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094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70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0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09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31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8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375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854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589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73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8621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331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6330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66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1351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31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4150C-7D97-4865-B1A6-32FC35DE809B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C79122-7F94-4AD8-98C5-33E29CDF0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490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AE3FC-D56B-5E79-C175-32CBE46A1F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2135" y="605715"/>
            <a:ext cx="7766936" cy="1646302"/>
          </a:xfrm>
        </p:spPr>
        <p:txBody>
          <a:bodyPr/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Self-Awareness Presentation: My Career Goal as a Midwife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4AB622-2664-A554-11A6-1ECE54D63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579" y="4057534"/>
            <a:ext cx="3044942" cy="2538138"/>
          </a:xfrm>
        </p:spPr>
        <p:txBody>
          <a:bodyPr>
            <a:noAutofit/>
          </a:bodyPr>
          <a:lstStyle/>
          <a:p>
            <a:pPr algn="l"/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 within Health and Social Care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LCHS4009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Hajra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Mustasim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Self-Awareness Presentation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Faiza Tahir</a:t>
            </a:r>
            <a:b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2333852</a:t>
            </a:r>
            <a:endParaRPr lang="en-US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Career Pathway - Royal College of Midwives">
            <a:extLst>
              <a:ext uri="{FF2B5EF4-FFF2-40B4-BE49-F238E27FC236}">
                <a16:creationId xmlns:a16="http://schemas.microsoft.com/office/drawing/2014/main" id="{645FA53B-5956-93D9-9BEF-97A634884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893" y="1988557"/>
            <a:ext cx="2864214" cy="288088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826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5B253-71D4-FA71-226B-19EC4DF35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Chosen Career &amp; Current Live Job Advert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B2CE5-D72E-A088-7A4B-C044FFD8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4839046" cy="3880773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selected Midwifery because the role combines clinical responsibility, advocacy, communication and continuous support for women, birthing people, babies and families (NMC, 2024).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current career benchmark is the Midwife Band 5 + 6 vacancy at University Hospitals of Leicester NHS Trust (UHL, 2026).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involves hospital and community maternity services and requires safe, evidence-based care, effective communication,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teamwork and advocacy.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advert provides a realistic benchmark for comparing my current strengths, skills and development needs with the requirements of the role.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B8992F-1428-6E43-C4E3-12D5EACED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451" y="5610471"/>
            <a:ext cx="5426439" cy="942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1E975C3-B675-010A-1644-BB53912CC7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9727014"/>
              </p:ext>
            </p:extLst>
          </p:nvPr>
        </p:nvGraphicFramePr>
        <p:xfrm>
          <a:off x="6260890" y="1427516"/>
          <a:ext cx="5426440" cy="4423949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713220">
                  <a:extLst>
                    <a:ext uri="{9D8B030D-6E8A-4147-A177-3AD203B41FA5}">
                      <a16:colId xmlns:a16="http://schemas.microsoft.com/office/drawing/2014/main" val="467798295"/>
                    </a:ext>
                  </a:extLst>
                </a:gridCol>
                <a:gridCol w="2713220">
                  <a:extLst>
                    <a:ext uri="{9D8B030D-6E8A-4147-A177-3AD203B41FA5}">
                      <a16:colId xmlns:a16="http://schemas.microsoft.com/office/drawing/2014/main" val="4289378379"/>
                    </a:ext>
                  </a:extLst>
                </a:gridCol>
              </a:tblGrid>
              <a:tr h="1984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 advert evidence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1035705795"/>
                  </a:ext>
                </a:extLst>
              </a:tr>
              <a:tr h="627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Employer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University Hospitals of Leicester NHS Trust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2262187000"/>
                  </a:ext>
                </a:extLst>
              </a:tr>
              <a:tr h="3375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Position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Midwife Band 5 + 6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421214168"/>
                  </a:ext>
                </a:extLst>
              </a:tr>
              <a:tr h="1927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Contract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Permanent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3713049655"/>
                  </a:ext>
                </a:extLst>
              </a:tr>
              <a:tr h="4822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Setting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Hospital, community and cross-site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677344159"/>
                  </a:ext>
                </a:extLst>
              </a:tr>
              <a:tr h="3375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Salary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£32,073–£48,117 per annum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1123169204"/>
                  </a:ext>
                </a:extLst>
              </a:tr>
              <a:tr h="3375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 reference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358-8292107-W&amp;C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1136926830"/>
                  </a:ext>
                </a:extLst>
              </a:tr>
              <a:tr h="12060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requirements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Communication, evidence-based care, prioritisation, teamwork, reflection and recognition of limitations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98947513"/>
                  </a:ext>
                </a:extLst>
              </a:tr>
              <a:tr h="4822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Development opportunity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63" marR="80863" marT="40432" marB="404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Preceptorship and progression towards Band 6</a:t>
                      </a:r>
                    </a:p>
                  </a:txBody>
                  <a:tcPr marL="80863" marR="80863" marT="40432" marB="40432" anchor="ctr"/>
                </a:tc>
                <a:extLst>
                  <a:ext uri="{0D108BD9-81ED-4DB2-BD59-A6C34878D82A}">
                    <a16:rowId xmlns:a16="http://schemas.microsoft.com/office/drawing/2014/main" val="278962890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AC731FE9-35A5-73CE-9DA4-39D062C2D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5868470"/>
            <a:ext cx="5591330" cy="925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62847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A8D9C-CB0C-F3C1-601B-C0708B252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Effective Midwifery Practice Requires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DEB097-9CB0-9D61-D87C-24C73E6FA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88" y="1930400"/>
            <a:ext cx="6188161" cy="3880773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Midwives need the knowledge and clinical skills to provide safe and effective care during pregnancy,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birth and the postnatal period (NMC, 2024).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)Effective midwifery practice requires autonomy, accountability and recognition of personal limitations, including escalating concerns when appropriate (NMC, 2024).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Compassionate communication and active listening help midwives understand individual needs and involve women meaningfully in decisions about their care (Zondag et al., 2022).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and critical thinking support clinical decision-making and help midwives provide more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care (Zondag et al., 2022).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maternity emergencies, effective multidisciplinary teamwork and early information-sharing support stronger clinical performance (Lavelle et al., 2021).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effective midwifery practice requires a combination of clinical competence, communication, reflection, teamwork and resilience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82B242-CB7E-4695-0E33-772D499A0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5180" y="2126861"/>
            <a:ext cx="4290232" cy="34390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1064E2-8585-83E6-DABD-545B56FEE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105" y="5906905"/>
            <a:ext cx="5304645" cy="68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389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20FF-2B12-444D-C824-D7C8F678A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SWOT Analysis Against the Midwife Role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487195-C989-1D23-22AB-C521B1521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903348" cy="3880773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Strength–role alignment: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communication, reflective approach and teamwork align with key capabilities required in the Midwife Band 5/6 role (UHL, 2026).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Priority development area: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need to build greater confidence in applying theoretical knowledge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decision-making, particularly in complex or stressful clinical situations.</a:t>
            </a: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threat: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workload, emotional demands and staffing pressures may affect wellbeing and increase the risk of stress and burnout. Evidence from a UK survey of 2,347 midwives supports this concern (Dent et al., 2024).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32E0003-4A44-D0B1-EA27-2C924B6AD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089880"/>
              </p:ext>
            </p:extLst>
          </p:nvPr>
        </p:nvGraphicFramePr>
        <p:xfrm>
          <a:off x="6995330" y="1757185"/>
          <a:ext cx="5011792" cy="480950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505896">
                  <a:extLst>
                    <a:ext uri="{9D8B030D-6E8A-4147-A177-3AD203B41FA5}">
                      <a16:colId xmlns:a16="http://schemas.microsoft.com/office/drawing/2014/main" val="780478338"/>
                    </a:ext>
                  </a:extLst>
                </a:gridCol>
                <a:gridCol w="2505896">
                  <a:extLst>
                    <a:ext uri="{9D8B030D-6E8A-4147-A177-3AD203B41FA5}">
                      <a16:colId xmlns:a16="http://schemas.microsoft.com/office/drawing/2014/main" val="6544450"/>
                    </a:ext>
                  </a:extLst>
                </a:gridCol>
              </a:tblGrid>
              <a:tr h="4605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SWOT area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My self-assessment in relation to the Midwife Band 5/6 role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extLst>
                  <a:ext uri="{0D108BD9-81ED-4DB2-BD59-A6C34878D82A}">
                    <a16:rowId xmlns:a16="http://schemas.microsoft.com/office/drawing/2014/main" val="1525071125"/>
                  </a:ext>
                </a:extLst>
              </a:tr>
              <a:tr h="8552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Compassionate communication; willingness to learn; reflective approach; ability to work collaboratively.</a:t>
                      </a:r>
                    </a:p>
                  </a:txBody>
                  <a:tcPr marL="65787" marR="65787" marT="32894" marB="32894" anchor="ctr"/>
                </a:tc>
                <a:extLst>
                  <a:ext uri="{0D108BD9-81ED-4DB2-BD59-A6C34878D82A}">
                    <a16:rowId xmlns:a16="http://schemas.microsoft.com/office/drawing/2014/main" val="437593142"/>
                  </a:ext>
                </a:extLst>
              </a:tr>
              <a:tr h="8552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exposure to complex/high-risk maternity situations; developing confidence in emergency response; improving prioritisation under pressure.</a:t>
                      </a:r>
                    </a:p>
                  </a:txBody>
                  <a:tcPr marL="65787" marR="65787" marT="32894" marB="32894" anchor="ctr"/>
                </a:tc>
                <a:extLst>
                  <a:ext uri="{0D108BD9-81ED-4DB2-BD59-A6C34878D82A}">
                    <a16:rowId xmlns:a16="http://schemas.microsoft.com/office/drawing/2014/main" val="3781198985"/>
                  </a:ext>
                </a:extLst>
              </a:tr>
              <a:tr h="8552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Band 5 preceptorship; mentorship and supervision; multidisciplinary simulation; CPD; development of advanced clinical competencies.</a:t>
                      </a:r>
                    </a:p>
                  </a:txBody>
                  <a:tcPr marL="65787" marR="65787" marT="32894" marB="32894" anchor="ctr"/>
                </a:tc>
                <a:extLst>
                  <a:ext uri="{0D108BD9-81ED-4DB2-BD59-A6C34878D82A}">
                    <a16:rowId xmlns:a16="http://schemas.microsoft.com/office/drawing/2014/main" val="3519730812"/>
                  </a:ext>
                </a:extLst>
              </a:tr>
              <a:tr h="8552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787" marR="65787" marT="32894" marB="3289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workload; emotional demands; staffing pressures; complex emergencies; risk of occupational stress and burnout.</a:t>
                      </a:r>
                    </a:p>
                  </a:txBody>
                  <a:tcPr marL="65787" marR="65787" marT="32894" marB="32894" anchor="ctr"/>
                </a:tc>
                <a:extLst>
                  <a:ext uri="{0D108BD9-81ED-4DB2-BD59-A6C34878D82A}">
                    <a16:rowId xmlns:a16="http://schemas.microsoft.com/office/drawing/2014/main" val="2571549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5904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6EB4-8432-5274-C206-1FB95CAD9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My Strengths to Overcome Weaknesses &amp;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Minimise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Threats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AB9F2C-109D-7C71-DB57-96CE200CF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9141" y="2195293"/>
            <a:ext cx="2718216" cy="37558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63FFA09-944F-3A59-D63C-18A344B969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307486"/>
              </p:ext>
            </p:extLst>
          </p:nvPr>
        </p:nvGraphicFramePr>
        <p:xfrm>
          <a:off x="784015" y="1930400"/>
          <a:ext cx="7505548" cy="413668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876387">
                  <a:extLst>
                    <a:ext uri="{9D8B030D-6E8A-4147-A177-3AD203B41FA5}">
                      <a16:colId xmlns:a16="http://schemas.microsoft.com/office/drawing/2014/main" val="690563148"/>
                    </a:ext>
                  </a:extLst>
                </a:gridCol>
                <a:gridCol w="1876387">
                  <a:extLst>
                    <a:ext uri="{9D8B030D-6E8A-4147-A177-3AD203B41FA5}">
                      <a16:colId xmlns:a16="http://schemas.microsoft.com/office/drawing/2014/main" val="2381601556"/>
                    </a:ext>
                  </a:extLst>
                </a:gridCol>
                <a:gridCol w="1876387">
                  <a:extLst>
                    <a:ext uri="{9D8B030D-6E8A-4147-A177-3AD203B41FA5}">
                      <a16:colId xmlns:a16="http://schemas.microsoft.com/office/drawing/2014/main" val="268769474"/>
                    </a:ext>
                  </a:extLst>
                </a:gridCol>
                <a:gridCol w="1876387">
                  <a:extLst>
                    <a:ext uri="{9D8B030D-6E8A-4147-A177-3AD203B41FA5}">
                      <a16:colId xmlns:a16="http://schemas.microsoft.com/office/drawing/2014/main" val="2313082295"/>
                    </a:ext>
                  </a:extLst>
                </a:gridCol>
              </a:tblGrid>
              <a:tr h="3496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 I can use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 available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Practical action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Development need / threat addressed</a:t>
                      </a:r>
                      <a:endParaRPr lang="en-US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4250843561"/>
                  </a:ext>
                </a:extLst>
              </a:tr>
              <a:tr h="6643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Reflective learner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Supervision and feedback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focused reflection after placements and request specific feedback from my supervisor.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Develops critical thinking, prioritisation and confidence.</a:t>
                      </a: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98373590"/>
                  </a:ext>
                </a:extLst>
              </a:tr>
              <a:tr h="769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Compassionate communication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Mentorship and supervised practice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Practise clear explanations, active listening and checking understanding during difficult conversations.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Supports informed decision-making and reduces misunderstanding.</a:t>
                      </a: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1504285100"/>
                  </a:ext>
                </a:extLst>
              </a:tr>
              <a:tr h="7692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Team-working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Multidisciplinary simulation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Participate actively in emergency simulations and practise clear communication and escalation.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Builds confidence in emergency response and shared decision-making.</a:t>
                      </a: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640723327"/>
                  </a:ext>
                </a:extLst>
              </a:tr>
              <a:tr h="6643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Motivation for CPD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Preceptorship and CPD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learning opportunities to develop the competencies required for progression.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Addresses experience gaps and supports progression towards Band 6.</a:t>
                      </a: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1226537079"/>
                  </a:ext>
                </a:extLst>
              </a:tr>
              <a:tr h="6643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Self-awareness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support and recovery opportunities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Recognise fatigue, seek appropriate support and maintain recovery after demanding periods of work.</a:t>
                      </a:r>
                    </a:p>
                  </a:txBody>
                  <a:tcPr marL="34968" marR="34968" marT="17484" marB="1748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Helps reduce stress, exhaustion and burnout risk.</a:t>
                      </a:r>
                    </a:p>
                  </a:txBody>
                  <a:tcPr marL="34968" marR="34968" marT="17484" marB="17484" anchor="ctr"/>
                </a:tc>
                <a:extLst>
                  <a:ext uri="{0D108BD9-81ED-4DB2-BD59-A6C34878D82A}">
                    <a16:rowId xmlns:a16="http://schemas.microsoft.com/office/drawing/2014/main" val="3225969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46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206BA-0BF6-A557-BA84-FEB896A9A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12-Month Professional Development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4B4A4-77DA-CF02-D6E5-86F89597A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52" y="1930400"/>
            <a:ext cx="6278102" cy="3880773"/>
          </a:xfrm>
        </p:spPr>
        <p:txBody>
          <a:bodyPr>
            <a:no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Months 1–3: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 my current competencies against NMC standards and the Band 5/6 requirements to identify priority development areas (NMC, 2024; UHL, 2026).</a:t>
            </a:r>
          </a:p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Months 1–3: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a structured reflective portfolio and request feedback following placements, simulations and challenging situations (Zondag et al., 2022).</a:t>
            </a:r>
          </a:p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Months 3–6: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multidisciplinary simulation and supervised skills practice to improve emergency communication,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teamwork (Lavelle et al., 2021).</a:t>
            </a:r>
          </a:p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Months 6–9: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preceptorship, supervision and CPD to develop further clinical competencies and record evidence of progress (UHL, 2026).</a:t>
            </a:r>
          </a:p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Months 9–12:</a:t>
            </a:r>
            <a:b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my progress against the Midwife Band 5/6 job requirements and prepare evidence of communication, teamwork, reflection and safe practice.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9E767E1-24A5-3582-38EB-2A82B5D188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17678"/>
              </p:ext>
            </p:extLst>
          </p:nvPr>
        </p:nvGraphicFramePr>
        <p:xfrm>
          <a:off x="7304447" y="1640250"/>
          <a:ext cx="4657704" cy="49377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328852">
                  <a:extLst>
                    <a:ext uri="{9D8B030D-6E8A-4147-A177-3AD203B41FA5}">
                      <a16:colId xmlns:a16="http://schemas.microsoft.com/office/drawing/2014/main" val="3441702032"/>
                    </a:ext>
                  </a:extLst>
                </a:gridCol>
                <a:gridCol w="2328852">
                  <a:extLst>
                    <a:ext uri="{9D8B030D-6E8A-4147-A177-3AD203B41FA5}">
                      <a16:colId xmlns:a16="http://schemas.microsoft.com/office/drawing/2014/main" val="26425843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SMART element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My plan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0922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Specific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clinical, communication, prioritisation and emergency skills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56740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Measurable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Feedback, completed competencies and reflective evidence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405455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Achievable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Preceptorship, supervision, CPD and simulation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826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Relevant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Directly linked to Midwife Band 5/6 requirements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5742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Time-bound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Progress reviewed across 12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21542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189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960F0-85CC-A173-85F5-A7957872F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9747" y="567001"/>
            <a:ext cx="2395650" cy="979357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1E398D7-EC31-0C47-4BFA-D277608AB0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1969501"/>
            <a:ext cx="10790141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Dent, J., Smeeton, N., Whiting, L. and Watson, T. (2024) ‘The importance of recovery and staffing on midwives’ emotional wellbeing: A UK national survey’,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Midwifery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132, 103961.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10.1016/j.midw.2024.103961. Open access. Lavelle, M., Reedy, G.B., Simpson, T., Banerjee, A. and Anderson, J.E. (2021) ‘Interprofessional teamwork for managing medical deterioration in pregnancy: what contributes to good clinical performance in simulated practice?’,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BMJ Simulation &amp; Technology Enhanced Learning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7(6), pp. 463–470.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10.1136/bmjstel-2020-000700.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Zondag, D.C., van Haaren-Ten Haken, T.M.,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Offerhaus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P.M., Maas, V.Y.F. and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Nieuwenhuijze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M.J. (2022) ‘Knowledge and skills used for clinical decision-making on childbirth interventions: A qualitative study among midwives in the Netherlands’,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Midwifery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6, 56.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10.18332/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ejm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/151653. Open access.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Nursing and Midwifery Council (NMC) (2024)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Standards of proficiency for midwives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NMC.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Careers Service (n.d.)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Midwife: Explore Careers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Accessed: 30 September 2026.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University Hospitals of Leicester NHS Trust (2026)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Midwife Band 5 + 6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Job reference 358-8292107-W&amp;C. Accessed: 30 September 2026. </a:t>
            </a:r>
          </a:p>
        </p:txBody>
      </p:sp>
    </p:spTree>
    <p:extLst>
      <p:ext uri="{BB962C8B-B14F-4D97-AF65-F5344CB8AC3E}">
        <p14:creationId xmlns:p14="http://schemas.microsoft.com/office/powerpoint/2010/main" val="35184447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</TotalTime>
  <Words>1164</Words>
  <Application>Microsoft Office PowerPoint</Application>
  <PresentationFormat>Widescreen</PresentationFormat>
  <Paragraphs>95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Self-Awareness Presentation: My Career Goal as a Midwife </vt:lpstr>
      <vt:lpstr>Chosen Career &amp; Current Live Job Advert</vt:lpstr>
      <vt:lpstr>What Effective Midwifery Practice Requires</vt:lpstr>
      <vt:lpstr>Personal SWOT Analysis Against the Midwife Role</vt:lpstr>
      <vt:lpstr>Using My Strengths to Overcome Weaknesses &amp; Minimise Threats</vt:lpstr>
      <vt:lpstr>My 12-Month Professional Development Action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LENOVO</dc:creator>
  <cp:lastModifiedBy>LENOVO</cp:lastModifiedBy>
  <cp:revision>4</cp:revision>
  <dcterms:created xsi:type="dcterms:W3CDTF">2026-09-29T15:50:20Z</dcterms:created>
  <dcterms:modified xsi:type="dcterms:W3CDTF">2026-09-30T12:47:30Z</dcterms:modified>
</cp:coreProperties>
</file>