
<file path=[Content_Types].xml><?xml version="1.0" encoding="utf-8"?>
<Types xmlns="http://schemas.openxmlformats.org/package/2006/content-types">
  <Default Extension="xml" ContentType="application/xml"/>
  <Default Extension="xlsx" ContentType="application/vnd.openxmlformats-officedocument.spreadsheetml.sheet"/>
  <Default Extension="png" ContentType="image/png"/>
  <Default Extension="rels" ContentType="application/vnd.openxmlformats-package.relationships+xml"/>
  <Override PartName="/customXml/itemProps138.xml" ContentType="application/vnd.openxmlformats-officedocument.customXmlProperties+xml"/>
  <Override PartName="/customXml/itemProps139.xml" ContentType="application/vnd.openxmlformats-officedocument.customXmlProperties+xml"/>
  <Override PartName="/customXml/itemProps140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4.xml" ContentType="application/vnd.openxmlformats-officedocument.presentationml.tags+xml"/>
  <Override PartName="/ppt/tags/tag141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8"/>
  </p:notesMasterIdLst>
  <p:sldIdLst>
    <p:sldId id="256" r:id="rId3"/>
    <p:sldId id="2589" r:id="rId4"/>
    <p:sldId id="2591" r:id="rId5"/>
    <p:sldId id="2592" r:id="rId6"/>
    <p:sldId id="2590" r:id="rId7"/>
    <p:sldId id="2593" r:id="rId9"/>
    <p:sldId id="2594" r:id="rId10"/>
    <p:sldId id="2596" r:id="rId11"/>
    <p:sldId id="2597" r:id="rId12"/>
    <p:sldId id="2609" r:id="rId13"/>
    <p:sldId id="2610" r:id="rId14"/>
    <p:sldId id="2536" r:id="rId15"/>
    <p:sldId id="2599" r:id="rId16"/>
    <p:sldId id="2601" r:id="rId17"/>
    <p:sldId id="2602" r:id="rId18"/>
    <p:sldId id="2604" r:id="rId19"/>
    <p:sldId id="2586" r:id="rId20"/>
    <p:sldId id="2606" r:id="rId21"/>
    <p:sldId id="2607" r:id="rId22"/>
    <p:sldId id="2608" r:id="rId23"/>
    <p:sldId id="2585" r:id="rId24"/>
  </p:sldIdLst>
  <p:sldSz cx="12192000" cy="6858000"/>
  <p:notesSz cx="6858000" cy="9144000"/>
  <p:custDataLst>
    <p:tags r:id="rId31"/>
  </p:custDataLst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1" Type="http://schemas.openxmlformats.org/officeDocument/2006/relationships/tags" Target="tags/tag141.xml"/><Relationship Id="rId30" Type="http://schemas.openxmlformats.org/officeDocument/2006/relationships/customXml" Target="../customXml/item3.xml"/><Relationship Id="rId3" Type="http://schemas.openxmlformats.org/officeDocument/2006/relationships/slide" Target="slides/slide1.xml"/><Relationship Id="rId29" Type="http://schemas.openxmlformats.org/officeDocument/2006/relationships/customXml" Target="../customXml/item2.xml"/><Relationship Id="rId28" Type="http://schemas.openxmlformats.org/officeDocument/2006/relationships/customXml" Target="../customXml/item1.xml"/><Relationship Id="rId27" Type="http://schemas.openxmlformats.org/officeDocument/2006/relationships/tableStyles" Target="tableStyles.xml"/><Relationship Id="rId26" Type="http://schemas.openxmlformats.org/officeDocument/2006/relationships/viewProps" Target="viewProps.xml"/><Relationship Id="rId25" Type="http://schemas.openxmlformats.org/officeDocument/2006/relationships/presProps" Target="presProps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charts/_rels/chart1.xml.rels><?xml version="1.0" encoding="UTF-8" standalone="yes"?>
<Relationships xmlns="http://schemas.openxmlformats.org/package/2006/relationships"><Relationship Id="rId4" Type="http://schemas.microsoft.com/office/2011/relationships/chartColorStyle" Target="colors1.xml"/><Relationship Id="rId3" Type="http://schemas.microsoft.com/office/2011/relationships/chartStyle" Target="style1.xml"/><Relationship Id="rId2" Type="http://schemas.openxmlformats.org/officeDocument/2006/relationships/themeOverride" Target="../theme/themeOverride1.xml"/><Relationship Id="rId1" Type="http://schemas.openxmlformats.org/officeDocument/2006/relationships/package" Target="../embeddings/Workbook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0" vertOverflow="ellipsis" vert="horz" wrap="square" anchor="ctr" anchorCtr="1" forceAA="0"/>
          <a:lstStyle/>
          <a:p>
            <a:pPr defTabSz="914400">
              <a:defRPr lang="zh-CN" sz="1920" b="0" i="0" u="none" strike="noStrike" kern="1200" baseline="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defRPr>
            </a:pPr>
            <a:r>
              <a:rPr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The </a:t>
            </a:r>
            <a:r>
              <a:rPr lang="en-US" altLang="zh-CN"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C</a:t>
            </a:r>
            <a:r>
              <a:rPr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hanges in </a:t>
            </a:r>
            <a:r>
              <a:rPr lang="en-US" altLang="zh-CN"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S</a:t>
            </a:r>
            <a:r>
              <a:rPr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tudents' </a:t>
            </a:r>
            <a:r>
              <a:rPr lang="en-US" altLang="zh-CN"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M</a:t>
            </a:r>
            <a:r>
              <a:rPr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ath </a:t>
            </a:r>
            <a:r>
              <a:rPr lang="en-US" altLang="zh-CN"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A</a:t>
            </a:r>
            <a:r>
              <a:rPr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nxiety over the </a:t>
            </a:r>
            <a:r>
              <a:rPr lang="en-US" altLang="zh-CN"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P</a:t>
            </a:r>
            <a:r>
              <a:rPr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ast </a:t>
            </a:r>
            <a:r>
              <a:rPr lang="en-US" altLang="zh-CN"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D</a:t>
            </a:r>
            <a:r>
              <a:rPr sz="192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rPr>
              <a:t>ecade</a:t>
            </a:r>
            <a:endParaRPr sz="1920">
              <a:solidFill>
                <a:schemeClr val="tx1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  <a:sym typeface="Times New Roman" panose="02020603050405020304" charset="0"/>
            </a:endParaRPr>
          </a:p>
        </c:rich>
      </c:tx>
      <c:layout>
        <c:manualLayout>
          <c:xMode val="edge"/>
          <c:yMode val="edge"/>
          <c:x val="0.134696823869105"/>
          <c:y val="0.00456690516060283"/>
        </c:manualLayout>
      </c:layout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0.0211742059672762"/>
          <c:y val="0.184350738316334"/>
          <c:w val="0.891819056785371"/>
          <c:h val="0.70780940782463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2012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 forceAA="0"/>
              <a:lstStyle/>
              <a:p>
                <a:pPr>
                  <a:defRPr lang="zh-CN" sz="1600" b="0" i="0" u="none" strike="noStrike" kern="1200" baseline="0">
                    <a:solidFill>
                      <a:schemeClr val="tx1"/>
                    </a:solidFill>
                    <a:latin typeface="Times New Roman" panose="02020603050405020304" charset="0"/>
                    <a:ea typeface="Times New Roman" panose="02020603050405020304" charset="0"/>
                    <a:cs typeface="Times New Roman" panose="02020603050405020304" charset="0"/>
                    <a:sym typeface="Times New Roman" panose="02020603050405020304" charset="0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OECD</c:v>
                </c:pt>
                <c:pt idx="1">
                  <c:v>Turkey</c:v>
                </c:pt>
                <c:pt idx="2">
                  <c:v>Iceland</c:v>
                </c:pt>
                <c:pt idx="3">
                  <c:v>Sweden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0.31</c:v>
                </c:pt>
                <c:pt idx="1">
                  <c:v>0.39</c:v>
                </c:pt>
                <c:pt idx="2">
                  <c:v>0.18</c:v>
                </c:pt>
                <c:pt idx="3">
                  <c:v>0.29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 forceAA="0"/>
              <a:lstStyle/>
              <a:p>
                <a:pPr>
                  <a:defRPr lang="zh-CN" sz="1600" b="0" i="0" u="none" strike="noStrike" kern="1200" baseline="0">
                    <a:solidFill>
                      <a:schemeClr val="tx1"/>
                    </a:solidFill>
                    <a:latin typeface="Times New Roman" panose="02020603050405020304" charset="0"/>
                    <a:ea typeface="Times New Roman" panose="02020603050405020304" charset="0"/>
                    <a:cs typeface="Times New Roman" panose="02020603050405020304" charset="0"/>
                    <a:sym typeface="Times New Roman" panose="02020603050405020304" charset="0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OECD</c:v>
                </c:pt>
                <c:pt idx="1">
                  <c:v>Turkey</c:v>
                </c:pt>
                <c:pt idx="2">
                  <c:v>Iceland</c:v>
                </c:pt>
                <c:pt idx="3">
                  <c:v>Sweden</c:v>
                </c:pt>
              </c:strCache>
            </c:strRef>
          </c:cat>
          <c:val>
            <c:numRef>
              <c:f>Sheet1!$C$2:$C$5</c:f>
              <c:numCache>
                <c:formatCode>0%</c:formatCode>
                <c:ptCount val="4"/>
                <c:pt idx="0">
                  <c:v>0.39</c:v>
                </c:pt>
                <c:pt idx="1">
                  <c:v>0.56</c:v>
                </c:pt>
                <c:pt idx="2">
                  <c:v>0.34</c:v>
                </c:pt>
                <c:pt idx="3">
                  <c:v>0.35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60"/>
        <c:overlap val="-32"/>
        <c:axId val="486483397"/>
        <c:axId val="209113805"/>
      </c:barChart>
      <c:catAx>
        <c:axId val="486483397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6350" cap="flat" cmpd="sng" algn="ctr">
            <a:solidFill>
              <a:schemeClr val="accent1">
                <a:alpha val="2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 forceAA="0"/>
          <a:lstStyle/>
          <a:p>
            <a:pPr>
              <a:defRPr lang="zh-CN" sz="1600" b="0" i="0" u="none" strike="noStrike" kern="1200" baseline="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defRPr>
            </a:pPr>
          </a:p>
        </c:txPr>
        <c:crossAx val="209113805"/>
        <c:crosses val="autoZero"/>
        <c:auto val="1"/>
        <c:lblAlgn val="ctr"/>
        <c:lblOffset val="100"/>
        <c:noMultiLvlLbl val="0"/>
      </c:catAx>
      <c:valAx>
        <c:axId val="209113805"/>
        <c:scaling>
          <c:orientation val="minMax"/>
        </c:scaling>
        <c:delete val="1"/>
        <c:axPos val="l"/>
        <c:majorGridlines>
          <c:spPr>
            <a:ln w="6350" cap="flat" cmpd="sng" algn="ctr">
              <a:solidFill>
                <a:schemeClr val="tx1">
                  <a:lumMod val="50000"/>
                  <a:lumOff val="50000"/>
                  <a:alpha val="25000"/>
                </a:schemeClr>
              </a:solidFill>
              <a:round/>
            </a:ln>
            <a:effectLst/>
          </c:spPr>
        </c:majorGridlines>
        <c:numFmt formatCode="0%" sourceLinked="1"/>
        <c:majorTickMark val="out"/>
        <c:minorTickMark val="none"/>
        <c:tickLblPos val="nextTo"/>
        <c:txPr>
          <a:bodyPr rot="-60000000" spcFirstLastPara="0" vertOverflow="ellipsis" vert="horz" wrap="square" anchor="ctr" anchorCtr="1" forceAA="0"/>
          <a:lstStyle/>
          <a:p>
            <a:pPr>
              <a:defRPr lang="zh-CN" sz="1600" b="0" i="0" u="none" strike="noStrike" kern="1200" baseline="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defRPr>
            </a:pPr>
          </a:p>
        </c:txPr>
        <c:crossAx val="48648339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lstStyle/>
          <a:p>
            <a:pPr>
              <a:defRPr lang="zh-CN" sz="1600" b="0" i="0" u="none" strike="noStrike" kern="1200" baseline="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defRPr>
            </a:pPr>
          </a:p>
        </c:txPr>
      </c:legendEntry>
      <c:legendEntry>
        <c:idx val="1"/>
        <c:txPr>
          <a:bodyPr rot="0" spcFirstLastPara="0" vertOverflow="ellipsis" vert="horz" wrap="square" anchor="ctr" anchorCtr="1"/>
          <a:lstStyle/>
          <a:p>
            <a:pPr>
              <a:defRPr lang="zh-CN" sz="1600" b="0" i="0" u="none" strike="noStrike" kern="1200" baseline="0">
                <a:solidFill>
                  <a:schemeClr val="tx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Times New Roman" panose="02020603050405020304" charset="0"/>
              </a:defRPr>
            </a:pPr>
          </a:p>
        </c:txPr>
      </c:legendEntry>
      <c:layout>
        <c:manualLayout>
          <c:xMode val="edge"/>
          <c:yMode val="edge"/>
          <c:x val="0.630173243503369"/>
          <c:y val="0.0889024204597351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 forceAA="0"/>
        <a:lstStyle/>
        <a:p>
          <a:pPr>
            <a:defRPr lang="zh-CN" sz="1600" b="0" i="0" u="none" strike="noStrike" kern="1200" baseline="0">
              <a:solidFill>
                <a:schemeClr val="tx1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  <a:sym typeface="Times New Roman" panose="02020603050405020304" charset="0"/>
            </a:defRPr>
          </a:pPr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63cd22e9-ac7d-4fd1-829d-1edf0f4ec07d}"/>
      </c:ext>
    </c:extLst>
  </c:chart>
  <c:spPr>
    <a:solidFill>
      <a:schemeClr val="bg1"/>
    </a:solidFill>
    <a:ln w="6350" cap="flat" cmpd="sng" algn="ctr">
      <a:solidFill>
        <a:schemeClr val="tx1">
          <a:lumMod val="50000"/>
          <a:lumOff val="50000"/>
          <a:alpha val="25000"/>
        </a:schemeClr>
      </a:solidFill>
      <a:round/>
    </a:ln>
    <a:effectLst/>
  </c:spPr>
  <c:txPr>
    <a:bodyPr/>
    <a:lstStyle/>
    <a:p>
      <a:pPr>
        <a:defRPr lang="zh-CN" sz="1600">
          <a:solidFill>
            <a:schemeClr val="tx1"/>
          </a:solidFill>
          <a:latin typeface="Times New Roman" panose="02020603050405020304" charset="0"/>
          <a:ea typeface="Times New Roman" panose="02020603050405020304" charset="0"/>
          <a:cs typeface="Times New Roman" panose="02020603050405020304" charset="0"/>
          <a:sym typeface="Times New Roman" panose="02020603050405020304" charset="0"/>
        </a:defRPr>
      </a:pPr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100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0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0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1">
      <cs:styleClr val="auto"/>
    </cs:fillRef>
    <cs:effectRef idx="0"/>
    <cs:fontRef idx="minor">
      <a:schemeClr val="dk1"/>
    </cs:fontRef>
    <cs:spPr>
      <a:ln>
        <a:noFill/>
      </a:ln>
      <a:effectLst/>
    </cs:spPr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02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75000"/>
        <a:lumOff val="25000"/>
      </a:schemeClr>
    </cs:fontRef>
    <cs:defRPr sz="1400" b="1" kern="120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673025-9AE1-44C6-8C70-0B3578FF810B}" type="datetimeFigureOut">
              <a:rPr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B8FDF-F164-4A64-93D7-FEEAB0D551F7}" type="slidenum">
              <a:rPr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A9CD0-4684-46AB-A8B3-1137D0713FB1}" type="slidenum">
              <a:rPr lang="en-GB"/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A9CD0-4684-46AB-A8B3-1137D0713FB1}" type="slidenum">
              <a:rPr lang="en-GB"/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1" Type="http://schemas.openxmlformats.org/officeDocument/2006/relationships/chart" Target="../charts/char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8.xml"/><Relationship Id="rId8" Type="http://schemas.openxmlformats.org/officeDocument/2006/relationships/tags" Target="../tags/tag7.xml"/><Relationship Id="rId7" Type="http://schemas.openxmlformats.org/officeDocument/2006/relationships/tags" Target="../tags/tag6.xml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3" Type="http://schemas.openxmlformats.org/officeDocument/2006/relationships/slideLayout" Target="../slideLayouts/slideLayout2.xml"/><Relationship Id="rId22" Type="http://schemas.openxmlformats.org/officeDocument/2006/relationships/tags" Target="../tags/tag21.xml"/><Relationship Id="rId21" Type="http://schemas.openxmlformats.org/officeDocument/2006/relationships/tags" Target="../tags/tag20.xml"/><Relationship Id="rId20" Type="http://schemas.openxmlformats.org/officeDocument/2006/relationships/tags" Target="../tags/tag19.xml"/><Relationship Id="rId2" Type="http://schemas.openxmlformats.org/officeDocument/2006/relationships/tags" Target="../tags/tag1.xml"/><Relationship Id="rId19" Type="http://schemas.openxmlformats.org/officeDocument/2006/relationships/tags" Target="../tags/tag18.xml"/><Relationship Id="rId18" Type="http://schemas.openxmlformats.org/officeDocument/2006/relationships/tags" Target="../tags/tag17.xml"/><Relationship Id="rId17" Type="http://schemas.openxmlformats.org/officeDocument/2006/relationships/tags" Target="../tags/tag16.xml"/><Relationship Id="rId16" Type="http://schemas.openxmlformats.org/officeDocument/2006/relationships/tags" Target="../tags/tag15.xml"/><Relationship Id="rId15" Type="http://schemas.openxmlformats.org/officeDocument/2006/relationships/tags" Target="../tags/tag14.xml"/><Relationship Id="rId14" Type="http://schemas.openxmlformats.org/officeDocument/2006/relationships/tags" Target="../tags/tag13.xml"/><Relationship Id="rId13" Type="http://schemas.openxmlformats.org/officeDocument/2006/relationships/tags" Target="../tags/tag12.xml"/><Relationship Id="rId12" Type="http://schemas.openxmlformats.org/officeDocument/2006/relationships/tags" Target="../tags/tag11.xml"/><Relationship Id="rId11" Type="http://schemas.openxmlformats.org/officeDocument/2006/relationships/tags" Target="../tags/tag10.xml"/><Relationship Id="rId10" Type="http://schemas.openxmlformats.org/officeDocument/2006/relationships/tags" Target="../tags/tag9.xml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31.xml"/><Relationship Id="rId7" Type="http://schemas.openxmlformats.org/officeDocument/2006/relationships/tags" Target="../tags/tag30.xml"/><Relationship Id="rId6" Type="http://schemas.openxmlformats.org/officeDocument/2006/relationships/tags" Target="../tags/tag29.xml"/><Relationship Id="rId5" Type="http://schemas.openxmlformats.org/officeDocument/2006/relationships/tags" Target="../tags/tag28.xml"/><Relationship Id="rId4" Type="http://schemas.openxmlformats.org/officeDocument/2006/relationships/tags" Target="../tags/tag27.xml"/><Relationship Id="rId3" Type="http://schemas.openxmlformats.org/officeDocument/2006/relationships/tags" Target="../tags/tag26.xml"/><Relationship Id="rId2" Type="http://schemas.openxmlformats.org/officeDocument/2006/relationships/tags" Target="../tags/tag25.xml"/><Relationship Id="rId10" Type="http://schemas.openxmlformats.org/officeDocument/2006/relationships/notesSlide" Target="../notesSlides/notesSlide3.xml"/><Relationship Id="rId1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33.xml"/><Relationship Id="rId2" Type="http://schemas.openxmlformats.org/officeDocument/2006/relationships/tags" Target="../tags/tag32.xml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41.xml"/><Relationship Id="rId8" Type="http://schemas.openxmlformats.org/officeDocument/2006/relationships/tags" Target="../tags/tag40.xml"/><Relationship Id="rId7" Type="http://schemas.openxmlformats.org/officeDocument/2006/relationships/tags" Target="../tags/tag39.xml"/><Relationship Id="rId6" Type="http://schemas.openxmlformats.org/officeDocument/2006/relationships/tags" Target="../tags/tag38.xml"/><Relationship Id="rId5" Type="http://schemas.openxmlformats.org/officeDocument/2006/relationships/tags" Target="../tags/tag37.xml"/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2" Type="http://schemas.openxmlformats.org/officeDocument/2006/relationships/notesSlide" Target="../notesSlides/notesSlide5.xml"/><Relationship Id="rId21" Type="http://schemas.openxmlformats.org/officeDocument/2006/relationships/slideLayout" Target="../slideLayouts/slideLayout2.xml"/><Relationship Id="rId20" Type="http://schemas.openxmlformats.org/officeDocument/2006/relationships/tags" Target="../tags/tag52.xml"/><Relationship Id="rId2" Type="http://schemas.openxmlformats.org/officeDocument/2006/relationships/tags" Target="../tags/tag34.xml"/><Relationship Id="rId19" Type="http://schemas.openxmlformats.org/officeDocument/2006/relationships/tags" Target="../tags/tag51.xml"/><Relationship Id="rId18" Type="http://schemas.openxmlformats.org/officeDocument/2006/relationships/tags" Target="../tags/tag50.xml"/><Relationship Id="rId17" Type="http://schemas.openxmlformats.org/officeDocument/2006/relationships/tags" Target="../tags/tag49.xml"/><Relationship Id="rId16" Type="http://schemas.openxmlformats.org/officeDocument/2006/relationships/tags" Target="../tags/tag48.xml"/><Relationship Id="rId15" Type="http://schemas.openxmlformats.org/officeDocument/2006/relationships/tags" Target="../tags/tag47.xml"/><Relationship Id="rId14" Type="http://schemas.openxmlformats.org/officeDocument/2006/relationships/tags" Target="../tags/tag46.xml"/><Relationship Id="rId13" Type="http://schemas.openxmlformats.org/officeDocument/2006/relationships/tags" Target="../tags/tag45.xml"/><Relationship Id="rId12" Type="http://schemas.openxmlformats.org/officeDocument/2006/relationships/tags" Target="../tags/tag44.xml"/><Relationship Id="rId11" Type="http://schemas.openxmlformats.org/officeDocument/2006/relationships/tags" Target="../tags/tag43.xml"/><Relationship Id="rId10" Type="http://schemas.openxmlformats.org/officeDocument/2006/relationships/tags" Target="../tags/tag42.xml"/><Relationship Id="rId1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59.xml"/><Relationship Id="rId7" Type="http://schemas.openxmlformats.org/officeDocument/2006/relationships/tags" Target="../tags/tag58.xml"/><Relationship Id="rId6" Type="http://schemas.openxmlformats.org/officeDocument/2006/relationships/tags" Target="../tags/tag57.xml"/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0" Type="http://schemas.openxmlformats.org/officeDocument/2006/relationships/notesSlide" Target="../notesSlides/notesSlide6.xml"/><Relationship Id="rId1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60.xml"/><Relationship Id="rId2" Type="http://schemas.openxmlformats.org/officeDocument/2006/relationships/image" Target="../media/image1.png"/><Relationship Id="rId1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8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1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68.xml"/><Relationship Id="rId8" Type="http://schemas.openxmlformats.org/officeDocument/2006/relationships/tags" Target="../tags/tag67.xml"/><Relationship Id="rId7" Type="http://schemas.openxmlformats.org/officeDocument/2006/relationships/tags" Target="../tags/tag66.xml"/><Relationship Id="rId6" Type="http://schemas.openxmlformats.org/officeDocument/2006/relationships/tags" Target="../tags/tag65.xml"/><Relationship Id="rId5" Type="http://schemas.openxmlformats.org/officeDocument/2006/relationships/tags" Target="../tags/tag64.xml"/><Relationship Id="rId4" Type="http://schemas.openxmlformats.org/officeDocument/2006/relationships/tags" Target="../tags/tag63.xml"/><Relationship Id="rId3" Type="http://schemas.openxmlformats.org/officeDocument/2006/relationships/tags" Target="../tags/tag62.xml"/><Relationship Id="rId2" Type="http://schemas.openxmlformats.org/officeDocument/2006/relationships/tags" Target="../tags/tag61.xml"/><Relationship Id="rId11" Type="http://schemas.openxmlformats.org/officeDocument/2006/relationships/notesSlide" Target="../notesSlides/notesSlide9.xml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76.xml"/><Relationship Id="rId8" Type="http://schemas.openxmlformats.org/officeDocument/2006/relationships/tags" Target="../tags/tag75.xml"/><Relationship Id="rId7" Type="http://schemas.openxmlformats.org/officeDocument/2006/relationships/tags" Target="../tags/tag74.xml"/><Relationship Id="rId6" Type="http://schemas.openxmlformats.org/officeDocument/2006/relationships/tags" Target="../tags/tag73.xml"/><Relationship Id="rId5" Type="http://schemas.openxmlformats.org/officeDocument/2006/relationships/tags" Target="../tags/tag72.xml"/><Relationship Id="rId4" Type="http://schemas.openxmlformats.org/officeDocument/2006/relationships/tags" Target="../tags/tag71.xml"/><Relationship Id="rId3" Type="http://schemas.openxmlformats.org/officeDocument/2006/relationships/tags" Target="../tags/tag70.xml"/><Relationship Id="rId2" Type="http://schemas.openxmlformats.org/officeDocument/2006/relationships/tags" Target="../tags/tag69.xml"/><Relationship Id="rId12" Type="http://schemas.openxmlformats.org/officeDocument/2006/relationships/notesSlide" Target="../notesSlides/notesSlide10.xml"/><Relationship Id="rId11" Type="http://schemas.openxmlformats.org/officeDocument/2006/relationships/slideLayout" Target="../slideLayouts/slideLayout2.xml"/><Relationship Id="rId10" Type="http://schemas.openxmlformats.org/officeDocument/2006/relationships/tags" Target="../tags/tag77.xml"/><Relationship Id="rId1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85.xml"/><Relationship Id="rId8" Type="http://schemas.openxmlformats.org/officeDocument/2006/relationships/tags" Target="../tags/tag84.xml"/><Relationship Id="rId7" Type="http://schemas.openxmlformats.org/officeDocument/2006/relationships/tags" Target="../tags/tag83.xml"/><Relationship Id="rId6" Type="http://schemas.openxmlformats.org/officeDocument/2006/relationships/tags" Target="../tags/tag82.xml"/><Relationship Id="rId5" Type="http://schemas.openxmlformats.org/officeDocument/2006/relationships/tags" Target="../tags/tag81.xml"/><Relationship Id="rId4" Type="http://schemas.openxmlformats.org/officeDocument/2006/relationships/tags" Target="../tags/tag80.xml"/><Relationship Id="rId3" Type="http://schemas.openxmlformats.org/officeDocument/2006/relationships/tags" Target="../tags/tag79.xml"/><Relationship Id="rId2" Type="http://schemas.openxmlformats.org/officeDocument/2006/relationships/tags" Target="../tags/tag78.xml"/><Relationship Id="rId14" Type="http://schemas.openxmlformats.org/officeDocument/2006/relationships/notesSlide" Target="../notesSlides/notesSlide11.xml"/><Relationship Id="rId13" Type="http://schemas.openxmlformats.org/officeDocument/2006/relationships/slideLayout" Target="../slideLayouts/slideLayout2.xml"/><Relationship Id="rId12" Type="http://schemas.openxmlformats.org/officeDocument/2006/relationships/tags" Target="../tags/tag88.xml"/><Relationship Id="rId11" Type="http://schemas.openxmlformats.org/officeDocument/2006/relationships/tags" Target="../tags/tag87.xml"/><Relationship Id="rId10" Type="http://schemas.openxmlformats.org/officeDocument/2006/relationships/tags" Target="../tags/tag86.xml"/><Relationship Id="rId1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tags" Target="../tags/tag96.xml"/><Relationship Id="rId8" Type="http://schemas.openxmlformats.org/officeDocument/2006/relationships/tags" Target="../tags/tag95.xml"/><Relationship Id="rId7" Type="http://schemas.openxmlformats.org/officeDocument/2006/relationships/tags" Target="../tags/tag94.xml"/><Relationship Id="rId6" Type="http://schemas.openxmlformats.org/officeDocument/2006/relationships/tags" Target="../tags/tag93.xml"/><Relationship Id="rId5" Type="http://schemas.openxmlformats.org/officeDocument/2006/relationships/tags" Target="../tags/tag92.xml"/><Relationship Id="rId4" Type="http://schemas.openxmlformats.org/officeDocument/2006/relationships/tags" Target="../tags/tag91.xml"/><Relationship Id="rId3" Type="http://schemas.openxmlformats.org/officeDocument/2006/relationships/tags" Target="../tags/tag90.xml"/><Relationship Id="rId2" Type="http://schemas.openxmlformats.org/officeDocument/2006/relationships/tags" Target="../tags/tag89.xml"/><Relationship Id="rId14" Type="http://schemas.openxmlformats.org/officeDocument/2006/relationships/notesSlide" Target="../notesSlides/notesSlide12.xml"/><Relationship Id="rId13" Type="http://schemas.openxmlformats.org/officeDocument/2006/relationships/slideLayout" Target="../slideLayouts/slideLayout2.xml"/><Relationship Id="rId12" Type="http://schemas.openxmlformats.org/officeDocument/2006/relationships/tags" Target="../tags/tag99.xml"/><Relationship Id="rId11" Type="http://schemas.openxmlformats.org/officeDocument/2006/relationships/tags" Target="../tags/tag98.xml"/><Relationship Id="rId10" Type="http://schemas.openxmlformats.org/officeDocument/2006/relationships/tags" Target="../tags/tag97.xml"/><Relationship Id="rId1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0.xml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tags" Target="../tags/tag108.xml"/><Relationship Id="rId8" Type="http://schemas.openxmlformats.org/officeDocument/2006/relationships/tags" Target="../tags/tag107.xml"/><Relationship Id="rId7" Type="http://schemas.openxmlformats.org/officeDocument/2006/relationships/tags" Target="../tags/tag106.xml"/><Relationship Id="rId6" Type="http://schemas.openxmlformats.org/officeDocument/2006/relationships/tags" Target="../tags/tag105.xml"/><Relationship Id="rId5" Type="http://schemas.openxmlformats.org/officeDocument/2006/relationships/tags" Target="../tags/tag104.xml"/><Relationship Id="rId4" Type="http://schemas.openxmlformats.org/officeDocument/2006/relationships/tags" Target="../tags/tag103.xml"/><Relationship Id="rId3" Type="http://schemas.openxmlformats.org/officeDocument/2006/relationships/tags" Target="../tags/tag102.xml"/><Relationship Id="rId2" Type="http://schemas.openxmlformats.org/officeDocument/2006/relationships/tags" Target="../tags/tag101.xml"/><Relationship Id="rId13" Type="http://schemas.openxmlformats.org/officeDocument/2006/relationships/notesSlide" Target="../notesSlides/notesSlide13.xml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110.xml"/><Relationship Id="rId10" Type="http://schemas.openxmlformats.org/officeDocument/2006/relationships/tags" Target="../tags/tag109.xml"/><Relationship Id="rId1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tags" Target="../tags/tag118.xml"/><Relationship Id="rId8" Type="http://schemas.openxmlformats.org/officeDocument/2006/relationships/tags" Target="../tags/tag117.xml"/><Relationship Id="rId7" Type="http://schemas.openxmlformats.org/officeDocument/2006/relationships/tags" Target="../tags/tag116.xml"/><Relationship Id="rId6" Type="http://schemas.openxmlformats.org/officeDocument/2006/relationships/tags" Target="../tags/tag115.xml"/><Relationship Id="rId5" Type="http://schemas.openxmlformats.org/officeDocument/2006/relationships/tags" Target="../tags/tag114.xml"/><Relationship Id="rId4" Type="http://schemas.openxmlformats.org/officeDocument/2006/relationships/tags" Target="../tags/tag113.xml"/><Relationship Id="rId3" Type="http://schemas.openxmlformats.org/officeDocument/2006/relationships/tags" Target="../tags/tag112.xml"/><Relationship Id="rId2" Type="http://schemas.openxmlformats.org/officeDocument/2006/relationships/tags" Target="../tags/tag111.xml"/><Relationship Id="rId14" Type="http://schemas.openxmlformats.org/officeDocument/2006/relationships/notesSlide" Target="../notesSlides/notesSlide14.xml"/><Relationship Id="rId13" Type="http://schemas.openxmlformats.org/officeDocument/2006/relationships/slideLayout" Target="../slideLayouts/slideLayout2.xml"/><Relationship Id="rId12" Type="http://schemas.openxmlformats.org/officeDocument/2006/relationships/tags" Target="../tags/tag121.xml"/><Relationship Id="rId11" Type="http://schemas.openxmlformats.org/officeDocument/2006/relationships/tags" Target="../tags/tag120.xml"/><Relationship Id="rId10" Type="http://schemas.openxmlformats.org/officeDocument/2006/relationships/tags" Target="../tags/tag119.xml"/><Relationship Id="rId1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tags" Target="../tags/tag129.xml"/><Relationship Id="rId8" Type="http://schemas.openxmlformats.org/officeDocument/2006/relationships/tags" Target="../tags/tag128.xml"/><Relationship Id="rId7" Type="http://schemas.openxmlformats.org/officeDocument/2006/relationships/tags" Target="../tags/tag127.xml"/><Relationship Id="rId6" Type="http://schemas.openxmlformats.org/officeDocument/2006/relationships/tags" Target="../tags/tag126.xml"/><Relationship Id="rId5" Type="http://schemas.openxmlformats.org/officeDocument/2006/relationships/tags" Target="../tags/tag125.xml"/><Relationship Id="rId4" Type="http://schemas.openxmlformats.org/officeDocument/2006/relationships/tags" Target="../tags/tag124.xml"/><Relationship Id="rId3" Type="http://schemas.openxmlformats.org/officeDocument/2006/relationships/tags" Target="../tags/tag123.xml"/><Relationship Id="rId2" Type="http://schemas.openxmlformats.org/officeDocument/2006/relationships/tags" Target="../tags/tag122.xml"/><Relationship Id="rId19" Type="http://schemas.openxmlformats.org/officeDocument/2006/relationships/notesSlide" Target="../notesSlides/notesSlide15.xml"/><Relationship Id="rId18" Type="http://schemas.openxmlformats.org/officeDocument/2006/relationships/slideLayout" Target="../slideLayouts/slideLayout2.xml"/><Relationship Id="rId17" Type="http://schemas.openxmlformats.org/officeDocument/2006/relationships/tags" Target="../tags/tag137.xml"/><Relationship Id="rId16" Type="http://schemas.openxmlformats.org/officeDocument/2006/relationships/tags" Target="../tags/tag136.xml"/><Relationship Id="rId15" Type="http://schemas.openxmlformats.org/officeDocument/2006/relationships/tags" Target="../tags/tag135.xml"/><Relationship Id="rId14" Type="http://schemas.openxmlformats.org/officeDocument/2006/relationships/tags" Target="../tags/tag134.xml"/><Relationship Id="rId13" Type="http://schemas.openxmlformats.org/officeDocument/2006/relationships/tags" Target="../tags/tag133.xml"/><Relationship Id="rId12" Type="http://schemas.openxmlformats.org/officeDocument/2006/relationships/tags" Target="../tags/tag132.xml"/><Relationship Id="rId11" Type="http://schemas.openxmlformats.org/officeDocument/2006/relationships/tags" Target="../tags/tag131.xml"/><Relationship Id="rId10" Type="http://schemas.openxmlformats.org/officeDocument/2006/relationships/tags" Target="../tags/tag130.xml"/><Relationship Id="rId1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426" y="2681132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50000"/>
              </a:lnSpc>
              <a:spcBef>
                <a:spcPts val="0"/>
              </a:spcBef>
            </a:pPr>
            <a:r>
              <a:rPr lang="en-US" sz="3200" b="1" dirty="0">
                <a:solidFill>
                  <a:srgbClr val="06071F"/>
                </a:solidFill>
                <a:latin typeface="Times New Roman" panose="02020603050405020304" charset="0"/>
                <a:ea typeface="+mj-lt"/>
                <a:cs typeface="Times New Roman" panose="02020603050405020304" charset="0"/>
              </a:rPr>
              <a:t>Exploring the Relationship Between Growth Mindset and Mathematics Anxiety Among X Junior High School Students in Jiangxi, China</a:t>
            </a:r>
            <a:endParaRPr lang="zh-CN" altLang="en-US" sz="3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11" name="Straight Connector 10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1"/>
          <p:cNvSpPr txBox="1"/>
          <p:nvPr/>
        </p:nvSpPr>
        <p:spPr>
          <a:xfrm>
            <a:off x="4342112" y="5387262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dirty="0">
                <a:solidFill>
                  <a:srgbClr val="06071F"/>
                </a:solidFill>
                <a:latin typeface="Times New Roman" panose="02020603050405020304"/>
                <a:ea typeface="+mj-lt"/>
                <a:cs typeface="+mj-lt"/>
              </a:rPr>
              <a:t>ECDE7021</a:t>
            </a:r>
            <a:endParaRPr lang="en-US" sz="2800" dirty="0">
              <a:solidFill>
                <a:srgbClr val="06071F"/>
              </a:solidFill>
              <a:latin typeface="Times New Roman" panose="02020603050405020304"/>
              <a:ea typeface="+mj-lt"/>
              <a:cs typeface="+mj-lt"/>
            </a:endParaRPr>
          </a:p>
          <a:p>
            <a:pPr algn="ctr"/>
            <a:r>
              <a:rPr lang="en-US" sz="2800" dirty="0">
                <a:solidFill>
                  <a:srgbClr val="06071F"/>
                </a:solidFill>
                <a:latin typeface="Times New Roman" panose="02020603050405020304"/>
                <a:ea typeface="+mj-lt"/>
                <a:cs typeface="+mj-lt"/>
              </a:rPr>
              <a:t>Mengying Huang</a:t>
            </a:r>
            <a:endParaRPr lang="en-US" sz="2800" dirty="0">
              <a:solidFill>
                <a:srgbClr val="06071F"/>
              </a:solidFill>
              <a:latin typeface="Times New Roman" panose="02020603050405020304"/>
              <a:ea typeface="+mj-lt"/>
              <a:cs typeface="+mj-lt"/>
            </a:endParaRPr>
          </a:p>
          <a:p>
            <a:pPr algn="ctr"/>
            <a:endParaRPr lang="en-US" sz="2800" dirty="0">
              <a:solidFill>
                <a:srgbClr val="06071F"/>
              </a:solidFill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</p:txBody>
      </p:sp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026" y="198223"/>
            <a:ext cx="3342245" cy="112755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9" name="图表 8" descr="7b0a202020202263686172745265734964223a202234363130333534220a7d0a"/>
          <p:cNvGraphicFramePr/>
          <p:nvPr/>
        </p:nvGraphicFramePr>
        <p:xfrm>
          <a:off x="210820" y="1699260"/>
          <a:ext cx="6597650" cy="41713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sp>
        <p:nvSpPr>
          <p:cNvPr id="7" name="矩形 6"/>
          <p:cNvSpPr/>
          <p:nvPr/>
        </p:nvSpPr>
        <p:spPr>
          <a:xfrm>
            <a:off x="6808470" y="264160"/>
            <a:ext cx="5605145" cy="61150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softEdge rad="635000"/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2675" y="122555"/>
            <a:ext cx="2095500" cy="70739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8080375" y="1861185"/>
            <a:ext cx="3105785" cy="239966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Math anxiety remains a critical issue affecting student performance and confidence across grade levels throughout the world.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719945" y="4448810"/>
            <a:ext cx="310578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(Furner, 2019)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751070" y="5775325"/>
            <a:ext cx="310578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(OECD, 2024)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10820" y="0"/>
            <a:ext cx="445833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Background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9970" y="122555"/>
            <a:ext cx="2095500" cy="707390"/>
          </a:xfrm>
          <a:prstGeom prst="rect">
            <a:avLst/>
          </a:prstGeom>
        </p:spPr>
      </p:pic>
      <p:sp>
        <p:nvSpPr>
          <p:cNvPr id="43" name="文本框 42"/>
          <p:cNvSpPr txBox="1"/>
          <p:nvPr/>
        </p:nvSpPr>
        <p:spPr>
          <a:xfrm>
            <a:off x="210820" y="0"/>
            <a:ext cx="445833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Background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582930" y="1197610"/>
            <a:ext cx="5004435" cy="5358765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34390" y="1311910"/>
            <a:ext cx="4502150" cy="3969385"/>
          </a:xfrm>
          <a:prstGeom prst="rect">
            <a:avLst/>
          </a:prstGeom>
        </p:spPr>
        <p:txBody>
          <a:bodyPr wrap="square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</a:rPr>
              <a:t>Math anxiety</a:t>
            </a:r>
            <a:r>
              <a:rPr lang="en-US" altLang="zh-CN" sz="2400" b="0" i="0">
                <a:solidFill>
                  <a:schemeClr val="tx1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</a:rPr>
              <a:t> is a feeling of tension, apprehension, or fear that interferes with math performance, triggering psychological distress (e.g., panic, self-doubt) and </a:t>
            </a:r>
            <a:r>
              <a:rPr lang="en-US" altLang="zh-CN" sz="2400" b="0" i="0">
                <a:solidFill>
                  <a:schemeClr val="tx1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</a:rPr>
              <a:t>physiological symptoms (e.g., increased heart rate, sweating).</a:t>
            </a:r>
            <a:endParaRPr lang="en-US" altLang="zh-CN" sz="2400" b="0" i="0">
              <a:solidFill>
                <a:schemeClr val="tx1"/>
              </a:solidFill>
              <a:latin typeface="Times New Roman" panose="02020603050405020304" charset="0"/>
              <a:ea typeface="quote-cjk-patch"/>
              <a:cs typeface="Times New Roman" panose="020206030504050203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964055" y="5377180"/>
            <a:ext cx="4502150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2400" b="0" i="0">
                <a:solidFill>
                  <a:schemeClr val="tx1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</a:rPr>
              <a:t>(Ashcraft &amp; Moore, 2009)</a:t>
            </a:r>
            <a:endParaRPr lang="en-US" altLang="zh-CN" sz="2400" b="0" i="0">
              <a:solidFill>
                <a:schemeClr val="tx1"/>
              </a:solidFill>
              <a:latin typeface="Times New Roman" panose="02020603050405020304" charset="0"/>
              <a:ea typeface="quote-cjk-patch"/>
              <a:cs typeface="Times New Roman" panose="020206030504050203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100570" y="1148715"/>
            <a:ext cx="4502150" cy="2306955"/>
          </a:xfrm>
          <a:prstGeom prst="rect">
            <a:avLst/>
          </a:prstGeom>
        </p:spPr>
        <p:txBody>
          <a:bodyPr wrap="square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2400" b="0" i="0">
                <a:solidFill>
                  <a:schemeClr val="tx1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</a:rPr>
              <a:t>Research confirms that math anxiety has become a critical, non-negligible factor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</a:rPr>
              <a:t> hindering</a:t>
            </a:r>
            <a:r>
              <a:rPr lang="en-US" altLang="zh-CN" sz="2400" b="0" i="0">
                <a:solidFill>
                  <a:schemeClr val="tx1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</a:rPr>
              <a:t> </a:t>
            </a:r>
            <a:r>
              <a:rPr lang="en-US" altLang="zh-CN" sz="2400" b="0" i="0">
                <a:solidFill>
                  <a:srgbClr val="FF0000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</a:rPr>
              <a:t>math achievement</a:t>
            </a:r>
            <a:r>
              <a:rPr lang="en-US" altLang="zh-CN" sz="2400" b="0" i="0">
                <a:solidFill>
                  <a:schemeClr val="tx1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</a:rPr>
              <a:t>.</a:t>
            </a:r>
            <a:endParaRPr lang="en-US" altLang="zh-CN" sz="2400" b="0" i="0">
              <a:solidFill>
                <a:schemeClr val="tx1"/>
              </a:solidFill>
              <a:latin typeface="Times New Roman" panose="02020603050405020304" charset="0"/>
              <a:ea typeface="quote-cjk-patch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546465" y="3455670"/>
            <a:ext cx="4502150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2400">
                <a:latin typeface="Times New Roman" panose="02020603050405020304" charset="0"/>
                <a:ea typeface="quote-cjk-patch"/>
                <a:cs typeface="Times New Roman" panose="02020603050405020304" charset="0"/>
                <a:sym typeface="+mn-ea"/>
              </a:rPr>
              <a:t> (Ramirez et al., 2018)</a:t>
            </a:r>
            <a:endParaRPr lang="en-US" altLang="zh-CN" sz="2400" b="0" i="0">
              <a:solidFill>
                <a:schemeClr val="tx1"/>
              </a:solidFill>
              <a:latin typeface="Times New Roman" panose="02020603050405020304" charset="0"/>
              <a:ea typeface="quote-cjk-patch"/>
              <a:cs typeface="Times New Roman" panose="02020603050405020304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085330" y="1273810"/>
            <a:ext cx="4572000" cy="286448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右箭头 10"/>
          <p:cNvSpPr/>
          <p:nvPr/>
        </p:nvSpPr>
        <p:spPr>
          <a:xfrm>
            <a:off x="6073775" y="2693035"/>
            <a:ext cx="485775" cy="328295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右箭头 15"/>
          <p:cNvSpPr/>
          <p:nvPr/>
        </p:nvSpPr>
        <p:spPr>
          <a:xfrm>
            <a:off x="6073775" y="4572000"/>
            <a:ext cx="485775" cy="328295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0" name="右箭头 19"/>
          <p:cNvSpPr/>
          <p:nvPr/>
        </p:nvSpPr>
        <p:spPr>
          <a:xfrm>
            <a:off x="6073775" y="5535295"/>
            <a:ext cx="485775" cy="328295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 flipV="1">
            <a:off x="7100570" y="4402455"/>
            <a:ext cx="4572000" cy="64198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7" name="矩形 36"/>
          <p:cNvSpPr/>
          <p:nvPr/>
        </p:nvSpPr>
        <p:spPr>
          <a:xfrm flipV="1">
            <a:off x="7100570" y="5387340"/>
            <a:ext cx="4572000" cy="64198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/>
        </p:nvSpPr>
        <p:spPr>
          <a:xfrm>
            <a:off x="7656830" y="4476115"/>
            <a:ext cx="4064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  <a:sym typeface="+mn-ea"/>
              </a:rPr>
              <a:t>Psychological harm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quote-cjk-patch"/>
              <a:cs typeface="Times New Roman" panose="02020603050405020304" charset="0"/>
              <a:sym typeface="+mn-ea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7656830" y="5421630"/>
            <a:ext cx="4064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ea typeface="quote-cjk-patch"/>
                <a:cs typeface="Times New Roman" panose="02020603050405020304" charset="0"/>
                <a:sym typeface="+mn-ea"/>
              </a:rPr>
              <a:t>Physical harm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  <a:ea typeface="quote-cjk-patch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grpSp>
        <p:nvGrpSpPr>
          <p:cNvPr id="12" name="组合 11"/>
          <p:cNvGrpSpPr/>
          <p:nvPr>
            <p:custDataLst>
              <p:tags r:id="rId2"/>
            </p:custDataLst>
          </p:nvPr>
        </p:nvGrpSpPr>
        <p:grpSpPr>
          <a:xfrm>
            <a:off x="2658110" y="3277235"/>
            <a:ext cx="4064000" cy="698500"/>
            <a:chOff x="5055" y="4637"/>
            <a:chExt cx="6400" cy="1100"/>
          </a:xfrm>
        </p:grpSpPr>
        <p:sp>
          <p:nvSpPr>
            <p:cNvPr id="2" name="圆角矩形 1"/>
            <p:cNvSpPr/>
            <p:nvPr>
              <p:custDataLst>
                <p:tags r:id="rId3"/>
              </p:custDataLst>
            </p:nvPr>
          </p:nvSpPr>
          <p:spPr>
            <a:xfrm>
              <a:off x="5055" y="4637"/>
              <a:ext cx="2220" cy="1101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" name="文本框 2"/>
            <p:cNvSpPr txBox="1"/>
            <p:nvPr>
              <p:custDataLst>
                <p:tags r:id="rId4"/>
              </p:custDataLst>
            </p:nvPr>
          </p:nvSpPr>
          <p:spPr>
            <a:xfrm>
              <a:off x="5055" y="4898"/>
              <a:ext cx="6400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>
                  <a:latin typeface="Times New Roman" panose="02020603050405020304" charset="0"/>
                  <a:cs typeface="Times New Roman" panose="02020603050405020304" charset="0"/>
                </a:rPr>
                <a:t>Math Anxiety</a:t>
              </a:r>
              <a:endParaRPr lang="en-US" altLang="zh-CN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grpSp>
        <p:nvGrpSpPr>
          <p:cNvPr id="13" name="组合 12"/>
          <p:cNvGrpSpPr/>
          <p:nvPr>
            <p:custDataLst>
              <p:tags r:id="rId5"/>
            </p:custDataLst>
          </p:nvPr>
        </p:nvGrpSpPr>
        <p:grpSpPr>
          <a:xfrm>
            <a:off x="3639820" y="1546860"/>
            <a:ext cx="4064000" cy="699135"/>
            <a:chOff x="5055" y="4637"/>
            <a:chExt cx="6400" cy="1101"/>
          </a:xfrm>
        </p:grpSpPr>
        <p:sp>
          <p:nvSpPr>
            <p:cNvPr id="14" name="圆角矩形 13"/>
            <p:cNvSpPr/>
            <p:nvPr>
              <p:custDataLst>
                <p:tags r:id="rId6"/>
              </p:custDataLst>
            </p:nvPr>
          </p:nvSpPr>
          <p:spPr>
            <a:xfrm>
              <a:off x="5055" y="4637"/>
              <a:ext cx="2641" cy="1101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5" name="文本框 14"/>
            <p:cNvSpPr txBox="1"/>
            <p:nvPr>
              <p:custDataLst>
                <p:tags r:id="rId7"/>
              </p:custDataLst>
            </p:nvPr>
          </p:nvSpPr>
          <p:spPr>
            <a:xfrm>
              <a:off x="5055" y="4898"/>
              <a:ext cx="6400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>
                  <a:latin typeface="Times New Roman" panose="02020603050405020304" charset="0"/>
                  <a:cs typeface="Times New Roman" panose="02020603050405020304" charset="0"/>
                </a:rPr>
                <a:t>Teacher Support</a:t>
              </a:r>
              <a:endParaRPr lang="en-US" altLang="zh-CN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grpSp>
        <p:nvGrpSpPr>
          <p:cNvPr id="17" name="组合 16"/>
          <p:cNvGrpSpPr/>
          <p:nvPr>
            <p:custDataLst>
              <p:tags r:id="rId8"/>
            </p:custDataLst>
          </p:nvPr>
        </p:nvGrpSpPr>
        <p:grpSpPr>
          <a:xfrm>
            <a:off x="734060" y="2450465"/>
            <a:ext cx="4064000" cy="699135"/>
            <a:chOff x="5055" y="4637"/>
            <a:chExt cx="6400" cy="1101"/>
          </a:xfrm>
        </p:grpSpPr>
        <p:sp>
          <p:nvSpPr>
            <p:cNvPr id="18" name="圆角矩形 17"/>
            <p:cNvSpPr/>
            <p:nvPr>
              <p:custDataLst>
                <p:tags r:id="rId9"/>
              </p:custDataLst>
            </p:nvPr>
          </p:nvSpPr>
          <p:spPr>
            <a:xfrm>
              <a:off x="5055" y="4637"/>
              <a:ext cx="2336" cy="1101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9" name="文本框 18"/>
            <p:cNvSpPr txBox="1"/>
            <p:nvPr>
              <p:custDataLst>
                <p:tags r:id="rId10"/>
              </p:custDataLst>
            </p:nvPr>
          </p:nvSpPr>
          <p:spPr>
            <a:xfrm>
              <a:off x="5055" y="4898"/>
              <a:ext cx="6400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>
                  <a:latin typeface="Times New Roman" panose="02020603050405020304" charset="0"/>
                  <a:cs typeface="Times New Roman" panose="02020603050405020304" charset="0"/>
                </a:rPr>
                <a:t>Self-Efficacy</a:t>
              </a:r>
              <a:endParaRPr lang="en-US" altLang="zh-CN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grpSp>
        <p:nvGrpSpPr>
          <p:cNvPr id="21" name="组合 20"/>
          <p:cNvGrpSpPr/>
          <p:nvPr>
            <p:custDataLst>
              <p:tags r:id="rId11"/>
            </p:custDataLst>
          </p:nvPr>
        </p:nvGrpSpPr>
        <p:grpSpPr>
          <a:xfrm>
            <a:off x="594995" y="4474210"/>
            <a:ext cx="4064000" cy="699135"/>
            <a:chOff x="5055" y="4637"/>
            <a:chExt cx="6400" cy="1101"/>
          </a:xfrm>
        </p:grpSpPr>
        <p:sp>
          <p:nvSpPr>
            <p:cNvPr id="22" name="圆角矩形 21"/>
            <p:cNvSpPr/>
            <p:nvPr>
              <p:custDataLst>
                <p:tags r:id="rId12"/>
              </p:custDataLst>
            </p:nvPr>
          </p:nvSpPr>
          <p:spPr>
            <a:xfrm>
              <a:off x="5055" y="4637"/>
              <a:ext cx="2479" cy="1101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文本框 22"/>
            <p:cNvSpPr txBox="1"/>
            <p:nvPr>
              <p:custDataLst>
                <p:tags r:id="rId13"/>
              </p:custDataLst>
            </p:nvPr>
          </p:nvSpPr>
          <p:spPr>
            <a:xfrm>
              <a:off x="5055" y="4898"/>
              <a:ext cx="6400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>
                  <a:latin typeface="Times New Roman" panose="02020603050405020304" charset="0"/>
                  <a:cs typeface="Times New Roman" panose="02020603050405020304" charset="0"/>
                </a:rPr>
                <a:t>Peer Encourage</a:t>
              </a:r>
              <a:endParaRPr lang="en-US" altLang="zh-CN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grpSp>
        <p:nvGrpSpPr>
          <p:cNvPr id="24" name="组合 23"/>
          <p:cNvGrpSpPr/>
          <p:nvPr>
            <p:custDataLst>
              <p:tags r:id="rId14"/>
            </p:custDataLst>
          </p:nvPr>
        </p:nvGrpSpPr>
        <p:grpSpPr>
          <a:xfrm>
            <a:off x="3188970" y="5173345"/>
            <a:ext cx="4196080" cy="699135"/>
            <a:chOff x="5055" y="4637"/>
            <a:chExt cx="6608" cy="1101"/>
          </a:xfrm>
        </p:grpSpPr>
        <p:sp>
          <p:nvSpPr>
            <p:cNvPr id="25" name="圆角矩形 24"/>
            <p:cNvSpPr/>
            <p:nvPr>
              <p:custDataLst>
                <p:tags r:id="rId15"/>
              </p:custDataLst>
            </p:nvPr>
          </p:nvSpPr>
          <p:spPr>
            <a:xfrm>
              <a:off x="5055" y="4637"/>
              <a:ext cx="2479" cy="1101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文本框 25"/>
            <p:cNvSpPr txBox="1"/>
            <p:nvPr>
              <p:custDataLst>
                <p:tags r:id="rId16"/>
              </p:custDataLst>
            </p:nvPr>
          </p:nvSpPr>
          <p:spPr>
            <a:xfrm>
              <a:off x="5263" y="4898"/>
              <a:ext cx="6400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>
                  <a:latin typeface="Times New Roman" panose="02020603050405020304" charset="0"/>
                  <a:cs typeface="Times New Roman" panose="02020603050405020304" charset="0"/>
                </a:rPr>
                <a:t>Social Policy</a:t>
              </a:r>
              <a:endParaRPr lang="en-US" altLang="zh-CN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grpSp>
        <p:nvGrpSpPr>
          <p:cNvPr id="27" name="组合 26"/>
          <p:cNvGrpSpPr/>
          <p:nvPr>
            <p:custDataLst>
              <p:tags r:id="rId17"/>
            </p:custDataLst>
          </p:nvPr>
        </p:nvGrpSpPr>
        <p:grpSpPr>
          <a:xfrm>
            <a:off x="5166360" y="1379855"/>
            <a:ext cx="6303645" cy="5073650"/>
            <a:chOff x="5055" y="452"/>
            <a:chExt cx="9927" cy="7990"/>
          </a:xfrm>
        </p:grpSpPr>
        <p:sp>
          <p:nvSpPr>
            <p:cNvPr id="28" name="圆角矩形 27"/>
            <p:cNvSpPr/>
            <p:nvPr>
              <p:custDataLst>
                <p:tags r:id="rId18"/>
              </p:custDataLst>
            </p:nvPr>
          </p:nvSpPr>
          <p:spPr>
            <a:xfrm>
              <a:off x="5055" y="4637"/>
              <a:ext cx="2596" cy="1101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文本框 28"/>
            <p:cNvSpPr txBox="1"/>
            <p:nvPr>
              <p:custDataLst>
                <p:tags r:id="rId19"/>
              </p:custDataLst>
            </p:nvPr>
          </p:nvSpPr>
          <p:spPr>
            <a:xfrm>
              <a:off x="5055" y="4898"/>
              <a:ext cx="6400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Growth Mindset</a:t>
              </a:r>
              <a:endParaRPr lang="en-US" altLang="zh-CN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38" name="文本框 37"/>
            <p:cNvSpPr txBox="1"/>
            <p:nvPr>
              <p:custDataLst>
                <p:tags r:id="rId20"/>
              </p:custDataLst>
            </p:nvPr>
          </p:nvSpPr>
          <p:spPr>
            <a:xfrm>
              <a:off x="9291" y="452"/>
              <a:ext cx="5691" cy="34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000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Growth mindset</a:t>
              </a:r>
              <a:r>
                <a:rPr lang="en-US" altLang="zh-CN" sz="2000">
                  <a:solidFill>
                    <a:schemeClr val="tx1"/>
                  </a:solidFill>
                  <a:latin typeface="Times New Roman" panose="02020603050405020304" charset="0"/>
                  <a:cs typeface="Times New Roman" panose="02020603050405020304" charset="0"/>
                </a:rPr>
                <a:t> refers to the belief that one's </a:t>
              </a:r>
              <a:r>
                <a:rPr lang="en-US" altLang="zh-CN" sz="2000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abilities and intelligence can be developed through effort</a:t>
              </a:r>
              <a:r>
                <a:rPr lang="en-US" altLang="zh-CN" sz="2000">
                  <a:solidFill>
                    <a:schemeClr val="tx1"/>
                  </a:solidFill>
                  <a:latin typeface="Times New Roman" panose="02020603050405020304" charset="0"/>
                  <a:cs typeface="Times New Roman" panose="02020603050405020304" charset="0"/>
                </a:rPr>
                <a:t>, effective strategies, and learning from setbacks (Dweck, 2006).</a:t>
              </a:r>
              <a:endPara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39" name="文本框 38"/>
            <p:cNvSpPr txBox="1"/>
            <p:nvPr>
              <p:custDataLst>
                <p:tags r:id="rId21"/>
              </p:custDataLst>
            </p:nvPr>
          </p:nvSpPr>
          <p:spPr>
            <a:xfrm>
              <a:off x="9133" y="5042"/>
              <a:ext cx="5691" cy="34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000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Confucianism</a:t>
              </a:r>
              <a:r>
                <a:rPr lang="en-US" altLang="zh-CN" sz="2000">
                  <a:solidFill>
                    <a:schemeClr val="tx1"/>
                  </a:solidFill>
                  <a:latin typeface="Times New Roman" panose="02020603050405020304" charset="0"/>
                  <a:cs typeface="Times New Roman" panose="02020603050405020304" charset="0"/>
                </a:rPr>
                <a:t> refers to</a:t>
              </a:r>
              <a:r>
                <a:rPr lang="en-US" altLang="en-US" sz="2000">
                  <a:solidFill>
                    <a:schemeClr val="tx1"/>
                  </a:solidFill>
                  <a:latin typeface="Times New Roman" panose="02020603050405020304" charset="0"/>
                  <a:cs typeface="Times New Roman" panose="02020603050405020304" charset="0"/>
                </a:rPr>
                <a:t> </a:t>
              </a:r>
              <a:r>
                <a:rPr lang="en-US" altLang="zh-CN" sz="2000">
                  <a:solidFill>
                    <a:schemeClr val="tx1"/>
                  </a:solidFill>
                  <a:latin typeface="Times New Roman" panose="02020603050405020304" charset="0"/>
                  <a:cs typeface="Times New Roman" panose="02020603050405020304" charset="0"/>
                </a:rPr>
                <a:t>a Chinese ethical and educational system </a:t>
              </a:r>
              <a:r>
                <a:rPr lang="en-US" altLang="zh-CN" sz="2000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emphasizing self-cultivation, moral virtue, and lifelong learning</a:t>
              </a:r>
              <a:r>
                <a:rPr lang="en-US" altLang="zh-CN" sz="2000">
                  <a:solidFill>
                    <a:schemeClr val="tx1"/>
                  </a:solidFill>
                  <a:latin typeface="Times New Roman" panose="02020603050405020304" charset="0"/>
                  <a:cs typeface="Times New Roman" panose="02020603050405020304" charset="0"/>
                </a:rPr>
                <a:t> (Yao, 2000).</a:t>
              </a:r>
              <a:endPara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41" name="文本框 40"/>
            <p:cNvSpPr txBox="1"/>
            <p:nvPr>
              <p:custDataLst>
                <p:tags r:id="rId22"/>
              </p:custDataLst>
            </p:nvPr>
          </p:nvSpPr>
          <p:spPr>
            <a:xfrm>
              <a:off x="10199" y="3639"/>
              <a:ext cx="4145" cy="340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2000">
                  <a:solidFill>
                    <a:srgbClr val="FF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self-improvement through effort</a:t>
              </a:r>
              <a:endPara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cxnSp>
        <p:nvCxnSpPr>
          <p:cNvPr id="31" name="直接箭头连接符 30"/>
          <p:cNvCxnSpPr/>
          <p:nvPr/>
        </p:nvCxnSpPr>
        <p:spPr>
          <a:xfrm>
            <a:off x="2169160" y="3122930"/>
            <a:ext cx="421640" cy="24701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直接箭头连接符 31"/>
          <p:cNvCxnSpPr/>
          <p:nvPr/>
        </p:nvCxnSpPr>
        <p:spPr>
          <a:xfrm flipH="1">
            <a:off x="3913505" y="2245995"/>
            <a:ext cx="565150" cy="99631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直接箭头连接符 32"/>
          <p:cNvCxnSpPr/>
          <p:nvPr/>
        </p:nvCxnSpPr>
        <p:spPr>
          <a:xfrm flipH="1" flipV="1">
            <a:off x="4062730" y="3905885"/>
            <a:ext cx="1103630" cy="4813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直接箭头连接符 33"/>
          <p:cNvCxnSpPr/>
          <p:nvPr/>
        </p:nvCxnSpPr>
        <p:spPr>
          <a:xfrm flipV="1">
            <a:off x="2169160" y="4065905"/>
            <a:ext cx="699770" cy="4838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直接箭头连接符 34"/>
          <p:cNvCxnSpPr/>
          <p:nvPr/>
        </p:nvCxnSpPr>
        <p:spPr>
          <a:xfrm flipH="1" flipV="1">
            <a:off x="3573780" y="4038600"/>
            <a:ext cx="402590" cy="113474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椭圆 35"/>
          <p:cNvSpPr/>
          <p:nvPr/>
        </p:nvSpPr>
        <p:spPr>
          <a:xfrm>
            <a:off x="7385050" y="956945"/>
            <a:ext cx="4004945" cy="325564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0" name="椭圆 39"/>
          <p:cNvSpPr/>
          <p:nvPr/>
        </p:nvSpPr>
        <p:spPr>
          <a:xfrm>
            <a:off x="7385050" y="3313430"/>
            <a:ext cx="4004945" cy="325564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/>
        </p:nvSpPr>
        <p:spPr>
          <a:xfrm>
            <a:off x="210820" y="0"/>
            <a:ext cx="445833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Background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/>
        </p:nvSpPr>
        <p:spPr>
          <a:xfrm>
            <a:off x="210820" y="0"/>
            <a:ext cx="445833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Background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4" name="圆角矩形 43"/>
          <p:cNvSpPr/>
          <p:nvPr/>
        </p:nvSpPr>
        <p:spPr>
          <a:xfrm>
            <a:off x="248920" y="809625"/>
            <a:ext cx="8735695" cy="1699260"/>
          </a:xfrm>
          <a:prstGeom prst="round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8" name="圆角矩形 47"/>
          <p:cNvSpPr/>
          <p:nvPr/>
        </p:nvSpPr>
        <p:spPr>
          <a:xfrm>
            <a:off x="248920" y="2767330"/>
            <a:ext cx="8735695" cy="1699260"/>
          </a:xfrm>
          <a:prstGeom prst="round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9" name="圆角矩形 48"/>
          <p:cNvSpPr/>
          <p:nvPr/>
        </p:nvSpPr>
        <p:spPr>
          <a:xfrm>
            <a:off x="248920" y="4725035"/>
            <a:ext cx="8735695" cy="1699260"/>
          </a:xfrm>
          <a:prstGeom prst="round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358775" y="849630"/>
            <a:ext cx="862647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A study conducted in 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North Texas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has shown that by providing students with growth mindset training before class, it is possible to reduce their math anxiety.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5338445" y="1939925"/>
            <a:ext cx="86264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(Peterman &amp; Ewing, 2019)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358140" y="2829560"/>
            <a:ext cx="862647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A study conducted in schools in the 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northeastern United States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indicates that students' growth mindset is inversely proportional to their math anxiety.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6783705" y="3818890"/>
            <a:ext cx="86264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(Hatcher, 2018)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4" name="文本框 53"/>
          <p:cNvSpPr txBox="1"/>
          <p:nvPr/>
        </p:nvSpPr>
        <p:spPr>
          <a:xfrm>
            <a:off x="358775" y="4809490"/>
            <a:ext cx="862647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A study conducted in the 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Midwestern United States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has shown that a growth mindset has a very positive effect in alleviating math anxiety among female students.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5" name="文本框 54"/>
          <p:cNvSpPr txBox="1"/>
          <p:nvPr/>
        </p:nvSpPr>
        <p:spPr>
          <a:xfrm>
            <a:off x="6852285" y="5789295"/>
            <a:ext cx="86264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(Murphy, 2020)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6" name="文本框 55"/>
          <p:cNvSpPr txBox="1"/>
          <p:nvPr/>
        </p:nvSpPr>
        <p:spPr>
          <a:xfrm>
            <a:off x="9429115" y="1734820"/>
            <a:ext cx="3473450" cy="11988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China (with Confucianism)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7" name="文本框 56"/>
          <p:cNvSpPr txBox="1"/>
          <p:nvPr/>
        </p:nvSpPr>
        <p:spPr>
          <a:xfrm>
            <a:off x="9429115" y="4028440"/>
            <a:ext cx="2580640" cy="11988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My hometown, Jiangxi province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8" name="文本框 57"/>
          <p:cNvSpPr txBox="1"/>
          <p:nvPr/>
        </p:nvSpPr>
        <p:spPr>
          <a:xfrm>
            <a:off x="11452860" y="1362710"/>
            <a:ext cx="3473450" cy="161480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6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?</a:t>
            </a:r>
            <a:endParaRPr lang="en-US" altLang="zh-CN" sz="66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9" name="文本框 58"/>
          <p:cNvSpPr txBox="1"/>
          <p:nvPr/>
        </p:nvSpPr>
        <p:spPr>
          <a:xfrm>
            <a:off x="11478260" y="3666490"/>
            <a:ext cx="3473450" cy="161480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6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?</a:t>
            </a:r>
            <a:endParaRPr lang="en-US" altLang="zh-CN" sz="66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Aims and Objectives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586865" y="1406525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Aims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185545" y="1406525"/>
            <a:ext cx="2994660" cy="451294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1185545" y="2115185"/>
            <a:ext cx="29946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1203325" y="2134235"/>
            <a:ext cx="2994660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Based on the existing western literature that suggests a negative correlation between growth mindset and math anxiety (Clark, 2021), 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it aims to verify whether this relationship also exists in the Chinese context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, and thereby seek to identify the goals for alleviating students' math anxiety.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7" name="左中括号 6"/>
          <p:cNvSpPr/>
          <p:nvPr/>
        </p:nvSpPr>
        <p:spPr>
          <a:xfrm>
            <a:off x="6207760" y="2171065"/>
            <a:ext cx="1001395" cy="3693795"/>
          </a:xfrm>
          <a:prstGeom prst="leftBracke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p>
            <a:endParaRPr lang="zh-CN" altLang="en-US"/>
          </a:p>
        </p:txBody>
      </p:sp>
      <p:cxnSp>
        <p:nvCxnSpPr>
          <p:cNvPr id="8" name="直接连接符 7"/>
          <p:cNvCxnSpPr/>
          <p:nvPr/>
        </p:nvCxnSpPr>
        <p:spPr>
          <a:xfrm flipV="1">
            <a:off x="4197985" y="4018280"/>
            <a:ext cx="2009775" cy="82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7209155" y="939165"/>
            <a:ext cx="4861560" cy="541464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10" name="直接连接符 9"/>
          <p:cNvCxnSpPr/>
          <p:nvPr/>
        </p:nvCxnSpPr>
        <p:spPr>
          <a:xfrm>
            <a:off x="7209155" y="1732915"/>
            <a:ext cx="4864100" cy="5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8301990" y="947420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Objectives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7209155" y="3303270"/>
            <a:ext cx="4864100" cy="82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7209155" y="4874260"/>
            <a:ext cx="4854575" cy="12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V="1">
            <a:off x="6207760" y="4025900"/>
            <a:ext cx="985520" cy="6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/>
        </p:nvSpPr>
        <p:spPr>
          <a:xfrm>
            <a:off x="7341235" y="1690370"/>
            <a:ext cx="45904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The scale of Growth Mindset in PISA 2022 database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17" name="直接箭头连接符 16"/>
          <p:cNvCxnSpPr/>
          <p:nvPr/>
        </p:nvCxnSpPr>
        <p:spPr>
          <a:xfrm>
            <a:off x="9742170" y="4022090"/>
            <a:ext cx="8255" cy="1955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7350760" y="2614930"/>
            <a:ext cx="45904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The Growth Mindset level of students in X junior 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high school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7409180" y="3343910"/>
            <a:ext cx="45904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The scale of Math Anxiety in PISA 2022 database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21" name="直接箭头连接符 20"/>
          <p:cNvCxnSpPr/>
          <p:nvPr/>
        </p:nvCxnSpPr>
        <p:spPr>
          <a:xfrm>
            <a:off x="9733915" y="2442845"/>
            <a:ext cx="8255" cy="1955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文本框 21"/>
          <p:cNvSpPr txBox="1"/>
          <p:nvPr/>
        </p:nvSpPr>
        <p:spPr>
          <a:xfrm>
            <a:off x="7409180" y="4139565"/>
            <a:ext cx="45904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The Math Anxiety level of students in X junior 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high school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5867400" y="5342890"/>
            <a:ext cx="45904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Growth Mindset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886190" y="5342890"/>
            <a:ext cx="45904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Math Anxiety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25" name="直接连接符 24"/>
          <p:cNvCxnSpPr/>
          <p:nvPr/>
        </p:nvCxnSpPr>
        <p:spPr>
          <a:xfrm>
            <a:off x="9044305" y="5555615"/>
            <a:ext cx="13792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文本框 25"/>
          <p:cNvSpPr txBox="1"/>
          <p:nvPr/>
        </p:nvSpPr>
        <p:spPr>
          <a:xfrm>
            <a:off x="7409180" y="5860415"/>
            <a:ext cx="45904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Relationship in X junior 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high school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27" name="直接箭头连接符 26"/>
          <p:cNvCxnSpPr/>
          <p:nvPr/>
        </p:nvCxnSpPr>
        <p:spPr>
          <a:xfrm>
            <a:off x="9750425" y="5656580"/>
            <a:ext cx="8255" cy="1955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Questions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638175" y="1075690"/>
            <a:ext cx="4212590" cy="268287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7259955" y="1075690"/>
            <a:ext cx="4212590" cy="268287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8" name="椭圆 27"/>
          <p:cNvSpPr/>
          <p:nvPr/>
        </p:nvSpPr>
        <p:spPr>
          <a:xfrm>
            <a:off x="3989705" y="4004310"/>
            <a:ext cx="4212590" cy="268287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>
            <a:off x="1255395" y="1468755"/>
            <a:ext cx="29781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4606925" y="4387850"/>
            <a:ext cx="29781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877175" y="1468755"/>
            <a:ext cx="29781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文本框 31"/>
          <p:cNvSpPr txBox="1"/>
          <p:nvPr>
            <p:custDataLst>
              <p:tags r:id="rId3"/>
            </p:custDataLst>
          </p:nvPr>
        </p:nvSpPr>
        <p:spPr>
          <a:xfrm>
            <a:off x="2337435" y="885190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RQ1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3" name="文本框 32"/>
          <p:cNvSpPr txBox="1"/>
          <p:nvPr>
            <p:custDataLst>
              <p:tags r:id="rId4"/>
            </p:custDataLst>
          </p:nvPr>
        </p:nvSpPr>
        <p:spPr>
          <a:xfrm>
            <a:off x="8931910" y="884555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RQ2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5"/>
            </p:custDataLst>
          </p:nvPr>
        </p:nvSpPr>
        <p:spPr>
          <a:xfrm>
            <a:off x="5705475" y="3803650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RQ3</a:t>
            </a:r>
            <a:endParaRPr lang="en-US" altLang="zh-CN" sz="24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35" name="直接连接符 34"/>
          <p:cNvCxnSpPr>
            <a:stCxn id="11" idx="6"/>
            <a:endCxn id="20" idx="2"/>
          </p:cNvCxnSpPr>
          <p:nvPr/>
        </p:nvCxnSpPr>
        <p:spPr>
          <a:xfrm>
            <a:off x="4850765" y="2417445"/>
            <a:ext cx="240919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/>
          <p:cNvCxnSpPr/>
          <p:nvPr/>
        </p:nvCxnSpPr>
        <p:spPr>
          <a:xfrm>
            <a:off x="6080125" y="2419985"/>
            <a:ext cx="10160" cy="15328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文本框 36"/>
          <p:cNvSpPr txBox="1"/>
          <p:nvPr>
            <p:custDataLst>
              <p:tags r:id="rId6"/>
            </p:custDataLst>
          </p:nvPr>
        </p:nvSpPr>
        <p:spPr>
          <a:xfrm>
            <a:off x="986155" y="1684020"/>
            <a:ext cx="4057650" cy="156845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GB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What is the level of </a:t>
            </a:r>
            <a:r>
              <a:rPr lang="en-GB" sz="24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growth mindset</a:t>
            </a:r>
            <a:r>
              <a:rPr lang="en-GB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among </a:t>
            </a:r>
            <a:r>
              <a:rPr lang="en-US" altLang="en-GB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X </a:t>
            </a:r>
            <a:r>
              <a:rPr lang="en-GB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junior high school students in Jiangxi Province, China? 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8" name="文本框 37"/>
          <p:cNvSpPr txBox="1"/>
          <p:nvPr>
            <p:custDataLst>
              <p:tags r:id="rId7"/>
            </p:custDataLst>
          </p:nvPr>
        </p:nvSpPr>
        <p:spPr>
          <a:xfrm>
            <a:off x="7663815" y="1684020"/>
            <a:ext cx="4057650" cy="156845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GB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What is the level of </a:t>
            </a:r>
            <a:r>
              <a:rPr lang="en-US" altLang="en-GB" sz="24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math anxiety</a:t>
            </a:r>
            <a:r>
              <a:rPr lang="en-GB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among </a:t>
            </a:r>
            <a:r>
              <a:rPr lang="en-US" altLang="en-GB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X </a:t>
            </a:r>
            <a:r>
              <a:rPr lang="en-GB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junior high school students in Jiangxi Province, China? </a:t>
            </a:r>
            <a:endParaRPr lang="en-US" altLang="zh-CN" sz="24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9" name="文本框 38"/>
          <p:cNvSpPr txBox="1"/>
          <p:nvPr>
            <p:custDataLst>
              <p:tags r:id="rId8"/>
            </p:custDataLst>
          </p:nvPr>
        </p:nvSpPr>
        <p:spPr>
          <a:xfrm>
            <a:off x="4382135" y="4378960"/>
            <a:ext cx="3759835" cy="23069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What is 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the relationship between growth mindset and math anxiety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among X junior high school students in Jiangxi Province, China?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l" fontAlgn="auto">
              <a:lnSpc>
                <a:spcPct val="100000"/>
              </a:lnSpc>
            </a:pP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Sampling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210820" y="1908810"/>
            <a:ext cx="5344160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I choose students in the 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junior high school stage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as the research subjects.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26060" y="1869440"/>
            <a:ext cx="5401310" cy="90551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6316980" y="999490"/>
            <a:ext cx="5719445" cy="261239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5" name="直接箭头连接符 4"/>
          <p:cNvCxnSpPr>
            <a:stCxn id="3" idx="3"/>
            <a:endCxn id="4" idx="1"/>
          </p:cNvCxnSpPr>
          <p:nvPr/>
        </p:nvCxnSpPr>
        <p:spPr>
          <a:xfrm flipV="1">
            <a:off x="5627370" y="2305685"/>
            <a:ext cx="689610" cy="165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5637530" y="1902460"/>
            <a:ext cx="60960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why? 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388100" y="1029970"/>
            <a:ext cx="5715000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457200" indent="-457200" algn="l" fontAlgn="auto">
              <a:lnSpc>
                <a:spcPct val="100000"/>
              </a:lnSpc>
              <a:buFont typeface="+mj-lt"/>
              <a:buAutoNum type="arabicPeriod"/>
            </a:pP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At this stage, the students are in adolescence period, experiencing significant changes in both their physiology and psychology. Therefore, dealing with math anxiety becomes even more challenging (Ashcraft, 2022).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  <a:p>
            <a:pPr marL="457200" indent="-457200" algn="l" fontAlgn="auto">
              <a:lnSpc>
                <a:spcPct val="100000"/>
              </a:lnSpc>
              <a:buFont typeface="+mj-lt"/>
              <a:buAutoNum type="arabicPeriod"/>
            </a:pP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Most of the previous studies were based on the data from PISA (Von Lorenz, 2024), which targeted students aged 12 to 14.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376295" y="4463415"/>
            <a:ext cx="60960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How to 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select a junior high school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207635" y="4997450"/>
            <a:ext cx="609600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8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?</a:t>
            </a:r>
            <a:endParaRPr lang="en-US" altLang="zh-CN" sz="8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2" grpId="1"/>
      <p:bldP spid="1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Sampling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2536190" y="838200"/>
            <a:ext cx="88919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Samping a school as X junior high school</a:t>
            </a:r>
            <a:endParaRPr lang="en-US" altLang="zh-CN" sz="3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2551430" y="1025525"/>
            <a:ext cx="6944360" cy="65849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4">
                    <a:lumMod val="20000"/>
                    <a:lumOff val="80000"/>
                  </a:schemeClr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圆角矩形 16"/>
          <p:cNvSpPr/>
          <p:nvPr/>
        </p:nvSpPr>
        <p:spPr>
          <a:xfrm>
            <a:off x="7992745" y="1950720"/>
            <a:ext cx="3899535" cy="474281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圆角矩形 17"/>
          <p:cNvSpPr/>
          <p:nvPr/>
        </p:nvSpPr>
        <p:spPr>
          <a:xfrm>
            <a:off x="286385" y="1940560"/>
            <a:ext cx="3899535" cy="474281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19" name="直接连接符 18"/>
          <p:cNvCxnSpPr/>
          <p:nvPr/>
        </p:nvCxnSpPr>
        <p:spPr>
          <a:xfrm>
            <a:off x="297815" y="2533015"/>
            <a:ext cx="38785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8013700" y="2533015"/>
            <a:ext cx="38785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/>
          <p:nvPr/>
        </p:nvCxnSpPr>
        <p:spPr>
          <a:xfrm flipH="1">
            <a:off x="2236470" y="1355090"/>
            <a:ext cx="314960" cy="5854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直接箭头连接符 21"/>
          <p:cNvCxnSpPr/>
          <p:nvPr/>
        </p:nvCxnSpPr>
        <p:spPr>
          <a:xfrm>
            <a:off x="9495790" y="1344930"/>
            <a:ext cx="429260" cy="5810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文本框 22"/>
          <p:cNvSpPr txBox="1"/>
          <p:nvPr>
            <p:custDataLst>
              <p:tags r:id="rId4"/>
            </p:custDataLst>
          </p:nvPr>
        </p:nvSpPr>
        <p:spPr>
          <a:xfrm>
            <a:off x="1564005" y="1787525"/>
            <a:ext cx="88919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Plan A</a:t>
            </a:r>
            <a:endParaRPr lang="en-US" altLang="zh-CN" sz="3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4" name="文本框 23"/>
          <p:cNvSpPr txBox="1"/>
          <p:nvPr>
            <p:custDataLst>
              <p:tags r:id="rId5"/>
            </p:custDataLst>
          </p:nvPr>
        </p:nvSpPr>
        <p:spPr>
          <a:xfrm>
            <a:off x="9246870" y="1797050"/>
            <a:ext cx="88919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Plan B</a:t>
            </a:r>
            <a:endParaRPr lang="en-US" altLang="zh-CN" sz="3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6"/>
            </p:custDataLst>
          </p:nvPr>
        </p:nvSpPr>
        <p:spPr>
          <a:xfrm>
            <a:off x="271780" y="2465705"/>
            <a:ext cx="88919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GB" sz="2000" b="1" dirty="0">
                <a:latin typeface="Times New Roman" panose="02020603050405020304" charset="0"/>
                <a:ea typeface="+mn-lt"/>
                <a:cs typeface="Times New Roman" panose="02020603050405020304" charset="0"/>
                <a:sym typeface="+mn-ea"/>
              </a:rPr>
              <a:t>Stratified random sampling</a:t>
            </a:r>
            <a:r>
              <a:rPr lang="en-GB" sz="2000" dirty="0">
                <a:latin typeface="Times New Roman" panose="02020603050405020304" charset="0"/>
                <a:ea typeface="+mn-lt"/>
                <a:cs typeface="Times New Roman" panose="02020603050405020304" charset="0"/>
                <a:sym typeface="+mn-ea"/>
              </a:rPr>
              <a:t>:</a:t>
            </a:r>
            <a:endParaRPr lang="en-GB" altLang="zh-CN" sz="2000" dirty="0">
              <a:solidFill>
                <a:schemeClr val="tx1"/>
              </a:solidFill>
              <a:latin typeface="Times New Roman" panose="02020603050405020304" charset="0"/>
              <a:ea typeface="+mn-lt"/>
              <a:cs typeface="Times New Roman" panose="02020603050405020304" charset="0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200660" y="3389630"/>
            <a:ext cx="88919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①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Classified by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7" name="左大括号 26"/>
          <p:cNvSpPr/>
          <p:nvPr/>
        </p:nvSpPr>
        <p:spPr>
          <a:xfrm>
            <a:off x="1964690" y="3072130"/>
            <a:ext cx="174625" cy="132905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p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8"/>
            </p:custDataLst>
          </p:nvPr>
        </p:nvSpPr>
        <p:spPr>
          <a:xfrm>
            <a:off x="2139315" y="2876550"/>
            <a:ext cx="2056765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region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(urban &amp; rural)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9" name="文本框 28"/>
          <p:cNvSpPr txBox="1"/>
          <p:nvPr>
            <p:custDataLst>
              <p:tags r:id="rId9"/>
            </p:custDataLst>
          </p:nvPr>
        </p:nvSpPr>
        <p:spPr>
          <a:xfrm>
            <a:off x="2236470" y="3800475"/>
            <a:ext cx="2056765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school type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(top &amp; ordinary)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0" name="文本框 29"/>
          <p:cNvSpPr txBox="1"/>
          <p:nvPr>
            <p:custDataLst>
              <p:tags r:id="rId10"/>
            </p:custDataLst>
          </p:nvPr>
        </p:nvSpPr>
        <p:spPr>
          <a:xfrm>
            <a:off x="213360" y="4450080"/>
            <a:ext cx="4108450" cy="101473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②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Randomly select one school from each category;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11"/>
            </p:custDataLst>
          </p:nvPr>
        </p:nvSpPr>
        <p:spPr>
          <a:xfrm>
            <a:off x="271780" y="5391785"/>
            <a:ext cx="4108450" cy="101473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zh-CN" altLang="en-US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③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Select one representative school from them as X junior high school.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4187190" y="2718435"/>
            <a:ext cx="1368425" cy="34258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2"/>
            </p:custDataLst>
          </p:nvPr>
        </p:nvSpPr>
        <p:spPr>
          <a:xfrm>
            <a:off x="4176395" y="2720975"/>
            <a:ext cx="2056765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✔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equality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3"/>
            </p:custDataLst>
          </p:nvPr>
        </p:nvSpPr>
        <p:spPr>
          <a:xfrm>
            <a:off x="4196080" y="3159125"/>
            <a:ext cx="2056765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✔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rigor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5" name="文本框 34"/>
          <p:cNvSpPr txBox="1"/>
          <p:nvPr>
            <p:custDataLst>
              <p:tags r:id="rId14"/>
            </p:custDataLst>
          </p:nvPr>
        </p:nvSpPr>
        <p:spPr>
          <a:xfrm>
            <a:off x="4155440" y="4624705"/>
            <a:ext cx="2056765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?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permission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6" name="文本框 35"/>
          <p:cNvSpPr txBox="1"/>
          <p:nvPr>
            <p:custDataLst>
              <p:tags r:id="rId15"/>
            </p:custDataLst>
          </p:nvPr>
        </p:nvSpPr>
        <p:spPr>
          <a:xfrm>
            <a:off x="4156075" y="5087620"/>
            <a:ext cx="2056765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?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number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6"/>
            </p:custDataLst>
          </p:nvPr>
        </p:nvSpPr>
        <p:spPr>
          <a:xfrm>
            <a:off x="7959090" y="2444750"/>
            <a:ext cx="88919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en-GB" sz="2000" b="1" dirty="0">
                <a:latin typeface="Times New Roman" panose="02020603050405020304" charset="0"/>
                <a:ea typeface="+mn-lt"/>
                <a:cs typeface="Times New Roman" panose="02020603050405020304" charset="0"/>
                <a:sym typeface="+mn-ea"/>
              </a:rPr>
              <a:t>Convenience</a:t>
            </a:r>
            <a:r>
              <a:rPr lang="en-GB" sz="2000" b="1" dirty="0">
                <a:latin typeface="Times New Roman" panose="02020603050405020304" charset="0"/>
                <a:ea typeface="+mn-lt"/>
                <a:cs typeface="Times New Roman" panose="02020603050405020304" charset="0"/>
                <a:sym typeface="+mn-ea"/>
              </a:rPr>
              <a:t> sampling</a:t>
            </a:r>
            <a:r>
              <a:rPr lang="en-GB" sz="2000" dirty="0">
                <a:latin typeface="Times New Roman" panose="02020603050405020304" charset="0"/>
                <a:ea typeface="+mn-lt"/>
                <a:cs typeface="Times New Roman" panose="02020603050405020304" charset="0"/>
                <a:sym typeface="+mn-ea"/>
              </a:rPr>
              <a:t>:</a:t>
            </a:r>
            <a:endParaRPr lang="en-GB" altLang="zh-CN" sz="2000" dirty="0">
              <a:solidFill>
                <a:schemeClr val="tx1"/>
              </a:solidFill>
              <a:latin typeface="Times New Roman" panose="02020603050405020304" charset="0"/>
              <a:ea typeface="+mn-lt"/>
              <a:cs typeface="Times New Roman" panose="02020603050405020304" charset="0"/>
              <a:sym typeface="+mn-ea"/>
            </a:endParaRPr>
          </a:p>
        </p:txBody>
      </p:sp>
      <p:sp>
        <p:nvSpPr>
          <p:cNvPr id="38" name="文本框 37"/>
          <p:cNvSpPr txBox="1"/>
          <p:nvPr>
            <p:custDataLst>
              <p:tags r:id="rId17"/>
            </p:custDataLst>
          </p:nvPr>
        </p:nvSpPr>
        <p:spPr>
          <a:xfrm>
            <a:off x="8014970" y="2856230"/>
            <a:ext cx="4108450" cy="193802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Researchers choose the most readily available or convenient participants for their investigation (Sedgwick, 2013).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9" name="文本框 38"/>
          <p:cNvSpPr txBox="1"/>
          <p:nvPr>
            <p:custDataLst>
              <p:tags r:id="rId18"/>
            </p:custDataLst>
          </p:nvPr>
        </p:nvSpPr>
        <p:spPr>
          <a:xfrm>
            <a:off x="8013700" y="4892040"/>
            <a:ext cx="4108450" cy="101473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The junior high school I formerly attended (around 300 students).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9"/>
            </p:custDataLst>
          </p:nvPr>
        </p:nvSpPr>
        <p:spPr>
          <a:xfrm>
            <a:off x="8250555" y="6004560"/>
            <a:ext cx="2056765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✔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permission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1" name="文本框 40"/>
          <p:cNvSpPr txBox="1"/>
          <p:nvPr>
            <p:custDataLst>
              <p:tags r:id="rId20"/>
            </p:custDataLst>
          </p:nvPr>
        </p:nvSpPr>
        <p:spPr>
          <a:xfrm>
            <a:off x="10135235" y="6004560"/>
            <a:ext cx="2056765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✔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number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42" name="直接箭头连接符 41"/>
          <p:cNvCxnSpPr/>
          <p:nvPr/>
        </p:nvCxnSpPr>
        <p:spPr>
          <a:xfrm>
            <a:off x="5555615" y="4117340"/>
            <a:ext cx="233553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Sampling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2536190" y="838200"/>
            <a:ext cx="88919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Samping students in X junior high school</a:t>
            </a:r>
            <a:endParaRPr lang="en-US" altLang="zh-CN" sz="3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2551430" y="1025525"/>
            <a:ext cx="6944360" cy="65849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4">
                    <a:lumMod val="20000"/>
                    <a:lumOff val="80000"/>
                  </a:schemeClr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0" y="1879600"/>
            <a:ext cx="88919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Voluntary response sampling: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1750" y="4822190"/>
            <a:ext cx="4333875" cy="101473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Distribute the informed consent forms for the survey questionnaire to all students online.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4" name="直接箭头连接符 3"/>
          <p:cNvCxnSpPr>
            <a:stCxn id="3" idx="3"/>
          </p:cNvCxnSpPr>
          <p:nvPr/>
        </p:nvCxnSpPr>
        <p:spPr>
          <a:xfrm flipV="1">
            <a:off x="4365625" y="5321300"/>
            <a:ext cx="3392805" cy="825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5292090" y="4930775"/>
            <a:ext cx="4333875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if they agree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7840980" y="4822190"/>
            <a:ext cx="4333875" cy="16300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Only those students who have signed the informed consent form and voluntarily agreed to participate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in this questionnaire survey can be regarded as the subjects of this research.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897890" y="2720340"/>
            <a:ext cx="9703435" cy="1322070"/>
          </a:xfrm>
          <a:prstGeom prst="rect">
            <a:avLst/>
          </a:prstGeom>
        </p:spPr>
        <p:txBody>
          <a:bodyPr wrap="square">
            <a:spAutoFit/>
          </a:bodyPr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Voluntary response sampling is a non-probability sampling method where 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participants self-select into the study by choosing to respond to a survey or request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, sometimes leading to potential bias but 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offering convenience and cost-efficiency in data collection 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(Murairwa, 2015).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38465" y="982980"/>
            <a:ext cx="3589020" cy="5608320"/>
          </a:xfrm>
          <a:prstGeom prst="rect">
            <a:avLst/>
          </a:prstGeom>
        </p:spPr>
      </p:pic>
      <p:pic>
        <p:nvPicPr>
          <p:cNvPr id="3" name="图片 2" descr="文本&#10;&#10;AI 生成的内容可能不正确。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4729" y="218818"/>
            <a:ext cx="1704975" cy="5715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614045" y="1570990"/>
            <a:ext cx="726757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Maximize the number of students who voluntarily participate.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7" name="直接箭头连接符 6"/>
          <p:cNvCxnSpPr/>
          <p:nvPr/>
        </p:nvCxnSpPr>
        <p:spPr>
          <a:xfrm flipH="1">
            <a:off x="3654425" y="2020570"/>
            <a:ext cx="9525" cy="50990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圆角矩形 7"/>
          <p:cNvSpPr/>
          <p:nvPr/>
        </p:nvSpPr>
        <p:spPr>
          <a:xfrm>
            <a:off x="556260" y="2644140"/>
            <a:ext cx="6640195" cy="404304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3732530" y="2020570"/>
            <a:ext cx="125920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appeal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919480" y="2649220"/>
            <a:ext cx="6716395" cy="40309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600">
                <a:highlight>
                  <a:srgbClr val="FFFF00"/>
                </a:highlight>
                <a:latin typeface="Times New Roman" panose="02020603050405020304" charset="0"/>
                <a:cs typeface="Times New Roman" panose="02020603050405020304" charset="0"/>
              </a:rPr>
              <a:t>Growth Mindset &amp; Math Experience Study</a:t>
            </a:r>
            <a:endParaRPr lang="en-US" altLang="zh-CN" sz="1600">
              <a:highlight>
                <a:srgbClr val="FFFF00"/>
              </a:highlight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>
                <a:highlight>
                  <a:srgbClr val="FFFF00"/>
                </a:highlight>
                <a:latin typeface="Times New Roman" panose="02020603050405020304" charset="0"/>
                <a:cs typeface="Times New Roman" panose="02020603050405020304" charset="0"/>
              </a:rPr>
              <a:t>Your Voice Shapes Better Math Classes!</a:t>
            </a:r>
            <a:endParaRPr lang="en-US" altLang="zh-CN" sz="1600">
              <a:highlight>
                <a:srgbClr val="FFFF00"/>
              </a:highlight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We Want to Hear YOUR Story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:</a:t>
            </a:r>
            <a:endParaRPr lang="en-US" altLang="zh-CN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This isn't just another survey! By sharing your honest thoughts about math </a:t>
            </a:r>
            <a:r>
              <a:rPr lang="en-US" altLang="zh-CN" sz="16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learning, you're helping:</a:t>
            </a:r>
            <a:endParaRPr lang="en-US" altLang="zh-CN" sz="16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 sz="1600">
                <a:solidFill>
                  <a:srgbClr val="FF0000"/>
                </a:solidFill>
                <a:highlight>
                  <a:srgbClr val="00FF00"/>
                </a:highlight>
                <a:latin typeface="Times New Roman" panose="02020603050405020304" charset="0"/>
                <a:cs typeface="Times New Roman" panose="02020603050405020304" charset="0"/>
              </a:rPr>
              <a:t>✓</a:t>
            </a:r>
            <a:r>
              <a:rPr lang="en-US" altLang="zh-CN" sz="1600">
                <a:solidFill>
                  <a:schemeClr val="tx1"/>
                </a:solidFill>
                <a:highlight>
                  <a:srgbClr val="00FF00"/>
                </a:highlight>
                <a:latin typeface="Times New Roman" panose="02020603050405020304" charset="0"/>
                <a:cs typeface="Times New Roman" panose="02020603050405020304" charset="0"/>
              </a:rPr>
              <a:t> Design classes that actually make sense for students</a:t>
            </a:r>
            <a:endParaRPr lang="en-US" altLang="zh-CN" sz="1600">
              <a:solidFill>
                <a:schemeClr val="tx1"/>
              </a:solidFill>
              <a:highlight>
                <a:srgbClr val="00FF00"/>
              </a:highlight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 sz="1600">
                <a:solidFill>
                  <a:srgbClr val="FF0000"/>
                </a:solidFill>
                <a:highlight>
                  <a:srgbClr val="00FFFF"/>
                </a:highlight>
                <a:latin typeface="Times New Roman" panose="02020603050405020304" charset="0"/>
                <a:cs typeface="Times New Roman" panose="02020603050405020304" charset="0"/>
              </a:rPr>
              <a:t>✓</a:t>
            </a:r>
            <a:r>
              <a:rPr lang="en-US" altLang="zh-CN" sz="1600">
                <a:solidFill>
                  <a:schemeClr val="tx1"/>
                </a:solidFill>
                <a:highlight>
                  <a:srgbClr val="00FFFF"/>
                </a:highlight>
                <a:latin typeface="Times New Roman" panose="02020603050405020304" charset="0"/>
                <a:cs typeface="Times New Roman" panose="02020603050405020304" charset="0"/>
              </a:rPr>
              <a:t> Create teacher training using real student experiences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 sz="1600">
                <a:solidFill>
                  <a:srgbClr val="FF0000"/>
                </a:solidFill>
                <a:highlight>
                  <a:srgbClr val="FF00FF"/>
                </a:highlight>
                <a:latin typeface="Times New Roman" panose="02020603050405020304" charset="0"/>
                <a:cs typeface="Times New Roman" panose="02020603050405020304" charset="0"/>
              </a:rPr>
              <a:t>✓</a:t>
            </a:r>
            <a:r>
              <a:rPr lang="en-US" altLang="zh-CN" sz="1600">
                <a:solidFill>
                  <a:schemeClr val="tx1"/>
                </a:solidFill>
                <a:highlight>
                  <a:srgbClr val="FF00FF"/>
                </a:highlight>
                <a:latin typeface="Times New Roman" panose="02020603050405020304" charset="0"/>
                <a:cs typeface="Times New Roman" panose="02020603050405020304" charset="0"/>
              </a:rPr>
              <a:t> Unlock the mystery of why math feels easy/hard for different people</a:t>
            </a:r>
            <a:endParaRPr lang="en-US" altLang="zh-CN" sz="1600">
              <a:solidFill>
                <a:schemeClr val="tx1"/>
              </a:solidFill>
              <a:highlight>
                <a:srgbClr val="FF00FF"/>
              </a:highlight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You're in Control</a:t>
            </a:r>
            <a:r>
              <a:rPr lang="en-US" altLang="zh-CN" sz="1600">
                <a:solidFill>
                  <a:schemeClr val="accent2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:</a:t>
            </a:r>
            <a:endParaRPr lang="en-US" altLang="zh-CN" sz="1600">
              <a:solidFill>
                <a:schemeClr val="accent2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 u="sng">
                <a:effectLst/>
                <a:latin typeface="Times New Roman" panose="02020603050405020304" charset="0"/>
                <a:cs typeface="Times New Roman" panose="02020603050405020304" charset="0"/>
              </a:rPr>
              <a:t>Takes only 15 mins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en-US" altLang="zh-CN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 u="sng">
                <a:latin typeface="Times New Roman" panose="02020603050405020304" charset="0"/>
                <a:cs typeface="Times New Roman" panose="02020603050405020304" charset="0"/>
              </a:rPr>
              <a:t>Skip any question - no explanation needed</a:t>
            </a:r>
            <a:endParaRPr lang="en-US" altLang="zh-CN" sz="1600" u="sng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 u="sng">
                <a:latin typeface="Times New Roman" panose="02020603050405020304" charset="0"/>
                <a:cs typeface="Times New Roman" panose="02020603050405020304" charset="0"/>
              </a:rPr>
              <a:t>Like texting a friend, but it changes math education</a:t>
            </a:r>
            <a:endParaRPr lang="en-US" altLang="zh-CN" sz="1600" u="sng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100% Anonymous Superpower:</a:t>
            </a:r>
            <a:endParaRPr lang="en-US" altLang="zh-CN" sz="16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☑</a:t>
            </a:r>
            <a:r>
              <a:rPr lang="en-US" altLang="en-US" sz="1600">
                <a:latin typeface="Times New Roman" panose="02020603050405020304" charset="0"/>
                <a:cs typeface="Times New Roman" panose="02020603050405020304" charset="0"/>
              </a:rPr>
              <a:t>️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 Teachers won't know who participated</a:t>
            </a:r>
            <a:endParaRPr lang="en-US" altLang="zh-CN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☑</a:t>
            </a:r>
            <a:r>
              <a:rPr lang="en-US" altLang="en-US" sz="1600">
                <a:latin typeface="Times New Roman" panose="02020603050405020304" charset="0"/>
                <a:cs typeface="Times New Roman" panose="02020603050405020304" charset="0"/>
              </a:rPr>
              <a:t>️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 Your answers get mixed with 300+ others instantly</a:t>
            </a:r>
            <a:endParaRPr lang="en-US" altLang="zh-CN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6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☑</a:t>
            </a:r>
            <a:r>
              <a:rPr lang="en-US" altLang="en-US" sz="1600">
                <a:latin typeface="Times New Roman" panose="02020603050405020304" charset="0"/>
                <a:cs typeface="Times New Roman" panose="02020603050405020304" charset="0"/>
              </a:rPr>
              <a:t>️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 Get a cool "Math Mind Explorer" badge for your portfolio</a:t>
            </a:r>
            <a:endParaRPr lang="en-US" altLang="zh-CN" sz="16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折角形 11"/>
          <p:cNvSpPr/>
          <p:nvPr/>
        </p:nvSpPr>
        <p:spPr>
          <a:xfrm>
            <a:off x="7810500" y="849630"/>
            <a:ext cx="4062095" cy="5837555"/>
          </a:xfrm>
          <a:prstGeom prst="foldedCorner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>
            <p:custDataLst>
              <p:tags r:id="rId3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Sampling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iagram of a onion&#10;&#10;Description automatically generated"/>
          <p:cNvPicPr>
            <a:picLocks noGrp="1" noChangeAspect="1"/>
          </p:cNvPicPr>
          <p:nvPr>
            <p:ph idx="1"/>
          </p:nvPr>
        </p:nvPicPr>
        <p:blipFill>
          <a:blip r:embed="rId1"/>
          <a:srcRect l="131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图片 2" descr="文本&#10;&#10;AI 生成的内容可能不正确。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4729" y="218818"/>
            <a:ext cx="1704975" cy="5715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The Research Onion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643255" y="570230"/>
            <a:ext cx="11346180" cy="605218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822960" y="1455420"/>
            <a:ext cx="5720715" cy="435229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942975" y="1918335"/>
            <a:ext cx="4938395" cy="342646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1100455" y="2292350"/>
            <a:ext cx="4053840" cy="289179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254760" y="2827020"/>
            <a:ext cx="3199765" cy="216027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326515" y="3396615"/>
            <a:ext cx="2294255" cy="124460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4119245" y="616585"/>
            <a:ext cx="6402705" cy="73723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philosophy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2677795" y="140525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approach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2178050" y="184785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methodology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1931035" y="233489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strategy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1735455" y="284924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time horizons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1377315" y="3681730"/>
            <a:ext cx="2102485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data collection and analysis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44" name="直接箭头连接符 43"/>
          <p:cNvCxnSpPr/>
          <p:nvPr/>
        </p:nvCxnSpPr>
        <p:spPr>
          <a:xfrm>
            <a:off x="6141720" y="1216025"/>
            <a:ext cx="1666875" cy="4737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文本框 44"/>
          <p:cNvSpPr txBox="1"/>
          <p:nvPr>
            <p:custDataLst>
              <p:tags r:id="rId9"/>
            </p:custDataLst>
          </p:nvPr>
        </p:nvSpPr>
        <p:spPr>
          <a:xfrm>
            <a:off x="7082790" y="944880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positivism 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6572885" y="2035175"/>
            <a:ext cx="4955540" cy="16300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Positivism is a philosophical approach that </a:t>
            </a: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asserts that genuine knowledge is exclusively derived from empirical observation and logical or </a:t>
            </a:r>
            <a:r>
              <a:rPr lang="en-US" altLang="zh-CN" sz="2000" b="1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mathematical</a:t>
            </a: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proof</a:t>
            </a:r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(Cohen, Manion, &amp; Morrison, 2018).</a:t>
            </a:r>
            <a:endParaRPr lang="en-US" altLang="zh-CN" sz="20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cxnSp>
        <p:nvCxnSpPr>
          <p:cNvPr id="47" name="直接箭头连接符 46"/>
          <p:cNvCxnSpPr>
            <a:stCxn id="46" idx="2"/>
          </p:cNvCxnSpPr>
          <p:nvPr/>
        </p:nvCxnSpPr>
        <p:spPr>
          <a:xfrm flipH="1">
            <a:off x="7818755" y="3665220"/>
            <a:ext cx="1231900" cy="67881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文本框 47"/>
          <p:cNvSpPr txBox="1"/>
          <p:nvPr/>
        </p:nvSpPr>
        <p:spPr>
          <a:xfrm>
            <a:off x="6217285" y="4338320"/>
            <a:ext cx="441071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342900" indent="-342900">
              <a:buFont typeface="Wingdings" panose="05000000000000000000" charset="0"/>
              <a:buChar char="l"/>
            </a:pPr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Questionnaires</a:t>
            </a:r>
            <a:endParaRPr lang="en-US" altLang="zh-CN" sz="20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indent="-342900">
              <a:buFont typeface="Wingdings" panose="05000000000000000000" charset="0"/>
              <a:buChar char="l"/>
            </a:pPr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The level of growth mindset and math anxiety</a:t>
            </a:r>
            <a:endParaRPr lang="en-US" altLang="zh-CN" sz="20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indent="-342900">
              <a:buFont typeface="Wingdings" panose="05000000000000000000" charset="0"/>
              <a:buChar char="l"/>
            </a:pPr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The relationship between these two</a:t>
            </a:r>
            <a:endParaRPr lang="en-US" altLang="zh-CN" sz="20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indent="-342900">
              <a:buFont typeface="Wingdings" panose="05000000000000000000" charset="0"/>
              <a:buChar char="l"/>
            </a:pPr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SPSS (average, distribution, correlation)</a:t>
            </a:r>
            <a:endParaRPr lang="en-US" altLang="zh-CN" sz="20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The Research Onion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643255" y="570230"/>
            <a:ext cx="11346180" cy="605218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822960" y="920750"/>
            <a:ext cx="10995025" cy="550418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942975" y="1918335"/>
            <a:ext cx="4938395" cy="342646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1100455" y="2292350"/>
            <a:ext cx="4053840" cy="289179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254760" y="2827020"/>
            <a:ext cx="3199765" cy="216027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326515" y="3396615"/>
            <a:ext cx="2294255" cy="124460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4455160" y="458470"/>
            <a:ext cx="736282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philosophy (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positivism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3984625" y="929640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approach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2178050" y="184785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methodology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1931035" y="233489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strategy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1735455" y="284924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time horizons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1377315" y="3681730"/>
            <a:ext cx="2102485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data collection and analysis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9" name="直接箭头连接符 8"/>
          <p:cNvCxnSpPr>
            <a:endCxn id="16" idx="0"/>
          </p:cNvCxnSpPr>
          <p:nvPr/>
        </p:nvCxnSpPr>
        <p:spPr>
          <a:xfrm>
            <a:off x="5555615" y="1535430"/>
            <a:ext cx="3194685" cy="3644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6226810" y="1899920"/>
            <a:ext cx="5046345" cy="2861310"/>
          </a:xfrm>
          <a:prstGeom prst="rect">
            <a:avLst/>
          </a:prstGeom>
        </p:spPr>
        <p:txBody>
          <a:bodyPr wrap="square">
            <a:spAutoFit/>
          </a:bodyPr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zh-CN" sz="2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The deductive approach is a research </a:t>
            </a:r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approach</a:t>
            </a:r>
            <a:r>
              <a:rPr lang="zh-CN" sz="2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that tests hypotheses derived from </a:t>
            </a:r>
            <a:r>
              <a:rPr lang="zh-CN" sz="200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existing theories through empirical observation </a:t>
            </a:r>
            <a:r>
              <a:rPr lang="zh-CN" sz="20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(Bryman, 2016</a:t>
            </a:r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).</a:t>
            </a:r>
            <a:endParaRPr lang="en-US" altLang="zh-CN" sz="20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The deductive approach stresses “</a:t>
            </a: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from general to specific</a:t>
            </a:r>
            <a:r>
              <a:rPr lang="en-US" altLang="zh-CN" sz="20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” (Robson, 2011).</a:t>
            </a:r>
            <a:endParaRPr lang="en-US" altLang="zh-CN" sz="20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The deductive approach supports the liner of “</a:t>
            </a: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theory </a:t>
            </a:r>
            <a:r>
              <a:rPr lang="en-US" altLang="en-US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→</a:t>
            </a: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 hypothesis </a:t>
            </a:r>
            <a:r>
              <a:rPr lang="en-US" altLang="en-US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→</a:t>
            </a: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 data verification</a:t>
            </a:r>
            <a:r>
              <a:rPr lang="en-US" altLang="zh-CN" sz="2000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” (Saunders et al., 2019)</a:t>
            </a:r>
            <a:endParaRPr lang="en-US" altLang="zh-CN" sz="20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17" name="直接箭头连接符 16"/>
          <p:cNvCxnSpPr/>
          <p:nvPr/>
        </p:nvCxnSpPr>
        <p:spPr>
          <a:xfrm flipH="1">
            <a:off x="6663690" y="4710430"/>
            <a:ext cx="2047240" cy="4508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4043680" y="5210175"/>
            <a:ext cx="607568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Verify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 the relationship between the growth mindset and math anxiety in the Chinese context. (Negative correlation 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hypothesis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6793865" y="1166495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deductive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The Research Onion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643255" y="570230"/>
            <a:ext cx="11346180" cy="605218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822960" y="920750"/>
            <a:ext cx="10995025" cy="550418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942975" y="1363345"/>
            <a:ext cx="10709910" cy="488696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1100455" y="2292350"/>
            <a:ext cx="4053840" cy="289179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254760" y="2827020"/>
            <a:ext cx="3199765" cy="216027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326515" y="3396615"/>
            <a:ext cx="2294255" cy="124460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4455160" y="458470"/>
            <a:ext cx="736282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philosophy (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positivism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3933825" y="90932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approach (deductive)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3686810" y="1442720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methodology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1931035" y="233489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strategy</a:t>
            </a:r>
            <a:endParaRPr lang="en-US" altLang="zh-CN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1735455" y="284924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time horizons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1377315" y="3681730"/>
            <a:ext cx="2102485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data collection and analysis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19" name="直接箭头连接符 18"/>
          <p:cNvCxnSpPr/>
          <p:nvPr/>
        </p:nvCxnSpPr>
        <p:spPr>
          <a:xfrm>
            <a:off x="5081905" y="2008505"/>
            <a:ext cx="2510790" cy="36004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文本框 20"/>
          <p:cNvSpPr txBox="1"/>
          <p:nvPr>
            <p:custDataLst>
              <p:tags r:id="rId9"/>
            </p:custDataLst>
          </p:nvPr>
        </p:nvSpPr>
        <p:spPr>
          <a:xfrm>
            <a:off x="6786880" y="1699260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quantitative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5154295" y="2450465"/>
            <a:ext cx="6402705" cy="193802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Quantitative research employs 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numerical data to address research questions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, typically through experiments, surveys, or existing datasets, and depends on probability sampling to ensure generalizability (Creswell &amp; Creswell, 2017).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/>
          <p:nvPr>
            <p:custDataLst>
              <p:tags r:id="rId11"/>
            </p:custDataLst>
          </p:nvPr>
        </p:nvSpPr>
        <p:spPr>
          <a:xfrm>
            <a:off x="3620770" y="524002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RQ1,RQ2 (average, distribution); RQ3 (correlation)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24" name="直接箭头连接符 23"/>
          <p:cNvCxnSpPr>
            <a:stCxn id="22" idx="2"/>
          </p:cNvCxnSpPr>
          <p:nvPr/>
        </p:nvCxnSpPr>
        <p:spPr>
          <a:xfrm flipH="1">
            <a:off x="6563360" y="4388485"/>
            <a:ext cx="1792605" cy="8096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7359650" y="4594860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questionnaires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The Research Onion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643255" y="570230"/>
            <a:ext cx="11346180" cy="605218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822960" y="920750"/>
            <a:ext cx="10995025" cy="550418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942975" y="1363345"/>
            <a:ext cx="10709910" cy="488696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1100455" y="1840230"/>
            <a:ext cx="10360660" cy="422783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254760" y="2827020"/>
            <a:ext cx="3199765" cy="216027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326515" y="3396615"/>
            <a:ext cx="2294255" cy="124460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4455160" y="458470"/>
            <a:ext cx="736282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philosophy (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positivism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3933825" y="90932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approach (deductive)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3808730" y="135128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methodology (quantitative)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3479800" y="1988185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strategy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1735455" y="284924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time horizons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1377315" y="3681730"/>
            <a:ext cx="2102485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data collection and analysis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9" name="直接箭头连接符 8"/>
          <p:cNvCxnSpPr/>
          <p:nvPr/>
        </p:nvCxnSpPr>
        <p:spPr>
          <a:xfrm>
            <a:off x="4794250" y="2574290"/>
            <a:ext cx="1924050" cy="3911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5917565" y="2244090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survey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文本框 16"/>
          <p:cNvSpPr txBox="1"/>
          <p:nvPr>
            <p:custDataLst>
              <p:tags r:id="rId10"/>
            </p:custDataLst>
          </p:nvPr>
        </p:nvSpPr>
        <p:spPr>
          <a:xfrm>
            <a:off x="4454525" y="2965450"/>
            <a:ext cx="6402705" cy="132207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GB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Survey is a research method used to </a:t>
            </a:r>
            <a:r>
              <a:rPr lang="en-GB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collect information</a:t>
            </a:r>
            <a:r>
              <a:rPr lang="en-GB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from individuals about their attitudes, behaviours, or characteristics using </a:t>
            </a:r>
            <a:r>
              <a:rPr lang="en-GB" sz="2000" u="sng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structured questionnaires</a:t>
            </a:r>
            <a:r>
              <a:rPr lang="en-GB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GB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(Groves et al., 2009).</a:t>
            </a:r>
            <a:endParaRPr lang="en-GB" altLang="zh-CN" sz="2000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cxnSp>
        <p:nvCxnSpPr>
          <p:cNvPr id="18" name="直接箭头连接符 17"/>
          <p:cNvCxnSpPr/>
          <p:nvPr/>
        </p:nvCxnSpPr>
        <p:spPr>
          <a:xfrm flipH="1">
            <a:off x="6471285" y="4077335"/>
            <a:ext cx="1184910" cy="54419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3808730" y="4789170"/>
            <a:ext cx="3129280" cy="101473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collect information (students’ growth mindset and math anxiety level)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12"/>
            </p:custDataLst>
          </p:nvPr>
        </p:nvSpPr>
        <p:spPr>
          <a:xfrm>
            <a:off x="7219315" y="4193540"/>
            <a:ext cx="6402705" cy="1014730"/>
          </a:xfrm>
          <a:prstGeom prst="rect">
            <a:avLst/>
          </a:prstGeom>
        </p:spPr>
        <p:txBody>
          <a:bodyPr wrap="square">
            <a:spAutoFit/>
          </a:bodyPr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Closed-ended questions</a:t>
            </a:r>
            <a:endParaRPr lang="en-US" altLang="zh-CN" sz="2000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Standardized process</a:t>
            </a:r>
            <a:endParaRPr lang="en-US" altLang="zh-CN" sz="2000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Facilitates statistical analysis</a:t>
            </a:r>
            <a:endParaRPr lang="en-US" altLang="zh-CN" sz="2000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cxnSp>
        <p:nvCxnSpPr>
          <p:cNvPr id="28" name="直接箭头连接符 27"/>
          <p:cNvCxnSpPr/>
          <p:nvPr/>
        </p:nvCxnSpPr>
        <p:spPr>
          <a:xfrm>
            <a:off x="8528685" y="3994150"/>
            <a:ext cx="0" cy="27749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-4477" y="1017194"/>
          <a:ext cx="12076279" cy="612658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263912"/>
                <a:gridCol w="8089348"/>
                <a:gridCol w="1723019"/>
              </a:tblGrid>
              <a:tr h="2360543">
                <a:tc>
                  <a:txBody>
                    <a:bodyPr/>
                    <a:lstStyle/>
                    <a:p>
                      <a:r>
                        <a:rPr lang="zh-CN" altLang="en-US"/>
                        <a:t>Growth Mindset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600" b="0" i="0" u="none" strike="noStrike" noProof="0">
                          <a:solidFill>
                            <a:srgbClr val="222222"/>
                          </a:solidFill>
                          <a:latin typeface="Times New Roman" panose="02020603050405020304"/>
                        </a:rPr>
                        <a:t>1 Strongly disagree</a:t>
                      </a:r>
                      <a:endParaRPr lang="zh-CN" sz="160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600" b="0" i="0" u="none" strike="noStrike" noProof="0">
                          <a:solidFill>
                            <a:srgbClr val="222222"/>
                          </a:solidFill>
                          <a:latin typeface="Times New Roman" panose="02020603050405020304"/>
                        </a:rPr>
                        <a:t>2 Disagree</a:t>
                      </a:r>
                      <a:endParaRPr lang="zh-CN" sz="160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600" b="0" i="0" u="none" strike="noStrike" noProof="0">
                          <a:solidFill>
                            <a:srgbClr val="222222"/>
                          </a:solidFill>
                          <a:latin typeface="Times New Roman" panose="02020603050405020304"/>
                        </a:rPr>
                        <a:t>3 Agree</a:t>
                      </a:r>
                      <a:endParaRPr lang="zh-CN" sz="160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600" b="0" i="0" u="none" strike="noStrike" noProof="0">
                          <a:solidFill>
                            <a:srgbClr val="222222"/>
                          </a:solidFill>
                          <a:latin typeface="Times New Roman" panose="02020603050405020304"/>
                        </a:rPr>
                        <a:t>4 Strongly agree</a:t>
                      </a:r>
                      <a:endParaRPr lang="zh-CN" sz="1600"/>
                    </a:p>
                    <a:p>
                      <a:pPr lvl="0">
                        <a:buNone/>
                      </a:pPr>
                      <a:endParaRPr lang="zh-CN" altLang="en-US" dirty="0"/>
                    </a:p>
                  </a:txBody>
                  <a:tcPr/>
                </a:tc>
              </a:tr>
              <a:tr h="3766046">
                <a:tc>
                  <a:txBody>
                    <a:bodyPr/>
                    <a:lstStyle/>
                    <a:p>
                      <a:r>
                        <a:rPr lang="zh-CN" altLang="en-US"/>
                        <a:t>Math Anxiety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600" b="0" i="0" u="none" strike="noStrike" noProof="0">
                          <a:solidFill>
                            <a:srgbClr val="222222"/>
                          </a:solidFill>
                          <a:latin typeface="Times New Roman" panose="02020603050405020304"/>
                        </a:rPr>
                        <a:t>1 Strongly agree</a:t>
                      </a:r>
                      <a:endParaRPr lang="zh-CN" sz="160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600" b="0" i="0" u="none" strike="noStrike" noProof="0">
                          <a:solidFill>
                            <a:srgbClr val="222222"/>
                          </a:solidFill>
                          <a:latin typeface="Times New Roman" panose="02020603050405020304"/>
                        </a:rPr>
                        <a:t>2 Agree</a:t>
                      </a:r>
                      <a:endParaRPr lang="zh-CN" sz="160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600" b="0" i="0" u="none" strike="noStrike" noProof="0">
                          <a:solidFill>
                            <a:srgbClr val="222222"/>
                          </a:solidFill>
                          <a:latin typeface="Times New Roman" panose="02020603050405020304"/>
                        </a:rPr>
                        <a:t>3 Disagree</a:t>
                      </a:r>
                      <a:endParaRPr lang="zh-CN" sz="160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600" b="0" i="0" u="none" strike="noStrike" noProof="0">
                          <a:solidFill>
                            <a:srgbClr val="222222"/>
                          </a:solidFill>
                          <a:latin typeface="Times New Roman" panose="02020603050405020304"/>
                        </a:rPr>
                        <a:t>4 Strongly disagree</a:t>
                      </a:r>
                      <a:endParaRPr lang="zh-CN" sz="1600"/>
                    </a:p>
                    <a:p>
                      <a:pPr lvl="0">
                        <a:buNone/>
                      </a:pPr>
                      <a:endParaRPr lang="zh-CN" alt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2440459" y="3408406"/>
          <a:ext cx="8149820" cy="302895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149820"/>
              </a:tblGrid>
              <a:tr h="45672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I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often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worry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that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it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will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be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difficult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for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me in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mathematics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classes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5672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I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get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very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tense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when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I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have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to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do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mathematics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homework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5672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I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get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very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nervous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doing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mathematics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problems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5672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I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feel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helpless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when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doing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a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mathematics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problem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5672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I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worry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that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I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will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get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poor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[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marks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] in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mathematics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5672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I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feel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anxious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about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failing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in </a:t>
                      </a:r>
                      <a:r>
                        <a:rPr lang="en-US" sz="1600" kern="10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mathematics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2316891" y="1019432"/>
          <a:ext cx="8163631" cy="20193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163631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Your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intelligence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is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something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about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you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that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you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cannot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change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very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much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Some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people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are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just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not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good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mathematics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,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no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matter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how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hard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they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study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Some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people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are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just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not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good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in [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test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language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],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no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matter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how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hard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they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study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  <a:buNone/>
                      </a:pP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disagree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: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Your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creativity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is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something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about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you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that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you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cannot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change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very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 </a:t>
                      </a:r>
                      <a:r>
                        <a:rPr lang="en-US" sz="1600" kern="100" dirty="0" err="1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much</a:t>
                      </a:r>
                      <a:r>
                        <a:rPr lang="en-US" sz="1600" kern="100" dirty="0">
                          <a:solidFill>
                            <a:srgbClr val="222222"/>
                          </a:solidFill>
                          <a:effectLst/>
                          <a:latin typeface="Times New Roman" panose="02020603050405020304"/>
                          <a:ea typeface="宋体" panose="02010600030101010101" pitchFamily="2" charset="-122"/>
                        </a:rPr>
                        <a:t>.</a:t>
                      </a:r>
                      <a:endParaRPr lang="en-US" sz="1600">
                        <a:effectLst/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68580" marR="68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" name="文本框 8"/>
          <p:cNvSpPr txBox="1"/>
          <p:nvPr/>
        </p:nvSpPr>
        <p:spPr>
          <a:xfrm>
            <a:off x="2720" y="300881"/>
            <a:ext cx="121937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zh-CN" altLang="en-US" sz="2400">
                <a:ea typeface="宋体" panose="02010600030101010101" pitchFamily="2" charset="-122"/>
              </a:rPr>
              <a:t>The Questionnaire Scales of Growth Mindset and Math Anxiety from Pisa 2022 database</a:t>
            </a:r>
            <a:endParaRPr lang="zh-CN" altLang="en-US" sz="2400"/>
          </a:p>
        </p:txBody>
      </p:sp>
      <p:sp>
        <p:nvSpPr>
          <p:cNvPr id="2" name="圆角矩形 1"/>
          <p:cNvSpPr/>
          <p:nvPr/>
        </p:nvSpPr>
        <p:spPr>
          <a:xfrm>
            <a:off x="10308590" y="868680"/>
            <a:ext cx="1697990" cy="4053205"/>
          </a:xfrm>
          <a:prstGeom prst="round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3" name="直接箭头连接符 2"/>
          <p:cNvCxnSpPr>
            <a:stCxn id="2" idx="2"/>
          </p:cNvCxnSpPr>
          <p:nvPr/>
        </p:nvCxnSpPr>
        <p:spPr>
          <a:xfrm flipH="1">
            <a:off x="10751185" y="4921885"/>
            <a:ext cx="406400" cy="5765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文本框 26"/>
          <p:cNvSpPr txBox="1"/>
          <p:nvPr>
            <p:custDataLst>
              <p:tags r:id="rId1"/>
            </p:custDataLst>
          </p:nvPr>
        </p:nvSpPr>
        <p:spPr>
          <a:xfrm>
            <a:off x="7956550" y="5498465"/>
            <a:ext cx="6402705" cy="1014730"/>
          </a:xfrm>
          <a:prstGeom prst="rect">
            <a:avLst/>
          </a:prstGeom>
        </p:spPr>
        <p:txBody>
          <a:bodyPr wrap="square">
            <a:spAutoFit/>
          </a:bodyPr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Closed-ended questions</a:t>
            </a:r>
            <a:endParaRPr lang="en-US" altLang="zh-CN" sz="2000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Standardized process</a:t>
            </a:r>
            <a:endParaRPr lang="en-US" altLang="zh-CN" sz="2000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342900" indent="-342900" algn="l" fontAlgn="auto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 dirty="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Facilitates statistical analysis</a:t>
            </a:r>
            <a:endParaRPr lang="en-US" altLang="zh-CN" sz="2000" dirty="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The Research Onion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643255" y="570230"/>
            <a:ext cx="11346180" cy="605218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822960" y="920750"/>
            <a:ext cx="10995025" cy="550418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942975" y="1363345"/>
            <a:ext cx="10709910" cy="488696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1100455" y="1840230"/>
            <a:ext cx="10360660" cy="422783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254760" y="2243455"/>
            <a:ext cx="9434195" cy="356679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326515" y="3396615"/>
            <a:ext cx="2294255" cy="124460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4455160" y="458470"/>
            <a:ext cx="736282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philosophy (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positivism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3933825" y="90932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approach (deductive)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3808730" y="135128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methodology (quantitative)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4201160" y="176466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strategy (survey)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2997200" y="2406015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time horizons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1377315" y="3681730"/>
            <a:ext cx="2102485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data collection and analysis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21" name="直接箭头连接符 20"/>
          <p:cNvCxnSpPr/>
          <p:nvPr/>
        </p:nvCxnSpPr>
        <p:spPr>
          <a:xfrm>
            <a:off x="4351655" y="2955290"/>
            <a:ext cx="2068195" cy="3086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文本框 21"/>
          <p:cNvSpPr txBox="1"/>
          <p:nvPr>
            <p:custDataLst>
              <p:tags r:id="rId9"/>
            </p:custDataLst>
          </p:nvPr>
        </p:nvSpPr>
        <p:spPr>
          <a:xfrm>
            <a:off x="5058410" y="2498725"/>
            <a:ext cx="6402705" cy="6451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cross-sectional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/>
          <p:nvPr>
            <p:custDataLst>
              <p:tags r:id="rId10"/>
            </p:custDataLst>
          </p:nvPr>
        </p:nvSpPr>
        <p:spPr>
          <a:xfrm>
            <a:off x="3961130" y="3298825"/>
            <a:ext cx="6727825" cy="132207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Cross-sectional time horizon refers to a research design that examines multiple information 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at a single point in time</a:t>
            </a: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, capturing a "snapshot" of phenomena across different subjects without tracking temporal changes.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24" name="直接箭头连接符 23"/>
          <p:cNvCxnSpPr>
            <a:stCxn id="23" idx="2"/>
          </p:cNvCxnSpPr>
          <p:nvPr/>
        </p:nvCxnSpPr>
        <p:spPr>
          <a:xfrm flipH="1">
            <a:off x="6059805" y="4620895"/>
            <a:ext cx="1265555" cy="2578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文本框 25"/>
          <p:cNvSpPr txBox="1"/>
          <p:nvPr>
            <p:custDataLst>
              <p:tags r:id="rId11"/>
            </p:custDataLst>
          </p:nvPr>
        </p:nvSpPr>
        <p:spPr>
          <a:xfrm>
            <a:off x="3643630" y="4885055"/>
            <a:ext cx="5030470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data collected in this summer (2025), rather than over multiple time points 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The Research Onion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643255" y="570230"/>
            <a:ext cx="11346180" cy="605218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822960" y="920750"/>
            <a:ext cx="10995025" cy="550418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942975" y="1363345"/>
            <a:ext cx="10709910" cy="488696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1100455" y="1840230"/>
            <a:ext cx="10360660" cy="422783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254760" y="2243455"/>
            <a:ext cx="9434195" cy="3566795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326515" y="2620645"/>
            <a:ext cx="9058910" cy="2975610"/>
          </a:xfrm>
          <a:prstGeom prst="ellipse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4455160" y="458470"/>
            <a:ext cx="736282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philosophy (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positivism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3933825" y="90932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approach (deductive)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5"/>
            </p:custDataLst>
          </p:nvPr>
        </p:nvSpPr>
        <p:spPr>
          <a:xfrm>
            <a:off x="3808730" y="135128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methodology (quantitative)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4201160" y="176466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strategy (survey)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3982720" y="217233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time horizons (cross-sectional)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4052570" y="2661285"/>
            <a:ext cx="5321935" cy="46037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data collection and analysis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3506470" y="3121660"/>
            <a:ext cx="6062345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collect data by network platform (Wenjuanxing)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17" name="直接箭头连接符 16"/>
          <p:cNvCxnSpPr/>
          <p:nvPr/>
        </p:nvCxnSpPr>
        <p:spPr>
          <a:xfrm>
            <a:off x="5726430" y="3439795"/>
            <a:ext cx="0" cy="381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>
            <p:custDataLst>
              <p:tags r:id="rId10"/>
            </p:custDataLst>
          </p:nvPr>
        </p:nvSpPr>
        <p:spPr>
          <a:xfrm>
            <a:off x="3506470" y="3729990"/>
            <a:ext cx="6062345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Sort data (including cleaning the missing values)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19" name="直接箭头连接符 18"/>
          <p:cNvCxnSpPr/>
          <p:nvPr/>
        </p:nvCxnSpPr>
        <p:spPr>
          <a:xfrm>
            <a:off x="5726430" y="4067810"/>
            <a:ext cx="0" cy="381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2733675" y="4357370"/>
            <a:ext cx="6960870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Import the data into SPSS and calculate the mean and distribution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25" name="直接箭头连接符 24"/>
          <p:cNvCxnSpPr/>
          <p:nvPr/>
        </p:nvCxnSpPr>
        <p:spPr>
          <a:xfrm>
            <a:off x="5726430" y="4737100"/>
            <a:ext cx="0" cy="381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文本框 26"/>
          <p:cNvSpPr txBox="1"/>
          <p:nvPr>
            <p:custDataLst>
              <p:tags r:id="rId12"/>
            </p:custDataLst>
          </p:nvPr>
        </p:nvSpPr>
        <p:spPr>
          <a:xfrm>
            <a:off x="4032250" y="5097780"/>
            <a:ext cx="6960870" cy="39878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Use SPSS to calculate the correlation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50425" y="38100"/>
            <a:ext cx="2403475" cy="811530"/>
          </a:xfrm>
          <a:prstGeom prst="rect">
            <a:avLst/>
          </a:prstGeom>
        </p:spPr>
      </p:pic>
      <p:sp>
        <p:nvSpPr>
          <p:cNvPr id="43" name="文本框 42"/>
          <p:cNvSpPr txBox="1"/>
          <p:nvPr>
            <p:custDataLst>
              <p:tags r:id="rId2"/>
            </p:custDataLst>
          </p:nvPr>
        </p:nvSpPr>
        <p:spPr>
          <a:xfrm>
            <a:off x="210820" y="0"/>
            <a:ext cx="6402705" cy="8299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Research Timeline</a:t>
            </a:r>
            <a:endParaRPr lang="en-US" altLang="zh-CN" sz="32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燕尾形 8"/>
          <p:cNvSpPr/>
          <p:nvPr/>
        </p:nvSpPr>
        <p:spPr>
          <a:xfrm>
            <a:off x="61595" y="3088640"/>
            <a:ext cx="12068810" cy="401955"/>
          </a:xfrm>
          <a:prstGeom prst="chevron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191135" y="296672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15th-30th June</a:t>
            </a:r>
            <a:endParaRPr lang="en-US" altLang="zh-CN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" name="文本框 21"/>
          <p:cNvSpPr txBox="1"/>
          <p:nvPr>
            <p:custDataLst>
              <p:tags r:id="rId4"/>
            </p:custDataLst>
          </p:nvPr>
        </p:nvSpPr>
        <p:spPr>
          <a:xfrm>
            <a:off x="0" y="3810000"/>
            <a:ext cx="2298065" cy="101473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Contact the relevant departments and choose a school.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23" name="直接箭头连接符 22"/>
          <p:cNvCxnSpPr/>
          <p:nvPr/>
        </p:nvCxnSpPr>
        <p:spPr>
          <a:xfrm flipH="1">
            <a:off x="771525" y="3489960"/>
            <a:ext cx="10160" cy="3390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文本框 23"/>
          <p:cNvSpPr txBox="1"/>
          <p:nvPr>
            <p:custDataLst>
              <p:tags r:id="rId5"/>
            </p:custDataLst>
          </p:nvPr>
        </p:nvSpPr>
        <p:spPr>
          <a:xfrm>
            <a:off x="1983105" y="296735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1st-15th July</a:t>
            </a:r>
            <a:endParaRPr lang="en-US" altLang="zh-CN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6" name="文本框 25"/>
          <p:cNvSpPr txBox="1"/>
          <p:nvPr>
            <p:custDataLst>
              <p:tags r:id="rId6"/>
            </p:custDataLst>
          </p:nvPr>
        </p:nvSpPr>
        <p:spPr>
          <a:xfrm>
            <a:off x="1779905" y="829945"/>
            <a:ext cx="2771140" cy="16300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Complete the translation of the questionnaire and write the consent form for questionnaire participation.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7"/>
            </p:custDataLst>
          </p:nvPr>
        </p:nvSpPr>
        <p:spPr>
          <a:xfrm>
            <a:off x="3506470" y="297561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16th-20th July</a:t>
            </a:r>
            <a:endParaRPr lang="en-US" altLang="zh-CN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9" name="文本框 28"/>
          <p:cNvSpPr txBox="1"/>
          <p:nvPr>
            <p:custDataLst>
              <p:tags r:id="rId8"/>
            </p:custDataLst>
          </p:nvPr>
        </p:nvSpPr>
        <p:spPr>
          <a:xfrm>
            <a:off x="3281045" y="3810000"/>
            <a:ext cx="2771140" cy="224536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Re-examine whether there are any ethical issues with the survey questionnaire. (Avoid any elements that might cause psychological unease to the students.)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0" name="文本框 29"/>
          <p:cNvSpPr txBox="1"/>
          <p:nvPr>
            <p:custDataLst>
              <p:tags r:id="rId9"/>
            </p:custDataLst>
          </p:nvPr>
        </p:nvSpPr>
        <p:spPr>
          <a:xfrm>
            <a:off x="5311775" y="2957195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21st-31st July</a:t>
            </a:r>
            <a:endParaRPr lang="en-US" altLang="zh-CN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10"/>
            </p:custDataLst>
          </p:nvPr>
        </p:nvSpPr>
        <p:spPr>
          <a:xfrm>
            <a:off x="5298440" y="829945"/>
            <a:ext cx="2771140" cy="193802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Use online tools to notify students and parents about the participation in the questionnaire, and distribute and collect the informed consent forms.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1"/>
            </p:custDataLst>
          </p:nvPr>
        </p:nvSpPr>
        <p:spPr>
          <a:xfrm>
            <a:off x="6950710" y="296545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1st-14th Aug</a:t>
            </a:r>
            <a:endParaRPr lang="en-US" altLang="zh-CN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3" name="文本框 32"/>
          <p:cNvSpPr txBox="1"/>
          <p:nvPr>
            <p:custDataLst>
              <p:tags r:id="rId12"/>
            </p:custDataLst>
          </p:nvPr>
        </p:nvSpPr>
        <p:spPr>
          <a:xfrm>
            <a:off x="7390765" y="3716020"/>
            <a:ext cx="2144395" cy="1014730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Distribute questionnaires online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3"/>
            </p:custDataLst>
          </p:nvPr>
        </p:nvSpPr>
        <p:spPr>
          <a:xfrm>
            <a:off x="8525510" y="297561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15th Aug</a:t>
            </a:r>
            <a:endParaRPr lang="en-US" altLang="zh-CN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5" name="文本框 34"/>
          <p:cNvSpPr txBox="1"/>
          <p:nvPr>
            <p:custDataLst>
              <p:tags r:id="rId14"/>
            </p:custDataLst>
          </p:nvPr>
        </p:nvSpPr>
        <p:spPr>
          <a:xfrm>
            <a:off x="8291830" y="1987550"/>
            <a:ext cx="1784350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Collect and clean the data.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6" name="文本框 35"/>
          <p:cNvSpPr txBox="1"/>
          <p:nvPr>
            <p:custDataLst>
              <p:tags r:id="rId15"/>
            </p:custDataLst>
          </p:nvPr>
        </p:nvSpPr>
        <p:spPr>
          <a:xfrm>
            <a:off x="9677400" y="2975610"/>
            <a:ext cx="6402705" cy="55308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16th-26th Aug</a:t>
            </a:r>
            <a:endParaRPr lang="en-US" altLang="zh-CN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6"/>
            </p:custDataLst>
          </p:nvPr>
        </p:nvSpPr>
        <p:spPr>
          <a:xfrm>
            <a:off x="9677400" y="3699510"/>
            <a:ext cx="2144395" cy="163004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Analyze and summarize the data, and properly store the data after use.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8" name="文本框 37"/>
          <p:cNvSpPr txBox="1"/>
          <p:nvPr>
            <p:custDataLst>
              <p:tags r:id="rId17"/>
            </p:custDataLst>
          </p:nvPr>
        </p:nvSpPr>
        <p:spPr>
          <a:xfrm>
            <a:off x="10953115" y="1921510"/>
            <a:ext cx="1784350" cy="706755"/>
          </a:xfrm>
          <a:prstGeom prst="rect">
            <a:avLst/>
          </a:prstGeom>
        </p:spPr>
        <p:txBody>
          <a:bodyPr wrap="square">
            <a:spAutoFit/>
          </a:bodyPr>
          <a:p>
            <a:pPr indent="0" algn="l" fontAlgn="auto">
              <a:lnSpc>
                <a:spcPct val="10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Research writing.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39" name="直接连接符 38"/>
          <p:cNvCxnSpPr/>
          <p:nvPr/>
        </p:nvCxnSpPr>
        <p:spPr>
          <a:xfrm>
            <a:off x="1985645" y="3088640"/>
            <a:ext cx="0" cy="390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3506470" y="3088640"/>
            <a:ext cx="0" cy="390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5228590" y="3100070"/>
            <a:ext cx="0" cy="390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直接连接符 41"/>
          <p:cNvCxnSpPr/>
          <p:nvPr/>
        </p:nvCxnSpPr>
        <p:spPr>
          <a:xfrm>
            <a:off x="6950710" y="3100070"/>
            <a:ext cx="0" cy="390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/>
        </p:nvCxnSpPr>
        <p:spPr>
          <a:xfrm>
            <a:off x="8455660" y="3100070"/>
            <a:ext cx="0" cy="390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44"/>
          <p:cNvCxnSpPr/>
          <p:nvPr/>
        </p:nvCxnSpPr>
        <p:spPr>
          <a:xfrm>
            <a:off x="9675495" y="3088640"/>
            <a:ext cx="0" cy="390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直接连接符 45"/>
          <p:cNvCxnSpPr/>
          <p:nvPr/>
        </p:nvCxnSpPr>
        <p:spPr>
          <a:xfrm>
            <a:off x="11362690" y="3088640"/>
            <a:ext cx="0" cy="3905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直接箭头连接符 46"/>
          <p:cNvCxnSpPr/>
          <p:nvPr/>
        </p:nvCxnSpPr>
        <p:spPr>
          <a:xfrm flipH="1">
            <a:off x="4351655" y="3490595"/>
            <a:ext cx="10160" cy="3390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直接箭头连接符 47"/>
          <p:cNvCxnSpPr/>
          <p:nvPr/>
        </p:nvCxnSpPr>
        <p:spPr>
          <a:xfrm flipH="1">
            <a:off x="7777480" y="3490595"/>
            <a:ext cx="10160" cy="3390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直接箭头连接符 48"/>
          <p:cNvCxnSpPr/>
          <p:nvPr/>
        </p:nvCxnSpPr>
        <p:spPr>
          <a:xfrm flipH="1">
            <a:off x="10401300" y="3510280"/>
            <a:ext cx="10160" cy="3390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直接箭头连接符 50"/>
          <p:cNvCxnSpPr/>
          <p:nvPr/>
        </p:nvCxnSpPr>
        <p:spPr>
          <a:xfrm flipH="1" flipV="1">
            <a:off x="2686050" y="2759710"/>
            <a:ext cx="10160" cy="3187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直接箭头连接符 51"/>
          <p:cNvCxnSpPr/>
          <p:nvPr/>
        </p:nvCxnSpPr>
        <p:spPr>
          <a:xfrm flipH="1" flipV="1">
            <a:off x="6090920" y="2760345"/>
            <a:ext cx="10160" cy="3187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直接箭头连接符 52"/>
          <p:cNvCxnSpPr/>
          <p:nvPr/>
        </p:nvCxnSpPr>
        <p:spPr>
          <a:xfrm flipH="1" flipV="1">
            <a:off x="9025890" y="2769870"/>
            <a:ext cx="10160" cy="3187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直接箭头连接符 53"/>
          <p:cNvCxnSpPr/>
          <p:nvPr/>
        </p:nvCxnSpPr>
        <p:spPr>
          <a:xfrm flipH="1" flipV="1">
            <a:off x="11618595" y="2781300"/>
            <a:ext cx="10160" cy="3187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146" y="-232118"/>
            <a:ext cx="10515600" cy="1325563"/>
          </a:xfrm>
        </p:spPr>
        <p:txBody>
          <a:bodyPr/>
          <a:lstStyle/>
          <a:p>
            <a:r>
              <a:rPr lang="zh-CN" altLang="en-US">
                <a:ea typeface="宋体" panose="02010600030101010101" pitchFamily="2" charset="-122"/>
              </a:rPr>
              <a:t>References 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1940" y="785495"/>
            <a:ext cx="11895455" cy="1021905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Ashcraft, M. H., &amp; Moore, A. M. (2009) ‘Mathematics anxiety and the affective drop in performance’,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Journal of Psychoeducational Assessment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, 27(3), 197–205.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Bryman, A. (2016)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Social Research Methods 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(5th ed.). Oxford University Press.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Clark, J. E. (2021)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Case Study of Growth Mindset and the Impact on Math Anxiety 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(Doctoral dissertation, Brenau University).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Cohen, L., Manion, L., &amp; Morrison, K. (2018)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Research Methods in Education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(8th ed.). Routledge.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Creswell, J. W., &amp; Creswell, J. D. (2017)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Research Design: Qualitative, Quantitative, and Mixed Methods Approaches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. Sage Publications.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Dweck, C. S. (2006)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Mindset: The New Psychology of Success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. Random House.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Fowler, F. J. (2014)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Survey Research Methods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(5th ed.). SAGE Publications.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Furner, J. M. (2019) ‘Math anxiety trends: A poor math attitude can be a real disability’,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Journal of Advances in Education Research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, 4(2), 75–85.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Groves, R. M., Fowler, F. J., Couper, M. P., Lepkowski, J. M., Singer, E., &amp; Tourangeau, R. (2009)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Survey Methodology 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(2nd ed.). Wiley.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Hatcher, L. (2018)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Case Study: Changes in Elementary Student Mindset After Mathematics Anxiety and Growth Mindset Teacher Training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(Doctoral dissertation, Concordia University (Oregon)).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Li, J. (2003) ‘US and Chinese cultural beliefs about learning’,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Journal of Educational Psychology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, 95(2), 258–267.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Murphy, K. J. (2020)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The Effects of Mindset and Mathematics Anxiety on Mathematics Performance for Female Undergraduate Students in Developmental Mathematics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(Doctoral dissertation, College of Saint Mary).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OECD. (2024)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PISA 2022 Results (Volume V): Learning Strategies and Attitudes for Life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. PISA, OECD Publishing. https://doi.org/10.1787/c2e44201-en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Peterman, C. J., &amp; Ewing, J. (2019) ‘Effects of movement, growth mindset and math talks on math anxiety’,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Journal of Multicultural Affairs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, 4(1), 1.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Robson, C. (2011)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Real World Research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(3rd ed.). Wiley.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Saunders, M., Lewis, P., &amp; Thornhill, A. (2019)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Research Methods for Business Students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(8th ed.). Pearson Education Limited.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Sedgwick, P. (2013) ‘Convenience sampling’,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BMJ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, 347.</a:t>
            </a:r>
            <a:endParaRPr lang="en-US" altLang="zh-CN" sz="1200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Von Lorenz, A. C. (2024)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Exploring Latent Class Profiles of Mathematics Performance among Filipino Students: Insights from PISA 2022 Using Growth Mindset Indicators and Group Comparison Analysis.</a:t>
            </a:r>
            <a:endParaRPr lang="en-US" altLang="zh-CN" sz="1200" i="1" dirty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514350" indent="-514350">
              <a:buAutoNum type="arabicPeriod"/>
            </a:pP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Yao, X. (2000) </a:t>
            </a:r>
            <a:r>
              <a:rPr lang="en-US" altLang="zh-CN" sz="1200" i="1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An Introduction to Confucianism</a:t>
            </a:r>
            <a:r>
              <a:rPr lang="en-US" altLang="zh-CN" sz="1200" dirty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. Cambridge University Press.</a:t>
            </a:r>
            <a:endParaRPr lang="en-US" altLang="zh-CN" sz="1400" dirty="0">
              <a:ea typeface="宋体" panose="02010600030101010101" pitchFamily="2" charset="-122"/>
            </a:endParaRPr>
          </a:p>
          <a:p>
            <a:pPr marL="514350" indent="-514350">
              <a:buAutoNum type="arabicPeriod"/>
            </a:pPr>
            <a:endParaRPr lang="en-US" altLang="zh-CN" sz="1400" dirty="0">
              <a:ea typeface="宋体" panose="02010600030101010101" pitchFamily="2" charset="-122"/>
            </a:endParaRPr>
          </a:p>
        </p:txBody>
      </p:sp>
      <p:pic>
        <p:nvPicPr>
          <p:cNvPr id="5" name="图片 4" descr="文本&#10;&#10;AI 生成的内容可能不正确。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06810" y="146737"/>
            <a:ext cx="1704975" cy="57150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DIAGRAM_VIRTUALLY_FRAME" val="{&quot;height&quot;:191.25,&quot;left&quot;:64.8,&quot;top&quot;:95.6,&quot;width&quot;:607.45}"/>
</p:tagLst>
</file>

<file path=ppt/tags/tag2.xml><?xml version="1.0" encoding="utf-8"?>
<p:tagLst xmlns:p="http://schemas.openxmlformats.org/presentationml/2006/main">
  <p:tag name="KSO_WM_DIAGRAM_VIRTUALLY_FRAME" val="{&quot;height&quot;:191.25,&quot;left&quot;:64.8,&quot;top&quot;:95.6,&quot;width&quot;:607.45}"/>
</p:tagLst>
</file>

<file path=ppt/tags/tag3.xml><?xml version="1.0" encoding="utf-8"?>
<p:tagLst xmlns:p="http://schemas.openxmlformats.org/presentationml/2006/main">
  <p:tag name="KSO_WM_DIAGRAM_VIRTUALLY_FRAME" val="{&quot;height&quot;:191.25,&quot;left&quot;:64.8,&quot;top&quot;:95.6,&quot;width&quot;:607.45}"/>
</p:tagLst>
</file>

<file path=ppt/tags/tag4.xml><?xml version="1.0" encoding="utf-8"?>
<p:tagLst xmlns:p="http://schemas.openxmlformats.org/presentationml/2006/main">
  <p:tag name="KSO_WM_DIAGRAM_VIRTUALLY_FRAME" val="{&quot;height&quot;:191.25,&quot;left&quot;:64.8,&quot;top&quot;:95.6,&quot;width&quot;:607.45}"/>
</p:tagLst>
</file>

<file path=ppt/tags/tag5.xml><?xml version="1.0" encoding="utf-8"?>
<p:tagLst xmlns:p="http://schemas.openxmlformats.org/presentationml/2006/main">
  <p:tag name="KSO_WM_DIAGRAM_VIRTUALLY_FRAME" val="{&quot;height&quot;:191.25,&quot;left&quot;:64.8,&quot;top&quot;:95.6,&quot;width&quot;:607.45}"/>
</p:tagLst>
</file>

<file path=ppt/tags/tag6.xml><?xml version="1.0" encoding="utf-8"?>
<p:tagLst xmlns:p="http://schemas.openxmlformats.org/presentationml/2006/main">
  <p:tag name="KSO_WM_DIAGRAM_VIRTUALLY_FRAME" val="{&quot;height&quot;:191.25,&quot;left&quot;:64.8,&quot;top&quot;:95.6,&quot;width&quot;:607.45}"/>
</p:tagLst>
</file>

<file path=ppt/tags/tag7.xml><?xml version="1.0" encoding="utf-8"?>
<p:tagLst xmlns:p="http://schemas.openxmlformats.org/presentationml/2006/main">
  <p:tag name="KSO_WM_DIAGRAM_VIRTUALLY_FRAME" val="{&quot;height&quot;:191.25,&quot;left&quot;:64.8,&quot;top&quot;:95.6,&quot;width&quot;:607.45}"/>
</p:tagLst>
</file>

<file path=ppt/tags/tag8.xml><?xml version="1.0" encoding="utf-8"?>
<p:tagLst xmlns:p="http://schemas.openxmlformats.org/presentationml/2006/main">
  <p:tag name="KSO_WM_DIAGRAM_VIRTUALLY_FRAME" val="{&quot;height&quot;:191.25,&quot;left&quot;:64.8,&quot;top&quot;:95.6,&quot;width&quot;:607.45}"/>
</p:tagLst>
</file>

<file path=ppt/tags/tag9.xml><?xml version="1.0" encoding="utf-8"?>
<p:tagLst xmlns:p="http://schemas.openxmlformats.org/presentationml/2006/main">
  <p:tag name="KSO_WM_DIAGRAM_VIRTUALLY_FRAME" val="{&quot;height&quot;:191.25,&quot;left&quot;:64.8,&quot;top&quot;:95.6,&quot;width&quot;:607.45}"/>
</p:tagLst>
</file>

<file path=ppt/tags/tag10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11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12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13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14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15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16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17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18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19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20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21.xml><?xml version="1.0" encoding="utf-8"?>
<p:tagLst xmlns:p="http://schemas.openxmlformats.org/presentationml/2006/main">
  <p:tag name="KSO_WM_DIAGRAM_VIRTUALLY_FRAME" val="{&quot;height&quot;:178.85,&quot;left&quot;:64.8,&quot;top&quot;:108,&quot;width&quot;:507.95}"/>
</p:tagLst>
</file>

<file path=ppt/tags/tag2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2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2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2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2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2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2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2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3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4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5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6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7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8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9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0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1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8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29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30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31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32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33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34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35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36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37.xml><?xml version="1.0" encoding="utf-8"?>
<p:tagLst xmlns:p="http://schemas.openxmlformats.org/presentationml/2006/main">
  <p:tag name="KSO_WM_DIAGRAM_VIRTUALLY_FRAME" val="{&quot;height&quot;:354.55,&quot;left&quot;:16.6,&quot;top&quot;:0,&quot;width&quot;:656.45}"/>
</p:tagLst>
</file>

<file path=ppt/tags/tag141.xml><?xml version="1.0" encoding="utf-8"?>
<p:tagLst xmlns:p="http://schemas.openxmlformats.org/presentationml/2006/main">
  <p:tag name="resource_record_key" val="{&quot;8&quot;:[4610354]}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WPS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874CB"/>
    </a:accent1>
    <a:accent2>
      <a:srgbClr val="EE822F"/>
    </a:accent2>
    <a:accent3>
      <a:srgbClr val="F2BA02"/>
    </a:accent3>
    <a:accent4>
      <a:srgbClr val="75BD42"/>
    </a:accent4>
    <a:accent5>
      <a:srgbClr val="30C0B4"/>
    </a:accent5>
    <a:accent6>
      <a:srgbClr val="E54C5E"/>
    </a:accent6>
    <a:hlink>
      <a:srgbClr val="0026E5"/>
    </a:hlink>
    <a:folHlink>
      <a:srgbClr val="7E1FAD"/>
    </a:folHlink>
  </a:clrScheme>
  <a:fontScheme name="WPS">
    <a:majorFont>
      <a:latin typeface="Calibri Light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WPS">
    <a:fillStyleLst>
      <a:solidFill>
        <a:schemeClr val="phClr"/>
      </a:solidFill>
      <a:gradFill>
        <a:gsLst>
          <a:gs pos="0">
            <a:schemeClr val="phClr">
              <a:lumOff val="17500"/>
            </a:schemeClr>
          </a:gs>
          <a:gs pos="100000">
            <a:schemeClr val="phClr"/>
          </a:gs>
        </a:gsLst>
        <a:lin ang="2700000" scaled="0"/>
      </a:gradFill>
      <a:gradFill>
        <a:gsLst>
          <a:gs pos="0">
            <a:schemeClr val="phClr">
              <a:hueOff val="-2520000"/>
            </a:schemeClr>
          </a:gs>
          <a:gs pos="100000">
            <a:schemeClr val="phClr"/>
          </a:gs>
        </a:gsLst>
        <a:lin ang="27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2700" cap="flat" cmpd="sng" algn="ctr">
        <a:gradFill>
          <a:gsLst>
            <a:gs pos="0">
              <a:schemeClr val="phClr">
                <a:hueOff val="-4200000"/>
              </a:schemeClr>
            </a:gs>
            <a:gs pos="100000">
              <a:schemeClr val="phClr"/>
            </a:gs>
          </a:gsLst>
          <a:lin ang="2700000" scaled="1"/>
        </a:gradFill>
        <a:prstDash val="solid"/>
        <a:miter lim="800000"/>
      </a:ln>
    </a:lnStyleLst>
    <a:effectStyleLst>
      <a:effectStyle>
        <a:effectLst>
          <a:outerShdw blurRad="101600" dist="50800" dir="5400000" algn="ctr" rotWithShape="0">
            <a:schemeClr val="phClr">
              <a:alpha val="60000"/>
            </a:schemeClr>
          </a:outerShdw>
        </a:effectLst>
      </a:effectStyle>
      <a:effectStyle>
        <a:effectLst>
          <a:reflection stA="50000" endA="300" endPos="40000" dist="25400" dir="5400000" sy="-100000" algn="bl" rotWithShape="0"/>
        </a:effectLst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8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9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0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12" ma:contentTypeDescription="Create a new document." ma:contentTypeScope="" ma:versionID="915255eadba7d548dfc74a3df3302931">
  <xsd:schema xmlns:xsd="http://www.w3.org/2001/XMLSchema" xmlns:xs="http://www.w3.org/2001/XMLSchema" xmlns:p="http://schemas.microsoft.com/office/2006/metadata/properties" xmlns:ns2="1684eeaa-63d5-4a8a-805f-2a73dd5a7c6a" xmlns:ns3="224cecc8-5b1a-4f4b-aa1d-4508502f11c0" targetNamespace="http://schemas.microsoft.com/office/2006/metadata/properties" ma:root="true" ma:fieldsID="2500388518dca9068ff9d670a3a1bb28" ns2:_="" ns3:_="">
    <xsd:import namespace="1684eeaa-63d5-4a8a-805f-2a73dd5a7c6a"/>
    <xsd:import namespace="224cecc8-5b1a-4f4b-aa1d-4508502f11c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4cecc8-5b1a-4f4b-aa1d-4508502f11c0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d32a094-1938-4b88-9141-373bbdfc55f0}" ma:internalName="TaxCatchAll" ma:showField="CatchAllData" ma:web="224cecc8-5b1a-4f4b-aa1d-4508502f11c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24cecc8-5b1a-4f4b-aa1d-4508502f11c0" xsi:nil="true"/>
    <lcf76f155ced4ddcb4097134ff3c332f xmlns="1684eeaa-63d5-4a8a-805f-2a73dd5a7c6a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38.xml><?xml version="1.0" encoding="utf-8"?>
<ds:datastoreItem xmlns:ds="http://schemas.openxmlformats.org/officeDocument/2006/customXml" ds:itemID="{7A4D2638-C8C2-4D6C-8980-FA49FC9FB950}">
  <ds:schemaRefs/>
</ds:datastoreItem>
</file>

<file path=customXml/itemProps139.xml><?xml version="1.0" encoding="utf-8"?>
<ds:datastoreItem xmlns:ds="http://schemas.openxmlformats.org/officeDocument/2006/customXml" ds:itemID="{441C2A59-E05C-498E-B1E1-A2EF458CDDD8}">
  <ds:schemaRefs/>
</ds:datastoreItem>
</file>

<file path=customXml/itemProps140.xml><?xml version="1.0" encoding="utf-8"?>
<ds:datastoreItem xmlns:ds="http://schemas.openxmlformats.org/officeDocument/2006/customXml" ds:itemID="{AC6812F8-B934-42EA-95EC-CF301982C54E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12171</Words>
  <Application>WPS 演示</Application>
  <PresentationFormat>Widescreen</PresentationFormat>
  <Paragraphs>426</Paragraphs>
  <Slides>21</Slides>
  <Notes>8</Notes>
  <HiddenSlides>0</HiddenSlides>
  <MMClips>0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39" baseType="lpstr">
      <vt:lpstr>Arial</vt:lpstr>
      <vt:lpstr>宋体</vt:lpstr>
      <vt:lpstr>Wingdings</vt:lpstr>
      <vt:lpstr>Times New Roman</vt:lpstr>
      <vt:lpstr>Times New Roman</vt:lpstr>
      <vt:lpstr>quote-cjk-patch</vt:lpstr>
      <vt:lpstr>Segoe Print</vt:lpstr>
      <vt:lpstr>Wingdings</vt:lpstr>
      <vt:lpstr>Aptos</vt:lpstr>
      <vt:lpstr>Segoe UI</vt:lpstr>
      <vt:lpstr>微软雅黑</vt:lpstr>
      <vt:lpstr>Arial Unicode MS</vt:lpstr>
      <vt:lpstr>Aptos Display</vt:lpstr>
      <vt:lpstr>Calibri</vt:lpstr>
      <vt:lpstr>等线</vt:lpstr>
      <vt:lpstr>Calibri</vt:lpstr>
      <vt:lpstr>Aptos Display</vt:lpstr>
      <vt:lpstr>office theme</vt:lpstr>
      <vt:lpstr>Exploring the Relationship Between Growth Mindset and Mathematics Anxiety Among X Junior High School Students in Jiangxi, China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黄梦莹</cp:lastModifiedBy>
  <cp:revision>543</cp:revision>
  <dcterms:created xsi:type="dcterms:W3CDTF">2025-01-13T16:54:00Z</dcterms:created>
  <dcterms:modified xsi:type="dcterms:W3CDTF">2025-06-02T14:38:54Z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  <property fmtid="{D5CDD505-2E9C-101B-9397-08002B2CF9AE}" pid="3" name="MediaServiceImageTags">
    <vt:lpwstr/>
  </property>
  <property fmtid="{D5CDD505-2E9C-101B-9397-08002B2CF9AE}" pid="4" name="ICV">
    <vt:lpwstr>4B2C338C8B164A58A2727503858B386F_12</vt:lpwstr>
  </property>
  <property fmtid="{D5CDD505-2E9C-101B-9397-08002B2CF9AE}" pid="5" name="KSOProductBuildVer">
    <vt:lpwstr>2052-12.1.0.21171</vt:lpwstr>
  </property>
</Properties>
</file>