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notesSlides/notesSlide2.xml" ContentType="application/vnd.openxmlformats-officedocument.presentationml.notesSlide+xml"/>
  <Override PartName="/ppt/theme/themeOverride10.xml" ContentType="application/vnd.openxmlformats-officedocument.themeOverr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8" r:id="rId4"/>
    <p:sldMasterId id="2147483923" r:id="rId5"/>
  </p:sldMasterIdLst>
  <p:notesMasterIdLst>
    <p:notesMasterId r:id="rId41"/>
  </p:notesMasterIdLst>
  <p:sldIdLst>
    <p:sldId id="989" r:id="rId6"/>
    <p:sldId id="266" r:id="rId7"/>
    <p:sldId id="267" r:id="rId8"/>
    <p:sldId id="268" r:id="rId9"/>
    <p:sldId id="366" r:id="rId10"/>
    <p:sldId id="269" r:id="rId11"/>
    <p:sldId id="296" r:id="rId12"/>
    <p:sldId id="270" r:id="rId13"/>
    <p:sldId id="1174" r:id="rId14"/>
    <p:sldId id="983" r:id="rId15"/>
    <p:sldId id="403" r:id="rId16"/>
    <p:sldId id="278" r:id="rId17"/>
    <p:sldId id="288" r:id="rId18"/>
    <p:sldId id="399" r:id="rId19"/>
    <p:sldId id="1142" r:id="rId20"/>
    <p:sldId id="322" r:id="rId21"/>
    <p:sldId id="1144" r:id="rId22"/>
    <p:sldId id="1143" r:id="rId23"/>
    <p:sldId id="1146" r:id="rId24"/>
    <p:sldId id="1175" r:id="rId25"/>
    <p:sldId id="706" r:id="rId26"/>
    <p:sldId id="709" r:id="rId27"/>
    <p:sldId id="1176" r:id="rId28"/>
    <p:sldId id="717" r:id="rId29"/>
    <p:sldId id="402" r:id="rId30"/>
    <p:sldId id="293" r:id="rId31"/>
    <p:sldId id="400" r:id="rId32"/>
    <p:sldId id="401" r:id="rId33"/>
    <p:sldId id="1172" r:id="rId34"/>
    <p:sldId id="1177" r:id="rId35"/>
    <p:sldId id="1178" r:id="rId36"/>
    <p:sldId id="378" r:id="rId37"/>
    <p:sldId id="1147" r:id="rId38"/>
    <p:sldId id="305" r:id="rId39"/>
    <p:sldId id="1179" r:id="rId40"/>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7B6298-8FF6-4AE9-AA11-A0140BC2DDE1}" v="3" dt="2026-09-30T10:07:26.3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5000" autoAdjust="0"/>
    <p:restoredTop sz="94811"/>
  </p:normalViewPr>
  <p:slideViewPr>
    <p:cSldViewPr snapToGrid="0" snapToObjects="1">
      <p:cViewPr varScale="1">
        <p:scale>
          <a:sx n="73" d="100"/>
          <a:sy n="73" d="100"/>
        </p:scale>
        <p:origin x="211" y="58"/>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1053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microsoft.com/office/2016/11/relationships/changesInfo" Target="changesInfos/changesInfo1.xml"/><Relationship Id="rId20" Type="http://schemas.openxmlformats.org/officeDocument/2006/relationships/slide" Target="slides/slide15.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il Dyer" userId="f48cccbf-306c-476d-ac12-27135fb93a1f" providerId="ADAL" clId="{7ECDE436-8190-4D3A-A012-ED99DB08CA68}"/>
    <pc:docChg chg="custSel addSld modSld">
      <pc:chgData name="Neil Dyer" userId="f48cccbf-306c-476d-ac12-27135fb93a1f" providerId="ADAL" clId="{7ECDE436-8190-4D3A-A012-ED99DB08CA68}" dt="2026-09-30T10:07:26.382" v="50"/>
      <pc:docMkLst>
        <pc:docMk/>
      </pc:docMkLst>
      <pc:sldChg chg="modSp mod">
        <pc:chgData name="Neil Dyer" userId="f48cccbf-306c-476d-ac12-27135fb93a1f" providerId="ADAL" clId="{7ECDE436-8190-4D3A-A012-ED99DB08CA68}" dt="2026-09-11T08:51:09.163" v="17" actId="6549"/>
        <pc:sldMkLst>
          <pc:docMk/>
          <pc:sldMk cId="1131935523" sldId="288"/>
        </pc:sldMkLst>
        <pc:spChg chg="mod">
          <ac:chgData name="Neil Dyer" userId="f48cccbf-306c-476d-ac12-27135fb93a1f" providerId="ADAL" clId="{7ECDE436-8190-4D3A-A012-ED99DB08CA68}" dt="2026-09-11T08:51:09.163" v="17" actId="6549"/>
          <ac:spMkLst>
            <pc:docMk/>
            <pc:sldMk cId="1131935523" sldId="288"/>
            <ac:spMk id="2" creationId="{39450539-3BEF-46BA-A10B-07B76B7996A5}"/>
          </ac:spMkLst>
        </pc:spChg>
      </pc:sldChg>
      <pc:sldChg chg="addSp delSp modSp mod modAnim">
        <pc:chgData name="Neil Dyer" userId="f48cccbf-306c-476d-ac12-27135fb93a1f" providerId="ADAL" clId="{7ECDE436-8190-4D3A-A012-ED99DB08CA68}" dt="2026-09-23T12:10:28.892" v="49"/>
        <pc:sldMkLst>
          <pc:docMk/>
          <pc:sldMk cId="1427095342" sldId="366"/>
        </pc:sldMkLst>
        <pc:grpChg chg="mod">
          <ac:chgData name="Neil Dyer" userId="f48cccbf-306c-476d-ac12-27135fb93a1f" providerId="ADAL" clId="{7ECDE436-8190-4D3A-A012-ED99DB08CA68}" dt="2026-09-23T12:09:26.493" v="43" actId="1076"/>
          <ac:grpSpMkLst>
            <pc:docMk/>
            <pc:sldMk cId="1427095342" sldId="366"/>
            <ac:grpSpMk id="2" creationId="{9155ACD1-91B6-45B7-80B3-DAE499C15DA9}"/>
          </ac:grpSpMkLst>
        </pc:grpChg>
        <pc:picChg chg="mod">
          <ac:chgData name="Neil Dyer" userId="f48cccbf-306c-476d-ac12-27135fb93a1f" providerId="ADAL" clId="{7ECDE436-8190-4D3A-A012-ED99DB08CA68}" dt="2026-09-23T12:09:53.667" v="47" actId="1076"/>
          <ac:picMkLst>
            <pc:docMk/>
            <pc:sldMk cId="1427095342" sldId="366"/>
            <ac:picMk id="5" creationId="{7E18EDAE-5308-444D-84F3-443CFD2DE24F}"/>
          </ac:picMkLst>
        </pc:picChg>
        <pc:picChg chg="mod">
          <ac:chgData name="Neil Dyer" userId="f48cccbf-306c-476d-ac12-27135fb93a1f" providerId="ADAL" clId="{7ECDE436-8190-4D3A-A012-ED99DB08CA68}" dt="2026-09-23T12:09:53.667" v="47" actId="1076"/>
          <ac:picMkLst>
            <pc:docMk/>
            <pc:sldMk cId="1427095342" sldId="366"/>
            <ac:picMk id="8" creationId="{3F8A4A20-AA3A-4B34-9790-8F1F0F3BC6E6}"/>
          </ac:picMkLst>
        </pc:picChg>
        <pc:picChg chg="mod">
          <ac:chgData name="Neil Dyer" userId="f48cccbf-306c-476d-ac12-27135fb93a1f" providerId="ADAL" clId="{7ECDE436-8190-4D3A-A012-ED99DB08CA68}" dt="2026-09-23T12:09:53.667" v="47" actId="1076"/>
          <ac:picMkLst>
            <pc:docMk/>
            <pc:sldMk cId="1427095342" sldId="366"/>
            <ac:picMk id="9" creationId="{C2710231-D5C3-4AF4-9423-79E63C2681A4}"/>
          </ac:picMkLst>
        </pc:picChg>
        <pc:picChg chg="mod">
          <ac:chgData name="Neil Dyer" userId="f48cccbf-306c-476d-ac12-27135fb93a1f" providerId="ADAL" clId="{7ECDE436-8190-4D3A-A012-ED99DB08CA68}" dt="2026-09-23T12:09:33.113" v="46" actId="1076"/>
          <ac:picMkLst>
            <pc:docMk/>
            <pc:sldMk cId="1427095342" sldId="366"/>
            <ac:picMk id="10" creationId="{9A865E94-AE6B-43DF-9F6F-E716F7ACD278}"/>
          </ac:picMkLst>
        </pc:picChg>
      </pc:sldChg>
      <pc:sldChg chg="modSp">
        <pc:chgData name="Neil Dyer" userId="f48cccbf-306c-476d-ac12-27135fb93a1f" providerId="ADAL" clId="{7ECDE436-8190-4D3A-A012-ED99DB08CA68}" dt="2026-09-11T08:51:46.135" v="40" actId="20577"/>
        <pc:sldMkLst>
          <pc:docMk/>
          <pc:sldMk cId="3254629911" sldId="399"/>
        </pc:sldMkLst>
        <pc:spChg chg="mod">
          <ac:chgData name="Neil Dyer" userId="f48cccbf-306c-476d-ac12-27135fb93a1f" providerId="ADAL" clId="{7ECDE436-8190-4D3A-A012-ED99DB08CA68}" dt="2026-09-11T08:51:46.135" v="40" actId="20577"/>
          <ac:spMkLst>
            <pc:docMk/>
            <pc:sldMk cId="3254629911" sldId="399"/>
            <ac:spMk id="2" creationId="{39450539-3BEF-46BA-A10B-07B76B7996A5}"/>
          </ac:spMkLst>
        </pc:spChg>
      </pc:sldChg>
      <pc:sldChg chg="modSp mod">
        <pc:chgData name="Neil Dyer" userId="f48cccbf-306c-476d-ac12-27135fb93a1f" providerId="ADAL" clId="{7ECDE436-8190-4D3A-A012-ED99DB08CA68}" dt="2026-09-11T08:50:05.796" v="8" actId="20577"/>
        <pc:sldMkLst>
          <pc:docMk/>
          <pc:sldMk cId="226186833" sldId="983"/>
        </pc:sldMkLst>
        <pc:graphicFrameChg chg="modGraphic">
          <ac:chgData name="Neil Dyer" userId="f48cccbf-306c-476d-ac12-27135fb93a1f" providerId="ADAL" clId="{7ECDE436-8190-4D3A-A012-ED99DB08CA68}" dt="2026-09-11T08:50:05.796" v="8" actId="20577"/>
          <ac:graphicFrameMkLst>
            <pc:docMk/>
            <pc:sldMk cId="226186833" sldId="983"/>
            <ac:graphicFrameMk id="2" creationId="{42C7778F-99EE-EBFC-0733-973F81556732}"/>
          </ac:graphicFrameMkLst>
        </pc:graphicFrameChg>
      </pc:sldChg>
      <pc:sldChg chg="add">
        <pc:chgData name="Neil Dyer" userId="f48cccbf-306c-476d-ac12-27135fb93a1f" providerId="ADAL" clId="{7ECDE436-8190-4D3A-A012-ED99DB08CA68}" dt="2026-09-30T10:07:26.382" v="50"/>
        <pc:sldMkLst>
          <pc:docMk/>
          <pc:sldMk cId="3377386536" sldId="1179"/>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3ABFA6-EC51-4095-B730-0B450806BB97}" type="doc">
      <dgm:prSet loTypeId="urn:microsoft.com/office/officeart/2018/2/layout/IconVerticalSolidList" loCatId="icon" qsTypeId="urn:microsoft.com/office/officeart/2005/8/quickstyle/simple1#1" qsCatId="simple" csTypeId="urn:microsoft.com/office/officeart/2005/8/colors/accent1_2#1" csCatId="accent1" phldr="1"/>
      <dgm:spPr/>
      <dgm:t>
        <a:bodyPr/>
        <a:lstStyle/>
        <a:p>
          <a:endParaRPr lang="en-US"/>
        </a:p>
      </dgm:t>
    </dgm:pt>
    <dgm:pt modelId="{1EBCBE81-F32B-49D6-A838-ACD10BD87545}">
      <dgm:prSet/>
      <dgm:spPr/>
      <dgm:t>
        <a:bodyPr/>
        <a:lstStyle/>
        <a:p>
          <a:pPr>
            <a:lnSpc>
              <a:spcPct val="100000"/>
            </a:lnSpc>
          </a:pPr>
          <a:r>
            <a:rPr lang="en-GB" dirty="0"/>
            <a:t>Introduction to the Module and the expectations from your Module Tutor going forward.</a:t>
          </a:r>
          <a:endParaRPr lang="en-US" dirty="0"/>
        </a:p>
      </dgm:t>
    </dgm:pt>
    <dgm:pt modelId="{C1039B4C-25C4-4887-931C-3BDB348851C5}" type="parTrans" cxnId="{25DAE85C-87AC-46BC-BC7D-1E6F7C77EF19}">
      <dgm:prSet/>
      <dgm:spPr/>
      <dgm:t>
        <a:bodyPr/>
        <a:lstStyle/>
        <a:p>
          <a:endParaRPr lang="en-US"/>
        </a:p>
      </dgm:t>
    </dgm:pt>
    <dgm:pt modelId="{AEEADB5D-6939-4046-8EEC-4F1DADC4CBEC}" type="sibTrans" cxnId="{25DAE85C-87AC-46BC-BC7D-1E6F7C77EF19}">
      <dgm:prSet/>
      <dgm:spPr/>
      <dgm:t>
        <a:bodyPr/>
        <a:lstStyle/>
        <a:p>
          <a:endParaRPr lang="en-US"/>
        </a:p>
      </dgm:t>
    </dgm:pt>
    <dgm:pt modelId="{A41C319F-A80D-4933-9D49-FB9F59142E62}">
      <dgm:prSet/>
      <dgm:spPr/>
      <dgm:t>
        <a:bodyPr/>
        <a:lstStyle/>
        <a:p>
          <a:pPr>
            <a:lnSpc>
              <a:spcPct val="100000"/>
            </a:lnSpc>
          </a:pPr>
          <a:r>
            <a:rPr lang="en-GB" dirty="0"/>
            <a:t>Introduction to the topic of Entrepreneurship. </a:t>
          </a:r>
          <a:endParaRPr lang="en-US" dirty="0"/>
        </a:p>
      </dgm:t>
    </dgm:pt>
    <dgm:pt modelId="{354FC9B7-1670-4278-83F4-A37E918D2C6B}" type="parTrans" cxnId="{9F2316F6-96BC-4A26-9388-11B3040B5747}">
      <dgm:prSet/>
      <dgm:spPr/>
      <dgm:t>
        <a:bodyPr/>
        <a:lstStyle/>
        <a:p>
          <a:endParaRPr lang="en-US"/>
        </a:p>
      </dgm:t>
    </dgm:pt>
    <dgm:pt modelId="{A2A2C459-C374-411E-A262-9AE3FEC5291B}" type="sibTrans" cxnId="{9F2316F6-96BC-4A26-9388-11B3040B5747}">
      <dgm:prSet/>
      <dgm:spPr/>
      <dgm:t>
        <a:bodyPr/>
        <a:lstStyle/>
        <a:p>
          <a:endParaRPr lang="en-US"/>
        </a:p>
      </dgm:t>
    </dgm:pt>
    <dgm:pt modelId="{845ABF6C-D23C-42A1-A470-D4AA7224FD52}">
      <dgm:prSet/>
      <dgm:spPr/>
      <dgm:t>
        <a:bodyPr/>
        <a:lstStyle/>
        <a:p>
          <a:pPr>
            <a:lnSpc>
              <a:spcPct val="100000"/>
            </a:lnSpc>
          </a:pPr>
          <a:r>
            <a:rPr lang="en-GB" dirty="0"/>
            <a:t>An exploration of the definition and interpretation of Entrepreneurship.</a:t>
          </a:r>
          <a:endParaRPr lang="en-US" dirty="0"/>
        </a:p>
      </dgm:t>
    </dgm:pt>
    <dgm:pt modelId="{A41D4EBB-F3E9-4C1C-9077-F089DB8E0CDC}" type="parTrans" cxnId="{B409EA2F-A9B6-4EBC-954A-C7FB317098E4}">
      <dgm:prSet/>
      <dgm:spPr/>
      <dgm:t>
        <a:bodyPr/>
        <a:lstStyle/>
        <a:p>
          <a:endParaRPr lang="en-US"/>
        </a:p>
      </dgm:t>
    </dgm:pt>
    <dgm:pt modelId="{604EBB86-1128-46DF-B864-7DAEB3DAF625}" type="sibTrans" cxnId="{B409EA2F-A9B6-4EBC-954A-C7FB317098E4}">
      <dgm:prSet/>
      <dgm:spPr/>
      <dgm:t>
        <a:bodyPr/>
        <a:lstStyle/>
        <a:p>
          <a:endParaRPr lang="en-US"/>
        </a:p>
      </dgm:t>
    </dgm:pt>
    <dgm:pt modelId="{2390BD0D-76D6-4678-9464-79304BC7C977}">
      <dgm:prSet/>
      <dgm:spPr/>
      <dgm:t>
        <a:bodyPr/>
        <a:lstStyle/>
        <a:p>
          <a:pPr>
            <a:lnSpc>
              <a:spcPct val="100000"/>
            </a:lnSpc>
          </a:pPr>
          <a:r>
            <a:rPr lang="en-GB" dirty="0"/>
            <a:t>To make a start on understanding entrepreneurial traits and characteristics associated to entrepreneurs.</a:t>
          </a:r>
          <a:endParaRPr lang="en-US" dirty="0"/>
        </a:p>
      </dgm:t>
    </dgm:pt>
    <dgm:pt modelId="{9FC6F0C3-F06D-491A-8BA5-6B80FD63ECC3}" type="parTrans" cxnId="{A5C2A052-645C-4AD1-909F-57A2CCFA1312}">
      <dgm:prSet/>
      <dgm:spPr/>
      <dgm:t>
        <a:bodyPr/>
        <a:lstStyle/>
        <a:p>
          <a:endParaRPr lang="en-US"/>
        </a:p>
      </dgm:t>
    </dgm:pt>
    <dgm:pt modelId="{EF98A457-6C8A-4040-A6C5-243DCC0C2762}" type="sibTrans" cxnId="{A5C2A052-645C-4AD1-909F-57A2CCFA1312}">
      <dgm:prSet/>
      <dgm:spPr/>
      <dgm:t>
        <a:bodyPr/>
        <a:lstStyle/>
        <a:p>
          <a:endParaRPr lang="en-US"/>
        </a:p>
      </dgm:t>
    </dgm:pt>
    <dgm:pt modelId="{9701224C-0DBB-4FE9-B19C-849F1822BC9C}" type="pres">
      <dgm:prSet presAssocID="{DA3ABFA6-EC51-4095-B730-0B450806BB97}" presName="root" presStyleCnt="0">
        <dgm:presLayoutVars>
          <dgm:dir/>
          <dgm:resizeHandles val="exact"/>
        </dgm:presLayoutVars>
      </dgm:prSet>
      <dgm:spPr/>
    </dgm:pt>
    <dgm:pt modelId="{CF53B502-92B5-4713-9E6C-66C4C3EC6B8B}" type="pres">
      <dgm:prSet presAssocID="{1EBCBE81-F32B-49D6-A838-ACD10BD87545}" presName="compNode" presStyleCnt="0"/>
      <dgm:spPr/>
    </dgm:pt>
    <dgm:pt modelId="{B775425B-7994-4B9E-9824-E54F82CB871D}" type="pres">
      <dgm:prSet presAssocID="{1EBCBE81-F32B-49D6-A838-ACD10BD87545}" presName="bgRect" presStyleLbl="bgShp" presStyleIdx="0" presStyleCnt="4"/>
      <dgm:spPr/>
    </dgm:pt>
    <dgm:pt modelId="{63FDA5E5-B481-4E60-AEBE-0A29656BB7A9}" type="pres">
      <dgm:prSet presAssocID="{1EBCBE81-F32B-49D6-A838-ACD10BD87545}"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ooks"/>
        </a:ext>
      </dgm:extLst>
    </dgm:pt>
    <dgm:pt modelId="{86232644-17B9-4B81-9B3C-B96ADECF4990}" type="pres">
      <dgm:prSet presAssocID="{1EBCBE81-F32B-49D6-A838-ACD10BD87545}" presName="spaceRect" presStyleCnt="0"/>
      <dgm:spPr/>
    </dgm:pt>
    <dgm:pt modelId="{03AB74D8-8FBA-4F87-9944-15CB8EC26901}" type="pres">
      <dgm:prSet presAssocID="{1EBCBE81-F32B-49D6-A838-ACD10BD87545}" presName="parTx" presStyleLbl="revTx" presStyleIdx="0" presStyleCnt="4">
        <dgm:presLayoutVars>
          <dgm:chMax val="0"/>
          <dgm:chPref val="0"/>
        </dgm:presLayoutVars>
      </dgm:prSet>
      <dgm:spPr/>
    </dgm:pt>
    <dgm:pt modelId="{7D75E296-38D9-4BEC-B435-0A6C36AF5ED1}" type="pres">
      <dgm:prSet presAssocID="{AEEADB5D-6939-4046-8EEC-4F1DADC4CBEC}" presName="sibTrans" presStyleCnt="0"/>
      <dgm:spPr/>
    </dgm:pt>
    <dgm:pt modelId="{5A341951-CC0A-4001-91E1-6FA855A107FC}" type="pres">
      <dgm:prSet presAssocID="{A41C319F-A80D-4933-9D49-FB9F59142E62}" presName="compNode" presStyleCnt="0"/>
      <dgm:spPr/>
    </dgm:pt>
    <dgm:pt modelId="{0910E25A-20B4-4896-A89F-4522C92F8E00}" type="pres">
      <dgm:prSet presAssocID="{A41C319F-A80D-4933-9D49-FB9F59142E62}" presName="bgRect" presStyleLbl="bgShp" presStyleIdx="1" presStyleCnt="4"/>
      <dgm:spPr/>
    </dgm:pt>
    <dgm:pt modelId="{81136766-FE4D-46CE-8D2C-D37253F12B75}" type="pres">
      <dgm:prSet presAssocID="{A41C319F-A80D-4933-9D49-FB9F59142E62}"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67B8F429-19C0-4744-BF14-71D519E2D929}" type="pres">
      <dgm:prSet presAssocID="{A41C319F-A80D-4933-9D49-FB9F59142E62}" presName="spaceRect" presStyleCnt="0"/>
      <dgm:spPr/>
    </dgm:pt>
    <dgm:pt modelId="{078E1D69-FF61-4338-A4E8-3648B6F53B79}" type="pres">
      <dgm:prSet presAssocID="{A41C319F-A80D-4933-9D49-FB9F59142E62}" presName="parTx" presStyleLbl="revTx" presStyleIdx="1" presStyleCnt="4">
        <dgm:presLayoutVars>
          <dgm:chMax val="0"/>
          <dgm:chPref val="0"/>
        </dgm:presLayoutVars>
      </dgm:prSet>
      <dgm:spPr/>
    </dgm:pt>
    <dgm:pt modelId="{5CBAD1F9-A21A-4EA8-BCD7-25999D7ED56A}" type="pres">
      <dgm:prSet presAssocID="{A2A2C459-C374-411E-A262-9AE3FEC5291B}" presName="sibTrans" presStyleCnt="0"/>
      <dgm:spPr/>
    </dgm:pt>
    <dgm:pt modelId="{CFAC48CA-13FF-4DE0-9B64-271E815E6555}" type="pres">
      <dgm:prSet presAssocID="{845ABF6C-D23C-42A1-A470-D4AA7224FD52}" presName="compNode" presStyleCnt="0"/>
      <dgm:spPr/>
    </dgm:pt>
    <dgm:pt modelId="{9D4525CF-B4F5-4361-AFBF-80980AC830EF}" type="pres">
      <dgm:prSet presAssocID="{845ABF6C-D23C-42A1-A470-D4AA7224FD52}" presName="bgRect" presStyleLbl="bgShp" presStyleIdx="2" presStyleCnt="4"/>
      <dgm:spPr/>
    </dgm:pt>
    <dgm:pt modelId="{7D2AA87F-321F-4CCB-8923-A8148C1F13F4}" type="pres">
      <dgm:prSet presAssocID="{845ABF6C-D23C-42A1-A470-D4AA7224FD52}"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Light Bulb and Gear"/>
        </a:ext>
      </dgm:extLst>
    </dgm:pt>
    <dgm:pt modelId="{36407D9F-2136-420E-8030-06F4B00B5931}" type="pres">
      <dgm:prSet presAssocID="{845ABF6C-D23C-42A1-A470-D4AA7224FD52}" presName="spaceRect" presStyleCnt="0"/>
      <dgm:spPr/>
    </dgm:pt>
    <dgm:pt modelId="{090818D6-8395-48DC-8A4D-2F9D8856EF6C}" type="pres">
      <dgm:prSet presAssocID="{845ABF6C-D23C-42A1-A470-D4AA7224FD52}" presName="parTx" presStyleLbl="revTx" presStyleIdx="2" presStyleCnt="4">
        <dgm:presLayoutVars>
          <dgm:chMax val="0"/>
          <dgm:chPref val="0"/>
        </dgm:presLayoutVars>
      </dgm:prSet>
      <dgm:spPr/>
    </dgm:pt>
    <dgm:pt modelId="{BB692B39-FA62-4ABD-9A78-437C189608FE}" type="pres">
      <dgm:prSet presAssocID="{604EBB86-1128-46DF-B864-7DAEB3DAF625}" presName="sibTrans" presStyleCnt="0"/>
      <dgm:spPr/>
    </dgm:pt>
    <dgm:pt modelId="{81CEC23B-B2FE-433A-B0BF-0F242E63C6B7}" type="pres">
      <dgm:prSet presAssocID="{2390BD0D-76D6-4678-9464-79304BC7C977}" presName="compNode" presStyleCnt="0"/>
      <dgm:spPr/>
    </dgm:pt>
    <dgm:pt modelId="{E527E485-4A68-49A1-8975-B38F85545CAD}" type="pres">
      <dgm:prSet presAssocID="{2390BD0D-76D6-4678-9464-79304BC7C977}" presName="bgRect" presStyleLbl="bgShp" presStyleIdx="3" presStyleCnt="4"/>
      <dgm:spPr/>
    </dgm:pt>
    <dgm:pt modelId="{9C31094E-B971-4C54-BB23-811459A610D3}" type="pres">
      <dgm:prSet presAssocID="{2390BD0D-76D6-4678-9464-79304BC7C977}"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rson with Idea"/>
        </a:ext>
      </dgm:extLst>
    </dgm:pt>
    <dgm:pt modelId="{8EAAC74E-1DBA-4036-A807-5C3CF654CBC7}" type="pres">
      <dgm:prSet presAssocID="{2390BD0D-76D6-4678-9464-79304BC7C977}" presName="spaceRect" presStyleCnt="0"/>
      <dgm:spPr/>
    </dgm:pt>
    <dgm:pt modelId="{6365DBDE-B6E0-4802-A954-A2A790AF2580}" type="pres">
      <dgm:prSet presAssocID="{2390BD0D-76D6-4678-9464-79304BC7C977}" presName="parTx" presStyleLbl="revTx" presStyleIdx="3" presStyleCnt="4">
        <dgm:presLayoutVars>
          <dgm:chMax val="0"/>
          <dgm:chPref val="0"/>
        </dgm:presLayoutVars>
      </dgm:prSet>
      <dgm:spPr/>
    </dgm:pt>
  </dgm:ptLst>
  <dgm:cxnLst>
    <dgm:cxn modelId="{B409EA2F-A9B6-4EBC-954A-C7FB317098E4}" srcId="{DA3ABFA6-EC51-4095-B730-0B450806BB97}" destId="{845ABF6C-D23C-42A1-A470-D4AA7224FD52}" srcOrd="2" destOrd="0" parTransId="{A41D4EBB-F3E9-4C1C-9077-F089DB8E0CDC}" sibTransId="{604EBB86-1128-46DF-B864-7DAEB3DAF625}"/>
    <dgm:cxn modelId="{25DAE85C-87AC-46BC-BC7D-1E6F7C77EF19}" srcId="{DA3ABFA6-EC51-4095-B730-0B450806BB97}" destId="{1EBCBE81-F32B-49D6-A838-ACD10BD87545}" srcOrd="0" destOrd="0" parTransId="{C1039B4C-25C4-4887-931C-3BDB348851C5}" sibTransId="{AEEADB5D-6939-4046-8EEC-4F1DADC4CBEC}"/>
    <dgm:cxn modelId="{CE79205F-2935-444F-9D94-FCC902CD00C7}" type="presOf" srcId="{DA3ABFA6-EC51-4095-B730-0B450806BB97}" destId="{9701224C-0DBB-4FE9-B19C-849F1822BC9C}" srcOrd="0" destOrd="0" presId="urn:microsoft.com/office/officeart/2018/2/layout/IconVerticalSolidList"/>
    <dgm:cxn modelId="{A5C2A052-645C-4AD1-909F-57A2CCFA1312}" srcId="{DA3ABFA6-EC51-4095-B730-0B450806BB97}" destId="{2390BD0D-76D6-4678-9464-79304BC7C977}" srcOrd="3" destOrd="0" parTransId="{9FC6F0C3-F06D-491A-8BA5-6B80FD63ECC3}" sibTransId="{EF98A457-6C8A-4040-A6C5-243DCC0C2762}"/>
    <dgm:cxn modelId="{F0D05FAA-2CBF-4F52-B542-6248661DD28C}" type="presOf" srcId="{1EBCBE81-F32B-49D6-A838-ACD10BD87545}" destId="{03AB74D8-8FBA-4F87-9944-15CB8EC26901}" srcOrd="0" destOrd="0" presId="urn:microsoft.com/office/officeart/2018/2/layout/IconVerticalSolidList"/>
    <dgm:cxn modelId="{D87148D1-53DF-4D5F-8A6D-BFEF6A3E3F32}" type="presOf" srcId="{845ABF6C-D23C-42A1-A470-D4AA7224FD52}" destId="{090818D6-8395-48DC-8A4D-2F9D8856EF6C}" srcOrd="0" destOrd="0" presId="urn:microsoft.com/office/officeart/2018/2/layout/IconVerticalSolidList"/>
    <dgm:cxn modelId="{9F2316F6-96BC-4A26-9388-11B3040B5747}" srcId="{DA3ABFA6-EC51-4095-B730-0B450806BB97}" destId="{A41C319F-A80D-4933-9D49-FB9F59142E62}" srcOrd="1" destOrd="0" parTransId="{354FC9B7-1670-4278-83F4-A37E918D2C6B}" sibTransId="{A2A2C459-C374-411E-A262-9AE3FEC5291B}"/>
    <dgm:cxn modelId="{03590AFF-13E3-44BC-B128-D21C1D2A0C1C}" type="presOf" srcId="{2390BD0D-76D6-4678-9464-79304BC7C977}" destId="{6365DBDE-B6E0-4802-A954-A2A790AF2580}" srcOrd="0" destOrd="0" presId="urn:microsoft.com/office/officeart/2018/2/layout/IconVerticalSolidList"/>
    <dgm:cxn modelId="{B95ECFFF-B5FE-4BB1-848D-FA3D75B324A6}" type="presOf" srcId="{A41C319F-A80D-4933-9D49-FB9F59142E62}" destId="{078E1D69-FF61-4338-A4E8-3648B6F53B79}" srcOrd="0" destOrd="0" presId="urn:microsoft.com/office/officeart/2018/2/layout/IconVerticalSolidList"/>
    <dgm:cxn modelId="{9F325A76-EE49-439C-99BE-AC2A34E316BD}" type="presParOf" srcId="{9701224C-0DBB-4FE9-B19C-849F1822BC9C}" destId="{CF53B502-92B5-4713-9E6C-66C4C3EC6B8B}" srcOrd="0" destOrd="0" presId="urn:microsoft.com/office/officeart/2018/2/layout/IconVerticalSolidList"/>
    <dgm:cxn modelId="{A456B4F0-3C2C-42BA-A67B-FA0154BE8D01}" type="presParOf" srcId="{CF53B502-92B5-4713-9E6C-66C4C3EC6B8B}" destId="{B775425B-7994-4B9E-9824-E54F82CB871D}" srcOrd="0" destOrd="0" presId="urn:microsoft.com/office/officeart/2018/2/layout/IconVerticalSolidList"/>
    <dgm:cxn modelId="{F0C76F93-29C4-45A3-98A9-F39D0FFEB387}" type="presParOf" srcId="{CF53B502-92B5-4713-9E6C-66C4C3EC6B8B}" destId="{63FDA5E5-B481-4E60-AEBE-0A29656BB7A9}" srcOrd="1" destOrd="0" presId="urn:microsoft.com/office/officeart/2018/2/layout/IconVerticalSolidList"/>
    <dgm:cxn modelId="{EA32E453-368A-49B1-9B3C-F4BCEB9B0981}" type="presParOf" srcId="{CF53B502-92B5-4713-9E6C-66C4C3EC6B8B}" destId="{86232644-17B9-4B81-9B3C-B96ADECF4990}" srcOrd="2" destOrd="0" presId="urn:microsoft.com/office/officeart/2018/2/layout/IconVerticalSolidList"/>
    <dgm:cxn modelId="{1A4823A1-A7A9-46F0-9BC8-F253FEE0028A}" type="presParOf" srcId="{CF53B502-92B5-4713-9E6C-66C4C3EC6B8B}" destId="{03AB74D8-8FBA-4F87-9944-15CB8EC26901}" srcOrd="3" destOrd="0" presId="urn:microsoft.com/office/officeart/2018/2/layout/IconVerticalSolidList"/>
    <dgm:cxn modelId="{A6F73A08-C0BD-4069-8433-D3E763FA9568}" type="presParOf" srcId="{9701224C-0DBB-4FE9-B19C-849F1822BC9C}" destId="{7D75E296-38D9-4BEC-B435-0A6C36AF5ED1}" srcOrd="1" destOrd="0" presId="urn:microsoft.com/office/officeart/2018/2/layout/IconVerticalSolidList"/>
    <dgm:cxn modelId="{2302C5FE-7F3E-4676-A1C1-D0C4808B4E6E}" type="presParOf" srcId="{9701224C-0DBB-4FE9-B19C-849F1822BC9C}" destId="{5A341951-CC0A-4001-91E1-6FA855A107FC}" srcOrd="2" destOrd="0" presId="urn:microsoft.com/office/officeart/2018/2/layout/IconVerticalSolidList"/>
    <dgm:cxn modelId="{048D7C9F-169E-474F-A2B3-BD6CEFCA9A4C}" type="presParOf" srcId="{5A341951-CC0A-4001-91E1-6FA855A107FC}" destId="{0910E25A-20B4-4896-A89F-4522C92F8E00}" srcOrd="0" destOrd="0" presId="urn:microsoft.com/office/officeart/2018/2/layout/IconVerticalSolidList"/>
    <dgm:cxn modelId="{E7BD90EC-3DEB-42A9-B42F-925C9F82F124}" type="presParOf" srcId="{5A341951-CC0A-4001-91E1-6FA855A107FC}" destId="{81136766-FE4D-46CE-8D2C-D37253F12B75}" srcOrd="1" destOrd="0" presId="urn:microsoft.com/office/officeart/2018/2/layout/IconVerticalSolidList"/>
    <dgm:cxn modelId="{55094504-77F8-4A3B-99B7-84D607EF3DD3}" type="presParOf" srcId="{5A341951-CC0A-4001-91E1-6FA855A107FC}" destId="{67B8F429-19C0-4744-BF14-71D519E2D929}" srcOrd="2" destOrd="0" presId="urn:microsoft.com/office/officeart/2018/2/layout/IconVerticalSolidList"/>
    <dgm:cxn modelId="{F2B669D1-3839-4005-8440-9BC3A421240F}" type="presParOf" srcId="{5A341951-CC0A-4001-91E1-6FA855A107FC}" destId="{078E1D69-FF61-4338-A4E8-3648B6F53B79}" srcOrd="3" destOrd="0" presId="urn:microsoft.com/office/officeart/2018/2/layout/IconVerticalSolidList"/>
    <dgm:cxn modelId="{9E61733C-CAA7-4F90-ADE9-D62CB631427D}" type="presParOf" srcId="{9701224C-0DBB-4FE9-B19C-849F1822BC9C}" destId="{5CBAD1F9-A21A-4EA8-BCD7-25999D7ED56A}" srcOrd="3" destOrd="0" presId="urn:microsoft.com/office/officeart/2018/2/layout/IconVerticalSolidList"/>
    <dgm:cxn modelId="{18CE54FD-061D-4B13-BF2A-872EB5D071C9}" type="presParOf" srcId="{9701224C-0DBB-4FE9-B19C-849F1822BC9C}" destId="{CFAC48CA-13FF-4DE0-9B64-271E815E6555}" srcOrd="4" destOrd="0" presId="urn:microsoft.com/office/officeart/2018/2/layout/IconVerticalSolidList"/>
    <dgm:cxn modelId="{29BD3F3A-FF8B-492B-B2AB-64E32B2782EA}" type="presParOf" srcId="{CFAC48CA-13FF-4DE0-9B64-271E815E6555}" destId="{9D4525CF-B4F5-4361-AFBF-80980AC830EF}" srcOrd="0" destOrd="0" presId="urn:microsoft.com/office/officeart/2018/2/layout/IconVerticalSolidList"/>
    <dgm:cxn modelId="{3C9779F8-6660-4F3C-B511-F14B8B20964A}" type="presParOf" srcId="{CFAC48CA-13FF-4DE0-9B64-271E815E6555}" destId="{7D2AA87F-321F-4CCB-8923-A8148C1F13F4}" srcOrd="1" destOrd="0" presId="urn:microsoft.com/office/officeart/2018/2/layout/IconVerticalSolidList"/>
    <dgm:cxn modelId="{59E63DEA-0E46-4898-BCBF-9EFE885D65EC}" type="presParOf" srcId="{CFAC48CA-13FF-4DE0-9B64-271E815E6555}" destId="{36407D9F-2136-420E-8030-06F4B00B5931}" srcOrd="2" destOrd="0" presId="urn:microsoft.com/office/officeart/2018/2/layout/IconVerticalSolidList"/>
    <dgm:cxn modelId="{F2DDECC1-CB91-4490-82B2-EADE53A193DF}" type="presParOf" srcId="{CFAC48CA-13FF-4DE0-9B64-271E815E6555}" destId="{090818D6-8395-48DC-8A4D-2F9D8856EF6C}" srcOrd="3" destOrd="0" presId="urn:microsoft.com/office/officeart/2018/2/layout/IconVerticalSolidList"/>
    <dgm:cxn modelId="{A729732E-5CC4-4BA1-92B8-FFECCC7030A3}" type="presParOf" srcId="{9701224C-0DBB-4FE9-B19C-849F1822BC9C}" destId="{BB692B39-FA62-4ABD-9A78-437C189608FE}" srcOrd="5" destOrd="0" presId="urn:microsoft.com/office/officeart/2018/2/layout/IconVerticalSolidList"/>
    <dgm:cxn modelId="{359E8588-A87E-45E3-9194-26927DE8377B}" type="presParOf" srcId="{9701224C-0DBB-4FE9-B19C-849F1822BC9C}" destId="{81CEC23B-B2FE-433A-B0BF-0F242E63C6B7}" srcOrd="6" destOrd="0" presId="urn:microsoft.com/office/officeart/2018/2/layout/IconVerticalSolidList"/>
    <dgm:cxn modelId="{9D81887F-3148-431A-9662-1A0B0022EA6E}" type="presParOf" srcId="{81CEC23B-B2FE-433A-B0BF-0F242E63C6B7}" destId="{E527E485-4A68-49A1-8975-B38F85545CAD}" srcOrd="0" destOrd="0" presId="urn:microsoft.com/office/officeart/2018/2/layout/IconVerticalSolidList"/>
    <dgm:cxn modelId="{521C4070-7DE6-4D3D-BCDA-251E8982ABD4}" type="presParOf" srcId="{81CEC23B-B2FE-433A-B0BF-0F242E63C6B7}" destId="{9C31094E-B971-4C54-BB23-811459A610D3}" srcOrd="1" destOrd="0" presId="urn:microsoft.com/office/officeart/2018/2/layout/IconVerticalSolidList"/>
    <dgm:cxn modelId="{A71C44D2-B42B-4837-950C-E18DA3FC79EA}" type="presParOf" srcId="{81CEC23B-B2FE-433A-B0BF-0F242E63C6B7}" destId="{8EAAC74E-1DBA-4036-A807-5C3CF654CBC7}" srcOrd="2" destOrd="0" presId="urn:microsoft.com/office/officeart/2018/2/layout/IconVerticalSolidList"/>
    <dgm:cxn modelId="{62EC763D-778C-4A93-AEEB-0AA55B6E6734}" type="presParOf" srcId="{81CEC23B-B2FE-433A-B0BF-0F242E63C6B7}" destId="{6365DBDE-B6E0-4802-A954-A2A790AF258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75425B-7994-4B9E-9824-E54F82CB871D}">
      <dsp:nvSpPr>
        <dsp:cNvPr id="0" name=""/>
        <dsp:cNvSpPr/>
      </dsp:nvSpPr>
      <dsp:spPr>
        <a:xfrm>
          <a:off x="0" y="1637"/>
          <a:ext cx="10199762" cy="8300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FDA5E5-B481-4E60-AEBE-0A29656BB7A9}">
      <dsp:nvSpPr>
        <dsp:cNvPr id="0" name=""/>
        <dsp:cNvSpPr/>
      </dsp:nvSpPr>
      <dsp:spPr>
        <a:xfrm>
          <a:off x="251091" y="188400"/>
          <a:ext cx="456530" cy="4565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AB74D8-8FBA-4F87-9944-15CB8EC26901}">
      <dsp:nvSpPr>
        <dsp:cNvPr id="0" name=""/>
        <dsp:cNvSpPr/>
      </dsp:nvSpPr>
      <dsp:spPr>
        <a:xfrm>
          <a:off x="958714" y="1637"/>
          <a:ext cx="9241047" cy="8300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848" tIns="87848" rIns="87848" bIns="87848" numCol="1" spcCol="1270" anchor="ctr" anchorCtr="0">
          <a:noAutofit/>
        </a:bodyPr>
        <a:lstStyle/>
        <a:p>
          <a:pPr marL="0" lvl="0" indent="0" algn="l" defTabSz="933450">
            <a:lnSpc>
              <a:spcPct val="100000"/>
            </a:lnSpc>
            <a:spcBef>
              <a:spcPct val="0"/>
            </a:spcBef>
            <a:spcAft>
              <a:spcPct val="35000"/>
            </a:spcAft>
            <a:buNone/>
          </a:pPr>
          <a:r>
            <a:rPr lang="en-GB" sz="2100" kern="1200" dirty="0"/>
            <a:t>Introduction to the Module and the expectations from your Module Tutor going forward.</a:t>
          </a:r>
          <a:endParaRPr lang="en-US" sz="2100" kern="1200" dirty="0"/>
        </a:p>
      </dsp:txBody>
      <dsp:txXfrm>
        <a:off x="958714" y="1637"/>
        <a:ext cx="9241047" cy="830056"/>
      </dsp:txXfrm>
    </dsp:sp>
    <dsp:sp modelId="{0910E25A-20B4-4896-A89F-4522C92F8E00}">
      <dsp:nvSpPr>
        <dsp:cNvPr id="0" name=""/>
        <dsp:cNvSpPr/>
      </dsp:nvSpPr>
      <dsp:spPr>
        <a:xfrm>
          <a:off x="0" y="1039207"/>
          <a:ext cx="10199762" cy="8300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136766-FE4D-46CE-8D2C-D37253F12B75}">
      <dsp:nvSpPr>
        <dsp:cNvPr id="0" name=""/>
        <dsp:cNvSpPr/>
      </dsp:nvSpPr>
      <dsp:spPr>
        <a:xfrm>
          <a:off x="251091" y="1225970"/>
          <a:ext cx="456530" cy="4565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8E1D69-FF61-4338-A4E8-3648B6F53B79}">
      <dsp:nvSpPr>
        <dsp:cNvPr id="0" name=""/>
        <dsp:cNvSpPr/>
      </dsp:nvSpPr>
      <dsp:spPr>
        <a:xfrm>
          <a:off x="958714" y="1039207"/>
          <a:ext cx="9241047" cy="8300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848" tIns="87848" rIns="87848" bIns="87848" numCol="1" spcCol="1270" anchor="ctr" anchorCtr="0">
          <a:noAutofit/>
        </a:bodyPr>
        <a:lstStyle/>
        <a:p>
          <a:pPr marL="0" lvl="0" indent="0" algn="l" defTabSz="933450">
            <a:lnSpc>
              <a:spcPct val="100000"/>
            </a:lnSpc>
            <a:spcBef>
              <a:spcPct val="0"/>
            </a:spcBef>
            <a:spcAft>
              <a:spcPct val="35000"/>
            </a:spcAft>
            <a:buNone/>
          </a:pPr>
          <a:r>
            <a:rPr lang="en-GB" sz="2100" kern="1200" dirty="0"/>
            <a:t>Introduction to the topic of Entrepreneurship. </a:t>
          </a:r>
          <a:endParaRPr lang="en-US" sz="2100" kern="1200" dirty="0"/>
        </a:p>
      </dsp:txBody>
      <dsp:txXfrm>
        <a:off x="958714" y="1039207"/>
        <a:ext cx="9241047" cy="830056"/>
      </dsp:txXfrm>
    </dsp:sp>
    <dsp:sp modelId="{9D4525CF-B4F5-4361-AFBF-80980AC830EF}">
      <dsp:nvSpPr>
        <dsp:cNvPr id="0" name=""/>
        <dsp:cNvSpPr/>
      </dsp:nvSpPr>
      <dsp:spPr>
        <a:xfrm>
          <a:off x="0" y="2076778"/>
          <a:ext cx="10199762" cy="8300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2AA87F-321F-4CCB-8923-A8148C1F13F4}">
      <dsp:nvSpPr>
        <dsp:cNvPr id="0" name=""/>
        <dsp:cNvSpPr/>
      </dsp:nvSpPr>
      <dsp:spPr>
        <a:xfrm>
          <a:off x="251091" y="2263540"/>
          <a:ext cx="456530" cy="4565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0818D6-8395-48DC-8A4D-2F9D8856EF6C}">
      <dsp:nvSpPr>
        <dsp:cNvPr id="0" name=""/>
        <dsp:cNvSpPr/>
      </dsp:nvSpPr>
      <dsp:spPr>
        <a:xfrm>
          <a:off x="958714" y="2076778"/>
          <a:ext cx="9241047" cy="8300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848" tIns="87848" rIns="87848" bIns="87848" numCol="1" spcCol="1270" anchor="ctr" anchorCtr="0">
          <a:noAutofit/>
        </a:bodyPr>
        <a:lstStyle/>
        <a:p>
          <a:pPr marL="0" lvl="0" indent="0" algn="l" defTabSz="933450">
            <a:lnSpc>
              <a:spcPct val="100000"/>
            </a:lnSpc>
            <a:spcBef>
              <a:spcPct val="0"/>
            </a:spcBef>
            <a:spcAft>
              <a:spcPct val="35000"/>
            </a:spcAft>
            <a:buNone/>
          </a:pPr>
          <a:r>
            <a:rPr lang="en-GB" sz="2100" kern="1200" dirty="0"/>
            <a:t>An exploration of the definition and interpretation of Entrepreneurship.</a:t>
          </a:r>
          <a:endParaRPr lang="en-US" sz="2100" kern="1200" dirty="0"/>
        </a:p>
      </dsp:txBody>
      <dsp:txXfrm>
        <a:off x="958714" y="2076778"/>
        <a:ext cx="9241047" cy="830056"/>
      </dsp:txXfrm>
    </dsp:sp>
    <dsp:sp modelId="{E527E485-4A68-49A1-8975-B38F85545CAD}">
      <dsp:nvSpPr>
        <dsp:cNvPr id="0" name=""/>
        <dsp:cNvSpPr/>
      </dsp:nvSpPr>
      <dsp:spPr>
        <a:xfrm>
          <a:off x="0" y="3114348"/>
          <a:ext cx="10199762" cy="8300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31094E-B971-4C54-BB23-811459A610D3}">
      <dsp:nvSpPr>
        <dsp:cNvPr id="0" name=""/>
        <dsp:cNvSpPr/>
      </dsp:nvSpPr>
      <dsp:spPr>
        <a:xfrm>
          <a:off x="251091" y="3301110"/>
          <a:ext cx="456530" cy="4565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65DBDE-B6E0-4802-A954-A2A790AF2580}">
      <dsp:nvSpPr>
        <dsp:cNvPr id="0" name=""/>
        <dsp:cNvSpPr/>
      </dsp:nvSpPr>
      <dsp:spPr>
        <a:xfrm>
          <a:off x="958714" y="3114348"/>
          <a:ext cx="9241047" cy="8300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848" tIns="87848" rIns="87848" bIns="87848" numCol="1" spcCol="1270" anchor="ctr" anchorCtr="0">
          <a:noAutofit/>
        </a:bodyPr>
        <a:lstStyle/>
        <a:p>
          <a:pPr marL="0" lvl="0" indent="0" algn="l" defTabSz="933450">
            <a:lnSpc>
              <a:spcPct val="100000"/>
            </a:lnSpc>
            <a:spcBef>
              <a:spcPct val="0"/>
            </a:spcBef>
            <a:spcAft>
              <a:spcPct val="35000"/>
            </a:spcAft>
            <a:buNone/>
          </a:pPr>
          <a:r>
            <a:rPr lang="en-GB" sz="2100" kern="1200" dirty="0"/>
            <a:t>To make a start on understanding entrepreneurial traits and characteristics associated to entrepreneurs.</a:t>
          </a:r>
          <a:endParaRPr lang="en-US" sz="2100" kern="1200" dirty="0"/>
        </a:p>
      </dsp:txBody>
      <dsp:txXfrm>
        <a:off x="958714" y="3114348"/>
        <a:ext cx="9241047" cy="83005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1"/>
            <a:ext cx="2889938" cy="489374"/>
          </a:xfrm>
          <a:prstGeom prst="rect">
            <a:avLst/>
          </a:prstGeom>
        </p:spPr>
        <p:txBody>
          <a:bodyPr vert="horz" lIns="91440" tIns="45720" rIns="91440" bIns="45720" rtlCol="0"/>
          <a:lstStyle>
            <a:lvl1pPr algn="r">
              <a:defRPr sz="1200"/>
            </a:lvl1pPr>
          </a:lstStyle>
          <a:p>
            <a:fld id="{23E62973-5E8C-6249-93BD-BAF7AE7072BD}" type="datetimeFigureOut">
              <a:rPr lang="en-US" smtClean="0"/>
              <a:t>9/30/2026</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93920"/>
            <a:ext cx="5335270" cy="3840481"/>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84158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23</a:t>
            </a:fld>
            <a:endParaRPr lang="en-US"/>
          </a:p>
        </p:txBody>
      </p:sp>
    </p:spTree>
    <p:extLst>
      <p:ext uri="{BB962C8B-B14F-4D97-AF65-F5344CB8AC3E}">
        <p14:creationId xmlns:p14="http://schemas.microsoft.com/office/powerpoint/2010/main" val="27583249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E3B68D-FDA5-8E74-C9FD-2F7706C642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3591E5-E9F0-1623-A38A-4239153C08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803DAC-5BA1-7048-A4DE-84DF940F95D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A1D94CE-5E80-A882-F05C-4F4D058557A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39748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4FB319-CBF8-B35A-DDFE-FDEEEF592E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43BDD1-AB0D-F3E7-28BB-2DB0A15893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43ECDD-A90D-AEEF-AC1F-83009FEFA27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635C49F-ED46-5C31-9DA4-DC6F7D200D9E}"/>
              </a:ext>
            </a:extLst>
          </p:cNvPr>
          <p:cNvSpPr>
            <a:spLocks noGrp="1"/>
          </p:cNvSpPr>
          <p:nvPr>
            <p:ph type="sldNum" sz="quarter" idx="5"/>
          </p:nvPr>
        </p:nvSpPr>
        <p:spPr/>
        <p:txBody>
          <a:bodyPr/>
          <a:lstStyle/>
          <a:p>
            <a:fld id="{05FFDD11-B3EC-214B-B984-1798BFAD033A}" type="slidenum">
              <a:rPr lang="en-US" smtClean="0"/>
              <a:t>35</a:t>
            </a:fld>
            <a:endParaRPr lang="en-US"/>
          </a:p>
        </p:txBody>
      </p:sp>
    </p:spTree>
    <p:extLst>
      <p:ext uri="{BB962C8B-B14F-4D97-AF65-F5344CB8AC3E}">
        <p14:creationId xmlns:p14="http://schemas.microsoft.com/office/powerpoint/2010/main" val="23732668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30/09/2026</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604614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6CB343E-04A8-389B-5290-40B807079C80}"/>
              </a:ext>
            </a:extLst>
          </p:cNvPr>
          <p:cNvSpPr>
            <a:spLocks noGrp="1"/>
          </p:cNvSpPr>
          <p:nvPr>
            <p:ph type="dt" sz="half" idx="10"/>
          </p:nvPr>
        </p:nvSpPr>
        <p:spPr/>
        <p:txBody>
          <a:bodyPr/>
          <a:lstStyle/>
          <a:p>
            <a:fld id="{BBC4154B-04FC-4633-BD43-0C1D80178E1C}" type="datetimeFigureOut">
              <a:rPr lang="en-GB" smtClean="0"/>
              <a:t>30/09/2026</a:t>
            </a:fld>
            <a:endParaRPr lang="en-GB"/>
          </a:p>
        </p:txBody>
      </p:sp>
      <p:sp>
        <p:nvSpPr>
          <p:cNvPr id="8" name="Footer Placeholder 7">
            <a:extLst>
              <a:ext uri="{FF2B5EF4-FFF2-40B4-BE49-F238E27FC236}">
                <a16:creationId xmlns:a16="http://schemas.microsoft.com/office/drawing/2014/main" id="{2DC2D04E-2323-66E8-A802-DBD0B57917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A74D7D-0FD5-1F90-04E7-1A0A1455B5E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259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30/09/2026</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86837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30/09/2026</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32332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30/09/2026</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964229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30/09/2026</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55114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30/09/2026</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76525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30/09/2026</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60893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30/09/2026</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6413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30/09/2026</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134475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30/09/2026</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320057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190225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80417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7414029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5757410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4267391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5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166341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30/09/2026</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385035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30/09/2026</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979832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30/09/2026</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03534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30/09/2026</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63157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30/09/2026</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65784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30/09/2026</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7384530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30/09/2026</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972616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30/09/2026</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7812296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30/09/2026</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0131403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30/09/2026</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6993270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30/09/2026</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5472175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2067421554"/>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30/09/2026</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067674076"/>
      </p:ext>
    </p:extLst>
  </p:cSld>
  <p:clrMap bg1="lt1" tx1="dk1" bg2="lt2" tx2="dk2" accent1="accent1" accent2="accent2" accent3="accent3" accent4="accent4" accent5="accent5" accent6="accent6" hlink="hlink" folHlink="folHlink"/>
  <p:sldLayoutIdLst>
    <p:sldLayoutId id="2147483909" r:id="rId1"/>
    <p:sldLayoutId id="2147483910" r:id="rId2"/>
    <p:sldLayoutId id="2147483911" r:id="rId3"/>
    <p:sldLayoutId id="2147483912" r:id="rId4"/>
    <p:sldLayoutId id="2147483913" r:id="rId5"/>
    <p:sldLayoutId id="2147483914" r:id="rId6"/>
    <p:sldLayoutId id="2147483915" r:id="rId7"/>
    <p:sldLayoutId id="2147483916" r:id="rId8"/>
    <p:sldLayoutId id="2147483917" r:id="rId9"/>
    <p:sldLayoutId id="2147483918" r:id="rId10"/>
    <p:sldLayoutId id="2147483919" r:id="rId11"/>
    <p:sldLayoutId id="2147483921" r:id="rId12"/>
    <p:sldLayoutId id="2147483806" r:id="rId13"/>
    <p:sldLayoutId id="2147483894" r:id="rId14"/>
    <p:sldLayoutId id="2147483881" r:id="rId15"/>
    <p:sldLayoutId id="2147483819" r:id="rId16"/>
    <p:sldLayoutId id="2147483856" r:id="rId17"/>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30/09/2026</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433269787"/>
      </p:ext>
    </p:extLst>
  </p:cSld>
  <p:clrMap bg1="lt1" tx1="dk1" bg2="lt2" tx2="dk2" accent1="accent1" accent2="accent2" accent3="accent3" accent4="accent4" accent5="accent5" accent6="accent6" hlink="hlink" folHlink="folHlink"/>
  <p:sldLayoutIdLst>
    <p:sldLayoutId id="2147483924" r:id="rId1"/>
    <p:sldLayoutId id="2147483925" r:id="rId2"/>
    <p:sldLayoutId id="2147483926" r:id="rId3"/>
    <p:sldLayoutId id="2147483927" r:id="rId4"/>
    <p:sldLayoutId id="2147483928" r:id="rId5"/>
    <p:sldLayoutId id="2147483929" r:id="rId6"/>
    <p:sldLayoutId id="2147483930" r:id="rId7"/>
    <p:sldLayoutId id="2147483931" r:id="rId8"/>
    <p:sldLayoutId id="2147483932" r:id="rId9"/>
    <p:sldLayoutId id="2147483933" r:id="rId10"/>
    <p:sldLayoutId id="2147483934" r:id="rId11"/>
    <p:sldLayoutId id="214748393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7.xml"/><Relationship Id="rId1" Type="http://schemas.openxmlformats.org/officeDocument/2006/relationships/themeOverride" Target="../theme/themeOverride1.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jpeg"/><Relationship Id="rId7" Type="http://schemas.openxmlformats.org/officeDocument/2006/relationships/image" Target="../media/image14.jpeg"/><Relationship Id="rId2" Type="http://schemas.openxmlformats.org/officeDocument/2006/relationships/image" Target="../media/image9.jpeg"/><Relationship Id="rId1" Type="http://schemas.openxmlformats.org/officeDocument/2006/relationships/slideLayout" Target="../slideLayouts/slideLayout4.xml"/><Relationship Id="rId6" Type="http://schemas.openxmlformats.org/officeDocument/2006/relationships/image" Target="../media/image13.gif"/><Relationship Id="rId5" Type="http://schemas.openxmlformats.org/officeDocument/2006/relationships/image" Target="../media/image12.jpeg"/><Relationship Id="rId4" Type="http://schemas.openxmlformats.org/officeDocument/2006/relationships/image" Target="../media/image11.jpeg"/><Relationship Id="rId9"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7.xml"/><Relationship Id="rId1" Type="http://schemas.openxmlformats.org/officeDocument/2006/relationships/themeOverride" Target="../theme/themeOverride2.xml"/><Relationship Id="rId4" Type="http://schemas.openxmlformats.org/officeDocument/2006/relationships/image" Target="../media/image17.jpg"/></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3.xml"/><Relationship Id="rId4" Type="http://schemas.openxmlformats.org/officeDocument/2006/relationships/image" Target="../media/image18.jpg"/></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12.xml"/><Relationship Id="rId1" Type="http://schemas.openxmlformats.org/officeDocument/2006/relationships/themeOverride" Target="../theme/themeOverride4.xml"/><Relationship Id="rId4" Type="http://schemas.openxmlformats.org/officeDocument/2006/relationships/image" Target="../media/image19.jpg"/></Relationships>
</file>

<file path=ppt/slides/_rels/slide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5.xml"/><Relationship Id="rId4" Type="http://schemas.openxmlformats.org/officeDocument/2006/relationships/image" Target="../media/image20.jpeg"/></Relationships>
</file>

<file path=ppt/slides/_rels/slide13.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image" Target="../media/image22.png"/><Relationship Id="rId2" Type="http://schemas.openxmlformats.org/officeDocument/2006/relationships/slideLayout" Target="../slideLayouts/slideLayout12.xml"/><Relationship Id="rId1" Type="http://schemas.openxmlformats.org/officeDocument/2006/relationships/themeOverride" Target="../theme/themeOverride6.xml"/><Relationship Id="rId6" Type="http://schemas.openxmlformats.org/officeDocument/2006/relationships/hyperlink" Target="https://creativecommons.org/licenses/by-nc-sa/3.0/" TargetMode="External"/><Relationship Id="rId5" Type="http://schemas.openxmlformats.org/officeDocument/2006/relationships/hyperlink" Target="https://apicciano.commons.gc.cuny.edu/2021/02/19/national-education-equity-lab-elite-college-program-for-disadvantaged-teens/" TargetMode="External"/><Relationship Id="rId4" Type="http://schemas.openxmlformats.org/officeDocument/2006/relationships/image" Target="../media/image21.jpg"/></Relationships>
</file>

<file path=ppt/slides/_rels/slide1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12.xml"/><Relationship Id="rId1" Type="http://schemas.openxmlformats.org/officeDocument/2006/relationships/themeOverride" Target="../theme/themeOverride7.xml"/><Relationship Id="rId4" Type="http://schemas.openxmlformats.org/officeDocument/2006/relationships/image" Target="../media/image23.jpg"/></Relationships>
</file>

<file path=ppt/slides/_rels/slide1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8.xml"/><Relationship Id="rId4" Type="http://schemas.openxmlformats.org/officeDocument/2006/relationships/image" Target="../media/image24.jpeg"/></Relationships>
</file>

<file path=ppt/slides/_rels/slide1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12.xml"/><Relationship Id="rId1" Type="http://schemas.openxmlformats.org/officeDocument/2006/relationships/themeOverride" Target="../theme/themeOverride9.xml"/><Relationship Id="rId4" Type="http://schemas.openxmlformats.org/officeDocument/2006/relationships/image" Target="../media/image25.jpg"/></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pixabay.com/en/dictionary-words-grammar-abc-390055/" TargetMode="External"/><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manuelgross.blogspot.com/2009/04/estilos-de-direccion-del-poder.html" TargetMode="External"/><Relationship Id="rId2" Type="http://schemas.openxmlformats.org/officeDocument/2006/relationships/image" Target="../media/image29.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4.xml.rels><?xml version="1.0" encoding="UTF-8" standalone="yes"?>
<Relationships xmlns="http://schemas.openxmlformats.org/package/2006/relationships"><Relationship Id="rId3" Type="http://schemas.openxmlformats.org/officeDocument/2006/relationships/hyperlink" Target="https://publicdomainpictures.net/en/view-image.php?image=39396&amp;picture=suricate-or-meerkat-sitting" TargetMode="External"/><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12.xml"/><Relationship Id="rId1" Type="http://schemas.openxmlformats.org/officeDocument/2006/relationships/video" Target="https://www.youtube.com/embed/RqEetboK1s4?feature=oembed"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12.xml"/><Relationship Id="rId1" Type="http://schemas.openxmlformats.org/officeDocument/2006/relationships/themeOverride" Target="../theme/themeOverride10.xml"/><Relationship Id="rId5" Type="http://schemas.openxmlformats.org/officeDocument/2006/relationships/hyperlink" Target="https://www.thoughtco.com/definition-of-elasticity-605060" TargetMode="External"/><Relationship Id="rId4" Type="http://schemas.openxmlformats.org/officeDocument/2006/relationships/image" Target="../media/image32.jpg"/></Relationships>
</file>

<file path=ppt/slides/_rels/slide27.xml.rels><?xml version="1.0" encoding="UTF-8" standalone="yes"?>
<Relationships xmlns="http://schemas.openxmlformats.org/package/2006/relationships"><Relationship Id="rId3" Type="http://schemas.openxmlformats.org/officeDocument/2006/relationships/hyperlink" Target="https://creativecommons.org/licenses/by/3.0/" TargetMode="External"/><Relationship Id="rId2" Type="http://schemas.openxmlformats.org/officeDocument/2006/relationships/hyperlink" Target="https://www.universetoday.com/tag/mars-society/" TargetMode="External"/><Relationship Id="rId1" Type="http://schemas.openxmlformats.org/officeDocument/2006/relationships/slideLayout" Target="../slideLayouts/slideLayout12.xml"/><Relationship Id="rId4" Type="http://schemas.openxmlformats.org/officeDocument/2006/relationships/image" Target="../media/image33.jpg"/></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hbr.org/2013/01/what-is-entrepreneurship" TargetMode="Externa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openxmlformats.org/officeDocument/2006/relationships/hyperlink" Target="mailto:n.dyer@uwtsd.ac.uk"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4.xml"/><Relationship Id="rId1" Type="http://schemas.openxmlformats.org/officeDocument/2006/relationships/slideLayout" Target="../slideLayouts/slideLayout19.xml"/><Relationship Id="rId4"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4147289"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BMIH5012/D</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49381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Entrepreneurship</a:t>
            </a:r>
          </a:p>
        </p:txBody>
      </p:sp>
      <p:sp>
        <p:nvSpPr>
          <p:cNvPr id="6" name="TextBox 5">
            <a:extLst>
              <a:ext uri="{FF2B5EF4-FFF2-40B4-BE49-F238E27FC236}">
                <a16:creationId xmlns:a16="http://schemas.microsoft.com/office/drawing/2014/main" id="{2DDBD4A8-0007-5EFA-628C-3A9FCA50BB6B}"/>
              </a:ext>
            </a:extLst>
          </p:cNvPr>
          <p:cNvSpPr txBox="1"/>
          <p:nvPr/>
        </p:nvSpPr>
        <p:spPr>
          <a:xfrm>
            <a:off x="330691" y="3391231"/>
            <a:ext cx="6404064" cy="193899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Introduction to the Module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Definitions of Entrepreneurship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solidFill>
                <a:prstClr val="white"/>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Nature &amp; Scope of Entrepreneurship</a:t>
            </a:r>
          </a:p>
        </p:txBody>
      </p:sp>
    </p:spTree>
    <p:extLst>
      <p:ext uri="{BB962C8B-B14F-4D97-AF65-F5344CB8AC3E}">
        <p14:creationId xmlns:p14="http://schemas.microsoft.com/office/powerpoint/2010/main" val="1840157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885DC6B-DDF2-4B94-A17A-F0975B92FE81}"/>
              </a:ext>
            </a:extLst>
          </p:cNvPr>
          <p:cNvPicPr>
            <a:picLocks noChangeAspect="1"/>
          </p:cNvPicPr>
          <p:nvPr/>
        </p:nvPicPr>
        <p:blipFill rotWithShape="1">
          <a:blip r:embed="rId2">
            <a:alphaModFix amt="50000"/>
          </a:blip>
          <a:srcRect t="65" b="5298"/>
          <a:stretch/>
        </p:blipFill>
        <p:spPr>
          <a:xfrm>
            <a:off x="2560320" y="526814"/>
            <a:ext cx="6709954" cy="5032476"/>
          </a:xfrm>
          <a:prstGeom prst="rect">
            <a:avLst/>
          </a:prstGeom>
        </p:spPr>
      </p:pic>
      <p:sp>
        <p:nvSpPr>
          <p:cNvPr id="2" name="Title 1">
            <a:extLst>
              <a:ext uri="{FF2B5EF4-FFF2-40B4-BE49-F238E27FC236}">
                <a16:creationId xmlns:a16="http://schemas.microsoft.com/office/drawing/2014/main" id="{C2880443-785D-4A51-88B1-F060D739D628}"/>
              </a:ext>
            </a:extLst>
          </p:cNvPr>
          <p:cNvSpPr>
            <a:spLocks noGrp="1"/>
          </p:cNvSpPr>
          <p:nvPr>
            <p:ph type="title"/>
          </p:nvPr>
        </p:nvSpPr>
        <p:spPr>
          <a:xfrm>
            <a:off x="2667000" y="1122362"/>
            <a:ext cx="6858000" cy="2900518"/>
          </a:xfrm>
        </p:spPr>
        <p:txBody>
          <a:bodyPr vert="horz" lIns="91440" tIns="45720" rIns="91440" bIns="45720" rtlCol="0" anchor="b">
            <a:normAutofit/>
          </a:bodyPr>
          <a:lstStyle/>
          <a:p>
            <a:pPr algn="ctr"/>
            <a:r>
              <a:rPr lang="en-US" sz="6000" b="1" dirty="0">
                <a:solidFill>
                  <a:schemeClr val="tx1"/>
                </a:solidFill>
                <a:latin typeface="+mj-lt"/>
                <a:cs typeface="+mj-cs"/>
              </a:rPr>
              <a:t>Welcome to Entrepreneurship</a:t>
            </a:r>
            <a:endParaRPr lang="en-US" sz="6000" dirty="0">
              <a:solidFill>
                <a:schemeClr val="tx1"/>
              </a:solidFill>
              <a:latin typeface="+mj-lt"/>
              <a:cs typeface="+mj-cs"/>
            </a:endParaRPr>
          </a:p>
        </p:txBody>
      </p:sp>
    </p:spTree>
    <p:extLst>
      <p:ext uri="{BB962C8B-B14F-4D97-AF65-F5344CB8AC3E}">
        <p14:creationId xmlns:p14="http://schemas.microsoft.com/office/powerpoint/2010/main" val="278524518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888D7-68A5-41F3-8188-00048D4EE223}"/>
              </a:ext>
            </a:extLst>
          </p:cNvPr>
          <p:cNvSpPr>
            <a:spLocks noGrp="1"/>
          </p:cNvSpPr>
          <p:nvPr>
            <p:ph type="title"/>
          </p:nvPr>
        </p:nvSpPr>
        <p:spPr>
          <a:xfrm>
            <a:off x="502024" y="494852"/>
            <a:ext cx="9064101" cy="1152780"/>
          </a:xfrm>
        </p:spPr>
        <p:txBody>
          <a:bodyPr/>
          <a:lstStyle/>
          <a:p>
            <a:r>
              <a:rPr lang="en-GB" sz="4000" b="1" dirty="0">
                <a:solidFill>
                  <a:srgbClr val="002060"/>
                </a:solidFill>
              </a:rPr>
              <a:t>   Aims For Today</a:t>
            </a:r>
            <a:br>
              <a:rPr lang="en-GB" b="1" dirty="0">
                <a:solidFill>
                  <a:srgbClr val="002060"/>
                </a:solidFill>
              </a:rPr>
            </a:br>
            <a:endParaRPr lang="en-GB" b="1" dirty="0">
              <a:solidFill>
                <a:srgbClr val="002060"/>
              </a:solidFill>
            </a:endParaRPr>
          </a:p>
        </p:txBody>
      </p:sp>
      <p:graphicFrame>
        <p:nvGraphicFramePr>
          <p:cNvPr id="7" name="TextBox 4">
            <a:extLst>
              <a:ext uri="{FF2B5EF4-FFF2-40B4-BE49-F238E27FC236}">
                <a16:creationId xmlns:a16="http://schemas.microsoft.com/office/drawing/2014/main" id="{37B979F9-A288-E243-1A24-A87A6AE988ED}"/>
              </a:ext>
            </a:extLst>
          </p:cNvPr>
          <p:cNvGraphicFramePr/>
          <p:nvPr>
            <p:extLst>
              <p:ext uri="{D42A27DB-BD31-4B8C-83A1-F6EECF244321}">
                <p14:modId xmlns:p14="http://schemas.microsoft.com/office/powerpoint/2010/main" val="1312641283"/>
              </p:ext>
            </p:extLst>
          </p:nvPr>
        </p:nvGraphicFramePr>
        <p:xfrm>
          <a:off x="968981" y="1541417"/>
          <a:ext cx="10199762" cy="39460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0206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descr="A hand writing on a clear screen&#10;&#10;Description automatically generated">
            <a:extLst>
              <a:ext uri="{FF2B5EF4-FFF2-40B4-BE49-F238E27FC236}">
                <a16:creationId xmlns:a16="http://schemas.microsoft.com/office/drawing/2014/main" id="{D2F7A804-7C7C-46FF-B227-F98584DF4494}"/>
              </a:ext>
            </a:extLst>
          </p:cNvPr>
          <p:cNvPicPr>
            <a:picLocks noChangeAspect="1"/>
          </p:cNvPicPr>
          <p:nvPr/>
        </p:nvPicPr>
        <p:blipFill rotWithShape="1">
          <a:blip r:embed="rId4">
            <a:alphaModFix amt="31000"/>
          </a:blip>
          <a:srcRect l="486" r="15071" b="16451"/>
          <a:stretch/>
        </p:blipFill>
        <p:spPr>
          <a:xfrm>
            <a:off x="3048" y="14767"/>
            <a:ext cx="12192001" cy="5729817"/>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3" name="TextBox 2">
            <a:extLst>
              <a:ext uri="{FF2B5EF4-FFF2-40B4-BE49-F238E27FC236}">
                <a16:creationId xmlns:a16="http://schemas.microsoft.com/office/drawing/2014/main" id="{5D53F60E-327A-4994-8ED8-FBD9222E7FAF}"/>
              </a:ext>
            </a:extLst>
          </p:cNvPr>
          <p:cNvSpPr txBox="1"/>
          <p:nvPr/>
        </p:nvSpPr>
        <p:spPr>
          <a:xfrm>
            <a:off x="2908965" y="4742759"/>
            <a:ext cx="10558405" cy="692182"/>
          </a:xfrm>
          <a:prstGeom prst="rect">
            <a:avLst/>
          </a:prstGeom>
        </p:spPr>
        <p:txBody>
          <a:bodyPr vert="horz" lIns="91440" tIns="45720" rIns="91440" bIns="45720" rtlCol="0" anchor="b">
            <a:normAutofit lnSpcReduction="10000"/>
          </a:bodyPr>
          <a:lstStyle/>
          <a:p>
            <a:pPr algn="ctr" defTabSz="914400">
              <a:lnSpc>
                <a:spcPct val="90000"/>
              </a:lnSpc>
              <a:spcBef>
                <a:spcPct val="0"/>
              </a:spcBef>
              <a:spcAft>
                <a:spcPts val="600"/>
              </a:spcAft>
            </a:pPr>
            <a:r>
              <a:rPr lang="en-US" sz="4800" b="1" i="1" dirty="0">
                <a:solidFill>
                  <a:srgbClr val="002060"/>
                </a:solidFill>
                <a:ea typeface="+mj-ea"/>
                <a:cs typeface="+mj-cs"/>
              </a:rPr>
              <a:t>Let me introduce myself…</a:t>
            </a:r>
            <a:endParaRPr lang="en-US" sz="4800" i="1" dirty="0">
              <a:solidFill>
                <a:srgbClr val="002060"/>
              </a:solidFill>
              <a:ea typeface="+mj-ea"/>
              <a:cs typeface="+mj-cs"/>
            </a:endParaRPr>
          </a:p>
        </p:txBody>
      </p:sp>
    </p:spTree>
    <p:extLst>
      <p:ext uri="{BB962C8B-B14F-4D97-AF65-F5344CB8AC3E}">
        <p14:creationId xmlns:p14="http://schemas.microsoft.com/office/powerpoint/2010/main" val="68281042"/>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21878" y="385786"/>
            <a:ext cx="8229600" cy="114300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3700" b="1" dirty="0">
                <a:solidFill>
                  <a:srgbClr val="002060"/>
                </a:solidFill>
                <a:latin typeface="+mj-lt"/>
                <a:ea typeface="+mj-ea"/>
                <a:cs typeface="+mj-cs"/>
              </a:rPr>
              <a:t>Neil Dyer</a:t>
            </a:r>
            <a:br>
              <a:rPr lang="en-GB" sz="3700" b="1" dirty="0">
                <a:solidFill>
                  <a:srgbClr val="002060"/>
                </a:solidFill>
                <a:latin typeface="+mj-lt"/>
                <a:ea typeface="+mj-ea"/>
                <a:cs typeface="+mj-cs"/>
              </a:rPr>
            </a:br>
            <a:r>
              <a:rPr lang="en-GB" sz="2400" b="1" i="1" dirty="0">
                <a:solidFill>
                  <a:srgbClr val="002060"/>
                </a:solidFill>
                <a:latin typeface="+mj-lt"/>
                <a:ea typeface="+mj-ea"/>
                <a:cs typeface="+mj-cs"/>
              </a:rPr>
              <a:t>Business, Marketing &amp; Entrepreneurship </a:t>
            </a:r>
            <a:endParaRPr lang="en-GB" sz="3700" b="1" i="1" dirty="0">
              <a:solidFill>
                <a:srgbClr val="002060"/>
              </a:solidFill>
              <a:latin typeface="+mj-lt"/>
              <a:ea typeface="+mj-ea"/>
              <a:cs typeface="+mj-cs"/>
            </a:endParaRPr>
          </a:p>
        </p:txBody>
      </p:sp>
      <p:pic>
        <p:nvPicPr>
          <p:cNvPr id="5" name="Content Placeholder 5" descr="ND_Logo.jpg">
            <a:extLst>
              <a:ext uri="{FF2B5EF4-FFF2-40B4-BE49-F238E27FC236}">
                <a16:creationId xmlns:a16="http://schemas.microsoft.com/office/drawing/2014/main" id="{7E18EDAE-5308-444D-84F3-443CFD2DE24F}"/>
              </a:ext>
            </a:extLst>
          </p:cNvPr>
          <p:cNvPicPr>
            <a:picLocks noGrp="1" noChangeAspect="1"/>
          </p:cNvPicPr>
          <p:nvPr>
            <p:ph sz="half" idx="1"/>
          </p:nvPr>
        </p:nvPicPr>
        <p:blipFill>
          <a:blip r:embed="rId2" cstate="print"/>
          <a:srcRect t="5577" b="33071"/>
          <a:stretch>
            <a:fillRect/>
          </a:stretch>
        </p:blipFill>
        <p:spPr>
          <a:xfrm>
            <a:off x="898645" y="2497173"/>
            <a:ext cx="2110393" cy="41454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8" name="Picture 4" descr="http://cdn.hotfrog.co.uk/companies/Flat-Pack-Swansea/images/Flat-Pack-Swansea_335484_image.jpg">
            <a:extLst>
              <a:ext uri="{FF2B5EF4-FFF2-40B4-BE49-F238E27FC236}">
                <a16:creationId xmlns:a16="http://schemas.microsoft.com/office/drawing/2014/main" id="{3F8A4A20-AA3A-4B34-9790-8F1F0F3BC6E6}"/>
              </a:ext>
            </a:extLst>
          </p:cNvPr>
          <p:cNvPicPr>
            <a:picLocks noChangeAspect="1" noChangeArrowheads="1"/>
          </p:cNvPicPr>
          <p:nvPr/>
        </p:nvPicPr>
        <p:blipFill>
          <a:blip r:embed="rId3" cstate="print"/>
          <a:srcRect t="22857" b="32142"/>
          <a:stretch>
            <a:fillRect/>
          </a:stretch>
        </p:blipFill>
        <p:spPr bwMode="auto">
          <a:xfrm>
            <a:off x="1100497" y="3947216"/>
            <a:ext cx="1610563" cy="724759"/>
          </a:xfrm>
          <a:prstGeom prst="rect">
            <a:avLst/>
          </a:prstGeom>
          <a:noFill/>
        </p:spPr>
      </p:pic>
      <p:pic>
        <p:nvPicPr>
          <p:cNvPr id="9" name="Picture 3" descr="C:\Users\NeoDynamic\Desktop\metrorod.jpg">
            <a:extLst>
              <a:ext uri="{FF2B5EF4-FFF2-40B4-BE49-F238E27FC236}">
                <a16:creationId xmlns:a16="http://schemas.microsoft.com/office/drawing/2014/main" id="{C2710231-D5C3-4AF4-9423-79E63C2681A4}"/>
              </a:ext>
            </a:extLst>
          </p:cNvPr>
          <p:cNvPicPr>
            <a:picLocks noChangeAspect="1" noChangeArrowheads="1"/>
          </p:cNvPicPr>
          <p:nvPr/>
        </p:nvPicPr>
        <p:blipFill>
          <a:blip r:embed="rId4" cstate="print"/>
          <a:srcRect/>
          <a:stretch>
            <a:fillRect/>
          </a:stretch>
        </p:blipFill>
        <p:spPr bwMode="auto">
          <a:xfrm>
            <a:off x="1027832" y="3236076"/>
            <a:ext cx="1852018" cy="476954"/>
          </a:xfrm>
          <a:prstGeom prst="rect">
            <a:avLst/>
          </a:prstGeom>
          <a:noFill/>
        </p:spPr>
      </p:pic>
      <p:pic>
        <p:nvPicPr>
          <p:cNvPr id="10" name="Picture 5" descr="C:\Users\NeoDynamic\Desktop\uwtsd.jpg">
            <a:extLst>
              <a:ext uri="{FF2B5EF4-FFF2-40B4-BE49-F238E27FC236}">
                <a16:creationId xmlns:a16="http://schemas.microsoft.com/office/drawing/2014/main" id="{9A865E94-AE6B-43DF-9F6F-E716F7ACD278}"/>
              </a:ext>
            </a:extLst>
          </p:cNvPr>
          <p:cNvPicPr>
            <a:picLocks noChangeAspect="1" noChangeArrowheads="1"/>
          </p:cNvPicPr>
          <p:nvPr/>
        </p:nvPicPr>
        <p:blipFill>
          <a:blip r:embed="rId5" cstate="print"/>
          <a:srcRect/>
          <a:stretch>
            <a:fillRect/>
          </a:stretch>
        </p:blipFill>
        <p:spPr bwMode="auto">
          <a:xfrm>
            <a:off x="4243614" y="2730053"/>
            <a:ext cx="3167638" cy="1246225"/>
          </a:xfrm>
          <a:prstGeom prst="rect">
            <a:avLst/>
          </a:prstGeom>
          <a:noFill/>
        </p:spPr>
      </p:pic>
      <p:grpSp>
        <p:nvGrpSpPr>
          <p:cNvPr id="2" name="Group 1">
            <a:extLst>
              <a:ext uri="{FF2B5EF4-FFF2-40B4-BE49-F238E27FC236}">
                <a16:creationId xmlns:a16="http://schemas.microsoft.com/office/drawing/2014/main" id="{9155ACD1-91B6-45B7-80B3-DAE499C15DA9}"/>
              </a:ext>
            </a:extLst>
          </p:cNvPr>
          <p:cNvGrpSpPr/>
          <p:nvPr/>
        </p:nvGrpSpPr>
        <p:grpSpPr>
          <a:xfrm>
            <a:off x="8651455" y="2267785"/>
            <a:ext cx="2117155" cy="2810208"/>
            <a:chOff x="6908500" y="3869448"/>
            <a:chExt cx="2117155" cy="2810208"/>
          </a:xfrm>
        </p:grpSpPr>
        <p:pic>
          <p:nvPicPr>
            <p:cNvPr id="11" name="Picture 7" descr="http://www.socialfirmswales.co.uk/ckfinder/userfiles/images/partnerlogos199x133-walescoop.gif">
              <a:extLst>
                <a:ext uri="{FF2B5EF4-FFF2-40B4-BE49-F238E27FC236}">
                  <a16:creationId xmlns:a16="http://schemas.microsoft.com/office/drawing/2014/main" id="{A38C45BC-C72B-4B5C-8750-85D0444E4757}"/>
                </a:ext>
              </a:extLst>
            </p:cNvPr>
            <p:cNvPicPr>
              <a:picLocks noChangeAspect="1" noChangeArrowheads="1"/>
            </p:cNvPicPr>
            <p:nvPr/>
          </p:nvPicPr>
          <p:blipFill>
            <a:blip r:embed="rId6" cstate="print"/>
            <a:srcRect t="34359" b="32820"/>
            <a:stretch>
              <a:fillRect/>
            </a:stretch>
          </p:blipFill>
          <p:spPr bwMode="auto">
            <a:xfrm>
              <a:off x="7040337" y="6244169"/>
              <a:ext cx="1985318" cy="435487"/>
            </a:xfrm>
            <a:prstGeom prst="rect">
              <a:avLst/>
            </a:prstGeom>
            <a:noFill/>
          </p:spPr>
        </p:pic>
        <p:pic>
          <p:nvPicPr>
            <p:cNvPr id="12" name="Picture 2" descr="http://www.wales.nhs.uk/sites3/gallery/970/Welsh%20Government.jpg">
              <a:extLst>
                <a:ext uri="{FF2B5EF4-FFF2-40B4-BE49-F238E27FC236}">
                  <a16:creationId xmlns:a16="http://schemas.microsoft.com/office/drawing/2014/main" id="{91F5D4AA-A71C-4D12-9239-ADF4948032A1}"/>
                </a:ext>
              </a:extLst>
            </p:cNvPr>
            <p:cNvPicPr>
              <a:picLocks noChangeAspect="1" noChangeArrowheads="1"/>
            </p:cNvPicPr>
            <p:nvPr/>
          </p:nvPicPr>
          <p:blipFill>
            <a:blip r:embed="rId7" cstate="print"/>
            <a:srcRect l="11427" t="18934" r="11429" b="14799"/>
            <a:stretch>
              <a:fillRect/>
            </a:stretch>
          </p:blipFill>
          <p:spPr bwMode="auto">
            <a:xfrm>
              <a:off x="6908500" y="5409607"/>
              <a:ext cx="1866371" cy="483874"/>
            </a:xfrm>
            <a:prstGeom prst="rect">
              <a:avLst/>
            </a:prstGeom>
            <a:noFill/>
          </p:spPr>
        </p:pic>
        <p:pic>
          <p:nvPicPr>
            <p:cNvPr id="13" name="Picture 2" descr="http://businesswales.gov.wales/bigideas/sites/bigideas/themes/bigideas/images/logo-header.png">
              <a:extLst>
                <a:ext uri="{FF2B5EF4-FFF2-40B4-BE49-F238E27FC236}">
                  <a16:creationId xmlns:a16="http://schemas.microsoft.com/office/drawing/2014/main" id="{4D3A4435-762B-4CD8-81E3-2DA959AFA979}"/>
                </a:ext>
              </a:extLst>
            </p:cNvPr>
            <p:cNvPicPr>
              <a:picLocks noChangeAspect="1" noChangeArrowheads="1"/>
            </p:cNvPicPr>
            <p:nvPr/>
          </p:nvPicPr>
          <p:blipFill>
            <a:blip r:embed="rId8" cstate="print"/>
            <a:srcRect/>
            <a:stretch>
              <a:fillRect/>
            </a:stretch>
          </p:blipFill>
          <p:spPr bwMode="auto">
            <a:xfrm>
              <a:off x="7067709" y="3869448"/>
              <a:ext cx="1887110" cy="263790"/>
            </a:xfrm>
            <a:prstGeom prst="rect">
              <a:avLst/>
            </a:prstGeom>
            <a:noFill/>
          </p:spPr>
        </p:pic>
        <p:pic>
          <p:nvPicPr>
            <p:cNvPr id="14" name="Picture 6" descr="http://paulregan.org/files/uploads/2014/04/Logo-2.bmp">
              <a:extLst>
                <a:ext uri="{FF2B5EF4-FFF2-40B4-BE49-F238E27FC236}">
                  <a16:creationId xmlns:a16="http://schemas.microsoft.com/office/drawing/2014/main" id="{A0563A00-B781-49C3-913D-CD5B1C2FBBB4}"/>
                </a:ext>
              </a:extLst>
            </p:cNvPr>
            <p:cNvPicPr>
              <a:picLocks noChangeAspect="1" noChangeArrowheads="1"/>
            </p:cNvPicPr>
            <p:nvPr/>
          </p:nvPicPr>
          <p:blipFill>
            <a:blip r:embed="rId9" cstate="print"/>
            <a:srcRect r="11550" b="37788"/>
            <a:stretch>
              <a:fillRect/>
            </a:stretch>
          </p:blipFill>
          <p:spPr bwMode="auto">
            <a:xfrm>
              <a:off x="6992406" y="4513377"/>
              <a:ext cx="1790334" cy="441452"/>
            </a:xfrm>
            <a:prstGeom prst="rect">
              <a:avLst/>
            </a:prstGeom>
            <a:noFill/>
          </p:spPr>
        </p:pic>
      </p:grpSp>
    </p:spTree>
    <p:extLst>
      <p:ext uri="{BB962C8B-B14F-4D97-AF65-F5344CB8AC3E}">
        <p14:creationId xmlns:p14="http://schemas.microsoft.com/office/powerpoint/2010/main" val="1427095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descr="Girl in classroom with raised hand">
            <a:extLst>
              <a:ext uri="{FF2B5EF4-FFF2-40B4-BE49-F238E27FC236}">
                <a16:creationId xmlns:a16="http://schemas.microsoft.com/office/drawing/2014/main" id="{BC8EC59E-C505-3A71-F8F8-9281AD21D483}"/>
              </a:ext>
            </a:extLst>
          </p:cNvPr>
          <p:cNvPicPr>
            <a:picLocks noChangeAspect="1"/>
          </p:cNvPicPr>
          <p:nvPr/>
        </p:nvPicPr>
        <p:blipFill rotWithShape="1">
          <a:blip r:embed="rId4"/>
          <a:srcRect t="2" r="38411" b="-3"/>
          <a:stretch/>
        </p:blipFill>
        <p:spPr>
          <a:xfrm>
            <a:off x="6851928" y="0"/>
            <a:ext cx="5340072" cy="5787604"/>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p:spPr>
      </p:pic>
      <p:sp>
        <p:nvSpPr>
          <p:cNvPr id="6" name="Title 1">
            <a:extLst>
              <a:ext uri="{FF2B5EF4-FFF2-40B4-BE49-F238E27FC236}">
                <a16:creationId xmlns:a16="http://schemas.microsoft.com/office/drawing/2014/main" id="{AB843C55-2892-412A-A904-34D8810DD94B}"/>
              </a:ext>
            </a:extLst>
          </p:cNvPr>
          <p:cNvSpPr txBox="1">
            <a:spLocks/>
          </p:cNvSpPr>
          <p:nvPr/>
        </p:nvSpPr>
        <p:spPr>
          <a:xfrm>
            <a:off x="1318131" y="828339"/>
            <a:ext cx="4179026" cy="350699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600" b="1" u="sng" dirty="0">
                <a:solidFill>
                  <a:srgbClr val="002060"/>
                </a:solidFill>
                <a:latin typeface="+mn-lt"/>
              </a:rPr>
              <a:t>QUICK REGISTER</a:t>
            </a:r>
          </a:p>
          <a:p>
            <a:pPr>
              <a:spcAft>
                <a:spcPts val="600"/>
              </a:spcAft>
            </a:pPr>
            <a:endParaRPr lang="en-US" sz="2800" b="1" dirty="0">
              <a:solidFill>
                <a:schemeClr val="accent1">
                  <a:lumMod val="75000"/>
                </a:schemeClr>
              </a:solidFill>
              <a:latin typeface="+mn-lt"/>
            </a:endParaRPr>
          </a:p>
          <a:p>
            <a:pPr>
              <a:spcAft>
                <a:spcPts val="600"/>
              </a:spcAft>
            </a:pPr>
            <a:endParaRPr lang="en-US" sz="2800" b="1" dirty="0">
              <a:solidFill>
                <a:schemeClr val="accent2"/>
              </a:solidFill>
              <a:latin typeface="+mn-lt"/>
            </a:endParaRPr>
          </a:p>
          <a:p>
            <a:pPr>
              <a:spcAft>
                <a:spcPts val="600"/>
              </a:spcAft>
            </a:pPr>
            <a:r>
              <a:rPr lang="en-US" sz="2800" b="1" i="1" dirty="0">
                <a:solidFill>
                  <a:schemeClr val="accent2"/>
                </a:solidFill>
                <a:latin typeface="+mn-lt"/>
              </a:rPr>
              <a:t>*Please let me know if you have a preferred name*</a:t>
            </a:r>
          </a:p>
        </p:txBody>
      </p:sp>
    </p:spTree>
    <p:extLst>
      <p:ext uri="{BB962C8B-B14F-4D97-AF65-F5344CB8AC3E}">
        <p14:creationId xmlns:p14="http://schemas.microsoft.com/office/powerpoint/2010/main" val="2176470278"/>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838201" y="365125"/>
            <a:ext cx="5251316" cy="1807305"/>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100" b="1" dirty="0">
                <a:solidFill>
                  <a:srgbClr val="002060"/>
                </a:solidFill>
                <a:latin typeface="+mj-lt"/>
                <a:ea typeface="+mj-ea"/>
                <a:cs typeface="+mj-cs"/>
              </a:rPr>
              <a:t>Where did the idea for the module come from?</a:t>
            </a:r>
          </a:p>
        </p:txBody>
      </p:sp>
      <p:sp>
        <p:nvSpPr>
          <p:cNvPr id="5" name="Text Box 3"/>
          <p:cNvSpPr txBox="1">
            <a:spLocks noChangeArrowheads="1"/>
          </p:cNvSpPr>
          <p:nvPr/>
        </p:nvSpPr>
        <p:spPr bwMode="auto">
          <a:xfrm>
            <a:off x="838200" y="2333297"/>
            <a:ext cx="4619621" cy="3843666"/>
          </a:xfrm>
          <a:prstGeom prst="rect">
            <a:avLst/>
          </a:prstGeom>
        </p:spPr>
        <p:txBody>
          <a:bodyPr vert="horz" lIns="91440" tIns="45720" rIns="91440" bIns="45720" rtlCol="0">
            <a:normAutofit/>
          </a:bodyPr>
          <a:lstStyle/>
          <a:p>
            <a:pPr marL="457200" indent="-228600" defTabSz="914400">
              <a:lnSpc>
                <a:spcPct val="90000"/>
              </a:lnSpc>
              <a:buFont typeface="Arial" panose="020B0604020202020204" pitchFamily="34" charset="0"/>
              <a:buChar char="•"/>
            </a:pPr>
            <a:r>
              <a:rPr lang="en-US" sz="2000" dirty="0"/>
              <a:t>Potential employers who felt that something was missing. </a:t>
            </a:r>
          </a:p>
          <a:p>
            <a:pPr marL="457200" indent="-228600" defTabSz="914400">
              <a:lnSpc>
                <a:spcPct val="90000"/>
              </a:lnSpc>
              <a:spcBef>
                <a:spcPct val="50000"/>
              </a:spcBef>
              <a:buFont typeface="Arial" panose="020B0604020202020204" pitchFamily="34" charset="0"/>
              <a:buChar char="•"/>
            </a:pPr>
            <a:r>
              <a:rPr lang="en-US" sz="2000" dirty="0"/>
              <a:t>Ex-students who felt that they should have been given more advice and help at university.  </a:t>
            </a:r>
          </a:p>
          <a:p>
            <a:pPr marL="457200" indent="-228600" defTabSz="914400">
              <a:lnSpc>
                <a:spcPct val="90000"/>
              </a:lnSpc>
              <a:spcBef>
                <a:spcPct val="50000"/>
              </a:spcBef>
              <a:buFont typeface="Arial" panose="020B0604020202020204" pitchFamily="34" charset="0"/>
              <a:buChar char="•"/>
            </a:pPr>
            <a:r>
              <a:rPr lang="en-US" sz="2000" dirty="0"/>
              <a:t>You will have to convince potential employers/clients of your worth. </a:t>
            </a:r>
          </a:p>
        </p:txBody>
      </p:sp>
      <p:pic>
        <p:nvPicPr>
          <p:cNvPr id="3" name="Picture 2" descr="Person listening through wall">
            <a:extLst>
              <a:ext uri="{FF2B5EF4-FFF2-40B4-BE49-F238E27FC236}">
                <a16:creationId xmlns:a16="http://schemas.microsoft.com/office/drawing/2014/main" id="{B6459CE4-ED9C-413F-DAFD-26B1AD68A373}"/>
              </a:ext>
            </a:extLst>
          </p:cNvPr>
          <p:cNvPicPr>
            <a:picLocks noChangeAspect="1"/>
          </p:cNvPicPr>
          <p:nvPr/>
        </p:nvPicPr>
        <p:blipFill rotWithShape="1">
          <a:blip r:embed="rId4"/>
          <a:srcRect l="33737" r="18008"/>
          <a:stretch/>
        </p:blipFill>
        <p:spPr>
          <a:xfrm>
            <a:off x="6229215" y="10"/>
            <a:ext cx="5962785" cy="573205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D4F5A-56A5-4B73-A06F-A627E8B55085}"/>
              </a:ext>
            </a:extLst>
          </p:cNvPr>
          <p:cNvSpPr>
            <a:spLocks noGrp="1"/>
          </p:cNvSpPr>
          <p:nvPr>
            <p:ph type="title"/>
          </p:nvPr>
        </p:nvSpPr>
        <p:spPr>
          <a:xfrm>
            <a:off x="640080" y="325369"/>
            <a:ext cx="4368602" cy="1956841"/>
          </a:xfrm>
        </p:spPr>
        <p:txBody>
          <a:bodyPr vert="horz" lIns="91440" tIns="45720" rIns="91440" bIns="45720" rtlCol="0" anchor="b">
            <a:normAutofit/>
          </a:bodyPr>
          <a:lstStyle/>
          <a:p>
            <a:pPr defTabSz="914400"/>
            <a:r>
              <a:rPr lang="en-US" sz="4200" b="1" dirty="0">
                <a:solidFill>
                  <a:srgbClr val="002060"/>
                </a:solidFill>
                <a:latin typeface="+mn-lt"/>
                <a:cs typeface="+mj-cs"/>
              </a:rPr>
              <a:t>So why Entrepreneurship?</a:t>
            </a:r>
            <a:br>
              <a:rPr lang="en-US" sz="4200" b="1" dirty="0">
                <a:solidFill>
                  <a:srgbClr val="002060"/>
                </a:solidFill>
                <a:latin typeface="+mn-lt"/>
                <a:cs typeface="+mj-cs"/>
              </a:rPr>
            </a:br>
            <a:endParaRPr lang="en-US" sz="4200" b="1" dirty="0">
              <a:solidFill>
                <a:srgbClr val="002060"/>
              </a:solidFill>
              <a:latin typeface="+mn-lt"/>
              <a:cs typeface="+mj-cs"/>
            </a:endParaRPr>
          </a:p>
        </p:txBody>
      </p:sp>
      <p:sp>
        <p:nvSpPr>
          <p:cNvPr id="3" name="TextBox 2">
            <a:extLst>
              <a:ext uri="{FF2B5EF4-FFF2-40B4-BE49-F238E27FC236}">
                <a16:creationId xmlns:a16="http://schemas.microsoft.com/office/drawing/2014/main" id="{AE0C7E15-5E8E-4C08-B02D-2371F3383AF0}"/>
              </a:ext>
            </a:extLst>
          </p:cNvPr>
          <p:cNvSpPr txBox="1"/>
          <p:nvPr/>
        </p:nvSpPr>
        <p:spPr>
          <a:xfrm>
            <a:off x="640080" y="2142309"/>
            <a:ext cx="6100354" cy="3688942"/>
          </a:xfrm>
          <a:prstGeom prst="rect">
            <a:avLst/>
          </a:prstGeom>
        </p:spPr>
        <p:txBody>
          <a:bodyPr vert="horz" lIns="91440" tIns="45720" rIns="91440" bIns="45720" rtlCol="0">
            <a:normAutofit/>
          </a:bodyPr>
          <a:lstStyle/>
          <a:p>
            <a:pPr defTabSz="914400">
              <a:lnSpc>
                <a:spcPct val="90000"/>
              </a:lnSpc>
              <a:spcBef>
                <a:spcPct val="50000"/>
              </a:spcBef>
            </a:pPr>
            <a:r>
              <a:rPr lang="en-US" dirty="0"/>
              <a:t>This module is designed to help prepare you for the ‘real’ world.</a:t>
            </a:r>
          </a:p>
          <a:p>
            <a:pPr defTabSz="914400">
              <a:lnSpc>
                <a:spcPct val="90000"/>
              </a:lnSpc>
              <a:spcBef>
                <a:spcPct val="50000"/>
              </a:spcBef>
            </a:pPr>
            <a:r>
              <a:rPr lang="en-US" b="1" dirty="0"/>
              <a:t>It will help you to:</a:t>
            </a:r>
          </a:p>
          <a:p>
            <a:pPr marL="285750" indent="-285750" defTabSz="914400">
              <a:lnSpc>
                <a:spcPct val="90000"/>
              </a:lnSpc>
              <a:spcBef>
                <a:spcPct val="50000"/>
              </a:spcBef>
              <a:buFont typeface="Arial" panose="020B0604020202020204" pitchFamily="34" charset="0"/>
              <a:buChar char="•"/>
            </a:pPr>
            <a:r>
              <a:rPr lang="en-US" dirty="0"/>
              <a:t>Identify your individual skills, strengths and weaknesses</a:t>
            </a:r>
          </a:p>
          <a:p>
            <a:pPr marL="285750" indent="-285750" defTabSz="914400">
              <a:lnSpc>
                <a:spcPct val="90000"/>
              </a:lnSpc>
              <a:spcBef>
                <a:spcPct val="50000"/>
              </a:spcBef>
              <a:buFont typeface="Arial" panose="020B0604020202020204" pitchFamily="34" charset="0"/>
              <a:buChar char="•"/>
            </a:pPr>
            <a:r>
              <a:rPr lang="en-US" dirty="0"/>
              <a:t>Understand how to apply yourself </a:t>
            </a:r>
          </a:p>
          <a:p>
            <a:pPr marL="285750" indent="-285750" defTabSz="914400">
              <a:lnSpc>
                <a:spcPct val="90000"/>
              </a:lnSpc>
              <a:spcBef>
                <a:spcPct val="50000"/>
              </a:spcBef>
              <a:buFont typeface="Arial" panose="020B0604020202020204" pitchFamily="34" charset="0"/>
              <a:buChar char="•"/>
            </a:pPr>
            <a:r>
              <a:rPr lang="en-US" dirty="0"/>
              <a:t>Gain confidence in yourself</a:t>
            </a:r>
          </a:p>
          <a:p>
            <a:pPr marL="285750" indent="-285750" defTabSz="914400">
              <a:lnSpc>
                <a:spcPct val="90000"/>
              </a:lnSpc>
              <a:spcBef>
                <a:spcPct val="50000"/>
              </a:spcBef>
              <a:buFont typeface="Arial" panose="020B0604020202020204" pitchFamily="34" charset="0"/>
              <a:buChar char="•"/>
            </a:pPr>
            <a:r>
              <a:rPr lang="en-US" b="1" dirty="0"/>
              <a:t>EMBRACE YOUR CREATIVE – IDEAS, IDEAS, IDEAS!!!</a:t>
            </a:r>
          </a:p>
          <a:p>
            <a:pPr marL="285750" indent="-285750" defTabSz="914400">
              <a:lnSpc>
                <a:spcPct val="90000"/>
              </a:lnSpc>
              <a:spcBef>
                <a:spcPct val="50000"/>
              </a:spcBef>
              <a:buFont typeface="Arial" panose="020B0604020202020204" pitchFamily="34" charset="0"/>
              <a:buChar char="•"/>
            </a:pPr>
            <a:r>
              <a:rPr lang="en-US" dirty="0"/>
              <a:t>Develop your entrepreneurial self.</a:t>
            </a:r>
          </a:p>
          <a:p>
            <a:pPr marL="285750" indent="-285750" defTabSz="914400">
              <a:lnSpc>
                <a:spcPct val="90000"/>
              </a:lnSpc>
              <a:spcBef>
                <a:spcPct val="50000"/>
              </a:spcBef>
              <a:buFont typeface="Arial" panose="020B0604020202020204" pitchFamily="34" charset="0"/>
              <a:buChar char="•"/>
            </a:pPr>
            <a:r>
              <a:rPr lang="en-US" dirty="0"/>
              <a:t>Develop your next step...</a:t>
            </a:r>
          </a:p>
        </p:txBody>
      </p:sp>
      <p:pic>
        <p:nvPicPr>
          <p:cNvPr id="6" name="Picture 5" descr="People working on ideas">
            <a:extLst>
              <a:ext uri="{FF2B5EF4-FFF2-40B4-BE49-F238E27FC236}">
                <a16:creationId xmlns:a16="http://schemas.microsoft.com/office/drawing/2014/main" id="{65479795-42AB-E1F2-813C-16F53C688023}"/>
              </a:ext>
            </a:extLst>
          </p:cNvPr>
          <p:cNvPicPr>
            <a:picLocks noChangeAspect="1"/>
          </p:cNvPicPr>
          <p:nvPr/>
        </p:nvPicPr>
        <p:blipFill rotWithShape="1">
          <a:blip r:embed="rId4"/>
          <a:srcRect l="13231" r="38455" b="2"/>
          <a:stretch/>
        </p:blipFill>
        <p:spPr>
          <a:xfrm>
            <a:off x="7130282" y="1599"/>
            <a:ext cx="5058670" cy="5775257"/>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78302695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D4F5A-56A5-4B73-A06F-A627E8B55085}"/>
              </a:ext>
            </a:extLst>
          </p:cNvPr>
          <p:cNvSpPr>
            <a:spLocks noGrp="1"/>
          </p:cNvSpPr>
          <p:nvPr>
            <p:ph type="title"/>
          </p:nvPr>
        </p:nvSpPr>
        <p:spPr>
          <a:xfrm>
            <a:off x="640079" y="918221"/>
            <a:ext cx="5851155" cy="3261893"/>
          </a:xfrm>
        </p:spPr>
        <p:txBody>
          <a:bodyPr vert="horz" lIns="91440" tIns="45720" rIns="91440" bIns="45720" rtlCol="0" anchor="b">
            <a:normAutofit/>
          </a:bodyPr>
          <a:lstStyle/>
          <a:p>
            <a:pPr defTabSz="914400"/>
            <a:r>
              <a:rPr lang="en-US" sz="4200" b="1" i="1" dirty="0">
                <a:solidFill>
                  <a:srgbClr val="002060"/>
                </a:solidFill>
                <a:latin typeface="+mn-lt"/>
                <a:cs typeface="+mj-cs"/>
              </a:rPr>
              <a:t>“It’s not for me, I don’t want my own business?”</a:t>
            </a:r>
            <a:br>
              <a:rPr lang="en-US" sz="4200" b="1" i="1" dirty="0">
                <a:solidFill>
                  <a:srgbClr val="002060"/>
                </a:solidFill>
                <a:latin typeface="+mn-lt"/>
                <a:cs typeface="+mj-cs"/>
              </a:rPr>
            </a:br>
            <a:endParaRPr lang="en-US" sz="4200" b="1" i="1" dirty="0">
              <a:solidFill>
                <a:srgbClr val="002060"/>
              </a:solidFill>
              <a:latin typeface="+mn-lt"/>
              <a:cs typeface="+mj-cs"/>
            </a:endParaRPr>
          </a:p>
        </p:txBody>
      </p:sp>
      <p:pic>
        <p:nvPicPr>
          <p:cNvPr id="6" name="Picture 5" descr="People working on ideas">
            <a:extLst>
              <a:ext uri="{FF2B5EF4-FFF2-40B4-BE49-F238E27FC236}">
                <a16:creationId xmlns:a16="http://schemas.microsoft.com/office/drawing/2014/main" id="{65479795-42AB-E1F2-813C-16F53C688023}"/>
              </a:ext>
            </a:extLst>
          </p:cNvPr>
          <p:cNvPicPr>
            <a:picLocks noChangeAspect="1"/>
          </p:cNvPicPr>
          <p:nvPr/>
        </p:nvPicPr>
        <p:blipFill rotWithShape="1">
          <a:blip r:embed="rId2"/>
          <a:srcRect l="13231" r="38455" b="2"/>
          <a:stretch/>
        </p:blipFill>
        <p:spPr>
          <a:xfrm>
            <a:off x="7130282" y="1599"/>
            <a:ext cx="5058670" cy="5775257"/>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422347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2C7778F-99EE-EBFC-0733-973F81556732}"/>
              </a:ext>
            </a:extLst>
          </p:cNvPr>
          <p:cNvGraphicFramePr>
            <a:graphicFrameLocks noGrp="1"/>
          </p:cNvGraphicFramePr>
          <p:nvPr>
            <p:extLst>
              <p:ext uri="{D42A27DB-BD31-4B8C-83A1-F6EECF244321}">
                <p14:modId xmlns:p14="http://schemas.microsoft.com/office/powerpoint/2010/main" val="3020047306"/>
              </p:ext>
            </p:extLst>
          </p:nvPr>
        </p:nvGraphicFramePr>
        <p:xfrm>
          <a:off x="1838848" y="158589"/>
          <a:ext cx="9489851" cy="5471681"/>
        </p:xfrm>
        <a:graphic>
          <a:graphicData uri="http://schemas.openxmlformats.org/drawingml/2006/table">
            <a:tbl>
              <a:tblPr firstRow="1" firstCol="1" bandRow="1">
                <a:tableStyleId>{5C22544A-7EE6-4342-B048-85BDC9FD1C3A}</a:tableStyleId>
              </a:tblPr>
              <a:tblGrid>
                <a:gridCol w="3308014">
                  <a:extLst>
                    <a:ext uri="{9D8B030D-6E8A-4147-A177-3AD203B41FA5}">
                      <a16:colId xmlns:a16="http://schemas.microsoft.com/office/drawing/2014/main" val="2502367202"/>
                    </a:ext>
                  </a:extLst>
                </a:gridCol>
                <a:gridCol w="6181837">
                  <a:extLst>
                    <a:ext uri="{9D8B030D-6E8A-4147-A177-3AD203B41FA5}">
                      <a16:colId xmlns:a16="http://schemas.microsoft.com/office/drawing/2014/main" val="4177804074"/>
                    </a:ext>
                  </a:extLst>
                </a:gridCol>
              </a:tblGrid>
              <a:tr h="371353">
                <a:tc>
                  <a:txBody>
                    <a:bodyPr/>
                    <a:lstStyle/>
                    <a:p>
                      <a:pPr marL="637540" indent="-180340" algn="ctr">
                        <a:spcBef>
                          <a:spcPts val="600"/>
                        </a:spcBef>
                        <a:spcAft>
                          <a:spcPts val="0"/>
                        </a:spcAft>
                      </a:pPr>
                      <a:r>
                        <a:rPr lang="en-GB" sz="2000" dirty="0">
                          <a:effectLst/>
                          <a:latin typeface="+mn-lt"/>
                        </a:rPr>
                        <a:t>Week</a:t>
                      </a:r>
                      <a:endParaRPr lang="en-GB" sz="2000" dirty="0">
                        <a:effectLst/>
                        <a:latin typeface="+mn-lt"/>
                        <a:ea typeface="Times New Roman" panose="02020603050405020304" pitchFamily="18" charset="0"/>
                        <a:cs typeface="Times New Roman" panose="02020603050405020304" pitchFamily="18" charset="0"/>
                      </a:endParaRPr>
                    </a:p>
                  </a:txBody>
                  <a:tcPr marL="46789" marR="46789" marT="0" marB="0"/>
                </a:tc>
                <a:tc>
                  <a:txBody>
                    <a:bodyPr/>
                    <a:lstStyle/>
                    <a:p>
                      <a:pPr marL="637540" indent="-180340" algn="just">
                        <a:spcBef>
                          <a:spcPts val="600"/>
                        </a:spcBef>
                        <a:spcAft>
                          <a:spcPts val="0"/>
                        </a:spcAft>
                      </a:pPr>
                      <a:r>
                        <a:rPr lang="en-GB" sz="2000" dirty="0">
                          <a:effectLst/>
                          <a:latin typeface="+mn-lt"/>
                        </a:rPr>
                        <a:t>Lecture Theme</a:t>
                      </a:r>
                      <a:endParaRPr lang="en-GB" sz="2000" dirty="0">
                        <a:effectLst/>
                        <a:latin typeface="+mn-lt"/>
                        <a:ea typeface="Times New Roman" panose="02020603050405020304" pitchFamily="18" charset="0"/>
                        <a:cs typeface="Times New Roman" panose="02020603050405020304" pitchFamily="18" charset="0"/>
                      </a:endParaRPr>
                    </a:p>
                  </a:txBody>
                  <a:tcPr marL="46789" marR="46789" marT="0" marB="0"/>
                </a:tc>
                <a:extLst>
                  <a:ext uri="{0D108BD9-81ED-4DB2-BD59-A6C34878D82A}">
                    <a16:rowId xmlns:a16="http://schemas.microsoft.com/office/drawing/2014/main" val="2892542152"/>
                  </a:ext>
                </a:extLst>
              </a:tr>
              <a:tr h="301116">
                <a:tc>
                  <a:txBody>
                    <a:bodyPr/>
                    <a:lstStyle/>
                    <a:p>
                      <a:pPr marL="637540" indent="-180340" algn="ctr">
                        <a:spcBef>
                          <a:spcPts val="600"/>
                        </a:spcBef>
                        <a:spcAft>
                          <a:spcPts val="0"/>
                        </a:spcAft>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1</a:t>
                      </a: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Introduction to Entrepreneurship</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36740543"/>
                  </a:ext>
                </a:extLst>
              </a:tr>
              <a:tr h="410295">
                <a:tc>
                  <a:txBody>
                    <a:bodyPr/>
                    <a:lstStyle/>
                    <a:p>
                      <a:pPr marL="637540" indent="-180340" algn="ctr">
                        <a:spcBef>
                          <a:spcPts val="600"/>
                        </a:spcBef>
                        <a:spcAft>
                          <a:spcPts val="0"/>
                        </a:spcAft>
                      </a:pPr>
                      <a:r>
                        <a:rPr lang="en-GB" sz="1400" b="1" dirty="0">
                          <a:effectLst/>
                          <a:latin typeface="Arial" panose="020B0604020202020204" pitchFamily="34" charset="0"/>
                          <a:ea typeface="Times New Roman" panose="02020603050405020304" pitchFamily="18" charset="0"/>
                          <a:cs typeface="Times New Roman" panose="02020603050405020304" pitchFamily="18" charset="0"/>
                        </a:rPr>
                        <a:t>2</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Introducing Trait Theory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228600"/>
                      <a:r>
                        <a:rPr lang="en-GB" sz="1400" dirty="0">
                          <a:effectLst/>
                          <a:latin typeface="Arial" panose="020B060402020202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12596602"/>
                  </a:ext>
                </a:extLst>
              </a:tr>
              <a:tr h="307867">
                <a:tc>
                  <a:txBody>
                    <a:bodyPr/>
                    <a:lstStyle/>
                    <a:p>
                      <a:pPr marL="637540" indent="-180340" algn="ctr">
                        <a:spcBef>
                          <a:spcPts val="600"/>
                        </a:spcBef>
                        <a:spcAft>
                          <a:spcPts val="0"/>
                        </a:spcAft>
                      </a:pPr>
                      <a:r>
                        <a:rPr lang="en-GB" sz="1400" b="1" dirty="0">
                          <a:effectLst/>
                          <a:latin typeface="Arial" panose="020B0604020202020204" pitchFamily="34" charset="0"/>
                          <a:ea typeface="Times New Roman" panose="02020603050405020304" pitchFamily="18" charset="0"/>
                          <a:cs typeface="Times New Roman" panose="02020603050405020304" pitchFamily="18" charset="0"/>
                        </a:rPr>
                        <a:t>3</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Starting a Business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63486560"/>
                  </a:ext>
                </a:extLst>
              </a:tr>
              <a:tr h="269164">
                <a:tc>
                  <a:txBody>
                    <a:bodyPr/>
                    <a:lstStyle/>
                    <a:p>
                      <a:pPr marL="637540" indent="-180340" algn="ctr">
                        <a:spcBef>
                          <a:spcPts val="600"/>
                        </a:spcBef>
                        <a:spcAft>
                          <a:spcPts val="0"/>
                        </a:spcAft>
                      </a:pPr>
                      <a:r>
                        <a:rPr lang="en-GB" sz="1400" b="1" dirty="0">
                          <a:effectLst/>
                          <a:latin typeface="Arial" panose="020B0604020202020204" pitchFamily="34" charset="0"/>
                          <a:ea typeface="Times New Roman" panose="02020603050405020304" pitchFamily="18" charset="0"/>
                          <a:cs typeface="Times New Roman" panose="02020603050405020304" pitchFamily="18" charset="0"/>
                        </a:rPr>
                        <a:t>4</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rtl="0">
                        <a:buFont typeface="Wingdings" panose="05000000000000000000" pitchFamily="2"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Concepts &amp; Idea Generation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88083064"/>
                  </a:ext>
                </a:extLst>
              </a:tr>
              <a:tr h="456049">
                <a:tc gridSpan="2">
                  <a:txBody>
                    <a:bodyPr/>
                    <a:lstStyle/>
                    <a:p>
                      <a:pPr marL="637540" indent="-180340" algn="ctr">
                        <a:spcBef>
                          <a:spcPts val="600"/>
                        </a:spcBef>
                        <a:spcAft>
                          <a:spcPts val="0"/>
                        </a:spcAft>
                      </a:pPr>
                      <a:b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400" dirty="0">
                          <a:effectLst/>
                          <a:latin typeface="Arial" panose="020B0604020202020204" pitchFamily="34" charset="0"/>
                          <a:ea typeface="Times New Roman" panose="02020603050405020304" pitchFamily="18" charset="0"/>
                          <a:cs typeface="Arial" panose="020B0604020202020204" pitchFamily="34" charset="0"/>
                        </a:rPr>
                        <a:t>READING WEEK – w/c 26</a:t>
                      </a:r>
                      <a:r>
                        <a:rPr lang="en-GB" sz="14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400" dirty="0">
                          <a:effectLst/>
                          <a:latin typeface="Arial" panose="020B0604020202020204" pitchFamily="34" charset="0"/>
                          <a:ea typeface="Times New Roman" panose="02020603050405020304" pitchFamily="18" charset="0"/>
                          <a:cs typeface="Arial" panose="020B0604020202020204" pitchFamily="34" charset="0"/>
                        </a:rPr>
                        <a:t> October 2026</a:t>
                      </a:r>
                    </a:p>
                  </a:txBody>
                  <a:tcPr marL="68580" marR="68580" marT="0" marB="0"/>
                </a:tc>
                <a:tc hMerge="1">
                  <a:txBody>
                    <a:bodyPr/>
                    <a:lstStyle/>
                    <a:p>
                      <a:pPr marL="228600"/>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22141521"/>
                  </a:ext>
                </a:extLst>
              </a:tr>
              <a:tr h="410295">
                <a:tc>
                  <a:txBody>
                    <a:bodyPr/>
                    <a:lstStyle/>
                    <a:p>
                      <a:pPr marL="637540" indent="-180340" algn="ctr">
                        <a:spcBef>
                          <a:spcPts val="600"/>
                        </a:spcBef>
                        <a:spcAft>
                          <a:spcPts val="0"/>
                        </a:spcAft>
                      </a:pPr>
                      <a:r>
                        <a:rPr lang="en-GB" sz="1400" b="1" dirty="0">
                          <a:effectLst/>
                          <a:latin typeface="Arial" panose="020B0604020202020204" pitchFamily="34" charset="0"/>
                          <a:ea typeface="Times New Roman" panose="02020603050405020304" pitchFamily="18" charset="0"/>
                          <a:cs typeface="Times New Roman" panose="02020603050405020304" pitchFamily="18" charset="0"/>
                        </a:rPr>
                        <a:t>5</a:t>
                      </a:r>
                      <a:br>
                        <a:rPr lang="en-GB" sz="1400" b="1" dirty="0">
                          <a:effectLst/>
                          <a:latin typeface="Arial" panose="020B0604020202020204" pitchFamily="34" charset="0"/>
                          <a:ea typeface="Times New Roman" panose="02020603050405020304" pitchFamily="18" charset="0"/>
                          <a:cs typeface="Times New Roman" panose="02020603050405020304" pitchFamily="18" charset="0"/>
                        </a:rPr>
                      </a:b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The Market &amp; Marketing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228600"/>
                      <a:r>
                        <a:rPr lang="en-GB" sz="1400" dirty="0">
                          <a:effectLst/>
                          <a:latin typeface="Arial" panose="020B060402020202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76948105"/>
                  </a:ext>
                </a:extLst>
              </a:tr>
              <a:tr h="410295">
                <a:tc>
                  <a:txBody>
                    <a:bodyPr/>
                    <a:lstStyle/>
                    <a:p>
                      <a:pPr marL="637540" indent="-180340" algn="ctr">
                        <a:spcBef>
                          <a:spcPts val="600"/>
                        </a:spcBef>
                        <a:spcAft>
                          <a:spcPts val="0"/>
                        </a:spcAft>
                      </a:pPr>
                      <a:r>
                        <a:rPr lang="en-GB" sz="1400" b="1" dirty="0">
                          <a:effectLst/>
                          <a:latin typeface="Arial" panose="020B0604020202020204" pitchFamily="34" charset="0"/>
                          <a:ea typeface="Times New Roman" panose="02020603050405020304" pitchFamily="18" charset="0"/>
                          <a:cs typeface="Times New Roman" panose="02020603050405020304" pitchFamily="18" charset="0"/>
                        </a:rPr>
                        <a:t>6</a:t>
                      </a:r>
                      <a:br>
                        <a:rPr lang="en-GB" sz="1400" b="1" dirty="0">
                          <a:effectLst/>
                          <a:latin typeface="Arial" panose="020B0604020202020204" pitchFamily="34" charset="0"/>
                          <a:ea typeface="Times New Roman" panose="02020603050405020304" pitchFamily="18" charset="0"/>
                          <a:cs typeface="Times New Roman" panose="02020603050405020304" pitchFamily="18" charset="0"/>
                        </a:rPr>
                      </a:b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Finances and everything else…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80179497"/>
                  </a:ext>
                </a:extLst>
              </a:tr>
              <a:tr h="310979">
                <a:tc>
                  <a:txBody>
                    <a:bodyPr/>
                    <a:lstStyle/>
                    <a:p>
                      <a:pPr marL="637540" indent="-180340" algn="ctr">
                        <a:spcBef>
                          <a:spcPts val="600"/>
                        </a:spcBef>
                        <a:spcAft>
                          <a:spcPts val="0"/>
                        </a:spcAft>
                      </a:pPr>
                      <a:r>
                        <a:rPr lang="en-GB" sz="1400" b="1" dirty="0">
                          <a:effectLst/>
                          <a:latin typeface="Arial" panose="020B0604020202020204" pitchFamily="34" charset="0"/>
                          <a:ea typeface="Times New Roman" panose="02020603050405020304" pitchFamily="18" charset="0"/>
                          <a:cs typeface="Times New Roman" panose="02020603050405020304" pitchFamily="18" charset="0"/>
                        </a:rPr>
                        <a:t>7</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Business Plan Workshop</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14942128"/>
                  </a:ext>
                </a:extLst>
              </a:tr>
              <a:tr h="325459">
                <a:tc>
                  <a:txBody>
                    <a:bodyPr/>
                    <a:lstStyle/>
                    <a:p>
                      <a:pPr marL="637540" indent="-180340" algn="ctr">
                        <a:spcBef>
                          <a:spcPts val="600"/>
                        </a:spcBef>
                        <a:spcAft>
                          <a:spcPts val="0"/>
                        </a:spcAft>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8</a:t>
                      </a: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Assessment 1-2-1’s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36321279"/>
                  </a:ext>
                </a:extLst>
              </a:tr>
              <a:tr h="339246">
                <a:tc>
                  <a:txBody>
                    <a:bodyPr/>
                    <a:lstStyle/>
                    <a:p>
                      <a:pPr marL="637540" indent="-180340" algn="ctr">
                        <a:spcBef>
                          <a:spcPts val="600"/>
                        </a:spcBef>
                        <a:spcAft>
                          <a:spcPts val="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9</a:t>
                      </a: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The Business Pitch</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66348984"/>
                  </a:ext>
                </a:extLst>
              </a:tr>
              <a:tr h="263885">
                <a:tc>
                  <a:txBody>
                    <a:bodyPr/>
                    <a:lstStyle/>
                    <a:p>
                      <a:pPr marL="637540" indent="-180340" algn="ctr">
                        <a:spcBef>
                          <a:spcPts val="600"/>
                        </a:spcBef>
                        <a:spcAft>
                          <a:spcPts val="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10</a:t>
                      </a: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Business Pitch Workshop</a:t>
                      </a:r>
                    </a:p>
                  </a:txBody>
                  <a:tcPr marL="68580" marR="68580" marT="0" marB="0"/>
                </a:tc>
                <a:extLst>
                  <a:ext uri="{0D108BD9-81ED-4DB2-BD59-A6C34878D82A}">
                    <a16:rowId xmlns:a16="http://schemas.microsoft.com/office/drawing/2014/main" val="2391144065"/>
                  </a:ext>
                </a:extLst>
              </a:tr>
              <a:tr h="466369">
                <a:tc gridSpan="2">
                  <a:txBody>
                    <a:bodyPr/>
                    <a:lstStyle/>
                    <a:p>
                      <a:pPr marL="637540" marR="0" lvl="0" indent="-180340" algn="ctr" defTabSz="914377" rtl="0" eaLnBrk="1" fontAlgn="auto" latinLnBrk="0" hangingPunct="1">
                        <a:lnSpc>
                          <a:spcPct val="100000"/>
                        </a:lnSpc>
                        <a:spcBef>
                          <a:spcPts val="600"/>
                        </a:spcBef>
                        <a:spcAft>
                          <a:spcPts val="0"/>
                        </a:spcAft>
                        <a:buClrTx/>
                        <a:buSzTx/>
                        <a:buFontTx/>
                        <a:buNone/>
                        <a:tabLst/>
                        <a:defRPr/>
                      </a:pPr>
                      <a:b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400" dirty="0">
                          <a:effectLst/>
                          <a:latin typeface="Arial" panose="020B0604020202020204" pitchFamily="34" charset="0"/>
                          <a:ea typeface="Times New Roman" panose="02020603050405020304" pitchFamily="18" charset="0"/>
                          <a:cs typeface="Arial" panose="020B0604020202020204" pitchFamily="34" charset="0"/>
                        </a:rPr>
                        <a:t>WINTER BREAK – w/c 14</a:t>
                      </a:r>
                      <a:r>
                        <a:rPr lang="en-GB" sz="14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400" dirty="0">
                          <a:effectLst/>
                          <a:latin typeface="Arial" panose="020B0604020202020204" pitchFamily="34" charset="0"/>
                          <a:ea typeface="Times New Roman" panose="02020603050405020304" pitchFamily="18" charset="0"/>
                          <a:cs typeface="Arial" panose="020B0604020202020204" pitchFamily="34" charset="0"/>
                        </a:rPr>
                        <a:t> December 2026</a:t>
                      </a:r>
                    </a:p>
                  </a:txBody>
                  <a:tcPr marL="68580" marR="68580" marT="0" marB="0"/>
                </a:tc>
                <a:tc hMerge="1">
                  <a:txBody>
                    <a:bodyPr/>
                    <a:lstStyle/>
                    <a:p>
                      <a:endParaRPr dirty="0"/>
                    </a:p>
                  </a:txBody>
                  <a:tcPr marL="68580" marR="68580" marT="0" marB="0"/>
                </a:tc>
                <a:extLst>
                  <a:ext uri="{0D108BD9-81ED-4DB2-BD59-A6C34878D82A}">
                    <a16:rowId xmlns:a16="http://schemas.microsoft.com/office/drawing/2014/main" val="1264536248"/>
                  </a:ext>
                </a:extLst>
              </a:tr>
              <a:tr h="283939">
                <a:tc>
                  <a:txBody>
                    <a:bodyPr/>
                    <a:lstStyle/>
                    <a:p>
                      <a:pPr marL="637540" indent="-180340" algn="ctr">
                        <a:spcBef>
                          <a:spcPts val="600"/>
                        </a:spcBef>
                        <a:spcAft>
                          <a:spcPts val="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11</a:t>
                      </a: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Assessment 2: Business Plan Pitch</a:t>
                      </a:r>
                    </a:p>
                  </a:txBody>
                  <a:tcPr marL="68580" marR="68580" marT="0" marB="0"/>
                </a:tc>
                <a:extLst>
                  <a:ext uri="{0D108BD9-81ED-4DB2-BD59-A6C34878D82A}">
                    <a16:rowId xmlns:a16="http://schemas.microsoft.com/office/drawing/2014/main" val="1487305613"/>
                  </a:ext>
                </a:extLst>
              </a:tr>
              <a:tr h="496095">
                <a:tc>
                  <a:txBody>
                    <a:bodyPr/>
                    <a:lstStyle/>
                    <a:p>
                      <a:pPr marL="637540" indent="-180340" algn="ctr">
                        <a:spcBef>
                          <a:spcPts val="600"/>
                        </a:spcBef>
                        <a:spcAft>
                          <a:spcPts val="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12</a:t>
                      </a: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Module Feedback</a:t>
                      </a:r>
                    </a:p>
                  </a:txBody>
                  <a:tcPr marL="68580" marR="68580" marT="0" marB="0"/>
                </a:tc>
                <a:extLst>
                  <a:ext uri="{0D108BD9-81ED-4DB2-BD59-A6C34878D82A}">
                    <a16:rowId xmlns:a16="http://schemas.microsoft.com/office/drawing/2014/main" val="2438642878"/>
                  </a:ext>
                </a:extLst>
              </a:tr>
            </a:tbl>
          </a:graphicData>
        </a:graphic>
      </p:graphicFrame>
      <p:sp>
        <p:nvSpPr>
          <p:cNvPr id="3" name="Title 1">
            <a:extLst>
              <a:ext uri="{FF2B5EF4-FFF2-40B4-BE49-F238E27FC236}">
                <a16:creationId xmlns:a16="http://schemas.microsoft.com/office/drawing/2014/main" id="{3554CCFE-B553-AF01-4CD1-F033096BC22F}"/>
              </a:ext>
            </a:extLst>
          </p:cNvPr>
          <p:cNvSpPr>
            <a:spLocks noGrp="1"/>
          </p:cNvSpPr>
          <p:nvPr>
            <p:ph type="title"/>
          </p:nvPr>
        </p:nvSpPr>
        <p:spPr>
          <a:xfrm rot="16907592">
            <a:off x="-1199162" y="2161915"/>
            <a:ext cx="3551943" cy="1155817"/>
          </a:xfrm>
        </p:spPr>
        <p:txBody>
          <a:bodyPr vert="horz" lIns="91440" tIns="45720" rIns="91440" bIns="45720" rtlCol="0" anchor="b">
            <a:normAutofit/>
          </a:bodyPr>
          <a:lstStyle/>
          <a:p>
            <a:pPr defTabSz="914400"/>
            <a:r>
              <a:rPr lang="en-US" sz="4200" b="1" dirty="0">
                <a:solidFill>
                  <a:srgbClr val="002060"/>
                </a:solidFill>
                <a:latin typeface="+mn-lt"/>
                <a:cs typeface="+mj-cs"/>
              </a:rPr>
              <a:t>Teaching Plan</a:t>
            </a:r>
          </a:p>
        </p:txBody>
      </p:sp>
    </p:spTree>
    <p:extLst>
      <p:ext uri="{BB962C8B-B14F-4D97-AF65-F5344CB8AC3E}">
        <p14:creationId xmlns:p14="http://schemas.microsoft.com/office/powerpoint/2010/main" val="2261868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D54C5B26-836C-45E9-99C4-23FACFA6FB47}"/>
              </a:ext>
            </a:extLst>
          </p:cNvPr>
          <p:cNvGraphicFramePr>
            <a:graphicFrameLocks noGrp="1"/>
          </p:cNvGraphicFramePr>
          <p:nvPr>
            <p:extLst>
              <p:ext uri="{D42A27DB-BD31-4B8C-83A1-F6EECF244321}">
                <p14:modId xmlns:p14="http://schemas.microsoft.com/office/powerpoint/2010/main" val="3618298891"/>
              </p:ext>
            </p:extLst>
          </p:nvPr>
        </p:nvGraphicFramePr>
        <p:xfrm>
          <a:off x="2834907" y="1524300"/>
          <a:ext cx="5895029" cy="2835645"/>
        </p:xfrm>
        <a:graphic>
          <a:graphicData uri="http://schemas.openxmlformats.org/drawingml/2006/table">
            <a:tbl>
              <a:tblPr firstRow="1" firstCol="1" bandRow="1">
                <a:tableStyleId>{5C22544A-7EE6-4342-B048-85BDC9FD1C3A}</a:tableStyleId>
              </a:tblPr>
              <a:tblGrid>
                <a:gridCol w="4027628">
                  <a:extLst>
                    <a:ext uri="{9D8B030D-6E8A-4147-A177-3AD203B41FA5}">
                      <a16:colId xmlns:a16="http://schemas.microsoft.com/office/drawing/2014/main" val="1091405832"/>
                    </a:ext>
                  </a:extLst>
                </a:gridCol>
                <a:gridCol w="1867401">
                  <a:extLst>
                    <a:ext uri="{9D8B030D-6E8A-4147-A177-3AD203B41FA5}">
                      <a16:colId xmlns:a16="http://schemas.microsoft.com/office/drawing/2014/main" val="2450403521"/>
                    </a:ext>
                  </a:extLst>
                </a:gridCol>
              </a:tblGrid>
              <a:tr h="567129">
                <a:tc>
                  <a:txBody>
                    <a:bodyPr/>
                    <a:lstStyle/>
                    <a:p>
                      <a:pPr>
                        <a:lnSpc>
                          <a:spcPct val="115000"/>
                        </a:lnSpc>
                        <a:spcAft>
                          <a:spcPts val="1000"/>
                        </a:spcAft>
                      </a:pPr>
                      <a:r>
                        <a:rPr lang="en-GB" sz="2400" u="sng" dirty="0">
                          <a:solidFill>
                            <a:schemeClr val="tx1"/>
                          </a:solidFill>
                          <a:effectLst/>
                        </a:rPr>
                        <a:t>Activity type</a:t>
                      </a:r>
                      <a:endParaRPr lang="en-GB" sz="2000" u="sng"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GB" sz="2400" dirty="0">
                          <a:solidFill>
                            <a:schemeClr val="tx1"/>
                          </a:solidFill>
                          <a:effectLst/>
                        </a:rPr>
                        <a:t>Percentage</a:t>
                      </a:r>
                      <a:endParaRPr lang="en-GB" sz="2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81601868"/>
                  </a:ext>
                </a:extLst>
              </a:tr>
              <a:tr h="567129">
                <a:tc>
                  <a:txBody>
                    <a:bodyPr/>
                    <a:lstStyle/>
                    <a:p>
                      <a:pPr>
                        <a:lnSpc>
                          <a:spcPct val="115000"/>
                        </a:lnSpc>
                        <a:spcAft>
                          <a:spcPts val="1000"/>
                        </a:spcAft>
                      </a:pPr>
                      <a:r>
                        <a:rPr lang="en-GB" sz="2400" dirty="0">
                          <a:solidFill>
                            <a:schemeClr val="tx1"/>
                          </a:solidFill>
                          <a:effectLst/>
                        </a:rPr>
                        <a:t>Scheduled learning</a:t>
                      </a:r>
                      <a:endParaRPr lang="en-GB" sz="2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GB" sz="2400" dirty="0">
                          <a:solidFill>
                            <a:schemeClr val="tx1"/>
                          </a:solidFill>
                          <a:effectLst/>
                        </a:rPr>
                        <a:t>20%</a:t>
                      </a:r>
                      <a:endParaRPr lang="en-GB" sz="2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44256316"/>
                  </a:ext>
                </a:extLst>
              </a:tr>
              <a:tr h="567129">
                <a:tc>
                  <a:txBody>
                    <a:bodyPr/>
                    <a:lstStyle/>
                    <a:p>
                      <a:pPr>
                        <a:lnSpc>
                          <a:spcPct val="115000"/>
                        </a:lnSpc>
                        <a:spcAft>
                          <a:spcPts val="1000"/>
                        </a:spcAft>
                      </a:pPr>
                      <a:r>
                        <a:rPr lang="en-GB" sz="2400">
                          <a:solidFill>
                            <a:schemeClr val="tx1"/>
                          </a:solidFill>
                          <a:effectLst/>
                        </a:rPr>
                        <a:t>Independent learning</a:t>
                      </a:r>
                      <a:endParaRPr lang="en-GB" sz="20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GB" sz="2400" dirty="0">
                          <a:solidFill>
                            <a:schemeClr val="tx1"/>
                          </a:solidFill>
                          <a:effectLst/>
                        </a:rPr>
                        <a:t>80%</a:t>
                      </a:r>
                      <a:endParaRPr lang="en-GB" sz="2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57556198"/>
                  </a:ext>
                </a:extLst>
              </a:tr>
              <a:tr h="567129">
                <a:tc>
                  <a:txBody>
                    <a:bodyPr/>
                    <a:lstStyle/>
                    <a:p>
                      <a:pPr>
                        <a:lnSpc>
                          <a:spcPct val="115000"/>
                        </a:lnSpc>
                        <a:spcAft>
                          <a:spcPts val="1000"/>
                        </a:spcAft>
                      </a:pPr>
                      <a:r>
                        <a:rPr lang="en-GB" sz="2400">
                          <a:solidFill>
                            <a:schemeClr val="tx1"/>
                          </a:solidFill>
                          <a:effectLst/>
                        </a:rPr>
                        <a:t>Placement learning</a:t>
                      </a:r>
                      <a:endParaRPr lang="en-GB" sz="20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GB" sz="2400">
                          <a:solidFill>
                            <a:schemeClr val="tx1"/>
                          </a:solidFill>
                          <a:effectLst/>
                        </a:rPr>
                        <a:t>0%</a:t>
                      </a:r>
                      <a:endParaRPr lang="en-GB" sz="20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22000457"/>
                  </a:ext>
                </a:extLst>
              </a:tr>
              <a:tr h="567129">
                <a:tc>
                  <a:txBody>
                    <a:bodyPr/>
                    <a:lstStyle/>
                    <a:p>
                      <a:pPr>
                        <a:lnSpc>
                          <a:spcPct val="115000"/>
                        </a:lnSpc>
                        <a:spcAft>
                          <a:spcPts val="1000"/>
                        </a:spcAft>
                      </a:pPr>
                      <a:r>
                        <a:rPr lang="en-GB" sz="2400" dirty="0">
                          <a:solidFill>
                            <a:schemeClr val="tx1"/>
                          </a:solidFill>
                          <a:effectLst/>
                        </a:rPr>
                        <a:t>TOTAL</a:t>
                      </a:r>
                      <a:endParaRPr lang="en-GB" sz="2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GB" sz="2400" dirty="0">
                          <a:solidFill>
                            <a:schemeClr val="tx1"/>
                          </a:solidFill>
                          <a:effectLst/>
                        </a:rPr>
                        <a:t>100%</a:t>
                      </a:r>
                      <a:endParaRPr lang="en-GB" sz="2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96700987"/>
                  </a:ext>
                </a:extLst>
              </a:tr>
            </a:tbl>
          </a:graphicData>
        </a:graphic>
      </p:graphicFrame>
      <p:sp>
        <p:nvSpPr>
          <p:cNvPr id="2" name="Arrow: Left 1">
            <a:extLst>
              <a:ext uri="{FF2B5EF4-FFF2-40B4-BE49-F238E27FC236}">
                <a16:creationId xmlns:a16="http://schemas.microsoft.com/office/drawing/2014/main" id="{C9C306A5-0C4F-1D34-01D1-C0CCBBA597C3}"/>
              </a:ext>
            </a:extLst>
          </p:cNvPr>
          <p:cNvSpPr/>
          <p:nvPr/>
        </p:nvSpPr>
        <p:spPr>
          <a:xfrm rot="20188820">
            <a:off x="8315662" y="1893345"/>
            <a:ext cx="2528047" cy="666974"/>
          </a:xfrm>
          <a:prstGeom prst="leftArrow">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tar: 12 Points 4">
            <a:extLst>
              <a:ext uri="{FF2B5EF4-FFF2-40B4-BE49-F238E27FC236}">
                <a16:creationId xmlns:a16="http://schemas.microsoft.com/office/drawing/2014/main" id="{EB2FB07C-99D1-43A3-2FE8-E84F65864622}"/>
              </a:ext>
            </a:extLst>
          </p:cNvPr>
          <p:cNvSpPr/>
          <p:nvPr/>
        </p:nvSpPr>
        <p:spPr>
          <a:xfrm rot="21067540">
            <a:off x="7297887" y="2401345"/>
            <a:ext cx="989703" cy="930945"/>
          </a:xfrm>
          <a:prstGeom prst="star12">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848234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1C8A8D-F68A-4494-9B76-F333AD923019}"/>
              </a:ext>
            </a:extLst>
          </p:cNvPr>
          <p:cNvSpPr>
            <a:spLocks noGrp="1"/>
          </p:cNvSpPr>
          <p:nvPr>
            <p:ph idx="1"/>
          </p:nvPr>
        </p:nvSpPr>
        <p:spPr>
          <a:xfrm>
            <a:off x="4684452" y="1628384"/>
            <a:ext cx="5903649" cy="4140207"/>
          </a:xfrm>
        </p:spPr>
        <p:txBody>
          <a:bodyPr>
            <a:normAutofit lnSpcReduction="10000"/>
          </a:bodyPr>
          <a:lstStyle/>
          <a:p>
            <a:pPr marL="0" indent="0">
              <a:buNone/>
            </a:pPr>
            <a:r>
              <a:rPr lang="en-GB" sz="2400" b="1" dirty="0">
                <a:solidFill>
                  <a:srgbClr val="002060"/>
                </a:solidFill>
              </a:rPr>
              <a:t>It is important that you can access the Moodle page!</a:t>
            </a:r>
          </a:p>
          <a:p>
            <a:pPr marL="0" indent="0">
              <a:buNone/>
            </a:pPr>
            <a:endParaRPr lang="en-GB" sz="2400" b="1" dirty="0">
              <a:solidFill>
                <a:srgbClr val="002060"/>
              </a:solidFill>
            </a:endParaRPr>
          </a:p>
          <a:p>
            <a:pPr marL="0" indent="0">
              <a:buNone/>
            </a:pPr>
            <a:r>
              <a:rPr lang="en-GB" sz="2400" b="1" dirty="0">
                <a:solidFill>
                  <a:schemeClr val="accent2">
                    <a:lumMod val="75000"/>
                  </a:schemeClr>
                </a:solidFill>
              </a:rPr>
              <a:t>Let’s do this now (5-mins)!</a:t>
            </a:r>
          </a:p>
          <a:p>
            <a:pPr marL="0" indent="0">
              <a:buNone/>
            </a:pPr>
            <a:endParaRPr lang="en-GB" sz="2400" dirty="0">
              <a:solidFill>
                <a:srgbClr val="002060"/>
              </a:solidFill>
            </a:endParaRPr>
          </a:p>
          <a:p>
            <a:pPr marL="457200" indent="-457200">
              <a:buFont typeface="+mj-lt"/>
              <a:buAutoNum type="arabicPeriod"/>
            </a:pPr>
            <a:r>
              <a:rPr lang="en-GB" sz="2400" dirty="0">
                <a:solidFill>
                  <a:srgbClr val="002060"/>
                </a:solidFill>
              </a:rPr>
              <a:t>Log onto Moodle and locate your Entrepreneurship (BMIH5012/BMIH5012D) tile.</a:t>
            </a:r>
          </a:p>
          <a:p>
            <a:pPr marL="457200" indent="-457200">
              <a:buFont typeface="+mj-lt"/>
              <a:buAutoNum type="arabicPeriod"/>
            </a:pPr>
            <a:r>
              <a:rPr lang="en-GB" sz="2400" dirty="0">
                <a:solidFill>
                  <a:srgbClr val="002060"/>
                </a:solidFill>
              </a:rPr>
              <a:t>Click onto the </a:t>
            </a:r>
            <a:r>
              <a:rPr lang="en-GB" sz="2400" b="1" dirty="0">
                <a:solidFill>
                  <a:srgbClr val="002060"/>
                </a:solidFill>
              </a:rPr>
              <a:t>Module Introduction </a:t>
            </a:r>
            <a:r>
              <a:rPr lang="en-GB" sz="2400" dirty="0">
                <a:solidFill>
                  <a:srgbClr val="002060"/>
                </a:solidFill>
              </a:rPr>
              <a:t>tile and download the Module Handbook.</a:t>
            </a:r>
            <a:br>
              <a:rPr lang="en-GB" sz="2400" dirty="0">
                <a:solidFill>
                  <a:srgbClr val="002060"/>
                </a:solidFill>
              </a:rPr>
            </a:br>
            <a:r>
              <a:rPr lang="en-GB" sz="2400" i="1" dirty="0">
                <a:solidFill>
                  <a:schemeClr val="accent2">
                    <a:lumMod val="75000"/>
                  </a:schemeClr>
                </a:solidFill>
              </a:rPr>
              <a:t>Read this by next week!</a:t>
            </a:r>
          </a:p>
        </p:txBody>
      </p:sp>
      <p:pic>
        <p:nvPicPr>
          <p:cNvPr id="2" name="Picture 1" descr="Person with idea concept">
            <a:extLst>
              <a:ext uri="{FF2B5EF4-FFF2-40B4-BE49-F238E27FC236}">
                <a16:creationId xmlns:a16="http://schemas.microsoft.com/office/drawing/2014/main" id="{15A6DE18-8CAB-4893-D72D-AFF754A7B605}"/>
              </a:ext>
            </a:extLst>
          </p:cNvPr>
          <p:cNvPicPr>
            <a:picLocks noChangeAspect="1"/>
          </p:cNvPicPr>
          <p:nvPr/>
        </p:nvPicPr>
        <p:blipFill rotWithShape="1">
          <a:blip r:embed="rId4"/>
          <a:srcRect l="31566" r="23103" b="-1"/>
          <a:stretch/>
        </p:blipFill>
        <p:spPr>
          <a:xfrm>
            <a:off x="1" y="10"/>
            <a:ext cx="3917513" cy="57685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6" name="Title 1">
            <a:extLst>
              <a:ext uri="{FF2B5EF4-FFF2-40B4-BE49-F238E27FC236}">
                <a16:creationId xmlns:a16="http://schemas.microsoft.com/office/drawing/2014/main" id="{B9D020BB-04F8-1E4B-7344-F5A288C63793}"/>
              </a:ext>
            </a:extLst>
          </p:cNvPr>
          <p:cNvSpPr>
            <a:spLocks noGrp="1"/>
          </p:cNvSpPr>
          <p:nvPr>
            <p:ph type="title"/>
          </p:nvPr>
        </p:nvSpPr>
        <p:spPr>
          <a:xfrm>
            <a:off x="4684452" y="484095"/>
            <a:ext cx="6251110" cy="856506"/>
          </a:xfrm>
        </p:spPr>
        <p:txBody>
          <a:bodyPr anchor="b">
            <a:normAutofit/>
          </a:bodyPr>
          <a:lstStyle/>
          <a:p>
            <a:r>
              <a:rPr lang="en-US" sz="5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ACTIVITY </a:t>
            </a:r>
            <a:endParaRPr lang="en-US" sz="5400" dirty="0">
              <a:solidFill>
                <a:srgbClr val="002060"/>
              </a:solidFill>
            </a:endParaRPr>
          </a:p>
        </p:txBody>
      </p:sp>
    </p:spTree>
    <p:extLst>
      <p:ext uri="{BB962C8B-B14F-4D97-AF65-F5344CB8AC3E}">
        <p14:creationId xmlns:p14="http://schemas.microsoft.com/office/powerpoint/2010/main" val="3343703980"/>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4743534" y="217941"/>
            <a:ext cx="6251110" cy="1450862"/>
          </a:xfrm>
        </p:spPr>
        <p:txBody>
          <a:bodyPr vert="horz" lIns="91440" tIns="45720" rIns="91440" bIns="45720" rtlCol="0" anchor="b">
            <a:normAutofit fontScale="90000"/>
          </a:bodyPr>
          <a:lstStyle/>
          <a:p>
            <a:pPr defTabSz="914400" fontAlgn="t">
              <a:spcAft>
                <a:spcPts val="600"/>
              </a:spcAft>
            </a:pPr>
            <a:r>
              <a:rPr lang="en-US" sz="3800" b="1" u="sng" dirty="0">
                <a:solidFill>
                  <a:srgbClr val="002060"/>
                </a:solidFill>
                <a:latin typeface="+mn-lt"/>
                <a:cs typeface="+mj-cs"/>
              </a:rPr>
              <a:t>Assessment 1</a:t>
            </a:r>
            <a:br>
              <a:rPr lang="en-US" sz="3800" b="1" u="sng" dirty="0">
                <a:solidFill>
                  <a:srgbClr val="002060"/>
                </a:solidFill>
                <a:latin typeface="+mn-lt"/>
                <a:cs typeface="+mj-cs"/>
              </a:rPr>
            </a:br>
            <a:r>
              <a:rPr lang="en-US" sz="1800" b="1" u="sng" dirty="0">
                <a:solidFill>
                  <a:srgbClr val="002060"/>
                </a:solidFill>
                <a:latin typeface="+mn-lt"/>
                <a:cs typeface="+mj-cs"/>
              </a:rPr>
              <a:t> </a:t>
            </a:r>
            <a:br>
              <a:rPr lang="en-US" sz="3800" b="1" u="sng" dirty="0">
                <a:solidFill>
                  <a:srgbClr val="002060"/>
                </a:solidFill>
                <a:latin typeface="+mn-lt"/>
                <a:cs typeface="+mj-cs"/>
              </a:rPr>
            </a:br>
            <a:r>
              <a:rPr lang="en-US" sz="2800" b="1" dirty="0">
                <a:solidFill>
                  <a:schemeClr val="accent2">
                    <a:lumMod val="75000"/>
                  </a:schemeClr>
                </a:solidFill>
                <a:latin typeface="+mn-lt"/>
                <a:cs typeface="+mj-cs"/>
              </a:rPr>
              <a:t>DEADLINE: Thu 3</a:t>
            </a:r>
            <a:r>
              <a:rPr lang="en-US" sz="2800" b="1" baseline="30000" dirty="0">
                <a:solidFill>
                  <a:schemeClr val="accent2">
                    <a:lumMod val="75000"/>
                  </a:schemeClr>
                </a:solidFill>
                <a:latin typeface="+mn-lt"/>
                <a:cs typeface="+mj-cs"/>
              </a:rPr>
              <a:t>rd</a:t>
            </a:r>
            <a:r>
              <a:rPr lang="en-US" sz="2800" b="1" dirty="0">
                <a:solidFill>
                  <a:schemeClr val="accent2">
                    <a:lumMod val="75000"/>
                  </a:schemeClr>
                </a:solidFill>
                <a:latin typeface="+mn-lt"/>
                <a:cs typeface="+mj-cs"/>
              </a:rPr>
              <a:t> December (23:59pm)</a:t>
            </a:r>
            <a:br>
              <a:rPr lang="en-US" sz="2800" b="1" dirty="0">
                <a:solidFill>
                  <a:srgbClr val="002060"/>
                </a:solidFill>
                <a:highlight>
                  <a:srgbClr val="FFFF00"/>
                </a:highlight>
                <a:latin typeface="+mn-lt"/>
                <a:cs typeface="+mj-cs"/>
              </a:rPr>
            </a:br>
            <a:r>
              <a:rPr lang="en-US" sz="2800" b="1" dirty="0">
                <a:solidFill>
                  <a:srgbClr val="002060"/>
                </a:solidFill>
                <a:latin typeface="+mn-lt"/>
                <a:cs typeface="+mj-cs"/>
              </a:rPr>
              <a:t>2000 word report </a:t>
            </a:r>
          </a:p>
        </p:txBody>
      </p:sp>
      <p:pic>
        <p:nvPicPr>
          <p:cNvPr id="6" name="Picture 5" descr="A person typing on a computer&#10;&#10;Description automatically generated">
            <a:extLst>
              <a:ext uri="{FF2B5EF4-FFF2-40B4-BE49-F238E27FC236}">
                <a16:creationId xmlns:a16="http://schemas.microsoft.com/office/drawing/2014/main" id="{3D7B74B7-D9DD-943B-7557-F84CF520CD5B}"/>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23666" r="31002" b="-1"/>
          <a:stretch/>
        </p:blipFill>
        <p:spPr>
          <a:xfrm>
            <a:off x="1" y="10"/>
            <a:ext cx="4657344" cy="578664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7" name="TextBox 6">
            <a:extLst>
              <a:ext uri="{FF2B5EF4-FFF2-40B4-BE49-F238E27FC236}">
                <a16:creationId xmlns:a16="http://schemas.microsoft.com/office/drawing/2014/main" id="{6CE3361D-C73D-72C6-CB58-88ED5AFDC50F}"/>
              </a:ext>
            </a:extLst>
          </p:cNvPr>
          <p:cNvSpPr txBox="1"/>
          <p:nvPr/>
        </p:nvSpPr>
        <p:spPr>
          <a:xfrm>
            <a:off x="9751909" y="6657945"/>
            <a:ext cx="2440091"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5" tooltip="https://apicciano.commons.gc.cuny.edu/2021/02/19/national-education-equity-lab-elite-college-program-for-disadvantaged-teens/">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6"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pic>
        <p:nvPicPr>
          <p:cNvPr id="5" name="Picture 4">
            <a:extLst>
              <a:ext uri="{FF2B5EF4-FFF2-40B4-BE49-F238E27FC236}">
                <a16:creationId xmlns:a16="http://schemas.microsoft.com/office/drawing/2014/main" id="{A3902452-ED4E-B7DD-60B2-4D9BE8C06331}"/>
              </a:ext>
            </a:extLst>
          </p:cNvPr>
          <p:cNvPicPr>
            <a:picLocks noChangeAspect="1"/>
          </p:cNvPicPr>
          <p:nvPr/>
        </p:nvPicPr>
        <p:blipFill>
          <a:blip r:embed="rId7"/>
          <a:stretch>
            <a:fillRect/>
          </a:stretch>
        </p:blipFill>
        <p:spPr>
          <a:xfrm>
            <a:off x="4743534" y="1809480"/>
            <a:ext cx="6973273" cy="3905795"/>
          </a:xfrm>
          <a:prstGeom prst="rect">
            <a:avLst/>
          </a:prstGeom>
        </p:spPr>
      </p:pic>
    </p:spTree>
    <p:extLst>
      <p:ext uri="{BB962C8B-B14F-4D97-AF65-F5344CB8AC3E}">
        <p14:creationId xmlns:p14="http://schemas.microsoft.com/office/powerpoint/2010/main" val="1131935523"/>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640079" y="493532"/>
            <a:ext cx="6023480" cy="1956841"/>
          </a:xfrm>
        </p:spPr>
        <p:txBody>
          <a:bodyPr vert="horz" lIns="91440" tIns="45720" rIns="91440" bIns="45720" rtlCol="0" anchor="b">
            <a:normAutofit fontScale="90000"/>
          </a:bodyPr>
          <a:lstStyle/>
          <a:p>
            <a:pPr defTabSz="914400" fontAlgn="t">
              <a:spcAft>
                <a:spcPts val="600"/>
              </a:spcAft>
            </a:pPr>
            <a:r>
              <a:rPr lang="en-US" sz="3900" b="1" u="sng" dirty="0">
                <a:solidFill>
                  <a:srgbClr val="002060"/>
                </a:solidFill>
                <a:latin typeface="+mn-lt"/>
                <a:cs typeface="+mj-cs"/>
              </a:rPr>
              <a:t>Assessment 2</a:t>
            </a:r>
            <a:br>
              <a:rPr lang="en-US" sz="3000" b="1" u="sng" dirty="0">
                <a:solidFill>
                  <a:srgbClr val="002060"/>
                </a:solidFill>
                <a:latin typeface="+mn-lt"/>
                <a:cs typeface="+mj-cs"/>
              </a:rPr>
            </a:br>
            <a:br>
              <a:rPr lang="en-US" sz="3000" b="1" dirty="0">
                <a:solidFill>
                  <a:srgbClr val="002060"/>
                </a:solidFill>
                <a:latin typeface="+mn-lt"/>
                <a:cs typeface="+mj-cs"/>
              </a:rPr>
            </a:br>
            <a:r>
              <a:rPr lang="en-US" sz="2700" b="1" dirty="0">
                <a:solidFill>
                  <a:schemeClr val="accent2">
                    <a:lumMod val="75000"/>
                  </a:schemeClr>
                </a:solidFill>
                <a:latin typeface="+mn-lt"/>
                <a:cs typeface="+mj-cs"/>
              </a:rPr>
              <a:t>DEADLINE: </a:t>
            </a:r>
            <a:br>
              <a:rPr lang="en-US" sz="2700" b="1" dirty="0">
                <a:solidFill>
                  <a:schemeClr val="accent2">
                    <a:lumMod val="75000"/>
                  </a:schemeClr>
                </a:solidFill>
                <a:latin typeface="+mn-lt"/>
                <a:cs typeface="+mj-cs"/>
              </a:rPr>
            </a:br>
            <a:r>
              <a:rPr lang="en-US" sz="2700" b="1" dirty="0">
                <a:solidFill>
                  <a:schemeClr val="accent2">
                    <a:lumMod val="75000"/>
                  </a:schemeClr>
                </a:solidFill>
                <a:latin typeface="+mn-lt"/>
                <a:cs typeface="+mj-cs"/>
              </a:rPr>
              <a:t>- Wednesday 20</a:t>
            </a:r>
            <a:r>
              <a:rPr lang="en-US" sz="2700" b="1" baseline="30000" dirty="0">
                <a:solidFill>
                  <a:schemeClr val="accent2">
                    <a:lumMod val="75000"/>
                  </a:schemeClr>
                </a:solidFill>
                <a:latin typeface="+mn-lt"/>
                <a:cs typeface="+mj-cs"/>
              </a:rPr>
              <a:t>th</a:t>
            </a:r>
            <a:r>
              <a:rPr lang="en-US" sz="2700" b="1" dirty="0">
                <a:solidFill>
                  <a:schemeClr val="accent2">
                    <a:lumMod val="75000"/>
                  </a:schemeClr>
                </a:solidFill>
                <a:latin typeface="+mn-lt"/>
                <a:cs typeface="+mj-cs"/>
              </a:rPr>
              <a:t> January 2027</a:t>
            </a:r>
            <a:br>
              <a:rPr lang="en-US" sz="2700" b="1" dirty="0">
                <a:solidFill>
                  <a:schemeClr val="accent2">
                    <a:lumMod val="75000"/>
                  </a:schemeClr>
                </a:solidFill>
                <a:latin typeface="+mn-lt"/>
                <a:cs typeface="+mj-cs"/>
              </a:rPr>
            </a:br>
            <a:r>
              <a:rPr lang="en-US" sz="2700" b="1" dirty="0">
                <a:solidFill>
                  <a:srgbClr val="002060"/>
                </a:solidFill>
                <a:latin typeface="+mn-lt"/>
                <a:cs typeface="+mj-cs"/>
              </a:rPr>
              <a:t>10-min presentation / 5-min Q&amp;A</a:t>
            </a:r>
            <a:endParaRPr lang="en-US" sz="2700" dirty="0">
              <a:solidFill>
                <a:srgbClr val="002060"/>
              </a:solidFill>
              <a:latin typeface="+mn-lt"/>
              <a:cs typeface="+mj-cs"/>
            </a:endParaRPr>
          </a:p>
        </p:txBody>
      </p:sp>
      <p:sp>
        <p:nvSpPr>
          <p:cNvPr id="3" name="Title 1">
            <a:extLst>
              <a:ext uri="{FF2B5EF4-FFF2-40B4-BE49-F238E27FC236}">
                <a16:creationId xmlns:a16="http://schemas.microsoft.com/office/drawing/2014/main" id="{850F911F-1399-41F7-907D-8829EA992A7C}"/>
              </a:ext>
            </a:extLst>
          </p:cNvPr>
          <p:cNvSpPr txBox="1">
            <a:spLocks/>
          </p:cNvSpPr>
          <p:nvPr/>
        </p:nvSpPr>
        <p:spPr>
          <a:xfrm>
            <a:off x="640079" y="3016469"/>
            <a:ext cx="5077432" cy="2911768"/>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indent="-228600" fontAlgn="t">
              <a:spcBef>
                <a:spcPts val="600"/>
              </a:spcBef>
              <a:spcAft>
                <a:spcPts val="600"/>
              </a:spcAft>
              <a:buFont typeface="Arial" panose="020B0604020202020204" pitchFamily="34" charset="0"/>
              <a:buChar char="•"/>
            </a:pPr>
            <a:r>
              <a:rPr lang="en-GB" sz="2000" dirty="0">
                <a:solidFill>
                  <a:srgbClr val="002060"/>
                </a:solidFill>
              </a:rPr>
              <a:t>To support your written business plan, you are required to share the overall concept, analysis and highlights in a 10-minute formal, ‘business pitch’ style, presentation. </a:t>
            </a:r>
          </a:p>
          <a:p>
            <a:pPr indent="-228600" fontAlgn="t">
              <a:spcBef>
                <a:spcPts val="600"/>
              </a:spcBef>
              <a:spcAft>
                <a:spcPts val="600"/>
              </a:spcAft>
              <a:buFont typeface="Arial" panose="020B0604020202020204" pitchFamily="34" charset="0"/>
              <a:buChar char="•"/>
            </a:pPr>
            <a:r>
              <a:rPr lang="en-GB" sz="2000" dirty="0">
                <a:solidFill>
                  <a:srgbClr val="002060"/>
                </a:solidFill>
              </a:rPr>
              <a:t>Following your presentation there will be a 5-minute Q&amp;A session with the panel to further explore your business idea. </a:t>
            </a:r>
            <a:endParaRPr lang="en-US" sz="2000" dirty="0">
              <a:solidFill>
                <a:srgbClr val="002060"/>
              </a:solidFill>
            </a:endParaRPr>
          </a:p>
        </p:txBody>
      </p:sp>
      <p:pic>
        <p:nvPicPr>
          <p:cNvPr id="5" name="Picture 4" descr="People in office">
            <a:extLst>
              <a:ext uri="{FF2B5EF4-FFF2-40B4-BE49-F238E27FC236}">
                <a16:creationId xmlns:a16="http://schemas.microsoft.com/office/drawing/2014/main" id="{54D8D9F2-FBAC-C0BC-248E-92BB659F2691}"/>
              </a:ext>
            </a:extLst>
          </p:cNvPr>
          <p:cNvPicPr>
            <a:picLocks noChangeAspect="1"/>
          </p:cNvPicPr>
          <p:nvPr/>
        </p:nvPicPr>
        <p:blipFill rotWithShape="1">
          <a:blip r:embed="rId4"/>
          <a:srcRect l="17829" r="15218" b="-1"/>
          <a:stretch/>
        </p:blipFill>
        <p:spPr>
          <a:xfrm>
            <a:off x="6345231" y="10"/>
            <a:ext cx="5845246" cy="582758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5462991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6" name="Picture 5" descr="3D black question marks with one yellow question mark">
            <a:extLst>
              <a:ext uri="{FF2B5EF4-FFF2-40B4-BE49-F238E27FC236}">
                <a16:creationId xmlns:a16="http://schemas.microsoft.com/office/drawing/2014/main" id="{7BA4D36A-1D5C-BD1A-156C-DB7F8AA6E729}"/>
              </a:ext>
            </a:extLst>
          </p:cNvPr>
          <p:cNvPicPr>
            <a:picLocks noChangeAspect="1"/>
          </p:cNvPicPr>
          <p:nvPr/>
        </p:nvPicPr>
        <p:blipFill rotWithShape="1">
          <a:blip r:embed="rId4"/>
          <a:srcRect t="6066" b="1055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TextBox 3">
            <a:extLst>
              <a:ext uri="{FF2B5EF4-FFF2-40B4-BE49-F238E27FC236}">
                <a16:creationId xmlns:a16="http://schemas.microsoft.com/office/drawing/2014/main" id="{8C46B218-C092-EA23-113B-07AB22E37808}"/>
              </a:ext>
            </a:extLst>
          </p:cNvPr>
          <p:cNvSpPr txBox="1"/>
          <p:nvPr/>
        </p:nvSpPr>
        <p:spPr>
          <a:xfrm>
            <a:off x="816797" y="4396668"/>
            <a:ext cx="10558405" cy="692182"/>
          </a:xfrm>
          <a:prstGeom prst="rect">
            <a:avLst/>
          </a:prstGeom>
        </p:spPr>
        <p:txBody>
          <a:bodyPr vert="horz" lIns="91440" tIns="45720" rIns="91440" bIns="45720" rtlCol="0" anchor="b">
            <a:normAutofit lnSpcReduction="10000"/>
          </a:bodyPr>
          <a:lstStyle/>
          <a:p>
            <a:pPr algn="ctr" defTabSz="914400">
              <a:lnSpc>
                <a:spcPct val="90000"/>
              </a:lnSpc>
              <a:spcBef>
                <a:spcPct val="0"/>
              </a:spcBef>
              <a:spcAft>
                <a:spcPts val="600"/>
              </a:spcAft>
            </a:pPr>
            <a:r>
              <a:rPr lang="en-US" sz="4800" b="1" i="1" dirty="0">
                <a:solidFill>
                  <a:srgbClr val="002060"/>
                </a:solidFill>
                <a:ea typeface="+mj-ea"/>
                <a:cs typeface="+mj-cs"/>
              </a:rPr>
              <a:t>Any questions?</a:t>
            </a:r>
            <a:endParaRPr lang="en-US" sz="4800" i="1" dirty="0">
              <a:solidFill>
                <a:srgbClr val="002060"/>
              </a:solidFill>
              <a:ea typeface="+mj-ea"/>
              <a:cs typeface="+mj-cs"/>
            </a:endParaRPr>
          </a:p>
        </p:txBody>
      </p:sp>
    </p:spTree>
    <p:extLst>
      <p:ext uri="{BB962C8B-B14F-4D97-AF65-F5344CB8AC3E}">
        <p14:creationId xmlns:p14="http://schemas.microsoft.com/office/powerpoint/2010/main" val="2673367771"/>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982531" y="3628859"/>
            <a:ext cx="10226937" cy="1836025"/>
          </a:xfrm>
        </p:spPr>
        <p:txBody>
          <a:bodyPr vert="horz" lIns="91440" tIns="45720" rIns="91440" bIns="45720" rtlCol="0" anchor="b">
            <a:normAutofit/>
          </a:bodyPr>
          <a:lstStyle/>
          <a:p>
            <a:pPr algn="ctr" defTabSz="914400"/>
            <a:r>
              <a:rPr lang="en-US" sz="2800" b="1" dirty="0">
                <a:solidFill>
                  <a:srgbClr val="002060"/>
                </a:solidFill>
                <a:latin typeface="+mn-lt"/>
                <a:cs typeface="+mj-cs"/>
              </a:rPr>
              <a:t>Before we start our journey into Entrepreneurship.</a:t>
            </a:r>
            <a:br>
              <a:rPr lang="en-US" sz="2800" b="1" dirty="0">
                <a:solidFill>
                  <a:srgbClr val="002060"/>
                </a:solidFill>
                <a:latin typeface="+mn-lt"/>
                <a:cs typeface="+mj-cs"/>
              </a:rPr>
            </a:br>
            <a:br>
              <a:rPr lang="en-US" sz="2800" b="1" dirty="0">
                <a:solidFill>
                  <a:srgbClr val="002060"/>
                </a:solidFill>
                <a:latin typeface="+mn-lt"/>
                <a:cs typeface="+mj-cs"/>
              </a:rPr>
            </a:br>
            <a:r>
              <a:rPr lang="en-US" sz="2800" b="1" dirty="0">
                <a:solidFill>
                  <a:srgbClr val="002060"/>
                </a:solidFill>
                <a:latin typeface="+mn-lt"/>
                <a:cs typeface="+mj-cs"/>
              </a:rPr>
              <a:t>We are going to take a 15-minute break…</a:t>
            </a:r>
          </a:p>
        </p:txBody>
      </p:sp>
      <p:pic>
        <p:nvPicPr>
          <p:cNvPr id="10" name="Picture 9" descr="A group of chocolate bars and foil wrapped candy&#10;&#10;Description automatically generated">
            <a:extLst>
              <a:ext uri="{FF2B5EF4-FFF2-40B4-BE49-F238E27FC236}">
                <a16:creationId xmlns:a16="http://schemas.microsoft.com/office/drawing/2014/main" id="{AC76D874-057F-77C1-0275-5B6F98B2B0F8}"/>
              </a:ext>
            </a:extLst>
          </p:cNvPr>
          <p:cNvPicPr>
            <a:picLocks noChangeAspect="1"/>
          </p:cNvPicPr>
          <p:nvPr/>
        </p:nvPicPr>
        <p:blipFill rotWithShape="1">
          <a:blip r:embed="rId4"/>
          <a:srcRect t="21493" b="14165"/>
          <a:stretch/>
        </p:blipFill>
        <p:spPr>
          <a:xfrm>
            <a:off x="21" y="-13648"/>
            <a:ext cx="12191979" cy="4412575"/>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Tree>
    <p:extLst>
      <p:ext uri="{BB962C8B-B14F-4D97-AF65-F5344CB8AC3E}">
        <p14:creationId xmlns:p14="http://schemas.microsoft.com/office/powerpoint/2010/main" val="3853314016"/>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F75776-7EE2-FD9B-A142-03C0CDA377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3EC1B0-48B4-BB38-A66C-2E7C333A8E51}"/>
              </a:ext>
            </a:extLst>
          </p:cNvPr>
          <p:cNvSpPr>
            <a:spLocks noGrp="1"/>
          </p:cNvSpPr>
          <p:nvPr>
            <p:ph idx="1"/>
          </p:nvPr>
        </p:nvSpPr>
        <p:spPr>
          <a:xfrm>
            <a:off x="4684452" y="2926539"/>
            <a:ext cx="5903649" cy="2398496"/>
          </a:xfrm>
        </p:spPr>
        <p:txBody>
          <a:bodyPr/>
          <a:lstStyle/>
          <a:p>
            <a:pPr marL="0" indent="0">
              <a:buNone/>
            </a:pPr>
            <a:r>
              <a:rPr lang="en-GB" sz="2400" b="1" i="1" dirty="0">
                <a:solidFill>
                  <a:srgbClr val="002060"/>
                </a:solidFill>
              </a:rPr>
              <a:t>What words come to mind when you think Entrepreneurship?</a:t>
            </a:r>
            <a:br>
              <a:rPr lang="en-GB" sz="2400" b="1" i="1" dirty="0">
                <a:solidFill>
                  <a:srgbClr val="002060"/>
                </a:solidFill>
              </a:rPr>
            </a:br>
            <a:br>
              <a:rPr lang="en-GB" sz="2400" b="1" i="1" dirty="0">
                <a:solidFill>
                  <a:srgbClr val="002060"/>
                </a:solidFill>
              </a:rPr>
            </a:br>
            <a:r>
              <a:rPr lang="en-GB" sz="2400" i="1" dirty="0">
                <a:solidFill>
                  <a:srgbClr val="002060"/>
                </a:solidFill>
              </a:rPr>
              <a:t>Write down </a:t>
            </a:r>
            <a:r>
              <a:rPr lang="en-GB" sz="2400" i="1" u="sng" dirty="0">
                <a:solidFill>
                  <a:srgbClr val="002060"/>
                </a:solidFill>
              </a:rPr>
              <a:t>ten</a:t>
            </a:r>
            <a:r>
              <a:rPr lang="en-GB" sz="2400" i="1" dirty="0">
                <a:solidFill>
                  <a:srgbClr val="002060"/>
                </a:solidFill>
              </a:rPr>
              <a:t> words that come to mind!</a:t>
            </a:r>
            <a:br>
              <a:rPr lang="en-GB" sz="2400" b="1" i="1">
                <a:solidFill>
                  <a:srgbClr val="002060"/>
                </a:solidFill>
              </a:rPr>
            </a:br>
            <a:endParaRPr lang="en-GB" sz="2400" dirty="0">
              <a:solidFill>
                <a:schemeClr val="accent2">
                  <a:lumMod val="75000"/>
                </a:schemeClr>
              </a:solidFill>
            </a:endParaRPr>
          </a:p>
        </p:txBody>
      </p:sp>
      <p:pic>
        <p:nvPicPr>
          <p:cNvPr id="2" name="Picture 1" descr="Person with idea concept">
            <a:extLst>
              <a:ext uri="{FF2B5EF4-FFF2-40B4-BE49-F238E27FC236}">
                <a16:creationId xmlns:a16="http://schemas.microsoft.com/office/drawing/2014/main" id="{DEE10815-12BB-B9DF-1913-6B1AE4299439}"/>
              </a:ext>
            </a:extLst>
          </p:cNvPr>
          <p:cNvPicPr>
            <a:picLocks noChangeAspect="1"/>
          </p:cNvPicPr>
          <p:nvPr/>
        </p:nvPicPr>
        <p:blipFill rotWithShape="1">
          <a:blip r:embed="rId2"/>
          <a:srcRect l="31566" r="23103" b="-1"/>
          <a:stretch/>
        </p:blipFill>
        <p:spPr>
          <a:xfrm>
            <a:off x="1" y="10"/>
            <a:ext cx="3917513" cy="57685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6" name="Title 1">
            <a:extLst>
              <a:ext uri="{FF2B5EF4-FFF2-40B4-BE49-F238E27FC236}">
                <a16:creationId xmlns:a16="http://schemas.microsoft.com/office/drawing/2014/main" id="{BF888D56-3BD3-8ABF-BE14-4D78FCF588F8}"/>
              </a:ext>
            </a:extLst>
          </p:cNvPr>
          <p:cNvSpPr>
            <a:spLocks noGrp="1"/>
          </p:cNvSpPr>
          <p:nvPr>
            <p:ph type="title"/>
          </p:nvPr>
        </p:nvSpPr>
        <p:spPr>
          <a:xfrm>
            <a:off x="4684452" y="484095"/>
            <a:ext cx="6251110" cy="856506"/>
          </a:xfrm>
        </p:spPr>
        <p:txBody>
          <a:bodyPr anchor="b">
            <a:normAutofit/>
          </a:bodyPr>
          <a:lstStyle/>
          <a:p>
            <a:r>
              <a:rPr lang="en-US" sz="5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ACTIVITY </a:t>
            </a:r>
            <a:endParaRPr lang="en-US" sz="5400" dirty="0">
              <a:solidFill>
                <a:srgbClr val="002060"/>
              </a:solidFill>
            </a:endParaRPr>
          </a:p>
        </p:txBody>
      </p:sp>
      <p:pic>
        <p:nvPicPr>
          <p:cNvPr id="1026" name="Picture 2" descr="FOSS ACADEMIC | (Almost) De-Googled Research">
            <a:extLst>
              <a:ext uri="{FF2B5EF4-FFF2-40B4-BE49-F238E27FC236}">
                <a16:creationId xmlns:a16="http://schemas.microsoft.com/office/drawing/2014/main" id="{A291E7CF-30DB-4417-F001-1B0711EC0B5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695" r="19409"/>
          <a:stretch/>
        </p:blipFill>
        <p:spPr bwMode="auto">
          <a:xfrm rot="21105635">
            <a:off x="1819968" y="-1443146"/>
            <a:ext cx="1146987" cy="1092002"/>
          </a:xfrm>
          <a:prstGeom prst="rect">
            <a:avLst/>
          </a:prstGeom>
          <a:noFill/>
          <a:ln w="57150">
            <a:solidFill>
              <a:srgbClr val="C00000"/>
            </a:solidFill>
            <a:prstDash val="sysDot"/>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3764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nodeType="clickEffect">
                                  <p:stCondLst>
                                    <p:cond delay="0"/>
                                  </p:stCondLst>
                                  <p:childTnLst>
                                    <p:animMotion origin="layout" path="M -0.12591 -0.03703 L -0.12591 -0.03634 C -0.15481 -0.00463 -0.18671 0.02338 -0.19283 0.0625 C -0.19765 0.09283 -0.19088 0.12361 -0.18711 0.15394 C -0.18671 0.15556 -0.17773 0.1706 -0.17278 0.17408 C -0.1483 0.18889 -0.13867 0.19074 -0.10833 0.20185 C -0.08893 0.19908 -0.06614 0.20139 -0.04961 0.19398 C 0.00391 0.16945 0.04245 0.13148 0.09701 0.10834 C 0.12266 0.09723 0.16381 0.08148 0.18503 0.06644 C 0.19571 0.0588 0.20261 0.04908 0.21146 0.04074 C 0.21368 0.03519 0.22019 0.02986 0.21732 0.02477 C 0.21511 0.0213 0.20521 0.01875 0.19974 0.0213 C 0.17513 0.02871 0.15495 0.0419 0.13217 0.05255 C 0.09818 0.08635 0.05704 0.1176 0.02956 0.15394 C 0.01485 0.17408 -0.00091 0.21968 0.00899 0.24769 C 0.0142 0.26158 0.04935 0.28935 0.05886 0.29352 C 0.08568 0.30463 0.11758 0.30949 0.14688 0.31736 C 0.16381 0.31459 0.18464 0.31736 0.19675 0.30949 C 0.2474 0.275 0.23568 0.19074 0.22318 0.15787 C 0.2198 0.14885 0.19779 0.15 0.18503 0.14607 C 0.16849 0.15255 0.14805 0.15602 0.13516 0.16621 C 0.078 0.21088 0.12631 0.26505 0.14102 0.31551 C 0.18724 0.30348 0.23998 0.29977 0.27891 0.27963 C 0.38816 0.22315 0.36941 0.22084 0.32878 0.21181 C 0.27995 0.23773 0.21875 0.25533 0.18204 0.28959 C 0.13698 0.33148 0.14688 0.40718 0.18503 0.44908 C 0.20378 0.46922 0.23347 0.48496 0.2642 0.49699 C 0.29753 0.50926 0.33685 0.51273 0.37279 0.5206 C 0.40131 0.51482 0.43438 0.51482 0.45782 0.50278 C 0.48125 0.49098 0.50039 0.47269 0.50469 0.45301 C 0.51394 0.41227 0.45599 0.37523 0.41381 0.35741 C 0.40209 0.35232 0.38672 0.35463 0.37279 0.35324 C 0.36511 0.36042 0.35118 0.36598 0.34922 0.37547 C 0.32214 0.53357 0.31927 0.49074 0.48125 0.58658 C 0.51055 0.5831 0.54805 0.59051 0.56927 0.57662 C 0.63412 0.53357 0.63308 0.42616 0.60157 0.37917 C 0.58946 0.36019 0.5487 0.35926 0.5224 0.34931 C 0.33125 0.40324 0.2375 0.4081 0.11172 0.53287 C 0.08829 0.55579 0.09818 0.58866 0.09115 0.61644 C 0.1198 0.6331 0.14206 0.65602 0.17618 0.66621 C 0.2642 0.69213 0.29467 0.67917 0.3698 0.66412 C 0.38373 0.63773 0.40287 0.61181 0.41081 0.58473 C 0.49519 0.29861 0.61107 0.31968 0.43724 0.30162 C 0.39844 0.31598 0.35118 0.32361 0.31993 0.34537 C 0.28217 0.37199 0.25144 0.4051 0.23776 0.44121 C 0.20157 0.5382 0.25209 0.5757 0.36693 0.62662 C 0.40287 0.64213 0.44714 0.6463 0.48711 0.65625 C 0.5293 0.64676 0.57735 0.6456 0.61329 0.62848 C 0.75365 0.56111 0.72149 0.51343 0.73946 0.40301 C 0.71224 0.38542 0.69545 0.34931 0.6573 0.34931 C 0.29388 0.34931 0.32943 0.35695 0.19089 0.49098 C 0.18503 0.52685 0.15795 0.56389 0.17331 0.59861 C 0.21172 0.68403 0.32396 0.72246 0.43438 0.75 C 0.46446 0.75718 0.49701 0.75648 0.52826 0.75996 C 0.55391 0.74213 0.59532 0.7301 0.60443 0.70602 C 0.66758 0.5426 0.61771 0.54306 0.49597 0.42523 C 0.45599 0.43033 0.41055 0.42616 0.37566 0.44121 C 0.27709 0.48334 0.29909 0.5257 0.29649 0.59051 C 0.36433 0.65672 0.4237 0.76181 0.56927 0.77176 C 0.6056 0.77408 0.63594 0.75209 0.66901 0.74213 C 0.68334 0.6257 0.74154 0.51574 0.61029 0.41713 C 0.58646 0.39885 0.53998 0.40903 0.50469 0.40486 C 0.43099 0.44005 0.32722 0.47547 0.29063 0.53889 C 0.2767 0.5625 0.28698 0.59051 0.28477 0.61644 C 0.32761 0.65579 0.34857 0.69815 0.43438 0.69815 C 0.46407 0.69815 0.48933 0.68357 0.51641 0.67639 C 0.52266 0.64306 0.58646 0.5301 0.49011 0.49885 C 0.46628 0.49098 0.43724 0.50278 0.41081 0.50486 C 0.29688 0.57871 0.25951 0.57755 0.24076 0.69213 C 0.23776 0.71065 0.24584 0.73218 0.2642 0.74607 C 0.28295 0.75996 0.31524 0.76042 0.3405 0.76783 C 0.41342 0.76227 0.453 0.7676 0.51055 0.7382 C 0.51758 0.73473 0.51641 0.72755 0.51941 0.72199 C 0.51211 0.68727 0.51797 0.72685 0.54284 0.74005 C 0.55821 0.74769 0.64662 0.75116 0.6573 0.75209 C 0.66316 0.75579 0.66758 0.75973 0.67487 0.76181 C 0.69948 0.76922 0.68659 0.76158 0.69831 0.76991 L 0.69245 0.77616 " pathEditMode="relative" rAng="0" ptsTypes="AAAAAAAAAAAAAAAAAAAAAAAAAAAAAAAAAAAAAAAAAAAAAAAAAAAAAAAAAAAAAAAAAAAAAAAAAAAAAA">
                                      <p:cBhvr>
                                        <p:cTn id="6" dur="2000" fill="hold"/>
                                        <p:tgtEl>
                                          <p:spTgt spid="1026"/>
                                        </p:tgtEl>
                                        <p:attrNameLst>
                                          <p:attrName>ppt_x</p:attrName>
                                          <p:attrName>ppt_y</p:attrName>
                                        </p:attrNameLst>
                                      </p:cBhvr>
                                      <p:rCtr x="39844" y="40648"/>
                                    </p:animMotion>
                                  </p:childTnLst>
                                </p:cTn>
                              </p:par>
                              <p:par>
                                <p:cTn id="7" presetID="1" presetClass="entr" presetSubtype="0" fill="hold"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45C590-0FC6-5A07-6340-C6EFA83D0540}"/>
            </a:ext>
          </a:extLst>
        </p:cNvPr>
        <p:cNvGrpSpPr/>
        <p:nvPr/>
      </p:nvGrpSpPr>
      <p:grpSpPr>
        <a:xfrm>
          <a:off x="0" y="0"/>
          <a:ext cx="0" cy="0"/>
          <a:chOff x="0" y="0"/>
          <a:chExt cx="0" cy="0"/>
        </a:xfrm>
      </p:grpSpPr>
      <p:pic>
        <p:nvPicPr>
          <p:cNvPr id="1026" name="Picture 2" descr="Word cloud entrepreneurship Royalty Free Vector Image">
            <a:extLst>
              <a:ext uri="{FF2B5EF4-FFF2-40B4-BE49-F238E27FC236}">
                <a16:creationId xmlns:a16="http://schemas.microsoft.com/office/drawing/2014/main" id="{6C826101-0841-85E2-E3CA-9E079B2AE6E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0846"/>
          <a:stretch/>
        </p:blipFill>
        <p:spPr bwMode="auto">
          <a:xfrm>
            <a:off x="1698170" y="5370"/>
            <a:ext cx="8155667" cy="56719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10801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490444-4477-1FFA-3411-8F2ED6EEB946}"/>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2B185F-A516-83F5-F683-19F34CC941A9}"/>
              </a:ext>
            </a:extLst>
          </p:cNvPr>
          <p:cNvSpPr>
            <a:spLocks noGrp="1"/>
          </p:cNvSpPr>
          <p:nvPr>
            <p:ph idx="1"/>
          </p:nvPr>
        </p:nvSpPr>
        <p:spPr>
          <a:xfrm>
            <a:off x="4684452" y="1615857"/>
            <a:ext cx="5903649" cy="3709177"/>
          </a:xfrm>
        </p:spPr>
        <p:txBody>
          <a:bodyPr>
            <a:normAutofit/>
          </a:bodyPr>
          <a:lstStyle/>
          <a:p>
            <a:pPr marL="0" indent="0">
              <a:buNone/>
            </a:pPr>
            <a:r>
              <a:rPr lang="en-GB" b="1" i="1" dirty="0">
                <a:solidFill>
                  <a:srgbClr val="002060"/>
                </a:solidFill>
              </a:rPr>
              <a:t>So, what is an entrepreneur?</a:t>
            </a:r>
            <a:br>
              <a:rPr lang="en-GB" sz="2400" b="1" i="1" dirty="0">
                <a:solidFill>
                  <a:srgbClr val="002060"/>
                </a:solidFill>
              </a:rPr>
            </a:br>
            <a:br>
              <a:rPr lang="en-GB" sz="2400" b="1" i="1" dirty="0">
                <a:solidFill>
                  <a:srgbClr val="002060"/>
                </a:solidFill>
              </a:rPr>
            </a:br>
            <a:endParaRPr lang="en-GB" sz="2400" b="1" i="1" dirty="0">
              <a:solidFill>
                <a:srgbClr val="002060"/>
              </a:solidFill>
            </a:endParaRPr>
          </a:p>
          <a:p>
            <a:pPr marL="0" indent="0">
              <a:buNone/>
            </a:pPr>
            <a:endParaRPr lang="en-GB" sz="2400" b="1" i="1" dirty="0">
              <a:solidFill>
                <a:srgbClr val="002060"/>
              </a:solidFill>
            </a:endParaRPr>
          </a:p>
          <a:p>
            <a:pPr marL="0" indent="0">
              <a:buNone/>
            </a:pPr>
            <a:endParaRPr lang="en-GB" sz="2400" b="1" i="1" dirty="0">
              <a:solidFill>
                <a:srgbClr val="002060"/>
              </a:solidFill>
            </a:endParaRPr>
          </a:p>
          <a:p>
            <a:pPr marL="0" indent="0">
              <a:buNone/>
            </a:pPr>
            <a:endParaRPr lang="en-GB" sz="2400" b="1" i="1" dirty="0">
              <a:solidFill>
                <a:srgbClr val="002060"/>
              </a:solidFill>
            </a:endParaRPr>
          </a:p>
          <a:p>
            <a:pPr marL="0" indent="0">
              <a:buNone/>
            </a:pPr>
            <a:br>
              <a:rPr lang="en-GB" sz="2400" b="1" i="1" dirty="0">
                <a:solidFill>
                  <a:srgbClr val="002060"/>
                </a:solidFill>
              </a:rPr>
            </a:br>
            <a:r>
              <a:rPr lang="en-GB" sz="2400" i="1" dirty="0">
                <a:solidFill>
                  <a:srgbClr val="002060"/>
                </a:solidFill>
              </a:rPr>
              <a:t>Let’s discuss!</a:t>
            </a:r>
            <a:endParaRPr lang="en-GB" sz="2400" dirty="0">
              <a:solidFill>
                <a:schemeClr val="accent2">
                  <a:lumMod val="75000"/>
                </a:schemeClr>
              </a:solidFill>
            </a:endParaRPr>
          </a:p>
        </p:txBody>
      </p:sp>
      <p:pic>
        <p:nvPicPr>
          <p:cNvPr id="2" name="Picture 1" descr="Person with idea concept">
            <a:extLst>
              <a:ext uri="{FF2B5EF4-FFF2-40B4-BE49-F238E27FC236}">
                <a16:creationId xmlns:a16="http://schemas.microsoft.com/office/drawing/2014/main" id="{6D8925D0-FC99-9514-45F4-B14FDA7A0CD3}"/>
              </a:ext>
            </a:extLst>
          </p:cNvPr>
          <p:cNvPicPr>
            <a:picLocks noChangeAspect="1"/>
          </p:cNvPicPr>
          <p:nvPr/>
        </p:nvPicPr>
        <p:blipFill rotWithShape="1">
          <a:blip r:embed="rId2"/>
          <a:srcRect l="31566" r="23103" b="-1"/>
          <a:stretch/>
        </p:blipFill>
        <p:spPr>
          <a:xfrm>
            <a:off x="1" y="10"/>
            <a:ext cx="3917513" cy="57685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6" name="Title 1">
            <a:extLst>
              <a:ext uri="{FF2B5EF4-FFF2-40B4-BE49-F238E27FC236}">
                <a16:creationId xmlns:a16="http://schemas.microsoft.com/office/drawing/2014/main" id="{7D1348C8-333B-7BF2-F4E0-ED68059B496F}"/>
              </a:ext>
            </a:extLst>
          </p:cNvPr>
          <p:cNvSpPr>
            <a:spLocks noGrp="1"/>
          </p:cNvSpPr>
          <p:nvPr>
            <p:ph type="title"/>
          </p:nvPr>
        </p:nvSpPr>
        <p:spPr>
          <a:xfrm>
            <a:off x="4684452" y="484095"/>
            <a:ext cx="6251110" cy="856506"/>
          </a:xfrm>
        </p:spPr>
        <p:txBody>
          <a:bodyPr anchor="b">
            <a:normAutofit/>
          </a:bodyPr>
          <a:lstStyle/>
          <a:p>
            <a:r>
              <a:rPr lang="en-US" sz="5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ACTIVITY </a:t>
            </a:r>
            <a:endParaRPr lang="en-US" sz="5400" dirty="0">
              <a:solidFill>
                <a:srgbClr val="002060"/>
              </a:solidFill>
            </a:endParaRPr>
          </a:p>
        </p:txBody>
      </p:sp>
      <p:pic>
        <p:nvPicPr>
          <p:cNvPr id="1026" name="Picture 2" descr="FOSS ACADEMIC | (Almost) De-Googled Research">
            <a:extLst>
              <a:ext uri="{FF2B5EF4-FFF2-40B4-BE49-F238E27FC236}">
                <a16:creationId xmlns:a16="http://schemas.microsoft.com/office/drawing/2014/main" id="{D864C722-4E77-CB25-A3C5-35F104B0C7D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695" r="19409"/>
          <a:stretch/>
        </p:blipFill>
        <p:spPr bwMode="auto">
          <a:xfrm rot="21105635">
            <a:off x="10014607" y="4293775"/>
            <a:ext cx="1146987" cy="1092002"/>
          </a:xfrm>
          <a:prstGeom prst="rect">
            <a:avLst/>
          </a:prstGeom>
          <a:noFill/>
          <a:ln w="57150">
            <a:solidFill>
              <a:srgbClr val="C00000"/>
            </a:solidFill>
            <a:prstDash val="sysDot"/>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43485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490444-4477-1FFA-3411-8F2ED6EEB946}"/>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2B185F-A516-83F5-F683-19F34CC941A9}"/>
              </a:ext>
            </a:extLst>
          </p:cNvPr>
          <p:cNvSpPr>
            <a:spLocks noGrp="1"/>
          </p:cNvSpPr>
          <p:nvPr>
            <p:ph idx="1"/>
          </p:nvPr>
        </p:nvSpPr>
        <p:spPr>
          <a:xfrm>
            <a:off x="4684452" y="1615857"/>
            <a:ext cx="5903649" cy="3709177"/>
          </a:xfrm>
        </p:spPr>
        <p:txBody>
          <a:bodyPr>
            <a:normAutofit/>
          </a:bodyPr>
          <a:lstStyle/>
          <a:p>
            <a:pPr marL="0" indent="0">
              <a:buNone/>
            </a:pPr>
            <a:r>
              <a:rPr lang="en-GB" b="1" i="1" dirty="0">
                <a:solidFill>
                  <a:srgbClr val="002060"/>
                </a:solidFill>
              </a:rPr>
              <a:t>So, what is an entrepreneur?</a:t>
            </a:r>
            <a:br>
              <a:rPr lang="en-GB" sz="2400" b="1" i="1" dirty="0">
                <a:solidFill>
                  <a:srgbClr val="002060"/>
                </a:solidFill>
              </a:rPr>
            </a:br>
            <a:br>
              <a:rPr lang="en-GB" sz="2400" b="1" i="1" dirty="0">
                <a:solidFill>
                  <a:srgbClr val="002060"/>
                </a:solidFill>
              </a:rPr>
            </a:br>
            <a:r>
              <a:rPr lang="en-GB" sz="2400" b="1" i="1" dirty="0">
                <a:solidFill>
                  <a:srgbClr val="002060"/>
                </a:solidFill>
              </a:rPr>
              <a:t>When does someone become an entrepreneur?</a:t>
            </a:r>
          </a:p>
          <a:p>
            <a:pPr marL="0" indent="0">
              <a:buNone/>
            </a:pPr>
            <a:br>
              <a:rPr lang="en-GB" sz="2400" b="1" i="1" dirty="0">
                <a:solidFill>
                  <a:srgbClr val="002060"/>
                </a:solidFill>
              </a:rPr>
            </a:br>
            <a:r>
              <a:rPr lang="en-GB" sz="2400" b="1" i="1" dirty="0">
                <a:solidFill>
                  <a:srgbClr val="002060"/>
                </a:solidFill>
              </a:rPr>
              <a:t>Who do you class an entrepreneur, and who isn’t? (Why?)</a:t>
            </a:r>
          </a:p>
          <a:p>
            <a:pPr marL="0" indent="0">
              <a:buNone/>
            </a:pPr>
            <a:br>
              <a:rPr lang="en-GB" sz="2400" b="1" i="1" dirty="0">
                <a:solidFill>
                  <a:srgbClr val="002060"/>
                </a:solidFill>
              </a:rPr>
            </a:br>
            <a:r>
              <a:rPr lang="en-GB" sz="2400" i="1" dirty="0">
                <a:solidFill>
                  <a:srgbClr val="002060"/>
                </a:solidFill>
              </a:rPr>
              <a:t>Let’s discuss!</a:t>
            </a:r>
            <a:endParaRPr lang="en-GB" sz="2400" dirty="0">
              <a:solidFill>
                <a:schemeClr val="accent2">
                  <a:lumMod val="75000"/>
                </a:schemeClr>
              </a:solidFill>
            </a:endParaRPr>
          </a:p>
        </p:txBody>
      </p:sp>
      <p:pic>
        <p:nvPicPr>
          <p:cNvPr id="2" name="Picture 1" descr="Person with idea concept">
            <a:extLst>
              <a:ext uri="{FF2B5EF4-FFF2-40B4-BE49-F238E27FC236}">
                <a16:creationId xmlns:a16="http://schemas.microsoft.com/office/drawing/2014/main" id="{6D8925D0-FC99-9514-45F4-B14FDA7A0CD3}"/>
              </a:ext>
            </a:extLst>
          </p:cNvPr>
          <p:cNvPicPr>
            <a:picLocks noChangeAspect="1"/>
          </p:cNvPicPr>
          <p:nvPr/>
        </p:nvPicPr>
        <p:blipFill rotWithShape="1">
          <a:blip r:embed="rId2"/>
          <a:srcRect l="31566" r="23103" b="-1"/>
          <a:stretch/>
        </p:blipFill>
        <p:spPr>
          <a:xfrm>
            <a:off x="1" y="10"/>
            <a:ext cx="3917513" cy="57685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6" name="Title 1">
            <a:extLst>
              <a:ext uri="{FF2B5EF4-FFF2-40B4-BE49-F238E27FC236}">
                <a16:creationId xmlns:a16="http://schemas.microsoft.com/office/drawing/2014/main" id="{7D1348C8-333B-7BF2-F4E0-ED68059B496F}"/>
              </a:ext>
            </a:extLst>
          </p:cNvPr>
          <p:cNvSpPr>
            <a:spLocks noGrp="1"/>
          </p:cNvSpPr>
          <p:nvPr>
            <p:ph type="title"/>
          </p:nvPr>
        </p:nvSpPr>
        <p:spPr>
          <a:xfrm>
            <a:off x="4684452" y="484095"/>
            <a:ext cx="6251110" cy="856506"/>
          </a:xfrm>
        </p:spPr>
        <p:txBody>
          <a:bodyPr anchor="b">
            <a:normAutofit/>
          </a:bodyPr>
          <a:lstStyle/>
          <a:p>
            <a:r>
              <a:rPr lang="en-US" sz="5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ACTIVITY </a:t>
            </a:r>
            <a:endParaRPr lang="en-US" sz="5400" dirty="0">
              <a:solidFill>
                <a:srgbClr val="002060"/>
              </a:solidFill>
            </a:endParaRPr>
          </a:p>
        </p:txBody>
      </p:sp>
      <p:pic>
        <p:nvPicPr>
          <p:cNvPr id="1026" name="Picture 2" descr="FOSS ACADEMIC | (Almost) De-Googled Research">
            <a:extLst>
              <a:ext uri="{FF2B5EF4-FFF2-40B4-BE49-F238E27FC236}">
                <a16:creationId xmlns:a16="http://schemas.microsoft.com/office/drawing/2014/main" id="{D864C722-4E77-CB25-A3C5-35F104B0C7D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695" r="19409"/>
          <a:stretch/>
        </p:blipFill>
        <p:spPr bwMode="auto">
          <a:xfrm rot="21105635">
            <a:off x="10014607" y="4293775"/>
            <a:ext cx="1146987" cy="1092002"/>
          </a:xfrm>
          <a:prstGeom prst="rect">
            <a:avLst/>
          </a:prstGeom>
          <a:noFill/>
          <a:ln w="57150">
            <a:solidFill>
              <a:srgbClr val="C00000"/>
            </a:solidFill>
            <a:prstDash val="sysDot"/>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75698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4EE94E-628A-4887-B760-8736F564A070}"/>
              </a:ext>
            </a:extLst>
          </p:cNvPr>
          <p:cNvSpPr>
            <a:spLocks noGrp="1"/>
          </p:cNvSpPr>
          <p:nvPr>
            <p:ph idx="1"/>
          </p:nvPr>
        </p:nvSpPr>
        <p:spPr>
          <a:xfrm>
            <a:off x="838200" y="1409134"/>
            <a:ext cx="7994301" cy="3490415"/>
          </a:xfrm>
        </p:spPr>
        <p:txBody>
          <a:bodyPr>
            <a:normAutofit/>
          </a:bodyPr>
          <a:lstStyle/>
          <a:p>
            <a:pPr marL="0" indent="0">
              <a:buNone/>
            </a:pPr>
            <a:r>
              <a:rPr lang="en-GB" sz="2200" b="1" dirty="0">
                <a:solidFill>
                  <a:srgbClr val="002060"/>
                </a:solidFill>
              </a:rPr>
              <a:t>Entrepreneur is a French word meaning…</a:t>
            </a:r>
          </a:p>
          <a:p>
            <a:pPr marL="0" indent="0">
              <a:buNone/>
            </a:pPr>
            <a:r>
              <a:rPr lang="en-GB" sz="1800" dirty="0">
                <a:solidFill>
                  <a:srgbClr val="002060"/>
                </a:solidFill>
              </a:rPr>
              <a:t>‘A contractor…building contractor, removal contractor, undertaker, haulage contractor, agricultural contractor, civil engineering contractor or ‘chef </a:t>
            </a:r>
            <a:r>
              <a:rPr lang="en-GB" sz="1800" dirty="0" err="1">
                <a:solidFill>
                  <a:srgbClr val="002060"/>
                </a:solidFill>
              </a:rPr>
              <a:t>d’entreprise</a:t>
            </a:r>
            <a:r>
              <a:rPr lang="en-GB" sz="1800" dirty="0">
                <a:solidFill>
                  <a:srgbClr val="002060"/>
                </a:solidFill>
              </a:rPr>
              <a:t>’ - boss of a small firm’</a:t>
            </a:r>
          </a:p>
          <a:p>
            <a:pPr marL="0" indent="0">
              <a:buNone/>
            </a:pPr>
            <a:r>
              <a:rPr lang="en-GB" sz="2000" dirty="0">
                <a:solidFill>
                  <a:srgbClr val="002060"/>
                </a:solidFill>
              </a:rPr>
              <a:t>(</a:t>
            </a:r>
            <a:r>
              <a:rPr lang="en-GB" sz="1200" dirty="0">
                <a:solidFill>
                  <a:srgbClr val="002060"/>
                </a:solidFill>
              </a:rPr>
              <a:t>Oxford Dictionaries (2001), 3rd edition, </a:t>
            </a:r>
            <a:r>
              <a:rPr lang="en-GB" sz="1200" i="1" dirty="0">
                <a:solidFill>
                  <a:srgbClr val="002060"/>
                </a:solidFill>
              </a:rPr>
              <a:t>Oxford Hachette French Dictionary, </a:t>
            </a:r>
            <a:r>
              <a:rPr lang="en-GB" sz="1200" dirty="0">
                <a:solidFill>
                  <a:srgbClr val="002060"/>
                </a:solidFill>
              </a:rPr>
              <a:t>New York</a:t>
            </a:r>
            <a:r>
              <a:rPr lang="en-GB" sz="1200" i="1" dirty="0">
                <a:solidFill>
                  <a:srgbClr val="002060"/>
                </a:solidFill>
              </a:rPr>
              <a:t>: </a:t>
            </a:r>
            <a:r>
              <a:rPr lang="en-GB" sz="1200" dirty="0">
                <a:solidFill>
                  <a:srgbClr val="002060"/>
                </a:solidFill>
              </a:rPr>
              <a:t>Oxford University Press)</a:t>
            </a:r>
          </a:p>
          <a:p>
            <a:pPr marL="0" indent="0">
              <a:buNone/>
            </a:pPr>
            <a:br>
              <a:rPr lang="en-GB" sz="2200" dirty="0">
                <a:solidFill>
                  <a:srgbClr val="002060"/>
                </a:solidFill>
              </a:rPr>
            </a:br>
            <a:r>
              <a:rPr lang="en-GB" sz="2200" b="1" dirty="0">
                <a:solidFill>
                  <a:srgbClr val="002060"/>
                </a:solidFill>
              </a:rPr>
              <a:t>Dictionary meaning:</a:t>
            </a:r>
            <a:endParaRPr lang="en-GB" sz="1400" b="1" dirty="0">
              <a:solidFill>
                <a:srgbClr val="002060"/>
              </a:solidFill>
            </a:endParaRPr>
          </a:p>
          <a:p>
            <a:pPr marL="0" indent="0">
              <a:buNone/>
            </a:pPr>
            <a:r>
              <a:rPr lang="en-GB" sz="1800" dirty="0">
                <a:solidFill>
                  <a:srgbClr val="002060"/>
                </a:solidFill>
              </a:rPr>
              <a:t>‘A person who attempts to profit by risk and initiative’</a:t>
            </a:r>
          </a:p>
          <a:p>
            <a:pPr marL="0" indent="0">
              <a:buNone/>
            </a:pPr>
            <a:r>
              <a:rPr lang="en-GB" sz="1400" dirty="0">
                <a:solidFill>
                  <a:srgbClr val="002060"/>
                </a:solidFill>
              </a:rPr>
              <a:t>(Collins Dictionaries (1995) , </a:t>
            </a:r>
            <a:r>
              <a:rPr lang="en-GB" sz="1400" i="1" dirty="0">
                <a:solidFill>
                  <a:srgbClr val="002060"/>
                </a:solidFill>
              </a:rPr>
              <a:t>Collins Shorter Dictionary and Thesaurus,</a:t>
            </a:r>
            <a:r>
              <a:rPr lang="en-GB" sz="1400" dirty="0">
                <a:solidFill>
                  <a:srgbClr val="002060"/>
                </a:solidFill>
              </a:rPr>
              <a:t> New York: HarperCollins)</a:t>
            </a:r>
          </a:p>
        </p:txBody>
      </p:sp>
      <p:sp>
        <p:nvSpPr>
          <p:cNvPr id="7" name="TextBox 6">
            <a:extLst>
              <a:ext uri="{FF2B5EF4-FFF2-40B4-BE49-F238E27FC236}">
                <a16:creationId xmlns:a16="http://schemas.microsoft.com/office/drawing/2014/main" id="{5176B7FA-C1AF-4BBE-AEC0-312AEA4E1367}"/>
              </a:ext>
            </a:extLst>
          </p:cNvPr>
          <p:cNvSpPr txBox="1"/>
          <p:nvPr/>
        </p:nvSpPr>
        <p:spPr>
          <a:xfrm>
            <a:off x="1029119" y="4788440"/>
            <a:ext cx="7501932" cy="923330"/>
          </a:xfrm>
          <a:prstGeom prst="rect">
            <a:avLst/>
          </a:prstGeom>
          <a:noFill/>
        </p:spPr>
        <p:txBody>
          <a:bodyPr wrap="square">
            <a:spAutoFit/>
          </a:bodyPr>
          <a:lstStyle/>
          <a:p>
            <a:r>
              <a:rPr lang="en-GB" b="1" i="1" dirty="0">
                <a:solidFill>
                  <a:schemeClr val="accent2">
                    <a:lumMod val="75000"/>
                  </a:schemeClr>
                </a:solidFill>
              </a:rPr>
              <a:t>THESE ARE NOT SUITABLE DEFINITIONS FOR THE WORD –  ENTREPRENEURSHIP IS VITAL TO THE WORLD ECONOMY AND IS FAR MORE COMPLICATED THAN THESE DEFINITIONS SUGGEST</a:t>
            </a:r>
          </a:p>
        </p:txBody>
      </p:sp>
      <p:sp>
        <p:nvSpPr>
          <p:cNvPr id="11" name="Title 4">
            <a:extLst>
              <a:ext uri="{FF2B5EF4-FFF2-40B4-BE49-F238E27FC236}">
                <a16:creationId xmlns:a16="http://schemas.microsoft.com/office/drawing/2014/main" id="{1D721DAD-6038-244D-7EAE-F8F8EA75D220}"/>
              </a:ext>
            </a:extLst>
          </p:cNvPr>
          <p:cNvSpPr>
            <a:spLocks noGrp="1"/>
          </p:cNvSpPr>
          <p:nvPr>
            <p:ph type="title"/>
          </p:nvPr>
        </p:nvSpPr>
        <p:spPr>
          <a:xfrm>
            <a:off x="838200" y="365127"/>
            <a:ext cx="10515600" cy="1325563"/>
          </a:xfrm>
        </p:spPr>
        <p:txBody>
          <a:bodyPr/>
          <a:lstStyle/>
          <a:p>
            <a:r>
              <a:rPr lang="en-GB" sz="4400" b="1" dirty="0">
                <a:solidFill>
                  <a:srgbClr val="002060"/>
                </a:solidFill>
                <a:latin typeface="+mn-lt"/>
              </a:rPr>
              <a:t>Some definitions…</a:t>
            </a:r>
            <a:br>
              <a:rPr lang="en-GB" b="1" dirty="0">
                <a:latin typeface="+mn-lt"/>
              </a:rPr>
            </a:br>
            <a:endParaRPr lang="en-GB" b="1" dirty="0">
              <a:latin typeface="+mn-lt"/>
            </a:endParaRPr>
          </a:p>
        </p:txBody>
      </p:sp>
      <p:pic>
        <p:nvPicPr>
          <p:cNvPr id="13" name="Picture 12" descr="A dictionary page with words&#10;&#10;Description automatically generated">
            <a:extLst>
              <a:ext uri="{FF2B5EF4-FFF2-40B4-BE49-F238E27FC236}">
                <a16:creationId xmlns:a16="http://schemas.microsoft.com/office/drawing/2014/main" id="{31C3AF94-D108-1AFE-3FC9-FF89418973C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794842" y="-93648"/>
            <a:ext cx="3877661" cy="5881499"/>
          </a:xfrm>
          <a:prstGeom prst="rect">
            <a:avLst/>
          </a:prstGeom>
        </p:spPr>
      </p:pic>
    </p:spTree>
    <p:extLst>
      <p:ext uri="{BB962C8B-B14F-4D97-AF65-F5344CB8AC3E}">
        <p14:creationId xmlns:p14="http://schemas.microsoft.com/office/powerpoint/2010/main" val="1361505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4C19F9-8510-4302-A100-0F0CA4D96A69}"/>
              </a:ext>
            </a:extLst>
          </p:cNvPr>
          <p:cNvSpPr>
            <a:spLocks noGrp="1"/>
          </p:cNvSpPr>
          <p:nvPr>
            <p:ph idx="1"/>
          </p:nvPr>
        </p:nvSpPr>
        <p:spPr>
          <a:xfrm>
            <a:off x="838200" y="1600201"/>
            <a:ext cx="7481835" cy="3408527"/>
          </a:xfrm>
        </p:spPr>
        <p:txBody>
          <a:bodyPr>
            <a:normAutofit fontScale="92500" lnSpcReduction="20000"/>
          </a:bodyPr>
          <a:lstStyle/>
          <a:p>
            <a:pPr marL="0" indent="0">
              <a:buNone/>
            </a:pPr>
            <a:r>
              <a:rPr lang="en-GB" sz="2400" dirty="0">
                <a:solidFill>
                  <a:srgbClr val="002060"/>
                </a:solidFill>
              </a:rPr>
              <a:t>In its most basic terms:</a:t>
            </a:r>
            <a:br>
              <a:rPr lang="en-GB" sz="2400" dirty="0">
                <a:solidFill>
                  <a:srgbClr val="002060"/>
                </a:solidFill>
              </a:rPr>
            </a:br>
            <a:br>
              <a:rPr lang="en-GB" sz="2400" dirty="0">
                <a:solidFill>
                  <a:srgbClr val="002060"/>
                </a:solidFill>
              </a:rPr>
            </a:br>
            <a:r>
              <a:rPr lang="en-GB" sz="2400" b="1" dirty="0">
                <a:solidFill>
                  <a:srgbClr val="002060"/>
                </a:solidFill>
              </a:rPr>
              <a:t>WE CAN SAY THAT AN ENTREPRENEUR IS A PERSON THAT SETS UP AND RUNS A BUSINESS OR BUSINESSES</a:t>
            </a:r>
            <a:endParaRPr lang="en-GB" sz="2400" dirty="0">
              <a:solidFill>
                <a:srgbClr val="002060"/>
              </a:solidFill>
            </a:endParaRPr>
          </a:p>
          <a:p>
            <a:pPr marL="0" indent="0">
              <a:buNone/>
            </a:pPr>
            <a:r>
              <a:rPr lang="en-GB" sz="2000" dirty="0">
                <a:solidFill>
                  <a:srgbClr val="002060"/>
                </a:solidFill>
              </a:rPr>
              <a:t>Businesses are often referred to as firms, companies, corporations, concerns, enterprises, outfits, ventures, organisations, and undertakings…….</a:t>
            </a:r>
          </a:p>
          <a:p>
            <a:pPr marL="0" indent="0">
              <a:buNone/>
            </a:pPr>
            <a:r>
              <a:rPr lang="en-GB" sz="2000" dirty="0">
                <a:solidFill>
                  <a:srgbClr val="002060"/>
                </a:solidFill>
              </a:rPr>
              <a:t>And, don’t forget that charities, voluntary organisations, and other not-for-profit businesses are often started by entrepreneurs.</a:t>
            </a:r>
          </a:p>
          <a:p>
            <a:pPr marL="0" indent="0">
              <a:buNone/>
            </a:pPr>
            <a:endParaRPr lang="en-GB" sz="2000" dirty="0">
              <a:solidFill>
                <a:srgbClr val="002060"/>
              </a:solidFill>
            </a:endParaRPr>
          </a:p>
          <a:p>
            <a:pPr marL="0" indent="0" algn="ctr">
              <a:buNone/>
            </a:pPr>
            <a:r>
              <a:rPr lang="en-GB" sz="2400" b="1" dirty="0">
                <a:solidFill>
                  <a:schemeClr val="accent2">
                    <a:lumMod val="75000"/>
                  </a:schemeClr>
                </a:solidFill>
              </a:rPr>
              <a:t>There is much discourse over whether owning or running a business is enough to make you an entrepreneur.</a:t>
            </a:r>
          </a:p>
        </p:txBody>
      </p:sp>
      <p:sp>
        <p:nvSpPr>
          <p:cNvPr id="5" name="Title 4">
            <a:extLst>
              <a:ext uri="{FF2B5EF4-FFF2-40B4-BE49-F238E27FC236}">
                <a16:creationId xmlns:a16="http://schemas.microsoft.com/office/drawing/2014/main" id="{39E1FC6D-47F0-ED08-5312-1D485850EF85}"/>
              </a:ext>
            </a:extLst>
          </p:cNvPr>
          <p:cNvSpPr>
            <a:spLocks noGrp="1"/>
          </p:cNvSpPr>
          <p:nvPr>
            <p:ph type="title"/>
          </p:nvPr>
        </p:nvSpPr>
        <p:spPr/>
        <p:txBody>
          <a:bodyPr/>
          <a:lstStyle/>
          <a:p>
            <a:r>
              <a:rPr lang="en-GB" sz="4400" b="1" dirty="0">
                <a:solidFill>
                  <a:srgbClr val="002060"/>
                </a:solidFill>
                <a:latin typeface="+mn-lt"/>
              </a:rPr>
              <a:t>Some definitions…</a:t>
            </a:r>
            <a:br>
              <a:rPr lang="en-GB" b="1" dirty="0">
                <a:latin typeface="+mn-lt"/>
              </a:rPr>
            </a:br>
            <a:endParaRPr lang="en-GB" b="1" dirty="0">
              <a:latin typeface="+mn-lt"/>
            </a:endParaRPr>
          </a:p>
        </p:txBody>
      </p:sp>
      <p:pic>
        <p:nvPicPr>
          <p:cNvPr id="11" name="Picture 10" descr="A person pointing at his computer&#10;&#10;Description automatically generated">
            <a:extLst>
              <a:ext uri="{FF2B5EF4-FFF2-40B4-BE49-F238E27FC236}">
                <a16:creationId xmlns:a16="http://schemas.microsoft.com/office/drawing/2014/main" id="{87F5936C-BC80-1252-DA45-89122CE01C1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3760" r="11510"/>
          <a:stretch/>
        </p:blipFill>
        <p:spPr>
          <a:xfrm>
            <a:off x="8320035" y="2925764"/>
            <a:ext cx="3721098" cy="2639110"/>
          </a:xfrm>
          <a:prstGeom prst="rect">
            <a:avLst/>
          </a:prstGeom>
        </p:spPr>
      </p:pic>
      <p:sp>
        <p:nvSpPr>
          <p:cNvPr id="12" name="TextBox 11">
            <a:extLst>
              <a:ext uri="{FF2B5EF4-FFF2-40B4-BE49-F238E27FC236}">
                <a16:creationId xmlns:a16="http://schemas.microsoft.com/office/drawing/2014/main" id="{D75517A3-17C9-8D98-E6E1-3CD12A1A3A46}"/>
              </a:ext>
            </a:extLst>
          </p:cNvPr>
          <p:cNvSpPr txBox="1"/>
          <p:nvPr/>
        </p:nvSpPr>
        <p:spPr>
          <a:xfrm>
            <a:off x="11199597" y="8448645"/>
            <a:ext cx="841536" cy="523220"/>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3" tooltip="https://manuelgross.blogspot.com/2009/04/estilos-de-direccion-del-poder.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179316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F75776-7EE2-FD9B-A142-03C0CDA377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3EC1B0-48B4-BB38-A66C-2E7C333A8E51}"/>
              </a:ext>
            </a:extLst>
          </p:cNvPr>
          <p:cNvSpPr>
            <a:spLocks noGrp="1"/>
          </p:cNvSpPr>
          <p:nvPr>
            <p:ph idx="1"/>
          </p:nvPr>
        </p:nvSpPr>
        <p:spPr>
          <a:xfrm>
            <a:off x="4684452" y="2926538"/>
            <a:ext cx="5903649" cy="2097637"/>
          </a:xfrm>
        </p:spPr>
        <p:txBody>
          <a:bodyPr>
            <a:normAutofit/>
          </a:bodyPr>
          <a:lstStyle/>
          <a:p>
            <a:pPr marL="0" indent="0">
              <a:buNone/>
            </a:pPr>
            <a:r>
              <a:rPr lang="en-GB" sz="2400" b="1" i="1" dirty="0">
                <a:solidFill>
                  <a:srgbClr val="002060"/>
                </a:solidFill>
              </a:rPr>
              <a:t>Together, discuss what do you think is a suitable definition of an entrepreneur?</a:t>
            </a:r>
            <a:br>
              <a:rPr lang="en-GB" sz="2400" b="1" i="1" dirty="0">
                <a:solidFill>
                  <a:srgbClr val="002060"/>
                </a:solidFill>
              </a:rPr>
            </a:br>
            <a:br>
              <a:rPr lang="en-GB" sz="2400" b="1" i="1" dirty="0">
                <a:solidFill>
                  <a:srgbClr val="002060"/>
                </a:solidFill>
              </a:rPr>
            </a:br>
            <a:endParaRPr lang="en-GB" sz="2400" dirty="0">
              <a:solidFill>
                <a:schemeClr val="accent2">
                  <a:lumMod val="75000"/>
                </a:schemeClr>
              </a:solidFill>
            </a:endParaRPr>
          </a:p>
        </p:txBody>
      </p:sp>
      <p:pic>
        <p:nvPicPr>
          <p:cNvPr id="2" name="Picture 1" descr="Person with idea concept">
            <a:extLst>
              <a:ext uri="{FF2B5EF4-FFF2-40B4-BE49-F238E27FC236}">
                <a16:creationId xmlns:a16="http://schemas.microsoft.com/office/drawing/2014/main" id="{DEE10815-12BB-B9DF-1913-6B1AE4299439}"/>
              </a:ext>
            </a:extLst>
          </p:cNvPr>
          <p:cNvPicPr>
            <a:picLocks noChangeAspect="1"/>
          </p:cNvPicPr>
          <p:nvPr/>
        </p:nvPicPr>
        <p:blipFill rotWithShape="1">
          <a:blip r:embed="rId3"/>
          <a:srcRect l="31566" r="23103" b="-1"/>
          <a:stretch/>
        </p:blipFill>
        <p:spPr>
          <a:xfrm>
            <a:off x="1" y="10"/>
            <a:ext cx="3917513" cy="57685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6" name="Title 1">
            <a:extLst>
              <a:ext uri="{FF2B5EF4-FFF2-40B4-BE49-F238E27FC236}">
                <a16:creationId xmlns:a16="http://schemas.microsoft.com/office/drawing/2014/main" id="{BF888D56-3BD3-8ABF-BE14-4D78FCF588F8}"/>
              </a:ext>
            </a:extLst>
          </p:cNvPr>
          <p:cNvSpPr>
            <a:spLocks noGrp="1"/>
          </p:cNvSpPr>
          <p:nvPr>
            <p:ph type="title"/>
          </p:nvPr>
        </p:nvSpPr>
        <p:spPr>
          <a:xfrm>
            <a:off x="4684452" y="484095"/>
            <a:ext cx="6251110" cy="856506"/>
          </a:xfrm>
        </p:spPr>
        <p:txBody>
          <a:bodyPr anchor="b">
            <a:normAutofit/>
          </a:bodyPr>
          <a:lstStyle/>
          <a:p>
            <a:r>
              <a:rPr lang="en-US" sz="5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ACTIVITY </a:t>
            </a:r>
            <a:endParaRPr lang="en-US" sz="5400" dirty="0">
              <a:solidFill>
                <a:srgbClr val="002060"/>
              </a:solidFill>
            </a:endParaRPr>
          </a:p>
        </p:txBody>
      </p:sp>
      <p:pic>
        <p:nvPicPr>
          <p:cNvPr id="4" name="Picture 2" descr="FOSS ACADEMIC | (Almost) De-Googled Research">
            <a:extLst>
              <a:ext uri="{FF2B5EF4-FFF2-40B4-BE49-F238E27FC236}">
                <a16:creationId xmlns:a16="http://schemas.microsoft.com/office/drawing/2014/main" id="{D864C722-4E77-CB25-A3C5-35F104B0C7D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695" r="19409"/>
          <a:stretch/>
        </p:blipFill>
        <p:spPr bwMode="auto">
          <a:xfrm rot="21105635">
            <a:off x="10014607" y="4293775"/>
            <a:ext cx="1146987" cy="1092002"/>
          </a:xfrm>
          <a:prstGeom prst="rect">
            <a:avLst/>
          </a:prstGeom>
          <a:noFill/>
          <a:ln w="57150">
            <a:solidFill>
              <a:srgbClr val="C00000"/>
            </a:solidFill>
            <a:prstDash val="sysDot"/>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2381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4C19F9-8510-4302-A100-0F0CA4D96A69}"/>
              </a:ext>
            </a:extLst>
          </p:cNvPr>
          <p:cNvSpPr>
            <a:spLocks noGrp="1"/>
          </p:cNvSpPr>
          <p:nvPr>
            <p:ph idx="1"/>
          </p:nvPr>
        </p:nvSpPr>
        <p:spPr>
          <a:xfrm>
            <a:off x="838200" y="1600201"/>
            <a:ext cx="7542125" cy="1828800"/>
          </a:xfrm>
        </p:spPr>
        <p:txBody>
          <a:bodyPr/>
          <a:lstStyle/>
          <a:p>
            <a:pPr marL="0" indent="0">
              <a:buNone/>
            </a:pPr>
            <a:r>
              <a:rPr lang="en-US" sz="2400" dirty="0">
                <a:solidFill>
                  <a:srgbClr val="002060"/>
                </a:solidFill>
              </a:rPr>
              <a:t>An entrepreneur sees an opportunity which others do not fully </a:t>
            </a:r>
            <a:r>
              <a:rPr lang="en-US" sz="2400" dirty="0" err="1">
                <a:solidFill>
                  <a:srgbClr val="002060"/>
                </a:solidFill>
              </a:rPr>
              <a:t>recognise</a:t>
            </a:r>
            <a:r>
              <a:rPr lang="en-US" sz="2400" dirty="0">
                <a:solidFill>
                  <a:srgbClr val="002060"/>
                </a:solidFill>
              </a:rPr>
              <a:t>, to meet an unsatisfied demand, or to radically improve the performance of an existing business”</a:t>
            </a:r>
          </a:p>
          <a:p>
            <a:pPr marL="0" indent="0" algn="r">
              <a:spcBef>
                <a:spcPts val="0"/>
              </a:spcBef>
              <a:buNone/>
            </a:pPr>
            <a:r>
              <a:rPr lang="en-US" sz="1600" dirty="0">
                <a:solidFill>
                  <a:srgbClr val="002060"/>
                </a:solidFill>
              </a:rPr>
              <a:t>(Chris Oakley OBE in </a:t>
            </a:r>
            <a:r>
              <a:rPr lang="en-US" sz="1600" i="1" dirty="0">
                <a:solidFill>
                  <a:srgbClr val="002060"/>
                </a:solidFill>
              </a:rPr>
              <a:t>UK Business Forum</a:t>
            </a:r>
            <a:r>
              <a:rPr lang="en-US" sz="1600" dirty="0">
                <a:solidFill>
                  <a:srgbClr val="002060"/>
                </a:solidFill>
              </a:rPr>
              <a:t>, 2018</a:t>
            </a:r>
          </a:p>
        </p:txBody>
      </p:sp>
      <p:sp>
        <p:nvSpPr>
          <p:cNvPr id="4" name="Content Placeholder 2">
            <a:extLst>
              <a:ext uri="{FF2B5EF4-FFF2-40B4-BE49-F238E27FC236}">
                <a16:creationId xmlns:a16="http://schemas.microsoft.com/office/drawing/2014/main" id="{FC877D28-4F83-4F39-A12F-21CF8FEDF401}"/>
              </a:ext>
            </a:extLst>
          </p:cNvPr>
          <p:cNvSpPr txBox="1">
            <a:spLocks/>
          </p:cNvSpPr>
          <p:nvPr/>
        </p:nvSpPr>
        <p:spPr>
          <a:xfrm>
            <a:off x="838199" y="3444923"/>
            <a:ext cx="7542125" cy="1828800"/>
          </a:xfrm>
        </p:spPr>
        <p:txBody>
          <a:bodyPr/>
          <a:lstStyle>
            <a:lvl1pPr indent="0" defTabSz="914400">
              <a:lnSpc>
                <a:spcPct val="90000"/>
              </a:lnSpc>
              <a:spcBef>
                <a:spcPts val="1000"/>
              </a:spcBef>
              <a:buFont typeface="Arial" panose="020B0604020202020204" pitchFamily="34" charset="0"/>
              <a:buNone/>
              <a:defRPr sz="2800">
                <a:solidFill>
                  <a:schemeClr val="bg1"/>
                </a:solidFill>
              </a:defRPr>
            </a:lvl1pPr>
            <a:lvl2pPr marL="685800" indent="-228600" defTabSz="914400">
              <a:lnSpc>
                <a:spcPct val="90000"/>
              </a:lnSpc>
              <a:spcBef>
                <a:spcPts val="500"/>
              </a:spcBef>
              <a:buFont typeface="Arial" panose="020B0604020202020204" pitchFamily="34" charset="0"/>
              <a:buChar char="•"/>
              <a:defRPr sz="2400"/>
            </a:lvl2pPr>
            <a:lvl3pPr marL="1143000" indent="-228600" defTabSz="914400">
              <a:lnSpc>
                <a:spcPct val="90000"/>
              </a:lnSpc>
              <a:spcBef>
                <a:spcPts val="500"/>
              </a:spcBef>
              <a:buFont typeface="Arial" panose="020B0604020202020204" pitchFamily="34" charset="0"/>
              <a:buChar char="•"/>
              <a:defRPr sz="2000"/>
            </a:lvl3pPr>
            <a:lvl4pPr marL="1600200" indent="-228600" defTabSz="914400">
              <a:lnSpc>
                <a:spcPct val="90000"/>
              </a:lnSpc>
              <a:spcBef>
                <a:spcPts val="500"/>
              </a:spcBef>
              <a:buFont typeface="Arial" panose="020B0604020202020204" pitchFamily="34" charset="0"/>
              <a:buChar char="•"/>
            </a:lvl4pPr>
            <a:lvl5pPr marL="2057400" indent="-228600" defTabSz="914400">
              <a:lnSpc>
                <a:spcPct val="90000"/>
              </a:lnSpc>
              <a:spcBef>
                <a:spcPts val="500"/>
              </a:spcBef>
              <a:buFont typeface="Arial" panose="020B0604020202020204" pitchFamily="34" charset="0"/>
              <a:buChar char="•"/>
            </a:lvl5pPr>
            <a:lvl6pPr marL="2514600" indent="-228600" defTabSz="914400">
              <a:lnSpc>
                <a:spcPct val="90000"/>
              </a:lnSpc>
              <a:spcBef>
                <a:spcPts val="500"/>
              </a:spcBef>
              <a:buFont typeface="Arial" panose="020B0604020202020204" pitchFamily="34" charset="0"/>
              <a:buChar char="•"/>
            </a:lvl6pPr>
            <a:lvl7pPr marL="2971800" indent="-228600" defTabSz="914400">
              <a:lnSpc>
                <a:spcPct val="90000"/>
              </a:lnSpc>
              <a:spcBef>
                <a:spcPts val="500"/>
              </a:spcBef>
              <a:buFont typeface="Arial" panose="020B0604020202020204" pitchFamily="34" charset="0"/>
              <a:buChar char="•"/>
            </a:lvl7pPr>
            <a:lvl8pPr marL="3429000" indent="-228600" defTabSz="914400">
              <a:lnSpc>
                <a:spcPct val="90000"/>
              </a:lnSpc>
              <a:spcBef>
                <a:spcPts val="500"/>
              </a:spcBef>
              <a:buFont typeface="Arial" panose="020B0604020202020204" pitchFamily="34" charset="0"/>
              <a:buChar char="•"/>
            </a:lvl8pPr>
            <a:lvl9pPr marL="3886200" indent="-228600" defTabSz="914400">
              <a:lnSpc>
                <a:spcPct val="90000"/>
              </a:lnSpc>
              <a:spcBef>
                <a:spcPts val="500"/>
              </a:spcBef>
              <a:buFont typeface="Arial" panose="020B0604020202020204" pitchFamily="34" charset="0"/>
              <a:buChar char="•"/>
            </a:lvl9pPr>
          </a:lstStyle>
          <a:p>
            <a:r>
              <a:rPr lang="en-GB" sz="2400" dirty="0">
                <a:solidFill>
                  <a:srgbClr val="002060"/>
                </a:solidFill>
              </a:rPr>
              <a:t>An entrepreneur is a person who is able to look at environment, identify opportunities to improve the environment, marshal resources and implement action to maximize those opportunities.</a:t>
            </a:r>
          </a:p>
          <a:p>
            <a:r>
              <a:rPr lang="en-US" sz="1400" i="1" dirty="0">
                <a:solidFill>
                  <a:srgbClr val="002060"/>
                </a:solidFill>
              </a:rPr>
              <a:t>	</a:t>
            </a:r>
            <a:r>
              <a:rPr lang="en-US" sz="1600" i="1" dirty="0">
                <a:solidFill>
                  <a:srgbClr val="002060"/>
                </a:solidFill>
              </a:rPr>
              <a:t>(</a:t>
            </a:r>
            <a:r>
              <a:rPr lang="en-GB" sz="1600" i="1" dirty="0">
                <a:solidFill>
                  <a:srgbClr val="002060"/>
                </a:solidFill>
              </a:rPr>
              <a:t>G, G. Meredith, R, E. Nelson, P, A. Neck, (1982) The Practice of Entrepreneurship)</a:t>
            </a:r>
            <a:endParaRPr lang="en-GB" i="1" dirty="0">
              <a:solidFill>
                <a:srgbClr val="002060"/>
              </a:solidFill>
            </a:endParaRPr>
          </a:p>
        </p:txBody>
      </p:sp>
      <p:sp>
        <p:nvSpPr>
          <p:cNvPr id="7" name="Title 4">
            <a:extLst>
              <a:ext uri="{FF2B5EF4-FFF2-40B4-BE49-F238E27FC236}">
                <a16:creationId xmlns:a16="http://schemas.microsoft.com/office/drawing/2014/main" id="{CB425668-47AD-C76B-C00C-BD07BEABDA77}"/>
              </a:ext>
            </a:extLst>
          </p:cNvPr>
          <p:cNvSpPr>
            <a:spLocks noGrp="1"/>
          </p:cNvSpPr>
          <p:nvPr>
            <p:ph type="title"/>
          </p:nvPr>
        </p:nvSpPr>
        <p:spPr>
          <a:xfrm>
            <a:off x="838200" y="365127"/>
            <a:ext cx="10515600" cy="1325563"/>
          </a:xfrm>
        </p:spPr>
        <p:txBody>
          <a:bodyPr/>
          <a:lstStyle/>
          <a:p>
            <a:r>
              <a:rPr lang="en-GB" sz="4400" b="1" dirty="0">
                <a:solidFill>
                  <a:srgbClr val="002060"/>
                </a:solidFill>
                <a:latin typeface="+mn-lt"/>
              </a:rPr>
              <a:t>Some definitions…</a:t>
            </a:r>
            <a:br>
              <a:rPr lang="en-GB" b="1" dirty="0">
                <a:latin typeface="+mn-lt"/>
              </a:rPr>
            </a:br>
            <a:endParaRPr lang="en-GB" b="1" dirty="0">
              <a:latin typeface="+mn-lt"/>
            </a:endParaRPr>
          </a:p>
        </p:txBody>
      </p:sp>
      <p:pic>
        <p:nvPicPr>
          <p:cNvPr id="9" name="Picture 8" descr="A meerkat standing on its hind legs&#10;&#10;Description automatically generated">
            <a:extLst>
              <a:ext uri="{FF2B5EF4-FFF2-40B4-BE49-F238E27FC236}">
                <a16:creationId xmlns:a16="http://schemas.microsoft.com/office/drawing/2014/main" id="{BBB35E42-D454-8A63-08D1-2A2D4A2915D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951348" y="1690690"/>
            <a:ext cx="2261164" cy="3413077"/>
          </a:xfrm>
          <a:prstGeom prst="rect">
            <a:avLst/>
          </a:prstGeom>
        </p:spPr>
      </p:pic>
    </p:spTree>
    <p:extLst>
      <p:ext uri="{BB962C8B-B14F-4D97-AF65-F5344CB8AC3E}">
        <p14:creationId xmlns:p14="http://schemas.microsoft.com/office/powerpoint/2010/main" val="1366451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Essential Schumpeter: What is Entrepreneurship?">
            <a:hlinkClick r:id="" action="ppaction://media"/>
            <a:extLst>
              <a:ext uri="{FF2B5EF4-FFF2-40B4-BE49-F238E27FC236}">
                <a16:creationId xmlns:a16="http://schemas.microsoft.com/office/drawing/2014/main" id="{7F831980-ADB6-44EB-AC18-CDA0923F319E}"/>
              </a:ext>
            </a:extLst>
          </p:cNvPr>
          <p:cNvPicPr>
            <a:picLocks noRot="1" noChangeAspect="1"/>
          </p:cNvPicPr>
          <p:nvPr>
            <a:videoFile r:link="rId1"/>
          </p:nvPr>
        </p:nvPicPr>
        <p:blipFill>
          <a:blip r:embed="rId3"/>
          <a:stretch>
            <a:fillRect/>
          </a:stretch>
        </p:blipFill>
        <p:spPr>
          <a:xfrm>
            <a:off x="914400" y="108614"/>
            <a:ext cx="9943313" cy="5617971"/>
          </a:xfrm>
          <a:prstGeom prst="rect">
            <a:avLst/>
          </a:prstGeom>
        </p:spPr>
      </p:pic>
    </p:spTree>
    <p:extLst>
      <p:ext uri="{BB962C8B-B14F-4D97-AF65-F5344CB8AC3E}">
        <p14:creationId xmlns:p14="http://schemas.microsoft.com/office/powerpoint/2010/main" val="3802966882"/>
      </p:ext>
    </p:extLst>
  </p:cSld>
  <p:clrMapOvr>
    <a:masterClrMapping/>
  </p:clrMapOvr>
  <p:timing>
    <p:tnLst>
      <p:par>
        <p:cTn id="1" dur="indefinite" restart="never" nodeType="tmRoot">
          <p:childTnLst>
            <p:video>
              <p:cMediaNode vol="80000">
                <p:cTn id="2" fill="hold" display="0">
                  <p:stCondLst>
                    <p:cond delay="indefinite"/>
                  </p:stCondLst>
                </p:cTn>
                <p:tgtEl>
                  <p:spTgt spid="3"/>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descr="A close-up of hands holding a ball of rubber bands&#10;&#10;Description automatically generated">
            <a:extLst>
              <a:ext uri="{FF2B5EF4-FFF2-40B4-BE49-F238E27FC236}">
                <a16:creationId xmlns:a16="http://schemas.microsoft.com/office/drawing/2014/main" id="{47412DC7-0890-8DE7-E994-6160383E0F4D}"/>
              </a:ext>
            </a:extLst>
          </p:cNvPr>
          <p:cNvPicPr>
            <a:picLocks noChangeAspect="1"/>
          </p:cNvPicPr>
          <p:nvPr/>
        </p:nvPicPr>
        <p:blipFill rotWithShape="1">
          <a:blip r:embed="rId4">
            <a:alphaModFix amt="70000"/>
            <a:extLst>
              <a:ext uri="{837473B0-CC2E-450A-ABE3-18F120FF3D39}">
                <a1611:picAttrSrcUrl xmlns:a1611="http://schemas.microsoft.com/office/drawing/2016/11/main" r:id="rId5"/>
              </a:ext>
            </a:extLst>
          </a:blip>
          <a:srcRect t="2" r="29890" b="-3"/>
          <a:stretch/>
        </p:blipFill>
        <p:spPr>
          <a:xfrm>
            <a:off x="6204314" y="114300"/>
            <a:ext cx="5962633" cy="5676900"/>
          </a:xfrm>
          <a:prstGeom prst="rect">
            <a:avLst/>
          </a:prstGeom>
        </p:spPr>
      </p:pic>
      <p:sp>
        <p:nvSpPr>
          <p:cNvPr id="11" name="TextBox 10">
            <a:extLst>
              <a:ext uri="{FF2B5EF4-FFF2-40B4-BE49-F238E27FC236}">
                <a16:creationId xmlns:a16="http://schemas.microsoft.com/office/drawing/2014/main" id="{C258CA0D-3707-B88B-9788-A9C761E13767}"/>
              </a:ext>
            </a:extLst>
          </p:cNvPr>
          <p:cNvSpPr txBox="1"/>
          <p:nvPr/>
        </p:nvSpPr>
        <p:spPr>
          <a:xfrm>
            <a:off x="673598" y="1686233"/>
            <a:ext cx="5289038" cy="3139321"/>
          </a:xfrm>
          <a:prstGeom prst="rect">
            <a:avLst/>
          </a:prstGeom>
          <a:noFill/>
        </p:spPr>
        <p:txBody>
          <a:bodyPr wrap="square" rtlCol="0">
            <a:spAutoFit/>
          </a:bodyPr>
          <a:lstStyle/>
          <a:p>
            <a:r>
              <a:rPr lang="en-GB" sz="2200" dirty="0">
                <a:solidFill>
                  <a:srgbClr val="002060"/>
                </a:solidFill>
              </a:rPr>
              <a:t>“What is entrepreneurship? You probably think that the answer is obvious, and that only an academic would bother to ask this question. As a professor, I suppose I am guilty of mincing words. But like the terms ‘strategy’ and ‘business model’, the word ‘entrepreneurship’ is </a:t>
            </a:r>
            <a:r>
              <a:rPr lang="en-GB" sz="2200" dirty="0">
                <a:solidFill>
                  <a:schemeClr val="accent2">
                    <a:lumMod val="75000"/>
                  </a:schemeClr>
                </a:solidFill>
              </a:rPr>
              <a:t>elastic</a:t>
            </a:r>
            <a:r>
              <a:rPr lang="en-GB" sz="2200" dirty="0">
                <a:solidFill>
                  <a:srgbClr val="002060"/>
                </a:solidFill>
              </a:rPr>
              <a:t>.”</a:t>
            </a:r>
            <a:br>
              <a:rPr lang="en-GB" sz="2200" dirty="0">
                <a:solidFill>
                  <a:srgbClr val="002060"/>
                </a:solidFill>
              </a:rPr>
            </a:br>
            <a:br>
              <a:rPr lang="en-GB" sz="2200" b="0" i="0" dirty="0">
                <a:solidFill>
                  <a:srgbClr val="002060"/>
                </a:solidFill>
                <a:effectLst/>
                <a:latin typeface="ibm-plex-sans"/>
              </a:rPr>
            </a:br>
            <a:r>
              <a:rPr lang="en-GB" sz="2200" b="0" i="0" dirty="0">
                <a:solidFill>
                  <a:srgbClr val="002060"/>
                </a:solidFill>
                <a:effectLst/>
                <a:latin typeface="ibm-plex-sans"/>
              </a:rPr>
              <a:t>	</a:t>
            </a:r>
            <a:r>
              <a:rPr lang="en-GB" sz="2000" b="1" i="1" dirty="0">
                <a:solidFill>
                  <a:srgbClr val="002060"/>
                </a:solidFill>
                <a:effectLst/>
                <a:latin typeface="ibm-plex-sans"/>
              </a:rPr>
              <a:t>Tom Eisenmann, Harvard Business Review</a:t>
            </a:r>
            <a:endParaRPr lang="en-GB" sz="2200" dirty="0"/>
          </a:p>
        </p:txBody>
      </p:sp>
      <p:sp>
        <p:nvSpPr>
          <p:cNvPr id="12" name="TextBox 11">
            <a:extLst>
              <a:ext uri="{FF2B5EF4-FFF2-40B4-BE49-F238E27FC236}">
                <a16:creationId xmlns:a16="http://schemas.microsoft.com/office/drawing/2014/main" id="{59E0EC57-7B3A-8B6C-E4EF-4EDFC4D8A037}"/>
              </a:ext>
            </a:extLst>
          </p:cNvPr>
          <p:cNvSpPr txBox="1"/>
          <p:nvPr/>
        </p:nvSpPr>
        <p:spPr>
          <a:xfrm>
            <a:off x="673598" y="388003"/>
            <a:ext cx="8098613" cy="646331"/>
          </a:xfrm>
          <a:prstGeom prst="rect">
            <a:avLst/>
          </a:prstGeom>
          <a:noFill/>
        </p:spPr>
        <p:txBody>
          <a:bodyPr wrap="square">
            <a:spAutoFit/>
          </a:bodyPr>
          <a:lstStyle/>
          <a:p>
            <a:r>
              <a:rPr lang="en-GB" sz="3600" b="1" dirty="0">
                <a:solidFill>
                  <a:srgbClr val="002060"/>
                </a:solidFill>
              </a:rPr>
              <a:t>Difficulty in defining Entrepreneurship…</a:t>
            </a:r>
          </a:p>
        </p:txBody>
      </p:sp>
    </p:spTree>
    <p:extLst>
      <p:ext uri="{BB962C8B-B14F-4D97-AF65-F5344CB8AC3E}">
        <p14:creationId xmlns:p14="http://schemas.microsoft.com/office/powerpoint/2010/main" val="2324898838"/>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D6C0715-3F4D-A199-50CE-0BB90C2162DF}"/>
              </a:ext>
            </a:extLst>
          </p:cNvPr>
          <p:cNvSpPr txBox="1"/>
          <p:nvPr/>
        </p:nvSpPr>
        <p:spPr>
          <a:xfrm>
            <a:off x="1219200" y="6667500"/>
            <a:ext cx="9753600" cy="230832"/>
          </a:xfrm>
          <a:prstGeom prst="rect">
            <a:avLst/>
          </a:prstGeom>
          <a:noFill/>
        </p:spPr>
        <p:txBody>
          <a:bodyPr wrap="square" rtlCol="0">
            <a:spAutoFit/>
          </a:bodyPr>
          <a:lstStyle/>
          <a:p>
            <a:r>
              <a:rPr lang="en-GB" sz="900">
                <a:hlinkClick r:id="rId2" tooltip="https://www.universetoday.com/tag/mars-society/"/>
              </a:rPr>
              <a:t>This Photo</a:t>
            </a:r>
            <a:r>
              <a:rPr lang="en-GB" sz="900"/>
              <a:t> by Unknown Author is licensed under </a:t>
            </a:r>
            <a:r>
              <a:rPr lang="en-GB" sz="900">
                <a:hlinkClick r:id="rId3" tooltip="https://creativecommons.org/licenses/by/3.0/"/>
              </a:rPr>
              <a:t>CC BY</a:t>
            </a:r>
            <a:endParaRPr lang="en-GB" sz="900"/>
          </a:p>
        </p:txBody>
      </p:sp>
      <p:pic>
        <p:nvPicPr>
          <p:cNvPr id="5" name="Picture 4" descr="A person walking past a glass dome on a red planet">
            <a:extLst>
              <a:ext uri="{FF2B5EF4-FFF2-40B4-BE49-F238E27FC236}">
                <a16:creationId xmlns:a16="http://schemas.microsoft.com/office/drawing/2014/main" id="{AA4813AB-56D8-2BCE-F174-F492E73189CE}"/>
              </a:ext>
            </a:extLst>
          </p:cNvPr>
          <p:cNvPicPr>
            <a:picLocks noChangeAspect="1"/>
          </p:cNvPicPr>
          <p:nvPr/>
        </p:nvPicPr>
        <p:blipFill rotWithShape="1">
          <a:blip r:embed="rId4">
            <a:alphaModFix amt="20000"/>
            <a:extLst>
              <a:ext uri="{837473B0-CC2E-450A-ABE3-18F120FF3D39}">
                <a1611:picAttrSrcUrl xmlns:a1611="http://schemas.microsoft.com/office/drawing/2016/11/main" r:id="rId2"/>
              </a:ext>
            </a:extLst>
          </a:blip>
          <a:srcRect b="28233"/>
          <a:stretch/>
        </p:blipFill>
        <p:spPr>
          <a:xfrm>
            <a:off x="0" y="-7003"/>
            <a:ext cx="12192000" cy="5810401"/>
          </a:xfrm>
          <a:prstGeom prst="rect">
            <a:avLst/>
          </a:prstGeom>
        </p:spPr>
      </p:pic>
      <p:sp>
        <p:nvSpPr>
          <p:cNvPr id="2" name="Title 1">
            <a:extLst>
              <a:ext uri="{FF2B5EF4-FFF2-40B4-BE49-F238E27FC236}">
                <a16:creationId xmlns:a16="http://schemas.microsoft.com/office/drawing/2014/main" id="{77D45EFE-A6C6-4307-A2F5-9CFC943806DD}"/>
              </a:ext>
            </a:extLst>
          </p:cNvPr>
          <p:cNvSpPr>
            <a:spLocks noGrp="1"/>
          </p:cNvSpPr>
          <p:nvPr>
            <p:ph type="title"/>
          </p:nvPr>
        </p:nvSpPr>
        <p:spPr>
          <a:xfrm>
            <a:off x="1336788" y="1054602"/>
            <a:ext cx="9636012" cy="4529685"/>
          </a:xfrm>
        </p:spPr>
        <p:txBody>
          <a:bodyPr/>
          <a:lstStyle/>
          <a:p>
            <a:r>
              <a:rPr lang="en-GB" dirty="0">
                <a:solidFill>
                  <a:srgbClr val="002060"/>
                </a:solidFill>
              </a:rPr>
              <a:t>“</a:t>
            </a:r>
            <a:r>
              <a:rPr lang="en-GB" i="0" dirty="0">
                <a:solidFill>
                  <a:srgbClr val="002060"/>
                </a:solidFill>
                <a:effectLst/>
                <a:latin typeface="ibm-plex-sans"/>
              </a:rPr>
              <a:t>Entrepreneurship is often thought of as starting a new business or creating innovation.  But in reality entrepreneurship, in our view, is the pursuit of opportunity beyond the resources you currently control.  Now what does that mean?  It means you have to persuade customers they’ll be better off buying your product.  You have to persuade employees that they might be better off if they work with you rather than with an established company.  And you have to persuade investors and other people that provide the resources that this is a real opportunity.  So entrepreneurs have to be able to convey a future vision of the world and then help people believe that vision of the world is possible.”</a:t>
            </a:r>
            <a:br>
              <a:rPr lang="en-GB" i="0" dirty="0">
                <a:solidFill>
                  <a:srgbClr val="002060"/>
                </a:solidFill>
                <a:effectLst/>
                <a:latin typeface="ibm-plex-sans"/>
              </a:rPr>
            </a:br>
            <a:r>
              <a:rPr lang="en-GB" i="0" dirty="0">
                <a:solidFill>
                  <a:srgbClr val="002060"/>
                </a:solidFill>
                <a:effectLst/>
                <a:latin typeface="ibm-plex-sans"/>
              </a:rPr>
              <a:t>		</a:t>
            </a:r>
            <a:r>
              <a:rPr lang="en-GB" b="1" i="1" dirty="0">
                <a:solidFill>
                  <a:srgbClr val="002060"/>
                </a:solidFill>
                <a:effectLst/>
                <a:latin typeface="ibm-plex-sans"/>
              </a:rPr>
              <a:t>Howard Stevenson, Harvard Business School</a:t>
            </a:r>
            <a:endParaRPr lang="en-GB" dirty="0">
              <a:solidFill>
                <a:srgbClr val="002060"/>
              </a:solidFill>
            </a:endParaRPr>
          </a:p>
        </p:txBody>
      </p:sp>
      <p:sp>
        <p:nvSpPr>
          <p:cNvPr id="3" name="TextBox 2">
            <a:extLst>
              <a:ext uri="{FF2B5EF4-FFF2-40B4-BE49-F238E27FC236}">
                <a16:creationId xmlns:a16="http://schemas.microsoft.com/office/drawing/2014/main" id="{EF868AED-EC46-916A-70E7-55E301608D67}"/>
              </a:ext>
            </a:extLst>
          </p:cNvPr>
          <p:cNvSpPr txBox="1"/>
          <p:nvPr/>
        </p:nvSpPr>
        <p:spPr>
          <a:xfrm>
            <a:off x="673598" y="388003"/>
            <a:ext cx="8098613" cy="646331"/>
          </a:xfrm>
          <a:prstGeom prst="rect">
            <a:avLst/>
          </a:prstGeom>
          <a:noFill/>
        </p:spPr>
        <p:txBody>
          <a:bodyPr wrap="square">
            <a:spAutoFit/>
          </a:bodyPr>
          <a:lstStyle/>
          <a:p>
            <a:r>
              <a:rPr lang="en-GB" sz="3600" b="1" dirty="0">
                <a:solidFill>
                  <a:srgbClr val="002060"/>
                </a:solidFill>
              </a:rPr>
              <a:t>A New Definition of Entrepreneurship</a:t>
            </a:r>
          </a:p>
        </p:txBody>
      </p:sp>
    </p:spTree>
    <p:extLst>
      <p:ext uri="{BB962C8B-B14F-4D97-AF65-F5344CB8AC3E}">
        <p14:creationId xmlns:p14="http://schemas.microsoft.com/office/powerpoint/2010/main" val="18867931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45EFE-A6C6-4307-A2F5-9CFC943806DD}"/>
              </a:ext>
            </a:extLst>
          </p:cNvPr>
          <p:cNvSpPr>
            <a:spLocks noGrp="1"/>
          </p:cNvSpPr>
          <p:nvPr>
            <p:ph type="title"/>
          </p:nvPr>
        </p:nvSpPr>
        <p:spPr>
          <a:xfrm>
            <a:off x="633094" y="29126"/>
            <a:ext cx="5318909" cy="3519996"/>
          </a:xfrm>
        </p:spPr>
        <p:txBody>
          <a:bodyPr/>
          <a:lstStyle/>
          <a:p>
            <a:r>
              <a:rPr lang="en-GB" b="1" dirty="0">
                <a:solidFill>
                  <a:srgbClr val="002060"/>
                </a:solidFill>
              </a:rPr>
              <a:t>FURTHER READING:-</a:t>
            </a:r>
            <a:br>
              <a:rPr lang="en-GB" dirty="0">
                <a:solidFill>
                  <a:srgbClr val="002060"/>
                </a:solidFill>
              </a:rPr>
            </a:br>
            <a:br>
              <a:rPr lang="en-GB" dirty="0">
                <a:solidFill>
                  <a:srgbClr val="002060"/>
                </a:solidFill>
              </a:rPr>
            </a:br>
            <a:r>
              <a:rPr lang="en-GB" dirty="0">
                <a:solidFill>
                  <a:srgbClr val="002060"/>
                </a:solidFill>
              </a:rPr>
              <a:t>Finish understanding this definition – read the article here:</a:t>
            </a:r>
            <a:br>
              <a:rPr lang="en-GB" dirty="0">
                <a:solidFill>
                  <a:srgbClr val="002060"/>
                </a:solidFill>
              </a:rPr>
            </a:br>
            <a:r>
              <a:rPr lang="en-GB" dirty="0">
                <a:solidFill>
                  <a:srgbClr val="002060"/>
                </a:solidFill>
                <a:hlinkClick r:id="rId2">
                  <a:extLst>
                    <a:ext uri="{A12FA001-AC4F-418D-AE19-62706E023703}">
                      <ahyp:hlinkClr xmlns:ahyp="http://schemas.microsoft.com/office/drawing/2018/hyperlinkcolor" val="tx"/>
                    </a:ext>
                  </a:extLst>
                </a:hlinkClick>
              </a:rPr>
              <a:t>https://hbr.org/2013/01/what-is-entrepreneurship</a:t>
            </a:r>
            <a:r>
              <a:rPr lang="en-GB" dirty="0">
                <a:solidFill>
                  <a:srgbClr val="002060"/>
                </a:solidFill>
              </a:rPr>
              <a:t> </a:t>
            </a:r>
          </a:p>
        </p:txBody>
      </p:sp>
      <p:pic>
        <p:nvPicPr>
          <p:cNvPr id="4" name="Picture 3">
            <a:extLst>
              <a:ext uri="{FF2B5EF4-FFF2-40B4-BE49-F238E27FC236}">
                <a16:creationId xmlns:a16="http://schemas.microsoft.com/office/drawing/2014/main" id="{E46E6535-78FB-4C35-BA83-D64FEBCAB6D2}"/>
              </a:ext>
            </a:extLst>
          </p:cNvPr>
          <p:cNvPicPr>
            <a:picLocks noChangeAspect="1"/>
          </p:cNvPicPr>
          <p:nvPr/>
        </p:nvPicPr>
        <p:blipFill rotWithShape="1">
          <a:blip r:embed="rId3"/>
          <a:srcRect l="2330" t="7094" r="64925" b="31970"/>
          <a:stretch/>
        </p:blipFill>
        <p:spPr>
          <a:xfrm>
            <a:off x="6095999" y="1512025"/>
            <a:ext cx="5323569" cy="3833949"/>
          </a:xfrm>
          <a:prstGeom prst="rect">
            <a:avLst/>
          </a:prstGeom>
        </p:spPr>
      </p:pic>
    </p:spTree>
    <p:extLst>
      <p:ext uri="{BB962C8B-B14F-4D97-AF65-F5344CB8AC3E}">
        <p14:creationId xmlns:p14="http://schemas.microsoft.com/office/powerpoint/2010/main" val="7381956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36403D-FBA5-1285-67AB-9B2A21C97CF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564A4E0-638F-7289-D176-5BF3A11CDAF9}"/>
              </a:ext>
            </a:extLst>
          </p:cNvPr>
          <p:cNvSpPr txBox="1"/>
          <p:nvPr/>
        </p:nvSpPr>
        <p:spPr>
          <a:xfrm>
            <a:off x="1652016" y="1051560"/>
            <a:ext cx="8887968" cy="3847207"/>
          </a:xfrm>
          <a:prstGeom prst="rect">
            <a:avLst/>
          </a:prstGeom>
          <a:noFill/>
        </p:spPr>
        <p:txBody>
          <a:bodyPr wrap="square">
            <a:spAutoFit/>
          </a:bodyPr>
          <a:lstStyle/>
          <a:p>
            <a:pPr algn="ctr">
              <a:spcBef>
                <a:spcPct val="0"/>
              </a:spcBef>
            </a:pPr>
            <a:r>
              <a:rPr lang="en-GB" sz="3600" b="1" baseline="0" dirty="0">
                <a:solidFill>
                  <a:schemeClr val="accent1">
                    <a:lumMod val="50000"/>
                  </a:schemeClr>
                </a:solidFill>
              </a:rPr>
              <a:t>Entrepreneurs have the traits associated with ‘business owners’ but also additional:</a:t>
            </a:r>
          </a:p>
          <a:p>
            <a:pPr algn="ctr">
              <a:spcBef>
                <a:spcPct val="0"/>
              </a:spcBef>
            </a:pPr>
            <a:endParaRPr lang="en-GB" sz="3600" b="1" dirty="0">
              <a:solidFill>
                <a:schemeClr val="accent1">
                  <a:lumMod val="50000"/>
                </a:schemeClr>
              </a:solidFill>
            </a:endParaRPr>
          </a:p>
          <a:p>
            <a:pPr algn="ctr">
              <a:spcBef>
                <a:spcPct val="0"/>
              </a:spcBef>
            </a:pPr>
            <a:r>
              <a:rPr lang="en-GB" sz="3600" b="1" i="1" baseline="0" dirty="0">
                <a:solidFill>
                  <a:schemeClr val="accent2"/>
                </a:solidFill>
              </a:rPr>
              <a:t> “almost magical qualities that the average owner-manager does not possess” </a:t>
            </a:r>
          </a:p>
          <a:p>
            <a:pPr algn="ctr">
              <a:spcBef>
                <a:spcPct val="0"/>
              </a:spcBef>
            </a:pPr>
            <a:endParaRPr lang="en-GB" sz="3600" b="1" dirty="0">
              <a:solidFill>
                <a:schemeClr val="accent1">
                  <a:lumMod val="50000"/>
                </a:schemeClr>
              </a:solidFill>
            </a:endParaRPr>
          </a:p>
          <a:p>
            <a:pPr algn="ctr">
              <a:spcBef>
                <a:spcPct val="0"/>
              </a:spcBef>
            </a:pPr>
            <a:r>
              <a:rPr lang="en-GB" sz="2800" i="1" baseline="0" dirty="0">
                <a:solidFill>
                  <a:schemeClr val="accent1">
                    <a:lumMod val="50000"/>
                  </a:schemeClr>
                </a:solidFill>
              </a:rPr>
              <a:t>(Burn</a:t>
            </a:r>
            <a:r>
              <a:rPr lang="en-GB" sz="2800" i="1" dirty="0">
                <a:solidFill>
                  <a:schemeClr val="accent1">
                    <a:lumMod val="50000"/>
                  </a:schemeClr>
                </a:solidFill>
              </a:rPr>
              <a:t>s, 2009,</a:t>
            </a:r>
            <a:r>
              <a:rPr lang="en-GB" sz="2800" i="1" baseline="0" dirty="0">
                <a:solidFill>
                  <a:schemeClr val="accent1">
                    <a:lumMod val="50000"/>
                  </a:schemeClr>
                </a:solidFill>
              </a:rPr>
              <a:t> p33)</a:t>
            </a:r>
          </a:p>
        </p:txBody>
      </p:sp>
    </p:spTree>
    <p:extLst>
      <p:ext uri="{BB962C8B-B14F-4D97-AF65-F5344CB8AC3E}">
        <p14:creationId xmlns:p14="http://schemas.microsoft.com/office/powerpoint/2010/main" val="8946470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CF0F53-53CE-F8E1-2B5E-A00A5950CDD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459C37-F55D-0C37-6662-CBAF136608A6}"/>
              </a:ext>
            </a:extLst>
          </p:cNvPr>
          <p:cNvSpPr>
            <a:spLocks noGrp="1"/>
          </p:cNvSpPr>
          <p:nvPr>
            <p:ph idx="1"/>
          </p:nvPr>
        </p:nvSpPr>
        <p:spPr>
          <a:xfrm>
            <a:off x="4684452" y="1597573"/>
            <a:ext cx="7087134" cy="3942616"/>
          </a:xfrm>
        </p:spPr>
        <p:txBody>
          <a:bodyPr>
            <a:normAutofit fontScale="92500" lnSpcReduction="20000"/>
          </a:bodyPr>
          <a:lstStyle/>
          <a:p>
            <a:pPr marL="0" indent="0">
              <a:buNone/>
            </a:pPr>
            <a:r>
              <a:rPr lang="en-GB" sz="2000" b="1" dirty="0">
                <a:solidFill>
                  <a:srgbClr val="002060"/>
                </a:solidFill>
              </a:rPr>
              <a:t>Individually:</a:t>
            </a:r>
            <a:br>
              <a:rPr lang="en-GB" sz="2000" b="1" dirty="0">
                <a:solidFill>
                  <a:srgbClr val="002060"/>
                </a:solidFill>
              </a:rPr>
            </a:br>
            <a:endParaRPr lang="en-GB" sz="2000" b="1" dirty="0">
              <a:solidFill>
                <a:srgbClr val="002060"/>
              </a:solidFill>
            </a:endParaRPr>
          </a:p>
          <a:p>
            <a:pPr marL="0" indent="0">
              <a:buNone/>
            </a:pPr>
            <a:r>
              <a:rPr lang="en-GB" sz="2000" i="1" dirty="0">
                <a:solidFill>
                  <a:srgbClr val="002060"/>
                </a:solidFill>
              </a:rPr>
              <a:t>Look up and prepare a mini presentation on an entrepreneur close to you. </a:t>
            </a:r>
            <a:br>
              <a:rPr lang="en-GB" sz="2000" i="1" dirty="0">
                <a:solidFill>
                  <a:srgbClr val="002060"/>
                </a:solidFill>
              </a:rPr>
            </a:br>
            <a:br>
              <a:rPr lang="en-GB" sz="2000" i="1" dirty="0">
                <a:solidFill>
                  <a:srgbClr val="002060"/>
                </a:solidFill>
              </a:rPr>
            </a:br>
            <a:r>
              <a:rPr lang="en-GB" sz="2000" i="1" dirty="0">
                <a:solidFill>
                  <a:srgbClr val="002060"/>
                </a:solidFill>
              </a:rPr>
              <a:t>Anyone, but make them interesting, not the usual (Musk, Jobs, Bezos, etc.)</a:t>
            </a:r>
          </a:p>
          <a:p>
            <a:r>
              <a:rPr lang="en-GB" sz="2000" i="1" dirty="0">
                <a:solidFill>
                  <a:srgbClr val="002060"/>
                </a:solidFill>
              </a:rPr>
              <a:t>Who are they? </a:t>
            </a:r>
          </a:p>
          <a:p>
            <a:r>
              <a:rPr lang="en-GB" sz="2000" i="1" dirty="0">
                <a:solidFill>
                  <a:srgbClr val="002060"/>
                </a:solidFill>
              </a:rPr>
              <a:t>What do they do? </a:t>
            </a:r>
          </a:p>
          <a:p>
            <a:r>
              <a:rPr lang="en-GB" sz="2000" i="1" dirty="0">
                <a:solidFill>
                  <a:srgbClr val="002060"/>
                </a:solidFill>
              </a:rPr>
              <a:t>Find 3 interesting facts!</a:t>
            </a:r>
            <a:br>
              <a:rPr lang="en-GB" sz="2000" i="1" dirty="0">
                <a:solidFill>
                  <a:srgbClr val="002060"/>
                </a:solidFill>
              </a:rPr>
            </a:br>
            <a:br>
              <a:rPr lang="en-GB" sz="2000" i="1" dirty="0">
                <a:solidFill>
                  <a:srgbClr val="002060"/>
                </a:solidFill>
              </a:rPr>
            </a:br>
            <a:r>
              <a:rPr lang="en-GB" sz="2000" i="1" dirty="0">
                <a:solidFill>
                  <a:srgbClr val="C00000"/>
                </a:solidFill>
              </a:rPr>
              <a:t>*They must have an association to you!* </a:t>
            </a:r>
          </a:p>
          <a:p>
            <a:pPr marL="0" indent="0">
              <a:buNone/>
            </a:pPr>
            <a:endParaRPr lang="en-GB" sz="2000" i="1" dirty="0">
              <a:solidFill>
                <a:srgbClr val="002060"/>
              </a:solidFill>
            </a:endParaRPr>
          </a:p>
          <a:p>
            <a:pPr marL="0" indent="0">
              <a:buNone/>
            </a:pPr>
            <a:r>
              <a:rPr lang="en-GB" sz="2000" i="1" dirty="0">
                <a:solidFill>
                  <a:srgbClr val="002060"/>
                </a:solidFill>
              </a:rPr>
              <a:t>Make a record of your sources of research (good practice).</a:t>
            </a:r>
            <a:br>
              <a:rPr lang="en-GB" sz="2000" i="1" dirty="0">
                <a:solidFill>
                  <a:srgbClr val="002060"/>
                </a:solidFill>
              </a:rPr>
            </a:br>
            <a:endParaRPr lang="en-GB" sz="1600" i="1" dirty="0">
              <a:solidFill>
                <a:srgbClr val="002060"/>
              </a:solidFill>
            </a:endParaRPr>
          </a:p>
        </p:txBody>
      </p:sp>
      <p:pic>
        <p:nvPicPr>
          <p:cNvPr id="2" name="Picture 1" descr="Person with idea concept">
            <a:extLst>
              <a:ext uri="{FF2B5EF4-FFF2-40B4-BE49-F238E27FC236}">
                <a16:creationId xmlns:a16="http://schemas.microsoft.com/office/drawing/2014/main" id="{F1BB1207-21F9-B9A6-7287-D55EF69D1551}"/>
              </a:ext>
            </a:extLst>
          </p:cNvPr>
          <p:cNvPicPr>
            <a:picLocks noChangeAspect="1"/>
          </p:cNvPicPr>
          <p:nvPr/>
        </p:nvPicPr>
        <p:blipFill rotWithShape="1">
          <a:blip r:embed="rId2"/>
          <a:srcRect l="31566" r="23103" b="-1"/>
          <a:stretch/>
        </p:blipFill>
        <p:spPr>
          <a:xfrm>
            <a:off x="1" y="10"/>
            <a:ext cx="3917513" cy="57685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6" name="Title 1">
            <a:extLst>
              <a:ext uri="{FF2B5EF4-FFF2-40B4-BE49-F238E27FC236}">
                <a16:creationId xmlns:a16="http://schemas.microsoft.com/office/drawing/2014/main" id="{232B649B-9EFE-28CB-C481-DD1D7C2C5B7A}"/>
              </a:ext>
            </a:extLst>
          </p:cNvPr>
          <p:cNvSpPr>
            <a:spLocks noGrp="1"/>
          </p:cNvSpPr>
          <p:nvPr>
            <p:ph type="title"/>
          </p:nvPr>
        </p:nvSpPr>
        <p:spPr>
          <a:xfrm>
            <a:off x="4684452" y="484095"/>
            <a:ext cx="6251110" cy="856506"/>
          </a:xfrm>
        </p:spPr>
        <p:txBody>
          <a:bodyPr anchor="b">
            <a:normAutofit/>
          </a:bodyPr>
          <a:lstStyle/>
          <a:p>
            <a:r>
              <a:rPr lang="en-US" sz="5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ACTIVITY</a:t>
            </a:r>
            <a:endParaRPr lang="en-US" sz="5400" dirty="0">
              <a:solidFill>
                <a:srgbClr val="002060"/>
              </a:solidFill>
            </a:endParaRPr>
          </a:p>
        </p:txBody>
      </p:sp>
    </p:spTree>
    <p:extLst>
      <p:ext uri="{BB962C8B-B14F-4D97-AF65-F5344CB8AC3E}">
        <p14:creationId xmlns:p14="http://schemas.microsoft.com/office/powerpoint/2010/main" val="33987060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41673B-1D04-35D1-B61C-98FDABD8741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1FF6E66-4AA9-B67E-3D98-FB4E7BB15635}"/>
              </a:ext>
            </a:extLst>
          </p:cNvPr>
          <p:cNvSpPr txBox="1"/>
          <p:nvPr/>
        </p:nvSpPr>
        <p:spPr>
          <a:xfrm>
            <a:off x="1652016" y="1051560"/>
            <a:ext cx="8887968" cy="1938992"/>
          </a:xfrm>
          <a:prstGeom prst="rect">
            <a:avLst/>
          </a:prstGeom>
          <a:noFill/>
        </p:spPr>
        <p:txBody>
          <a:bodyPr wrap="square">
            <a:spAutoFit/>
          </a:bodyPr>
          <a:lstStyle/>
          <a:p>
            <a:pPr algn="ctr">
              <a:spcBef>
                <a:spcPct val="0"/>
              </a:spcBef>
            </a:pPr>
            <a:r>
              <a:rPr lang="en-GB" sz="6000" b="1" baseline="0" dirty="0">
                <a:solidFill>
                  <a:schemeClr val="accent1">
                    <a:lumMod val="50000"/>
                  </a:schemeClr>
                </a:solidFill>
              </a:rPr>
              <a:t>READ THE HANDBOOK BY NEXT WEEK PLEASE!</a:t>
            </a:r>
            <a:endParaRPr lang="en-GB" sz="4800" i="1" baseline="0" dirty="0">
              <a:solidFill>
                <a:schemeClr val="accent1">
                  <a:lumMod val="50000"/>
                </a:schemeClr>
              </a:solidFill>
            </a:endParaRPr>
          </a:p>
        </p:txBody>
      </p:sp>
    </p:spTree>
    <p:extLst>
      <p:ext uri="{BB962C8B-B14F-4D97-AF65-F5344CB8AC3E}">
        <p14:creationId xmlns:p14="http://schemas.microsoft.com/office/powerpoint/2010/main" val="39548513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5543B833-1D08-4233-AE79-612155402391}"/>
              </a:ext>
            </a:extLst>
          </p:cNvPr>
          <p:cNvSpPr>
            <a:spLocks noChangeArrowheads="1"/>
          </p:cNvSpPr>
          <p:nvPr/>
        </p:nvSpPr>
        <p:spPr bwMode="auto">
          <a:xfrm>
            <a:off x="1762125" y="15980"/>
            <a:ext cx="2754280"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defTabSz="914400" eaLnBrk="0" fontAlgn="base" hangingPunct="0">
              <a:spcBef>
                <a:spcPct val="0"/>
              </a:spcBef>
              <a:spcAft>
                <a:spcPct val="0"/>
              </a:spcAft>
            </a:pPr>
            <a:r>
              <a:rPr lang="en-GB" altLang="en-US" sz="2000" b="1" dirty="0">
                <a:latin typeface="Arial" panose="020B0604020202020204" pitchFamily="34" charset="0"/>
                <a:ea typeface="Calibri" panose="020F0502020204030204" pitchFamily="34" charset="0"/>
                <a:cs typeface="Arial" panose="020B0604020202020204" pitchFamily="34" charset="0"/>
              </a:rPr>
              <a:t>FURTHER READING:</a:t>
            </a:r>
            <a:endParaRPr lang="en-GB" altLang="en-US" sz="1200" b="1" dirty="0"/>
          </a:p>
          <a:p>
            <a:pPr defTabSz="914400" eaLnBrk="0" fontAlgn="base" hangingPunct="0">
              <a:spcBef>
                <a:spcPct val="0"/>
              </a:spcBef>
              <a:spcAft>
                <a:spcPct val="0"/>
              </a:spcAft>
            </a:pPr>
            <a:endParaRPr lang="en-GB" altLang="en-US" sz="3600" b="1" dirty="0">
              <a:latin typeface="Arial" panose="020B0604020202020204" pitchFamily="34" charset="0"/>
            </a:endParaRPr>
          </a:p>
        </p:txBody>
      </p:sp>
      <p:graphicFrame>
        <p:nvGraphicFramePr>
          <p:cNvPr id="3" name="Table 2">
            <a:extLst>
              <a:ext uri="{FF2B5EF4-FFF2-40B4-BE49-F238E27FC236}">
                <a16:creationId xmlns:a16="http://schemas.microsoft.com/office/drawing/2014/main" id="{C2188FB6-77CD-E478-D344-84CAC4DC046B}"/>
              </a:ext>
            </a:extLst>
          </p:cNvPr>
          <p:cNvGraphicFramePr>
            <a:graphicFrameLocks noGrp="1"/>
          </p:cNvGraphicFramePr>
          <p:nvPr>
            <p:extLst>
              <p:ext uri="{D42A27DB-BD31-4B8C-83A1-F6EECF244321}">
                <p14:modId xmlns:p14="http://schemas.microsoft.com/office/powerpoint/2010/main" val="4044423182"/>
              </p:ext>
            </p:extLst>
          </p:nvPr>
        </p:nvGraphicFramePr>
        <p:xfrm>
          <a:off x="780587" y="390294"/>
          <a:ext cx="10482144" cy="5174163"/>
        </p:xfrm>
        <a:graphic>
          <a:graphicData uri="http://schemas.openxmlformats.org/drawingml/2006/table">
            <a:tbl>
              <a:tblPr>
                <a:tableStyleId>{5C22544A-7EE6-4342-B048-85BDC9FD1C3A}</a:tableStyleId>
              </a:tblPr>
              <a:tblGrid>
                <a:gridCol w="1520556">
                  <a:extLst>
                    <a:ext uri="{9D8B030D-6E8A-4147-A177-3AD203B41FA5}">
                      <a16:colId xmlns:a16="http://schemas.microsoft.com/office/drawing/2014/main" val="1930346309"/>
                    </a:ext>
                  </a:extLst>
                </a:gridCol>
                <a:gridCol w="7818472">
                  <a:extLst>
                    <a:ext uri="{9D8B030D-6E8A-4147-A177-3AD203B41FA5}">
                      <a16:colId xmlns:a16="http://schemas.microsoft.com/office/drawing/2014/main" val="802475219"/>
                    </a:ext>
                  </a:extLst>
                </a:gridCol>
                <a:gridCol w="1143116">
                  <a:extLst>
                    <a:ext uri="{9D8B030D-6E8A-4147-A177-3AD203B41FA5}">
                      <a16:colId xmlns:a16="http://schemas.microsoft.com/office/drawing/2014/main" val="967973835"/>
                    </a:ext>
                  </a:extLst>
                </a:gridCol>
              </a:tblGrid>
              <a:tr h="167519">
                <a:tc>
                  <a:txBody>
                    <a:bodyPr/>
                    <a:lstStyle/>
                    <a:p>
                      <a:pPr marL="69850" eaLnBrk="0" hangingPunct="0">
                        <a:lnSpc>
                          <a:spcPts val="1150"/>
                        </a:lnSpc>
                        <a:spcAft>
                          <a:spcPts val="800"/>
                        </a:spcAft>
                        <a:buNone/>
                      </a:pPr>
                      <a:r>
                        <a:rPr lang="en-GB" sz="1400" b="1" kern="100" spc="-10" dirty="0">
                          <a:effectLst/>
                        </a:rPr>
                        <a:t>Classification</a:t>
                      </a:r>
                      <a:endParaRPr lang="en-GB" sz="1400" b="1"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eaLnBrk="0" hangingPunct="0">
                        <a:lnSpc>
                          <a:spcPts val="1150"/>
                        </a:lnSpc>
                        <a:spcAft>
                          <a:spcPts val="800"/>
                        </a:spcAft>
                        <a:buNone/>
                      </a:pPr>
                      <a:r>
                        <a:rPr lang="en-GB" sz="1400" b="1" kern="100">
                          <a:effectLst/>
                        </a:rPr>
                        <a:t>Reading List entry</a:t>
                      </a:r>
                      <a:endParaRPr lang="en-GB" sz="1400" b="1"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marL="5080" algn="ctr" eaLnBrk="0" hangingPunct="0">
                        <a:lnSpc>
                          <a:spcPts val="1150"/>
                        </a:lnSpc>
                        <a:spcAft>
                          <a:spcPts val="800"/>
                        </a:spcAft>
                        <a:buNone/>
                      </a:pPr>
                      <a:r>
                        <a:rPr lang="en-GB" sz="1400" b="1" kern="100" spc="-10" dirty="0">
                          <a:effectLst/>
                        </a:rPr>
                        <a:t>Electronic*</a:t>
                      </a:r>
                      <a:endParaRPr lang="en-GB" sz="1400" b="1"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1664768563"/>
                  </a:ext>
                </a:extLst>
              </a:tr>
              <a:tr h="348957">
                <a:tc>
                  <a:txBody>
                    <a:bodyPr/>
                    <a:lstStyle/>
                    <a:p>
                      <a:pPr marL="69850" eaLnBrk="0" hangingPunct="0">
                        <a:lnSpc>
                          <a:spcPts val="1250"/>
                        </a:lnSpc>
                        <a:spcAft>
                          <a:spcPts val="800"/>
                        </a:spcAft>
                        <a:buNone/>
                      </a:pPr>
                      <a:r>
                        <a:rPr lang="en-GB" sz="1400" b="0" kern="100" spc="-10" dirty="0">
                          <a:effectLst/>
                        </a:rPr>
                        <a:t>Essential</a:t>
                      </a:r>
                      <a:endParaRPr lang="en-GB" sz="1400" b="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marR="142875" eaLnBrk="0" hangingPunct="0">
                        <a:lnSpc>
                          <a:spcPts val="1340"/>
                        </a:lnSpc>
                        <a:spcAft>
                          <a:spcPts val="800"/>
                        </a:spcAft>
                        <a:buNone/>
                      </a:pPr>
                      <a:r>
                        <a:rPr lang="en-GB" sz="1400" b="0" kern="100" dirty="0">
                          <a:effectLst/>
                        </a:rPr>
                        <a:t>Barringer, B. R. &amp; Ireland, R.D. (2021) Entrepreneurship:</a:t>
                      </a:r>
                      <a:r>
                        <a:rPr lang="en-GB" sz="1400" b="0" kern="100" spc="-75" dirty="0">
                          <a:effectLst/>
                        </a:rPr>
                        <a:t> </a:t>
                      </a:r>
                      <a:r>
                        <a:rPr lang="en-GB" sz="1400" b="0" kern="100" dirty="0">
                          <a:effectLst/>
                        </a:rPr>
                        <a:t>Successfully</a:t>
                      </a:r>
                      <a:r>
                        <a:rPr lang="en-GB" sz="1400" b="0" kern="100" spc="-65" dirty="0">
                          <a:effectLst/>
                        </a:rPr>
                        <a:t> </a:t>
                      </a:r>
                      <a:r>
                        <a:rPr lang="en-GB" sz="1400" b="0" kern="100" dirty="0">
                          <a:effectLst/>
                        </a:rPr>
                        <a:t>Launching</a:t>
                      </a:r>
                      <a:r>
                        <a:rPr lang="en-GB" sz="1400" b="0" kern="100" spc="-80" dirty="0">
                          <a:effectLst/>
                        </a:rPr>
                        <a:t> </a:t>
                      </a:r>
                      <a:r>
                        <a:rPr lang="en-GB" sz="1400" b="0" kern="100" dirty="0">
                          <a:effectLst/>
                        </a:rPr>
                        <a:t>New Ventures, 6</a:t>
                      </a:r>
                      <a:r>
                        <a:rPr lang="en-GB" sz="1400" b="0" kern="100" baseline="30000" dirty="0">
                          <a:effectLst/>
                        </a:rPr>
                        <a:t>th</a:t>
                      </a:r>
                      <a:r>
                        <a:rPr lang="en-GB" sz="1400" b="0" kern="100" dirty="0">
                          <a:effectLst/>
                        </a:rPr>
                        <a:t> Ed., Prentice Hall: New Jersey</a:t>
                      </a:r>
                      <a:endParaRPr lang="en-GB" sz="1400" b="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marL="5080" marR="1905" algn="ctr" eaLnBrk="0" hangingPunct="0">
                        <a:lnSpc>
                          <a:spcPts val="1405"/>
                        </a:lnSpc>
                        <a:spcAft>
                          <a:spcPts val="800"/>
                        </a:spcAft>
                        <a:buNone/>
                      </a:pPr>
                      <a:r>
                        <a:rPr lang="zh-CN" sz="1400" b="0" kern="100" spc="-50">
                          <a:effectLst/>
                        </a:rPr>
                        <a:t>☒</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2682025084"/>
                  </a:ext>
                </a:extLst>
              </a:tr>
              <a:tr h="325866">
                <a:tc>
                  <a:txBody>
                    <a:bodyPr/>
                    <a:lstStyle/>
                    <a:p>
                      <a:pPr marL="69850" eaLnBrk="0" hangingPunct="0">
                        <a:lnSpc>
                          <a:spcPts val="1240"/>
                        </a:lnSpc>
                        <a:spcAft>
                          <a:spcPts val="800"/>
                        </a:spcAft>
                        <a:buNone/>
                      </a:pPr>
                      <a:r>
                        <a:rPr lang="en-GB" sz="1400" b="0" kern="100" spc="-10">
                          <a:effectLst/>
                        </a:rPr>
                        <a:t>Essential</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eaLnBrk="0" hangingPunct="0">
                        <a:lnSpc>
                          <a:spcPts val="1240"/>
                        </a:lnSpc>
                        <a:spcAft>
                          <a:spcPts val="800"/>
                        </a:spcAft>
                        <a:buNone/>
                      </a:pPr>
                      <a:r>
                        <a:rPr lang="en-GB" sz="1400" b="0" kern="100">
                          <a:effectLst/>
                        </a:rPr>
                        <a:t>Blackwell, E. (2017), How to Prepare a Business Plan: your guide to creating an excellent strategy, forecasting your finances and producing a persuasive plan,</a:t>
                      </a:r>
                      <a:r>
                        <a:rPr lang="en-GB" sz="1400" b="0" kern="100" spc="-35">
                          <a:effectLst/>
                        </a:rPr>
                        <a:t> </a:t>
                      </a:r>
                      <a:r>
                        <a:rPr lang="en-GB" sz="1400" b="0" kern="100">
                          <a:effectLst/>
                        </a:rPr>
                        <a:t>6</a:t>
                      </a:r>
                      <a:r>
                        <a:rPr lang="en-GB" sz="1400" b="0" kern="100" baseline="30000">
                          <a:effectLst/>
                        </a:rPr>
                        <a:t>th</a:t>
                      </a:r>
                      <a:r>
                        <a:rPr lang="en-GB" sz="1400" b="0" kern="100" spc="-15">
                          <a:effectLst/>
                        </a:rPr>
                        <a:t> </a:t>
                      </a:r>
                      <a:r>
                        <a:rPr lang="en-GB" sz="1400" b="0" kern="100">
                          <a:effectLst/>
                        </a:rPr>
                        <a:t>Ed., Kogan Page</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marL="5080" marR="1905" algn="ctr" eaLnBrk="0" hangingPunct="0">
                        <a:lnSpc>
                          <a:spcPts val="1395"/>
                        </a:lnSpc>
                        <a:spcAft>
                          <a:spcPts val="800"/>
                        </a:spcAft>
                        <a:buNone/>
                      </a:pPr>
                      <a:r>
                        <a:rPr lang="zh-CN" sz="1400" b="0" kern="100" spc="-50">
                          <a:effectLst/>
                        </a:rPr>
                        <a:t>☒</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946481306"/>
                  </a:ext>
                </a:extLst>
              </a:tr>
              <a:tr h="348957">
                <a:tc>
                  <a:txBody>
                    <a:bodyPr/>
                    <a:lstStyle/>
                    <a:p>
                      <a:pPr marL="69850" eaLnBrk="0" hangingPunct="0">
                        <a:lnSpc>
                          <a:spcPts val="1250"/>
                        </a:lnSpc>
                        <a:spcAft>
                          <a:spcPts val="800"/>
                        </a:spcAft>
                        <a:buNone/>
                      </a:pPr>
                      <a:r>
                        <a:rPr lang="en-GB" sz="1400" b="0" kern="100" spc="-10">
                          <a:effectLst/>
                        </a:rPr>
                        <a:t>Further</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eaLnBrk="0" hangingPunct="0">
                        <a:lnSpc>
                          <a:spcPts val="1250"/>
                        </a:lnSpc>
                        <a:spcAft>
                          <a:spcPts val="800"/>
                        </a:spcAft>
                        <a:buNone/>
                      </a:pPr>
                      <a:r>
                        <a:rPr lang="en-GB" sz="1400" b="0" kern="100" dirty="0">
                          <a:effectLst/>
                        </a:rPr>
                        <a:t>Williams, S. (2022) The Financial Times guide to business start up 2021/2023: the most comprehensive guide for entrepreneurs, 32</a:t>
                      </a:r>
                      <a:r>
                        <a:rPr lang="en-GB" sz="1400" b="0" kern="100" baseline="30000" dirty="0">
                          <a:effectLst/>
                        </a:rPr>
                        <a:t>nd</a:t>
                      </a:r>
                      <a:r>
                        <a:rPr lang="en-GB" sz="1400" b="0" kern="100" dirty="0">
                          <a:effectLst/>
                        </a:rPr>
                        <a:t> Ed., Pearson.</a:t>
                      </a:r>
                      <a:endParaRPr lang="en-GB" sz="1400" b="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marL="5080" marR="1270" algn="ctr" eaLnBrk="0" hangingPunct="0">
                        <a:lnSpc>
                          <a:spcPts val="1450"/>
                        </a:lnSpc>
                        <a:spcAft>
                          <a:spcPts val="800"/>
                        </a:spcAft>
                        <a:buNone/>
                      </a:pPr>
                      <a:r>
                        <a:rPr lang="zh-CN" sz="1400" b="0" kern="100" spc="-50">
                          <a:effectLst/>
                        </a:rPr>
                        <a:t>☒</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4139527781"/>
                  </a:ext>
                </a:extLst>
              </a:tr>
              <a:tr h="348957">
                <a:tc>
                  <a:txBody>
                    <a:bodyPr/>
                    <a:lstStyle/>
                    <a:p>
                      <a:pPr marL="69850" eaLnBrk="0" hangingPunct="0">
                        <a:lnSpc>
                          <a:spcPts val="1250"/>
                        </a:lnSpc>
                        <a:spcAft>
                          <a:spcPts val="800"/>
                        </a:spcAft>
                        <a:buNone/>
                      </a:pPr>
                      <a:r>
                        <a:rPr lang="en-GB" sz="1400" b="0" kern="100" spc="-10">
                          <a:effectLst/>
                        </a:rPr>
                        <a:t>Further</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marR="142875" eaLnBrk="0" hangingPunct="0">
                        <a:lnSpc>
                          <a:spcPts val="1340"/>
                        </a:lnSpc>
                        <a:spcAft>
                          <a:spcPts val="800"/>
                        </a:spcAft>
                        <a:buNone/>
                      </a:pPr>
                      <a:r>
                        <a:rPr lang="en-GB" sz="1400" b="0" kern="100" dirty="0">
                          <a:effectLst/>
                        </a:rPr>
                        <a:t>Burns, P. (2022) Entrepreneurship and Small Business: start-up, growth and maturity,</a:t>
                      </a:r>
                      <a:r>
                        <a:rPr lang="en-GB" sz="1400" b="0" kern="100" spc="-35" dirty="0">
                          <a:effectLst/>
                        </a:rPr>
                        <a:t> </a:t>
                      </a:r>
                      <a:r>
                        <a:rPr lang="en-GB" sz="1400" b="0" kern="100" dirty="0">
                          <a:effectLst/>
                        </a:rPr>
                        <a:t>5</a:t>
                      </a:r>
                      <a:r>
                        <a:rPr lang="en-GB" sz="1400" b="0" kern="100" baseline="30000" dirty="0">
                          <a:effectLst/>
                        </a:rPr>
                        <a:t>th</a:t>
                      </a:r>
                      <a:r>
                        <a:rPr lang="en-GB" sz="1400" b="0" kern="100" dirty="0">
                          <a:effectLst/>
                        </a:rPr>
                        <a:t> Ed.,</a:t>
                      </a:r>
                      <a:r>
                        <a:rPr lang="en-GB" sz="1400" b="0" kern="100" spc="-35" dirty="0">
                          <a:effectLst/>
                        </a:rPr>
                        <a:t> </a:t>
                      </a:r>
                      <a:r>
                        <a:rPr lang="en-GB" sz="1400" b="0" kern="100" dirty="0">
                          <a:effectLst/>
                        </a:rPr>
                        <a:t>Macmillan Education</a:t>
                      </a:r>
                      <a:endParaRPr lang="en-GB" sz="1400" b="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marL="5080" marR="1270" algn="ctr" eaLnBrk="0" hangingPunct="0">
                        <a:lnSpc>
                          <a:spcPts val="1450"/>
                        </a:lnSpc>
                        <a:spcAft>
                          <a:spcPts val="800"/>
                        </a:spcAft>
                        <a:buNone/>
                      </a:pPr>
                      <a:r>
                        <a:rPr lang="en-GB" sz="1400" b="0" kern="100" spc="-50">
                          <a:effectLst/>
                        </a:rPr>
                        <a:t>☐</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3752187843"/>
                  </a:ext>
                </a:extLst>
              </a:tr>
              <a:tr h="226699">
                <a:tc>
                  <a:txBody>
                    <a:bodyPr/>
                    <a:lstStyle/>
                    <a:p>
                      <a:pPr marL="69850" eaLnBrk="0" hangingPunct="0">
                        <a:lnSpc>
                          <a:spcPct val="107000"/>
                        </a:lnSpc>
                        <a:spcAft>
                          <a:spcPts val="800"/>
                        </a:spcAft>
                        <a:buNone/>
                      </a:pPr>
                      <a:r>
                        <a:rPr lang="en-GB" sz="1400" b="0" kern="100" spc="-10">
                          <a:effectLst/>
                        </a:rPr>
                        <a:t>Further</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eaLnBrk="0" hangingPunct="0">
                        <a:lnSpc>
                          <a:spcPts val="1260"/>
                        </a:lnSpc>
                        <a:spcAft>
                          <a:spcPts val="800"/>
                        </a:spcAft>
                        <a:buNone/>
                      </a:pPr>
                      <a:r>
                        <a:rPr lang="en-GB" sz="1400" b="0" kern="100">
                          <a:effectLst/>
                        </a:rPr>
                        <a:t>Hisrich,</a:t>
                      </a:r>
                      <a:r>
                        <a:rPr lang="en-GB" sz="1400" b="0" kern="100" spc="-30">
                          <a:effectLst/>
                        </a:rPr>
                        <a:t> </a:t>
                      </a:r>
                      <a:r>
                        <a:rPr lang="en-GB" sz="1400" b="0" kern="100">
                          <a:effectLst/>
                        </a:rPr>
                        <a:t>R.D.,</a:t>
                      </a:r>
                      <a:r>
                        <a:rPr lang="en-GB" sz="1400" b="0" kern="100" spc="-30">
                          <a:effectLst/>
                        </a:rPr>
                        <a:t> </a:t>
                      </a:r>
                      <a:r>
                        <a:rPr lang="en-GB" sz="1400" b="0" kern="100">
                          <a:effectLst/>
                        </a:rPr>
                        <a:t>Peters,</a:t>
                      </a:r>
                      <a:r>
                        <a:rPr lang="en-GB" sz="1400" b="0" kern="100" spc="-30">
                          <a:effectLst/>
                        </a:rPr>
                        <a:t> </a:t>
                      </a:r>
                      <a:r>
                        <a:rPr lang="en-GB" sz="1400" b="0" kern="100">
                          <a:effectLst/>
                        </a:rPr>
                        <a:t>M.P.</a:t>
                      </a:r>
                      <a:r>
                        <a:rPr lang="en-GB" sz="1400" b="0" kern="100" spc="-30">
                          <a:effectLst/>
                        </a:rPr>
                        <a:t> </a:t>
                      </a:r>
                      <a:r>
                        <a:rPr lang="en-GB" sz="1400" b="0" kern="100">
                          <a:effectLst/>
                        </a:rPr>
                        <a:t>&amp;</a:t>
                      </a:r>
                      <a:r>
                        <a:rPr lang="en-GB" sz="1400" b="0" kern="100" spc="-15">
                          <a:effectLst/>
                        </a:rPr>
                        <a:t> </a:t>
                      </a:r>
                      <a:r>
                        <a:rPr lang="en-GB" sz="1400" b="0" kern="100">
                          <a:effectLst/>
                        </a:rPr>
                        <a:t>Shepherd,</a:t>
                      </a:r>
                      <a:r>
                        <a:rPr lang="en-GB" sz="1400" b="0" kern="100" spc="-30">
                          <a:effectLst/>
                        </a:rPr>
                        <a:t> </a:t>
                      </a:r>
                      <a:r>
                        <a:rPr lang="en-GB" sz="1400" b="0" kern="100">
                          <a:effectLst/>
                        </a:rPr>
                        <a:t>D.A.</a:t>
                      </a:r>
                      <a:r>
                        <a:rPr lang="en-GB" sz="1400" b="0" kern="100" spc="-30">
                          <a:effectLst/>
                        </a:rPr>
                        <a:t> </a:t>
                      </a:r>
                      <a:r>
                        <a:rPr lang="en-GB" sz="1400" b="0" kern="100">
                          <a:effectLst/>
                        </a:rPr>
                        <a:t>(2024) Entrepreneurship, 12</a:t>
                      </a:r>
                      <a:r>
                        <a:rPr lang="en-GB" sz="1400" b="0" kern="100" baseline="30000">
                          <a:effectLst/>
                        </a:rPr>
                        <a:t>th</a:t>
                      </a:r>
                      <a:r>
                        <a:rPr lang="en-GB" sz="1400" b="0" kern="100">
                          <a:effectLst/>
                        </a:rPr>
                        <a:t> Ed., McGraw Hill: NY</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marL="5080" marR="1270" algn="ctr" eaLnBrk="0" hangingPunct="0">
                        <a:lnSpc>
                          <a:spcPct val="107000"/>
                        </a:lnSpc>
                        <a:spcBef>
                          <a:spcPts val="5"/>
                        </a:spcBef>
                        <a:spcAft>
                          <a:spcPts val="800"/>
                        </a:spcAft>
                        <a:buNone/>
                      </a:pPr>
                      <a:r>
                        <a:rPr lang="en-GB" sz="1400" b="0" kern="100" spc="-50">
                          <a:effectLst/>
                        </a:rPr>
                        <a:t>☐</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1921810791"/>
                  </a:ext>
                </a:extLst>
              </a:tr>
              <a:tr h="348957">
                <a:tc>
                  <a:txBody>
                    <a:bodyPr/>
                    <a:lstStyle/>
                    <a:p>
                      <a:pPr marL="69850" eaLnBrk="0" hangingPunct="0">
                        <a:lnSpc>
                          <a:spcPct val="107000"/>
                        </a:lnSpc>
                        <a:spcAft>
                          <a:spcPts val="800"/>
                        </a:spcAft>
                        <a:buNone/>
                      </a:pPr>
                      <a:r>
                        <a:rPr lang="en-GB" sz="1400" b="0" kern="100" spc="-10">
                          <a:effectLst/>
                        </a:rPr>
                        <a:t>Further</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marR="142875" eaLnBrk="0" hangingPunct="0">
                        <a:lnSpc>
                          <a:spcPts val="1260"/>
                        </a:lnSpc>
                        <a:spcAft>
                          <a:spcPts val="800"/>
                        </a:spcAft>
                        <a:buNone/>
                      </a:pPr>
                      <a:r>
                        <a:rPr lang="en-GB" sz="1400" b="0" kern="100">
                          <a:effectLst/>
                        </a:rPr>
                        <a:t>Mariotti,</a:t>
                      </a:r>
                      <a:r>
                        <a:rPr lang="en-GB" sz="1400" b="0" kern="100" spc="-30">
                          <a:effectLst/>
                        </a:rPr>
                        <a:t> </a:t>
                      </a:r>
                      <a:r>
                        <a:rPr lang="en-GB" sz="1400" b="0" kern="100">
                          <a:effectLst/>
                        </a:rPr>
                        <a:t>S.</a:t>
                      </a:r>
                      <a:r>
                        <a:rPr lang="en-GB" sz="1400" b="0" kern="100" spc="-30">
                          <a:effectLst/>
                        </a:rPr>
                        <a:t> </a:t>
                      </a:r>
                      <a:r>
                        <a:rPr lang="en-GB" sz="1400" b="0" kern="100">
                          <a:effectLst/>
                        </a:rPr>
                        <a:t>and</a:t>
                      </a:r>
                      <a:r>
                        <a:rPr lang="en-GB" sz="1400" b="0" kern="100" spc="-15">
                          <a:effectLst/>
                        </a:rPr>
                        <a:t> </a:t>
                      </a:r>
                      <a:r>
                        <a:rPr lang="en-GB" sz="1400" b="0" kern="100">
                          <a:effectLst/>
                        </a:rPr>
                        <a:t>Glackin,</a:t>
                      </a:r>
                      <a:r>
                        <a:rPr lang="en-GB" sz="1400" b="0" kern="100" spc="-30">
                          <a:effectLst/>
                        </a:rPr>
                        <a:t> </a:t>
                      </a:r>
                      <a:r>
                        <a:rPr lang="en-GB" sz="1400" b="0" kern="100">
                          <a:effectLst/>
                        </a:rPr>
                        <a:t>C.</a:t>
                      </a:r>
                      <a:r>
                        <a:rPr lang="en-GB" sz="1400" b="0" kern="100" spc="-30">
                          <a:effectLst/>
                        </a:rPr>
                        <a:t> </a:t>
                      </a:r>
                      <a:r>
                        <a:rPr lang="en-GB" sz="1400" b="0" kern="100">
                          <a:effectLst/>
                        </a:rPr>
                        <a:t>(2016)</a:t>
                      </a:r>
                      <a:r>
                        <a:rPr lang="en-GB" sz="1400" b="0" kern="100" spc="-35">
                          <a:effectLst/>
                        </a:rPr>
                        <a:t> </a:t>
                      </a:r>
                      <a:r>
                        <a:rPr lang="en-GB" sz="1400" b="0" kern="100">
                          <a:effectLst/>
                        </a:rPr>
                        <a:t>Entrepreneurship:</a:t>
                      </a:r>
                      <a:r>
                        <a:rPr lang="en-GB" sz="1400" b="0" kern="100" spc="-30">
                          <a:effectLst/>
                        </a:rPr>
                        <a:t> </a:t>
                      </a:r>
                      <a:r>
                        <a:rPr lang="en-GB" sz="1400" b="0" kern="100">
                          <a:effectLst/>
                        </a:rPr>
                        <a:t>Starting and Operating a Small Business, 4</a:t>
                      </a:r>
                      <a:r>
                        <a:rPr lang="en-GB" sz="1400" b="0" kern="100" baseline="30000">
                          <a:effectLst/>
                        </a:rPr>
                        <a:t>th</a:t>
                      </a:r>
                      <a:r>
                        <a:rPr lang="en-GB" sz="1400" b="0" kern="100">
                          <a:effectLst/>
                        </a:rPr>
                        <a:t> Ed., London: Prentice- </a:t>
                      </a:r>
                      <a:r>
                        <a:rPr lang="en-GB" sz="1400" b="0" kern="100" spc="-10">
                          <a:effectLst/>
                        </a:rPr>
                        <a:t>Hall.</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marL="5080" marR="1905" algn="ctr" eaLnBrk="0" hangingPunct="0">
                        <a:lnSpc>
                          <a:spcPts val="1425"/>
                        </a:lnSpc>
                        <a:spcAft>
                          <a:spcPts val="800"/>
                        </a:spcAft>
                        <a:buNone/>
                      </a:pPr>
                      <a:r>
                        <a:rPr lang="zh-CN" sz="1400" b="0" kern="100" spc="-50">
                          <a:effectLst/>
                        </a:rPr>
                        <a:t>☒</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4027517890"/>
                  </a:ext>
                </a:extLst>
              </a:tr>
              <a:tr h="221664">
                <a:tc>
                  <a:txBody>
                    <a:bodyPr/>
                    <a:lstStyle/>
                    <a:p>
                      <a:pPr marL="69850" eaLnBrk="0" hangingPunct="0">
                        <a:lnSpc>
                          <a:spcPts val="1245"/>
                        </a:lnSpc>
                        <a:spcAft>
                          <a:spcPts val="800"/>
                        </a:spcAft>
                        <a:buNone/>
                      </a:pPr>
                      <a:r>
                        <a:rPr lang="en-GB" sz="1400" b="0" kern="100" spc="-10">
                          <a:effectLst/>
                        </a:rPr>
                        <a:t>Further</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marR="142875" eaLnBrk="0" hangingPunct="0">
                        <a:lnSpc>
                          <a:spcPts val="1260"/>
                        </a:lnSpc>
                        <a:spcAft>
                          <a:spcPts val="800"/>
                        </a:spcAft>
                        <a:buNone/>
                      </a:pPr>
                      <a:r>
                        <a:rPr lang="en-GB" sz="1400" b="0" kern="100" dirty="0">
                          <a:effectLst/>
                        </a:rPr>
                        <a:t>Rae,</a:t>
                      </a:r>
                      <a:r>
                        <a:rPr lang="en-GB" sz="1400" b="0" kern="100" spc="-35" dirty="0">
                          <a:effectLst/>
                        </a:rPr>
                        <a:t> </a:t>
                      </a:r>
                      <a:r>
                        <a:rPr lang="en-GB" sz="1400" b="0" kern="100" dirty="0">
                          <a:effectLst/>
                        </a:rPr>
                        <a:t>D.</a:t>
                      </a:r>
                      <a:r>
                        <a:rPr lang="en-GB" sz="1400" b="0" kern="100" spc="-35" dirty="0">
                          <a:effectLst/>
                        </a:rPr>
                        <a:t> </a:t>
                      </a:r>
                      <a:r>
                        <a:rPr lang="en-GB" sz="1400" b="0" kern="100" dirty="0">
                          <a:effectLst/>
                        </a:rPr>
                        <a:t>(2007)</a:t>
                      </a:r>
                      <a:r>
                        <a:rPr lang="en-GB" sz="1400" b="0" kern="100" spc="-35" dirty="0">
                          <a:effectLst/>
                        </a:rPr>
                        <a:t> </a:t>
                      </a:r>
                      <a:r>
                        <a:rPr lang="en-GB" sz="1400" b="0" kern="100" dirty="0">
                          <a:effectLst/>
                        </a:rPr>
                        <a:t>Entrepreneurship:</a:t>
                      </a:r>
                      <a:r>
                        <a:rPr lang="en-GB" sz="1400" b="0" kern="100" spc="-35" dirty="0">
                          <a:effectLst/>
                        </a:rPr>
                        <a:t> </a:t>
                      </a:r>
                      <a:r>
                        <a:rPr lang="en-GB" sz="1400" b="0" kern="100" dirty="0">
                          <a:effectLst/>
                        </a:rPr>
                        <a:t>from</a:t>
                      </a:r>
                      <a:r>
                        <a:rPr lang="en-GB" sz="1400" b="0" kern="100" spc="-25" dirty="0">
                          <a:effectLst/>
                        </a:rPr>
                        <a:t> </a:t>
                      </a:r>
                      <a:r>
                        <a:rPr lang="en-GB" sz="1400" b="0" kern="100" dirty="0">
                          <a:effectLst/>
                        </a:rPr>
                        <a:t>opportunity</a:t>
                      </a:r>
                      <a:r>
                        <a:rPr lang="en-GB" sz="1400" b="0" kern="100" spc="-20" dirty="0">
                          <a:effectLst/>
                        </a:rPr>
                        <a:t> </a:t>
                      </a:r>
                      <a:r>
                        <a:rPr lang="en-GB" sz="1400" b="0" kern="100" dirty="0">
                          <a:effectLst/>
                        </a:rPr>
                        <a:t>to</a:t>
                      </a:r>
                      <a:r>
                        <a:rPr lang="en-GB" sz="1400" b="0" kern="100" spc="-20" dirty="0">
                          <a:effectLst/>
                        </a:rPr>
                        <a:t> </a:t>
                      </a:r>
                      <a:r>
                        <a:rPr lang="en-GB" sz="1400" b="0" kern="100" dirty="0">
                          <a:effectLst/>
                        </a:rPr>
                        <a:t>action, 1</a:t>
                      </a:r>
                      <a:r>
                        <a:rPr lang="en-GB" sz="1400" b="0" kern="100" baseline="30000" dirty="0">
                          <a:effectLst/>
                        </a:rPr>
                        <a:t>st</a:t>
                      </a:r>
                      <a:r>
                        <a:rPr lang="en-GB" sz="1400" b="0" kern="100" dirty="0">
                          <a:effectLst/>
                        </a:rPr>
                        <a:t> Ed., Basingstoke: Palgrave Macmillan</a:t>
                      </a:r>
                      <a:endParaRPr lang="en-GB" sz="1400" b="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marL="5080" marR="1270" algn="ctr" eaLnBrk="0" hangingPunct="0">
                        <a:lnSpc>
                          <a:spcPts val="1450"/>
                        </a:lnSpc>
                        <a:spcAft>
                          <a:spcPts val="800"/>
                        </a:spcAft>
                        <a:buNone/>
                      </a:pPr>
                      <a:r>
                        <a:rPr lang="en-GB" sz="1400" b="0" kern="100" spc="-50">
                          <a:effectLst/>
                        </a:rPr>
                        <a:t>☐</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1940889691"/>
                  </a:ext>
                </a:extLst>
              </a:tr>
              <a:tr h="463891">
                <a:tc>
                  <a:txBody>
                    <a:bodyPr/>
                    <a:lstStyle/>
                    <a:p>
                      <a:pPr marL="69850" eaLnBrk="0" hangingPunct="0">
                        <a:lnSpc>
                          <a:spcPts val="1250"/>
                        </a:lnSpc>
                        <a:spcAft>
                          <a:spcPts val="800"/>
                        </a:spcAft>
                        <a:buNone/>
                      </a:pPr>
                      <a:r>
                        <a:rPr lang="en-GB" sz="1400" b="0" kern="100" spc="-10">
                          <a:effectLst/>
                        </a:rPr>
                        <a:t>Further</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marR="142875" eaLnBrk="0" hangingPunct="0">
                        <a:lnSpc>
                          <a:spcPct val="107000"/>
                        </a:lnSpc>
                        <a:spcAft>
                          <a:spcPts val="800"/>
                        </a:spcAft>
                        <a:buNone/>
                      </a:pPr>
                      <a:r>
                        <a:rPr lang="en-GB" sz="1400" b="0" kern="100" dirty="0">
                          <a:effectLst/>
                        </a:rPr>
                        <a:t>Mariotti, S., &amp; Glackin, C. (2016). Entrepreneurship : starting &amp; operating a small business, 4</a:t>
                      </a:r>
                      <a:r>
                        <a:rPr lang="en-GB" sz="1400" b="0" kern="100" baseline="30000" dirty="0">
                          <a:effectLst/>
                        </a:rPr>
                        <a:t>th</a:t>
                      </a:r>
                      <a:r>
                        <a:rPr lang="en-GB" sz="1400" b="0" kern="100" dirty="0">
                          <a:effectLst/>
                        </a:rPr>
                        <a:t> Ed., Pearson</a:t>
                      </a:r>
                      <a:endParaRPr lang="en-GB" sz="1400" b="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marL="5080" marR="1270" algn="ctr" eaLnBrk="0" hangingPunct="0">
                        <a:lnSpc>
                          <a:spcPts val="1455"/>
                        </a:lnSpc>
                        <a:spcAft>
                          <a:spcPts val="800"/>
                        </a:spcAft>
                        <a:buNone/>
                      </a:pPr>
                      <a:r>
                        <a:rPr lang="zh-CN" sz="1400" b="0" kern="100" spc="-50">
                          <a:effectLst/>
                        </a:rPr>
                        <a:t>☒</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1249088863"/>
                  </a:ext>
                </a:extLst>
              </a:tr>
              <a:tr h="463891">
                <a:tc>
                  <a:txBody>
                    <a:bodyPr/>
                    <a:lstStyle/>
                    <a:p>
                      <a:pPr marL="69850" eaLnBrk="0" hangingPunct="0">
                        <a:lnSpc>
                          <a:spcPts val="1250"/>
                        </a:lnSpc>
                        <a:spcAft>
                          <a:spcPts val="800"/>
                        </a:spcAft>
                        <a:buNone/>
                      </a:pPr>
                      <a:r>
                        <a:rPr lang="en-GB" sz="1400" b="0" kern="100" spc="-10">
                          <a:effectLst/>
                        </a:rPr>
                        <a:t>Further</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marR="142875" eaLnBrk="0" hangingPunct="0">
                        <a:lnSpc>
                          <a:spcPct val="107000"/>
                        </a:lnSpc>
                        <a:spcAft>
                          <a:spcPts val="800"/>
                        </a:spcAft>
                        <a:buNone/>
                      </a:pPr>
                      <a:r>
                        <a:rPr lang="en-GB" sz="1400" b="0" kern="100">
                          <a:effectLst/>
                        </a:rPr>
                        <a:t>Rickman,</a:t>
                      </a:r>
                      <a:r>
                        <a:rPr lang="en-GB" sz="1400" b="0" kern="100" spc="-25">
                          <a:effectLst/>
                        </a:rPr>
                        <a:t> </a:t>
                      </a:r>
                      <a:r>
                        <a:rPr lang="en-GB" sz="1400" b="0" kern="100">
                          <a:effectLst/>
                        </a:rPr>
                        <a:t>C.,</a:t>
                      </a:r>
                      <a:r>
                        <a:rPr lang="en-GB" sz="1400" b="0" kern="100" spc="-25">
                          <a:effectLst/>
                        </a:rPr>
                        <a:t> </a:t>
                      </a:r>
                      <a:r>
                        <a:rPr lang="en-GB" sz="1400" b="0" kern="100">
                          <a:effectLst/>
                        </a:rPr>
                        <a:t>&amp;</a:t>
                      </a:r>
                      <a:r>
                        <a:rPr lang="en-GB" sz="1400" b="0" kern="100" spc="-10">
                          <a:effectLst/>
                        </a:rPr>
                        <a:t> </a:t>
                      </a:r>
                      <a:r>
                        <a:rPr lang="en-GB" sz="1400" b="0" kern="100">
                          <a:effectLst/>
                        </a:rPr>
                        <a:t>Roddick,</a:t>
                      </a:r>
                      <a:r>
                        <a:rPr lang="en-GB" sz="1400" b="0" kern="100" spc="-25">
                          <a:effectLst/>
                        </a:rPr>
                        <a:t> </a:t>
                      </a:r>
                      <a:r>
                        <a:rPr lang="en-GB" sz="1400" b="0" kern="100">
                          <a:effectLst/>
                        </a:rPr>
                        <a:t>D.</a:t>
                      </a:r>
                      <a:r>
                        <a:rPr lang="en-GB" sz="1400" b="0" kern="100" spc="-25">
                          <a:effectLst/>
                        </a:rPr>
                        <a:t> </a:t>
                      </a:r>
                      <a:r>
                        <a:rPr lang="en-GB" sz="1400" b="0" kern="100">
                          <a:effectLst/>
                        </a:rPr>
                        <a:t>(2013)</a:t>
                      </a:r>
                      <a:r>
                        <a:rPr lang="en-GB" sz="1400" b="0" kern="100" spc="-30">
                          <a:effectLst/>
                        </a:rPr>
                        <a:t> </a:t>
                      </a:r>
                      <a:r>
                        <a:rPr lang="en-GB" sz="1400" b="0" kern="100">
                          <a:effectLst/>
                        </a:rPr>
                        <a:t>The</a:t>
                      </a:r>
                      <a:r>
                        <a:rPr lang="en-GB" sz="1400" b="0" kern="100" spc="-10">
                          <a:effectLst/>
                        </a:rPr>
                        <a:t> </a:t>
                      </a:r>
                      <a:r>
                        <a:rPr lang="en-GB" sz="1400" b="0" kern="100">
                          <a:effectLst/>
                        </a:rPr>
                        <a:t>Small</a:t>
                      </a:r>
                      <a:r>
                        <a:rPr lang="en-GB" sz="1400" b="0" kern="100" spc="-20">
                          <a:effectLst/>
                        </a:rPr>
                        <a:t> </a:t>
                      </a:r>
                      <a:r>
                        <a:rPr lang="en-GB" sz="1400" b="0" kern="100">
                          <a:effectLst/>
                        </a:rPr>
                        <a:t>Business</a:t>
                      </a:r>
                      <a:r>
                        <a:rPr lang="en-GB" sz="1400" b="0" kern="100" spc="-10">
                          <a:effectLst/>
                        </a:rPr>
                        <a:t> </a:t>
                      </a:r>
                      <a:r>
                        <a:rPr lang="en-GB" sz="1400" b="0" kern="100">
                          <a:effectLst/>
                        </a:rPr>
                        <a:t>Start- Up Workbook:</a:t>
                      </a:r>
                      <a:r>
                        <a:rPr lang="en-GB" sz="1400" b="0" kern="100" spc="200">
                          <a:effectLst/>
                        </a:rPr>
                        <a:t> </a:t>
                      </a:r>
                      <a:r>
                        <a:rPr lang="en-GB" sz="1400" b="0" kern="100">
                          <a:effectLst/>
                        </a:rPr>
                        <a:t>A step-by-step guide to starting the business you’ve dreamed of,</a:t>
                      </a:r>
                      <a:r>
                        <a:rPr lang="en-GB" sz="1400" b="0" kern="100" spc="200">
                          <a:effectLst/>
                        </a:rPr>
                        <a:t> </a:t>
                      </a:r>
                      <a:r>
                        <a:rPr lang="en-GB" sz="1400" b="0" kern="100">
                          <a:effectLst/>
                        </a:rPr>
                        <a:t>Rupa Publications India</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marL="5080" marR="1270" algn="ctr" eaLnBrk="0" hangingPunct="0">
                        <a:lnSpc>
                          <a:spcPts val="1455"/>
                        </a:lnSpc>
                        <a:spcAft>
                          <a:spcPts val="800"/>
                        </a:spcAft>
                        <a:buNone/>
                      </a:pPr>
                      <a:r>
                        <a:rPr lang="en-GB" sz="1400" b="0" kern="100" spc="-50">
                          <a:effectLst/>
                        </a:rPr>
                        <a:t>☐</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2878770019"/>
                  </a:ext>
                </a:extLst>
              </a:tr>
              <a:tr h="348957">
                <a:tc>
                  <a:txBody>
                    <a:bodyPr/>
                    <a:lstStyle/>
                    <a:p>
                      <a:pPr marL="69850" eaLnBrk="0" hangingPunct="0">
                        <a:lnSpc>
                          <a:spcPts val="1250"/>
                        </a:lnSpc>
                        <a:spcAft>
                          <a:spcPts val="800"/>
                        </a:spcAft>
                        <a:buNone/>
                      </a:pPr>
                      <a:r>
                        <a:rPr lang="en-GB" sz="1400" b="0" kern="100" spc="-10">
                          <a:effectLst/>
                        </a:rPr>
                        <a:t>Further</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eaLnBrk="0" hangingPunct="0">
                        <a:lnSpc>
                          <a:spcPts val="1250"/>
                        </a:lnSpc>
                        <a:spcAft>
                          <a:spcPts val="800"/>
                        </a:spcAft>
                        <a:buNone/>
                      </a:pPr>
                      <a:r>
                        <a:rPr lang="en-GB" sz="1400" b="0" kern="100" dirty="0">
                          <a:effectLst/>
                        </a:rPr>
                        <a:t>Timmons, J. &amp; Spinelli, S. (2008) New Venture Creation: Entrepreneurship for the 21</a:t>
                      </a:r>
                      <a:r>
                        <a:rPr lang="en-GB" sz="1400" b="0" kern="100" baseline="30000" dirty="0">
                          <a:effectLst/>
                        </a:rPr>
                        <a:t>st</a:t>
                      </a:r>
                      <a:r>
                        <a:rPr lang="en-GB" sz="1400" b="0" kern="100" dirty="0">
                          <a:effectLst/>
                        </a:rPr>
                        <a:t> Century, 7</a:t>
                      </a:r>
                      <a:r>
                        <a:rPr lang="en-GB" sz="1400" b="0" kern="100" baseline="30000" dirty="0">
                          <a:effectLst/>
                        </a:rPr>
                        <a:t>th</a:t>
                      </a:r>
                      <a:r>
                        <a:rPr lang="en-GB" sz="1400" b="0" kern="100" dirty="0">
                          <a:effectLst/>
                        </a:rPr>
                        <a:t> Ed., McGraw Hill: Boston</a:t>
                      </a:r>
                      <a:endParaRPr lang="en-GB" sz="1400" b="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marL="5080" marR="1270" algn="ctr" eaLnBrk="0" hangingPunct="0">
                        <a:lnSpc>
                          <a:spcPts val="1450"/>
                        </a:lnSpc>
                        <a:spcAft>
                          <a:spcPts val="800"/>
                        </a:spcAft>
                        <a:buNone/>
                      </a:pPr>
                      <a:r>
                        <a:rPr lang="en-GB" sz="1400" b="0" kern="100" spc="-50">
                          <a:effectLst/>
                        </a:rPr>
                        <a:t>☐</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3878309119"/>
                  </a:ext>
                </a:extLst>
              </a:tr>
              <a:tr h="348957">
                <a:tc>
                  <a:txBody>
                    <a:bodyPr/>
                    <a:lstStyle/>
                    <a:p>
                      <a:pPr marL="69850" eaLnBrk="0" hangingPunct="0">
                        <a:lnSpc>
                          <a:spcPts val="1250"/>
                        </a:lnSpc>
                        <a:spcAft>
                          <a:spcPts val="800"/>
                        </a:spcAft>
                        <a:buNone/>
                      </a:pPr>
                      <a:r>
                        <a:rPr lang="en-GB" sz="1400" b="0" kern="100" spc="-10">
                          <a:effectLst/>
                        </a:rPr>
                        <a:t>Further</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eaLnBrk="0" hangingPunct="0">
                        <a:lnSpc>
                          <a:spcPts val="1250"/>
                        </a:lnSpc>
                        <a:spcAft>
                          <a:spcPts val="800"/>
                        </a:spcAft>
                        <a:buNone/>
                      </a:pPr>
                      <a:r>
                        <a:rPr lang="fi-FI" sz="1400" b="0" kern="100" dirty="0">
                          <a:effectLst/>
                        </a:rPr>
                        <a:t>Baron, R. A., &amp; </a:t>
                      </a:r>
                      <a:r>
                        <a:rPr lang="fi-FI" sz="1400" b="0" kern="100" dirty="0" err="1">
                          <a:effectLst/>
                        </a:rPr>
                        <a:t>Hmieleski</a:t>
                      </a:r>
                      <a:r>
                        <a:rPr lang="fi-FI" sz="1400" b="0" kern="100" dirty="0">
                          <a:effectLst/>
                        </a:rPr>
                        <a:t>, K. M. (2018). </a:t>
                      </a:r>
                      <a:r>
                        <a:rPr lang="en-GB" sz="1400" b="0" kern="100" dirty="0">
                          <a:effectLst/>
                        </a:rPr>
                        <a:t>Essentials of entrepreneurship : changing the world, one idea at a time (2nd edition). Edward Elgar Publishing.</a:t>
                      </a:r>
                      <a:endParaRPr lang="en-GB" sz="1400" b="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marL="5080" marR="1270" algn="ctr" eaLnBrk="0" hangingPunct="0">
                        <a:lnSpc>
                          <a:spcPts val="1450"/>
                        </a:lnSpc>
                        <a:spcAft>
                          <a:spcPts val="800"/>
                        </a:spcAft>
                        <a:buNone/>
                      </a:pPr>
                      <a:r>
                        <a:rPr lang="en-GB" sz="1400" b="0" kern="100" spc="-50">
                          <a:effectLst/>
                        </a:rPr>
                        <a:t>☐</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18998950"/>
                  </a:ext>
                </a:extLst>
              </a:tr>
              <a:tr h="177415">
                <a:tc>
                  <a:txBody>
                    <a:bodyPr/>
                    <a:lstStyle/>
                    <a:p>
                      <a:pPr marL="69850" eaLnBrk="0" hangingPunct="0">
                        <a:lnSpc>
                          <a:spcPts val="1250"/>
                        </a:lnSpc>
                        <a:spcAft>
                          <a:spcPts val="800"/>
                        </a:spcAft>
                        <a:buNone/>
                      </a:pPr>
                      <a:r>
                        <a:rPr lang="en-GB" sz="1400" b="0" kern="100" spc="-10">
                          <a:effectLst/>
                        </a:rPr>
                        <a:t>Journals</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eaLnBrk="0" hangingPunct="0">
                        <a:lnSpc>
                          <a:spcPts val="1250"/>
                        </a:lnSpc>
                        <a:spcAft>
                          <a:spcPts val="800"/>
                        </a:spcAft>
                        <a:buNone/>
                      </a:pPr>
                      <a:r>
                        <a:rPr lang="en-GB" sz="1400" b="0" kern="100" dirty="0">
                          <a:effectLst/>
                        </a:rPr>
                        <a:t>Entrepreneurship: Theory &amp; Practice</a:t>
                      </a:r>
                      <a:endParaRPr lang="en-GB" sz="1400" b="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marL="5080" marR="1905" algn="ctr" eaLnBrk="0" hangingPunct="0">
                        <a:lnSpc>
                          <a:spcPts val="1330"/>
                        </a:lnSpc>
                        <a:spcAft>
                          <a:spcPts val="800"/>
                        </a:spcAft>
                        <a:buNone/>
                      </a:pPr>
                      <a:r>
                        <a:rPr lang="zh-CN" sz="1400" b="0" kern="100" spc="-50">
                          <a:effectLst/>
                        </a:rPr>
                        <a:t>☒</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434506797"/>
                  </a:ext>
                </a:extLst>
              </a:tr>
              <a:tr h="177415">
                <a:tc>
                  <a:txBody>
                    <a:bodyPr/>
                    <a:lstStyle/>
                    <a:p>
                      <a:pPr marL="69850" eaLnBrk="0" hangingPunct="0">
                        <a:lnSpc>
                          <a:spcPts val="1250"/>
                        </a:lnSpc>
                        <a:spcAft>
                          <a:spcPts val="800"/>
                        </a:spcAft>
                        <a:buNone/>
                      </a:pPr>
                      <a:r>
                        <a:rPr lang="en-GB" sz="1400" b="0" kern="100" spc="-10">
                          <a:effectLst/>
                        </a:rPr>
                        <a:t>Journals</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eaLnBrk="0" hangingPunct="0">
                        <a:lnSpc>
                          <a:spcPts val="1250"/>
                        </a:lnSpc>
                        <a:spcAft>
                          <a:spcPts val="800"/>
                        </a:spcAft>
                        <a:buNone/>
                      </a:pPr>
                      <a:r>
                        <a:rPr lang="en-GB" sz="1400" b="0" kern="100" dirty="0">
                          <a:effectLst/>
                        </a:rPr>
                        <a:t>International Small Business Journal</a:t>
                      </a:r>
                      <a:endParaRPr lang="en-GB" sz="1400" b="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marL="5080" marR="1905" algn="ctr" eaLnBrk="0" hangingPunct="0">
                        <a:lnSpc>
                          <a:spcPts val="1315"/>
                        </a:lnSpc>
                        <a:spcAft>
                          <a:spcPts val="800"/>
                        </a:spcAft>
                        <a:buNone/>
                      </a:pPr>
                      <a:r>
                        <a:rPr lang="zh-CN" sz="1400" b="0" kern="100" spc="-50">
                          <a:effectLst/>
                        </a:rPr>
                        <a:t>☒</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901741200"/>
                  </a:ext>
                </a:extLst>
              </a:tr>
              <a:tr h="226699">
                <a:tc>
                  <a:txBody>
                    <a:bodyPr/>
                    <a:lstStyle/>
                    <a:p>
                      <a:pPr marL="69850" eaLnBrk="0" hangingPunct="0">
                        <a:lnSpc>
                          <a:spcPct val="107000"/>
                        </a:lnSpc>
                        <a:spcAft>
                          <a:spcPts val="800"/>
                        </a:spcAft>
                        <a:buNone/>
                      </a:pPr>
                      <a:r>
                        <a:rPr lang="en-GB" sz="1400" b="0" kern="100" spc="-10">
                          <a:effectLst/>
                        </a:rPr>
                        <a:t>Journals</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eaLnBrk="0" hangingPunct="0">
                        <a:lnSpc>
                          <a:spcPct val="107000"/>
                        </a:lnSpc>
                        <a:spcAft>
                          <a:spcPts val="800"/>
                        </a:spcAft>
                        <a:buNone/>
                      </a:pPr>
                      <a:r>
                        <a:rPr lang="en-GB" sz="1400" b="0" kern="100" dirty="0">
                          <a:effectLst/>
                        </a:rPr>
                        <a:t>Journal of Business Venturing</a:t>
                      </a:r>
                      <a:endParaRPr lang="en-GB" sz="1400" b="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marL="5080" marR="1905" algn="ctr" eaLnBrk="0" hangingPunct="0">
                        <a:lnSpc>
                          <a:spcPts val="1330"/>
                        </a:lnSpc>
                        <a:spcAft>
                          <a:spcPts val="800"/>
                        </a:spcAft>
                        <a:buNone/>
                      </a:pPr>
                      <a:r>
                        <a:rPr lang="zh-CN" sz="1400" b="0" kern="100" spc="-50">
                          <a:effectLst/>
                        </a:rPr>
                        <a:t>☒</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3001060698"/>
                  </a:ext>
                </a:extLst>
              </a:tr>
              <a:tr h="226699">
                <a:tc>
                  <a:txBody>
                    <a:bodyPr/>
                    <a:lstStyle/>
                    <a:p>
                      <a:pPr marL="69850" eaLnBrk="0" hangingPunct="0">
                        <a:lnSpc>
                          <a:spcPct val="107000"/>
                        </a:lnSpc>
                        <a:spcAft>
                          <a:spcPts val="800"/>
                        </a:spcAft>
                        <a:buNone/>
                      </a:pPr>
                      <a:r>
                        <a:rPr lang="en-GB" sz="1400" b="0" kern="100" spc="-10">
                          <a:effectLst/>
                        </a:rPr>
                        <a:t>Journals</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eaLnBrk="0" hangingPunct="0">
                        <a:lnSpc>
                          <a:spcPct val="107000"/>
                        </a:lnSpc>
                        <a:spcAft>
                          <a:spcPts val="800"/>
                        </a:spcAft>
                        <a:buNone/>
                      </a:pPr>
                      <a:r>
                        <a:rPr lang="en-GB" sz="1400" b="0" kern="100" dirty="0">
                          <a:effectLst/>
                        </a:rPr>
                        <a:t>Journal of Entrepreneurship</a:t>
                      </a:r>
                      <a:endParaRPr lang="en-GB" sz="1400" b="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marL="5080" marR="1905" algn="ctr" eaLnBrk="0" hangingPunct="0">
                        <a:lnSpc>
                          <a:spcPts val="1330"/>
                        </a:lnSpc>
                        <a:spcAft>
                          <a:spcPts val="800"/>
                        </a:spcAft>
                        <a:buNone/>
                      </a:pPr>
                      <a:r>
                        <a:rPr lang="zh-CN" sz="1400" b="0" kern="100" spc="-50">
                          <a:effectLst/>
                        </a:rPr>
                        <a:t>☒</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2701936992"/>
                  </a:ext>
                </a:extLst>
              </a:tr>
              <a:tr h="226699">
                <a:tc>
                  <a:txBody>
                    <a:bodyPr/>
                    <a:lstStyle/>
                    <a:p>
                      <a:pPr marL="69850" eaLnBrk="0" hangingPunct="0">
                        <a:lnSpc>
                          <a:spcPct val="107000"/>
                        </a:lnSpc>
                        <a:spcAft>
                          <a:spcPts val="800"/>
                        </a:spcAft>
                        <a:buNone/>
                      </a:pPr>
                      <a:r>
                        <a:rPr lang="en-GB" sz="1400" b="0" kern="100" spc="-10">
                          <a:effectLst/>
                        </a:rPr>
                        <a:t>Journals</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eaLnBrk="0" hangingPunct="0">
                        <a:lnSpc>
                          <a:spcPct val="107000"/>
                        </a:lnSpc>
                        <a:spcAft>
                          <a:spcPts val="800"/>
                        </a:spcAft>
                        <a:buNone/>
                      </a:pPr>
                      <a:r>
                        <a:rPr lang="en-GB" sz="1400" b="0" kern="100" dirty="0">
                          <a:effectLst/>
                        </a:rPr>
                        <a:t>Journal of Small Business and Entrepreneurial Development</a:t>
                      </a:r>
                      <a:endParaRPr lang="en-GB" sz="1400" b="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marL="5080" marR="1905" algn="ctr" eaLnBrk="0" hangingPunct="0">
                        <a:lnSpc>
                          <a:spcPts val="1330"/>
                        </a:lnSpc>
                        <a:spcAft>
                          <a:spcPts val="800"/>
                        </a:spcAft>
                        <a:buNone/>
                      </a:pPr>
                      <a:r>
                        <a:rPr lang="zh-CN" sz="1400" b="0" kern="100" spc="-50" dirty="0">
                          <a:effectLst/>
                        </a:rPr>
                        <a:t>☒</a:t>
                      </a:r>
                      <a:endParaRPr lang="en-GB" sz="1400" b="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558551460"/>
                  </a:ext>
                </a:extLst>
              </a:tr>
              <a:tr h="175964">
                <a:tc>
                  <a:txBody>
                    <a:bodyPr/>
                    <a:lstStyle/>
                    <a:p>
                      <a:pPr marL="69850" eaLnBrk="0" hangingPunct="0">
                        <a:lnSpc>
                          <a:spcPts val="1245"/>
                        </a:lnSpc>
                        <a:spcAft>
                          <a:spcPts val="800"/>
                        </a:spcAft>
                        <a:buNone/>
                      </a:pPr>
                      <a:r>
                        <a:rPr lang="en-GB" sz="1400" b="0" kern="100" spc="-10">
                          <a:effectLst/>
                        </a:rPr>
                        <a:t>Journals</a:t>
                      </a:r>
                      <a:endParaRPr lang="en-GB" sz="1400" b="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eaLnBrk="0" hangingPunct="0">
                        <a:lnSpc>
                          <a:spcPts val="1245"/>
                        </a:lnSpc>
                        <a:spcAft>
                          <a:spcPts val="800"/>
                        </a:spcAft>
                        <a:buNone/>
                      </a:pPr>
                      <a:r>
                        <a:rPr lang="en-GB" sz="1400" b="0" kern="100" dirty="0">
                          <a:effectLst/>
                        </a:rPr>
                        <a:t>Journal of Small Business Management</a:t>
                      </a:r>
                      <a:endParaRPr lang="en-GB" sz="1400" b="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marL="5080" marR="1905" algn="ctr" eaLnBrk="0" hangingPunct="0">
                        <a:lnSpc>
                          <a:spcPts val="1330"/>
                        </a:lnSpc>
                        <a:spcAft>
                          <a:spcPts val="800"/>
                        </a:spcAft>
                        <a:buNone/>
                      </a:pPr>
                      <a:r>
                        <a:rPr lang="zh-CN" sz="1400" b="0" kern="100" spc="-50" dirty="0">
                          <a:effectLst/>
                        </a:rPr>
                        <a:t>☒</a:t>
                      </a:r>
                      <a:endParaRPr lang="en-GB" sz="1400" b="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2934354627"/>
                  </a:ext>
                </a:extLst>
              </a:tr>
            </a:tbl>
          </a:graphicData>
        </a:graphic>
      </p:graphicFrame>
    </p:spTree>
    <p:extLst>
      <p:ext uri="{BB962C8B-B14F-4D97-AF65-F5344CB8AC3E}">
        <p14:creationId xmlns:p14="http://schemas.microsoft.com/office/powerpoint/2010/main" val="9408834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C8A73F2F-95E0-10A3-7105-A306FFF1E61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A82EC9A-76AB-F7C9-F111-A5FB5ED981D9}"/>
              </a:ext>
            </a:extLst>
          </p:cNvPr>
          <p:cNvSpPr txBox="1"/>
          <p:nvPr/>
        </p:nvSpPr>
        <p:spPr>
          <a:xfrm>
            <a:off x="386350" y="784690"/>
            <a:ext cx="3608680"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Thank you!</a:t>
            </a:r>
          </a:p>
        </p:txBody>
      </p:sp>
      <p:sp>
        <p:nvSpPr>
          <p:cNvPr id="6" name="TextBox 5">
            <a:extLst>
              <a:ext uri="{FF2B5EF4-FFF2-40B4-BE49-F238E27FC236}">
                <a16:creationId xmlns:a16="http://schemas.microsoft.com/office/drawing/2014/main" id="{781123ED-8F9C-58DE-7CA0-73B963613CDE}"/>
              </a:ext>
            </a:extLst>
          </p:cNvPr>
          <p:cNvSpPr txBox="1"/>
          <p:nvPr/>
        </p:nvSpPr>
        <p:spPr>
          <a:xfrm>
            <a:off x="503916" y="2214602"/>
            <a:ext cx="5060861" cy="34163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i="1" dirty="0">
                <a:solidFill>
                  <a:schemeClr val="bg1"/>
                </a:solidFill>
              </a:rPr>
              <a:t>I look forward to seeing you next week, if you have any questions in the meantime please send me an email…</a:t>
            </a:r>
            <a:br>
              <a:rPr lang="en-GB" sz="2400" b="1" i="1" dirty="0">
                <a:solidFill>
                  <a:schemeClr val="bg1"/>
                </a:solidFill>
              </a:rPr>
            </a:br>
            <a:br>
              <a:rPr lang="en-GB" sz="2400" b="1" i="1" dirty="0">
                <a:solidFill>
                  <a:schemeClr val="bg1"/>
                </a:solidFill>
              </a:rPr>
            </a:br>
            <a:r>
              <a:rPr lang="en-GB" sz="2400" b="1" u="sng" dirty="0">
                <a:solidFill>
                  <a:schemeClr val="bg1"/>
                </a:solidFill>
                <a:hlinkClick r:id="rId4">
                  <a:extLst>
                    <a:ext uri="{A12FA001-AC4F-418D-AE19-62706E023703}">
                      <ahyp:hlinkClr xmlns:ahyp="http://schemas.microsoft.com/office/drawing/2018/hyperlinkcolor" val="tx"/>
                    </a:ext>
                  </a:extLst>
                </a:hlinkClick>
              </a:rPr>
              <a:t>n.dyer@uwtsd.ac.uk</a:t>
            </a:r>
            <a:br>
              <a:rPr lang="en-GB" sz="2400" b="1" i="1" dirty="0">
                <a:solidFill>
                  <a:schemeClr val="bg1"/>
                </a:solidFill>
              </a:rPr>
            </a:br>
            <a:br>
              <a:rPr lang="en-GB" sz="2400" b="1" i="1" dirty="0">
                <a:solidFill>
                  <a:schemeClr val="bg1"/>
                </a:solidFill>
              </a:rPr>
            </a:br>
            <a:r>
              <a:rPr lang="en-GB" sz="2400" b="1" i="1" dirty="0">
                <a:solidFill>
                  <a:schemeClr val="bg1"/>
                </a:solidFill>
              </a:rPr>
              <a:t>…(from your student email account ALWAYS!).</a:t>
            </a:r>
            <a:br>
              <a:rPr lang="en-GB" sz="2400" b="1" u="sng" dirty="0">
                <a:solidFill>
                  <a:schemeClr val="bg1"/>
                </a:solidFill>
              </a:rPr>
            </a:br>
            <a:endParaRPr kumimoji="0" lang="en-GB" sz="2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7219607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20E6D-67E3-4978-8229-65036E264BE8}"/>
              </a:ext>
            </a:extLst>
          </p:cNvPr>
          <p:cNvSpPr>
            <a:spLocks noGrp="1"/>
          </p:cNvSpPr>
          <p:nvPr>
            <p:ph type="title"/>
          </p:nvPr>
        </p:nvSpPr>
        <p:spPr>
          <a:xfrm>
            <a:off x="379141" y="6077"/>
            <a:ext cx="10515600" cy="1325563"/>
          </a:xfrm>
        </p:spPr>
        <p:txBody>
          <a:bodyPr/>
          <a:lstStyle/>
          <a:p>
            <a:r>
              <a:rPr lang="en-GB" dirty="0">
                <a:solidFill>
                  <a:srgbClr val="002060"/>
                </a:solidFill>
              </a:rPr>
              <a:t>References</a:t>
            </a:r>
          </a:p>
        </p:txBody>
      </p:sp>
      <p:sp>
        <p:nvSpPr>
          <p:cNvPr id="3" name="Content Placeholder 2">
            <a:extLst>
              <a:ext uri="{FF2B5EF4-FFF2-40B4-BE49-F238E27FC236}">
                <a16:creationId xmlns:a16="http://schemas.microsoft.com/office/drawing/2014/main" id="{1C303D94-3CE3-42C9-AA0E-CF60604E197D}"/>
              </a:ext>
            </a:extLst>
          </p:cNvPr>
          <p:cNvSpPr>
            <a:spLocks noGrp="1"/>
          </p:cNvSpPr>
          <p:nvPr>
            <p:ph idx="1"/>
          </p:nvPr>
        </p:nvSpPr>
        <p:spPr>
          <a:xfrm>
            <a:off x="379141" y="1516306"/>
            <a:ext cx="11608420" cy="3907464"/>
          </a:xfrm>
        </p:spPr>
        <p:txBody>
          <a:bodyPr>
            <a:normAutofit/>
          </a:bodyPr>
          <a:lstStyle/>
          <a:p>
            <a:pPr marL="0" indent="0">
              <a:buNone/>
            </a:pPr>
            <a:r>
              <a:rPr lang="en-GB" sz="1400" i="1" dirty="0"/>
              <a:t>G, G. Meredith, R, E. Nelson, P, A. Neck, (1982) The Practice of Entrepreneurship</a:t>
            </a:r>
            <a:endParaRPr lang="en-GB" sz="1400" dirty="0"/>
          </a:p>
          <a:p>
            <a:pPr marL="0" indent="0">
              <a:buNone/>
            </a:pPr>
            <a:r>
              <a:rPr lang="en-GB" sz="1400" dirty="0"/>
              <a:t>Oakley, C. (2018) What is an entrepreneur? A brilliant definition - UK business forums, UK Business Forum. Available at: https://www.ukbusinessforums.co.uk/articles/what-is-an-entrepreneur-a-brilliant-definition.6589/ (Accessed: 21 September 2023).</a:t>
            </a:r>
          </a:p>
          <a:p>
            <a:pPr marL="0" indent="0">
              <a:buNone/>
            </a:pPr>
            <a:r>
              <a:rPr lang="en-GB" sz="1400" dirty="0"/>
              <a:t>Oxford Dictionary (2020). Oxford: Oxford University Press.  </a:t>
            </a:r>
          </a:p>
          <a:p>
            <a:pPr marL="0" indent="0">
              <a:buNone/>
            </a:pPr>
            <a:endParaRPr lang="en-GB" sz="2000" dirty="0">
              <a:solidFill>
                <a:schemeClr val="bg1"/>
              </a:solidFill>
            </a:endParaRPr>
          </a:p>
        </p:txBody>
      </p:sp>
      <p:sp>
        <p:nvSpPr>
          <p:cNvPr id="5" name="TextBox 4">
            <a:extLst>
              <a:ext uri="{FF2B5EF4-FFF2-40B4-BE49-F238E27FC236}">
                <a16:creationId xmlns:a16="http://schemas.microsoft.com/office/drawing/2014/main" id="{7712FB78-4F6E-4340-A045-817A83616A68}"/>
              </a:ext>
            </a:extLst>
          </p:cNvPr>
          <p:cNvSpPr txBox="1"/>
          <p:nvPr/>
        </p:nvSpPr>
        <p:spPr>
          <a:xfrm>
            <a:off x="2063552" y="1146974"/>
            <a:ext cx="473897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References</a:t>
            </a:r>
          </a:p>
        </p:txBody>
      </p:sp>
    </p:spTree>
    <p:extLst>
      <p:ext uri="{BB962C8B-B14F-4D97-AF65-F5344CB8AC3E}">
        <p14:creationId xmlns:p14="http://schemas.microsoft.com/office/powerpoint/2010/main" val="386415758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F035BE-0BA1-0863-6967-F90296E7F85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141D8B-886D-2137-CD3D-4248DD7C9F1B}"/>
              </a:ext>
            </a:extLst>
          </p:cNvPr>
          <p:cNvSpPr>
            <a:spLocks noGrp="1"/>
          </p:cNvSpPr>
          <p:nvPr>
            <p:ph idx="1"/>
          </p:nvPr>
        </p:nvSpPr>
        <p:spPr>
          <a:xfrm>
            <a:off x="4684452" y="2926538"/>
            <a:ext cx="5903649" cy="2097637"/>
          </a:xfrm>
        </p:spPr>
        <p:txBody>
          <a:bodyPr>
            <a:normAutofit/>
          </a:bodyPr>
          <a:lstStyle/>
          <a:p>
            <a:pPr marL="0" indent="0">
              <a:buNone/>
            </a:pPr>
            <a:r>
              <a:rPr lang="en-GB" sz="2400" b="1" i="1" dirty="0">
                <a:solidFill>
                  <a:srgbClr val="002060"/>
                </a:solidFill>
              </a:rPr>
              <a:t>Together, discuss what do you think is a suitable definition of an entrepreneur?</a:t>
            </a:r>
            <a:br>
              <a:rPr lang="en-GB" sz="2400" b="1" i="1" dirty="0">
                <a:solidFill>
                  <a:srgbClr val="002060"/>
                </a:solidFill>
              </a:rPr>
            </a:br>
            <a:br>
              <a:rPr lang="en-GB" sz="2400" b="1" i="1" dirty="0">
                <a:solidFill>
                  <a:srgbClr val="002060"/>
                </a:solidFill>
              </a:rPr>
            </a:br>
            <a:endParaRPr lang="en-GB" sz="2400" dirty="0">
              <a:solidFill>
                <a:schemeClr val="accent2">
                  <a:lumMod val="75000"/>
                </a:schemeClr>
              </a:solidFill>
            </a:endParaRPr>
          </a:p>
        </p:txBody>
      </p:sp>
      <p:pic>
        <p:nvPicPr>
          <p:cNvPr id="2" name="Picture 1" descr="Person with idea concept">
            <a:extLst>
              <a:ext uri="{FF2B5EF4-FFF2-40B4-BE49-F238E27FC236}">
                <a16:creationId xmlns:a16="http://schemas.microsoft.com/office/drawing/2014/main" id="{0E47CA16-E009-596B-13A0-49E29C4D3573}"/>
              </a:ext>
            </a:extLst>
          </p:cNvPr>
          <p:cNvPicPr>
            <a:picLocks noChangeAspect="1"/>
          </p:cNvPicPr>
          <p:nvPr/>
        </p:nvPicPr>
        <p:blipFill rotWithShape="1">
          <a:blip r:embed="rId3"/>
          <a:srcRect l="31566" r="23103" b="-1"/>
          <a:stretch/>
        </p:blipFill>
        <p:spPr>
          <a:xfrm>
            <a:off x="1" y="10"/>
            <a:ext cx="3917513" cy="57685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6" name="Title 1">
            <a:extLst>
              <a:ext uri="{FF2B5EF4-FFF2-40B4-BE49-F238E27FC236}">
                <a16:creationId xmlns:a16="http://schemas.microsoft.com/office/drawing/2014/main" id="{ECBBC715-62C6-1541-6B9E-80B2D8B74269}"/>
              </a:ext>
            </a:extLst>
          </p:cNvPr>
          <p:cNvSpPr>
            <a:spLocks noGrp="1"/>
          </p:cNvSpPr>
          <p:nvPr>
            <p:ph type="title"/>
          </p:nvPr>
        </p:nvSpPr>
        <p:spPr>
          <a:xfrm>
            <a:off x="4684452" y="484095"/>
            <a:ext cx="6251110" cy="856506"/>
          </a:xfrm>
        </p:spPr>
        <p:txBody>
          <a:bodyPr anchor="b">
            <a:normAutofit/>
          </a:bodyPr>
          <a:lstStyle/>
          <a:p>
            <a:r>
              <a:rPr lang="en-US" sz="5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ACTIVITY </a:t>
            </a:r>
            <a:endParaRPr lang="en-US" sz="5400" dirty="0">
              <a:solidFill>
                <a:srgbClr val="002060"/>
              </a:solidFill>
            </a:endParaRPr>
          </a:p>
        </p:txBody>
      </p:sp>
      <p:pic>
        <p:nvPicPr>
          <p:cNvPr id="4" name="Picture 2" descr="FOSS ACADEMIC | (Almost) De-Googled Research">
            <a:extLst>
              <a:ext uri="{FF2B5EF4-FFF2-40B4-BE49-F238E27FC236}">
                <a16:creationId xmlns:a16="http://schemas.microsoft.com/office/drawing/2014/main" id="{9DCAC4D6-3F00-EA0E-3F8F-C3F30D1879B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695" r="19409"/>
          <a:stretch/>
        </p:blipFill>
        <p:spPr bwMode="auto">
          <a:xfrm rot="21105635">
            <a:off x="10014607" y="4293775"/>
            <a:ext cx="1146987" cy="1092002"/>
          </a:xfrm>
          <a:prstGeom prst="rect">
            <a:avLst/>
          </a:prstGeom>
          <a:noFill/>
          <a:ln w="57150">
            <a:solidFill>
              <a:srgbClr val="C00000"/>
            </a:solidFill>
            <a:prstDash val="sysDot"/>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7386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10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547D3B3-2CEC-47BE-8F2F-5C3164EBC5A8}">
  <ds:schemaRefs>
    <ds:schemaRef ds:uri="http://schemas.openxmlformats.org/package/2006/metadata/core-properties"/>
    <ds:schemaRef ds:uri="http://purl.org/dc/elements/1.1/"/>
    <ds:schemaRef ds:uri="303dbf9b-b85b-46a0-94f1-894078c07ecd"/>
    <ds:schemaRef ds:uri="http://purl.org/dc/dcmitype/"/>
    <ds:schemaRef ds:uri="211f9404-bca0-4bcf-9c1d-965ccb6f8d2d"/>
    <ds:schemaRef ds:uri="http://schemas.microsoft.com/office/infopath/2007/PartnerControls"/>
    <ds:schemaRef ds:uri="http://schemas.microsoft.com/office/2006/documentManagement/types"/>
    <ds:schemaRef ds:uri="http://purl.org/dc/term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3.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1837</Words>
  <Application>Microsoft Office PowerPoint</Application>
  <PresentationFormat>Widescreen</PresentationFormat>
  <Paragraphs>210</Paragraphs>
  <Slides>35</Slides>
  <Notes>4</Notes>
  <HiddenSlides>0</HiddenSlides>
  <MMClips>1</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35</vt:i4>
      </vt:variant>
    </vt:vector>
  </HeadingPairs>
  <TitlesOfParts>
    <vt:vector size="43" baseType="lpstr">
      <vt:lpstr>ibm-plex-sans</vt:lpstr>
      <vt:lpstr>Arial</vt:lpstr>
      <vt:lpstr>Calibri</vt:lpstr>
      <vt:lpstr>Calibri Light</vt:lpstr>
      <vt:lpstr>Times New Roman</vt:lpstr>
      <vt:lpstr>Wingdings</vt:lpstr>
      <vt:lpstr>10_Office Theme</vt:lpstr>
      <vt:lpstr>Office Theme</vt:lpstr>
      <vt:lpstr>PowerPoint Presentation</vt:lpstr>
      <vt:lpstr>Welcome to Entrepreneurship</vt:lpstr>
      <vt:lpstr>   Aims For Today </vt:lpstr>
      <vt:lpstr>PowerPoint Presentation</vt:lpstr>
      <vt:lpstr>PowerPoint Presentation</vt:lpstr>
      <vt:lpstr>PowerPoint Presentation</vt:lpstr>
      <vt:lpstr>PowerPoint Presentation</vt:lpstr>
      <vt:lpstr>So why Entrepreneurship? </vt:lpstr>
      <vt:lpstr>“It’s not for me, I don’t want my own business?” </vt:lpstr>
      <vt:lpstr>Teaching Plan</vt:lpstr>
      <vt:lpstr>PowerPoint Presentation</vt:lpstr>
      <vt:lpstr>ACTIVITY </vt:lpstr>
      <vt:lpstr>Assessment 1   DEADLINE: Thu 3rd December (23:59pm) 2000 word report </vt:lpstr>
      <vt:lpstr>Assessment 2  DEADLINE:  - Wednesday 20th January 2027 10-min presentation / 5-min Q&amp;A</vt:lpstr>
      <vt:lpstr>PowerPoint Presentation</vt:lpstr>
      <vt:lpstr>Before we start our journey into Entrepreneurship.  We are going to take a 15-minute break…</vt:lpstr>
      <vt:lpstr>ACTIVITY </vt:lpstr>
      <vt:lpstr>PowerPoint Presentation</vt:lpstr>
      <vt:lpstr>ACTIVITY </vt:lpstr>
      <vt:lpstr>ACTIVITY </vt:lpstr>
      <vt:lpstr>Some definitions… </vt:lpstr>
      <vt:lpstr>Some definitions… </vt:lpstr>
      <vt:lpstr>ACTIVITY </vt:lpstr>
      <vt:lpstr>Some definitions… </vt:lpstr>
      <vt:lpstr>PowerPoint Presentation</vt:lpstr>
      <vt:lpstr>PowerPoint Presentation</vt:lpstr>
      <vt:lpstr>“Entrepreneurship is often thought of as starting a new business or creating innovation.  But in reality entrepreneurship, in our view, is the pursuit of opportunity beyond the resources you currently control.  Now what does that mean?  It means you have to persuade customers they’ll be better off buying your product.  You have to persuade employees that they might be better off if they work with you rather than with an established company.  And you have to persuade investors and other people that provide the resources that this is a real opportunity.  So entrepreneurs have to be able to convey a future vision of the world and then help people believe that vision of the world is possible.”   Howard Stevenson, Harvard Business School</vt:lpstr>
      <vt:lpstr>FURTHER READING:-  Finish understanding this definition – read the article here: https://hbr.org/2013/01/what-is-entrepreneurship </vt:lpstr>
      <vt:lpstr>PowerPoint Presentation</vt:lpstr>
      <vt:lpstr>ACTIVITY</vt:lpstr>
      <vt:lpstr>PowerPoint Presentation</vt:lpstr>
      <vt:lpstr>PowerPoint Presentation</vt:lpstr>
      <vt:lpstr>PowerPoint Presentation</vt:lpstr>
      <vt:lpstr>References</vt:lpstr>
      <vt:lpstr>ACTIVITY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Neil Dyer</cp:lastModifiedBy>
  <cp:revision>48</cp:revision>
  <cp:lastPrinted>2024-10-02T07:35:47Z</cp:lastPrinted>
  <dcterms:created xsi:type="dcterms:W3CDTF">2021-03-10T12:10:47Z</dcterms:created>
  <dcterms:modified xsi:type="dcterms:W3CDTF">2026-09-30T10:07:35Z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