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3" Target="ppt/presentation.xml" Type="http://schemas.openxmlformats.org/officeDocument/2006/relationships/officeDocument"/><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embedTrueTypeFonts="1" saveSubsetFonts="1" strictFirstAndLastChars="0">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9144000" cy="5143500" type="screen16x9"/>
  <p:notesSz cx="6858000" cy="9144000"/>
  <p:embeddedFontLst>
    <p:embeddedFont>
      <p:font charset="0" panose="020B0604020202020204" typeface="Roboto"/>
      <p:regular r:id="rId18"/>
      <p:bold r:id="rId19"/>
      <p:italic r:id="rId20"/>
      <p:boldItalic r:id="rId21"/>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autoAdjust="0" sz="63977"/>
  </p:normalViewPr>
  <p:slideViewPr>
    <p:cSldViewPr snapToGrid="0">
      <p:cViewPr varScale="1">
        <p:scale>
          <a:sx d="100" n="96"/>
          <a:sy d="100" n="96"/>
        </p:scale>
        <p:origin x="2034" y="90"/>
      </p:cViewPr>
      <p:guideLst>
        <p:guide orient="horz" pos="1620"/>
        <p:guide pos="2880"/>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21" Target="fonts/font4.fntdata" Type="http://schemas.openxmlformats.org/officeDocument/2006/relationships/font"/><Relationship Id="rId19" Target="fonts/font2.fntdata" Type="http://schemas.openxmlformats.org/officeDocument/2006/relationships/font"/><Relationship Id="rId20" Target="fonts/font3.fntdata" Type="http://schemas.openxmlformats.org/officeDocument/2006/relationships/font"/><Relationship Id="rId18" Target="fonts/font1.fntdata" Type="http://schemas.openxmlformats.org/officeDocument/2006/relationships/font"/><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ChangeAspect="1" noGrp="1" noRot="1"/>
          </p:cNvSpPr>
          <p:nvPr>
            <p:ph idx="2" type="sldImg"/>
          </p:nvPr>
        </p:nvSpPr>
        <p:spPr>
          <a:xfrm>
            <a:off x="381300" y="685800"/>
            <a:ext cx="6096075"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a:endParaRPr/>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1"/>
        <p:cNvGrpSpPr/>
        <p:nvPr/>
      </p:nvGrpSpPr>
      <p:grpSpPr>
        <a:xfrm>
          <a:off x="0" y="0"/>
          <a:ext cx="0" cy="0"/>
          <a:chOff x="0" y="0"/>
          <a:chExt cx="0" cy="0"/>
        </a:xfrm>
      </p:grpSpPr>
      <p:sp>
        <p:nvSpPr>
          <p:cNvPr id="82" name="Google Shape;82;p: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3" name="Google Shape;83;p: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7"/>
        <p:cNvGrpSpPr/>
        <p:nvPr/>
      </p:nvGrpSpPr>
      <p:grpSpPr>
        <a:xfrm>
          <a:off x="0" y="0"/>
          <a:ext cx="0" cy="0"/>
          <a:chOff x="0" y="0"/>
          <a:chExt cx="0" cy="0"/>
        </a:xfrm>
      </p:grpSpPr>
      <p:sp>
        <p:nvSpPr>
          <p:cNvPr id="88" name="Google Shape;88;g1d4d6ff9dc0_0_15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89" name="Google Shape;89;g1d4d6ff9dc0_0_153: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3"/>
        <p:cNvGrpSpPr/>
        <p:nvPr/>
      </p:nvGrpSpPr>
      <p:grpSpPr>
        <a:xfrm>
          <a:off x="0" y="0"/>
          <a:ext cx="0" cy="0"/>
          <a:chOff x="0" y="0"/>
          <a:chExt cx="0" cy="0"/>
        </a:xfrm>
      </p:grpSpPr>
      <p:sp>
        <p:nvSpPr>
          <p:cNvPr id="94" name="Google Shape;94;g1d4d6ff9dc0_0_15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95" name="Google Shape;95;g1d4d6ff9dc0_0_158: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The topic studied hospitality and the guest service of Hilton hotel, where it studies the overviews of Hilton one of the largest brands in the hotel industry. Here the report discussed in detail the Hilton hotel. The report also studies how the Hilton Park hotel &amp; Resort targets its customers and the strategies used to target the customers. It also studies the nature, and scope of the hotel Hilton and the facilities and services provided to guests by Hilton. The report also discussed the roles in providing services to guests. Lastly, it discussed the importance of hospitality and ways to fulfil guests’ expectations.</a:t>
            </a:r>
            <a:endParaRPr altLang="en-GB" b="0" cap="none" dirty="0" i="0" lang="en-GB" strike="noStrike" sz="1100" u="none">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0"/>
        <p:cNvGrpSpPr/>
        <p:nvPr/>
      </p:nvGrpSpPr>
      <p:grpSpPr>
        <a:xfrm>
          <a:off x="0" y="0"/>
          <a:ext cx="0" cy="0"/>
          <a:chOff x="0" y="0"/>
          <a:chExt cx="0" cy="0"/>
        </a:xfrm>
      </p:grpSpPr>
      <p:sp>
        <p:nvSpPr>
          <p:cNvPr id="101" name="Google Shape;101;g1d4d6ff9dc0_0_16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02" name="Google Shape;102;g1d4d6ff9dc0_0_163: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Hilton is a UK-based multinational brand, founded by Conrad Hilton in 1919. Hilton hotel is one of the leading hospitality brands worldwide (</a:t>
            </a:r>
            <a:r>
              <a:rPr altLang="en-IN" b="0" cap="none" dirty="0" err="1" i="0" lang="en-IN" strike="noStrike" sz="1100" u="none">
                <a:solidFill>
                  <a:srgbClr val="000000"/>
                </a:solidFill>
                <a:effectLst/>
                <a:latin typeface="Arial"/>
                <a:ea typeface="Arial"/>
                <a:cs typeface="Arial"/>
                <a:sym typeface="Arial"/>
              </a:rPr>
              <a:t>Tesone</a:t>
            </a:r>
            <a:r>
              <a:rPr altLang="en-IN" b="0" cap="none" dirty="0" i="0" lang="en-IN" strike="noStrike" sz="1100" u="none">
                <a:solidFill>
                  <a:srgbClr val="000000"/>
                </a:solidFill>
                <a:effectLst/>
                <a:latin typeface="Arial"/>
                <a:ea typeface="Arial"/>
                <a:cs typeface="Arial"/>
                <a:sym typeface="Arial"/>
              </a:rPr>
              <a:t>, 2014). Its headquarters is located in </a:t>
            </a:r>
            <a:r>
              <a:rPr altLang="en-IN" b="0" cap="none" dirty="0" err="1" i="0" lang="en-IN" strike="noStrike" sz="1100" u="none">
                <a:solidFill>
                  <a:srgbClr val="000000"/>
                </a:solidFill>
                <a:effectLst/>
                <a:latin typeface="Arial"/>
                <a:ea typeface="Arial"/>
                <a:cs typeface="Arial"/>
                <a:sym typeface="Arial"/>
              </a:rPr>
              <a:t>Tysons</a:t>
            </a:r>
            <a:r>
              <a:rPr altLang="en-IN" b="0" cap="none" dirty="0" i="0" lang="en-IN" strike="noStrike" sz="1100" u="none">
                <a:solidFill>
                  <a:srgbClr val="000000"/>
                </a:solidFill>
                <a:effectLst/>
                <a:latin typeface="Arial"/>
                <a:ea typeface="Arial"/>
                <a:cs typeface="Arial"/>
                <a:sym typeface="Arial"/>
              </a:rPr>
              <a:t> Corner, Virginia. Hilton is a full-service hotel and resort, the brand operates its business in more than 118 countries around the globe, and Hilton hotel has more than 2000 franchises all over the world (</a:t>
            </a:r>
            <a:r>
              <a:rPr altLang="en-IN" b="0" cap="none" dirty="0" err="1" i="0" lang="en-IN" strike="noStrike" sz="1100" u="none">
                <a:solidFill>
                  <a:srgbClr val="000000"/>
                </a:solidFill>
                <a:effectLst/>
                <a:latin typeface="Arial"/>
                <a:ea typeface="Arial"/>
                <a:cs typeface="Arial"/>
                <a:sym typeface="Arial"/>
              </a:rPr>
              <a:t>Matteucci</a:t>
            </a:r>
            <a:r>
              <a:rPr altLang="en-IN" b="0" cap="none" dirty="0" i="0" lang="en-IN" strike="noStrike" sz="1100" u="none">
                <a:solidFill>
                  <a:srgbClr val="000000"/>
                </a:solidFill>
                <a:effectLst/>
                <a:latin typeface="Arial"/>
                <a:ea typeface="Arial"/>
                <a:cs typeface="Arial"/>
                <a:sym typeface="Arial"/>
              </a:rPr>
              <a:t>, 2020). The brand’s main aim is to provide the warmth of hospitality and to be the first preference of the customers.</a:t>
            </a:r>
            <a:endParaRPr altLang="en-GB" b="0" cap="none" dirty="0" i="0" lang="en-GB" strike="noStrike" sz="1100" u="none">
              <a:solidFill>
                <a:srgbClr val="000000"/>
              </a:solidFill>
              <a:effectLst/>
              <a:latin typeface="Arial"/>
              <a:ea typeface="Arial"/>
              <a:cs typeface="Arial"/>
              <a:sym typeface="Arial"/>
            </a:endParaRPr>
          </a:p>
          <a:p>
            <a:pPr indent="0" marL="158750">
              <a:buNone/>
            </a:pPr>
            <a:r>
              <a:rPr altLang="en-IN" b="0" cap="none" dirty="0" i="0" lang="en-IN" strike="noStrike" sz="1100" u="none">
                <a:solidFill>
                  <a:srgbClr val="000000"/>
                </a:solidFill>
                <a:effectLst/>
                <a:latin typeface="Arial"/>
                <a:ea typeface="Arial"/>
                <a:cs typeface="Arial"/>
                <a:sym typeface="Arial"/>
              </a:rPr>
              <a:t>Along with the vision they also have the high spirit to serve their guests and create a good experience for them. Apart from this, Hilton Hotels has a tremendous portfolio scattered across the globe in different types: luxury, upper upscale, upscale, upper midscale, mid-scale, and timeshare. Park Hotel &amp; Resorts are the largest among the Hilton hotel. Every year all the Hilton hotels and resorts serve more than ten million guests, and the brand has more than 50 million loyal customers (Wood, 2015). The organisational design of the Hilton hotel is divisional, and the business mainly functions in three areas: ownership, management, franchise, and timeshare.</a:t>
            </a:r>
            <a:endParaRPr altLang="en-GB" b="0" cap="none" dirty="0" i="0" lang="en-GB" strike="noStrike" sz="1100" u="none">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7"/>
        <p:cNvGrpSpPr/>
        <p:nvPr/>
      </p:nvGrpSpPr>
      <p:grpSpPr>
        <a:xfrm>
          <a:off x="0" y="0"/>
          <a:ext cx="0" cy="0"/>
          <a:chOff x="0" y="0"/>
          <a:chExt cx="0" cy="0"/>
        </a:xfrm>
      </p:grpSpPr>
      <p:sp>
        <p:nvSpPr>
          <p:cNvPr id="108" name="Google Shape;108;g1d4d6ff9dc0_0_16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09" name="Google Shape;109;g1d4d6ff9dc0_0_169: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Hilton uses geographic segmentation techniques in order to target its clients. Hilton concentrates on constructing its hotels in such areas where there are various age groups of highly working customers (Mun </a:t>
            </a:r>
            <a:r>
              <a:rPr altLang="en-IN" b="0" cap="none" dirty="0" i="1" lang="en-IN" strike="noStrike" sz="1100" u="none">
                <a:solidFill>
                  <a:srgbClr val="000000"/>
                </a:solidFill>
                <a:effectLst/>
                <a:latin typeface="Arial"/>
                <a:ea typeface="Arial"/>
                <a:cs typeface="Arial"/>
                <a:sym typeface="Arial"/>
              </a:rPr>
              <a:t>et al</a:t>
            </a:r>
            <a:r>
              <a:rPr altLang="en-IN" b="0" cap="none" dirty="0" i="0" lang="en-IN" strike="noStrike" sz="1100" u="none">
                <a:solidFill>
                  <a:srgbClr val="000000"/>
                </a:solidFill>
                <a:effectLst/>
                <a:latin typeface="Arial"/>
                <a:ea typeface="Arial"/>
                <a:cs typeface="Arial"/>
                <a:sym typeface="Arial"/>
              </a:rPr>
              <a:t>., 2022). Hilton targets those customers who are work professionals. The brand targets customers who belong to a prosperous society and earn a high income. Hilton targets customers between the age group of 30 to 60 years (Walker, 2013). The brand also follows geography and demographic and psychographic segmentation to target its customers. The geography segmentation techniques followed by the Hilton hotel mainly concentrate on the location. It selects locations where a tremendous number of target groups, such as high-income earners and rich society, is present. It also uses demographic segmentation, including age group, social class, income and lifestyle (O'Fallon and Rutherford, 2010). The demographic segmentation mainly focuses on the high-income earner’s age group from thirty to sixty years, it also targets the customer who can afford the luxury lifestyle and belong to the high class. Psychographic segmentation used by hotel Hilton mainly focuses on the personality, lifestyles and behaviour of customers, so it targets the rich, ambitious high-income earners (Chan </a:t>
            </a:r>
            <a:r>
              <a:rPr altLang="en-IN" b="0" cap="none" dirty="0" i="1" lang="en-IN" strike="noStrike" sz="1100" u="none">
                <a:solidFill>
                  <a:srgbClr val="000000"/>
                </a:solidFill>
                <a:effectLst/>
                <a:latin typeface="Arial"/>
                <a:ea typeface="Arial"/>
                <a:cs typeface="Arial"/>
                <a:sym typeface="Arial"/>
              </a:rPr>
              <a:t>et al</a:t>
            </a:r>
            <a:r>
              <a:rPr altLang="en-IN" b="0" cap="none" dirty="0" i="0" lang="en-IN" strike="noStrike" sz="1100" u="none">
                <a:solidFill>
                  <a:srgbClr val="000000"/>
                </a:solidFill>
                <a:effectLst/>
                <a:latin typeface="Arial"/>
                <a:ea typeface="Arial"/>
                <a:cs typeface="Arial"/>
                <a:sym typeface="Arial"/>
              </a:rPr>
              <a:t>., 2022). Since Hilton is a luxury brand spread around the world, it uses all these segments to identify and target their customers </a:t>
            </a:r>
            <a:endParaRPr altLang="en-GB" b="0" cap="none" dirty="0" i="0" lang="en-GB" strike="noStrike" sz="1100" u="none">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4"/>
        <p:cNvGrpSpPr/>
        <p:nvPr/>
      </p:nvGrpSpPr>
      <p:grpSpPr>
        <a:xfrm>
          <a:off x="0" y="0"/>
          <a:ext cx="0" cy="0"/>
          <a:chOff x="0" y="0"/>
          <a:chExt cx="0" cy="0"/>
        </a:xfrm>
      </p:grpSpPr>
      <p:sp>
        <p:nvSpPr>
          <p:cNvPr id="115" name="Google Shape;115;g1d4d6ff9dc0_0_17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16" name="Google Shape;116;g1d4d6ff9dc0_0_174: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Hilton hotel is a multinational brand based in the UK. the main aim of Hilton Hotels is to gain the first preference of worldwide customers (</a:t>
            </a:r>
            <a:r>
              <a:rPr altLang="en-IN" b="0" cap="none" dirty="0" err="1" i="0" lang="en-IN" strike="noStrike" sz="1100" u="none">
                <a:solidFill>
                  <a:srgbClr val="000000"/>
                </a:solidFill>
                <a:effectLst/>
                <a:latin typeface="Arial"/>
                <a:ea typeface="Arial"/>
                <a:cs typeface="Arial"/>
                <a:sym typeface="Arial"/>
              </a:rPr>
              <a:t>Heppell</a:t>
            </a:r>
            <a:r>
              <a:rPr altLang="en-IN" b="0" cap="none" dirty="0" i="0" lang="en-IN" strike="noStrike" sz="1100" u="none">
                <a:solidFill>
                  <a:srgbClr val="000000"/>
                </a:solidFill>
                <a:effectLst/>
                <a:latin typeface="Arial"/>
                <a:ea typeface="Arial"/>
                <a:cs typeface="Arial"/>
                <a:sym typeface="Arial"/>
              </a:rPr>
              <a:t>, 2015). The</a:t>
            </a:r>
            <a:r>
              <a:rPr altLang="en-IN" b="1" cap="none" dirty="0" i="1" lang="en-IN" strike="noStrike" sz="1100" u="none">
                <a:solidFill>
                  <a:srgbClr val="000000"/>
                </a:solidFill>
                <a:effectLst/>
                <a:latin typeface="Arial"/>
                <a:ea typeface="Arial"/>
                <a:cs typeface="Arial"/>
                <a:sym typeface="Arial"/>
              </a:rPr>
              <a:t> nature</a:t>
            </a:r>
            <a:r>
              <a:rPr altLang="en-IN" b="0" cap="none" dirty="0" i="0" lang="en-IN" strike="noStrike" sz="1100" u="none">
                <a:solidFill>
                  <a:srgbClr val="000000"/>
                </a:solidFill>
                <a:effectLst/>
                <a:latin typeface="Arial"/>
                <a:ea typeface="Arial"/>
                <a:cs typeface="Arial"/>
                <a:sym typeface="Arial"/>
              </a:rPr>
              <a:t> of Hilton brand is one of the latest hospitality brands it gives tough competition to its competitors such as Marriot International, it is competitive in nature, and the brand has exceptional performance all around the world, which is the reason it is one of the largest brands (</a:t>
            </a:r>
            <a:r>
              <a:rPr altLang="en-IN" b="0" cap="none" dirty="0" err="1" i="0" lang="en-IN" strike="noStrike" sz="1100" u="none">
                <a:solidFill>
                  <a:srgbClr val="000000"/>
                </a:solidFill>
                <a:effectLst/>
                <a:latin typeface="Arial"/>
                <a:ea typeface="Arial"/>
                <a:cs typeface="Arial"/>
                <a:sym typeface="Arial"/>
              </a:rPr>
              <a:t>Nasihin</a:t>
            </a:r>
            <a:r>
              <a:rPr altLang="en-IN" b="0" cap="none" dirty="0" i="0" lang="en-IN" strike="noStrike" sz="1100" u="none">
                <a:solidFill>
                  <a:srgbClr val="000000"/>
                </a:solidFill>
                <a:effectLst/>
                <a:latin typeface="Arial"/>
                <a:ea typeface="Arial"/>
                <a:cs typeface="Arial"/>
                <a:sym typeface="Arial"/>
              </a:rPr>
              <a:t> </a:t>
            </a:r>
            <a:r>
              <a:rPr altLang="en-IN" b="0" cap="none" dirty="0" i="1" lang="en-IN" strike="noStrike" sz="1100" u="none">
                <a:solidFill>
                  <a:srgbClr val="000000"/>
                </a:solidFill>
                <a:effectLst/>
                <a:latin typeface="Arial"/>
                <a:ea typeface="Arial"/>
                <a:cs typeface="Arial"/>
                <a:sym typeface="Arial"/>
              </a:rPr>
              <a:t>et al</a:t>
            </a:r>
            <a:r>
              <a:rPr altLang="en-IN" b="0" cap="none" dirty="0" i="0" lang="en-IN" strike="noStrike" sz="1100" u="none">
                <a:solidFill>
                  <a:srgbClr val="000000"/>
                </a:solidFill>
                <a:effectLst/>
                <a:latin typeface="Arial"/>
                <a:ea typeface="Arial"/>
                <a:cs typeface="Arial"/>
                <a:sym typeface="Arial"/>
              </a:rPr>
              <a:t>., 2019). The brand mostly targets demographic segmentation. It has. Hotel Hilton has a tall structure. The customer service of this brand is believed to be exceptional, that is the reason the brand has more than fifty million loyal customers. Hilton has a strong image and a good reputation worldwide (Johnston </a:t>
            </a:r>
            <a:r>
              <a:rPr altLang="en-IN" b="0" cap="none" dirty="0" i="1" lang="en-IN" strike="noStrike" sz="1100" u="none">
                <a:solidFill>
                  <a:srgbClr val="000000"/>
                </a:solidFill>
                <a:effectLst/>
                <a:latin typeface="Arial"/>
                <a:ea typeface="Arial"/>
                <a:cs typeface="Arial"/>
                <a:sym typeface="Arial"/>
              </a:rPr>
              <a:t>et al</a:t>
            </a:r>
            <a:r>
              <a:rPr altLang="en-IN" b="0" cap="none" dirty="0" i="0" lang="en-IN" strike="noStrike" sz="1100" u="none">
                <a:solidFill>
                  <a:srgbClr val="000000"/>
                </a:solidFill>
                <a:effectLst/>
                <a:latin typeface="Arial"/>
                <a:ea typeface="Arial"/>
                <a:cs typeface="Arial"/>
                <a:sym typeface="Arial"/>
              </a:rPr>
              <a:t>., 2012). There is an enormous </a:t>
            </a:r>
            <a:r>
              <a:rPr altLang="en-IN" b="1" cap="none" dirty="0" i="1" lang="en-IN" strike="noStrike" sz="1100" u="none">
                <a:solidFill>
                  <a:srgbClr val="000000"/>
                </a:solidFill>
                <a:effectLst/>
                <a:latin typeface="Arial"/>
                <a:ea typeface="Arial"/>
                <a:cs typeface="Arial"/>
                <a:sym typeface="Arial"/>
              </a:rPr>
              <a:t>scope</a:t>
            </a:r>
            <a:r>
              <a:rPr altLang="en-IN" b="0" cap="none" dirty="0" i="0" lang="en-IN" strike="noStrike" sz="1100" u="none">
                <a:solidFill>
                  <a:srgbClr val="000000"/>
                </a:solidFill>
                <a:effectLst/>
                <a:latin typeface="Arial"/>
                <a:ea typeface="Arial"/>
                <a:cs typeface="Arial"/>
                <a:sym typeface="Arial"/>
              </a:rPr>
              <a:t> of Hilton Hotels, and the hotel being a recognised brand has a large scope of grabbing the customer (Ma, 2021). Hilton brands operate in more than 118 countries around the world and it has a great opportunity to expand its business around the globe. The brand with its international presence has the scope to contribute to the country’s economy.</a:t>
            </a:r>
            <a:endParaRPr altLang="en-GB" b="0" cap="none" dirty="0" i="0" lang="en-GB" strike="noStrike" sz="1100" u="none">
              <a:solidFill>
                <a:srgbClr val="000000"/>
              </a:solidFill>
              <a:effectLst/>
              <a:latin typeface="Arial"/>
              <a:ea typeface="Arial"/>
              <a:cs typeface="Arial"/>
              <a:sym typeface="Arial"/>
            </a:endParaRPr>
          </a:p>
          <a:p>
            <a:pPr indent="0" marL="158750">
              <a:buNone/>
            </a:pPr>
            <a:r>
              <a:rPr altLang="en-IN" b="0" cap="none" dirty="0" i="0" lang="en-IN" strike="noStrike" sz="1100" u="none">
                <a:solidFill>
                  <a:srgbClr val="000000"/>
                </a:solidFill>
                <a:effectLst/>
                <a:latin typeface="Arial"/>
                <a:ea typeface="Arial"/>
                <a:cs typeface="Arial"/>
                <a:sym typeface="Arial"/>
              </a:rPr>
              <a:t>Hilton hotel has a good reputation in customer service. Hilton Hotels being a luxury brand provides different types of </a:t>
            </a:r>
            <a:r>
              <a:rPr altLang="en-IN" b="1" cap="none" dirty="0" i="1" lang="en-IN" strike="noStrike" sz="1100" u="none">
                <a:solidFill>
                  <a:srgbClr val="000000"/>
                </a:solidFill>
                <a:effectLst/>
                <a:latin typeface="Arial"/>
                <a:ea typeface="Arial"/>
                <a:cs typeface="Arial"/>
                <a:sym typeface="Arial"/>
              </a:rPr>
              <a:t>services and facilities for customers</a:t>
            </a:r>
            <a:r>
              <a:rPr altLang="en-IN" b="0" cap="none" dirty="0" i="0" lang="en-IN" strike="noStrike" sz="1100" u="none">
                <a:solidFill>
                  <a:srgbClr val="000000"/>
                </a:solidFill>
                <a:effectLst/>
                <a:latin typeface="Arial"/>
                <a:ea typeface="Arial"/>
                <a:cs typeface="Arial"/>
                <a:sym typeface="Arial"/>
              </a:rPr>
              <a:t>. Hilton hotel presents a variety of food and drinks for its customers and provides them with the best service accommodation. They also have different types of services for the customers to relax and enjoy their leisure time in the hotel, such as the spas for relaxing and the gym.  Hilton provides several facilities, the employees of Hilton have mastered relationship-building and problem-solving and help their guests make their stay a great experience (O'Gorman, 2010). The hotel also provides a good experience to business travellers and those who intend to spend their leisure time. The hotel also gives extra facilities such as creating packages for families, and gives bed and breakfast service, arranges facilities for conferences and other programmers.  Hilton hotel has also launched the Hilton taxi services keeping in mind the safety of their customers. The hotels also provide digital self-checkout services, which help the customers save time; they do not need to stand in line for checkouts (Tien, 2019). Hilton has earned a good reputation around the world, which made him earn huge loyal customers; Hilton also provides loyalty cards to the customers which include several services and benefits that the customers can enjoy. Hilton is a huge brand that provides all the necessary services and facilities for good customer experiences.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1"/>
        <p:cNvGrpSpPr/>
        <p:nvPr/>
      </p:nvGrpSpPr>
      <p:grpSpPr>
        <a:xfrm>
          <a:off x="0" y="0"/>
          <a:ext cx="0" cy="0"/>
          <a:chOff x="0" y="0"/>
          <a:chExt cx="0" cy="0"/>
        </a:xfrm>
      </p:grpSpPr>
      <p:sp>
        <p:nvSpPr>
          <p:cNvPr id="122" name="Google Shape;122;g1d4d6ff9dc0_0_21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23" name="Google Shape;123;g1d4d6ff9dc0_0_211: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In any hotel or hospitality industry, service to guests is primary. The first role of the hotel is to help their guests check in their check-in and help them know about other information related to hotel services. Being friendly with the guest during their stay is the primary role of the hotel in guest service (</a:t>
            </a:r>
            <a:r>
              <a:rPr altLang="en-IN" b="0" cap="none" dirty="0" err="1" i="0" lang="en-IN" strike="noStrike" sz="1100" u="none">
                <a:solidFill>
                  <a:srgbClr val="000000"/>
                </a:solidFill>
                <a:effectLst/>
                <a:latin typeface="Arial"/>
                <a:ea typeface="Arial"/>
                <a:cs typeface="Arial"/>
                <a:sym typeface="Arial"/>
              </a:rPr>
              <a:t>Swarbrook</a:t>
            </a:r>
            <a:r>
              <a:rPr altLang="en-IN" b="0" cap="none" dirty="0" i="0" lang="en-IN" strike="noStrike" sz="1100" u="none">
                <a:solidFill>
                  <a:srgbClr val="000000"/>
                </a:solidFill>
                <a:effectLst/>
                <a:latin typeface="Arial"/>
                <a:ea typeface="Arial"/>
                <a:cs typeface="Arial"/>
                <a:sym typeface="Arial"/>
              </a:rPr>
              <a:t> and Horner, 2011). The employees need to be attentive during the check-in and check-out of the customers, and greeting them with a smile makes them feel the friendly environment of the hotel; this is part of the front office, which is responsible for guest service. Another role and function for guest service are the housekeeping services of the hotel; many guests come to stay for quite a long time, and providing them with housekeeping service can help them consume less time to wrap up their stuff and find the room clean and healthy (Xiao and Kumar, 2021). Another role of guest service is the bed and breakfast; in many hotels and resorts there are facilities for room services such as dining in rooms; these kinds of services make the guest feels special. Every hotel has the roles and functions of guest services but the types of services depend upon the hotels.</a:t>
            </a:r>
            <a:endParaRPr altLang="en-GB" b="0" cap="none" dirty="0" i="0" lang="en-GB" strike="noStrike" sz="1100" u="none">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8"/>
        <p:cNvGrpSpPr/>
        <p:nvPr/>
      </p:nvGrpSpPr>
      <p:grpSpPr>
        <a:xfrm>
          <a:off x="0" y="0"/>
          <a:ext cx="0" cy="0"/>
          <a:chOff x="0" y="0"/>
          <a:chExt cx="0" cy="0"/>
        </a:xfrm>
      </p:grpSpPr>
      <p:sp>
        <p:nvSpPr>
          <p:cNvPr id="129" name="Google Shape;129;g1d4d6ff9dc0_0_17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0" name="Google Shape;130;g1d4d6ff9dc0_0_179: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The hospitality industry can be different types such as restaurants, hotels, tours and travel, entertainment and many more. The hospitality industry is considered important for customers to enjoy their leisure time with their family and friends (</a:t>
            </a:r>
            <a:r>
              <a:rPr altLang="en-IN" b="0" cap="none" dirty="0" err="1" i="0" lang="en-IN" strike="noStrike" sz="1100" u="none">
                <a:solidFill>
                  <a:srgbClr val="000000"/>
                </a:solidFill>
                <a:effectLst/>
                <a:latin typeface="Arial"/>
                <a:ea typeface="Arial"/>
                <a:cs typeface="Arial"/>
                <a:sym typeface="Arial"/>
              </a:rPr>
              <a:t>Koc</a:t>
            </a:r>
            <a:r>
              <a:rPr altLang="en-IN" b="0" cap="none" dirty="0" i="0" lang="en-IN" strike="noStrike" sz="1100" u="none">
                <a:solidFill>
                  <a:srgbClr val="000000"/>
                </a:solidFill>
                <a:effectLst/>
                <a:latin typeface="Arial"/>
                <a:ea typeface="Arial"/>
                <a:cs typeface="Arial"/>
                <a:sym typeface="Arial"/>
              </a:rPr>
              <a:t>, 2019). Hospitality provides customers with a good experience and provides them with the good service they need. The hospitality industry is also important for people who want to take a break from their daily work and routine and relax under the service of the hospitality industry. Many hotels and resorts offer different services for their guest to enjoy and relax, such as swimming pools, tracking, spas, and many more. Hospitality helps people to enjoy their leisure time with a great experience (</a:t>
            </a:r>
            <a:r>
              <a:rPr altLang="en-IN" b="0" cap="none" dirty="0" err="1" i="0" lang="en-IN" strike="noStrike" sz="1100" u="none">
                <a:solidFill>
                  <a:srgbClr val="000000"/>
                </a:solidFill>
                <a:effectLst/>
                <a:latin typeface="Arial"/>
                <a:ea typeface="Arial"/>
                <a:cs typeface="Arial"/>
                <a:sym typeface="Arial"/>
              </a:rPr>
              <a:t>Vallen</a:t>
            </a:r>
            <a:r>
              <a:rPr altLang="en-IN" b="0" cap="none" dirty="0" i="0" lang="en-IN" strike="noStrike" sz="1100" u="none">
                <a:solidFill>
                  <a:srgbClr val="000000"/>
                </a:solidFill>
                <a:effectLst/>
                <a:latin typeface="Arial"/>
                <a:ea typeface="Arial"/>
                <a:cs typeface="Arial"/>
                <a:sym typeface="Arial"/>
              </a:rPr>
              <a:t> and Jerome, 2014). Most guests have certain expectations of the hotel they will be staying with, and it is the hotel’s responsibility to meet their guest's expectations. Cleanliness is one of the primary expectations of guests, and the hotel staff needs to keep the surroundings of hotels and rooms clean. A clean room with a good fragrance often satisfies the customers. A guest expects a suitable menu, and hotels need to upgrade their menu and taste to live up to the expectation of guests.</a:t>
            </a:r>
            <a:endParaRPr altLang="en-GB" b="0" cap="none" dirty="0" i="0" lang="en-GB" strike="noStrike" sz="1100" u="none">
              <a:solidFill>
                <a:srgbClr val="000000"/>
              </a:solidFill>
              <a:effectLst/>
              <a:latin typeface="Arial"/>
              <a:ea typeface="Arial"/>
              <a:cs typeface="Arial"/>
              <a:sym typeface="Arial"/>
            </a:endParaRPr>
          </a:p>
          <a:p>
            <a:pPr algn="l" indent="0" lvl="0" marL="0"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5"/>
        <p:cNvGrpSpPr/>
        <p:nvPr/>
      </p:nvGrpSpPr>
      <p:grpSpPr>
        <a:xfrm>
          <a:off x="0" y="0"/>
          <a:ext cx="0" cy="0"/>
          <a:chOff x="0" y="0"/>
          <a:chExt cx="0" cy="0"/>
        </a:xfrm>
      </p:grpSpPr>
      <p:sp>
        <p:nvSpPr>
          <p:cNvPr id="136" name="Google Shape;136;g1d4d6ff9dc0_0_18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37" name="Google Shape;137;g1d4d6ff9dc0_0_189: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indent="0" marL="158750">
              <a:buNone/>
            </a:pPr>
            <a:r>
              <a:rPr altLang="en-IN" b="1" cap="none" dirty="0" i="0" lang="en-IN" strike="noStrike" sz="1100" u="none">
                <a:solidFill>
                  <a:srgbClr val="000000"/>
                </a:solidFill>
                <a:effectLst/>
                <a:latin typeface="Arial"/>
                <a:ea typeface="Arial"/>
                <a:cs typeface="Arial"/>
                <a:sym typeface="Arial"/>
              </a:rPr>
              <a:t>Speaker’s Note:</a:t>
            </a:r>
            <a:r>
              <a:rPr altLang="en-IN" b="0" cap="none" dirty="0" i="0" lang="en-IN" strike="noStrike" sz="1100" u="none">
                <a:solidFill>
                  <a:srgbClr val="000000"/>
                </a:solidFill>
                <a:effectLst/>
                <a:latin typeface="Arial"/>
                <a:ea typeface="Arial"/>
                <a:cs typeface="Arial"/>
                <a:sym typeface="Arial"/>
              </a:rPr>
              <a:t>  This is a study about hospitality and guest services. It learns about the overviews of the Hilton hotel, where it studies briefly about the Hilton hotel. It also studies the target customers of Hilton and three different strategies used to target the customers they are demographic, geographic and psychographic segmentation. It also studies the nature and scope of hotel Hilton and the different types of services the hotel provides for guests. It also generally talks about the role and functions of every hotel industry and discusses the importance of hospitality in people's lives and techniques to meet the customers' expectations.</a:t>
            </a:r>
            <a:endParaRPr altLang="en-GB" b="0" cap="none" dirty="0" i="0" lang="en-GB" strike="noStrike" sz="1100" u="none">
              <a:solidFill>
                <a:srgbClr val="000000"/>
              </a:solidFill>
              <a:effectLst/>
              <a:latin typeface="Arial"/>
              <a:ea typeface="Arial"/>
              <a:cs typeface="Arial"/>
              <a:sym typeface="Arial"/>
            </a:endParaRPr>
          </a:p>
          <a:p>
            <a:pPr algn="l" indent="0" lvl="0" marL="0"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2"/>
        <p:cNvGrpSpPr/>
        <p:nvPr/>
      </p:nvGrpSpPr>
      <p:grpSpPr>
        <a:xfrm>
          <a:off x="0" y="0"/>
          <a:ext cx="0" cy="0"/>
          <a:chOff x="0" y="0"/>
          <a:chExt cx="0" cy="0"/>
        </a:xfrm>
      </p:grpSpPr>
      <p:sp>
        <p:nvSpPr>
          <p:cNvPr id="143" name="Google Shape;143;g1d4d6ff9dc0_0_19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44" name="Google Shape;144;g1d4d6ff9dc0_0_194: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8"/>
        <p:cNvGrpSpPr/>
        <p:nvPr/>
      </p:nvGrpSpPr>
      <p:grpSpPr>
        <a:xfrm>
          <a:off x="0" y="0"/>
          <a:ext cx="0" cy="0"/>
          <a:chOff x="0" y="0"/>
          <a:chExt cx="0" cy="0"/>
        </a:xfrm>
      </p:grpSpPr>
      <p:sp>
        <p:nvSpPr>
          <p:cNvPr id="149" name="Google Shape;149;g1d4d6ff9dc0_0_19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50" name="Google Shape;150;g1d4d6ff9dc0_0_199: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13" name="Google Shape;13;p2"/>
            <p:cNvSpPr/>
            <p:nvPr/>
          </p:nvSpPr>
          <p:spPr>
            <a:xfrm flipH="1" rot="10800000">
              <a:off x="7113588" y="107"/>
              <a:ext cx="1015200" cy="10152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anchor="b" anchorCtr="0" bIns="91425" lIns="91425" numCol="1" rIns="91425" spcFirstLastPara="1" tIns="91425" wrap="square">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idx="1" type="subTitle"/>
          </p:nvPr>
        </p:nvSpPr>
        <p:spPr>
          <a:xfrm>
            <a:off x="598088" y="2715913"/>
            <a:ext cx="8222100" cy="432900"/>
          </a:xfrm>
          <a:prstGeom prst="rect">
            <a:avLst/>
          </a:prstGeom>
        </p:spPr>
        <p:txBody>
          <a:bodyPr anchor="t" anchorCtr="0" bIns="91425" lIns="91425" numCol="1" rIns="91425" spcFirstLastPara="1" tIns="91425" wrap="square">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3" name="Google Shape;23;p3"/>
            <p:cNvSpPr/>
            <p:nvPr/>
          </p:nvSpPr>
          <p:spPr>
            <a:xfrm flipH="1" rot="10800000">
              <a:off x="7113588" y="107"/>
              <a:ext cx="1015200" cy="10152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anchor="ctr" anchorCtr="0" bIns="91425" lIns="91425" numCol="1" rIns="91425" spcFirstLastPara="1" tIns="91425" wrap="square">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idx="1" type="body"/>
          </p:nvPr>
        </p:nvSpPr>
        <p:spPr>
          <a:xfrm>
            <a:off x="311700" y="1229875"/>
            <a:ext cx="8520600" cy="3339000"/>
          </a:xfrm>
          <a:prstGeom prst="rect">
            <a:avLst/>
          </a:prstGeom>
        </p:spPr>
        <p:txBody>
          <a:bodyPr anchor="t" anchorCtr="0" bIns="91425" lIns="91425" numCol="1" rIns="91425" spcFirstLastPara="1" tIns="91425" wrap="square">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a:endParaRPr/>
          </a:p>
        </p:txBody>
      </p:sp>
      <p:sp>
        <p:nvSpPr>
          <p:cNvPr id="37" name="Google Shape;37;p4"/>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idx="1" type="body"/>
          </p:nvPr>
        </p:nvSpPr>
        <p:spPr>
          <a:xfrm>
            <a:off x="311700" y="1229975"/>
            <a:ext cx="3999900" cy="3339000"/>
          </a:xfrm>
          <a:prstGeom prst="rect">
            <a:avLst/>
          </a:prstGeom>
        </p:spPr>
        <p:txBody>
          <a:bodyPr anchor="t" anchorCtr="0" bIns="91425" lIns="91425" numCol="1"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a:endParaRPr/>
          </a:p>
        </p:txBody>
      </p:sp>
      <p:sp>
        <p:nvSpPr>
          <p:cNvPr id="41" name="Google Shape;41;p5"/>
          <p:cNvSpPr txBox="1">
            <a:spLocks noGrp="1"/>
          </p:cNvSpPr>
          <p:nvPr>
            <p:ph idx="2" type="body"/>
          </p:nvPr>
        </p:nvSpPr>
        <p:spPr>
          <a:xfrm>
            <a:off x="4832400" y="1229975"/>
            <a:ext cx="3999900" cy="3339000"/>
          </a:xfrm>
          <a:prstGeom prst="rect">
            <a:avLst/>
          </a:prstGeom>
        </p:spPr>
        <p:txBody>
          <a:bodyPr anchor="t" anchorCtr="0" bIns="91425" lIns="91425" numCol="1"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a:endParaRPr/>
          </a:p>
        </p:txBody>
      </p:sp>
      <p:sp>
        <p:nvSpPr>
          <p:cNvPr id="42" name="Google Shape;42;p5"/>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anchor="b" anchorCtr="0" bIns="91425" lIns="91425" numCol="1" rIns="91425" spcFirstLastPara="1" tIns="91425" wrap="square">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idx="1" type="body"/>
          </p:nvPr>
        </p:nvSpPr>
        <p:spPr>
          <a:xfrm>
            <a:off x="311700" y="1465804"/>
            <a:ext cx="2808000" cy="3103200"/>
          </a:xfrm>
          <a:prstGeom prst="rect">
            <a:avLst/>
          </a:prstGeom>
        </p:spPr>
        <p:txBody>
          <a:bodyPr anchor="t" anchorCtr="0" bIns="91425" lIns="91425" numCol="1" rIns="91425" spcFirstLastPara="1" tIns="91425" wrap="square">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a:endParaRPr/>
          </a:p>
        </p:txBody>
      </p:sp>
      <p:sp>
        <p:nvSpPr>
          <p:cNvPr id="49" name="Google Shape;49;p7"/>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54" name="Google Shape;54;p8"/>
            <p:cNvSpPr/>
            <p:nvPr/>
          </p:nvSpPr>
          <p:spPr>
            <a:xfrm flipH="1" rot="10800000">
              <a:off x="7113588" y="107"/>
              <a:ext cx="1015200" cy="10152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anchor="ctr" anchorCtr="0" bIns="91425" lIns="91425" numCol="1" rIns="91425" spcFirstLastPara="1" tIns="91425" wrap="square">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cap="flat" cmpd="sng" w="19050">
            <a:solidFill>
              <a:schemeClr val="lt1"/>
            </a:solidFill>
            <a:prstDash val="solid"/>
            <a:round/>
            <a:headEnd len="sm" type="none" w="sm"/>
            <a:tailEnd len="sm" type="none" w="sm"/>
          </a:ln>
        </p:spPr>
      </p:cxnSp>
      <p:sp>
        <p:nvSpPr>
          <p:cNvPr id="62" name="Google Shape;62;p9"/>
          <p:cNvSpPr txBox="1">
            <a:spLocks noGrp="1"/>
          </p:cNvSpPr>
          <p:nvPr>
            <p:ph type="title"/>
          </p:nvPr>
        </p:nvSpPr>
        <p:spPr>
          <a:xfrm>
            <a:off x="265500" y="1151100"/>
            <a:ext cx="4045200" cy="1564500"/>
          </a:xfrm>
          <a:prstGeom prst="rect">
            <a:avLst/>
          </a:prstGeom>
        </p:spPr>
        <p:txBody>
          <a:bodyPr anchor="b" anchorCtr="0" bIns="91425" lIns="91425" numCol="1" rIns="91425" spcFirstLastPara="1" tIns="91425" wrap="square">
            <a:normAutofit/>
          </a:bodyPr>
          <a:lstStyle>
            <a:lvl1pPr algn="ctr" lvl="0">
              <a:spcBef>
                <a:spcPts val="0"/>
              </a:spcBef>
              <a:spcAft>
                <a:spcPts val="0"/>
              </a:spcAft>
              <a:buSzPts val="4200"/>
              <a:buNone/>
              <a:defRPr sz="4200"/>
            </a:lvl1pPr>
            <a:lvl2pPr algn="ctr" lvl="1">
              <a:spcBef>
                <a:spcPts val="0"/>
              </a:spcBef>
              <a:spcAft>
                <a:spcPts val="0"/>
              </a:spcAft>
              <a:buSzPts val="4200"/>
              <a:buNone/>
              <a:defRPr sz="4200"/>
            </a:lvl2pPr>
            <a:lvl3pPr algn="ctr" lvl="2">
              <a:spcBef>
                <a:spcPts val="0"/>
              </a:spcBef>
              <a:spcAft>
                <a:spcPts val="0"/>
              </a:spcAft>
              <a:buSzPts val="4200"/>
              <a:buNone/>
              <a:defRPr sz="4200"/>
            </a:lvl3pPr>
            <a:lvl4pPr algn="ctr" lvl="3">
              <a:spcBef>
                <a:spcPts val="0"/>
              </a:spcBef>
              <a:spcAft>
                <a:spcPts val="0"/>
              </a:spcAft>
              <a:buSzPts val="4200"/>
              <a:buNone/>
              <a:defRPr sz="4200"/>
            </a:lvl4pPr>
            <a:lvl5pPr algn="ctr" lvl="4">
              <a:spcBef>
                <a:spcPts val="0"/>
              </a:spcBef>
              <a:spcAft>
                <a:spcPts val="0"/>
              </a:spcAft>
              <a:buSzPts val="4200"/>
              <a:buNone/>
              <a:defRPr sz="4200"/>
            </a:lvl5pPr>
            <a:lvl6pPr algn="ctr" lvl="5">
              <a:spcBef>
                <a:spcPts val="0"/>
              </a:spcBef>
              <a:spcAft>
                <a:spcPts val="0"/>
              </a:spcAft>
              <a:buSzPts val="4200"/>
              <a:buNone/>
              <a:defRPr sz="4200"/>
            </a:lvl6pPr>
            <a:lvl7pPr algn="ctr" lvl="6">
              <a:spcBef>
                <a:spcPts val="0"/>
              </a:spcBef>
              <a:spcAft>
                <a:spcPts val="0"/>
              </a:spcAft>
              <a:buSzPts val="4200"/>
              <a:buNone/>
              <a:defRPr sz="4200"/>
            </a:lvl7pPr>
            <a:lvl8pPr algn="ctr" lvl="7">
              <a:spcBef>
                <a:spcPts val="0"/>
              </a:spcBef>
              <a:spcAft>
                <a:spcPts val="0"/>
              </a:spcAft>
              <a:buSzPts val="4200"/>
              <a:buNone/>
              <a:defRPr sz="4200"/>
            </a:lvl8pPr>
            <a:lvl9pPr algn="ctr" lvl="8">
              <a:spcBef>
                <a:spcPts val="0"/>
              </a:spcBef>
              <a:spcAft>
                <a:spcPts val="0"/>
              </a:spcAft>
              <a:buSzPts val="4200"/>
              <a:buNone/>
              <a:defRPr sz="4200"/>
            </a:lvl9pPr>
          </a:lstStyle>
          <a:p>
            <a:endParaRPr/>
          </a:p>
        </p:txBody>
      </p:sp>
      <p:sp>
        <p:nvSpPr>
          <p:cNvPr id="63" name="Google Shape;63;p9"/>
          <p:cNvSpPr txBox="1">
            <a:spLocks noGrp="1"/>
          </p:cNvSpPr>
          <p:nvPr>
            <p:ph idx="1" type="subTitle"/>
          </p:nvPr>
        </p:nvSpPr>
        <p:spPr>
          <a:xfrm>
            <a:off x="265500" y="2769001"/>
            <a:ext cx="4045200" cy="1269300"/>
          </a:xfrm>
          <a:prstGeom prst="rect">
            <a:avLst/>
          </a:prstGeom>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a:endParaRPr/>
          </a:p>
        </p:txBody>
      </p:sp>
      <p:sp>
        <p:nvSpPr>
          <p:cNvPr id="64" name="Google Shape;64;p9"/>
          <p:cNvSpPr txBox="1">
            <a:spLocks noGrp="1"/>
          </p:cNvSpPr>
          <p:nvPr>
            <p:ph idx="2" type="body"/>
          </p:nvPr>
        </p:nvSpPr>
        <p:spPr>
          <a:xfrm>
            <a:off x="4939500" y="724200"/>
            <a:ext cx="3837000" cy="3695100"/>
          </a:xfrm>
          <a:prstGeom prst="rect">
            <a:avLst/>
          </a:prstGeom>
        </p:spPr>
        <p:txBody>
          <a:bodyPr anchor="ctr" anchorCtr="0" bIns="91425" lIns="91425" numCol="1" rIns="91425" spcFirstLastPara="1" tIns="91425" wrap="square">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idx="1" type="body"/>
          </p:nvPr>
        </p:nvSpPr>
        <p:spPr>
          <a:xfrm>
            <a:off x="319500" y="4230575"/>
            <a:ext cx="5998800" cy="598800"/>
          </a:xfrm>
          <a:prstGeom prst="rect">
            <a:avLst/>
          </a:prstGeom>
        </p:spPr>
        <p:txBody>
          <a:bodyPr anchor="ctr" anchorCtr="0" bIns="91425" lIns="91425" numCol="1" rIns="91425" spcFirstLastPara="1" tIns="91425" wrap="square">
            <a:normAutofit/>
          </a:bodyPr>
          <a:lstStyle>
            <a:lvl1pPr indent="-228600" lvl="0" marL="457200">
              <a:lnSpc>
                <a:spcPct val="100000"/>
              </a:lnSpc>
              <a:spcBef>
                <a:spcPts val="0"/>
              </a:spcBef>
              <a:spcAft>
                <a:spcPts val="0"/>
              </a:spcAft>
              <a:buSzPts val="1800"/>
              <a:buNone/>
              <a:defRPr/>
            </a:lvl1pPr>
          </a:lstStyle>
          <a:p>
            <a:endParaRPr/>
          </a:p>
        </p:txBody>
      </p:sp>
      <p:sp>
        <p:nvSpPr>
          <p:cNvPr id="68" name="Google Shape;68;p10"/>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73" name="Google Shape;73;p11"/>
            <p:cNvSpPr/>
            <p:nvPr/>
          </p:nvSpPr>
          <p:spPr>
            <a:xfrm flipH="1" rot="10800000">
              <a:off x="7113588" y="107"/>
              <a:ext cx="1015200" cy="10152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grpSp>
      <p:sp>
        <p:nvSpPr>
          <p:cNvPr id="76" name="Google Shape;76;p11"/>
          <p:cNvSpPr txBox="1">
            <a:spLocks noGrp="1"/>
          </p:cNvSpPr>
          <p:nvPr>
            <p:ph hasCustomPrompt="1" type="title"/>
          </p:nvPr>
        </p:nvSpPr>
        <p:spPr>
          <a:xfrm>
            <a:off x="311700" y="1256050"/>
            <a:ext cx="8520600" cy="2030700"/>
          </a:xfrm>
          <a:prstGeom prst="rect">
            <a:avLst/>
          </a:prstGeom>
        </p:spPr>
        <p:txBody>
          <a:bodyPr anchor="b" anchorCtr="0" bIns="91425" lIns="91425" numCol="1" rIns="91425" spcFirstLastPara="1" tIns="91425" wrap="square">
            <a:normAutofit/>
          </a:bodyPr>
          <a:lstStyle>
            <a:lvl1pPr algn="ctr" lvl="0">
              <a:spcBef>
                <a:spcPts val="0"/>
              </a:spcBef>
              <a:spcAft>
                <a:spcPts val="0"/>
              </a:spcAft>
              <a:buClr>
                <a:schemeClr val="lt1"/>
              </a:buClr>
              <a:buSzPts val="12000"/>
              <a:buNone/>
              <a:defRPr sz="12000">
                <a:solidFill>
                  <a:schemeClr val="lt1"/>
                </a:solidFill>
              </a:defRPr>
            </a:lvl1pPr>
            <a:lvl2pPr algn="ctr" lvl="1">
              <a:spcBef>
                <a:spcPts val="0"/>
              </a:spcBef>
              <a:spcAft>
                <a:spcPts val="0"/>
              </a:spcAft>
              <a:buClr>
                <a:schemeClr val="lt1"/>
              </a:buClr>
              <a:buSzPts val="12000"/>
              <a:buNone/>
              <a:defRPr sz="12000">
                <a:solidFill>
                  <a:schemeClr val="lt1"/>
                </a:solidFill>
              </a:defRPr>
            </a:lvl2pPr>
            <a:lvl3pPr algn="ctr" lvl="2">
              <a:spcBef>
                <a:spcPts val="0"/>
              </a:spcBef>
              <a:spcAft>
                <a:spcPts val="0"/>
              </a:spcAft>
              <a:buClr>
                <a:schemeClr val="lt1"/>
              </a:buClr>
              <a:buSzPts val="12000"/>
              <a:buNone/>
              <a:defRPr sz="12000">
                <a:solidFill>
                  <a:schemeClr val="lt1"/>
                </a:solidFill>
              </a:defRPr>
            </a:lvl3pPr>
            <a:lvl4pPr algn="ctr" lvl="3">
              <a:spcBef>
                <a:spcPts val="0"/>
              </a:spcBef>
              <a:spcAft>
                <a:spcPts val="0"/>
              </a:spcAft>
              <a:buClr>
                <a:schemeClr val="lt1"/>
              </a:buClr>
              <a:buSzPts val="12000"/>
              <a:buNone/>
              <a:defRPr sz="12000">
                <a:solidFill>
                  <a:schemeClr val="lt1"/>
                </a:solidFill>
              </a:defRPr>
            </a:lvl4pPr>
            <a:lvl5pPr algn="ctr" lvl="4">
              <a:spcBef>
                <a:spcPts val="0"/>
              </a:spcBef>
              <a:spcAft>
                <a:spcPts val="0"/>
              </a:spcAft>
              <a:buClr>
                <a:schemeClr val="lt1"/>
              </a:buClr>
              <a:buSzPts val="12000"/>
              <a:buNone/>
              <a:defRPr sz="12000">
                <a:solidFill>
                  <a:schemeClr val="lt1"/>
                </a:solidFill>
              </a:defRPr>
            </a:lvl5pPr>
            <a:lvl6pPr algn="ctr" lvl="5">
              <a:spcBef>
                <a:spcPts val="0"/>
              </a:spcBef>
              <a:spcAft>
                <a:spcPts val="0"/>
              </a:spcAft>
              <a:buClr>
                <a:schemeClr val="lt1"/>
              </a:buClr>
              <a:buSzPts val="12000"/>
              <a:buNone/>
              <a:defRPr sz="12000">
                <a:solidFill>
                  <a:schemeClr val="lt1"/>
                </a:solidFill>
              </a:defRPr>
            </a:lvl6pPr>
            <a:lvl7pPr algn="ctr" lvl="6">
              <a:spcBef>
                <a:spcPts val="0"/>
              </a:spcBef>
              <a:spcAft>
                <a:spcPts val="0"/>
              </a:spcAft>
              <a:buClr>
                <a:schemeClr val="lt1"/>
              </a:buClr>
              <a:buSzPts val="12000"/>
              <a:buNone/>
              <a:defRPr sz="12000">
                <a:solidFill>
                  <a:schemeClr val="lt1"/>
                </a:solidFill>
              </a:defRPr>
            </a:lvl7pPr>
            <a:lvl8pPr algn="ctr" lvl="7">
              <a:spcBef>
                <a:spcPts val="0"/>
              </a:spcBef>
              <a:spcAft>
                <a:spcPts val="0"/>
              </a:spcAft>
              <a:buClr>
                <a:schemeClr val="lt1"/>
              </a:buClr>
              <a:buSzPts val="12000"/>
              <a:buNone/>
              <a:defRPr sz="12000">
                <a:solidFill>
                  <a:schemeClr val="lt1"/>
                </a:solidFill>
              </a:defRPr>
            </a:lvl8pPr>
            <a:lvl9pPr algn="ctr" lvl="8">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idx="1" type="body"/>
          </p:nvPr>
        </p:nvSpPr>
        <p:spPr>
          <a:xfrm>
            <a:off x="311700" y="3369225"/>
            <a:ext cx="8520600" cy="1281900"/>
          </a:xfrm>
          <a:prstGeom prst="rect">
            <a:avLst/>
          </a:prstGeom>
        </p:spPr>
        <p:txBody>
          <a:bodyPr anchor="t" anchorCtr="0" bIns="91425" lIns="91425" numCol="1" rIns="91425" spcFirstLastPara="1" tIns="91425" wrap="square">
            <a:normAutofit/>
          </a:bodyPr>
          <a:lstStyle>
            <a:lvl1pPr algn="ctr" indent="-342900" lvl="0" marL="457200">
              <a:spcBef>
                <a:spcPts val="0"/>
              </a:spcBef>
              <a:spcAft>
                <a:spcPts val="0"/>
              </a:spcAft>
              <a:buClr>
                <a:schemeClr val="lt1"/>
              </a:buClr>
              <a:buSzPts val="1800"/>
              <a:buChar char="●"/>
              <a:defRPr>
                <a:solidFill>
                  <a:schemeClr val="lt1"/>
                </a:solidFill>
              </a:defRPr>
            </a:lvl1pPr>
            <a:lvl2pPr algn="ctr" indent="-317500" lvl="1" marL="914400">
              <a:spcBef>
                <a:spcPts val="0"/>
              </a:spcBef>
              <a:spcAft>
                <a:spcPts val="0"/>
              </a:spcAft>
              <a:buClr>
                <a:schemeClr val="lt1"/>
              </a:buClr>
              <a:buSzPts val="1400"/>
              <a:buChar char="○"/>
              <a:defRPr>
                <a:solidFill>
                  <a:schemeClr val="lt1"/>
                </a:solidFill>
              </a:defRPr>
            </a:lvl2pPr>
            <a:lvl3pPr algn="ctr" indent="-317500" lvl="2" marL="1371600">
              <a:spcBef>
                <a:spcPts val="0"/>
              </a:spcBef>
              <a:spcAft>
                <a:spcPts val="0"/>
              </a:spcAft>
              <a:buClr>
                <a:schemeClr val="lt1"/>
              </a:buClr>
              <a:buSzPts val="1400"/>
              <a:buChar char="■"/>
              <a:defRPr>
                <a:solidFill>
                  <a:schemeClr val="lt1"/>
                </a:solidFill>
              </a:defRPr>
            </a:lvl3pPr>
            <a:lvl4pPr algn="ctr" indent="-317500" lvl="3" marL="1828800">
              <a:spcBef>
                <a:spcPts val="0"/>
              </a:spcBef>
              <a:spcAft>
                <a:spcPts val="0"/>
              </a:spcAft>
              <a:buClr>
                <a:schemeClr val="lt1"/>
              </a:buClr>
              <a:buSzPts val="1400"/>
              <a:buChar char="●"/>
              <a:defRPr>
                <a:solidFill>
                  <a:schemeClr val="lt1"/>
                </a:solidFill>
              </a:defRPr>
            </a:lvl4pPr>
            <a:lvl5pPr algn="ctr" indent="-317500" lvl="4" marL="2286000">
              <a:spcBef>
                <a:spcPts val="0"/>
              </a:spcBef>
              <a:spcAft>
                <a:spcPts val="0"/>
              </a:spcAft>
              <a:buClr>
                <a:schemeClr val="lt1"/>
              </a:buClr>
              <a:buSzPts val="1400"/>
              <a:buChar char="○"/>
              <a:defRPr>
                <a:solidFill>
                  <a:schemeClr val="lt1"/>
                </a:solidFill>
              </a:defRPr>
            </a:lvl5pPr>
            <a:lvl6pPr algn="ctr" indent="-317500" lvl="5" marL="2743200">
              <a:spcBef>
                <a:spcPts val="0"/>
              </a:spcBef>
              <a:spcAft>
                <a:spcPts val="0"/>
              </a:spcAft>
              <a:buClr>
                <a:schemeClr val="lt1"/>
              </a:buClr>
              <a:buSzPts val="1400"/>
              <a:buChar char="■"/>
              <a:defRPr>
                <a:solidFill>
                  <a:schemeClr val="lt1"/>
                </a:solidFill>
              </a:defRPr>
            </a:lvl6pPr>
            <a:lvl7pPr algn="ctr" indent="-317500" lvl="6" marL="3200400">
              <a:spcBef>
                <a:spcPts val="0"/>
              </a:spcBef>
              <a:spcAft>
                <a:spcPts val="0"/>
              </a:spcAft>
              <a:buClr>
                <a:schemeClr val="lt1"/>
              </a:buClr>
              <a:buSzPts val="1400"/>
              <a:buChar char="●"/>
              <a:defRPr>
                <a:solidFill>
                  <a:schemeClr val="lt1"/>
                </a:solidFill>
              </a:defRPr>
            </a:lvl7pPr>
            <a:lvl8pPr algn="ctr" indent="-317500" lvl="7" marL="3657600">
              <a:spcBef>
                <a:spcPts val="0"/>
              </a:spcBef>
              <a:spcAft>
                <a:spcPts val="0"/>
              </a:spcAft>
              <a:buClr>
                <a:schemeClr val="lt1"/>
              </a:buClr>
              <a:buSzPts val="1400"/>
              <a:buChar char="○"/>
              <a:defRPr>
                <a:solidFill>
                  <a:schemeClr val="lt1"/>
                </a:solidFill>
              </a:defRPr>
            </a:lvl8pPr>
            <a:lvl9pPr algn="ctr" indent="-317500" lvl="8" marL="4114800">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idx="12" type="sldNum"/>
          </p:nvPr>
        </p:nvSpPr>
        <p:spPr>
          <a:xfrm>
            <a:off x="8460431" y="4651190"/>
            <a:ext cx="548700" cy="393600"/>
          </a:xfrm>
          <a:prstGeom prst="rect">
            <a:avLst/>
          </a:prstGeom>
        </p:spPr>
        <p:txBody>
          <a:bodyPr anchor="ctr" anchorCtr="0" bIns="91425" lIns="91425" numCol="1" rIns="91425" spcFirstLastPara="1" tIns="91425" wrap="square">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anchor="t" anchorCtr="0" bIns="91425" lIns="91425" numCol="1" rIns="91425" spcFirstLastPara="1" tIns="91425" wrap="square">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idx="1" type="body"/>
          </p:nvPr>
        </p:nvSpPr>
        <p:spPr>
          <a:xfrm>
            <a:off x="311700" y="1229875"/>
            <a:ext cx="8520600" cy="3339000"/>
          </a:xfrm>
          <a:prstGeom prst="rect">
            <a:avLst/>
          </a:prstGeom>
          <a:noFill/>
          <a:ln>
            <a:noFill/>
          </a:ln>
        </p:spPr>
        <p:txBody>
          <a:bodyPr anchor="t" anchorCtr="0" bIns="91425" lIns="91425" numCol="1" rIns="91425" spcFirstLastPara="1" tIns="91425" wrap="square">
            <a:normAutofit/>
          </a:bodyPr>
          <a:lstStyle>
            <a:lvl1pPr indent="-342900" lvl="0" marL="4572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indent="-317500" lvl="1" marL="914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indent="-317500" lvl="2" marL="1371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indent="-317500" lvl="3" marL="1828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indent="-317500" lvl="4" marL="22860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indent="-317500" lvl="5" marL="27432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indent="-317500" lvl="6" marL="3200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indent="-317500" lvl="7" marL="3657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indent="-317500" lvl="8" marL="4114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idx="12" type="sldNum"/>
          </p:nvPr>
        </p:nvSpPr>
        <p:spPr>
          <a:xfrm>
            <a:off x="8460431" y="4651190"/>
            <a:ext cx="548700" cy="393600"/>
          </a:xfrm>
          <a:prstGeom prst="rect">
            <a:avLst/>
          </a:prstGeom>
          <a:noFill/>
          <a:ln>
            <a:noFill/>
          </a:ln>
        </p:spPr>
        <p:txBody>
          <a:bodyPr anchor="ctr" anchorCtr="0" bIns="91425" lIns="91425" numCol="1" rIns="91425" spcFirstLastPara="1" tIns="91425" wrap="square">
            <a:normAutofit/>
          </a:bodyPr>
          <a:lstStyle>
            <a:lvl1pPr algn="r" lvl="0">
              <a:buNone/>
              <a:defRPr sz="1000">
                <a:solidFill>
                  <a:schemeClr val="lt1"/>
                </a:solidFill>
                <a:latin typeface="Roboto"/>
                <a:ea typeface="Roboto"/>
                <a:cs typeface="Roboto"/>
                <a:sym typeface="Roboto"/>
              </a:defRPr>
            </a:lvl1pPr>
            <a:lvl2pPr algn="r" lvl="1">
              <a:buNone/>
              <a:defRPr sz="1000">
                <a:solidFill>
                  <a:schemeClr val="lt1"/>
                </a:solidFill>
                <a:latin typeface="Roboto"/>
                <a:ea typeface="Roboto"/>
                <a:cs typeface="Roboto"/>
                <a:sym typeface="Roboto"/>
              </a:defRPr>
            </a:lvl2pPr>
            <a:lvl3pPr algn="r" lvl="2">
              <a:buNone/>
              <a:defRPr sz="1000">
                <a:solidFill>
                  <a:schemeClr val="lt1"/>
                </a:solidFill>
                <a:latin typeface="Roboto"/>
                <a:ea typeface="Roboto"/>
                <a:cs typeface="Roboto"/>
                <a:sym typeface="Roboto"/>
              </a:defRPr>
            </a:lvl3pPr>
            <a:lvl4pPr algn="r" lvl="3">
              <a:buNone/>
              <a:defRPr sz="1000">
                <a:solidFill>
                  <a:schemeClr val="lt1"/>
                </a:solidFill>
                <a:latin typeface="Roboto"/>
                <a:ea typeface="Roboto"/>
                <a:cs typeface="Roboto"/>
                <a:sym typeface="Roboto"/>
              </a:defRPr>
            </a:lvl4pPr>
            <a:lvl5pPr algn="r" lvl="4">
              <a:buNone/>
              <a:defRPr sz="1000">
                <a:solidFill>
                  <a:schemeClr val="lt1"/>
                </a:solidFill>
                <a:latin typeface="Roboto"/>
                <a:ea typeface="Roboto"/>
                <a:cs typeface="Roboto"/>
                <a:sym typeface="Roboto"/>
              </a:defRPr>
            </a:lvl5pPr>
            <a:lvl6pPr algn="r" lvl="5">
              <a:buNone/>
              <a:defRPr sz="1000">
                <a:solidFill>
                  <a:schemeClr val="lt1"/>
                </a:solidFill>
                <a:latin typeface="Roboto"/>
                <a:ea typeface="Roboto"/>
                <a:cs typeface="Roboto"/>
                <a:sym typeface="Roboto"/>
              </a:defRPr>
            </a:lvl6pPr>
            <a:lvl7pPr algn="r" lvl="6">
              <a:buNone/>
              <a:defRPr sz="1000">
                <a:solidFill>
                  <a:schemeClr val="lt1"/>
                </a:solidFill>
                <a:latin typeface="Roboto"/>
                <a:ea typeface="Roboto"/>
                <a:cs typeface="Roboto"/>
                <a:sym typeface="Roboto"/>
              </a:defRPr>
            </a:lvl7pPr>
            <a:lvl8pPr algn="r" lvl="7">
              <a:buNone/>
              <a:defRPr sz="1000">
                <a:solidFill>
                  <a:schemeClr val="lt1"/>
                </a:solidFill>
                <a:latin typeface="Roboto"/>
                <a:ea typeface="Roboto"/>
                <a:cs typeface="Roboto"/>
                <a:sym typeface="Roboto"/>
              </a:defRPr>
            </a:lvl8pPr>
            <a:lvl9pPr algn="r" lvl="8">
              <a:buNone/>
              <a:defRPr sz="1000">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3.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1.pn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2.png" Type="http://schemas.openxmlformats.org/officeDocument/2006/relationships/image"/><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3.pn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4.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5.png" Type="http://schemas.openxmlformats.org/officeDocument/2006/relationships/image"/><Relationship Id="rId2" Target="../notesSlides/notesSlide7.xml" Type="http://schemas.openxmlformats.org/officeDocument/2006/relationships/notesSlide"/><Relationship Id="rId1" Target="../slideLayouts/slideLayout3.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6.png" Type="http://schemas.openxmlformats.org/officeDocument/2006/relationships/image"/><Relationship Id="rId2" Target="../notesSlides/notesSlide8.xml" Type="http://schemas.openxmlformats.org/officeDocument/2006/relationships/notesSlide"/><Relationship Id="rId1" Target="../slideLayouts/slideLayout3.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7.png" Type="http://schemas.openxmlformats.org/officeDocument/2006/relationships/image"/><Relationship Id="rId2" Target="../notesSlides/notesSlide9.xml" Type="http://schemas.openxmlformats.org/officeDocument/2006/relationships/notesSlide"/><Relationship Id="rId1" Target="../slideLayouts/slideLayout3.xml" Type="http://schemas.openxmlformats.org/officeDocument/2006/relationships/slideLayout"/></Relationships>
</file>

<file path=ppt/slides/_rels/slide10.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3.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8.png" Type="http://schemas.openxmlformats.org/officeDocument/2006/relationships/image"/><Relationship Id="rId2" Target="../notesSlides/notesSlide11.xml" Type="http://schemas.openxmlformats.org/officeDocument/2006/relationships/notesSlide"/><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293300" y="984427"/>
            <a:ext cx="8222100" cy="1324800"/>
          </a:xfrm>
          <a:prstGeom prst="rect">
            <a:avLst/>
          </a:prstGeom>
        </p:spPr>
        <p:txBody>
          <a:bodyPr anchor="b" anchorCtr="0" bIns="91425" lIns="91425" numCol="1" rIns="91425" spcFirstLastPara="1" tIns="91425" wrap="square">
            <a:normAutofit fontScale="90000"/>
          </a:bodyPr>
          <a:lstStyle/>
          <a:p>
            <a:pPr algn="l" indent="0" lvl="0" marL="0" rtl="0">
              <a:spcBef>
                <a:spcPts val="0"/>
              </a:spcBef>
              <a:spcAft>
                <a:spcPts val="0"/>
              </a:spcAft>
              <a:buNone/>
            </a:pPr>
            <a:r>
              <a:rPr altLang="en-GB" lang="en-GB"/>
              <a:t>International Hotel Management</a:t>
            </a:r>
            <a:endParaRPr/>
          </a:p>
          <a:p>
            <a:pPr algn="l" indent="0" lvl="0" marL="0" rtl="0">
              <a:spcBef>
                <a:spcPts val="0"/>
              </a:spcBef>
              <a:spcAft>
                <a:spcPts val="0"/>
              </a:spcAft>
              <a:buNone/>
            </a:pPr>
            <a:r>
              <a:rPr altLang="en-GB" lang="en-GB"/>
              <a:t>Hospitality and Guest Services</a:t>
            </a:r>
            <a:endParaRPr/>
          </a:p>
        </p:txBody>
      </p:sp>
      <p:sp>
        <p:nvSpPr>
          <p:cNvPr id="86" name="Google Shape;86;p13"/>
          <p:cNvSpPr txBox="1">
            <a:spLocks noGrp="1"/>
          </p:cNvSpPr>
          <p:nvPr>
            <p:ph idx="1" type="subTitle"/>
          </p:nvPr>
        </p:nvSpPr>
        <p:spPr>
          <a:xfrm>
            <a:off x="293300" y="2715925"/>
            <a:ext cx="8526900" cy="923400"/>
          </a:xfrm>
          <a:prstGeom prst="rect">
            <a:avLst/>
          </a:prstGeom>
        </p:spPr>
        <p:txBody>
          <a:bodyPr anchor="t" anchorCtr="0" bIns="91425" lIns="91425" numCol="1" rIns="91425" spcFirstLastPara="1" tIns="91425" wrap="square">
            <a:normAutofit/>
          </a:bodyPr>
          <a:lstStyle/>
          <a:p>
            <a:pPr algn="ctr" indent="0" lvl="0" marL="0" rtl="0">
              <a:spcBef>
                <a:spcPts val="0"/>
              </a:spcBef>
              <a:spcAft>
                <a:spcPts val="0"/>
              </a:spcAft>
              <a:buNone/>
            </a:pPr>
            <a:r>
              <a:rPr altLang="en-GB" lang="en-GB"/>
              <a:t>Student ID:2133582</a:t>
            </a:r>
            <a:endParaRPr/>
          </a:p>
          <a:p>
            <a:pPr algn="ctr" indent="0" lvl="0" marL="0"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GB" b="1" dirty="0" lang="en-GB">
                <a:solidFill>
                  <a:schemeClr val="lt1"/>
                </a:solidFill>
              </a:rPr>
              <a:t>Contents</a:t>
            </a:r>
            <a:endParaRPr b="1" dirty="0">
              <a:solidFill>
                <a:schemeClr val="lt1"/>
              </a:solidFill>
            </a:endParaRPr>
          </a:p>
        </p:txBody>
      </p:sp>
      <p:sp>
        <p:nvSpPr>
          <p:cNvPr id="92" name="Google Shape;92;p14"/>
          <p:cNvSpPr txBox="1">
            <a:spLocks noGrp="1"/>
          </p:cNvSpPr>
          <p:nvPr>
            <p:ph idx="1" type="body"/>
          </p:nvPr>
        </p:nvSpPr>
        <p:spPr>
          <a:xfrm>
            <a:off x="311700" y="1229875"/>
            <a:ext cx="6161400" cy="3339000"/>
          </a:xfrm>
          <a:prstGeom prst="rect">
            <a:avLst/>
          </a:prstGeom>
        </p:spPr>
        <p:txBody>
          <a:bodyPr anchor="t" anchorCtr="0" bIns="91425" lIns="91425" numCol="1" rIns="91425" spcFirstLastPara="1" tIns="91425" wrap="square">
            <a:normAutofit lnSpcReduction="10000"/>
          </a:bodyPr>
          <a:lstStyle/>
          <a:p>
            <a:pPr algn="just" indent="-336550" lvl="0" marL="457200" rtl="0">
              <a:spcBef>
                <a:spcPts val="0"/>
              </a:spcBef>
              <a:spcAft>
                <a:spcPts val="0"/>
              </a:spcAft>
              <a:buClr>
                <a:schemeClr val="lt1"/>
              </a:buClr>
              <a:buSzPts val="1700"/>
              <a:buChar char="●"/>
            </a:pPr>
            <a:r>
              <a:rPr altLang="en-GB" b="1" lang="en-GB" sz="1700">
                <a:solidFill>
                  <a:schemeClr val="lt1"/>
                </a:solidFill>
              </a:rPr>
              <a:t>Introduction</a:t>
            </a:r>
            <a:endParaRPr b="1" sz="1700">
              <a:solidFill>
                <a:schemeClr val="lt1"/>
              </a:solidFill>
            </a:endParaRPr>
          </a:p>
          <a:p>
            <a:pPr algn="just" indent="-336550" lvl="0" marL="457200" rtl="0">
              <a:spcBef>
                <a:spcPts val="0"/>
              </a:spcBef>
              <a:spcAft>
                <a:spcPts val="0"/>
              </a:spcAft>
              <a:buClr>
                <a:schemeClr val="lt1"/>
              </a:buClr>
              <a:buSzPts val="1700"/>
              <a:buChar char="●"/>
            </a:pPr>
            <a:r>
              <a:rPr altLang="en-GB" b="1" lang="en-GB" sz="1700">
                <a:solidFill>
                  <a:schemeClr val="lt1"/>
                </a:solidFill>
              </a:rPr>
              <a:t>Overview of Hilton Hotel</a:t>
            </a:r>
            <a:endParaRPr b="1" sz="1700">
              <a:solidFill>
                <a:schemeClr val="lt1"/>
              </a:solidFill>
            </a:endParaRPr>
          </a:p>
          <a:p>
            <a:pPr algn="just" indent="-336550" lvl="0" marL="457200" rtl="0">
              <a:lnSpc>
                <a:spcPct val="150000"/>
              </a:lnSpc>
              <a:spcBef>
                <a:spcPts val="0"/>
              </a:spcBef>
              <a:spcAft>
                <a:spcPts val="0"/>
              </a:spcAft>
              <a:buClr>
                <a:schemeClr val="lt1"/>
              </a:buClr>
              <a:buSzPts val="1700"/>
              <a:buChar char="●"/>
            </a:pPr>
            <a:r>
              <a:rPr altLang="en-GB" b="1" lang="en-GB" sz="1700">
                <a:solidFill>
                  <a:schemeClr val="lt1"/>
                </a:solidFill>
              </a:rPr>
              <a:t>Target consumers of Hilton Park Hotels &amp; Resorts </a:t>
            </a:r>
            <a:endParaRPr b="1" sz="1700">
              <a:solidFill>
                <a:schemeClr val="lt1"/>
              </a:solidFill>
            </a:endParaRPr>
          </a:p>
          <a:p>
            <a:pPr algn="just" indent="-336550" lvl="0" marL="457200" rtl="0">
              <a:spcBef>
                <a:spcPts val="0"/>
              </a:spcBef>
              <a:spcAft>
                <a:spcPts val="0"/>
              </a:spcAft>
              <a:buClr>
                <a:schemeClr val="lt1"/>
              </a:buClr>
              <a:buSzPts val="1700"/>
              <a:buChar char="●"/>
            </a:pPr>
            <a:r>
              <a:rPr altLang="en-GB" b="1" lang="en-GB" sz="1700">
                <a:solidFill>
                  <a:schemeClr val="lt1"/>
                </a:solidFill>
              </a:rPr>
              <a:t>Nature and scope of the guest services and facilities provided by Hilton Park hotel &amp; Resorts</a:t>
            </a:r>
            <a:endParaRPr b="1" sz="1700">
              <a:solidFill>
                <a:schemeClr val="lt1"/>
              </a:solidFill>
            </a:endParaRPr>
          </a:p>
          <a:p>
            <a:pPr algn="just" indent="-342900" lvl="0" marL="457200" rtl="0">
              <a:lnSpc>
                <a:spcPct val="150000"/>
              </a:lnSpc>
              <a:spcBef>
                <a:spcPts val="0"/>
              </a:spcBef>
              <a:spcAft>
                <a:spcPts val="0"/>
              </a:spcAft>
              <a:buClr>
                <a:schemeClr val="lt1"/>
              </a:buClr>
              <a:buSzPts val="1800"/>
              <a:buChar char="●"/>
            </a:pPr>
            <a:r>
              <a:rPr altLang="en-GB" b="1" lang="en-GB" sz="1700">
                <a:solidFill>
                  <a:schemeClr val="lt1"/>
                </a:solidFill>
              </a:rPr>
              <a:t>Role and function of guest services in general</a:t>
            </a:r>
            <a:endParaRPr b="1">
              <a:solidFill>
                <a:schemeClr val="lt1"/>
              </a:solidFill>
            </a:endParaRPr>
          </a:p>
          <a:p>
            <a:pPr algn="just" indent="-336550" lvl="0" marL="457200" rtl="0">
              <a:spcBef>
                <a:spcPts val="0"/>
              </a:spcBef>
              <a:spcAft>
                <a:spcPts val="0"/>
              </a:spcAft>
              <a:buClr>
                <a:schemeClr val="lt1"/>
              </a:buClr>
              <a:buSzPts val="1700"/>
              <a:buChar char="●"/>
            </a:pPr>
            <a:r>
              <a:rPr altLang="en-GB" b="1" lang="en-GB" sz="1700">
                <a:solidFill>
                  <a:schemeClr val="lt1"/>
                </a:solidFill>
              </a:rPr>
              <a:t>Importance of hospitality and Ways in which hotels meet/exceed guest expectations</a:t>
            </a:r>
            <a:endParaRPr b="1" sz="1700">
              <a:solidFill>
                <a:schemeClr val="lt1"/>
              </a:solidFill>
            </a:endParaRPr>
          </a:p>
          <a:p>
            <a:pPr algn="just" indent="-336550" lvl="0" marL="457200" rtl="0">
              <a:spcBef>
                <a:spcPts val="0"/>
              </a:spcBef>
              <a:spcAft>
                <a:spcPts val="0"/>
              </a:spcAft>
              <a:buClr>
                <a:schemeClr val="lt1"/>
              </a:buClr>
              <a:buSzPts val="1700"/>
              <a:buChar char="●"/>
            </a:pPr>
            <a:r>
              <a:rPr altLang="en-GB" b="1" lang="en-GB" sz="1700">
                <a:solidFill>
                  <a:schemeClr val="lt1"/>
                </a:solidFill>
              </a:rPr>
              <a:t>Conclusion</a:t>
            </a:r>
            <a:endParaRPr b="1" sz="1700">
              <a:solidFill>
                <a:schemeClr val="lt1"/>
              </a:solidFill>
            </a:endParaRPr>
          </a:p>
          <a:p>
            <a:pPr algn="just" indent="-336550" lvl="0" marL="457200" rtl="0">
              <a:spcBef>
                <a:spcPts val="0"/>
              </a:spcBef>
              <a:spcAft>
                <a:spcPts val="0"/>
              </a:spcAft>
              <a:buClr>
                <a:schemeClr val="lt1"/>
              </a:buClr>
              <a:buSzPts val="1700"/>
              <a:buChar char="●"/>
            </a:pPr>
            <a:r>
              <a:rPr altLang="en-GB" b="1" lang="en-GB" sz="1700">
                <a:solidFill>
                  <a:schemeClr val="lt1"/>
                </a:solidFill>
              </a:rPr>
              <a:t>References</a:t>
            </a:r>
            <a:endParaRPr b="1" sz="1700">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GB" b="1" lang="en-GB">
                <a:solidFill>
                  <a:schemeClr val="lt1"/>
                </a:solidFill>
              </a:rPr>
              <a:t>Introduction</a:t>
            </a:r>
            <a:endParaRPr b="1">
              <a:solidFill>
                <a:schemeClr val="lt1"/>
              </a:solidFill>
            </a:endParaRPr>
          </a:p>
        </p:txBody>
      </p:sp>
      <p:sp>
        <p:nvSpPr>
          <p:cNvPr id="98" name="Google Shape;98;p15"/>
          <p:cNvSpPr txBox="1">
            <a:spLocks noGrp="1"/>
          </p:cNvSpPr>
          <p:nvPr>
            <p:ph idx="1" type="body"/>
          </p:nvPr>
        </p:nvSpPr>
        <p:spPr>
          <a:xfrm>
            <a:off x="311700" y="1229875"/>
            <a:ext cx="6362700" cy="3524100"/>
          </a:xfrm>
          <a:prstGeom prst="rect">
            <a:avLst/>
          </a:prstGeom>
        </p:spPr>
        <p:txBody>
          <a:bodyPr anchor="t" anchorCtr="0" bIns="91425" lIns="91425" numCol="1" rIns="91425" spcFirstLastPara="1" tIns="91425" wrap="square">
            <a:normAutofit/>
          </a:bodyPr>
          <a:lstStyle/>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presentation will cover the topic the guest service at the Hilton hotel.</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It also will discuss the targeted customers and strategies used by Hilton.</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presentation will emphasise the nature, scope and service provided by Hilton.</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presentation also studies the roles that provide services to the customers and how hotels fulfil the expectation of guests.</a:t>
            </a:r>
            <a:endParaRPr sz="2100">
              <a:solidFill>
                <a:schemeClr val="lt1"/>
              </a:solidFill>
            </a:endParaRPr>
          </a:p>
        </p:txBody>
      </p:sp>
      <p:pic>
        <p:nvPicPr>
          <p:cNvPr id="99" name="Google Shape;99;p15"/>
          <p:cNvPicPr preferRelativeResize="0"/>
          <p:nvPr/>
        </p:nvPicPr>
        <p:blipFill>
          <a:blip r:embed="rId3">
            <a:alphaModFix/>
          </a:blip>
          <a:stretch>
            <a:fillRect/>
          </a:stretch>
        </p:blipFill>
        <p:spPr>
          <a:xfrm>
            <a:off x="6743450" y="0"/>
            <a:ext cx="2400550" cy="14369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6"/>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GB" b="1" lang="en-GB">
                <a:solidFill>
                  <a:schemeClr val="lt1"/>
                </a:solidFill>
              </a:rPr>
              <a:t>Overview of Hilton Hotel</a:t>
            </a:r>
            <a:endParaRPr b="1">
              <a:solidFill>
                <a:schemeClr val="lt1"/>
              </a:solidFill>
            </a:endParaRPr>
          </a:p>
        </p:txBody>
      </p:sp>
      <p:sp>
        <p:nvSpPr>
          <p:cNvPr id="105" name="Google Shape;105;p16"/>
          <p:cNvSpPr txBox="1">
            <a:spLocks noGrp="1"/>
          </p:cNvSpPr>
          <p:nvPr>
            <p:ph idx="1" type="body"/>
          </p:nvPr>
        </p:nvSpPr>
        <p:spPr>
          <a:xfrm>
            <a:off x="311700" y="1229875"/>
            <a:ext cx="6054000" cy="3591300"/>
          </a:xfrm>
          <a:prstGeom prst="rect">
            <a:avLst/>
          </a:prstGeom>
        </p:spPr>
        <p:txBody>
          <a:bodyPr anchor="t" anchorCtr="0" bIns="91425" lIns="91425" numCol="1" rIns="91425" spcFirstLastPara="1" tIns="91425" wrap="square">
            <a:normAutofit/>
          </a:bodyPr>
          <a:lstStyle/>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Hilton is a multinational brand that operates in more than 118 countries and has more than 2000 franchises around the world (Matteucci, 2020).</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main goal of Hilton is to be the first preference of the customers and provide the best hospitality service.</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Hilton hotel has the largest portfolio spread across the globe.</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Hilton hotel serves more than ten million customers every year and has more than 50 million loyal customers (Wood, 2015).</a:t>
            </a:r>
            <a:endParaRPr sz="2100">
              <a:solidFill>
                <a:schemeClr val="lt1"/>
              </a:solidFill>
            </a:endParaRPr>
          </a:p>
        </p:txBody>
      </p:sp>
      <p:pic>
        <p:nvPicPr>
          <p:cNvPr id="106" name="Google Shape;106;p16"/>
          <p:cNvPicPr preferRelativeResize="0"/>
          <p:nvPr/>
        </p:nvPicPr>
        <p:blipFill>
          <a:blip r:embed="rId3">
            <a:alphaModFix/>
          </a:blip>
          <a:stretch>
            <a:fillRect/>
          </a:stretch>
        </p:blipFill>
        <p:spPr>
          <a:xfrm>
            <a:off x="6558400" y="107425"/>
            <a:ext cx="2473500" cy="36739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7"/>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just" indent="0" lvl="0" marL="0" rtl="0">
              <a:lnSpc>
                <a:spcPct val="150000"/>
              </a:lnSpc>
              <a:spcBef>
                <a:spcPts val="0"/>
              </a:spcBef>
              <a:spcAft>
                <a:spcPts val="0"/>
              </a:spcAft>
              <a:buNone/>
            </a:pPr>
            <a:r>
              <a:rPr altLang="en-GB" b="1" lang="en-GB" sz="2700">
                <a:solidFill>
                  <a:schemeClr val="lt1"/>
                </a:solidFill>
              </a:rPr>
              <a:t>Target consumers of Hilton Park Hotels &amp; Resorts </a:t>
            </a:r>
            <a:endParaRPr sz="2700">
              <a:solidFill>
                <a:schemeClr val="lt1"/>
              </a:solidFill>
            </a:endParaRPr>
          </a:p>
        </p:txBody>
      </p:sp>
      <p:sp>
        <p:nvSpPr>
          <p:cNvPr id="112" name="Google Shape;112;p17"/>
          <p:cNvSpPr txBox="1">
            <a:spLocks noGrp="1"/>
          </p:cNvSpPr>
          <p:nvPr>
            <p:ph idx="1" type="body"/>
          </p:nvPr>
        </p:nvSpPr>
        <p:spPr>
          <a:xfrm>
            <a:off x="311700" y="1229875"/>
            <a:ext cx="5986800" cy="3658500"/>
          </a:xfrm>
          <a:prstGeom prst="rect">
            <a:avLst/>
          </a:prstGeom>
        </p:spPr>
        <p:txBody>
          <a:bodyPr anchor="t" anchorCtr="0" bIns="91425" lIns="91425" numCol="1" rIns="91425" spcFirstLastPara="1" tIns="91425" wrap="square">
            <a:normAutofit/>
          </a:bodyPr>
          <a:lstStyle/>
          <a:p>
            <a:pPr algn="just" indent="-330200" lvl="0" marL="457200" rtl="0">
              <a:lnSpc>
                <a:spcPct val="150000"/>
              </a:lnSpc>
              <a:spcBef>
                <a:spcPts val="0"/>
              </a:spcBef>
              <a:spcAft>
                <a:spcPts val="0"/>
              </a:spcAft>
              <a:buClr>
                <a:schemeClr val="lt1"/>
              </a:buClr>
              <a:buSzPts val="1600"/>
              <a:buChar char="●"/>
            </a:pPr>
            <a:r>
              <a:rPr altLang="en-GB" lang="en-GB" sz="1600">
                <a:solidFill>
                  <a:schemeClr val="lt1"/>
                </a:solidFill>
              </a:rPr>
              <a:t>Hilton focuses on building hotels in customer-targeted areas.</a:t>
            </a:r>
            <a:endParaRPr sz="1600">
              <a:solidFill>
                <a:schemeClr val="lt1"/>
              </a:solidFill>
            </a:endParaRPr>
          </a:p>
          <a:p>
            <a:pPr algn="just" indent="-330200" lvl="0" marL="457200" rtl="0">
              <a:lnSpc>
                <a:spcPct val="150000"/>
              </a:lnSpc>
              <a:spcBef>
                <a:spcPts val="0"/>
              </a:spcBef>
              <a:spcAft>
                <a:spcPts val="0"/>
              </a:spcAft>
              <a:buClr>
                <a:schemeClr val="lt1"/>
              </a:buClr>
              <a:buSzPts val="1600"/>
              <a:buChar char="●"/>
            </a:pPr>
            <a:r>
              <a:rPr altLang="en-GB" lang="en-GB" sz="1600">
                <a:solidFill>
                  <a:schemeClr val="lt1"/>
                </a:solidFill>
              </a:rPr>
              <a:t>It uses strategies such as demographic, geographic and psychographic segmentation to target its customers.</a:t>
            </a:r>
            <a:endParaRPr sz="1600">
              <a:solidFill>
                <a:schemeClr val="lt1"/>
              </a:solidFill>
            </a:endParaRPr>
          </a:p>
          <a:p>
            <a:pPr algn="just" indent="-330200" lvl="0" marL="457200" rtl="0">
              <a:lnSpc>
                <a:spcPct val="150000"/>
              </a:lnSpc>
              <a:spcBef>
                <a:spcPts val="0"/>
              </a:spcBef>
              <a:spcAft>
                <a:spcPts val="0"/>
              </a:spcAft>
              <a:buClr>
                <a:schemeClr val="lt1"/>
              </a:buClr>
              <a:buSzPts val="1600"/>
              <a:buChar char="●"/>
            </a:pPr>
            <a:r>
              <a:rPr altLang="en-GB" lang="en-GB" sz="1600">
                <a:solidFill>
                  <a:schemeClr val="lt1"/>
                </a:solidFill>
              </a:rPr>
              <a:t>Since Hilton is a luxury brand, it mainly focuses on luxury customers who earn high incomes (Mun </a:t>
            </a:r>
            <a:r>
              <a:rPr altLang="en-GB" i="1" lang="en-GB" sz="1600">
                <a:solidFill>
                  <a:schemeClr val="lt1"/>
                </a:solidFill>
              </a:rPr>
              <a:t>et al</a:t>
            </a:r>
            <a:r>
              <a:rPr altLang="en-GB" lang="en-GB" sz="1600">
                <a:solidFill>
                  <a:schemeClr val="lt1"/>
                </a:solidFill>
              </a:rPr>
              <a:t>., 2022).</a:t>
            </a:r>
            <a:endParaRPr sz="1600">
              <a:solidFill>
                <a:schemeClr val="lt1"/>
              </a:solidFill>
            </a:endParaRPr>
          </a:p>
          <a:p>
            <a:pPr algn="just" indent="-330200" lvl="0" marL="457200" rtl="0">
              <a:lnSpc>
                <a:spcPct val="150000"/>
              </a:lnSpc>
              <a:spcBef>
                <a:spcPts val="0"/>
              </a:spcBef>
              <a:spcAft>
                <a:spcPts val="0"/>
              </a:spcAft>
              <a:buClr>
                <a:schemeClr val="lt1"/>
              </a:buClr>
              <a:buSzPts val="1600"/>
              <a:buChar char="●"/>
            </a:pPr>
            <a:r>
              <a:rPr altLang="en-GB" lang="en-GB" sz="1600">
                <a:solidFill>
                  <a:schemeClr val="lt1"/>
                </a:solidFill>
              </a:rPr>
              <a:t>Hilton targets customers between 30 to 60 years of the age group of highly working customers  (Walker, 2013).</a:t>
            </a:r>
            <a:endParaRPr sz="2200">
              <a:solidFill>
                <a:schemeClr val="lt1"/>
              </a:solidFill>
            </a:endParaRPr>
          </a:p>
        </p:txBody>
      </p:sp>
      <p:pic>
        <p:nvPicPr>
          <p:cNvPr id="113" name="Google Shape;113;p17"/>
          <p:cNvPicPr preferRelativeResize="0"/>
          <p:nvPr/>
        </p:nvPicPr>
        <p:blipFill>
          <a:blip r:embed="rId3">
            <a:alphaModFix/>
          </a:blip>
          <a:stretch>
            <a:fillRect/>
          </a:stretch>
        </p:blipFill>
        <p:spPr>
          <a:xfrm>
            <a:off x="6450900" y="1246400"/>
            <a:ext cx="2540700" cy="207739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8"/>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Autofit/>
          </a:bodyPr>
          <a:lstStyle/>
          <a:p>
            <a:pPr algn="just" indent="0" lvl="0" marL="0" rtl="0">
              <a:lnSpc>
                <a:spcPct val="115000"/>
              </a:lnSpc>
              <a:spcBef>
                <a:spcPts val="0"/>
              </a:spcBef>
              <a:spcAft>
                <a:spcPts val="0"/>
              </a:spcAft>
              <a:buSzPts val="990"/>
              <a:buNone/>
            </a:pPr>
            <a:r>
              <a:rPr altLang="en-GB" b="1" lang="en-GB" sz="2040">
                <a:solidFill>
                  <a:schemeClr val="lt1"/>
                </a:solidFill>
              </a:rPr>
              <a:t>Nature, scope and role of the guest services and facilities provided by Hilton Park hotel &amp; Resorts</a:t>
            </a:r>
            <a:endParaRPr sz="3300">
              <a:solidFill>
                <a:schemeClr val="lt1"/>
              </a:solidFill>
            </a:endParaRPr>
          </a:p>
        </p:txBody>
      </p:sp>
      <p:sp>
        <p:nvSpPr>
          <p:cNvPr id="119" name="Google Shape;119;p18"/>
          <p:cNvSpPr txBox="1">
            <a:spLocks noGrp="1"/>
          </p:cNvSpPr>
          <p:nvPr>
            <p:ph idx="1" type="body"/>
          </p:nvPr>
        </p:nvSpPr>
        <p:spPr>
          <a:xfrm>
            <a:off x="311700" y="1306075"/>
            <a:ext cx="5745000" cy="3636000"/>
          </a:xfrm>
          <a:prstGeom prst="rect">
            <a:avLst/>
          </a:prstGeom>
        </p:spPr>
        <p:txBody>
          <a:bodyPr anchor="t" anchorCtr="0" bIns="91425" lIns="91425" numCol="1" rIns="91425" spcFirstLastPara="1" tIns="91425" wrap="square">
            <a:normAutofit/>
          </a:bodyPr>
          <a:lstStyle/>
          <a:p>
            <a:pPr algn="just" indent="-317500" lvl="0" marL="457200" rtl="0">
              <a:lnSpc>
                <a:spcPct val="150000"/>
              </a:lnSpc>
              <a:spcBef>
                <a:spcPts val="0"/>
              </a:spcBef>
              <a:spcAft>
                <a:spcPts val="0"/>
              </a:spcAft>
              <a:buClr>
                <a:schemeClr val="lt1"/>
              </a:buClr>
              <a:buSzPts val="1400"/>
              <a:buChar char="●"/>
            </a:pPr>
            <a:r>
              <a:rPr altLang="en-GB" lang="en-GB" sz="1400">
                <a:solidFill>
                  <a:schemeClr val="lt1"/>
                </a:solidFill>
              </a:rPr>
              <a:t>Hilton have a competitive nature and the performance of the brand is exceptional all around the world (Nasihin </a:t>
            </a:r>
            <a:r>
              <a:rPr altLang="en-GB" i="1" lang="en-GB" sz="1400">
                <a:solidFill>
                  <a:schemeClr val="lt1"/>
                </a:solidFill>
              </a:rPr>
              <a:t>et al</a:t>
            </a:r>
            <a:r>
              <a:rPr altLang="en-GB" lang="en-GB" sz="1400">
                <a:solidFill>
                  <a:schemeClr val="lt1"/>
                </a:solidFill>
              </a:rPr>
              <a:t>., 2019).</a:t>
            </a:r>
            <a:endParaRPr sz="1400">
              <a:solidFill>
                <a:schemeClr val="lt1"/>
              </a:solidFill>
            </a:endParaRPr>
          </a:p>
          <a:p>
            <a:pPr algn="just" indent="-317500" lvl="0" marL="457200" rtl="0">
              <a:lnSpc>
                <a:spcPct val="150000"/>
              </a:lnSpc>
              <a:spcBef>
                <a:spcPts val="0"/>
              </a:spcBef>
              <a:spcAft>
                <a:spcPts val="0"/>
              </a:spcAft>
              <a:buClr>
                <a:schemeClr val="lt1"/>
              </a:buClr>
              <a:buSzPts val="1400"/>
              <a:buChar char="●"/>
            </a:pPr>
            <a:r>
              <a:rPr altLang="en-GB" lang="en-GB" sz="1400">
                <a:solidFill>
                  <a:schemeClr val="lt1"/>
                </a:solidFill>
              </a:rPr>
              <a:t>Hilton has a strong image and a good reputation around the globe (Johnston </a:t>
            </a:r>
            <a:r>
              <a:rPr altLang="en-GB" i="1" lang="en-GB" sz="1400">
                <a:solidFill>
                  <a:schemeClr val="lt1"/>
                </a:solidFill>
              </a:rPr>
              <a:t>et al</a:t>
            </a:r>
            <a:r>
              <a:rPr altLang="en-GB" lang="en-GB" sz="1400">
                <a:solidFill>
                  <a:schemeClr val="lt1"/>
                </a:solidFill>
              </a:rPr>
              <a:t>., 2012).</a:t>
            </a:r>
            <a:endParaRPr sz="1400">
              <a:solidFill>
                <a:schemeClr val="lt1"/>
              </a:solidFill>
            </a:endParaRPr>
          </a:p>
          <a:p>
            <a:pPr algn="just" indent="-317500" lvl="0" marL="457200" rtl="0">
              <a:lnSpc>
                <a:spcPct val="150000"/>
              </a:lnSpc>
              <a:spcBef>
                <a:spcPts val="0"/>
              </a:spcBef>
              <a:spcAft>
                <a:spcPts val="0"/>
              </a:spcAft>
              <a:buClr>
                <a:schemeClr val="lt1"/>
              </a:buClr>
              <a:buSzPts val="1400"/>
              <a:buChar char="●"/>
            </a:pPr>
            <a:r>
              <a:rPr altLang="en-GB" lang="en-GB" sz="1400">
                <a:solidFill>
                  <a:schemeClr val="lt1"/>
                </a:solidFill>
              </a:rPr>
              <a:t>Hilton being a huge brand has the opportunity to extend its business around the world  (Ma, 2021).</a:t>
            </a:r>
            <a:endParaRPr sz="1400">
              <a:solidFill>
                <a:schemeClr val="lt1"/>
              </a:solidFill>
            </a:endParaRPr>
          </a:p>
          <a:p>
            <a:pPr algn="just" indent="-317500" lvl="0" marL="457200" rtl="0">
              <a:lnSpc>
                <a:spcPct val="150000"/>
              </a:lnSpc>
              <a:spcBef>
                <a:spcPts val="0"/>
              </a:spcBef>
              <a:spcAft>
                <a:spcPts val="0"/>
              </a:spcAft>
              <a:buClr>
                <a:schemeClr val="lt1"/>
              </a:buClr>
              <a:buSzPts val="1400"/>
              <a:buChar char="●"/>
            </a:pPr>
            <a:r>
              <a:rPr altLang="en-GB" lang="en-GB" sz="1400">
                <a:solidFill>
                  <a:schemeClr val="lt1"/>
                </a:solidFill>
              </a:rPr>
              <a:t>The hotel Hilton provides different kinds of services for the guests to relax and enjoy their leisure time such as spas, tracking and many more.</a:t>
            </a:r>
            <a:endParaRPr sz="2000">
              <a:solidFill>
                <a:schemeClr val="lt1"/>
              </a:solidFill>
            </a:endParaRPr>
          </a:p>
        </p:txBody>
      </p:sp>
      <p:pic>
        <p:nvPicPr>
          <p:cNvPr id="120" name="Google Shape;120;p18"/>
          <p:cNvPicPr preferRelativeResize="0"/>
          <p:nvPr/>
        </p:nvPicPr>
        <p:blipFill>
          <a:blip r:embed="rId3">
            <a:alphaModFix/>
          </a:blip>
          <a:stretch>
            <a:fillRect/>
          </a:stretch>
        </p:blipFill>
        <p:spPr>
          <a:xfrm>
            <a:off x="6203825" y="1678700"/>
            <a:ext cx="2753649" cy="1789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19"/>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just" indent="0" lvl="0" marL="0" rtl="0">
              <a:lnSpc>
                <a:spcPct val="150000"/>
              </a:lnSpc>
              <a:spcBef>
                <a:spcPts val="0"/>
              </a:spcBef>
              <a:spcAft>
                <a:spcPts val="0"/>
              </a:spcAft>
              <a:buNone/>
            </a:pPr>
            <a:r>
              <a:rPr altLang="en-GB" b="1" lang="en-GB" sz="2922">
                <a:solidFill>
                  <a:schemeClr val="lt1"/>
                </a:solidFill>
              </a:rPr>
              <a:t>Role and function of guest services in general</a:t>
            </a:r>
            <a:endParaRPr b="1" sz="3022">
              <a:solidFill>
                <a:schemeClr val="lt1"/>
              </a:solidFill>
            </a:endParaRPr>
          </a:p>
          <a:p>
            <a:pPr algn="l" indent="0" lvl="0" marL="0" rtl="0">
              <a:spcBef>
                <a:spcPts val="0"/>
              </a:spcBef>
              <a:spcAft>
                <a:spcPts val="0"/>
              </a:spcAft>
              <a:buNone/>
            </a:pPr>
            <a:endParaRPr>
              <a:solidFill>
                <a:schemeClr val="lt1"/>
              </a:solidFill>
            </a:endParaRPr>
          </a:p>
        </p:txBody>
      </p:sp>
      <p:sp>
        <p:nvSpPr>
          <p:cNvPr id="126" name="Google Shape;126;p19"/>
          <p:cNvSpPr txBox="1">
            <a:spLocks noGrp="1"/>
          </p:cNvSpPr>
          <p:nvPr>
            <p:ph idx="1" type="body"/>
          </p:nvPr>
        </p:nvSpPr>
        <p:spPr>
          <a:xfrm>
            <a:off x="311700" y="1229875"/>
            <a:ext cx="6161400" cy="3765900"/>
          </a:xfrm>
          <a:prstGeom prst="rect">
            <a:avLst/>
          </a:prstGeom>
        </p:spPr>
        <p:txBody>
          <a:bodyPr anchor="t" anchorCtr="0" bIns="91425" lIns="91425" numCol="1" rIns="91425" spcFirstLastPara="1" tIns="91425" wrap="square">
            <a:normAutofit/>
          </a:bodyPr>
          <a:lstStyle/>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primary role of the hotel is to help its guests with check-in and check-outs (Swarbrook and Horner, 2011).</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front office is responsible to provide important information and hotel services to their guests.</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 The housekeeping department also plays an important role in the service of guests (Xiao and Kumar, 2021).  </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Several other services and functions that hotels provide such as bed and breakfast, room services and many more.</a:t>
            </a:r>
            <a:endParaRPr sz="2100">
              <a:solidFill>
                <a:schemeClr val="lt1"/>
              </a:solidFill>
            </a:endParaRPr>
          </a:p>
        </p:txBody>
      </p:sp>
      <p:pic>
        <p:nvPicPr>
          <p:cNvPr id="127" name="Google Shape;127;p19"/>
          <p:cNvPicPr preferRelativeResize="0"/>
          <p:nvPr/>
        </p:nvPicPr>
        <p:blipFill>
          <a:blip r:embed="rId3">
            <a:alphaModFix/>
          </a:blip>
          <a:stretch>
            <a:fillRect/>
          </a:stretch>
        </p:blipFill>
        <p:spPr>
          <a:xfrm>
            <a:off x="6611700" y="1759275"/>
            <a:ext cx="2417825" cy="1857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0"/>
          <p:cNvSpPr txBox="1">
            <a:spLocks noGrp="1"/>
          </p:cNvSpPr>
          <p:nvPr>
            <p:ph type="title"/>
          </p:nvPr>
        </p:nvSpPr>
        <p:spPr>
          <a:xfrm>
            <a:off x="311700" y="105200"/>
            <a:ext cx="8520600" cy="987000"/>
          </a:xfrm>
          <a:prstGeom prst="rect">
            <a:avLst/>
          </a:prstGeom>
        </p:spPr>
        <p:txBody>
          <a:bodyPr anchor="t" anchorCtr="0" bIns="91425" lIns="91425" numCol="1" rIns="91425" spcFirstLastPara="1" tIns="91425" wrap="square">
            <a:noAutofit/>
          </a:bodyPr>
          <a:lstStyle/>
          <a:p>
            <a:pPr algn="just" indent="0" lvl="0" marL="0" rtl="0">
              <a:lnSpc>
                <a:spcPct val="115000"/>
              </a:lnSpc>
              <a:spcBef>
                <a:spcPts val="0"/>
              </a:spcBef>
              <a:spcAft>
                <a:spcPts val="0"/>
              </a:spcAft>
              <a:buSzPts val="990"/>
              <a:buNone/>
            </a:pPr>
            <a:r>
              <a:rPr altLang="en-GB" b="1" lang="en-GB" sz="2740">
                <a:solidFill>
                  <a:schemeClr val="lt1"/>
                </a:solidFill>
              </a:rPr>
              <a:t>Importance of hospitality in hotels </a:t>
            </a:r>
            <a:r>
              <a:rPr altLang="en-GB" b="1" lang="en-GB" sz="2640">
                <a:solidFill>
                  <a:schemeClr val="lt1"/>
                </a:solidFill>
              </a:rPr>
              <a:t>Ways in which hotels meet/exceed guest expectations</a:t>
            </a:r>
            <a:endParaRPr sz="3900">
              <a:solidFill>
                <a:schemeClr val="lt1"/>
              </a:solidFill>
            </a:endParaRPr>
          </a:p>
          <a:p>
            <a:pPr algn="just" indent="0" lvl="0" marL="0" rtl="0">
              <a:lnSpc>
                <a:spcPct val="115000"/>
              </a:lnSpc>
              <a:spcBef>
                <a:spcPts val="0"/>
              </a:spcBef>
              <a:spcAft>
                <a:spcPts val="0"/>
              </a:spcAft>
              <a:buSzPts val="990"/>
              <a:buNone/>
            </a:pPr>
            <a:endParaRPr b="1" sz="2740">
              <a:solidFill>
                <a:schemeClr val="lt1"/>
              </a:solidFill>
            </a:endParaRPr>
          </a:p>
        </p:txBody>
      </p:sp>
      <p:sp>
        <p:nvSpPr>
          <p:cNvPr id="133" name="Google Shape;133;p20"/>
          <p:cNvSpPr txBox="1">
            <a:spLocks noGrp="1"/>
          </p:cNvSpPr>
          <p:nvPr>
            <p:ph idx="1" type="body"/>
          </p:nvPr>
        </p:nvSpPr>
        <p:spPr>
          <a:xfrm>
            <a:off x="159300" y="1229875"/>
            <a:ext cx="6174600" cy="3672000"/>
          </a:xfrm>
          <a:prstGeom prst="rect">
            <a:avLst/>
          </a:prstGeom>
        </p:spPr>
        <p:txBody>
          <a:bodyPr anchor="t" anchorCtr="0" bIns="91425" lIns="91425" numCol="1" rIns="91425" spcFirstLastPara="1" tIns="91425" wrap="square">
            <a:normAutofit/>
          </a:bodyPr>
          <a:lstStyle/>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Hospitality can be different types, such as restaurants, tours and travel, hotels and so on. It is important for customers to enjoy their leisure time (Koc, 2019).</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Hospitality provides customers with the good experience and service they need.</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Many hotels provide different services to customers to relax and enjoy.</a:t>
            </a:r>
            <a:endParaRPr sz="1500">
              <a:solidFill>
                <a:schemeClr val="lt1"/>
              </a:solidFill>
            </a:endParaRPr>
          </a:p>
          <a:p>
            <a:pPr algn="just" indent="-323850" lvl="0" marL="457200" rtl="0">
              <a:lnSpc>
                <a:spcPct val="150000"/>
              </a:lnSpc>
              <a:spcBef>
                <a:spcPts val="0"/>
              </a:spcBef>
              <a:spcAft>
                <a:spcPts val="0"/>
              </a:spcAft>
              <a:buClr>
                <a:schemeClr val="lt1"/>
              </a:buClr>
              <a:buSzPts val="1500"/>
              <a:buChar char="●"/>
            </a:pPr>
            <a:r>
              <a:rPr altLang="en-GB" lang="en-GB" sz="1500">
                <a:solidFill>
                  <a:schemeClr val="lt1"/>
                </a:solidFill>
              </a:rPr>
              <a:t>The hotels must fulfil the expectation of guests, expectation such as cleanliness, a suitable menu and so on.</a:t>
            </a:r>
            <a:endParaRPr sz="2100">
              <a:solidFill>
                <a:schemeClr val="lt1"/>
              </a:solidFill>
            </a:endParaRPr>
          </a:p>
        </p:txBody>
      </p:sp>
      <p:pic>
        <p:nvPicPr>
          <p:cNvPr id="134" name="Google Shape;134;p20"/>
          <p:cNvPicPr preferRelativeResize="0"/>
          <p:nvPr/>
        </p:nvPicPr>
        <p:blipFill>
          <a:blip r:embed="rId3">
            <a:alphaModFix/>
          </a:blip>
          <a:stretch>
            <a:fillRect/>
          </a:stretch>
        </p:blipFill>
        <p:spPr>
          <a:xfrm>
            <a:off x="6419300" y="1453400"/>
            <a:ext cx="2601350" cy="22367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1"/>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just" indent="0" lvl="0" marL="0" rtl="0">
              <a:lnSpc>
                <a:spcPct val="115000"/>
              </a:lnSpc>
              <a:spcBef>
                <a:spcPts val="0"/>
              </a:spcBef>
              <a:spcAft>
                <a:spcPts val="0"/>
              </a:spcAft>
              <a:buNone/>
            </a:pPr>
            <a:r>
              <a:rPr altLang="en-GB" b="1" lang="en-GB" sz="2700">
                <a:solidFill>
                  <a:schemeClr val="lt1"/>
                </a:solidFill>
              </a:rPr>
              <a:t>Conclusion</a:t>
            </a:r>
            <a:endParaRPr sz="2700">
              <a:solidFill>
                <a:schemeClr val="lt1"/>
              </a:solidFill>
            </a:endParaRPr>
          </a:p>
        </p:txBody>
      </p:sp>
      <p:sp>
        <p:nvSpPr>
          <p:cNvPr id="140" name="Google Shape;140;p21"/>
          <p:cNvSpPr txBox="1">
            <a:spLocks noGrp="1"/>
          </p:cNvSpPr>
          <p:nvPr>
            <p:ph idx="1" type="body"/>
          </p:nvPr>
        </p:nvSpPr>
        <p:spPr>
          <a:xfrm>
            <a:off x="311700" y="1229875"/>
            <a:ext cx="6228600" cy="3725700"/>
          </a:xfrm>
          <a:prstGeom prst="rect">
            <a:avLst/>
          </a:prstGeom>
        </p:spPr>
        <p:txBody>
          <a:bodyPr anchor="t" anchorCtr="0" bIns="91425" lIns="91425" numCol="1" rIns="91425" spcFirstLastPara="1" tIns="91425" wrap="square">
            <a:normAutofit/>
          </a:bodyPr>
          <a:lstStyle/>
          <a:p>
            <a:pPr algn="just" indent="-336550" lvl="0" marL="457200" rtl="0">
              <a:lnSpc>
                <a:spcPct val="150000"/>
              </a:lnSpc>
              <a:spcBef>
                <a:spcPts val="0"/>
              </a:spcBef>
              <a:spcAft>
                <a:spcPts val="0"/>
              </a:spcAft>
              <a:buClr>
                <a:schemeClr val="lt1"/>
              </a:buClr>
              <a:buSzPts val="1700"/>
              <a:buChar char="●"/>
            </a:pPr>
            <a:r>
              <a:rPr altLang="en-GB" lang="en-GB" sz="1700">
                <a:solidFill>
                  <a:schemeClr val="lt1"/>
                </a:solidFill>
              </a:rPr>
              <a:t>The presentation learns about the overview of the Hilton hotel.</a:t>
            </a:r>
            <a:endParaRPr sz="1700">
              <a:solidFill>
                <a:schemeClr val="lt1"/>
              </a:solidFill>
            </a:endParaRPr>
          </a:p>
          <a:p>
            <a:pPr algn="just" indent="-336550" lvl="0" marL="457200" rtl="0">
              <a:lnSpc>
                <a:spcPct val="150000"/>
              </a:lnSpc>
              <a:spcBef>
                <a:spcPts val="0"/>
              </a:spcBef>
              <a:spcAft>
                <a:spcPts val="0"/>
              </a:spcAft>
              <a:buClr>
                <a:schemeClr val="lt1"/>
              </a:buClr>
              <a:buSzPts val="1700"/>
              <a:buChar char="●"/>
            </a:pPr>
            <a:r>
              <a:rPr altLang="en-GB" lang="en-GB" sz="1700">
                <a:solidFill>
                  <a:schemeClr val="lt1"/>
                </a:solidFill>
              </a:rPr>
              <a:t>The presentation understands the different target groups of the Hilton Hotel.</a:t>
            </a:r>
            <a:endParaRPr sz="1700">
              <a:solidFill>
                <a:schemeClr val="lt1"/>
              </a:solidFill>
            </a:endParaRPr>
          </a:p>
          <a:p>
            <a:pPr algn="just" indent="-336550" lvl="0" marL="457200" rtl="0">
              <a:lnSpc>
                <a:spcPct val="150000"/>
              </a:lnSpc>
              <a:spcBef>
                <a:spcPts val="0"/>
              </a:spcBef>
              <a:spcAft>
                <a:spcPts val="0"/>
              </a:spcAft>
              <a:buClr>
                <a:schemeClr val="lt1"/>
              </a:buClr>
              <a:buSzPts val="1700"/>
              <a:buChar char="●"/>
            </a:pPr>
            <a:r>
              <a:rPr altLang="en-GB" lang="en-GB" sz="1700">
                <a:solidFill>
                  <a:schemeClr val="lt1"/>
                </a:solidFill>
              </a:rPr>
              <a:t>It studies the roles and functions of guest service.</a:t>
            </a:r>
            <a:endParaRPr sz="1700">
              <a:solidFill>
                <a:schemeClr val="lt1"/>
              </a:solidFill>
            </a:endParaRPr>
          </a:p>
          <a:p>
            <a:pPr algn="just" indent="-336550" lvl="0" marL="457200" rtl="0">
              <a:lnSpc>
                <a:spcPct val="150000"/>
              </a:lnSpc>
              <a:spcBef>
                <a:spcPts val="0"/>
              </a:spcBef>
              <a:spcAft>
                <a:spcPts val="0"/>
              </a:spcAft>
              <a:buClr>
                <a:schemeClr val="lt1"/>
              </a:buClr>
              <a:buSzPts val="1700"/>
              <a:buChar char="●"/>
            </a:pPr>
            <a:r>
              <a:rPr altLang="en-GB" lang="en-GB" sz="1700">
                <a:solidFill>
                  <a:schemeClr val="lt1"/>
                </a:solidFill>
              </a:rPr>
              <a:t>It also introspects the importance of hospitality and the ways to meet the customers' expectations.</a:t>
            </a:r>
            <a:endParaRPr sz="2300">
              <a:solidFill>
                <a:schemeClr val="lt1"/>
              </a:solidFill>
            </a:endParaRPr>
          </a:p>
        </p:txBody>
      </p:sp>
      <p:pic>
        <p:nvPicPr>
          <p:cNvPr id="141" name="Google Shape;141;p21"/>
          <p:cNvPicPr preferRelativeResize="0"/>
          <p:nvPr/>
        </p:nvPicPr>
        <p:blipFill>
          <a:blip r:embed="rId3">
            <a:alphaModFix/>
          </a:blip>
          <a:stretch>
            <a:fillRect/>
          </a:stretch>
        </p:blipFill>
        <p:spPr>
          <a:xfrm>
            <a:off x="7028450" y="1143350"/>
            <a:ext cx="1495425" cy="26840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2"/>
          <p:cNvSpPr txBox="1">
            <a:spLocks noGrp="1"/>
          </p:cNvSpPr>
          <p:nvPr>
            <p:ph type="title"/>
          </p:nvPr>
        </p:nvSpPr>
        <p:spPr>
          <a:xfrm>
            <a:off x="311700" y="410000"/>
            <a:ext cx="8520600" cy="6078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GB" b="1" lang="en-GB">
                <a:solidFill>
                  <a:schemeClr val="lt1"/>
                </a:solidFill>
              </a:rPr>
              <a:t>References</a:t>
            </a:r>
            <a:endParaRPr b="1">
              <a:solidFill>
                <a:schemeClr val="lt1"/>
              </a:solidFill>
            </a:endParaRPr>
          </a:p>
        </p:txBody>
      </p:sp>
      <p:sp>
        <p:nvSpPr>
          <p:cNvPr id="147" name="Google Shape;147;p22"/>
          <p:cNvSpPr txBox="1">
            <a:spLocks noGrp="1"/>
          </p:cNvSpPr>
          <p:nvPr>
            <p:ph idx="1" type="body"/>
          </p:nvPr>
        </p:nvSpPr>
        <p:spPr>
          <a:xfrm>
            <a:off x="311700" y="925075"/>
            <a:ext cx="8095200" cy="4124400"/>
          </a:xfrm>
          <a:prstGeom prst="rect">
            <a:avLst/>
          </a:prstGeom>
        </p:spPr>
        <p:txBody>
          <a:bodyPr anchor="t" anchorCtr="0" bIns="91425" lIns="91425" numCol="1" rIns="91425" spcFirstLastPara="1" tIns="91425" wrap="square">
            <a:noAutofit/>
          </a:bodyPr>
          <a:lstStyle/>
          <a:p>
            <a:pPr>
              <a:buFont charset="2" panose="05000000000000000000" pitchFamily="2" typeface="Wingdings"/>
              <a:buChar char="q"/>
            </a:pPr>
            <a:r>
              <a:rPr altLang="en-IN" dirty="0" lang="en-IN" sz="900">
                <a:solidFill>
                  <a:schemeClr val="bg1"/>
                </a:solidFill>
              </a:rPr>
              <a:t>Chan, L., </a:t>
            </a:r>
            <a:r>
              <a:rPr altLang="en-IN" dirty="0" err="1" lang="en-IN" sz="900">
                <a:solidFill>
                  <a:schemeClr val="bg1"/>
                </a:solidFill>
              </a:rPr>
              <a:t>Hogaboam</a:t>
            </a:r>
            <a:r>
              <a:rPr altLang="en-IN" dirty="0" lang="en-IN" sz="900">
                <a:solidFill>
                  <a:schemeClr val="bg1"/>
                </a:solidFill>
              </a:rPr>
              <a:t>, L. and Cao, R., 2022. Artificial Intelligence in Tourism and Hospitality. In </a:t>
            </a:r>
            <a:r>
              <a:rPr altLang="en-IN" dirty="0" i="1" lang="en-IN" sz="900">
                <a:solidFill>
                  <a:schemeClr val="bg1"/>
                </a:solidFill>
              </a:rPr>
              <a:t>Applied Artificial Intelligence in Business</a:t>
            </a:r>
            <a:r>
              <a:rPr altLang="en-IN" dirty="0" lang="en-IN" sz="900">
                <a:solidFill>
                  <a:schemeClr val="bg1"/>
                </a:solidFill>
              </a:rPr>
              <a:t> (pp. 213-229). Springer, Cham.</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Heppell</a:t>
            </a:r>
            <a:r>
              <a:rPr altLang="en-IN" dirty="0" lang="en-IN" sz="900">
                <a:solidFill>
                  <a:schemeClr val="bg1"/>
                </a:solidFill>
              </a:rPr>
              <a:t>, M., 2015. </a:t>
            </a:r>
            <a:r>
              <a:rPr altLang="en-IN" dirty="0" i="1" lang="en-IN" sz="900">
                <a:solidFill>
                  <a:schemeClr val="bg1"/>
                </a:solidFill>
              </a:rPr>
              <a:t>Five Start Service: How to deliver Exceptional Customer Service</a:t>
            </a:r>
            <a:r>
              <a:rPr altLang="en-IN" dirty="0" lang="en-IN" sz="900">
                <a:solidFill>
                  <a:schemeClr val="bg1"/>
                </a:solidFill>
              </a:rPr>
              <a:t>, Pearson, London</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Johnston, R. Clark, G. and </a:t>
            </a:r>
            <a:r>
              <a:rPr altLang="en-IN" dirty="0" err="1" lang="en-IN" sz="900">
                <a:solidFill>
                  <a:schemeClr val="bg1"/>
                </a:solidFill>
              </a:rPr>
              <a:t>Shulver</a:t>
            </a:r>
            <a:r>
              <a:rPr altLang="en-IN" dirty="0" lang="en-IN" sz="900">
                <a:solidFill>
                  <a:schemeClr val="bg1"/>
                </a:solidFill>
              </a:rPr>
              <a:t>, M., 2012. Service Operations Management, Pearson, London</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Koc</a:t>
            </a:r>
            <a:r>
              <a:rPr altLang="en-IN" dirty="0" lang="en-IN" sz="900">
                <a:solidFill>
                  <a:schemeClr val="bg1"/>
                </a:solidFill>
              </a:rPr>
              <a:t>, E., 2019. Service failures and recovery in hospitality and tourism: A review of literature and recommendations for future research. </a:t>
            </a:r>
            <a:r>
              <a:rPr altLang="en-IN" dirty="0" i="1" lang="en-IN" sz="900">
                <a:solidFill>
                  <a:schemeClr val="bg1"/>
                </a:solidFill>
              </a:rPr>
              <a:t>Journal of Hospitality Marketing &amp; Management</a:t>
            </a:r>
            <a:r>
              <a:rPr altLang="en-IN" dirty="0" lang="en-IN" sz="900">
                <a:solidFill>
                  <a:schemeClr val="bg1"/>
                </a:solidFill>
              </a:rPr>
              <a:t>, </a:t>
            </a:r>
            <a:r>
              <a:rPr altLang="en-IN" dirty="0" i="1" lang="en-IN" sz="900">
                <a:solidFill>
                  <a:schemeClr val="bg1"/>
                </a:solidFill>
              </a:rPr>
              <a:t>28</a:t>
            </a:r>
            <a:r>
              <a:rPr altLang="en-IN" dirty="0" lang="en-IN" sz="900">
                <a:solidFill>
                  <a:schemeClr val="bg1"/>
                </a:solidFill>
              </a:rPr>
              <a:t>(5), pp.513-537.</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Ma, R., 2021. Human resource management in multinational companies——from the perspective of Hilton Hotels. In </a:t>
            </a:r>
            <a:r>
              <a:rPr altLang="en-IN" dirty="0" i="1" lang="en-IN" sz="900">
                <a:solidFill>
                  <a:schemeClr val="bg1"/>
                </a:solidFill>
              </a:rPr>
              <a:t>E3S Web of Conferences</a:t>
            </a:r>
            <a:r>
              <a:rPr altLang="en-IN" dirty="0" lang="en-IN" sz="900">
                <a:solidFill>
                  <a:schemeClr val="bg1"/>
                </a:solidFill>
              </a:rPr>
              <a:t> (Vol. 235, p. 02058). EDP Sciences.</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Matteucci</a:t>
            </a:r>
            <a:r>
              <a:rPr altLang="en-IN" dirty="0" lang="en-IN" sz="900">
                <a:solidFill>
                  <a:schemeClr val="bg1"/>
                </a:solidFill>
              </a:rPr>
              <a:t>, V., 2020. How can the hospitality industry increase corporate value aligned with sustainable development goals? Case examples from Hilton, </a:t>
            </a:r>
            <a:r>
              <a:rPr altLang="en-IN" dirty="0" err="1" lang="en-IN" sz="900">
                <a:solidFill>
                  <a:schemeClr val="bg1"/>
                </a:solidFill>
              </a:rPr>
              <a:t>Meliá</a:t>
            </a:r>
            <a:r>
              <a:rPr altLang="en-IN" dirty="0" lang="en-IN" sz="900">
                <a:solidFill>
                  <a:schemeClr val="bg1"/>
                </a:solidFill>
              </a:rPr>
              <a:t> and Sun. </a:t>
            </a:r>
            <a:r>
              <a:rPr altLang="en-IN" dirty="0" i="1" lang="en-IN" sz="900">
                <a:solidFill>
                  <a:schemeClr val="bg1"/>
                </a:solidFill>
              </a:rPr>
              <a:t>Worldwide Hospitality and Tourism Themes</a:t>
            </a:r>
            <a:r>
              <a:rPr altLang="en-IN" dirty="0" lang="en-IN" sz="900">
                <a:solidFill>
                  <a:schemeClr val="bg1"/>
                </a:solidFill>
              </a:rPr>
              <a:t>.</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Mun, S.G., Park, E.O. and Woo, L., 2022. Strategic target customers of food and beverage offerings in full-service hotels: Outside-hotel customers. </a:t>
            </a:r>
            <a:r>
              <a:rPr altLang="en-IN" dirty="0" i="1" lang="en-IN" sz="900">
                <a:solidFill>
                  <a:schemeClr val="bg1"/>
                </a:solidFill>
              </a:rPr>
              <a:t>International Journal of Hospitality Management</a:t>
            </a:r>
            <a:r>
              <a:rPr altLang="en-IN" dirty="0" lang="en-IN" sz="900">
                <a:solidFill>
                  <a:schemeClr val="bg1"/>
                </a:solidFill>
              </a:rPr>
              <a:t>, </a:t>
            </a:r>
            <a:r>
              <a:rPr altLang="en-IN" dirty="0" i="1" lang="en-IN" sz="900">
                <a:solidFill>
                  <a:schemeClr val="bg1"/>
                </a:solidFill>
              </a:rPr>
              <a:t>102</a:t>
            </a:r>
            <a:r>
              <a:rPr altLang="en-IN" dirty="0" lang="en-IN" sz="900">
                <a:solidFill>
                  <a:schemeClr val="bg1"/>
                </a:solidFill>
              </a:rPr>
              <a:t>, p.103159.</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Nasihin</a:t>
            </a:r>
            <a:r>
              <a:rPr altLang="en-IN" dirty="0" lang="en-IN" sz="900">
                <a:solidFill>
                  <a:schemeClr val="bg1"/>
                </a:solidFill>
              </a:rPr>
              <a:t>, K.R., </a:t>
            </a:r>
            <a:r>
              <a:rPr altLang="en-IN" dirty="0" err="1" lang="en-IN" sz="900">
                <a:solidFill>
                  <a:schemeClr val="bg1"/>
                </a:solidFill>
              </a:rPr>
              <a:t>Pynkyawati</a:t>
            </a:r>
            <a:r>
              <a:rPr altLang="en-IN" dirty="0" lang="en-IN" sz="900">
                <a:solidFill>
                  <a:schemeClr val="bg1"/>
                </a:solidFill>
              </a:rPr>
              <a:t>, T. and </a:t>
            </a:r>
            <a:r>
              <a:rPr altLang="en-IN" dirty="0" err="1" lang="en-IN" sz="900">
                <a:solidFill>
                  <a:schemeClr val="bg1"/>
                </a:solidFill>
              </a:rPr>
              <a:t>Septianto</a:t>
            </a:r>
            <a:r>
              <a:rPr altLang="en-IN" dirty="0" lang="en-IN" sz="900">
                <a:solidFill>
                  <a:schemeClr val="bg1"/>
                </a:solidFill>
              </a:rPr>
              <a:t>, E., 2019. </a:t>
            </a:r>
            <a:r>
              <a:rPr altLang="en-IN" dirty="0" i="1" lang="en-IN" sz="900">
                <a:solidFill>
                  <a:schemeClr val="bg1"/>
                </a:solidFill>
              </a:rPr>
              <a:t>TA: SUDIRMAN PARK HOTEL </a:t>
            </a:r>
            <a:r>
              <a:rPr altLang="en-IN" dirty="0" err="1" i="1" lang="en-IN" sz="900">
                <a:solidFill>
                  <a:schemeClr val="bg1"/>
                </a:solidFill>
              </a:rPr>
              <a:t>Tema</a:t>
            </a:r>
            <a:r>
              <a:rPr altLang="en-IN" dirty="0" i="1" lang="en-IN" sz="900">
                <a:solidFill>
                  <a:schemeClr val="bg1"/>
                </a:solidFill>
              </a:rPr>
              <a:t>: Nature Analogues Pattern</a:t>
            </a:r>
            <a:r>
              <a:rPr altLang="en-IN" dirty="0" lang="en-IN" sz="900">
                <a:solidFill>
                  <a:schemeClr val="bg1"/>
                </a:solidFill>
              </a:rPr>
              <a:t> (Doctoral dissertation, </a:t>
            </a:r>
            <a:r>
              <a:rPr altLang="en-IN" dirty="0" err="1" lang="en-IN" sz="900">
                <a:solidFill>
                  <a:schemeClr val="bg1"/>
                </a:solidFill>
              </a:rPr>
              <a:t>Institut</a:t>
            </a:r>
            <a:r>
              <a:rPr altLang="en-IN" dirty="0" lang="en-IN" sz="900">
                <a:solidFill>
                  <a:schemeClr val="bg1"/>
                </a:solidFill>
              </a:rPr>
              <a:t> </a:t>
            </a:r>
            <a:r>
              <a:rPr altLang="en-IN" dirty="0" err="1" lang="en-IN" sz="900">
                <a:solidFill>
                  <a:schemeClr val="bg1"/>
                </a:solidFill>
              </a:rPr>
              <a:t>Teknologi</a:t>
            </a:r>
            <a:r>
              <a:rPr altLang="en-IN" dirty="0" lang="en-IN" sz="900">
                <a:solidFill>
                  <a:schemeClr val="bg1"/>
                </a:solidFill>
              </a:rPr>
              <a:t> </a:t>
            </a:r>
            <a:r>
              <a:rPr altLang="en-IN" dirty="0" err="1" lang="en-IN" sz="900">
                <a:solidFill>
                  <a:schemeClr val="bg1"/>
                </a:solidFill>
              </a:rPr>
              <a:t>Nasional</a:t>
            </a:r>
            <a:r>
              <a:rPr altLang="en-IN" dirty="0" lang="en-IN" sz="900">
                <a:solidFill>
                  <a:schemeClr val="bg1"/>
                </a:solidFill>
              </a:rPr>
              <a:t> Bandung).</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O'Fallon, M.J. and Rutherford, D.G., 2010. </a:t>
            </a:r>
            <a:r>
              <a:rPr altLang="en-IN" dirty="0" i="1" lang="en-IN" sz="900">
                <a:solidFill>
                  <a:schemeClr val="bg1"/>
                </a:solidFill>
              </a:rPr>
              <a:t>Hotel management and operations</a:t>
            </a:r>
            <a:r>
              <a:rPr altLang="en-IN" dirty="0" lang="en-IN" sz="900">
                <a:solidFill>
                  <a:schemeClr val="bg1"/>
                </a:solidFill>
              </a:rPr>
              <a:t>, 5th Ed, John Wiley &amp; Sons.</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O'Gorman, K., 2010. </a:t>
            </a:r>
            <a:r>
              <a:rPr altLang="en-IN" dirty="0" i="1" lang="en-IN" sz="900">
                <a:solidFill>
                  <a:schemeClr val="bg1"/>
                </a:solidFill>
              </a:rPr>
              <a:t>The Origins of Hospitality and Tourism</a:t>
            </a:r>
            <a:r>
              <a:rPr altLang="en-IN" dirty="0" lang="en-IN" sz="900">
                <a:solidFill>
                  <a:schemeClr val="bg1"/>
                </a:solidFill>
              </a:rPr>
              <a:t>, Goodfellow, Oxford</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Swarbrook</a:t>
            </a:r>
            <a:r>
              <a:rPr altLang="en-IN" dirty="0" lang="en-IN" sz="900">
                <a:solidFill>
                  <a:schemeClr val="bg1"/>
                </a:solidFill>
              </a:rPr>
              <a:t>, J. and Horner. S., 2011. </a:t>
            </a:r>
            <a:r>
              <a:rPr altLang="en-IN" dirty="0" i="1" lang="en-IN" sz="900">
                <a:solidFill>
                  <a:schemeClr val="bg1"/>
                </a:solidFill>
              </a:rPr>
              <a:t>Consumer Behaviour in Tourism</a:t>
            </a:r>
            <a:r>
              <a:rPr altLang="en-IN" dirty="0" lang="en-IN" sz="900">
                <a:solidFill>
                  <a:schemeClr val="bg1"/>
                </a:solidFill>
              </a:rPr>
              <a:t> 2nd Ed, Oxford, Butterworth</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Tesone</a:t>
            </a:r>
            <a:r>
              <a:rPr altLang="en-IN" dirty="0" lang="en-IN" sz="900">
                <a:solidFill>
                  <a:schemeClr val="bg1"/>
                </a:solidFill>
              </a:rPr>
              <a:t>, V., 2014</a:t>
            </a:r>
            <a:r>
              <a:rPr altLang="en-IN" dirty="0" i="1" lang="en-IN" sz="900">
                <a:solidFill>
                  <a:schemeClr val="bg1"/>
                </a:solidFill>
              </a:rPr>
              <a:t>. Principles of Management for the Hospitality Industry</a:t>
            </a:r>
            <a:r>
              <a:rPr altLang="en-IN" dirty="0" lang="en-IN" sz="900">
                <a:solidFill>
                  <a:schemeClr val="bg1"/>
                </a:solidFill>
              </a:rPr>
              <a:t>, Butterworth Heineman, Oxford</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Tien, L., 2019. </a:t>
            </a:r>
            <a:r>
              <a:rPr altLang="en-IN" dirty="0" i="1" lang="en-IN" sz="900">
                <a:solidFill>
                  <a:schemeClr val="bg1"/>
                </a:solidFill>
              </a:rPr>
              <a:t>Improving customer service within Asian culture at Hilton hotel.</a:t>
            </a:r>
            <a:endParaRPr altLang="en-GB" dirty="0" lang="en-GB" sz="900">
              <a:solidFill>
                <a:schemeClr val="bg1"/>
              </a:solidFill>
            </a:endParaRPr>
          </a:p>
          <a:p>
            <a:pPr>
              <a:buFont charset="2" panose="05000000000000000000" pitchFamily="2" typeface="Wingdings"/>
              <a:buChar char="q"/>
            </a:pPr>
            <a:r>
              <a:rPr altLang="en-IN" dirty="0" err="1" lang="en-IN" sz="900">
                <a:solidFill>
                  <a:schemeClr val="bg1"/>
                </a:solidFill>
              </a:rPr>
              <a:t>Vallen</a:t>
            </a:r>
            <a:r>
              <a:rPr altLang="en-IN" dirty="0" lang="en-IN" sz="900">
                <a:solidFill>
                  <a:schemeClr val="bg1"/>
                </a:solidFill>
              </a:rPr>
              <a:t>, G.K. and </a:t>
            </a:r>
            <a:r>
              <a:rPr altLang="en-IN" dirty="0" err="1" lang="en-IN" sz="900">
                <a:solidFill>
                  <a:schemeClr val="bg1"/>
                </a:solidFill>
              </a:rPr>
              <a:t>Vallen</a:t>
            </a:r>
            <a:r>
              <a:rPr altLang="en-IN" dirty="0" lang="en-IN" sz="900">
                <a:solidFill>
                  <a:schemeClr val="bg1"/>
                </a:solidFill>
              </a:rPr>
              <a:t>, Jerome J., 2014. </a:t>
            </a:r>
            <a:r>
              <a:rPr altLang="en-IN" dirty="0" i="1" lang="en-IN" sz="900">
                <a:solidFill>
                  <a:schemeClr val="bg1"/>
                </a:solidFill>
              </a:rPr>
              <a:t>Check-in check-out: managing hotel operations</a:t>
            </a:r>
            <a:r>
              <a:rPr altLang="en-IN" dirty="0" lang="en-IN" sz="900">
                <a:solidFill>
                  <a:schemeClr val="bg1"/>
                </a:solidFill>
              </a:rPr>
              <a:t> Ninth edition.; Pearson new international</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Walker, J., 2013. </a:t>
            </a:r>
            <a:r>
              <a:rPr altLang="en-IN" dirty="0" i="1" lang="en-IN" sz="900">
                <a:solidFill>
                  <a:schemeClr val="bg1"/>
                </a:solidFill>
              </a:rPr>
              <a:t>Introduction to Hospitality Management</a:t>
            </a:r>
            <a:r>
              <a:rPr altLang="en-IN" dirty="0" lang="en-IN" sz="900">
                <a:solidFill>
                  <a:schemeClr val="bg1"/>
                </a:solidFill>
              </a:rPr>
              <a:t>, Pearson, London</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Wood, R.C., 2015. </a:t>
            </a:r>
            <a:r>
              <a:rPr altLang="en-IN" dirty="0" i="1" lang="en-IN" sz="900">
                <a:solidFill>
                  <a:schemeClr val="bg1"/>
                </a:solidFill>
              </a:rPr>
              <a:t>Hospitality Management: a brief introduction</a:t>
            </a:r>
            <a:r>
              <a:rPr altLang="en-IN" dirty="0" lang="en-IN" sz="900">
                <a:solidFill>
                  <a:schemeClr val="bg1"/>
                </a:solidFill>
              </a:rPr>
              <a:t>, Sage, London</a:t>
            </a:r>
            <a:endParaRPr altLang="en-GB" dirty="0" lang="en-GB" sz="900">
              <a:solidFill>
                <a:schemeClr val="bg1"/>
              </a:solidFill>
            </a:endParaRPr>
          </a:p>
          <a:p>
            <a:pPr>
              <a:buFont charset="2" panose="05000000000000000000" pitchFamily="2" typeface="Wingdings"/>
              <a:buChar char="q"/>
            </a:pPr>
            <a:r>
              <a:rPr altLang="en-IN" dirty="0" lang="en-IN" sz="900">
                <a:solidFill>
                  <a:schemeClr val="bg1"/>
                </a:solidFill>
              </a:rPr>
              <a:t>Xiao, L. and Kumar, V., 2021. Robotics for customer service: a useful complement or an ultimate substitute?. </a:t>
            </a:r>
            <a:r>
              <a:rPr altLang="en-IN" dirty="0" i="1" lang="en-IN" sz="900">
                <a:solidFill>
                  <a:schemeClr val="bg1"/>
                </a:solidFill>
              </a:rPr>
              <a:t>Journal of Service Research</a:t>
            </a:r>
            <a:r>
              <a:rPr altLang="en-IN" dirty="0" lang="en-IN" sz="900">
                <a:solidFill>
                  <a:schemeClr val="bg1"/>
                </a:solidFill>
              </a:rPr>
              <a:t>, </a:t>
            </a:r>
            <a:r>
              <a:rPr altLang="en-IN" dirty="0" i="1" lang="en-IN" sz="900">
                <a:solidFill>
                  <a:schemeClr val="bg1"/>
                </a:solidFill>
              </a:rPr>
              <a:t>24</a:t>
            </a:r>
            <a:r>
              <a:rPr altLang="en-IN" dirty="0" lang="en-IN" sz="900">
                <a:solidFill>
                  <a:schemeClr val="bg1"/>
                </a:solidFill>
              </a:rPr>
              <a:t>(1), pp.9-29.</a:t>
            </a:r>
            <a:endParaRPr altLang="en-GB" dirty="0" lang="en-GB" sz="900">
              <a:solidFill>
                <a:schemeClr val="bg1"/>
              </a:solidFill>
            </a:endParaRPr>
          </a:p>
          <a:p>
            <a:pPr algn="just" indent="0" lvl="0" marL="0" rtl="0">
              <a:spcBef>
                <a:spcPts val="0"/>
              </a:spcBef>
              <a:spcAft>
                <a:spcPts val="1200"/>
              </a:spcAft>
              <a:buNone/>
            </a:pPr>
            <a:endParaRPr dirty="0" sz="900">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pic>
        <p:nvPicPr>
          <p:cNvPr id="152" name="Google Shape;152;p23"/>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2739</Words>
  <Paragraphs>75</Paragraphs>
  <Slides>11</Slides>
  <Notes>11</Notes>
  <TotalTime>5</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Roboto</vt:lpstr>
      <vt:lpstr>Arial</vt:lpstr>
      <vt:lpstr>Wingdings</vt:lpstr>
      <vt:lpstr>Geometric</vt:lpstr>
      <vt:lpstr>International Hotel Management Hospitality and Guest Services</vt:lpstr>
      <vt:lpstr>Contents</vt:lpstr>
      <vt:lpstr>Introduction</vt:lpstr>
      <vt:lpstr>Overview of Hilton Hotel</vt:lpstr>
      <vt:lpstr>Target consumers of Hilton Park Hotels &amp; Resorts</vt:lpstr>
      <vt:lpstr>Nature, scope and role of the guest services and facilities provided by Hilton Park hotel &amp; Resorts</vt:lpstr>
      <vt:lpstr>Role and function of guest services in general</vt:lpstr>
      <vt:lpstr>Importance of hospitality in hotels Ways in which hotels meet/exceed guest expectations</vt:lpstr>
      <vt:lpstr>Conclusion</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On-screen Show (16:9)</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BIBHAKAR</dc:creator>
  <cp:lastModifiedBy>User</cp:lastModifiedBy>
  <dcterms:modified xsi:type="dcterms:W3CDTF">2023-01-18T05:51:29Z</dcterms:modified>
  <cp:revision>2</cp:revision>
  <dc:title>International Hotel Management Hospitality and Guest Services</dc:title>
</cp:coreProperties>
</file>