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364" r:id="rId2"/>
    <p:sldId id="403" r:id="rId3"/>
    <p:sldId id="387" r:id="rId4"/>
    <p:sldId id="394" r:id="rId5"/>
    <p:sldId id="395" r:id="rId6"/>
    <p:sldId id="396" r:id="rId7"/>
    <p:sldId id="402" r:id="rId8"/>
    <p:sldId id="398" r:id="rId9"/>
    <p:sldId id="399" r:id="rId10"/>
    <p:sldId id="400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E384BF5-86BA-473B-AEEA-AA2B8D545D6E}" v="4" dt="2026-02-04T13:29:10.3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89"/>
  </p:normalViewPr>
  <p:slideViewPr>
    <p:cSldViewPr snapToGrid="0" showGuides="1">
      <p:cViewPr varScale="1">
        <p:scale>
          <a:sx n="80" d="100"/>
          <a:sy n="80" d="100"/>
        </p:scale>
        <p:origin x="77" y="5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dette Jack" userId="577a32b12b2d5358" providerId="LiveId" clId="{C7D63357-77D1-4926-B6B7-5A45EAEBF16A}"/>
    <pc:docChg chg="addSld delSld modSld">
      <pc:chgData name="Odette Jack" userId="577a32b12b2d5358" providerId="LiveId" clId="{C7D63357-77D1-4926-B6B7-5A45EAEBF16A}" dt="2026-02-04T13:29:10.368" v="4" actId="113"/>
      <pc:docMkLst>
        <pc:docMk/>
      </pc:docMkLst>
      <pc:sldChg chg="modSp">
        <pc:chgData name="Odette Jack" userId="577a32b12b2d5358" providerId="LiveId" clId="{C7D63357-77D1-4926-B6B7-5A45EAEBF16A}" dt="2026-02-04T13:28:36.495" v="2" actId="1076"/>
        <pc:sldMkLst>
          <pc:docMk/>
          <pc:sldMk cId="0" sldId="395"/>
        </pc:sldMkLst>
        <pc:spChg chg="mod">
          <ac:chgData name="Odette Jack" userId="577a32b12b2d5358" providerId="LiveId" clId="{C7D63357-77D1-4926-B6B7-5A45EAEBF16A}" dt="2026-02-04T13:28:36.495" v="2" actId="1076"/>
          <ac:spMkLst>
            <pc:docMk/>
            <pc:sldMk cId="0" sldId="395"/>
            <ac:spMk id="2" creationId="{1FE8F138-5F23-B989-7BFD-71F5C33065F6}"/>
          </ac:spMkLst>
        </pc:spChg>
      </pc:sldChg>
      <pc:sldChg chg="modSp">
        <pc:chgData name="Odette Jack" userId="577a32b12b2d5358" providerId="LiveId" clId="{C7D63357-77D1-4926-B6B7-5A45EAEBF16A}" dt="2026-02-04T13:29:10.368" v="4" actId="113"/>
        <pc:sldMkLst>
          <pc:docMk/>
          <pc:sldMk cId="1663974967" sldId="396"/>
        </pc:sldMkLst>
        <pc:spChg chg="mod">
          <ac:chgData name="Odette Jack" userId="577a32b12b2d5358" providerId="LiveId" clId="{C7D63357-77D1-4926-B6B7-5A45EAEBF16A}" dt="2026-02-04T13:29:10.368" v="4" actId="113"/>
          <ac:spMkLst>
            <pc:docMk/>
            <pc:sldMk cId="1663974967" sldId="396"/>
            <ac:spMk id="2" creationId="{F7A33847-0493-6DAA-A30C-328C54DCD8B6}"/>
          </ac:spMkLst>
        </pc:spChg>
      </pc:sldChg>
      <pc:sldChg chg="del">
        <pc:chgData name="Odette Jack" userId="577a32b12b2d5358" providerId="LiveId" clId="{C7D63357-77D1-4926-B6B7-5A45EAEBF16A}" dt="2026-02-04T13:27:01.881" v="1" actId="47"/>
        <pc:sldMkLst>
          <pc:docMk/>
          <pc:sldMk cId="4238236441" sldId="397"/>
        </pc:sldMkLst>
      </pc:sldChg>
      <pc:sldChg chg="add">
        <pc:chgData name="Odette Jack" userId="577a32b12b2d5358" providerId="LiveId" clId="{C7D63357-77D1-4926-B6B7-5A45EAEBF16A}" dt="2026-02-04T13:26:58.869" v="0"/>
        <pc:sldMkLst>
          <pc:docMk/>
          <pc:sldMk cId="1557286457" sldId="402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25/03/2026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25/03/2026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25/03/2026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25/03/2026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25/03/2026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25/03/2026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25/03/2026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25/03/2026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25/03/2026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25/03/2026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25/03/2026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25/03/2026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25/03/2026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 dirty="0"/>
              <a:t>Module Title: </a:t>
            </a:r>
            <a:r>
              <a:rPr lang="en-GB" altLang="en-US" b="1" i="1" dirty="0"/>
              <a:t>Professional Career Development within H&amp;SC</a:t>
            </a:r>
          </a:p>
          <a:p>
            <a:r>
              <a:rPr lang="en-GB" altLang="en-US" u="sng" dirty="0"/>
              <a:t>Module Number</a:t>
            </a:r>
            <a:r>
              <a:rPr lang="en-GB" altLang="en-US" dirty="0"/>
              <a:t>: </a:t>
            </a:r>
            <a:r>
              <a:rPr lang="en-GB" altLang="en-US" b="1" i="1" dirty="0"/>
              <a:t>LCHS 4009 (LON)</a:t>
            </a:r>
          </a:p>
          <a:p>
            <a:r>
              <a:rPr lang="en-GB" altLang="en-US" u="sng" dirty="0"/>
              <a:t>Assignment No</a:t>
            </a:r>
            <a:r>
              <a:rPr lang="en-GB" altLang="en-US" b="1" i="1" dirty="0"/>
              <a:t>:     ASSIGNMENT 1</a:t>
            </a:r>
          </a:p>
          <a:p>
            <a:r>
              <a:rPr lang="en-GB" altLang="en-US" u="sng" dirty="0"/>
              <a:t>Student Name</a:t>
            </a:r>
            <a:r>
              <a:rPr lang="en-GB" altLang="en-US" b="1" i="1" dirty="0"/>
              <a:t>: Kseniia Pashyna</a:t>
            </a:r>
          </a:p>
          <a:p>
            <a:r>
              <a:rPr lang="en-GB" altLang="en-US" u="sng" dirty="0"/>
              <a:t>Student ID: 2434774</a:t>
            </a:r>
            <a:endParaRPr lang="en-GB" altLang="en-US" b="1" i="1" dirty="0"/>
          </a:p>
          <a:p>
            <a:r>
              <a:rPr lang="en-GB" altLang="en-US" u="sng" dirty="0"/>
              <a:t>Lecturer’s Name</a:t>
            </a:r>
            <a:r>
              <a:rPr lang="en-GB" altLang="en-US" b="1" i="1" dirty="0"/>
              <a:t>: Odette Jack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A95B10-A533-4C97-BC92-B71AB63F32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Acknowledge use of AI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850C10-E406-4F7C-B287-C5527487C7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AI </a:t>
            </a:r>
            <a:r>
              <a:rPr lang="en-GB" dirty="0"/>
              <a:t>was used only to check grammar and spelling mistakes, and resources’ credibility.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17784F-0BEB-4B30-87FC-EB67851283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25/03/2026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0F23E2-C224-4C23-8013-D444CFDC7A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30767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altLang="en-US" sz="3600" b="1" dirty="0"/>
              <a:t>Introduction</a:t>
            </a:r>
            <a:endParaRPr lang="en-US" altLang="en-US" sz="36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 smtClean="0"/>
              <a:pPr>
                <a:defRPr/>
              </a:pPr>
              <a:t>25/03/2026</a:t>
            </a:fld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09D677E-A245-6143-BFA3-B4B2737C38D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4432" y="1052514"/>
            <a:ext cx="11247967" cy="3916363"/>
          </a:xfrm>
        </p:spPr>
        <p:txBody>
          <a:bodyPr/>
          <a:lstStyle/>
          <a:p>
            <a:pPr>
              <a:defRPr/>
            </a:pPr>
            <a:r>
              <a:rPr lang="en-GB" sz="3600" dirty="0"/>
              <a:t>My name is Kseniia.</a:t>
            </a:r>
          </a:p>
          <a:p>
            <a:pPr>
              <a:defRPr/>
            </a:pPr>
            <a:r>
              <a:rPr lang="en-GB" sz="3600" dirty="0"/>
              <a:t>Today’s presentation is about Communication. What it includes and its importance in Health and Social Care. </a:t>
            </a:r>
          </a:p>
          <a:p>
            <a:pPr>
              <a:defRPr/>
            </a:pPr>
            <a:r>
              <a:rPr lang="en-GB" sz="3600" dirty="0"/>
              <a:t>SBAR as communication framework. </a:t>
            </a:r>
          </a:p>
          <a:p>
            <a:pPr>
              <a:defRPr/>
            </a:pPr>
            <a:r>
              <a:rPr lang="en-GB" sz="3600" dirty="0"/>
              <a:t>Practical example – GP Receptionist.</a:t>
            </a:r>
          </a:p>
          <a:p>
            <a:pPr>
              <a:defRPr/>
            </a:pPr>
            <a:r>
              <a:rPr lang="en-GB" sz="3600" dirty="0"/>
              <a:t>My future career. </a:t>
            </a:r>
          </a:p>
          <a:p>
            <a:pPr>
              <a:defRPr/>
            </a:pPr>
            <a:endParaRPr lang="en-GB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4915" y="3558"/>
            <a:ext cx="8412497" cy="1068480"/>
          </a:xfrm>
        </p:spPr>
        <p:txBody>
          <a:bodyPr/>
          <a:lstStyle/>
          <a:p>
            <a:r>
              <a:rPr lang="en-GB" sz="2800" b="1" dirty="0"/>
              <a:t>What is your chosen skill? </a:t>
            </a:r>
            <a:endParaRPr lang="en-GB" altLang="en-US" sz="2800" i="1" dirty="0">
              <a:solidFill>
                <a:srgbClr val="FF0000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4786" y="2376653"/>
            <a:ext cx="6656990" cy="1507577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25/03/2026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8FA0CD-6774-EDEB-7901-7CC84D67FB82}"/>
              </a:ext>
            </a:extLst>
          </p:cNvPr>
          <p:cNvSpPr txBox="1"/>
          <p:nvPr/>
        </p:nvSpPr>
        <p:spPr>
          <a:xfrm>
            <a:off x="334433" y="928315"/>
            <a:ext cx="11342915" cy="47551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Chosen skill: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b="1" dirty="0"/>
              <a:t>Communication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1200" dirty="0"/>
          </a:p>
          <a:p>
            <a:r>
              <a:rPr lang="en-GB" sz="2800" i="1" dirty="0"/>
              <a:t>“Communication is ‘the exchange of information between individuals’”</a:t>
            </a:r>
            <a:r>
              <a:rPr lang="en-GB" sz="2800" dirty="0"/>
              <a:t> (RCN, 2021).</a:t>
            </a:r>
          </a:p>
          <a:p>
            <a:r>
              <a:rPr lang="en-GB" sz="2800" dirty="0"/>
              <a:t>It includes: verbal communication, non – verbal: body language, eye contact, written communication. </a:t>
            </a:r>
          </a:p>
          <a:p>
            <a:endParaRPr lang="en-GB" sz="2800" dirty="0"/>
          </a:p>
          <a:p>
            <a:r>
              <a:rPr lang="en-GB" sz="2800" dirty="0"/>
              <a:t>I have started developing this skill through my studies and everyday interactions, especially by learning how to listen carefully and respond appropriately.</a:t>
            </a:r>
          </a:p>
          <a:p>
            <a:endParaRPr lang="en-GB" sz="1100" b="1" i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25/03/2026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2513" y="-47007"/>
            <a:ext cx="9206974" cy="1412472"/>
          </a:xfrm>
        </p:spPr>
        <p:txBody>
          <a:bodyPr/>
          <a:lstStyle/>
          <a:p>
            <a:r>
              <a:rPr lang="en-GB" sz="2800" b="1" dirty="0"/>
              <a:t>Importance of Communication in professional practice</a:t>
            </a:r>
            <a:endParaRPr lang="en-GB" sz="9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2E3400-4CF7-D76F-91E6-1E97593C4D9A}"/>
              </a:ext>
            </a:extLst>
          </p:cNvPr>
          <p:cNvSpPr txBox="1"/>
          <p:nvPr/>
        </p:nvSpPr>
        <p:spPr>
          <a:xfrm>
            <a:off x="510268" y="1092417"/>
            <a:ext cx="10657114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Good communication </a:t>
            </a:r>
            <a:r>
              <a:rPr lang="en-GB" sz="2800" dirty="0"/>
              <a:t>helps prevent mistakes - by ensuring that correct information is passed between staff.</a:t>
            </a:r>
          </a:p>
          <a:p>
            <a:endParaRPr lang="en-GB" sz="2800" dirty="0"/>
          </a:p>
          <a:p>
            <a:r>
              <a:rPr lang="en-GB" sz="2800" dirty="0"/>
              <a:t>It supports patient safety, improves teamwork, which is very important in healthcare, as professionals need to work together effectively.</a:t>
            </a:r>
          </a:p>
          <a:p>
            <a:endParaRPr lang="en-GB" sz="2800" dirty="0"/>
          </a:p>
          <a:p>
            <a:r>
              <a:rPr lang="en-GB" sz="2800" b="1" dirty="0"/>
              <a:t>Poor communication </a:t>
            </a:r>
            <a:r>
              <a:rPr lang="en-GB" sz="2800" dirty="0"/>
              <a:t>can lead to misunderstandings, delays in treatment, reduced quality of care, and even harm to patients.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42891"/>
            <a:ext cx="8229600" cy="1143000"/>
          </a:xfrm>
        </p:spPr>
        <p:txBody>
          <a:bodyPr/>
          <a:lstStyle/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28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SBAR Model</a:t>
            </a:r>
            <a:b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stands for Situation, Background, Assessment, and Recommendation.</a:t>
            </a:r>
            <a:endParaRPr lang="en-GB" sz="28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986" y="1618574"/>
            <a:ext cx="11332028" cy="4692419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It provides a structured way of sharing important information clearly and quickly.</a:t>
            </a:r>
          </a:p>
          <a:p>
            <a:pPr marL="0" indent="0">
              <a:buNone/>
            </a:pPr>
            <a:r>
              <a:rPr lang="en-GB" sz="2800" dirty="0"/>
              <a:t>For example:</a:t>
            </a:r>
          </a:p>
          <a:p>
            <a:pPr marL="0" indent="0">
              <a:buNone/>
            </a:pPr>
            <a:r>
              <a:rPr lang="en-GB" sz="2800" dirty="0"/>
              <a:t>•	Situation describes what is happening now</a:t>
            </a:r>
          </a:p>
          <a:p>
            <a:pPr marL="0" indent="0">
              <a:buNone/>
            </a:pPr>
            <a:r>
              <a:rPr lang="en-GB" sz="2800" dirty="0"/>
              <a:t>•	Background gives relevant patient information</a:t>
            </a:r>
          </a:p>
          <a:p>
            <a:pPr marL="0" indent="0">
              <a:buNone/>
            </a:pPr>
            <a:r>
              <a:rPr lang="en-GB" sz="2800" dirty="0"/>
              <a:t>•	Assessment explains what the problem might be</a:t>
            </a:r>
          </a:p>
          <a:p>
            <a:pPr marL="0" indent="0">
              <a:buNone/>
            </a:pPr>
            <a:r>
              <a:rPr lang="en-GB" sz="2800" dirty="0"/>
              <a:t>•	Recommendation suggests what action is needed</a:t>
            </a:r>
          </a:p>
          <a:p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25/03/2026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3974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3369" y="255476"/>
            <a:ext cx="8229600" cy="797260"/>
          </a:xfrm>
        </p:spPr>
        <p:txBody>
          <a:bodyPr/>
          <a:lstStyle/>
          <a:p>
            <a:r>
              <a:rPr lang="en-GB" sz="2800" b="1" dirty="0"/>
              <a:t>GP Receptionist</a:t>
            </a:r>
            <a:br>
              <a:rPr lang="en-GB" sz="2800" dirty="0"/>
            </a:br>
            <a:endParaRPr lang="en-GB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4433" y="806506"/>
            <a:ext cx="11562292" cy="4968552"/>
          </a:xfrm>
        </p:spPr>
        <p:txBody>
          <a:bodyPr/>
          <a:lstStyle/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 </a:t>
            </a:r>
            <a:r>
              <a:rPr lang="en-GB" sz="28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GP receptionist </a:t>
            </a: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is the first point of contact for patients.</a:t>
            </a:r>
          </a:p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2800" i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According to NICE (2021), effective communication helps patients feel involved in decisions about their care, which improves outcomes.</a:t>
            </a:r>
            <a:endParaRPr lang="en-GB" sz="2800" i="1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The receptionist must also record accurate information and pass it to the GP.</a:t>
            </a:r>
            <a:endParaRPr lang="en-GB" sz="28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2800" dirty="0">
                <a:ea typeface="Times New Roman" panose="02020603050405020304" pitchFamily="18" charset="0"/>
                <a:cs typeface="Arial" panose="020B0604020202020204" pitchFamily="34" charset="0"/>
              </a:rPr>
              <a:t>T</a:t>
            </a: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he receptionist can explain the patient’s situation, provide background information, describe the concern, and suggest that the patient may need urgent attention.</a:t>
            </a:r>
            <a:endParaRPr lang="en-GB" sz="28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28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This helps the GP make quick and safe decisions.</a:t>
            </a:r>
            <a:endParaRPr lang="en-GB" sz="2800" b="1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25/03/2026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3756" y="339726"/>
            <a:ext cx="8964488" cy="1217067"/>
          </a:xfrm>
        </p:spPr>
        <p:txBody>
          <a:bodyPr/>
          <a:lstStyle/>
          <a:p>
            <a:r>
              <a:rPr lang="en-GB" sz="2800" b="1" dirty="0"/>
              <a:t>How does this skill support my future career?</a:t>
            </a:r>
            <a:br>
              <a:rPr lang="en-GB" sz="2800" dirty="0"/>
            </a:br>
            <a:endParaRPr lang="en-GB" altLang="en-US" sz="2800" b="1" dirty="0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515" y="1448780"/>
            <a:ext cx="11310257" cy="3960440"/>
          </a:xfrm>
        </p:spPr>
        <p:txBody>
          <a:bodyPr/>
          <a:lstStyle/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They will help me interact effectively with patients, colleagues, and other professionals, and ensure that I provide safe and high-quality care.</a:t>
            </a:r>
            <a:endParaRPr lang="en-GB" sz="2800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Improving this skill will support my employability and help me succeed in my future role.</a:t>
            </a:r>
            <a:endParaRPr lang="en-GB" sz="28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25/03/2026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8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9900" y="1028700"/>
            <a:ext cx="6172200" cy="857250"/>
          </a:xfrm>
        </p:spPr>
        <p:txBody>
          <a:bodyPr/>
          <a:lstStyle/>
          <a:p>
            <a:r>
              <a:rPr lang="en-GB" altLang="en-US" b="1"/>
              <a:t>Conclusion</a:t>
            </a:r>
            <a:endParaRPr lang="en-GB" altLang="en-US" b="1" i="1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9900" y="2057401"/>
            <a:ext cx="6172200" cy="2937272"/>
          </a:xfrm>
        </p:spPr>
        <p:txBody>
          <a:bodyPr/>
          <a:lstStyle/>
          <a:p>
            <a:pPr marL="0" marR="0" indent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Communication plays an essential role in ensuring patient safety, improving teamwork, and delivering high-quality care.</a:t>
            </a:r>
            <a:endParaRPr lang="en-GB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25/03/2026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References List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924" y="1417638"/>
            <a:ext cx="10972799" cy="3459162"/>
          </a:xfrm>
        </p:spPr>
        <p:txBody>
          <a:bodyPr/>
          <a:lstStyle/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NHS England (2023)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NHS patient safety strategy: safer culture, safer systems, safer patients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1800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https://www.england.nhs.uk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16 March 2026).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National Institute for Health and Care Excellence (NICE) (2021)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Shared decision making (NG197)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1800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https://www.nice.org.uk/guidance/ng197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16 March 2026).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arabicPeriod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Royal College of Nursing (RCN) (2021)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 and interpersonal skills in nursing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London: Royal College of Nursing.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25/03/2026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285</TotalTime>
  <Words>580</Words>
  <Application>Microsoft Office PowerPoint</Application>
  <PresentationFormat>Widescreen</PresentationFormat>
  <Paragraphs>71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Myriad Pro</vt:lpstr>
      <vt:lpstr>Times New Roman</vt:lpstr>
      <vt:lpstr>20140311PresentationUWTSDTemplate</vt:lpstr>
      <vt:lpstr>PowerPoint Presentation</vt:lpstr>
      <vt:lpstr>Acknowledge use of AI </vt:lpstr>
      <vt:lpstr>Introduction</vt:lpstr>
      <vt:lpstr>What is your chosen skill? </vt:lpstr>
      <vt:lpstr>Importance of Communication in professional practice</vt:lpstr>
      <vt:lpstr>SBAR Model  stands for Situation, Background, Assessment, and Recommendation.</vt:lpstr>
      <vt:lpstr>GP Receptionist </vt:lpstr>
      <vt:lpstr>How does this skill support my future career? 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Farah Wiita</dc:creator>
  <cp:lastModifiedBy>Kseniia Pashyna (2434774)</cp:lastModifiedBy>
  <cp:revision>37</cp:revision>
  <dcterms:created xsi:type="dcterms:W3CDTF">2025-02-21T18:28:54Z</dcterms:created>
  <dcterms:modified xsi:type="dcterms:W3CDTF">2026-03-25T13:42:40Z</dcterms:modified>
</cp:coreProperties>
</file>