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28"/>
  </p:notesMasterIdLst>
  <p:sldIdLst>
    <p:sldId id="256" r:id="rId2"/>
    <p:sldId id="257" r:id="rId3"/>
    <p:sldId id="323" r:id="rId4"/>
    <p:sldId id="324" r:id="rId5"/>
    <p:sldId id="322" r:id="rId6"/>
    <p:sldId id="264" r:id="rId7"/>
    <p:sldId id="266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82" r:id="rId19"/>
    <p:sldId id="283" r:id="rId20"/>
    <p:sldId id="321" r:id="rId21"/>
    <p:sldId id="285" r:id="rId22"/>
    <p:sldId id="286" r:id="rId23"/>
    <p:sldId id="287" r:id="rId24"/>
    <p:sldId id="288" r:id="rId25"/>
    <p:sldId id="290" r:id="rId26"/>
    <p:sldId id="29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02" d="100"/>
          <a:sy n="102" d="100"/>
        </p:scale>
        <p:origin x="27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D5176E-F6FB-49F4-9B4F-85737811E72F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EBBDE-EE38-4320-824D-E4205023D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733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smtClean="0"/>
              <a:t>Description without analysis is not what is needed at HE. If you only describe a theory without commenting on its worth, situation, use etc, you have not gone far enough. Answer the question; don’t go tangential or round and round – don’t repeat the same point again and again but with different words</a:t>
            </a:r>
          </a:p>
          <a:p>
            <a:pPr eaLnBrk="1" hangingPunct="1">
              <a:spcBef>
                <a:spcPct val="0"/>
              </a:spcBef>
            </a:pPr>
            <a:r>
              <a:rPr lang="en-US" smtClean="0"/>
              <a:t>We don’t want to know what you think directly – we want to know that you know what others have thought</a:t>
            </a:r>
          </a:p>
          <a:p>
            <a:pPr eaLnBrk="1" hangingPunct="1">
              <a:spcBef>
                <a:spcPct val="0"/>
              </a:spcBef>
            </a:pPr>
            <a:r>
              <a:rPr lang="en-US" smtClean="0"/>
              <a:t>Be thoughtful about word choice – rambling or padding does take up word count but ineffectively. If you only really make one point per essay you can’t expect high marks.</a:t>
            </a:r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D754D9-86AA-4F9F-8057-4D8A5EAA56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325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551CC73-C9E4-4ABD-B31A-EFFECDC14F2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BCCC1A9-93E2-4A5C-B3E4-6923AD79759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204864"/>
            <a:ext cx="4703440" cy="1525888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92D050"/>
                </a:solidFill>
              </a:rPr>
              <a:t>TRSK5001/TRSK5001C </a:t>
            </a:r>
            <a:br>
              <a:rPr lang="en-GB" sz="2800" dirty="0" smtClean="0">
                <a:solidFill>
                  <a:srgbClr val="92D050"/>
                </a:solidFill>
              </a:rPr>
            </a:br>
            <a:r>
              <a:rPr lang="en-GB" sz="2800" dirty="0" smtClean="0">
                <a:solidFill>
                  <a:srgbClr val="92D050"/>
                </a:solidFill>
              </a:rPr>
              <a:t>RESEARCH METHODS/ DULLIAU AC YMAGWEDDAU</a:t>
            </a:r>
            <a:endParaRPr lang="en-GB" sz="2800" dirty="0">
              <a:solidFill>
                <a:srgbClr val="92D05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005064"/>
            <a:ext cx="4419600" cy="795536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Revisiting the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32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Think back to your work at level 4</a:t>
            </a:r>
          </a:p>
          <a:p>
            <a:pPr marL="0" indent="0">
              <a:buNone/>
            </a:pPr>
            <a:r>
              <a:rPr lang="en-GB" dirty="0" smtClean="0"/>
              <a:t>What kinds of feedback did you receive on your work?</a:t>
            </a:r>
          </a:p>
          <a:p>
            <a:pPr marL="0" indent="0">
              <a:buNone/>
            </a:pPr>
            <a:r>
              <a:rPr lang="en-GB" dirty="0" smtClean="0"/>
              <a:t>- think of the positive comments and </a:t>
            </a:r>
            <a:br>
              <a:rPr lang="en-GB" dirty="0" smtClean="0"/>
            </a:br>
            <a:r>
              <a:rPr lang="en-GB" dirty="0" smtClean="0"/>
              <a:t>- think of the suggestions for improvement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200" dirty="0" smtClean="0"/>
              <a:t>Think of the work that faces you at level 5</a:t>
            </a:r>
          </a:p>
          <a:p>
            <a:pPr marL="0" indent="0">
              <a:buNone/>
            </a:pPr>
            <a:r>
              <a:rPr lang="en-GB" dirty="0" smtClean="0"/>
              <a:t>What do you feel confident about and what concerns do you have?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68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 note at level 5…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“…</a:t>
            </a:r>
            <a:r>
              <a:rPr lang="en-GB" dirty="0"/>
              <a:t>an essay that received a first class mark at level 4 would not receive a first class mark if submitted at level 5. </a:t>
            </a:r>
            <a:r>
              <a:rPr lang="en-GB" dirty="0" smtClean="0"/>
              <a:t>[The Marking Criteria] is </a:t>
            </a:r>
            <a:r>
              <a:rPr lang="en-GB" dirty="0"/>
              <a:t>designed to reflect the development of students’ capabilities and skills throughout their </a:t>
            </a:r>
            <a:r>
              <a:rPr lang="en-GB" dirty="0" smtClean="0"/>
              <a:t>degrees” (Marking Criteria Guidance, FHUP).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98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issues in essays…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Too much description</a:t>
            </a:r>
          </a:p>
          <a:p>
            <a:r>
              <a:rPr lang="en-US" dirty="0" smtClean="0"/>
              <a:t>Structure of essay (repetition and themes not kept together)</a:t>
            </a:r>
          </a:p>
          <a:p>
            <a:r>
              <a:rPr lang="en-US" dirty="0" smtClean="0"/>
              <a:t>Lack of proper introduction</a:t>
            </a:r>
          </a:p>
          <a:p>
            <a:r>
              <a:rPr lang="en-US" dirty="0" smtClean="0"/>
              <a:t>Lack of proper conclusion</a:t>
            </a:r>
          </a:p>
          <a:p>
            <a:r>
              <a:rPr lang="en-US" dirty="0" smtClean="0"/>
              <a:t>Poor writing style</a:t>
            </a:r>
          </a:p>
          <a:p>
            <a:r>
              <a:rPr lang="en-US" dirty="0" smtClean="0"/>
              <a:t>Inadequate referencing</a:t>
            </a:r>
          </a:p>
          <a:p>
            <a:r>
              <a:rPr lang="en-US" dirty="0" smtClean="0"/>
              <a:t>Unfair practice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016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plan?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Focuses your mind</a:t>
            </a:r>
          </a:p>
          <a:p>
            <a:r>
              <a:rPr lang="en-GB" dirty="0" smtClean="0"/>
              <a:t>Enables you to see what you know</a:t>
            </a:r>
          </a:p>
          <a:p>
            <a:r>
              <a:rPr lang="en-GB" dirty="0" smtClean="0"/>
              <a:t>And what you don’t know</a:t>
            </a:r>
          </a:p>
          <a:p>
            <a:r>
              <a:rPr lang="en-GB" dirty="0" smtClean="0"/>
              <a:t>It also helps you structure your discussion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AND PLAN AHEAD!</a:t>
            </a:r>
          </a:p>
        </p:txBody>
      </p:sp>
      <p:pic>
        <p:nvPicPr>
          <p:cNvPr id="44035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76625" y="4027488"/>
            <a:ext cx="5284788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6041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Each part of the story should unfold in a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Think ‘instructions’ – be logical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37088" y="3698875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697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679575"/>
            <a:ext cx="8229600" cy="4625975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0070C0"/>
                </a:solidFill>
              </a:rPr>
              <a:t>Thesis</a:t>
            </a:r>
            <a:r>
              <a:rPr lang="en-GB" dirty="0" smtClean="0"/>
              <a:t> –  the point/argument/view that you want to express</a:t>
            </a:r>
          </a:p>
          <a:p>
            <a:pPr eaLnBrk="1" hangingPunct="1"/>
            <a:r>
              <a:rPr lang="en-GB" dirty="0" smtClean="0">
                <a:solidFill>
                  <a:srgbClr val="FF0000"/>
                </a:solidFill>
              </a:rPr>
              <a:t>Evidence</a:t>
            </a:r>
            <a:r>
              <a:rPr lang="en-GB" dirty="0" smtClean="0"/>
              <a:t> – examples to back up claims</a:t>
            </a:r>
          </a:p>
          <a:p>
            <a:pPr eaLnBrk="1" hangingPunct="1"/>
            <a:r>
              <a:rPr lang="en-GB" dirty="0" smtClean="0">
                <a:solidFill>
                  <a:srgbClr val="FFC000"/>
                </a:solidFill>
              </a:rPr>
              <a:t>Support </a:t>
            </a:r>
            <a:r>
              <a:rPr lang="en-GB" dirty="0" smtClean="0"/>
              <a:t>– shows how examples back up your thesis</a:t>
            </a:r>
          </a:p>
          <a:p>
            <a:pPr eaLnBrk="1" hangingPunct="1"/>
            <a:r>
              <a:rPr lang="en-GB" dirty="0" smtClean="0">
                <a:solidFill>
                  <a:srgbClr val="00B050"/>
                </a:solidFill>
              </a:rPr>
              <a:t>Concessions/qualifications</a:t>
            </a:r>
            <a:r>
              <a:rPr lang="en-GB" dirty="0" smtClean="0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7925" y="4510088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50" y="5176838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002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Pitfalls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Description only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Blurred focus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Digression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Circular reasoning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Opinion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Irrelevance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Rambling/waffle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Padding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59313" y="4235450"/>
            <a:ext cx="4027487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9273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Higher marks are awarded for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Not just relying on the obvious</a:t>
            </a:r>
          </a:p>
          <a:p>
            <a:pPr eaLnBrk="1" hangingPunct="1"/>
            <a:r>
              <a:rPr lang="en-US" dirty="0" smtClean="0"/>
              <a:t>Being successfully questioning</a:t>
            </a:r>
          </a:p>
          <a:p>
            <a:pPr eaLnBrk="1" hangingPunct="1"/>
            <a:r>
              <a:rPr lang="en-US" dirty="0" smtClean="0"/>
              <a:t>Showing evidence of independent inquiry</a:t>
            </a:r>
          </a:p>
          <a:p>
            <a:pPr eaLnBrk="1" hangingPunct="1"/>
            <a:r>
              <a:rPr lang="en-US" dirty="0" smtClean="0"/>
              <a:t>All sources accurately referenced</a:t>
            </a:r>
          </a:p>
          <a:p>
            <a:pPr eaLnBrk="1" hangingPunct="1"/>
            <a:r>
              <a:rPr lang="en-US" dirty="0" smtClean="0"/>
              <a:t>Good construction</a:t>
            </a:r>
          </a:p>
        </p:txBody>
      </p:sp>
      <p:pic>
        <p:nvPicPr>
          <p:cNvPr id="2765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57900" y="3852863"/>
            <a:ext cx="2273300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42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5075" y="171450"/>
            <a:ext cx="72310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 eaLnBrk="1" hangingPunct="1"/>
            <a:r>
              <a:rPr lang="en-US" smtClean="0"/>
              <a:t>Construction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685800" y="3584575"/>
            <a:ext cx="6400800" cy="1752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Constructing an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academic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98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dirty="0" smtClean="0"/>
              <a:t>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mtClean="0">
                <a:solidFill>
                  <a:srgbClr val="00B050"/>
                </a:solidFill>
              </a:rPr>
              <a:t>Introduction</a:t>
            </a:r>
            <a:r>
              <a:rPr lang="en-GB" smtClean="0"/>
              <a:t> </a:t>
            </a:r>
          </a:p>
          <a:p>
            <a:pPr eaLnBrk="1" hangingPunct="1"/>
            <a:r>
              <a:rPr lang="en-GB" smtClean="0">
                <a:solidFill>
                  <a:srgbClr val="0070C0"/>
                </a:solidFill>
              </a:rPr>
              <a:t>Mid section </a:t>
            </a:r>
            <a:endParaRPr lang="en-GB" smtClean="0"/>
          </a:p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Conclusion</a:t>
            </a:r>
            <a:r>
              <a:rPr lang="en-GB" smtClean="0"/>
              <a:t> </a:t>
            </a:r>
          </a:p>
          <a:p>
            <a:pPr eaLnBrk="1" hangingPunct="1"/>
            <a:r>
              <a:rPr lang="en-GB" smtClean="0">
                <a:solidFill>
                  <a:srgbClr val="FFC000"/>
                </a:solidFill>
              </a:rPr>
              <a:t>bibliography</a:t>
            </a:r>
          </a:p>
        </p:txBody>
      </p:sp>
      <p:pic>
        <p:nvPicPr>
          <p:cNvPr id="29699" name="Picture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4008" y="1340768"/>
            <a:ext cx="3869184" cy="4875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148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Construction</a:t>
            </a:r>
          </a:p>
        </p:txBody>
      </p:sp>
      <p:sp>
        <p:nvSpPr>
          <p:cNvPr id="3072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rgbClr val="00B050"/>
                </a:solidFill>
              </a:rPr>
              <a:t>Introduction</a:t>
            </a:r>
            <a:r>
              <a:rPr lang="en-GB" dirty="0" smtClean="0"/>
              <a:t> – indicates direction your document will take (your thesis)</a:t>
            </a:r>
          </a:p>
          <a:p>
            <a:pPr eaLnBrk="1" hangingPunct="1"/>
            <a:r>
              <a:rPr lang="en-GB" dirty="0" smtClean="0">
                <a:solidFill>
                  <a:srgbClr val="0070C0"/>
                </a:solidFill>
              </a:rPr>
              <a:t>Mid section </a:t>
            </a:r>
            <a:r>
              <a:rPr lang="en-GB" dirty="0" smtClean="0"/>
              <a:t>– paragraphs detailing argument in sequence, with evidence</a:t>
            </a:r>
          </a:p>
          <a:p>
            <a:pPr eaLnBrk="1" hangingPunct="1"/>
            <a:r>
              <a:rPr lang="en-GB" dirty="0" smtClean="0">
                <a:solidFill>
                  <a:srgbClr val="FF0000"/>
                </a:solidFill>
              </a:rPr>
              <a:t>Conclusion</a:t>
            </a:r>
            <a:r>
              <a:rPr lang="en-GB" dirty="0" smtClean="0"/>
              <a:t> – final section that winds up and reasserts your argument </a:t>
            </a:r>
          </a:p>
          <a:p>
            <a:pPr eaLnBrk="1" hangingPunct="1"/>
            <a:r>
              <a:rPr lang="en-GB" dirty="0" smtClean="0">
                <a:solidFill>
                  <a:srgbClr val="FFC000"/>
                </a:solidFill>
              </a:rPr>
              <a:t>Bibliography</a:t>
            </a:r>
          </a:p>
        </p:txBody>
      </p:sp>
      <p:pic>
        <p:nvPicPr>
          <p:cNvPr id="30723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37325" y="4987925"/>
            <a:ext cx="2149475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861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Introduction </a:t>
            </a:r>
          </a:p>
        </p:txBody>
      </p:sp>
      <p:sp>
        <p:nvSpPr>
          <p:cNvPr id="31746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Introduce the reader to </a:t>
            </a:r>
          </a:p>
          <a:p>
            <a:pPr lvl="1" eaLnBrk="1" hangingPunct="1"/>
            <a:r>
              <a:rPr lang="en-US" dirty="0" smtClean="0"/>
              <a:t>what your essay is going to cover</a:t>
            </a:r>
          </a:p>
          <a:p>
            <a:pPr lvl="1" eaLnBrk="1" hangingPunct="1"/>
            <a:r>
              <a:rPr lang="en-US" dirty="0" smtClean="0"/>
              <a:t>the intentions of the essay</a:t>
            </a:r>
          </a:p>
          <a:p>
            <a:pPr lvl="1" eaLnBrk="1" hangingPunct="1"/>
            <a:r>
              <a:rPr lang="en-US" dirty="0" smtClean="0"/>
              <a:t>the main thesis </a:t>
            </a:r>
          </a:p>
        </p:txBody>
      </p:sp>
      <p:pic>
        <p:nvPicPr>
          <p:cNvPr id="31747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5300" y="31654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4639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The main section</a:t>
            </a:r>
          </a:p>
        </p:txBody>
      </p:sp>
      <p:sp>
        <p:nvSpPr>
          <p:cNvPr id="3277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Information structured into paragraphs</a:t>
            </a:r>
          </a:p>
          <a:p>
            <a:pPr lvl="1" eaLnBrk="1" hangingPunct="1"/>
            <a:r>
              <a:rPr lang="en-US" dirty="0" smtClean="0"/>
              <a:t>Each paragraph deals with one topic</a:t>
            </a:r>
          </a:p>
          <a:p>
            <a:pPr lvl="1" eaLnBrk="1" hangingPunct="1"/>
            <a:r>
              <a:rPr lang="en-US" dirty="0" smtClean="0"/>
              <a:t>Each paragraph uses evidence</a:t>
            </a:r>
          </a:p>
        </p:txBody>
      </p:sp>
      <p:pic>
        <p:nvPicPr>
          <p:cNvPr id="3277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8500" y="32670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4877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Conclusion</a:t>
            </a:r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Bring together main points </a:t>
            </a:r>
          </a:p>
          <a:p>
            <a:pPr lvl="1" eaLnBrk="1" hangingPunct="1"/>
            <a:r>
              <a:rPr lang="en-US" dirty="0" smtClean="0"/>
              <a:t>Show how your ideas link</a:t>
            </a:r>
          </a:p>
          <a:p>
            <a:pPr lvl="1" eaLnBrk="1" hangingPunct="1"/>
            <a:r>
              <a:rPr lang="en-US" dirty="0" smtClean="0"/>
              <a:t>No new information</a:t>
            </a:r>
          </a:p>
        </p:txBody>
      </p:sp>
      <p:pic>
        <p:nvPicPr>
          <p:cNvPr id="33795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5300" y="31654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9824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Reference list OR bibliography</a:t>
            </a:r>
          </a:p>
        </p:txBody>
      </p:sp>
      <p:sp>
        <p:nvSpPr>
          <p:cNvPr id="3481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See the </a:t>
            </a:r>
            <a:r>
              <a:rPr lang="en-US" dirty="0" smtClean="0"/>
              <a:t>Referencing </a:t>
            </a:r>
            <a:r>
              <a:rPr lang="en-US" dirty="0" smtClean="0"/>
              <a:t>Guide</a:t>
            </a:r>
          </a:p>
          <a:p>
            <a:pPr lvl="1" eaLnBrk="1" hangingPunct="1"/>
            <a:r>
              <a:rPr lang="en-US" dirty="0" smtClean="0"/>
              <a:t>Be consistent in </a:t>
            </a:r>
            <a:r>
              <a:rPr lang="en-US" dirty="0" smtClean="0"/>
              <a:t>style (</a:t>
            </a:r>
            <a:r>
              <a:rPr lang="en-US" dirty="0" err="1" smtClean="0"/>
              <a:t>ie</a:t>
            </a:r>
            <a:r>
              <a:rPr lang="en-US" dirty="0" smtClean="0"/>
              <a:t> do not mix referencing styles)</a:t>
            </a:r>
            <a:endParaRPr lang="en-US" dirty="0" smtClean="0"/>
          </a:p>
        </p:txBody>
      </p:sp>
      <p:pic>
        <p:nvPicPr>
          <p:cNvPr id="34819" name="Picture 8"/>
          <p:cNvPicPr>
            <a:picLocks noChangeAspect="1"/>
          </p:cNvPicPr>
          <p:nvPr/>
        </p:nvPicPr>
        <p:blipFill>
          <a:blip r:embed="rId2"/>
          <a:srcRect l="2998" t="13000" r="3668" b="13208"/>
          <a:stretch>
            <a:fillRect/>
          </a:stretch>
        </p:blipFill>
        <p:spPr bwMode="auto">
          <a:xfrm>
            <a:off x="5270500" y="3797300"/>
            <a:ext cx="3556000" cy="281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1156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2500" y="0"/>
            <a:ext cx="72310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4508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Use evidence to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850" y="1914525"/>
            <a:ext cx="8229600" cy="46259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Illustrate points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Back up your argument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Demonstrate concessions and create balance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Include </a:t>
            </a:r>
            <a:r>
              <a:rPr lang="en-GB" dirty="0" smtClean="0"/>
              <a:t>reference to multiple </a:t>
            </a:r>
            <a:r>
              <a:rPr lang="en-GB" dirty="0" smtClean="0"/>
              <a:t>theorists</a:t>
            </a:r>
            <a:endParaRPr lang="en-GB" dirty="0" smtClean="0"/>
          </a:p>
        </p:txBody>
      </p:sp>
      <p:pic>
        <p:nvPicPr>
          <p:cNvPr id="40963" name="Picture 3" descr="C:\Users\luci\AppData\Local\Microsoft\Windows\Temporary Internet Files\Content.IE5\G040T1WM\MC9002504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7363" y="68263"/>
            <a:ext cx="1682750" cy="27844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1839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Style and tone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Formal</a:t>
            </a:r>
          </a:p>
          <a:p>
            <a:pPr lvl="1" eaLnBrk="1" hangingPunct="1"/>
            <a:r>
              <a:rPr lang="en-GB" dirty="0" smtClean="0"/>
              <a:t>No colloquialisms</a:t>
            </a:r>
          </a:p>
          <a:p>
            <a:pPr lvl="1" eaLnBrk="1" hangingPunct="1"/>
            <a:r>
              <a:rPr lang="en-GB" dirty="0" smtClean="0"/>
              <a:t>No contractions</a:t>
            </a:r>
          </a:p>
          <a:p>
            <a:pPr eaLnBrk="1" hangingPunct="1"/>
            <a:r>
              <a:rPr lang="en-GB" dirty="0" smtClean="0"/>
              <a:t>Cautious </a:t>
            </a:r>
          </a:p>
          <a:p>
            <a:pPr lvl="1" eaLnBrk="1" hangingPunct="1"/>
            <a:r>
              <a:rPr lang="en-GB" dirty="0" smtClean="0"/>
              <a:t>Suggest </a:t>
            </a:r>
            <a:endParaRPr lang="en-GB" dirty="0" smtClean="0"/>
          </a:p>
          <a:p>
            <a:pPr lvl="1" eaLnBrk="1" hangingPunct="1"/>
            <a:r>
              <a:rPr lang="en-GB" dirty="0" smtClean="0"/>
              <a:t>Question </a:t>
            </a:r>
          </a:p>
        </p:txBody>
      </p:sp>
      <p:pic>
        <p:nvPicPr>
          <p:cNvPr id="41987" name="Picture 2" descr="C:\Users\luci\AppData\Local\Microsoft\Windows\Temporary Internet Files\Content.IE5\MY9XFZ5T\MP90040540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98950" y="3141663"/>
            <a:ext cx="4233863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272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mtClean="0"/>
              <a:t>Marks 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Awarded for</a:t>
            </a:r>
          </a:p>
          <a:p>
            <a:pPr lvl="1"/>
            <a:r>
              <a:rPr lang="en-GB" smtClean="0"/>
              <a:t>Answering the question </a:t>
            </a:r>
          </a:p>
          <a:p>
            <a:pPr lvl="1"/>
            <a:r>
              <a:rPr lang="en-GB" smtClean="0"/>
              <a:t>Remaining focused </a:t>
            </a:r>
          </a:p>
          <a:p>
            <a:pPr lvl="1"/>
            <a:r>
              <a:rPr lang="en-GB" smtClean="0"/>
              <a:t>Logic and clarity of discussion</a:t>
            </a:r>
          </a:p>
          <a:p>
            <a:pPr lvl="1"/>
            <a:r>
              <a:rPr lang="en-GB" smtClean="0"/>
              <a:t>Effective analysis</a:t>
            </a:r>
          </a:p>
          <a:p>
            <a:pPr lvl="1"/>
            <a:r>
              <a:rPr lang="en-GB" smtClean="0"/>
              <a:t>Persuasiveness of  reasoning/argument </a:t>
            </a:r>
          </a:p>
          <a:p>
            <a:pPr lvl="1"/>
            <a:r>
              <a:rPr lang="en-GB" smtClean="0"/>
              <a:t>Evidence of independent research usefully used</a:t>
            </a:r>
          </a:p>
          <a:p>
            <a:pPr lvl="1"/>
            <a:r>
              <a:rPr lang="en-GB" smtClean="0"/>
              <a:t> well organised construction and presentation</a:t>
            </a:r>
          </a:p>
        </p:txBody>
      </p:sp>
      <p:pic>
        <p:nvPicPr>
          <p:cNvPr id="20484" name="Picture 4" descr="C:\Documents and Settings\sa025\Local Settings\Temporary Internet Files\Content.IE5\FKY84KH5\MP90044869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260350"/>
            <a:ext cx="2300288" cy="34559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5663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smtClean="0"/>
              <a:t>Punctuation – why?</a:t>
            </a:r>
          </a:p>
        </p:txBody>
      </p:sp>
      <p:pic>
        <p:nvPicPr>
          <p:cNvPr id="4403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0032" y="636588"/>
            <a:ext cx="3810000" cy="553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73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Punctuation </a:t>
            </a:r>
          </a:p>
        </p:txBody>
      </p:sp>
      <p:pic>
        <p:nvPicPr>
          <p:cNvPr id="45058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00700" y="3160713"/>
            <a:ext cx="35433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Apostrophes – denotes missing letter or number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It’s = it </a:t>
            </a:r>
            <a:endParaRPr lang="en-GB" dirty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Its = belongs to (possessive)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Possessive apostrophes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Indicates belonging – the student’s book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Semi-colons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Between 2 clauses where a relationship exists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Lists with commas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Colons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lists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No exclamation marks!!!!!!!!!!!!!!!!!!!!!!!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8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Semi colons</a:t>
            </a:r>
          </a:p>
        </p:txBody>
      </p:sp>
      <p:sp>
        <p:nvSpPr>
          <p:cNvPr id="46082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525963"/>
          </a:xfrm>
        </p:spPr>
        <p:txBody>
          <a:bodyPr/>
          <a:lstStyle/>
          <a:p>
            <a:pPr eaLnBrk="1" hangingPunct="1"/>
            <a:r>
              <a:rPr lang="en-GB" sz="2900" smtClean="0"/>
              <a:t>Don’t think you’ll get away with it; life’s  hard</a:t>
            </a:r>
          </a:p>
          <a:p>
            <a:pPr eaLnBrk="1" hangingPunct="1">
              <a:spcBef>
                <a:spcPct val="0"/>
              </a:spcBef>
            </a:pPr>
            <a:r>
              <a:rPr lang="en-GB" sz="2900" smtClean="0"/>
              <a:t>He was told that he was too old for the job; he was 50.</a:t>
            </a:r>
          </a:p>
          <a:p>
            <a:pPr eaLnBrk="1" hangingPunct="1">
              <a:spcBef>
                <a:spcPct val="0"/>
              </a:spcBef>
            </a:pPr>
            <a:r>
              <a:rPr lang="en-GB" sz="2900" smtClean="0"/>
              <a:t>She never believed what she was told; she didn’t like other’s opinions</a:t>
            </a:r>
          </a:p>
          <a:p>
            <a:pPr eaLnBrk="1" hangingPunct="1">
              <a:spcBef>
                <a:spcPct val="0"/>
              </a:spcBef>
            </a:pPr>
            <a:r>
              <a:rPr lang="en-GB" sz="2900" smtClean="0"/>
              <a:t>4 characteristics of witchcraft: malevolent power or causing harm; heretical belief, devil worship; noctural activity including wearing dark clothing and flying; sexuality involving intimate, sexual actions.</a:t>
            </a:r>
            <a:endParaRPr lang="en-US" sz="2900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  <p:pic>
        <p:nvPicPr>
          <p:cNvPr id="46083" name="Picture 2" descr="http://ny-image2.etsy.com/il_fullxfull.101068210.jpg"/>
          <p:cNvPicPr>
            <a:picLocks noChangeAspect="1" noChangeArrowheads="1"/>
          </p:cNvPicPr>
          <p:nvPr/>
        </p:nvPicPr>
        <p:blipFill>
          <a:blip r:embed="rId2"/>
          <a:srcRect t="7690"/>
          <a:stretch>
            <a:fillRect/>
          </a:stretch>
        </p:blipFill>
        <p:spPr bwMode="auto">
          <a:xfrm>
            <a:off x="6862763" y="236538"/>
            <a:ext cx="1944687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114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Colons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Lists of info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 watch lots of television: Friends, Scrubs, Antiques Road-show and Nurse Jackie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Before a quote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Smith and Jones (1998:21) put it as follows: ‘this idea…’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Titles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err="1" smtClean="0"/>
              <a:t>Asbo</a:t>
            </a:r>
            <a:r>
              <a:rPr lang="en-GB" dirty="0" smtClean="0"/>
              <a:t> elephants: socio-economic effects of alcohol consumption on the elephant 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3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smtClean="0"/>
              <a:t>Reflection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Read work aloud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Review order of info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Reconsider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dirty="0" smtClean="0"/>
              <a:t>Examples’ efficacy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600" dirty="0" smtClean="0"/>
              <a:t>Argument’s thesis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Reference list is complete and accurate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Word count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Deadline </a:t>
            </a:r>
          </a:p>
          <a:p>
            <a:pPr eaLnBrk="1" hangingPunct="1">
              <a:lnSpc>
                <a:spcPct val="90000"/>
              </a:lnSpc>
            </a:pPr>
            <a:r>
              <a:rPr lang="en-US" sz="3000" dirty="0" smtClean="0"/>
              <a:t>Proof Read</a:t>
            </a:r>
          </a:p>
        </p:txBody>
      </p:sp>
      <p:pic>
        <p:nvPicPr>
          <p:cNvPr id="4915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70363" y="338138"/>
            <a:ext cx="4795837" cy="347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524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mtClean="0"/>
              <a:t>In summary</a:t>
            </a:r>
          </a:p>
        </p:txBody>
      </p:sp>
      <p:sp>
        <p:nvSpPr>
          <p:cNvPr id="5222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smtClean="0"/>
              <a:t>Essays need a structure</a:t>
            </a: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600" smtClean="0"/>
              <a:t>jot down a simple plan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make sure you know where the essay is going before you start writing, i.e. your conclusion</a:t>
            </a:r>
          </a:p>
          <a:p>
            <a:pPr>
              <a:lnSpc>
                <a:spcPct val="80000"/>
              </a:lnSpc>
            </a:pPr>
            <a:r>
              <a:rPr lang="en-GB" sz="1800" b="1" smtClean="0"/>
              <a:t>Essays must be a response to a specific title</a:t>
            </a: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600" smtClean="0"/>
              <a:t>avoid writing everything you know on a given topic, irrelevant material gains no marks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respond to the command words in the question</a:t>
            </a:r>
          </a:p>
          <a:p>
            <a:pPr>
              <a:lnSpc>
                <a:spcPct val="80000"/>
              </a:lnSpc>
            </a:pPr>
            <a:r>
              <a:rPr lang="en-GB" sz="1800" b="1" smtClean="0"/>
              <a:t>Do not forget the essay title</a:t>
            </a: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600" smtClean="0"/>
              <a:t>refer back to the question regularly - probably at the end of every paragraph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every paragraph should answer the question set, aim for one theme per paragraph</a:t>
            </a:r>
          </a:p>
          <a:p>
            <a:pPr>
              <a:lnSpc>
                <a:spcPct val="80000"/>
              </a:lnSpc>
            </a:pPr>
            <a:r>
              <a:rPr lang="en-GB" sz="1800" b="1" smtClean="0"/>
              <a:t>Avoid one-sided essays</a:t>
            </a: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600" smtClean="0"/>
              <a:t>usually the only questions that A level examiners will set are ones which can provoke differing viewpoints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always consider what your argument depends upon, i.e. the factors or assumptions inherent in your argument</a:t>
            </a:r>
          </a:p>
        </p:txBody>
      </p:sp>
    </p:spTree>
    <p:extLst>
      <p:ext uri="{BB962C8B-B14F-4D97-AF65-F5344CB8AC3E}">
        <p14:creationId xmlns:p14="http://schemas.microsoft.com/office/powerpoint/2010/main" val="265442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atch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749</TotalTime>
  <Words>885</Words>
  <Application>Microsoft Office PowerPoint</Application>
  <PresentationFormat>On-screen Show (4:3)</PresentationFormat>
  <Paragraphs>154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Tw Cen MT</vt:lpstr>
      <vt:lpstr>Thatch</vt:lpstr>
      <vt:lpstr>TRSK5001/TRSK5001C  RESEARCH METHODS/ DULLIAU AC YMAGWEDDAU</vt:lpstr>
      <vt:lpstr>DISCUSSION</vt:lpstr>
      <vt:lpstr>To note at level 5…</vt:lpstr>
      <vt:lpstr>Common issues in essays…</vt:lpstr>
      <vt:lpstr>Why plan?</vt:lpstr>
      <vt:lpstr>Sequence of info</vt:lpstr>
      <vt:lpstr>What makes a coherent argument?</vt:lpstr>
      <vt:lpstr>Pitfalls to avoid</vt:lpstr>
      <vt:lpstr>Higher marks are awarded for</vt:lpstr>
      <vt:lpstr>Construction</vt:lpstr>
      <vt:lpstr>Construction</vt:lpstr>
      <vt:lpstr>Construction</vt:lpstr>
      <vt:lpstr>Introduction </vt:lpstr>
      <vt:lpstr>The main section</vt:lpstr>
      <vt:lpstr>Conclusion</vt:lpstr>
      <vt:lpstr>Reference list OR bibliography</vt:lpstr>
      <vt:lpstr>PowerPoint Presentation</vt:lpstr>
      <vt:lpstr>Use evidence to </vt:lpstr>
      <vt:lpstr>Style and tone</vt:lpstr>
      <vt:lpstr>Marks </vt:lpstr>
      <vt:lpstr>Punctuation – why?</vt:lpstr>
      <vt:lpstr>Punctuation </vt:lpstr>
      <vt:lpstr>Semi colons</vt:lpstr>
      <vt:lpstr>Colons </vt:lpstr>
      <vt:lpstr>Reflection </vt:lpstr>
      <vt:lpstr>In 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TRSK4001  Study Skills!</dc:title>
  <dc:creator>Sarah</dc:creator>
  <cp:lastModifiedBy>Sarah Lewis</cp:lastModifiedBy>
  <cp:revision>28</cp:revision>
  <dcterms:created xsi:type="dcterms:W3CDTF">2013-09-26T19:21:27Z</dcterms:created>
  <dcterms:modified xsi:type="dcterms:W3CDTF">2017-10-10T15:26:53Z</dcterms:modified>
</cp:coreProperties>
</file>