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77" r:id="rId5"/>
    <p:sldId id="268" r:id="rId6"/>
    <p:sldId id="267" r:id="rId7"/>
    <p:sldId id="269" r:id="rId8"/>
    <p:sldId id="271" r:id="rId9"/>
    <p:sldId id="283" r:id="rId10"/>
    <p:sldId id="278" r:id="rId11"/>
    <p:sldId id="284" r:id="rId12"/>
    <p:sldId id="259" r:id="rId13"/>
    <p:sldId id="262" r:id="rId14"/>
    <p:sldId id="261" r:id="rId15"/>
    <p:sldId id="285" r:id="rId16"/>
    <p:sldId id="265" r:id="rId17"/>
    <p:sldId id="263" r:id="rId18"/>
    <p:sldId id="286" r:id="rId19"/>
    <p:sldId id="272" r:id="rId20"/>
    <p:sldId id="266" r:id="rId21"/>
    <p:sldId id="279" r:id="rId22"/>
    <p:sldId id="273" r:id="rId23"/>
    <p:sldId id="275" r:id="rId24"/>
    <p:sldId id="280" r:id="rId25"/>
    <p:sldId id="281" r:id="rId26"/>
    <p:sldId id="282" r:id="rId27"/>
    <p:sldId id="274" r:id="rId28"/>
    <p:sldId id="27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DA6D0-047F-4A71-B8B2-291D055DC7C5}" v="844" dt="2019-10-18T09:26:42.169"/>
    <p1510:client id="{1BC35A4E-344C-4EFD-B2FD-53F29DC349FE}" v="1359" dt="2019-10-18T11:57:41.554"/>
    <p1510:client id="{E850031B-647C-4D4C-B6F8-D463900A0871}" v="3932" dt="2019-10-25T11:23:51.379"/>
    <p1510:client id="{273AD3F0-6BAF-137F-A4B9-62BB33B8EF8E}" v="1164" dt="2019-11-08T11:38:17.407"/>
    <p1510:client id="{67B4229A-8853-5629-4DEE-A97A917D1400}" v="14" dt="2019-11-03T19:05:22.050"/>
    <p1510:client id="{E948D13F-4D78-7C11-D52E-6458B8BC6C8A}" v="156" dt="2019-11-03T19:00:41.711"/>
    <p1510:client id="{9C0424A4-E979-4372-BE70-EEE610A374EF}" v="2184" dt="2019-11-01T11:34:47.555"/>
    <p1510:client id="{D600EC3B-5DCC-4A5B-A889-CA74A9AFA78A}" v="3999" dt="2019-10-15T20:37:06.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4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101F03-8B32-4C9A-8DB0-6EC91B6024C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8260B6-A546-486B-9DCB-3AB03CE9E89F}">
      <dgm:prSet/>
      <dgm:spPr/>
      <dgm:t>
        <a:bodyPr/>
        <a:lstStyle/>
        <a:p>
          <a:r>
            <a:rPr lang="en-GB"/>
            <a:t>Wales National Pool Swansea is local independent business which is in partnership with City and Council of Swansea and Swansea University.  Since 2003 the local older adults were able to use swimming pools in most public times for free. This year Welsh Government has reduced the funding and now they only have two sessions a week. </a:t>
          </a:r>
          <a:endParaRPr lang="en-US"/>
        </a:p>
      </dgm:t>
    </dgm:pt>
    <dgm:pt modelId="{02C7AE09-2C34-4887-A8D1-3D917ED9C9F0}" type="parTrans" cxnId="{2DFD8260-A0B1-4931-8162-3BE40CEC8DFD}">
      <dgm:prSet/>
      <dgm:spPr/>
      <dgm:t>
        <a:bodyPr/>
        <a:lstStyle/>
        <a:p>
          <a:endParaRPr lang="en-US"/>
        </a:p>
      </dgm:t>
    </dgm:pt>
    <dgm:pt modelId="{18072E2C-2774-4CB6-A0F4-71DDC00FB0DA}" type="sibTrans" cxnId="{2DFD8260-A0B1-4931-8162-3BE40CEC8DFD}">
      <dgm:prSet/>
      <dgm:spPr/>
      <dgm:t>
        <a:bodyPr/>
        <a:lstStyle/>
        <a:p>
          <a:endParaRPr lang="en-US"/>
        </a:p>
      </dgm:t>
    </dgm:pt>
    <dgm:pt modelId="{3E194A03-2564-450F-8329-23BBFB68A499}">
      <dgm:prSet/>
      <dgm:spPr/>
      <dgm:t>
        <a:bodyPr/>
        <a:lstStyle/>
        <a:p>
          <a:r>
            <a:rPr lang="en-GB"/>
            <a:t>The purpose of this research is to find out what impact has it made for the older adult participation  rates and also to find out what are their main factors for taking part in swimming </a:t>
          </a:r>
          <a:endParaRPr lang="en-US"/>
        </a:p>
      </dgm:t>
    </dgm:pt>
    <dgm:pt modelId="{11568680-138F-45DE-9F2C-55C04CCC3D7C}" type="parTrans" cxnId="{747B15B3-D1C5-43B0-9065-B5183643B70D}">
      <dgm:prSet/>
      <dgm:spPr/>
      <dgm:t>
        <a:bodyPr/>
        <a:lstStyle/>
        <a:p>
          <a:endParaRPr lang="en-US"/>
        </a:p>
      </dgm:t>
    </dgm:pt>
    <dgm:pt modelId="{13EB87F6-64DE-4F95-B309-268FF87B4130}" type="sibTrans" cxnId="{747B15B3-D1C5-43B0-9065-B5183643B70D}">
      <dgm:prSet/>
      <dgm:spPr/>
      <dgm:t>
        <a:bodyPr/>
        <a:lstStyle/>
        <a:p>
          <a:endParaRPr lang="en-US"/>
        </a:p>
      </dgm:t>
    </dgm:pt>
    <dgm:pt modelId="{F32E8BF3-7007-4FC5-B437-965EADE37651}">
      <dgm:prSet/>
      <dgm:spPr/>
      <dgm:t>
        <a:bodyPr/>
        <a:lstStyle/>
        <a:p>
          <a:r>
            <a:rPr lang="en-GB"/>
            <a:t>The reason I chose this study is because I work in Wales National Pool and I am interested for  finding out how this will affect their physical as mental health and what impact it makes on their social life. </a:t>
          </a:r>
          <a:endParaRPr lang="en-US"/>
        </a:p>
      </dgm:t>
    </dgm:pt>
    <dgm:pt modelId="{509E9F73-5280-4CE7-8F46-53902A89F97B}" type="parTrans" cxnId="{A5E4D0BB-DF8C-4A1B-8CE3-F7C715462D97}">
      <dgm:prSet/>
      <dgm:spPr/>
      <dgm:t>
        <a:bodyPr/>
        <a:lstStyle/>
        <a:p>
          <a:endParaRPr lang="en-US"/>
        </a:p>
      </dgm:t>
    </dgm:pt>
    <dgm:pt modelId="{A7B68068-32B8-4B06-A17D-E38D97B6CE70}" type="sibTrans" cxnId="{A5E4D0BB-DF8C-4A1B-8CE3-F7C715462D97}">
      <dgm:prSet/>
      <dgm:spPr/>
      <dgm:t>
        <a:bodyPr/>
        <a:lstStyle/>
        <a:p>
          <a:endParaRPr lang="en-US"/>
        </a:p>
      </dgm:t>
    </dgm:pt>
    <dgm:pt modelId="{D7B5317C-4E8E-4391-AFA8-33079C976A6C}" type="pres">
      <dgm:prSet presAssocID="{CE101F03-8B32-4C9A-8DB0-6EC91B6024CA}" presName="root" presStyleCnt="0">
        <dgm:presLayoutVars>
          <dgm:dir/>
          <dgm:resizeHandles val="exact"/>
        </dgm:presLayoutVars>
      </dgm:prSet>
      <dgm:spPr/>
    </dgm:pt>
    <dgm:pt modelId="{0912B511-B59F-4888-A95B-2432937359D0}" type="pres">
      <dgm:prSet presAssocID="{9C8260B6-A546-486B-9DCB-3AB03CE9E89F}" presName="compNode" presStyleCnt="0"/>
      <dgm:spPr/>
    </dgm:pt>
    <dgm:pt modelId="{AB04B842-5889-4B7D-979B-D0FBEF8B63BD}" type="pres">
      <dgm:prSet presAssocID="{9C8260B6-A546-486B-9DCB-3AB03CE9E89F}" presName="bgRect" presStyleLbl="bgShp" presStyleIdx="0" presStyleCnt="3"/>
      <dgm:spPr/>
    </dgm:pt>
    <dgm:pt modelId="{B785926C-F3AD-4AD1-BD91-3E4E93C3A2F1}" type="pres">
      <dgm:prSet presAssocID="{9C8260B6-A546-486B-9DCB-3AB03CE9E8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9C2E51A9-32F0-423E-B50B-9AA6AC5A9CAD}" type="pres">
      <dgm:prSet presAssocID="{9C8260B6-A546-486B-9DCB-3AB03CE9E89F}" presName="spaceRect" presStyleCnt="0"/>
      <dgm:spPr/>
    </dgm:pt>
    <dgm:pt modelId="{00D215A3-0CE1-4D29-97CF-EC0132C4F2F7}" type="pres">
      <dgm:prSet presAssocID="{9C8260B6-A546-486B-9DCB-3AB03CE9E89F}" presName="parTx" presStyleLbl="revTx" presStyleIdx="0" presStyleCnt="3">
        <dgm:presLayoutVars>
          <dgm:chMax val="0"/>
          <dgm:chPref val="0"/>
        </dgm:presLayoutVars>
      </dgm:prSet>
      <dgm:spPr/>
    </dgm:pt>
    <dgm:pt modelId="{B08CE37B-F0EB-43CD-B8E6-5AE3606C1E68}" type="pres">
      <dgm:prSet presAssocID="{18072E2C-2774-4CB6-A0F4-71DDC00FB0DA}" presName="sibTrans" presStyleCnt="0"/>
      <dgm:spPr/>
    </dgm:pt>
    <dgm:pt modelId="{229C0541-B3FC-4CED-8ACA-FD29B20B8D18}" type="pres">
      <dgm:prSet presAssocID="{3E194A03-2564-450F-8329-23BBFB68A499}" presName="compNode" presStyleCnt="0"/>
      <dgm:spPr/>
    </dgm:pt>
    <dgm:pt modelId="{360D5E38-BB41-4FA8-AD60-DF97FF14D136}" type="pres">
      <dgm:prSet presAssocID="{3E194A03-2564-450F-8329-23BBFB68A499}" presName="bgRect" presStyleLbl="bgShp" presStyleIdx="1" presStyleCnt="3"/>
      <dgm:spPr/>
    </dgm:pt>
    <dgm:pt modelId="{8510A4E6-76F0-4DF3-BEE8-805BB8EB345A}" type="pres">
      <dgm:prSet presAssocID="{3E194A03-2564-450F-8329-23BBFB68A4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A1C7173D-3357-4EB6-A13F-71FBF1847C69}" type="pres">
      <dgm:prSet presAssocID="{3E194A03-2564-450F-8329-23BBFB68A499}" presName="spaceRect" presStyleCnt="0"/>
      <dgm:spPr/>
    </dgm:pt>
    <dgm:pt modelId="{08373602-09A4-4D8B-A459-9CC57E99382E}" type="pres">
      <dgm:prSet presAssocID="{3E194A03-2564-450F-8329-23BBFB68A499}" presName="parTx" presStyleLbl="revTx" presStyleIdx="1" presStyleCnt="3">
        <dgm:presLayoutVars>
          <dgm:chMax val="0"/>
          <dgm:chPref val="0"/>
        </dgm:presLayoutVars>
      </dgm:prSet>
      <dgm:spPr/>
    </dgm:pt>
    <dgm:pt modelId="{C36246BD-25D8-486B-9C30-A5217CCFB5A9}" type="pres">
      <dgm:prSet presAssocID="{13EB87F6-64DE-4F95-B309-268FF87B4130}" presName="sibTrans" presStyleCnt="0"/>
      <dgm:spPr/>
    </dgm:pt>
    <dgm:pt modelId="{D647D678-3FE6-4F00-AB00-2B002B578F36}" type="pres">
      <dgm:prSet presAssocID="{F32E8BF3-7007-4FC5-B437-965EADE37651}" presName="compNode" presStyleCnt="0"/>
      <dgm:spPr/>
    </dgm:pt>
    <dgm:pt modelId="{1089D280-9162-48CD-92BC-F1D94D898A60}" type="pres">
      <dgm:prSet presAssocID="{F32E8BF3-7007-4FC5-B437-965EADE37651}" presName="bgRect" presStyleLbl="bgShp" presStyleIdx="2" presStyleCnt="3"/>
      <dgm:spPr/>
    </dgm:pt>
    <dgm:pt modelId="{FAD97DD9-3D68-4AF8-AC2C-1E1F7A656AF7}" type="pres">
      <dgm:prSet presAssocID="{F32E8BF3-7007-4FC5-B437-965EADE3765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FD16AE73-5D27-422E-B61D-2CD139E8C80F}" type="pres">
      <dgm:prSet presAssocID="{F32E8BF3-7007-4FC5-B437-965EADE37651}" presName="spaceRect" presStyleCnt="0"/>
      <dgm:spPr/>
    </dgm:pt>
    <dgm:pt modelId="{5772D406-F15C-4126-A2C8-A7B0457E13F7}" type="pres">
      <dgm:prSet presAssocID="{F32E8BF3-7007-4FC5-B437-965EADE37651}" presName="parTx" presStyleLbl="revTx" presStyleIdx="2" presStyleCnt="3">
        <dgm:presLayoutVars>
          <dgm:chMax val="0"/>
          <dgm:chPref val="0"/>
        </dgm:presLayoutVars>
      </dgm:prSet>
      <dgm:spPr/>
    </dgm:pt>
  </dgm:ptLst>
  <dgm:cxnLst>
    <dgm:cxn modelId="{A1394A2A-C7EE-46D6-94FA-A38B44026730}" type="presOf" srcId="{F32E8BF3-7007-4FC5-B437-965EADE37651}" destId="{5772D406-F15C-4126-A2C8-A7B0457E13F7}" srcOrd="0" destOrd="0" presId="urn:microsoft.com/office/officeart/2018/2/layout/IconVerticalSolidList"/>
    <dgm:cxn modelId="{2DFD8260-A0B1-4931-8162-3BE40CEC8DFD}" srcId="{CE101F03-8B32-4C9A-8DB0-6EC91B6024CA}" destId="{9C8260B6-A546-486B-9DCB-3AB03CE9E89F}" srcOrd="0" destOrd="0" parTransId="{02C7AE09-2C34-4887-A8D1-3D917ED9C9F0}" sibTransId="{18072E2C-2774-4CB6-A0F4-71DDC00FB0DA}"/>
    <dgm:cxn modelId="{86874780-7EF8-4D70-AC69-D93720BAD49D}" type="presOf" srcId="{CE101F03-8B32-4C9A-8DB0-6EC91B6024CA}" destId="{D7B5317C-4E8E-4391-AFA8-33079C976A6C}" srcOrd="0" destOrd="0" presId="urn:microsoft.com/office/officeart/2018/2/layout/IconVerticalSolidList"/>
    <dgm:cxn modelId="{7A8AF688-A034-423A-9C3D-09F1E4E337D6}" type="presOf" srcId="{9C8260B6-A546-486B-9DCB-3AB03CE9E89F}" destId="{00D215A3-0CE1-4D29-97CF-EC0132C4F2F7}" srcOrd="0" destOrd="0" presId="urn:microsoft.com/office/officeart/2018/2/layout/IconVerticalSolidList"/>
    <dgm:cxn modelId="{92DE1D8F-B322-4869-8C52-A3B9943107FF}" type="presOf" srcId="{3E194A03-2564-450F-8329-23BBFB68A499}" destId="{08373602-09A4-4D8B-A459-9CC57E99382E}" srcOrd="0" destOrd="0" presId="urn:microsoft.com/office/officeart/2018/2/layout/IconVerticalSolidList"/>
    <dgm:cxn modelId="{747B15B3-D1C5-43B0-9065-B5183643B70D}" srcId="{CE101F03-8B32-4C9A-8DB0-6EC91B6024CA}" destId="{3E194A03-2564-450F-8329-23BBFB68A499}" srcOrd="1" destOrd="0" parTransId="{11568680-138F-45DE-9F2C-55C04CCC3D7C}" sibTransId="{13EB87F6-64DE-4F95-B309-268FF87B4130}"/>
    <dgm:cxn modelId="{A5E4D0BB-DF8C-4A1B-8CE3-F7C715462D97}" srcId="{CE101F03-8B32-4C9A-8DB0-6EC91B6024CA}" destId="{F32E8BF3-7007-4FC5-B437-965EADE37651}" srcOrd="2" destOrd="0" parTransId="{509E9F73-5280-4CE7-8F46-53902A89F97B}" sibTransId="{A7B68068-32B8-4B06-A17D-E38D97B6CE70}"/>
    <dgm:cxn modelId="{F8302A8F-1794-4E11-9628-8A44864231F3}" type="presParOf" srcId="{D7B5317C-4E8E-4391-AFA8-33079C976A6C}" destId="{0912B511-B59F-4888-A95B-2432937359D0}" srcOrd="0" destOrd="0" presId="urn:microsoft.com/office/officeart/2018/2/layout/IconVerticalSolidList"/>
    <dgm:cxn modelId="{4277709B-5908-4D50-B803-56198B5E58DC}" type="presParOf" srcId="{0912B511-B59F-4888-A95B-2432937359D0}" destId="{AB04B842-5889-4B7D-979B-D0FBEF8B63BD}" srcOrd="0" destOrd="0" presId="urn:microsoft.com/office/officeart/2018/2/layout/IconVerticalSolidList"/>
    <dgm:cxn modelId="{830FB5CD-49AC-472E-9038-F9DF0591F2F0}" type="presParOf" srcId="{0912B511-B59F-4888-A95B-2432937359D0}" destId="{B785926C-F3AD-4AD1-BD91-3E4E93C3A2F1}" srcOrd="1" destOrd="0" presId="urn:microsoft.com/office/officeart/2018/2/layout/IconVerticalSolidList"/>
    <dgm:cxn modelId="{CFB37A55-E41D-4A84-81D8-E5BCEF114824}" type="presParOf" srcId="{0912B511-B59F-4888-A95B-2432937359D0}" destId="{9C2E51A9-32F0-423E-B50B-9AA6AC5A9CAD}" srcOrd="2" destOrd="0" presId="urn:microsoft.com/office/officeart/2018/2/layout/IconVerticalSolidList"/>
    <dgm:cxn modelId="{4DAC9CEE-0724-4331-B868-2FEB6F01766D}" type="presParOf" srcId="{0912B511-B59F-4888-A95B-2432937359D0}" destId="{00D215A3-0CE1-4D29-97CF-EC0132C4F2F7}" srcOrd="3" destOrd="0" presId="urn:microsoft.com/office/officeart/2018/2/layout/IconVerticalSolidList"/>
    <dgm:cxn modelId="{D34F60AB-52B4-4A55-B6DE-60F9F6E08B9E}" type="presParOf" srcId="{D7B5317C-4E8E-4391-AFA8-33079C976A6C}" destId="{B08CE37B-F0EB-43CD-B8E6-5AE3606C1E68}" srcOrd="1" destOrd="0" presId="urn:microsoft.com/office/officeart/2018/2/layout/IconVerticalSolidList"/>
    <dgm:cxn modelId="{1DA055D0-0C30-44DA-B6CF-188319EAB527}" type="presParOf" srcId="{D7B5317C-4E8E-4391-AFA8-33079C976A6C}" destId="{229C0541-B3FC-4CED-8ACA-FD29B20B8D18}" srcOrd="2" destOrd="0" presId="urn:microsoft.com/office/officeart/2018/2/layout/IconVerticalSolidList"/>
    <dgm:cxn modelId="{219FF713-69A9-4A91-8C19-B017706DD979}" type="presParOf" srcId="{229C0541-B3FC-4CED-8ACA-FD29B20B8D18}" destId="{360D5E38-BB41-4FA8-AD60-DF97FF14D136}" srcOrd="0" destOrd="0" presId="urn:microsoft.com/office/officeart/2018/2/layout/IconVerticalSolidList"/>
    <dgm:cxn modelId="{A5C71886-E112-4F69-B4E4-BB86B8D275A1}" type="presParOf" srcId="{229C0541-B3FC-4CED-8ACA-FD29B20B8D18}" destId="{8510A4E6-76F0-4DF3-BEE8-805BB8EB345A}" srcOrd="1" destOrd="0" presId="urn:microsoft.com/office/officeart/2018/2/layout/IconVerticalSolidList"/>
    <dgm:cxn modelId="{FB5F102E-A96F-4162-A9BC-40F2350D86E4}" type="presParOf" srcId="{229C0541-B3FC-4CED-8ACA-FD29B20B8D18}" destId="{A1C7173D-3357-4EB6-A13F-71FBF1847C69}" srcOrd="2" destOrd="0" presId="urn:microsoft.com/office/officeart/2018/2/layout/IconVerticalSolidList"/>
    <dgm:cxn modelId="{3CAA7D16-65BB-4253-9319-8F30B1481FD2}" type="presParOf" srcId="{229C0541-B3FC-4CED-8ACA-FD29B20B8D18}" destId="{08373602-09A4-4D8B-A459-9CC57E99382E}" srcOrd="3" destOrd="0" presId="urn:microsoft.com/office/officeart/2018/2/layout/IconVerticalSolidList"/>
    <dgm:cxn modelId="{3BD68C20-7FDA-44BE-A337-7C8A7C9DC2DD}" type="presParOf" srcId="{D7B5317C-4E8E-4391-AFA8-33079C976A6C}" destId="{C36246BD-25D8-486B-9C30-A5217CCFB5A9}" srcOrd="3" destOrd="0" presId="urn:microsoft.com/office/officeart/2018/2/layout/IconVerticalSolidList"/>
    <dgm:cxn modelId="{EA9B8EA8-51A5-455E-BE4F-DE88267114BB}" type="presParOf" srcId="{D7B5317C-4E8E-4391-AFA8-33079C976A6C}" destId="{D647D678-3FE6-4F00-AB00-2B002B578F36}" srcOrd="4" destOrd="0" presId="urn:microsoft.com/office/officeart/2018/2/layout/IconVerticalSolidList"/>
    <dgm:cxn modelId="{D5291814-B944-4FD8-B64A-0A08F0F70DA4}" type="presParOf" srcId="{D647D678-3FE6-4F00-AB00-2B002B578F36}" destId="{1089D280-9162-48CD-92BC-F1D94D898A60}" srcOrd="0" destOrd="0" presId="urn:microsoft.com/office/officeart/2018/2/layout/IconVerticalSolidList"/>
    <dgm:cxn modelId="{CEC4A30B-C884-464F-A441-603C7EF297CA}" type="presParOf" srcId="{D647D678-3FE6-4F00-AB00-2B002B578F36}" destId="{FAD97DD9-3D68-4AF8-AC2C-1E1F7A656AF7}" srcOrd="1" destOrd="0" presId="urn:microsoft.com/office/officeart/2018/2/layout/IconVerticalSolidList"/>
    <dgm:cxn modelId="{B6126463-5B59-4EF9-ABCC-4EFA650DDD45}" type="presParOf" srcId="{D647D678-3FE6-4F00-AB00-2B002B578F36}" destId="{FD16AE73-5D27-422E-B61D-2CD139E8C80F}" srcOrd="2" destOrd="0" presId="urn:microsoft.com/office/officeart/2018/2/layout/IconVerticalSolidList"/>
    <dgm:cxn modelId="{B07F6AE5-85E8-4F6E-9AC6-7E61022112B6}" type="presParOf" srcId="{D647D678-3FE6-4F00-AB00-2B002B578F36}" destId="{5772D406-F15C-4126-A2C8-A7B0457E13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51C174-B70E-4DE4-B1BF-BB12057DF56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0F95976-E04A-4696-A31A-715D0A19A0DB}">
      <dgm:prSet/>
      <dgm:spPr/>
      <dgm:t>
        <a:bodyPr/>
        <a:lstStyle/>
        <a:p>
          <a:r>
            <a:rPr lang="en-GB"/>
            <a:t>To analyse the impact of the reduction in government funding on the free-swimming scheme at National Pool Swansea.</a:t>
          </a:r>
          <a:endParaRPr lang="en-US"/>
        </a:p>
      </dgm:t>
    </dgm:pt>
    <dgm:pt modelId="{FC40A8EC-8CAB-468B-BCD4-31611DD87F43}" type="parTrans" cxnId="{13A9D4FC-BA36-4F88-9CF1-F25B0B809932}">
      <dgm:prSet/>
      <dgm:spPr/>
      <dgm:t>
        <a:bodyPr/>
        <a:lstStyle/>
        <a:p>
          <a:endParaRPr lang="en-US"/>
        </a:p>
      </dgm:t>
    </dgm:pt>
    <dgm:pt modelId="{58E666FC-7C6E-4F39-B7AA-5BD59D1B3F4B}" type="sibTrans" cxnId="{13A9D4FC-BA36-4F88-9CF1-F25B0B809932}">
      <dgm:prSet/>
      <dgm:spPr/>
      <dgm:t>
        <a:bodyPr/>
        <a:lstStyle/>
        <a:p>
          <a:endParaRPr lang="en-US"/>
        </a:p>
      </dgm:t>
    </dgm:pt>
    <dgm:pt modelId="{5F409CC8-19D6-4883-87A9-4B0523DBBEDA}">
      <dgm:prSet/>
      <dgm:spPr/>
      <dgm:t>
        <a:bodyPr/>
        <a:lstStyle/>
        <a:p>
          <a:r>
            <a:rPr lang="en-GB"/>
            <a:t>To compare the participation rates in older adult swimming  before and after the change of scheme </a:t>
          </a:r>
          <a:endParaRPr lang="en-US"/>
        </a:p>
      </dgm:t>
    </dgm:pt>
    <dgm:pt modelId="{C2D197C1-83AB-4A25-A263-3824C921A9FC}" type="parTrans" cxnId="{538DDEBE-3F44-4249-882F-A54B468D51AE}">
      <dgm:prSet/>
      <dgm:spPr/>
      <dgm:t>
        <a:bodyPr/>
        <a:lstStyle/>
        <a:p>
          <a:endParaRPr lang="en-US"/>
        </a:p>
      </dgm:t>
    </dgm:pt>
    <dgm:pt modelId="{B73B164E-9107-427C-A519-EE67762A271D}" type="sibTrans" cxnId="{538DDEBE-3F44-4249-882F-A54B468D51AE}">
      <dgm:prSet/>
      <dgm:spPr/>
      <dgm:t>
        <a:bodyPr/>
        <a:lstStyle/>
        <a:p>
          <a:endParaRPr lang="en-US"/>
        </a:p>
      </dgm:t>
    </dgm:pt>
    <dgm:pt modelId="{140CA4D7-232D-4C39-89E6-41C9E2EE77A5}">
      <dgm:prSet/>
      <dgm:spPr/>
      <dgm:t>
        <a:bodyPr/>
        <a:lstStyle/>
        <a:p>
          <a:r>
            <a:rPr lang="en-GB"/>
            <a:t>To critically analyse the main factors for participation from the older adults' swimmers at National Pool Swansea.</a:t>
          </a:r>
          <a:endParaRPr lang="en-US"/>
        </a:p>
      </dgm:t>
    </dgm:pt>
    <dgm:pt modelId="{2270789A-FA82-4C0C-B3BC-DF4B9C6DEB5C}" type="parTrans" cxnId="{80694EAF-EAA5-4A9B-A2D9-7E4BA427415B}">
      <dgm:prSet/>
      <dgm:spPr/>
      <dgm:t>
        <a:bodyPr/>
        <a:lstStyle/>
        <a:p>
          <a:endParaRPr lang="en-US"/>
        </a:p>
      </dgm:t>
    </dgm:pt>
    <dgm:pt modelId="{E1B4344A-984D-409D-B225-8A5585AA0697}" type="sibTrans" cxnId="{80694EAF-EAA5-4A9B-A2D9-7E4BA427415B}">
      <dgm:prSet/>
      <dgm:spPr/>
      <dgm:t>
        <a:bodyPr/>
        <a:lstStyle/>
        <a:p>
          <a:endParaRPr lang="en-US"/>
        </a:p>
      </dgm:t>
    </dgm:pt>
    <dgm:pt modelId="{4B129B1A-7C83-43A9-B636-9BE2BE4F3530}" type="pres">
      <dgm:prSet presAssocID="{8851C174-B70E-4DE4-B1BF-BB12057DF56B}" presName="root" presStyleCnt="0">
        <dgm:presLayoutVars>
          <dgm:dir/>
          <dgm:resizeHandles val="exact"/>
        </dgm:presLayoutVars>
      </dgm:prSet>
      <dgm:spPr/>
    </dgm:pt>
    <dgm:pt modelId="{170BE49B-607B-4867-964C-D2A886457422}" type="pres">
      <dgm:prSet presAssocID="{00F95976-E04A-4696-A31A-715D0A19A0DB}" presName="compNode" presStyleCnt="0"/>
      <dgm:spPr/>
    </dgm:pt>
    <dgm:pt modelId="{85CD0C41-78A6-49C0-8422-B05940CB0A79}" type="pres">
      <dgm:prSet presAssocID="{00F95976-E04A-4696-A31A-715D0A19A0DB}" presName="bgRect" presStyleLbl="bgShp" presStyleIdx="0" presStyleCnt="3"/>
      <dgm:spPr/>
    </dgm:pt>
    <dgm:pt modelId="{435AB20F-9B46-418B-8C7F-7F37E2577571}" type="pres">
      <dgm:prSet presAssocID="{00F95976-E04A-4696-A31A-715D0A19A0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412591FE-321F-4A21-B995-0D300ED5E0FB}" type="pres">
      <dgm:prSet presAssocID="{00F95976-E04A-4696-A31A-715D0A19A0DB}" presName="spaceRect" presStyleCnt="0"/>
      <dgm:spPr/>
    </dgm:pt>
    <dgm:pt modelId="{26110EBC-0179-47EB-AB28-A00C48DF1B20}" type="pres">
      <dgm:prSet presAssocID="{00F95976-E04A-4696-A31A-715D0A19A0DB}" presName="parTx" presStyleLbl="revTx" presStyleIdx="0" presStyleCnt="3">
        <dgm:presLayoutVars>
          <dgm:chMax val="0"/>
          <dgm:chPref val="0"/>
        </dgm:presLayoutVars>
      </dgm:prSet>
      <dgm:spPr/>
    </dgm:pt>
    <dgm:pt modelId="{B2C83880-2FCC-4F95-A39F-2CE17F6028A5}" type="pres">
      <dgm:prSet presAssocID="{58E666FC-7C6E-4F39-B7AA-5BD59D1B3F4B}" presName="sibTrans" presStyleCnt="0"/>
      <dgm:spPr/>
    </dgm:pt>
    <dgm:pt modelId="{54C589BE-9D80-474D-BA59-308268104F8C}" type="pres">
      <dgm:prSet presAssocID="{5F409CC8-19D6-4883-87A9-4B0523DBBEDA}" presName="compNode" presStyleCnt="0"/>
      <dgm:spPr/>
    </dgm:pt>
    <dgm:pt modelId="{6BADE896-4B58-4598-A6F3-94AAEBA75F6F}" type="pres">
      <dgm:prSet presAssocID="{5F409CC8-19D6-4883-87A9-4B0523DBBEDA}" presName="bgRect" presStyleLbl="bgShp" presStyleIdx="1" presStyleCnt="3"/>
      <dgm:spPr/>
    </dgm:pt>
    <dgm:pt modelId="{7F65A100-18FD-47F9-8334-5D9C18F5AA77}" type="pres">
      <dgm:prSet presAssocID="{5F409CC8-19D6-4883-87A9-4B0523DBB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wim"/>
        </a:ext>
      </dgm:extLst>
    </dgm:pt>
    <dgm:pt modelId="{5F42F327-7047-4ECF-B2C8-F7BB962BEDE6}" type="pres">
      <dgm:prSet presAssocID="{5F409CC8-19D6-4883-87A9-4B0523DBBEDA}" presName="spaceRect" presStyleCnt="0"/>
      <dgm:spPr/>
    </dgm:pt>
    <dgm:pt modelId="{944799CC-4E7C-4408-8A41-F758D3039BE0}" type="pres">
      <dgm:prSet presAssocID="{5F409CC8-19D6-4883-87A9-4B0523DBBEDA}" presName="parTx" presStyleLbl="revTx" presStyleIdx="1" presStyleCnt="3">
        <dgm:presLayoutVars>
          <dgm:chMax val="0"/>
          <dgm:chPref val="0"/>
        </dgm:presLayoutVars>
      </dgm:prSet>
      <dgm:spPr/>
    </dgm:pt>
    <dgm:pt modelId="{79195D05-3C15-426A-800A-ED4F218467FC}" type="pres">
      <dgm:prSet presAssocID="{B73B164E-9107-427C-A519-EE67762A271D}" presName="sibTrans" presStyleCnt="0"/>
      <dgm:spPr/>
    </dgm:pt>
    <dgm:pt modelId="{B3C7DFB9-99D4-4C0E-823B-7AD5AAC33315}" type="pres">
      <dgm:prSet presAssocID="{140CA4D7-232D-4C39-89E6-41C9E2EE77A5}" presName="compNode" presStyleCnt="0"/>
      <dgm:spPr/>
    </dgm:pt>
    <dgm:pt modelId="{5E84D411-81F4-4E4F-B83E-F2CC09BA5C9F}" type="pres">
      <dgm:prSet presAssocID="{140CA4D7-232D-4C39-89E6-41C9E2EE77A5}" presName="bgRect" presStyleLbl="bgShp" presStyleIdx="2" presStyleCnt="3"/>
      <dgm:spPr/>
    </dgm:pt>
    <dgm:pt modelId="{7875C4DA-4251-4BD8-AB8D-FA76B5B88CD4}" type="pres">
      <dgm:prSet presAssocID="{140CA4D7-232D-4C39-89E6-41C9E2EE77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C57B8BC0-783C-4FAA-82AB-856C6C5428CF}" type="pres">
      <dgm:prSet presAssocID="{140CA4D7-232D-4C39-89E6-41C9E2EE77A5}" presName="spaceRect" presStyleCnt="0"/>
      <dgm:spPr/>
    </dgm:pt>
    <dgm:pt modelId="{57B89934-9B41-4E90-9B69-D3B3233C7D92}" type="pres">
      <dgm:prSet presAssocID="{140CA4D7-232D-4C39-89E6-41C9E2EE77A5}" presName="parTx" presStyleLbl="revTx" presStyleIdx="2" presStyleCnt="3">
        <dgm:presLayoutVars>
          <dgm:chMax val="0"/>
          <dgm:chPref val="0"/>
        </dgm:presLayoutVars>
      </dgm:prSet>
      <dgm:spPr/>
    </dgm:pt>
  </dgm:ptLst>
  <dgm:cxnLst>
    <dgm:cxn modelId="{AECF3003-D75E-493B-8908-04878FE9C0E8}" type="presOf" srcId="{00F95976-E04A-4696-A31A-715D0A19A0DB}" destId="{26110EBC-0179-47EB-AB28-A00C48DF1B20}" srcOrd="0" destOrd="0" presId="urn:microsoft.com/office/officeart/2018/2/layout/IconVerticalSolidList"/>
    <dgm:cxn modelId="{6C670375-2CCC-414D-B95D-A7A080E83155}" type="presOf" srcId="{8851C174-B70E-4DE4-B1BF-BB12057DF56B}" destId="{4B129B1A-7C83-43A9-B636-9BE2BE4F3530}" srcOrd="0" destOrd="0" presId="urn:microsoft.com/office/officeart/2018/2/layout/IconVerticalSolidList"/>
    <dgm:cxn modelId="{511EC27B-60AF-490C-BB8D-C7CB39B8F4C9}" type="presOf" srcId="{140CA4D7-232D-4C39-89E6-41C9E2EE77A5}" destId="{57B89934-9B41-4E90-9B69-D3B3233C7D92}" srcOrd="0" destOrd="0" presId="urn:microsoft.com/office/officeart/2018/2/layout/IconVerticalSolidList"/>
    <dgm:cxn modelId="{56992A85-ED5C-4700-AA0A-AE44BAD988A9}" type="presOf" srcId="{5F409CC8-19D6-4883-87A9-4B0523DBBEDA}" destId="{944799CC-4E7C-4408-8A41-F758D3039BE0}" srcOrd="0" destOrd="0" presId="urn:microsoft.com/office/officeart/2018/2/layout/IconVerticalSolidList"/>
    <dgm:cxn modelId="{80694EAF-EAA5-4A9B-A2D9-7E4BA427415B}" srcId="{8851C174-B70E-4DE4-B1BF-BB12057DF56B}" destId="{140CA4D7-232D-4C39-89E6-41C9E2EE77A5}" srcOrd="2" destOrd="0" parTransId="{2270789A-FA82-4C0C-B3BC-DF4B9C6DEB5C}" sibTransId="{E1B4344A-984D-409D-B225-8A5585AA0697}"/>
    <dgm:cxn modelId="{538DDEBE-3F44-4249-882F-A54B468D51AE}" srcId="{8851C174-B70E-4DE4-B1BF-BB12057DF56B}" destId="{5F409CC8-19D6-4883-87A9-4B0523DBBEDA}" srcOrd="1" destOrd="0" parTransId="{C2D197C1-83AB-4A25-A263-3824C921A9FC}" sibTransId="{B73B164E-9107-427C-A519-EE67762A271D}"/>
    <dgm:cxn modelId="{13A9D4FC-BA36-4F88-9CF1-F25B0B809932}" srcId="{8851C174-B70E-4DE4-B1BF-BB12057DF56B}" destId="{00F95976-E04A-4696-A31A-715D0A19A0DB}" srcOrd="0" destOrd="0" parTransId="{FC40A8EC-8CAB-468B-BCD4-31611DD87F43}" sibTransId="{58E666FC-7C6E-4F39-B7AA-5BD59D1B3F4B}"/>
    <dgm:cxn modelId="{3F3314A0-6AC1-4546-BC65-CBC290FD0503}" type="presParOf" srcId="{4B129B1A-7C83-43A9-B636-9BE2BE4F3530}" destId="{170BE49B-607B-4867-964C-D2A886457422}" srcOrd="0" destOrd="0" presId="urn:microsoft.com/office/officeart/2018/2/layout/IconVerticalSolidList"/>
    <dgm:cxn modelId="{6A3CCD56-E7B5-4E91-9409-E83DD7C0E4CC}" type="presParOf" srcId="{170BE49B-607B-4867-964C-D2A886457422}" destId="{85CD0C41-78A6-49C0-8422-B05940CB0A79}" srcOrd="0" destOrd="0" presId="urn:microsoft.com/office/officeart/2018/2/layout/IconVerticalSolidList"/>
    <dgm:cxn modelId="{8C851F5F-F65F-41C4-8ACD-1EB7CFFD2132}" type="presParOf" srcId="{170BE49B-607B-4867-964C-D2A886457422}" destId="{435AB20F-9B46-418B-8C7F-7F37E2577571}" srcOrd="1" destOrd="0" presId="urn:microsoft.com/office/officeart/2018/2/layout/IconVerticalSolidList"/>
    <dgm:cxn modelId="{72D8A5A6-9263-4D5E-BB2B-A023C4118DC8}" type="presParOf" srcId="{170BE49B-607B-4867-964C-D2A886457422}" destId="{412591FE-321F-4A21-B995-0D300ED5E0FB}" srcOrd="2" destOrd="0" presId="urn:microsoft.com/office/officeart/2018/2/layout/IconVerticalSolidList"/>
    <dgm:cxn modelId="{4667382F-2CAB-4407-A1DB-105CE41352F6}" type="presParOf" srcId="{170BE49B-607B-4867-964C-D2A886457422}" destId="{26110EBC-0179-47EB-AB28-A00C48DF1B20}" srcOrd="3" destOrd="0" presId="urn:microsoft.com/office/officeart/2018/2/layout/IconVerticalSolidList"/>
    <dgm:cxn modelId="{86B1E9F9-CB20-4789-BDD7-E1BC4A0CD64B}" type="presParOf" srcId="{4B129B1A-7C83-43A9-B636-9BE2BE4F3530}" destId="{B2C83880-2FCC-4F95-A39F-2CE17F6028A5}" srcOrd="1" destOrd="0" presId="urn:microsoft.com/office/officeart/2018/2/layout/IconVerticalSolidList"/>
    <dgm:cxn modelId="{1ED5C8AE-E7B7-4CDA-A22F-420199A3A160}" type="presParOf" srcId="{4B129B1A-7C83-43A9-B636-9BE2BE4F3530}" destId="{54C589BE-9D80-474D-BA59-308268104F8C}" srcOrd="2" destOrd="0" presId="urn:microsoft.com/office/officeart/2018/2/layout/IconVerticalSolidList"/>
    <dgm:cxn modelId="{E74A2A5D-BEF2-48CA-8E18-347F0ACBE8A1}" type="presParOf" srcId="{54C589BE-9D80-474D-BA59-308268104F8C}" destId="{6BADE896-4B58-4598-A6F3-94AAEBA75F6F}" srcOrd="0" destOrd="0" presId="urn:microsoft.com/office/officeart/2018/2/layout/IconVerticalSolidList"/>
    <dgm:cxn modelId="{E12A5AB7-0661-4758-9F36-0C3BA5965D57}" type="presParOf" srcId="{54C589BE-9D80-474D-BA59-308268104F8C}" destId="{7F65A100-18FD-47F9-8334-5D9C18F5AA77}" srcOrd="1" destOrd="0" presId="urn:microsoft.com/office/officeart/2018/2/layout/IconVerticalSolidList"/>
    <dgm:cxn modelId="{ABE909B7-1A7F-4DCA-9321-E4945DFFC094}" type="presParOf" srcId="{54C589BE-9D80-474D-BA59-308268104F8C}" destId="{5F42F327-7047-4ECF-B2C8-F7BB962BEDE6}" srcOrd="2" destOrd="0" presId="urn:microsoft.com/office/officeart/2018/2/layout/IconVerticalSolidList"/>
    <dgm:cxn modelId="{C49FC875-629D-4F09-A6A0-E7A0DD41D8C8}" type="presParOf" srcId="{54C589BE-9D80-474D-BA59-308268104F8C}" destId="{944799CC-4E7C-4408-8A41-F758D3039BE0}" srcOrd="3" destOrd="0" presId="urn:microsoft.com/office/officeart/2018/2/layout/IconVerticalSolidList"/>
    <dgm:cxn modelId="{CF5C8536-E9BB-484F-A113-B7C667ECDEAD}" type="presParOf" srcId="{4B129B1A-7C83-43A9-B636-9BE2BE4F3530}" destId="{79195D05-3C15-426A-800A-ED4F218467FC}" srcOrd="3" destOrd="0" presId="urn:microsoft.com/office/officeart/2018/2/layout/IconVerticalSolidList"/>
    <dgm:cxn modelId="{1C7035A5-F76B-47DA-AF43-A86FBEF24CC3}" type="presParOf" srcId="{4B129B1A-7C83-43A9-B636-9BE2BE4F3530}" destId="{B3C7DFB9-99D4-4C0E-823B-7AD5AAC33315}" srcOrd="4" destOrd="0" presId="urn:microsoft.com/office/officeart/2018/2/layout/IconVerticalSolidList"/>
    <dgm:cxn modelId="{67601C78-91AE-43D0-82B8-1E14563BC367}" type="presParOf" srcId="{B3C7DFB9-99D4-4C0E-823B-7AD5AAC33315}" destId="{5E84D411-81F4-4E4F-B83E-F2CC09BA5C9F}" srcOrd="0" destOrd="0" presId="urn:microsoft.com/office/officeart/2018/2/layout/IconVerticalSolidList"/>
    <dgm:cxn modelId="{AAEEF0B5-A7B4-4059-91BE-4DF8BA8BE080}" type="presParOf" srcId="{B3C7DFB9-99D4-4C0E-823B-7AD5AAC33315}" destId="{7875C4DA-4251-4BD8-AB8D-FA76B5B88CD4}" srcOrd="1" destOrd="0" presId="urn:microsoft.com/office/officeart/2018/2/layout/IconVerticalSolidList"/>
    <dgm:cxn modelId="{F156CBED-0E01-4779-B166-18214E74BE92}" type="presParOf" srcId="{B3C7DFB9-99D4-4C0E-823B-7AD5AAC33315}" destId="{C57B8BC0-783C-4FAA-82AB-856C6C5428CF}" srcOrd="2" destOrd="0" presId="urn:microsoft.com/office/officeart/2018/2/layout/IconVerticalSolidList"/>
    <dgm:cxn modelId="{807800E6-0DA2-46DE-BC9A-B8F434CA530C}" type="presParOf" srcId="{B3C7DFB9-99D4-4C0E-823B-7AD5AAC33315}" destId="{57B89934-9B41-4E90-9B69-D3B3233C7D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30FC6D-B5F0-42F1-BC44-D128DEE59F4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32FF627-4633-4459-A4C7-365CAE749A5B}">
      <dgm:prSet/>
      <dgm:spPr/>
      <dgm:t>
        <a:bodyPr/>
        <a:lstStyle/>
        <a:p>
          <a:r>
            <a:rPr lang="en-GB"/>
            <a:t>Free swimming in Wales is a Welsh Government programme scheme that consists of two separate but related schemes. </a:t>
          </a:r>
          <a:endParaRPr lang="en-US"/>
        </a:p>
      </dgm:t>
    </dgm:pt>
    <dgm:pt modelId="{8878192C-DC30-4DE7-B5CD-8ABBF3B5E7CA}" type="parTrans" cxnId="{4065CBB7-52DE-4450-8F6C-DC61B2B6487D}">
      <dgm:prSet/>
      <dgm:spPr/>
      <dgm:t>
        <a:bodyPr/>
        <a:lstStyle/>
        <a:p>
          <a:endParaRPr lang="en-US"/>
        </a:p>
      </dgm:t>
    </dgm:pt>
    <dgm:pt modelId="{C1036AAE-3F44-4E6A-BCEC-BB679D3F8DAF}" type="sibTrans" cxnId="{4065CBB7-52DE-4450-8F6C-DC61B2B6487D}">
      <dgm:prSet/>
      <dgm:spPr/>
      <dgm:t>
        <a:bodyPr/>
        <a:lstStyle/>
        <a:p>
          <a:endParaRPr lang="en-US"/>
        </a:p>
      </dgm:t>
    </dgm:pt>
    <dgm:pt modelId="{79147D07-7C6B-4FE9-8B09-8F31E3CB3C6D}">
      <dgm:prSet/>
      <dgm:spPr/>
      <dgm:t>
        <a:bodyPr/>
        <a:lstStyle/>
        <a:p>
          <a:r>
            <a:rPr lang="en-GB"/>
            <a:t>It was first introduced  for young people aged 16 and for the aged over 60  by Welsh Government in 2003, at that time it was the first national free-swimming initiative. </a:t>
          </a:r>
          <a:endParaRPr lang="en-US"/>
        </a:p>
      </dgm:t>
    </dgm:pt>
    <dgm:pt modelId="{272D3DAD-3EB9-4509-94EF-5C1FB668B07C}" type="parTrans" cxnId="{5EC979CB-B939-4C92-AE89-78450864DCC1}">
      <dgm:prSet/>
      <dgm:spPr/>
      <dgm:t>
        <a:bodyPr/>
        <a:lstStyle/>
        <a:p>
          <a:endParaRPr lang="en-US"/>
        </a:p>
      </dgm:t>
    </dgm:pt>
    <dgm:pt modelId="{141CCE47-87A2-42D9-BC8B-4CC2ED2EE534}" type="sibTrans" cxnId="{5EC979CB-B939-4C92-AE89-78450864DCC1}">
      <dgm:prSet/>
      <dgm:spPr/>
      <dgm:t>
        <a:bodyPr/>
        <a:lstStyle/>
        <a:p>
          <a:endParaRPr lang="en-US"/>
        </a:p>
      </dgm:t>
    </dgm:pt>
    <dgm:pt modelId="{60AEC809-8FBA-4EB4-B34F-48A437C0066A}">
      <dgm:prSet/>
      <dgm:spPr/>
      <dgm:t>
        <a:bodyPr/>
        <a:lstStyle/>
        <a:p>
          <a:r>
            <a:rPr lang="en-GB"/>
            <a:t>The scheme has been evaluated since 2004 by team of researchers and independent research companies to see if it is still effective </a:t>
          </a:r>
          <a:endParaRPr lang="en-US"/>
        </a:p>
      </dgm:t>
    </dgm:pt>
    <dgm:pt modelId="{35829583-8231-45FA-ADCA-344A74C4AFE6}" type="parTrans" cxnId="{B28C565B-43BF-4C30-B943-FC1D4973599B}">
      <dgm:prSet/>
      <dgm:spPr/>
      <dgm:t>
        <a:bodyPr/>
        <a:lstStyle/>
        <a:p>
          <a:endParaRPr lang="en-US"/>
        </a:p>
      </dgm:t>
    </dgm:pt>
    <dgm:pt modelId="{ACBC1EC3-AC50-495F-BFD0-850931B915CD}" type="sibTrans" cxnId="{B28C565B-43BF-4C30-B943-FC1D4973599B}">
      <dgm:prSet/>
      <dgm:spPr/>
      <dgm:t>
        <a:bodyPr/>
        <a:lstStyle/>
        <a:p>
          <a:endParaRPr lang="en-US"/>
        </a:p>
      </dgm:t>
    </dgm:pt>
    <dgm:pt modelId="{7A752B2E-0E3D-41D9-9A51-FC9DA012AA28}">
      <dgm:prSet/>
      <dgm:spPr/>
      <dgm:t>
        <a:bodyPr/>
        <a:lstStyle/>
        <a:p>
          <a:r>
            <a:rPr lang="en-GB"/>
            <a:t>October 2019 Welsh Government made decision to reduce funding for this scheme due to the report that was made by UK Research independent company and the key finding was that it wasn’t fit for purpose anymore  </a:t>
          </a:r>
          <a:endParaRPr lang="en-US"/>
        </a:p>
      </dgm:t>
    </dgm:pt>
    <dgm:pt modelId="{BB0CEB7D-371F-4033-B04F-C129A6967F4E}" type="parTrans" cxnId="{D81102B5-777E-4FC8-8D4A-A9AAAE328A56}">
      <dgm:prSet/>
      <dgm:spPr/>
      <dgm:t>
        <a:bodyPr/>
        <a:lstStyle/>
        <a:p>
          <a:endParaRPr lang="en-US"/>
        </a:p>
      </dgm:t>
    </dgm:pt>
    <dgm:pt modelId="{E9DC35CF-41E1-48DE-B29C-76829B57A2BC}" type="sibTrans" cxnId="{D81102B5-777E-4FC8-8D4A-A9AAAE328A56}">
      <dgm:prSet/>
      <dgm:spPr/>
      <dgm:t>
        <a:bodyPr/>
        <a:lstStyle/>
        <a:p>
          <a:endParaRPr lang="en-US"/>
        </a:p>
      </dgm:t>
    </dgm:pt>
    <dgm:pt modelId="{D39778EB-AC86-45E5-AF14-BE157FDB34DE}">
      <dgm:prSet/>
      <dgm:spPr/>
      <dgm:t>
        <a:bodyPr/>
        <a:lstStyle/>
        <a:p>
          <a:r>
            <a:rPr lang="en-GB"/>
            <a:t>This research is finding out, what impact has it made for those over 60 who have been using Wales National Pool in Swansea</a:t>
          </a:r>
          <a:endParaRPr lang="en-US"/>
        </a:p>
      </dgm:t>
    </dgm:pt>
    <dgm:pt modelId="{17B2D764-0E3D-4C39-B38E-77232B3A06CE}" type="parTrans" cxnId="{F7BDD4D2-04B9-4733-9CA3-6C210DBED385}">
      <dgm:prSet/>
      <dgm:spPr/>
      <dgm:t>
        <a:bodyPr/>
        <a:lstStyle/>
        <a:p>
          <a:endParaRPr lang="en-US"/>
        </a:p>
      </dgm:t>
    </dgm:pt>
    <dgm:pt modelId="{72D2C2FD-7791-4FDC-AC61-E99109236F33}" type="sibTrans" cxnId="{F7BDD4D2-04B9-4733-9CA3-6C210DBED385}">
      <dgm:prSet/>
      <dgm:spPr/>
      <dgm:t>
        <a:bodyPr/>
        <a:lstStyle/>
        <a:p>
          <a:endParaRPr lang="en-US"/>
        </a:p>
      </dgm:t>
    </dgm:pt>
    <dgm:pt modelId="{7F278410-A969-49A0-94BF-E412F73BEAD7}" type="pres">
      <dgm:prSet presAssocID="{2A30FC6D-B5F0-42F1-BC44-D128DEE59F4C}" presName="root" presStyleCnt="0">
        <dgm:presLayoutVars>
          <dgm:dir/>
          <dgm:resizeHandles val="exact"/>
        </dgm:presLayoutVars>
      </dgm:prSet>
      <dgm:spPr/>
    </dgm:pt>
    <dgm:pt modelId="{A40A7AB9-17BF-41D0-83E3-9B21D3D1433C}" type="pres">
      <dgm:prSet presAssocID="{2A30FC6D-B5F0-42F1-BC44-D128DEE59F4C}" presName="container" presStyleCnt="0">
        <dgm:presLayoutVars>
          <dgm:dir/>
          <dgm:resizeHandles val="exact"/>
        </dgm:presLayoutVars>
      </dgm:prSet>
      <dgm:spPr/>
    </dgm:pt>
    <dgm:pt modelId="{1C76027C-A894-4F74-920F-A056DFEFCBE4}" type="pres">
      <dgm:prSet presAssocID="{932FF627-4633-4459-A4C7-365CAE749A5B}" presName="compNode" presStyleCnt="0"/>
      <dgm:spPr/>
    </dgm:pt>
    <dgm:pt modelId="{7AFE4170-3E4C-4ED1-AE24-B75773C213F4}" type="pres">
      <dgm:prSet presAssocID="{932FF627-4633-4459-A4C7-365CAE749A5B}" presName="iconBgRect" presStyleLbl="bgShp" presStyleIdx="0" presStyleCnt="5"/>
      <dgm:spPr/>
    </dgm:pt>
    <dgm:pt modelId="{3D7D8C62-864C-482F-B36A-F38D3EAD559D}" type="pres">
      <dgm:prSet presAssocID="{932FF627-4633-4459-A4C7-365CAE749A5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6D1F8A2-6712-40D1-BBD8-987AF99DD848}" type="pres">
      <dgm:prSet presAssocID="{932FF627-4633-4459-A4C7-365CAE749A5B}" presName="spaceRect" presStyleCnt="0"/>
      <dgm:spPr/>
    </dgm:pt>
    <dgm:pt modelId="{B1D62FE5-7C3F-4C4F-A1BE-1073E07A8AB3}" type="pres">
      <dgm:prSet presAssocID="{932FF627-4633-4459-A4C7-365CAE749A5B}" presName="textRect" presStyleLbl="revTx" presStyleIdx="0" presStyleCnt="5">
        <dgm:presLayoutVars>
          <dgm:chMax val="1"/>
          <dgm:chPref val="1"/>
        </dgm:presLayoutVars>
      </dgm:prSet>
      <dgm:spPr/>
    </dgm:pt>
    <dgm:pt modelId="{8FA04050-F301-4C39-A95B-98E570F1485C}" type="pres">
      <dgm:prSet presAssocID="{C1036AAE-3F44-4E6A-BCEC-BB679D3F8DAF}" presName="sibTrans" presStyleLbl="sibTrans2D1" presStyleIdx="0" presStyleCnt="0"/>
      <dgm:spPr/>
    </dgm:pt>
    <dgm:pt modelId="{8BB50E54-A7AA-496D-B41E-8B0F04909745}" type="pres">
      <dgm:prSet presAssocID="{79147D07-7C6B-4FE9-8B09-8F31E3CB3C6D}" presName="compNode" presStyleCnt="0"/>
      <dgm:spPr/>
    </dgm:pt>
    <dgm:pt modelId="{3285D482-6F9D-4CF2-9802-1735200598BC}" type="pres">
      <dgm:prSet presAssocID="{79147D07-7C6B-4FE9-8B09-8F31E3CB3C6D}" presName="iconBgRect" presStyleLbl="bgShp" presStyleIdx="1" presStyleCnt="5"/>
      <dgm:spPr/>
    </dgm:pt>
    <dgm:pt modelId="{97A78852-2491-4053-A03A-29DDF3840846}" type="pres">
      <dgm:prSet presAssocID="{79147D07-7C6B-4FE9-8B09-8F31E3CB3C6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manShrugging"/>
        </a:ext>
      </dgm:extLst>
    </dgm:pt>
    <dgm:pt modelId="{B2AE7128-61C3-4FF5-B712-FB8A4DA03B4F}" type="pres">
      <dgm:prSet presAssocID="{79147D07-7C6B-4FE9-8B09-8F31E3CB3C6D}" presName="spaceRect" presStyleCnt="0"/>
      <dgm:spPr/>
    </dgm:pt>
    <dgm:pt modelId="{C5F46F2C-4F36-4EAD-A440-C2AFFD1AEAB5}" type="pres">
      <dgm:prSet presAssocID="{79147D07-7C6B-4FE9-8B09-8F31E3CB3C6D}" presName="textRect" presStyleLbl="revTx" presStyleIdx="1" presStyleCnt="5">
        <dgm:presLayoutVars>
          <dgm:chMax val="1"/>
          <dgm:chPref val="1"/>
        </dgm:presLayoutVars>
      </dgm:prSet>
      <dgm:spPr/>
    </dgm:pt>
    <dgm:pt modelId="{1ADA16D2-6A22-4226-8AD5-B44D1F1A0B0C}" type="pres">
      <dgm:prSet presAssocID="{141CCE47-87A2-42D9-BC8B-4CC2ED2EE534}" presName="sibTrans" presStyleLbl="sibTrans2D1" presStyleIdx="0" presStyleCnt="0"/>
      <dgm:spPr/>
    </dgm:pt>
    <dgm:pt modelId="{F83C0BA2-2515-4D74-B8F5-7794564E691C}" type="pres">
      <dgm:prSet presAssocID="{60AEC809-8FBA-4EB4-B34F-48A437C0066A}" presName="compNode" presStyleCnt="0"/>
      <dgm:spPr/>
    </dgm:pt>
    <dgm:pt modelId="{93CC82BA-DB56-4C67-BD5E-35DFE6898EC3}" type="pres">
      <dgm:prSet presAssocID="{60AEC809-8FBA-4EB4-B34F-48A437C0066A}" presName="iconBgRect" presStyleLbl="bgShp" presStyleIdx="2" presStyleCnt="5"/>
      <dgm:spPr/>
    </dgm:pt>
    <dgm:pt modelId="{0F631A12-4DF3-4ABD-BA10-F171F2C15ECB}" type="pres">
      <dgm:prSet presAssocID="{60AEC809-8FBA-4EB4-B34F-48A437C0066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27C736F2-F222-4104-8843-F6DF14D830FC}" type="pres">
      <dgm:prSet presAssocID="{60AEC809-8FBA-4EB4-B34F-48A437C0066A}" presName="spaceRect" presStyleCnt="0"/>
      <dgm:spPr/>
    </dgm:pt>
    <dgm:pt modelId="{F3863048-35FA-4E71-9CF5-ABDA6D4D53A1}" type="pres">
      <dgm:prSet presAssocID="{60AEC809-8FBA-4EB4-B34F-48A437C0066A}" presName="textRect" presStyleLbl="revTx" presStyleIdx="2" presStyleCnt="5">
        <dgm:presLayoutVars>
          <dgm:chMax val="1"/>
          <dgm:chPref val="1"/>
        </dgm:presLayoutVars>
      </dgm:prSet>
      <dgm:spPr/>
    </dgm:pt>
    <dgm:pt modelId="{B47DC435-BA70-4465-B77C-13512C8AB630}" type="pres">
      <dgm:prSet presAssocID="{ACBC1EC3-AC50-495F-BFD0-850931B915CD}" presName="sibTrans" presStyleLbl="sibTrans2D1" presStyleIdx="0" presStyleCnt="0"/>
      <dgm:spPr/>
    </dgm:pt>
    <dgm:pt modelId="{073B71F9-A884-4703-8B18-69A6D55775FD}" type="pres">
      <dgm:prSet presAssocID="{7A752B2E-0E3D-41D9-9A51-FC9DA012AA28}" presName="compNode" presStyleCnt="0"/>
      <dgm:spPr/>
    </dgm:pt>
    <dgm:pt modelId="{68247AE4-E536-4CFE-9D5F-564ECCAC259D}" type="pres">
      <dgm:prSet presAssocID="{7A752B2E-0E3D-41D9-9A51-FC9DA012AA28}" presName="iconBgRect" presStyleLbl="bgShp" presStyleIdx="3" presStyleCnt="5"/>
      <dgm:spPr/>
    </dgm:pt>
    <dgm:pt modelId="{8BC67BBF-97BB-46FC-AE6E-61FE69CB18E4}" type="pres">
      <dgm:prSet presAssocID="{7A752B2E-0E3D-41D9-9A51-FC9DA012AA2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58BE0EA8-D9DE-4166-B406-30462406D282}" type="pres">
      <dgm:prSet presAssocID="{7A752B2E-0E3D-41D9-9A51-FC9DA012AA28}" presName="spaceRect" presStyleCnt="0"/>
      <dgm:spPr/>
    </dgm:pt>
    <dgm:pt modelId="{34CDEFE9-25A8-4E33-92E2-AC4C25177560}" type="pres">
      <dgm:prSet presAssocID="{7A752B2E-0E3D-41D9-9A51-FC9DA012AA28}" presName="textRect" presStyleLbl="revTx" presStyleIdx="3" presStyleCnt="5">
        <dgm:presLayoutVars>
          <dgm:chMax val="1"/>
          <dgm:chPref val="1"/>
        </dgm:presLayoutVars>
      </dgm:prSet>
      <dgm:spPr/>
    </dgm:pt>
    <dgm:pt modelId="{43AFA7F7-2895-4FDC-9715-EDA56DC2665B}" type="pres">
      <dgm:prSet presAssocID="{E9DC35CF-41E1-48DE-B29C-76829B57A2BC}" presName="sibTrans" presStyleLbl="sibTrans2D1" presStyleIdx="0" presStyleCnt="0"/>
      <dgm:spPr/>
    </dgm:pt>
    <dgm:pt modelId="{03BCD72C-C481-477A-AA9D-0ED12E65B300}" type="pres">
      <dgm:prSet presAssocID="{D39778EB-AC86-45E5-AF14-BE157FDB34DE}" presName="compNode" presStyleCnt="0"/>
      <dgm:spPr/>
    </dgm:pt>
    <dgm:pt modelId="{F5B7083C-FABC-47A7-83EC-C82F54E9A5B2}" type="pres">
      <dgm:prSet presAssocID="{D39778EB-AC86-45E5-AF14-BE157FDB34DE}" presName="iconBgRect" presStyleLbl="bgShp" presStyleIdx="4" presStyleCnt="5"/>
      <dgm:spPr/>
    </dgm:pt>
    <dgm:pt modelId="{4C92637C-A80F-4D80-9A7C-10BB05DAF847}" type="pres">
      <dgm:prSet presAssocID="{D39778EB-AC86-45E5-AF14-BE157FDB34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eesaw"/>
        </a:ext>
      </dgm:extLst>
    </dgm:pt>
    <dgm:pt modelId="{707A1C68-3D4B-43F7-BF59-EC9F605E84A2}" type="pres">
      <dgm:prSet presAssocID="{D39778EB-AC86-45E5-AF14-BE157FDB34DE}" presName="spaceRect" presStyleCnt="0"/>
      <dgm:spPr/>
    </dgm:pt>
    <dgm:pt modelId="{12716BA9-137F-4F76-91FD-3AD647F299CD}" type="pres">
      <dgm:prSet presAssocID="{D39778EB-AC86-45E5-AF14-BE157FDB34DE}" presName="textRect" presStyleLbl="revTx" presStyleIdx="4" presStyleCnt="5">
        <dgm:presLayoutVars>
          <dgm:chMax val="1"/>
          <dgm:chPref val="1"/>
        </dgm:presLayoutVars>
      </dgm:prSet>
      <dgm:spPr/>
    </dgm:pt>
  </dgm:ptLst>
  <dgm:cxnLst>
    <dgm:cxn modelId="{ACFBFE25-3A23-4227-939E-935F099E9F16}" type="presOf" srcId="{60AEC809-8FBA-4EB4-B34F-48A437C0066A}" destId="{F3863048-35FA-4E71-9CF5-ABDA6D4D53A1}" srcOrd="0" destOrd="0" presId="urn:microsoft.com/office/officeart/2018/2/layout/IconCircleList"/>
    <dgm:cxn modelId="{616E3840-A103-4270-AA47-26CDC9EA960D}" type="presOf" srcId="{E9DC35CF-41E1-48DE-B29C-76829B57A2BC}" destId="{43AFA7F7-2895-4FDC-9715-EDA56DC2665B}" srcOrd="0" destOrd="0" presId="urn:microsoft.com/office/officeart/2018/2/layout/IconCircleList"/>
    <dgm:cxn modelId="{6A99E640-D458-485A-85F6-62BABD96754F}" type="presOf" srcId="{932FF627-4633-4459-A4C7-365CAE749A5B}" destId="{B1D62FE5-7C3F-4C4F-A1BE-1073E07A8AB3}" srcOrd="0" destOrd="0" presId="urn:microsoft.com/office/officeart/2018/2/layout/IconCircleList"/>
    <dgm:cxn modelId="{B28C565B-43BF-4C30-B943-FC1D4973599B}" srcId="{2A30FC6D-B5F0-42F1-BC44-D128DEE59F4C}" destId="{60AEC809-8FBA-4EB4-B34F-48A437C0066A}" srcOrd="2" destOrd="0" parTransId="{35829583-8231-45FA-ADCA-344A74C4AFE6}" sibTransId="{ACBC1EC3-AC50-495F-BFD0-850931B915CD}"/>
    <dgm:cxn modelId="{2E99525F-E031-48A7-9647-FC3BD0F884D7}" type="presOf" srcId="{C1036AAE-3F44-4E6A-BCEC-BB679D3F8DAF}" destId="{8FA04050-F301-4C39-A95B-98E570F1485C}" srcOrd="0" destOrd="0" presId="urn:microsoft.com/office/officeart/2018/2/layout/IconCircleList"/>
    <dgm:cxn modelId="{DD7A2275-45FD-416F-A2F8-423729660BA6}" type="presOf" srcId="{2A30FC6D-B5F0-42F1-BC44-D128DEE59F4C}" destId="{7F278410-A969-49A0-94BF-E412F73BEAD7}" srcOrd="0" destOrd="0" presId="urn:microsoft.com/office/officeart/2018/2/layout/IconCircleList"/>
    <dgm:cxn modelId="{95B55B7A-252B-4858-8419-CD7DB186C179}" type="presOf" srcId="{D39778EB-AC86-45E5-AF14-BE157FDB34DE}" destId="{12716BA9-137F-4F76-91FD-3AD647F299CD}" srcOrd="0" destOrd="0" presId="urn:microsoft.com/office/officeart/2018/2/layout/IconCircleList"/>
    <dgm:cxn modelId="{0CAFA97E-A925-48A0-A12C-CD30D7C71D47}" type="presOf" srcId="{7A752B2E-0E3D-41D9-9A51-FC9DA012AA28}" destId="{34CDEFE9-25A8-4E33-92E2-AC4C25177560}" srcOrd="0" destOrd="0" presId="urn:microsoft.com/office/officeart/2018/2/layout/IconCircleList"/>
    <dgm:cxn modelId="{43B546AA-DCF4-42E3-8DEA-2BC4E88C67C1}" type="presOf" srcId="{ACBC1EC3-AC50-495F-BFD0-850931B915CD}" destId="{B47DC435-BA70-4465-B77C-13512C8AB630}" srcOrd="0" destOrd="0" presId="urn:microsoft.com/office/officeart/2018/2/layout/IconCircleList"/>
    <dgm:cxn modelId="{5EC19CAC-64C3-4050-AAA6-BE2A3AE2532B}" type="presOf" srcId="{79147D07-7C6B-4FE9-8B09-8F31E3CB3C6D}" destId="{C5F46F2C-4F36-4EAD-A440-C2AFFD1AEAB5}" srcOrd="0" destOrd="0" presId="urn:microsoft.com/office/officeart/2018/2/layout/IconCircleList"/>
    <dgm:cxn modelId="{D81102B5-777E-4FC8-8D4A-A9AAAE328A56}" srcId="{2A30FC6D-B5F0-42F1-BC44-D128DEE59F4C}" destId="{7A752B2E-0E3D-41D9-9A51-FC9DA012AA28}" srcOrd="3" destOrd="0" parTransId="{BB0CEB7D-371F-4033-B04F-C129A6967F4E}" sibTransId="{E9DC35CF-41E1-48DE-B29C-76829B57A2BC}"/>
    <dgm:cxn modelId="{4065CBB7-52DE-4450-8F6C-DC61B2B6487D}" srcId="{2A30FC6D-B5F0-42F1-BC44-D128DEE59F4C}" destId="{932FF627-4633-4459-A4C7-365CAE749A5B}" srcOrd="0" destOrd="0" parTransId="{8878192C-DC30-4DE7-B5CD-8ABBF3B5E7CA}" sibTransId="{C1036AAE-3F44-4E6A-BCEC-BB679D3F8DAF}"/>
    <dgm:cxn modelId="{5EC979CB-B939-4C92-AE89-78450864DCC1}" srcId="{2A30FC6D-B5F0-42F1-BC44-D128DEE59F4C}" destId="{79147D07-7C6B-4FE9-8B09-8F31E3CB3C6D}" srcOrd="1" destOrd="0" parTransId="{272D3DAD-3EB9-4509-94EF-5C1FB668B07C}" sibTransId="{141CCE47-87A2-42D9-BC8B-4CC2ED2EE534}"/>
    <dgm:cxn modelId="{F7BDD4D2-04B9-4733-9CA3-6C210DBED385}" srcId="{2A30FC6D-B5F0-42F1-BC44-D128DEE59F4C}" destId="{D39778EB-AC86-45E5-AF14-BE157FDB34DE}" srcOrd="4" destOrd="0" parTransId="{17B2D764-0E3D-4C39-B38E-77232B3A06CE}" sibTransId="{72D2C2FD-7791-4FDC-AC61-E99109236F33}"/>
    <dgm:cxn modelId="{89B831E9-08C7-496D-8278-C420529EB6C3}" type="presOf" srcId="{141CCE47-87A2-42D9-BC8B-4CC2ED2EE534}" destId="{1ADA16D2-6A22-4226-8AD5-B44D1F1A0B0C}" srcOrd="0" destOrd="0" presId="urn:microsoft.com/office/officeart/2018/2/layout/IconCircleList"/>
    <dgm:cxn modelId="{0BE381E6-5D49-4B6E-9BC2-0D14A39F3B4D}" type="presParOf" srcId="{7F278410-A969-49A0-94BF-E412F73BEAD7}" destId="{A40A7AB9-17BF-41D0-83E3-9B21D3D1433C}" srcOrd="0" destOrd="0" presId="urn:microsoft.com/office/officeart/2018/2/layout/IconCircleList"/>
    <dgm:cxn modelId="{4A968094-6C3B-45F1-8F5B-F0CD839377C7}" type="presParOf" srcId="{A40A7AB9-17BF-41D0-83E3-9B21D3D1433C}" destId="{1C76027C-A894-4F74-920F-A056DFEFCBE4}" srcOrd="0" destOrd="0" presId="urn:microsoft.com/office/officeart/2018/2/layout/IconCircleList"/>
    <dgm:cxn modelId="{A040388B-4684-4D5D-83D1-D2A477D029E2}" type="presParOf" srcId="{1C76027C-A894-4F74-920F-A056DFEFCBE4}" destId="{7AFE4170-3E4C-4ED1-AE24-B75773C213F4}" srcOrd="0" destOrd="0" presId="urn:microsoft.com/office/officeart/2018/2/layout/IconCircleList"/>
    <dgm:cxn modelId="{80F4F5CB-1FB8-41A9-B076-C754E918B3BA}" type="presParOf" srcId="{1C76027C-A894-4F74-920F-A056DFEFCBE4}" destId="{3D7D8C62-864C-482F-B36A-F38D3EAD559D}" srcOrd="1" destOrd="0" presId="urn:microsoft.com/office/officeart/2018/2/layout/IconCircleList"/>
    <dgm:cxn modelId="{7D7828D0-4BD4-4A46-86EF-667EF751DD82}" type="presParOf" srcId="{1C76027C-A894-4F74-920F-A056DFEFCBE4}" destId="{96D1F8A2-6712-40D1-BBD8-987AF99DD848}" srcOrd="2" destOrd="0" presId="urn:microsoft.com/office/officeart/2018/2/layout/IconCircleList"/>
    <dgm:cxn modelId="{05380B4E-BDD0-4F34-8CC2-5A8F1B3CA9F6}" type="presParOf" srcId="{1C76027C-A894-4F74-920F-A056DFEFCBE4}" destId="{B1D62FE5-7C3F-4C4F-A1BE-1073E07A8AB3}" srcOrd="3" destOrd="0" presId="urn:microsoft.com/office/officeart/2018/2/layout/IconCircleList"/>
    <dgm:cxn modelId="{E43DE50B-7F0D-4DA4-B3E6-33AEC08CD536}" type="presParOf" srcId="{A40A7AB9-17BF-41D0-83E3-9B21D3D1433C}" destId="{8FA04050-F301-4C39-A95B-98E570F1485C}" srcOrd="1" destOrd="0" presId="urn:microsoft.com/office/officeart/2018/2/layout/IconCircleList"/>
    <dgm:cxn modelId="{F2591DF9-3A0E-45E6-BFE4-20C0E59D082D}" type="presParOf" srcId="{A40A7AB9-17BF-41D0-83E3-9B21D3D1433C}" destId="{8BB50E54-A7AA-496D-B41E-8B0F04909745}" srcOrd="2" destOrd="0" presId="urn:microsoft.com/office/officeart/2018/2/layout/IconCircleList"/>
    <dgm:cxn modelId="{0A2AED5A-BECA-4AA1-A9A2-566028EFE043}" type="presParOf" srcId="{8BB50E54-A7AA-496D-B41E-8B0F04909745}" destId="{3285D482-6F9D-4CF2-9802-1735200598BC}" srcOrd="0" destOrd="0" presId="urn:microsoft.com/office/officeart/2018/2/layout/IconCircleList"/>
    <dgm:cxn modelId="{7E95F758-4DC1-40F8-A269-B80E46297AA0}" type="presParOf" srcId="{8BB50E54-A7AA-496D-B41E-8B0F04909745}" destId="{97A78852-2491-4053-A03A-29DDF3840846}" srcOrd="1" destOrd="0" presId="urn:microsoft.com/office/officeart/2018/2/layout/IconCircleList"/>
    <dgm:cxn modelId="{84BB9BD2-2B20-4F86-88A1-9787F0AAB098}" type="presParOf" srcId="{8BB50E54-A7AA-496D-B41E-8B0F04909745}" destId="{B2AE7128-61C3-4FF5-B712-FB8A4DA03B4F}" srcOrd="2" destOrd="0" presId="urn:microsoft.com/office/officeart/2018/2/layout/IconCircleList"/>
    <dgm:cxn modelId="{1DD408B3-75F4-4AB3-94C8-670445057EAE}" type="presParOf" srcId="{8BB50E54-A7AA-496D-B41E-8B0F04909745}" destId="{C5F46F2C-4F36-4EAD-A440-C2AFFD1AEAB5}" srcOrd="3" destOrd="0" presId="urn:microsoft.com/office/officeart/2018/2/layout/IconCircleList"/>
    <dgm:cxn modelId="{6454D68D-C7A5-46FF-8077-56F2E499166A}" type="presParOf" srcId="{A40A7AB9-17BF-41D0-83E3-9B21D3D1433C}" destId="{1ADA16D2-6A22-4226-8AD5-B44D1F1A0B0C}" srcOrd="3" destOrd="0" presId="urn:microsoft.com/office/officeart/2018/2/layout/IconCircleList"/>
    <dgm:cxn modelId="{28074D34-793F-4CB9-BC75-AC6B5DC8A626}" type="presParOf" srcId="{A40A7AB9-17BF-41D0-83E3-9B21D3D1433C}" destId="{F83C0BA2-2515-4D74-B8F5-7794564E691C}" srcOrd="4" destOrd="0" presId="urn:microsoft.com/office/officeart/2018/2/layout/IconCircleList"/>
    <dgm:cxn modelId="{8E7E1D9B-9DD2-4954-923F-3B3792898E0E}" type="presParOf" srcId="{F83C0BA2-2515-4D74-B8F5-7794564E691C}" destId="{93CC82BA-DB56-4C67-BD5E-35DFE6898EC3}" srcOrd="0" destOrd="0" presId="urn:microsoft.com/office/officeart/2018/2/layout/IconCircleList"/>
    <dgm:cxn modelId="{0DBC51A8-75B8-4524-8F9A-93F66DE3A34D}" type="presParOf" srcId="{F83C0BA2-2515-4D74-B8F5-7794564E691C}" destId="{0F631A12-4DF3-4ABD-BA10-F171F2C15ECB}" srcOrd="1" destOrd="0" presId="urn:microsoft.com/office/officeart/2018/2/layout/IconCircleList"/>
    <dgm:cxn modelId="{87334FA2-F3DF-4C04-8B41-B011858BC04F}" type="presParOf" srcId="{F83C0BA2-2515-4D74-B8F5-7794564E691C}" destId="{27C736F2-F222-4104-8843-F6DF14D830FC}" srcOrd="2" destOrd="0" presId="urn:microsoft.com/office/officeart/2018/2/layout/IconCircleList"/>
    <dgm:cxn modelId="{CE900886-74BE-4594-B8EE-1DCF00E7C0E6}" type="presParOf" srcId="{F83C0BA2-2515-4D74-B8F5-7794564E691C}" destId="{F3863048-35FA-4E71-9CF5-ABDA6D4D53A1}" srcOrd="3" destOrd="0" presId="urn:microsoft.com/office/officeart/2018/2/layout/IconCircleList"/>
    <dgm:cxn modelId="{AB11201E-6B9F-4B09-BD7E-1C99CE48D08D}" type="presParOf" srcId="{A40A7AB9-17BF-41D0-83E3-9B21D3D1433C}" destId="{B47DC435-BA70-4465-B77C-13512C8AB630}" srcOrd="5" destOrd="0" presId="urn:microsoft.com/office/officeart/2018/2/layout/IconCircleList"/>
    <dgm:cxn modelId="{1FBC949D-31DB-4B4F-ABC1-5435886FBDED}" type="presParOf" srcId="{A40A7AB9-17BF-41D0-83E3-9B21D3D1433C}" destId="{073B71F9-A884-4703-8B18-69A6D55775FD}" srcOrd="6" destOrd="0" presId="urn:microsoft.com/office/officeart/2018/2/layout/IconCircleList"/>
    <dgm:cxn modelId="{AA5B4EE0-9647-4F1E-9898-E80DF35578A7}" type="presParOf" srcId="{073B71F9-A884-4703-8B18-69A6D55775FD}" destId="{68247AE4-E536-4CFE-9D5F-564ECCAC259D}" srcOrd="0" destOrd="0" presId="urn:microsoft.com/office/officeart/2018/2/layout/IconCircleList"/>
    <dgm:cxn modelId="{2C176291-BBB3-439B-A80A-28F58A72F632}" type="presParOf" srcId="{073B71F9-A884-4703-8B18-69A6D55775FD}" destId="{8BC67BBF-97BB-46FC-AE6E-61FE69CB18E4}" srcOrd="1" destOrd="0" presId="urn:microsoft.com/office/officeart/2018/2/layout/IconCircleList"/>
    <dgm:cxn modelId="{7E7E4A1B-D589-4A3C-9139-537DB9CEA3A1}" type="presParOf" srcId="{073B71F9-A884-4703-8B18-69A6D55775FD}" destId="{58BE0EA8-D9DE-4166-B406-30462406D282}" srcOrd="2" destOrd="0" presId="urn:microsoft.com/office/officeart/2018/2/layout/IconCircleList"/>
    <dgm:cxn modelId="{A4E37B05-87D0-4D19-BC83-9713E65576C3}" type="presParOf" srcId="{073B71F9-A884-4703-8B18-69A6D55775FD}" destId="{34CDEFE9-25A8-4E33-92E2-AC4C25177560}" srcOrd="3" destOrd="0" presId="urn:microsoft.com/office/officeart/2018/2/layout/IconCircleList"/>
    <dgm:cxn modelId="{329A766B-C79F-461C-9745-B671A139E811}" type="presParOf" srcId="{A40A7AB9-17BF-41D0-83E3-9B21D3D1433C}" destId="{43AFA7F7-2895-4FDC-9715-EDA56DC2665B}" srcOrd="7" destOrd="0" presId="urn:microsoft.com/office/officeart/2018/2/layout/IconCircleList"/>
    <dgm:cxn modelId="{F2F1D320-F22D-47FC-9474-708F3F246BAC}" type="presParOf" srcId="{A40A7AB9-17BF-41D0-83E3-9B21D3D1433C}" destId="{03BCD72C-C481-477A-AA9D-0ED12E65B300}" srcOrd="8" destOrd="0" presId="urn:microsoft.com/office/officeart/2018/2/layout/IconCircleList"/>
    <dgm:cxn modelId="{9927871E-4E1E-44B0-A200-D9222600BB65}" type="presParOf" srcId="{03BCD72C-C481-477A-AA9D-0ED12E65B300}" destId="{F5B7083C-FABC-47A7-83EC-C82F54E9A5B2}" srcOrd="0" destOrd="0" presId="urn:microsoft.com/office/officeart/2018/2/layout/IconCircleList"/>
    <dgm:cxn modelId="{3F8C5D68-C8C7-4814-AFF2-6074A2BE3A8F}" type="presParOf" srcId="{03BCD72C-C481-477A-AA9D-0ED12E65B300}" destId="{4C92637C-A80F-4D80-9A7C-10BB05DAF847}" srcOrd="1" destOrd="0" presId="urn:microsoft.com/office/officeart/2018/2/layout/IconCircleList"/>
    <dgm:cxn modelId="{86D20EC9-1767-4996-8FDD-2F755EDD1C19}" type="presParOf" srcId="{03BCD72C-C481-477A-AA9D-0ED12E65B300}" destId="{707A1C68-3D4B-43F7-BF59-EC9F605E84A2}" srcOrd="2" destOrd="0" presId="urn:microsoft.com/office/officeart/2018/2/layout/IconCircleList"/>
    <dgm:cxn modelId="{DB314BA2-6ADF-4F13-9C53-091A6247A8FD}" type="presParOf" srcId="{03BCD72C-C481-477A-AA9D-0ED12E65B300}" destId="{12716BA9-137F-4F76-91FD-3AD647F299C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2E59DD-A868-4EAF-83D4-33E4EBE61A3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9499233-7EBD-4AB3-876C-9E3F0B2F3BFA}">
      <dgm:prSet custT="1"/>
      <dgm:spPr/>
      <dgm:t>
        <a:bodyPr/>
        <a:lstStyle/>
        <a:p>
          <a:r>
            <a:rPr lang="en-GB" sz="1600" dirty="0"/>
            <a:t>This is the first Government policy of the Welsh Assembly for sport and active recreation which lays out its future direction in Wales for the next 20 years. The purpose of this strategy which reflects other actions and policies, is to make sport and active recreation at the heart of Wales life and the core of Government policy by 2023. The essence of this strategy is to enhance the contribution that sport, active recreation and physical activity can have effect on the well-being of Wales across its many aspects: health, prosperity, inclusion, opportunities access, culture and community. </a:t>
          </a:r>
          <a:endParaRPr lang="en-US" sz="1600" dirty="0"/>
        </a:p>
      </dgm:t>
    </dgm:pt>
    <dgm:pt modelId="{5283F281-5E0C-4FA3-870E-A279F142BFF5}" type="parTrans" cxnId="{637415C6-FC31-4CC0-B3D8-8313C7638B0B}">
      <dgm:prSet/>
      <dgm:spPr/>
      <dgm:t>
        <a:bodyPr/>
        <a:lstStyle/>
        <a:p>
          <a:endParaRPr lang="en-US"/>
        </a:p>
      </dgm:t>
    </dgm:pt>
    <dgm:pt modelId="{83B4CA3D-5BBA-4A92-9006-CD8FC27FBED7}" type="sibTrans" cxnId="{637415C6-FC31-4CC0-B3D8-8313C7638B0B}">
      <dgm:prSet/>
      <dgm:spPr/>
      <dgm:t>
        <a:bodyPr/>
        <a:lstStyle/>
        <a:p>
          <a:endParaRPr lang="en-US"/>
        </a:p>
      </dgm:t>
    </dgm:pt>
    <dgm:pt modelId="{5393F3D1-0AF4-4B17-BCC1-70D53903C986}">
      <dgm:prSet/>
      <dgm:spPr/>
      <dgm:t>
        <a:bodyPr/>
        <a:lstStyle/>
        <a:p>
          <a:r>
            <a:rPr lang="en-GB" dirty="0"/>
            <a:t>Sport and Active recreation in Wales (2003). Strategy for consultation. Welsh Government, </a:t>
          </a:r>
          <a:r>
            <a:rPr lang="en-GB" i="1" dirty="0"/>
            <a:t>Climbing higher </a:t>
          </a:r>
          <a:endParaRPr lang="en-US" dirty="0"/>
        </a:p>
      </dgm:t>
    </dgm:pt>
    <dgm:pt modelId="{FDD6BB7A-F4E2-4A6D-8AFA-4BC5EEC77C7A}" type="parTrans" cxnId="{500B592B-FA39-4612-9A8A-92A2E1A050DF}">
      <dgm:prSet/>
      <dgm:spPr/>
      <dgm:t>
        <a:bodyPr/>
        <a:lstStyle/>
        <a:p>
          <a:endParaRPr lang="en-US"/>
        </a:p>
      </dgm:t>
    </dgm:pt>
    <dgm:pt modelId="{2E9EDDB1-6940-4E80-966D-61ADAF3CEC20}" type="sibTrans" cxnId="{500B592B-FA39-4612-9A8A-92A2E1A050DF}">
      <dgm:prSet/>
      <dgm:spPr/>
      <dgm:t>
        <a:bodyPr/>
        <a:lstStyle/>
        <a:p>
          <a:endParaRPr lang="en-US"/>
        </a:p>
      </dgm:t>
    </dgm:pt>
    <dgm:pt modelId="{58128708-AA22-4CBB-B199-6A3D68C2BE28}" type="pres">
      <dgm:prSet presAssocID="{DC2E59DD-A868-4EAF-83D4-33E4EBE61A34}" presName="root" presStyleCnt="0">
        <dgm:presLayoutVars>
          <dgm:dir/>
          <dgm:resizeHandles val="exact"/>
        </dgm:presLayoutVars>
      </dgm:prSet>
      <dgm:spPr/>
    </dgm:pt>
    <dgm:pt modelId="{6A312CF9-A034-4DD7-9988-A03CAEF1EC46}" type="pres">
      <dgm:prSet presAssocID="{DC2E59DD-A868-4EAF-83D4-33E4EBE61A34}" presName="container" presStyleCnt="0">
        <dgm:presLayoutVars>
          <dgm:dir/>
          <dgm:resizeHandles val="exact"/>
        </dgm:presLayoutVars>
      </dgm:prSet>
      <dgm:spPr/>
    </dgm:pt>
    <dgm:pt modelId="{E1EFC5AE-3645-4A61-9235-BE27EC5F97C1}" type="pres">
      <dgm:prSet presAssocID="{99499233-7EBD-4AB3-876C-9E3F0B2F3BFA}" presName="compNode" presStyleCnt="0"/>
      <dgm:spPr/>
    </dgm:pt>
    <dgm:pt modelId="{B568A4E7-70B9-4F7C-90C0-E8FDF4B4B39F}" type="pres">
      <dgm:prSet presAssocID="{99499233-7EBD-4AB3-876C-9E3F0B2F3BFA}" presName="iconBgRect" presStyleLbl="bgShp" presStyleIdx="0" presStyleCnt="2"/>
      <dgm:spPr/>
    </dgm:pt>
    <dgm:pt modelId="{16D9B83D-A21F-4067-98CE-797F812D38CD}" type="pres">
      <dgm:prSet presAssocID="{99499233-7EBD-4AB3-876C-9E3F0B2F3BF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ateboard"/>
        </a:ext>
      </dgm:extLst>
    </dgm:pt>
    <dgm:pt modelId="{53789870-92AA-4422-90C4-DD42EF49A419}" type="pres">
      <dgm:prSet presAssocID="{99499233-7EBD-4AB3-876C-9E3F0B2F3BFA}" presName="spaceRect" presStyleCnt="0"/>
      <dgm:spPr/>
    </dgm:pt>
    <dgm:pt modelId="{C74CD5CA-DA46-4453-BB63-2D8D53547C02}" type="pres">
      <dgm:prSet presAssocID="{99499233-7EBD-4AB3-876C-9E3F0B2F3BFA}" presName="textRect" presStyleLbl="revTx" presStyleIdx="0" presStyleCnt="2">
        <dgm:presLayoutVars>
          <dgm:chMax val="1"/>
          <dgm:chPref val="1"/>
        </dgm:presLayoutVars>
      </dgm:prSet>
      <dgm:spPr/>
    </dgm:pt>
    <dgm:pt modelId="{6E3A407D-8149-4823-91E8-96439A0D3D1A}" type="pres">
      <dgm:prSet presAssocID="{83B4CA3D-5BBA-4A92-9006-CD8FC27FBED7}" presName="sibTrans" presStyleLbl="sibTrans2D1" presStyleIdx="0" presStyleCnt="0"/>
      <dgm:spPr/>
    </dgm:pt>
    <dgm:pt modelId="{041CF0AA-06F5-4AFE-AC6D-2458A8EA3A97}" type="pres">
      <dgm:prSet presAssocID="{5393F3D1-0AF4-4B17-BCC1-70D53903C986}" presName="compNode" presStyleCnt="0"/>
      <dgm:spPr/>
    </dgm:pt>
    <dgm:pt modelId="{B180763D-1867-46CA-A6FD-5E9691737B96}" type="pres">
      <dgm:prSet presAssocID="{5393F3D1-0AF4-4B17-BCC1-70D53903C986}" presName="iconBgRect" presStyleLbl="bgShp" presStyleIdx="1" presStyleCnt="2"/>
      <dgm:spPr/>
    </dgm:pt>
    <dgm:pt modelId="{10EB1023-42B1-4B7F-A555-2634B2776FFD}" type="pres">
      <dgm:prSet presAssocID="{5393F3D1-0AF4-4B17-BCC1-70D53903C9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icket"/>
        </a:ext>
      </dgm:extLst>
    </dgm:pt>
    <dgm:pt modelId="{68540D71-8117-434D-8BEA-7FC7D5442129}" type="pres">
      <dgm:prSet presAssocID="{5393F3D1-0AF4-4B17-BCC1-70D53903C986}" presName="spaceRect" presStyleCnt="0"/>
      <dgm:spPr/>
    </dgm:pt>
    <dgm:pt modelId="{3F3A1CA1-B2A6-41E4-8DE6-45FC8A7EEE8A}" type="pres">
      <dgm:prSet presAssocID="{5393F3D1-0AF4-4B17-BCC1-70D53903C986}" presName="textRect" presStyleLbl="revTx" presStyleIdx="1" presStyleCnt="2">
        <dgm:presLayoutVars>
          <dgm:chMax val="1"/>
          <dgm:chPref val="1"/>
        </dgm:presLayoutVars>
      </dgm:prSet>
      <dgm:spPr/>
    </dgm:pt>
  </dgm:ptLst>
  <dgm:cxnLst>
    <dgm:cxn modelId="{500B592B-FA39-4612-9A8A-92A2E1A050DF}" srcId="{DC2E59DD-A868-4EAF-83D4-33E4EBE61A34}" destId="{5393F3D1-0AF4-4B17-BCC1-70D53903C986}" srcOrd="1" destOrd="0" parTransId="{FDD6BB7A-F4E2-4A6D-8AFA-4BC5EEC77C7A}" sibTransId="{2E9EDDB1-6940-4E80-966D-61ADAF3CEC20}"/>
    <dgm:cxn modelId="{84D8B585-3EE4-4176-AA04-B385F1632757}" type="presOf" srcId="{DC2E59DD-A868-4EAF-83D4-33E4EBE61A34}" destId="{58128708-AA22-4CBB-B199-6A3D68C2BE28}" srcOrd="0" destOrd="0" presId="urn:microsoft.com/office/officeart/2018/2/layout/IconCircleList"/>
    <dgm:cxn modelId="{637415C6-FC31-4CC0-B3D8-8313C7638B0B}" srcId="{DC2E59DD-A868-4EAF-83D4-33E4EBE61A34}" destId="{99499233-7EBD-4AB3-876C-9E3F0B2F3BFA}" srcOrd="0" destOrd="0" parTransId="{5283F281-5E0C-4FA3-870E-A279F142BFF5}" sibTransId="{83B4CA3D-5BBA-4A92-9006-CD8FC27FBED7}"/>
    <dgm:cxn modelId="{4EC4FBD3-5B19-4030-A3FF-63CC6CE9F917}" type="presOf" srcId="{5393F3D1-0AF4-4B17-BCC1-70D53903C986}" destId="{3F3A1CA1-B2A6-41E4-8DE6-45FC8A7EEE8A}" srcOrd="0" destOrd="0" presId="urn:microsoft.com/office/officeart/2018/2/layout/IconCircleList"/>
    <dgm:cxn modelId="{BC6D2FD7-7319-491D-965F-684C8586FCB5}" type="presOf" srcId="{83B4CA3D-5BBA-4A92-9006-CD8FC27FBED7}" destId="{6E3A407D-8149-4823-91E8-96439A0D3D1A}" srcOrd="0" destOrd="0" presId="urn:microsoft.com/office/officeart/2018/2/layout/IconCircleList"/>
    <dgm:cxn modelId="{18E09EF7-D8ED-4CB7-BFE7-3FCF9D1EAD14}" type="presOf" srcId="{99499233-7EBD-4AB3-876C-9E3F0B2F3BFA}" destId="{C74CD5CA-DA46-4453-BB63-2D8D53547C02}" srcOrd="0" destOrd="0" presId="urn:microsoft.com/office/officeart/2018/2/layout/IconCircleList"/>
    <dgm:cxn modelId="{38394EDF-7F7D-4D5F-BC27-B79D234FC7E2}" type="presParOf" srcId="{58128708-AA22-4CBB-B199-6A3D68C2BE28}" destId="{6A312CF9-A034-4DD7-9988-A03CAEF1EC46}" srcOrd="0" destOrd="0" presId="urn:microsoft.com/office/officeart/2018/2/layout/IconCircleList"/>
    <dgm:cxn modelId="{0ACA0C87-AD93-4141-AE4D-630BA3AF3360}" type="presParOf" srcId="{6A312CF9-A034-4DD7-9988-A03CAEF1EC46}" destId="{E1EFC5AE-3645-4A61-9235-BE27EC5F97C1}" srcOrd="0" destOrd="0" presId="urn:microsoft.com/office/officeart/2018/2/layout/IconCircleList"/>
    <dgm:cxn modelId="{74BAA8C9-F366-4C68-BDF9-B5A240486FF7}" type="presParOf" srcId="{E1EFC5AE-3645-4A61-9235-BE27EC5F97C1}" destId="{B568A4E7-70B9-4F7C-90C0-E8FDF4B4B39F}" srcOrd="0" destOrd="0" presId="urn:microsoft.com/office/officeart/2018/2/layout/IconCircleList"/>
    <dgm:cxn modelId="{EA294A00-6AA1-41C7-A64C-F29D4A96807E}" type="presParOf" srcId="{E1EFC5AE-3645-4A61-9235-BE27EC5F97C1}" destId="{16D9B83D-A21F-4067-98CE-797F812D38CD}" srcOrd="1" destOrd="0" presId="urn:microsoft.com/office/officeart/2018/2/layout/IconCircleList"/>
    <dgm:cxn modelId="{F7F3A900-EEA9-435B-8D25-95D12114E1AF}" type="presParOf" srcId="{E1EFC5AE-3645-4A61-9235-BE27EC5F97C1}" destId="{53789870-92AA-4422-90C4-DD42EF49A419}" srcOrd="2" destOrd="0" presId="urn:microsoft.com/office/officeart/2018/2/layout/IconCircleList"/>
    <dgm:cxn modelId="{513FDECF-33A3-4CBC-B682-3823766BAD9D}" type="presParOf" srcId="{E1EFC5AE-3645-4A61-9235-BE27EC5F97C1}" destId="{C74CD5CA-DA46-4453-BB63-2D8D53547C02}" srcOrd="3" destOrd="0" presId="urn:microsoft.com/office/officeart/2018/2/layout/IconCircleList"/>
    <dgm:cxn modelId="{22F5B5B4-9105-4251-A442-4583B29227E2}" type="presParOf" srcId="{6A312CF9-A034-4DD7-9988-A03CAEF1EC46}" destId="{6E3A407D-8149-4823-91E8-96439A0D3D1A}" srcOrd="1" destOrd="0" presId="urn:microsoft.com/office/officeart/2018/2/layout/IconCircleList"/>
    <dgm:cxn modelId="{EDE2E17C-5659-4CC8-B3CC-7C2590CC20B5}" type="presParOf" srcId="{6A312CF9-A034-4DD7-9988-A03CAEF1EC46}" destId="{041CF0AA-06F5-4AFE-AC6D-2458A8EA3A97}" srcOrd="2" destOrd="0" presId="urn:microsoft.com/office/officeart/2018/2/layout/IconCircleList"/>
    <dgm:cxn modelId="{52FFB7F6-DD4C-45E5-BF28-516582DCBE81}" type="presParOf" srcId="{041CF0AA-06F5-4AFE-AC6D-2458A8EA3A97}" destId="{B180763D-1867-46CA-A6FD-5E9691737B96}" srcOrd="0" destOrd="0" presId="urn:microsoft.com/office/officeart/2018/2/layout/IconCircleList"/>
    <dgm:cxn modelId="{BCCBAC74-0381-4C5B-A944-E03D962981AB}" type="presParOf" srcId="{041CF0AA-06F5-4AFE-AC6D-2458A8EA3A97}" destId="{10EB1023-42B1-4B7F-A555-2634B2776FFD}" srcOrd="1" destOrd="0" presId="urn:microsoft.com/office/officeart/2018/2/layout/IconCircleList"/>
    <dgm:cxn modelId="{84A21CC5-B744-48CA-ACFA-CFCADADD4351}" type="presParOf" srcId="{041CF0AA-06F5-4AFE-AC6D-2458A8EA3A97}" destId="{68540D71-8117-434D-8BEA-7FC7D5442129}" srcOrd="2" destOrd="0" presId="urn:microsoft.com/office/officeart/2018/2/layout/IconCircleList"/>
    <dgm:cxn modelId="{07A51B16-ED4F-41A8-9D11-46B339D4FB81}" type="presParOf" srcId="{041CF0AA-06F5-4AFE-AC6D-2458A8EA3A97}" destId="{3F3A1CA1-B2A6-41E4-8DE6-45FC8A7EEE8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4B842-5889-4B7D-979B-D0FBEF8B63BD}">
      <dsp:nvSpPr>
        <dsp:cNvPr id="0" name=""/>
        <dsp:cNvSpPr/>
      </dsp:nvSpPr>
      <dsp:spPr>
        <a:xfrm>
          <a:off x="0" y="3104"/>
          <a:ext cx="7728267" cy="14077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5926C-F3AD-4AD1-BD91-3E4E93C3A2F1}">
      <dsp:nvSpPr>
        <dsp:cNvPr id="0" name=""/>
        <dsp:cNvSpPr/>
      </dsp:nvSpPr>
      <dsp:spPr>
        <a:xfrm>
          <a:off x="425845" y="319849"/>
          <a:ext cx="775022" cy="774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D215A3-0CE1-4D29-97CF-EC0132C4F2F7}">
      <dsp:nvSpPr>
        <dsp:cNvPr id="0" name=""/>
        <dsp:cNvSpPr/>
      </dsp:nvSpPr>
      <dsp:spPr>
        <a:xfrm>
          <a:off x="1626713" y="3104"/>
          <a:ext cx="6076501" cy="145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43" tIns="153643" rIns="153643" bIns="153643" numCol="1" spcCol="1270" anchor="ctr" anchorCtr="0">
          <a:noAutofit/>
        </a:bodyPr>
        <a:lstStyle/>
        <a:p>
          <a:pPr marL="0" lvl="0" indent="0" algn="l" defTabSz="622300">
            <a:lnSpc>
              <a:spcPct val="90000"/>
            </a:lnSpc>
            <a:spcBef>
              <a:spcPct val="0"/>
            </a:spcBef>
            <a:spcAft>
              <a:spcPct val="35000"/>
            </a:spcAft>
            <a:buNone/>
          </a:pPr>
          <a:r>
            <a:rPr lang="en-GB" sz="1400" kern="1200"/>
            <a:t>Wales National Pool Swansea is local independent business which is in partnership with City and Council of Swansea and Swansea University.  Since 2003 the local older adults were able to use swimming pools in most public times for free. This year Welsh Government has reduced the funding and now they only have two sessions a week. </a:t>
          </a:r>
          <a:endParaRPr lang="en-US" sz="1400" kern="1200"/>
        </a:p>
      </dsp:txBody>
      <dsp:txXfrm>
        <a:off x="1626713" y="3104"/>
        <a:ext cx="6076501" cy="1451747"/>
      </dsp:txXfrm>
    </dsp:sp>
    <dsp:sp modelId="{360D5E38-BB41-4FA8-AD60-DF97FF14D136}">
      <dsp:nvSpPr>
        <dsp:cNvPr id="0" name=""/>
        <dsp:cNvSpPr/>
      </dsp:nvSpPr>
      <dsp:spPr>
        <a:xfrm>
          <a:off x="0" y="1817788"/>
          <a:ext cx="7728267" cy="14077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10A4E6-76F0-4DF3-BEE8-805BB8EB345A}">
      <dsp:nvSpPr>
        <dsp:cNvPr id="0" name=""/>
        <dsp:cNvSpPr/>
      </dsp:nvSpPr>
      <dsp:spPr>
        <a:xfrm>
          <a:off x="425845" y="2134533"/>
          <a:ext cx="775022" cy="774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373602-09A4-4D8B-A459-9CC57E99382E}">
      <dsp:nvSpPr>
        <dsp:cNvPr id="0" name=""/>
        <dsp:cNvSpPr/>
      </dsp:nvSpPr>
      <dsp:spPr>
        <a:xfrm>
          <a:off x="1626713" y="1817788"/>
          <a:ext cx="6076501" cy="145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43" tIns="153643" rIns="153643" bIns="153643" numCol="1" spcCol="1270" anchor="ctr" anchorCtr="0">
          <a:noAutofit/>
        </a:bodyPr>
        <a:lstStyle/>
        <a:p>
          <a:pPr marL="0" lvl="0" indent="0" algn="l" defTabSz="622300">
            <a:lnSpc>
              <a:spcPct val="90000"/>
            </a:lnSpc>
            <a:spcBef>
              <a:spcPct val="0"/>
            </a:spcBef>
            <a:spcAft>
              <a:spcPct val="35000"/>
            </a:spcAft>
            <a:buNone/>
          </a:pPr>
          <a:r>
            <a:rPr lang="en-GB" sz="1400" kern="1200"/>
            <a:t>The purpose of this research is to find out what impact has it made for the older adult participation  rates and also to find out what are their main factors for taking part in swimming </a:t>
          </a:r>
          <a:endParaRPr lang="en-US" sz="1400" kern="1200"/>
        </a:p>
      </dsp:txBody>
      <dsp:txXfrm>
        <a:off x="1626713" y="1817788"/>
        <a:ext cx="6076501" cy="1451747"/>
      </dsp:txXfrm>
    </dsp:sp>
    <dsp:sp modelId="{1089D280-9162-48CD-92BC-F1D94D898A60}">
      <dsp:nvSpPr>
        <dsp:cNvPr id="0" name=""/>
        <dsp:cNvSpPr/>
      </dsp:nvSpPr>
      <dsp:spPr>
        <a:xfrm>
          <a:off x="0" y="3632472"/>
          <a:ext cx="7728267" cy="14077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97DD9-3D68-4AF8-AC2C-1E1F7A656AF7}">
      <dsp:nvSpPr>
        <dsp:cNvPr id="0" name=""/>
        <dsp:cNvSpPr/>
      </dsp:nvSpPr>
      <dsp:spPr>
        <a:xfrm>
          <a:off x="425845" y="3949217"/>
          <a:ext cx="775022" cy="7742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72D406-F15C-4126-A2C8-A7B0457E13F7}">
      <dsp:nvSpPr>
        <dsp:cNvPr id="0" name=""/>
        <dsp:cNvSpPr/>
      </dsp:nvSpPr>
      <dsp:spPr>
        <a:xfrm>
          <a:off x="1626713" y="3632472"/>
          <a:ext cx="6076501" cy="145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43" tIns="153643" rIns="153643" bIns="153643" numCol="1" spcCol="1270" anchor="ctr" anchorCtr="0">
          <a:noAutofit/>
        </a:bodyPr>
        <a:lstStyle/>
        <a:p>
          <a:pPr marL="0" lvl="0" indent="0" algn="l" defTabSz="622300">
            <a:lnSpc>
              <a:spcPct val="90000"/>
            </a:lnSpc>
            <a:spcBef>
              <a:spcPct val="0"/>
            </a:spcBef>
            <a:spcAft>
              <a:spcPct val="35000"/>
            </a:spcAft>
            <a:buNone/>
          </a:pPr>
          <a:r>
            <a:rPr lang="en-GB" sz="1400" kern="1200"/>
            <a:t>The reason I chose this study is because I work in Wales National Pool and I am interested for  finding out how this will affect their physical as mental health and what impact it makes on their social life. </a:t>
          </a:r>
          <a:endParaRPr lang="en-US" sz="1400" kern="1200"/>
        </a:p>
      </dsp:txBody>
      <dsp:txXfrm>
        <a:off x="1626713" y="3632472"/>
        <a:ext cx="6076501" cy="14517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D0C41-78A6-49C0-8422-B05940CB0A79}">
      <dsp:nvSpPr>
        <dsp:cNvPr id="0" name=""/>
        <dsp:cNvSpPr/>
      </dsp:nvSpPr>
      <dsp:spPr>
        <a:xfrm>
          <a:off x="0" y="621"/>
          <a:ext cx="7728267" cy="14531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AB20F-9B46-418B-8C7F-7F37E2577571}">
      <dsp:nvSpPr>
        <dsp:cNvPr id="0" name=""/>
        <dsp:cNvSpPr/>
      </dsp:nvSpPr>
      <dsp:spPr>
        <a:xfrm>
          <a:off x="439582" y="327583"/>
          <a:ext cx="799241" cy="799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110EBC-0179-47EB-AB28-A00C48DF1B20}">
      <dsp:nvSpPr>
        <dsp:cNvPr id="0" name=""/>
        <dsp:cNvSpPr/>
      </dsp:nvSpPr>
      <dsp:spPr>
        <a:xfrm>
          <a:off x="1678407" y="621"/>
          <a:ext cx="6049859" cy="145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3" tIns="153793" rIns="153793" bIns="153793" numCol="1" spcCol="1270" anchor="ctr" anchorCtr="0">
          <a:noAutofit/>
        </a:bodyPr>
        <a:lstStyle/>
        <a:p>
          <a:pPr marL="0" lvl="0" indent="0" algn="l" defTabSz="1066800">
            <a:lnSpc>
              <a:spcPct val="90000"/>
            </a:lnSpc>
            <a:spcBef>
              <a:spcPct val="0"/>
            </a:spcBef>
            <a:spcAft>
              <a:spcPct val="35000"/>
            </a:spcAft>
            <a:buNone/>
          </a:pPr>
          <a:r>
            <a:rPr lang="en-GB" sz="2400" kern="1200"/>
            <a:t>To analyse the impact of the reduction in government funding on the free-swimming scheme at National Pool Swansea.</a:t>
          </a:r>
          <a:endParaRPr lang="en-US" sz="2400" kern="1200"/>
        </a:p>
      </dsp:txBody>
      <dsp:txXfrm>
        <a:off x="1678407" y="621"/>
        <a:ext cx="6049859" cy="1453166"/>
      </dsp:txXfrm>
    </dsp:sp>
    <dsp:sp modelId="{6BADE896-4B58-4598-A6F3-94AAEBA75F6F}">
      <dsp:nvSpPr>
        <dsp:cNvPr id="0" name=""/>
        <dsp:cNvSpPr/>
      </dsp:nvSpPr>
      <dsp:spPr>
        <a:xfrm>
          <a:off x="0" y="1817078"/>
          <a:ext cx="7728267" cy="14531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5A100-18FD-47F9-8334-5D9C18F5AA77}">
      <dsp:nvSpPr>
        <dsp:cNvPr id="0" name=""/>
        <dsp:cNvSpPr/>
      </dsp:nvSpPr>
      <dsp:spPr>
        <a:xfrm>
          <a:off x="439582" y="2144041"/>
          <a:ext cx="799241" cy="799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4799CC-4E7C-4408-8A41-F758D3039BE0}">
      <dsp:nvSpPr>
        <dsp:cNvPr id="0" name=""/>
        <dsp:cNvSpPr/>
      </dsp:nvSpPr>
      <dsp:spPr>
        <a:xfrm>
          <a:off x="1678407" y="1817078"/>
          <a:ext cx="6049859" cy="145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3" tIns="153793" rIns="153793" bIns="153793" numCol="1" spcCol="1270" anchor="ctr" anchorCtr="0">
          <a:noAutofit/>
        </a:bodyPr>
        <a:lstStyle/>
        <a:p>
          <a:pPr marL="0" lvl="0" indent="0" algn="l" defTabSz="1066800">
            <a:lnSpc>
              <a:spcPct val="90000"/>
            </a:lnSpc>
            <a:spcBef>
              <a:spcPct val="0"/>
            </a:spcBef>
            <a:spcAft>
              <a:spcPct val="35000"/>
            </a:spcAft>
            <a:buNone/>
          </a:pPr>
          <a:r>
            <a:rPr lang="en-GB" sz="2400" kern="1200"/>
            <a:t>To compare the participation rates in older adult swimming  before and after the change of scheme </a:t>
          </a:r>
          <a:endParaRPr lang="en-US" sz="2400" kern="1200"/>
        </a:p>
      </dsp:txBody>
      <dsp:txXfrm>
        <a:off x="1678407" y="1817078"/>
        <a:ext cx="6049859" cy="1453166"/>
      </dsp:txXfrm>
    </dsp:sp>
    <dsp:sp modelId="{5E84D411-81F4-4E4F-B83E-F2CC09BA5C9F}">
      <dsp:nvSpPr>
        <dsp:cNvPr id="0" name=""/>
        <dsp:cNvSpPr/>
      </dsp:nvSpPr>
      <dsp:spPr>
        <a:xfrm>
          <a:off x="0" y="3633536"/>
          <a:ext cx="7728267" cy="14531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75C4DA-4251-4BD8-AB8D-FA76B5B88CD4}">
      <dsp:nvSpPr>
        <dsp:cNvPr id="0" name=""/>
        <dsp:cNvSpPr/>
      </dsp:nvSpPr>
      <dsp:spPr>
        <a:xfrm>
          <a:off x="439582" y="3960499"/>
          <a:ext cx="799241" cy="799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B89934-9B41-4E90-9B69-D3B3233C7D92}">
      <dsp:nvSpPr>
        <dsp:cNvPr id="0" name=""/>
        <dsp:cNvSpPr/>
      </dsp:nvSpPr>
      <dsp:spPr>
        <a:xfrm>
          <a:off x="1678407" y="3633536"/>
          <a:ext cx="6049859" cy="1453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93" tIns="153793" rIns="153793" bIns="153793" numCol="1" spcCol="1270" anchor="ctr" anchorCtr="0">
          <a:noAutofit/>
        </a:bodyPr>
        <a:lstStyle/>
        <a:p>
          <a:pPr marL="0" lvl="0" indent="0" algn="l" defTabSz="1066800">
            <a:lnSpc>
              <a:spcPct val="90000"/>
            </a:lnSpc>
            <a:spcBef>
              <a:spcPct val="0"/>
            </a:spcBef>
            <a:spcAft>
              <a:spcPct val="35000"/>
            </a:spcAft>
            <a:buNone/>
          </a:pPr>
          <a:r>
            <a:rPr lang="en-GB" sz="2400" kern="1200"/>
            <a:t>To critically analyse the main factors for participation from the older adults' swimmers at National Pool Swansea.</a:t>
          </a:r>
          <a:endParaRPr lang="en-US" sz="2400" kern="1200"/>
        </a:p>
      </dsp:txBody>
      <dsp:txXfrm>
        <a:off x="1678407" y="3633536"/>
        <a:ext cx="6049859" cy="1453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E4170-3E4C-4ED1-AE24-B75773C213F4}">
      <dsp:nvSpPr>
        <dsp:cNvPr id="0" name=""/>
        <dsp:cNvSpPr/>
      </dsp:nvSpPr>
      <dsp:spPr>
        <a:xfrm>
          <a:off x="107822" y="186948"/>
          <a:ext cx="994578" cy="994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D8C62-864C-482F-B36A-F38D3EAD559D}">
      <dsp:nvSpPr>
        <dsp:cNvPr id="0" name=""/>
        <dsp:cNvSpPr/>
      </dsp:nvSpPr>
      <dsp:spPr>
        <a:xfrm>
          <a:off x="316684" y="395810"/>
          <a:ext cx="576855" cy="57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D62FE5-7C3F-4C4F-A1BE-1073E07A8AB3}">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Free swimming in Wales is a Welsh Government programme scheme that consists of two separate but related schemes. </a:t>
          </a:r>
          <a:endParaRPr lang="en-US" sz="1100" kern="1200"/>
        </a:p>
      </dsp:txBody>
      <dsp:txXfrm>
        <a:off x="1315525" y="186948"/>
        <a:ext cx="2344364" cy="994578"/>
      </dsp:txXfrm>
    </dsp:sp>
    <dsp:sp modelId="{3285D482-6F9D-4CF2-9802-1735200598BC}">
      <dsp:nvSpPr>
        <dsp:cNvPr id="0" name=""/>
        <dsp:cNvSpPr/>
      </dsp:nvSpPr>
      <dsp:spPr>
        <a:xfrm>
          <a:off x="4068377" y="186948"/>
          <a:ext cx="994578" cy="9945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8852-2491-4053-A03A-29DDF3840846}">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F46F2C-4F36-4EAD-A440-C2AFFD1AEAB5}">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It was first introduced  for young people aged 16 and for the aged over 60  by Welsh Government in 2003, at that time it was the first national free-swimming initiative. </a:t>
          </a:r>
          <a:endParaRPr lang="en-US" sz="1100" kern="1200"/>
        </a:p>
      </dsp:txBody>
      <dsp:txXfrm>
        <a:off x="5276080" y="186948"/>
        <a:ext cx="2344364" cy="994578"/>
      </dsp:txXfrm>
    </dsp:sp>
    <dsp:sp modelId="{93CC82BA-DB56-4C67-BD5E-35DFE6898EC3}">
      <dsp:nvSpPr>
        <dsp:cNvPr id="0" name=""/>
        <dsp:cNvSpPr/>
      </dsp:nvSpPr>
      <dsp:spPr>
        <a:xfrm>
          <a:off x="107822" y="2046372"/>
          <a:ext cx="994578" cy="9945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31A12-4DF3-4ABD-BA10-F171F2C15ECB}">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863048-35FA-4E71-9CF5-ABDA6D4D53A1}">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scheme has been evaluated since 2004 by team of researchers and independent research companies to see if it is still effective </a:t>
          </a:r>
          <a:endParaRPr lang="en-US" sz="1100" kern="1200"/>
        </a:p>
      </dsp:txBody>
      <dsp:txXfrm>
        <a:off x="1315525" y="2046372"/>
        <a:ext cx="2344364" cy="994578"/>
      </dsp:txXfrm>
    </dsp:sp>
    <dsp:sp modelId="{68247AE4-E536-4CFE-9D5F-564ECCAC259D}">
      <dsp:nvSpPr>
        <dsp:cNvPr id="0" name=""/>
        <dsp:cNvSpPr/>
      </dsp:nvSpPr>
      <dsp:spPr>
        <a:xfrm>
          <a:off x="4068377" y="2046372"/>
          <a:ext cx="994578" cy="99457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67BBF-97BB-46FC-AE6E-61FE69CB18E4}">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CDEFE9-25A8-4E33-92E2-AC4C25177560}">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October 2019 Welsh Government made decision to reduce funding for this scheme due to the report that was made by UK Research independent company and the key finding was that it wasn’t fit for purpose anymore  </a:t>
          </a:r>
          <a:endParaRPr lang="en-US" sz="1100" kern="1200"/>
        </a:p>
      </dsp:txBody>
      <dsp:txXfrm>
        <a:off x="5276080" y="2046372"/>
        <a:ext cx="2344364" cy="994578"/>
      </dsp:txXfrm>
    </dsp:sp>
    <dsp:sp modelId="{F5B7083C-FABC-47A7-83EC-C82F54E9A5B2}">
      <dsp:nvSpPr>
        <dsp:cNvPr id="0" name=""/>
        <dsp:cNvSpPr/>
      </dsp:nvSpPr>
      <dsp:spPr>
        <a:xfrm>
          <a:off x="107822" y="3905796"/>
          <a:ext cx="994578" cy="99457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2637C-A80F-4D80-9A7C-10BB05DAF847}">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6BA9-137F-4F76-91FD-3AD647F299CD}">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This research is finding out, what impact has it made for those over 60 who have been using Wales National Pool in Swansea</a:t>
          </a:r>
          <a:endParaRPr lang="en-US" sz="1100" kern="1200"/>
        </a:p>
      </dsp:txBody>
      <dsp:txXfrm>
        <a:off x="1315525" y="3905796"/>
        <a:ext cx="2344364" cy="994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8A4E7-70B9-4F7C-90C0-E8FDF4B4B39F}">
      <dsp:nvSpPr>
        <dsp:cNvPr id="0" name=""/>
        <dsp:cNvSpPr/>
      </dsp:nvSpPr>
      <dsp:spPr>
        <a:xfrm>
          <a:off x="15155" y="2373009"/>
          <a:ext cx="1078810" cy="10788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B83D-A21F-4067-98CE-797F812D38CD}">
      <dsp:nvSpPr>
        <dsp:cNvPr id="0" name=""/>
        <dsp:cNvSpPr/>
      </dsp:nvSpPr>
      <dsp:spPr>
        <a:xfrm>
          <a:off x="241705" y="2599559"/>
          <a:ext cx="625710" cy="625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CD5CA-DA46-4453-BB63-2D8D53547C02}">
      <dsp:nvSpPr>
        <dsp:cNvPr id="0" name=""/>
        <dsp:cNvSpPr/>
      </dsp:nvSpPr>
      <dsp:spPr>
        <a:xfrm>
          <a:off x="1325139" y="2373009"/>
          <a:ext cx="2542911" cy="1078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This is the first Government policy of the Welsh Assembly for sport and active recreation which lays out its future direction in Wales for the next 20 years. The purpose of this strategy which reflects other actions and policies, is to make sport and active recreation at the heart of Wales life and the core of Government policy by 2023. The essence of this strategy is to enhance the contribution that sport, active recreation and physical activity can have effect on the well-being of Wales across its many aspects: health, prosperity, inclusion, opportunities access, culture and community. </a:t>
          </a:r>
          <a:endParaRPr lang="en-US" sz="1600" kern="1200" dirty="0"/>
        </a:p>
      </dsp:txBody>
      <dsp:txXfrm>
        <a:off x="1325139" y="2373009"/>
        <a:ext cx="2542911" cy="1078810"/>
      </dsp:txXfrm>
    </dsp:sp>
    <dsp:sp modelId="{B180763D-1867-46CA-A6FD-5E9691737B96}">
      <dsp:nvSpPr>
        <dsp:cNvPr id="0" name=""/>
        <dsp:cNvSpPr/>
      </dsp:nvSpPr>
      <dsp:spPr>
        <a:xfrm>
          <a:off x="4311134" y="2373009"/>
          <a:ext cx="1078810" cy="10788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EB1023-42B1-4B7F-A555-2634B2776FFD}">
      <dsp:nvSpPr>
        <dsp:cNvPr id="0" name=""/>
        <dsp:cNvSpPr/>
      </dsp:nvSpPr>
      <dsp:spPr>
        <a:xfrm>
          <a:off x="4537684" y="2599559"/>
          <a:ext cx="625710" cy="625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3A1CA1-B2A6-41E4-8DE6-45FC8A7EEE8A}">
      <dsp:nvSpPr>
        <dsp:cNvPr id="0" name=""/>
        <dsp:cNvSpPr/>
      </dsp:nvSpPr>
      <dsp:spPr>
        <a:xfrm>
          <a:off x="5621118" y="2373009"/>
          <a:ext cx="2542911" cy="1078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Sport and Active recreation in Wales (2003). Strategy for consultation. Welsh Government, </a:t>
          </a:r>
          <a:r>
            <a:rPr lang="en-GB" sz="1600" i="1" kern="1200" dirty="0"/>
            <a:t>Climbing higher </a:t>
          </a:r>
          <a:endParaRPr lang="en-US" sz="1600" kern="1200" dirty="0"/>
        </a:p>
      </dsp:txBody>
      <dsp:txXfrm>
        <a:off x="5621118" y="2373009"/>
        <a:ext cx="2542911" cy="10788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031347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78489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15127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29125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98596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30848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57828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98381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785322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52284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835086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11/12/2019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0122657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7">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9">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11">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3">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46642BA-67F5-4202-AF42-E4D7940E45DC}"/>
              </a:ext>
            </a:extLst>
          </p:cNvPr>
          <p:cNvSpPr>
            <a:spLocks noGrp="1"/>
          </p:cNvSpPr>
          <p:nvPr>
            <p:ph type="title"/>
          </p:nvPr>
        </p:nvSpPr>
        <p:spPr>
          <a:xfrm>
            <a:off x="1069848" y="4820699"/>
            <a:ext cx="10196485" cy="1913953"/>
          </a:xfrm>
        </p:spPr>
        <p:txBody>
          <a:bodyPr vert="horz" lIns="91440" tIns="45720" rIns="91440" bIns="45720" rtlCol="0" anchor="b">
            <a:normAutofit fontScale="90000"/>
          </a:bodyPr>
          <a:lstStyle/>
          <a:p>
            <a:r>
              <a:rPr lang="en-US" sz="1500" spc="-100" dirty="0"/>
              <a:t>v </a:t>
            </a:r>
            <a:r>
              <a:rPr lang="en-US" sz="1500" kern="1200" spc="-100" baseline="0" dirty="0">
                <a:solidFill>
                  <a:srgbClr val="FFFFFF"/>
                </a:solidFill>
                <a:latin typeface="+mj-lt"/>
                <a:ea typeface="+mj-ea"/>
                <a:cs typeface="+mj-cs"/>
              </a:rPr>
              <a:t> </a:t>
            </a:r>
            <a:br>
              <a:rPr lang="en-US" sz="1500" kern="1200" spc="-100" baseline="0" dirty="0"/>
            </a:br>
            <a:br>
              <a:rPr lang="en-US" sz="1500" kern="1200" spc="-100" baseline="0" dirty="0"/>
            </a:br>
            <a:br>
              <a:rPr lang="en-US" sz="1500" kern="1200" spc="-100" baseline="0" dirty="0"/>
            </a:br>
            <a:br>
              <a:rPr lang="en-US" sz="1500" kern="1200" spc="-100" baseline="0" dirty="0"/>
            </a:br>
            <a:br>
              <a:rPr lang="en-US" sz="1500" kern="1200" spc="-100" baseline="0" dirty="0"/>
            </a:br>
            <a:br>
              <a:rPr lang="en-US" sz="1500" kern="1200" spc="-100" baseline="0" dirty="0"/>
            </a:br>
            <a:br>
              <a:rPr lang="en-US" sz="1500" kern="1200" spc="-100" baseline="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1500" spc="-100" dirty="0"/>
            </a:br>
            <a:br>
              <a:rPr lang="en-US" sz="3200" spc="-100" dirty="0"/>
            </a:br>
            <a:r>
              <a:rPr lang="en-GB" sz="3200" spc="-100" dirty="0">
                <a:solidFill>
                  <a:schemeClr val="tx1"/>
                </a:solidFill>
                <a:ea typeface="+mj-lt"/>
                <a:cs typeface="+mj-lt"/>
              </a:rPr>
              <a:t>Evaluation</a:t>
            </a:r>
            <a:br>
              <a:rPr lang="en-GB" sz="3200" spc="-100" dirty="0">
                <a:ea typeface="+mj-lt"/>
                <a:cs typeface="+mj-lt"/>
              </a:rPr>
            </a:br>
            <a:r>
              <a:rPr lang="en-GB" sz="3200" spc="-100" dirty="0">
                <a:solidFill>
                  <a:schemeClr val="tx1"/>
                </a:solidFill>
                <a:ea typeface="+mj-lt"/>
                <a:cs typeface="+mj-lt"/>
              </a:rPr>
              <a:t>of Free-swimming scheme in Wales National Pool Swansea </a:t>
            </a:r>
            <a:br>
              <a:rPr lang="en-GB" sz="3200" spc="-100" dirty="0">
                <a:ea typeface="+mj-lt"/>
                <a:cs typeface="+mj-lt"/>
              </a:rPr>
            </a:br>
            <a:br>
              <a:rPr lang="en-US" sz="3200" spc="-100" dirty="0"/>
            </a:br>
            <a:r>
              <a:rPr lang="en-US" sz="3200" kern="1200" spc="-100" baseline="0" dirty="0">
                <a:solidFill>
                  <a:schemeClr val="tx1"/>
                </a:solidFill>
                <a:latin typeface="+mj-lt"/>
                <a:ea typeface="+mj-ea"/>
                <a:cs typeface="+mj-cs"/>
              </a:rPr>
              <a:t>By: Diana </a:t>
            </a:r>
            <a:r>
              <a:rPr lang="en-US" sz="3200" kern="1200" spc="-100" baseline="0" dirty="0" err="1">
                <a:solidFill>
                  <a:schemeClr val="tx1"/>
                </a:solidFill>
                <a:latin typeface="+mj-lt"/>
                <a:ea typeface="+mj-ea"/>
                <a:cs typeface="+mj-cs"/>
              </a:rPr>
              <a:t>Heinsalu</a:t>
            </a:r>
            <a:r>
              <a:rPr lang="en-US" sz="3200" kern="1200" spc="-100" baseline="0" dirty="0">
                <a:solidFill>
                  <a:schemeClr val="tx1"/>
                </a:solidFill>
                <a:latin typeface="+mj-lt"/>
                <a:ea typeface="+mj-ea"/>
                <a:cs typeface="+mj-cs"/>
              </a:rPr>
              <a:t> </a:t>
            </a:r>
            <a:br>
              <a:rPr lang="en-US" sz="3200" kern="1200" spc="-100" baseline="0" dirty="0"/>
            </a:br>
            <a:br>
              <a:rPr lang="en-US" sz="1500" kern="1200" spc="-100" baseline="0" dirty="0"/>
            </a:br>
            <a:br>
              <a:rPr lang="en-US" sz="1500" kern="1200" spc="-100" baseline="0" dirty="0"/>
            </a:br>
            <a:endParaRPr lang="en-US" sz="1500" kern="1200" spc="-100" baseline="0">
              <a:solidFill>
                <a:srgbClr val="FFFFFF"/>
              </a:solidFill>
              <a:latin typeface="+mj-lt"/>
              <a:ea typeface="+mj-ea"/>
              <a:cs typeface="+mj-cs"/>
            </a:endParaRPr>
          </a:p>
        </p:txBody>
      </p:sp>
      <p:pic>
        <p:nvPicPr>
          <p:cNvPr id="3" name="Picture 3" descr="A group of people in a swimming pool&#10;&#10;Description generated with high confidence">
            <a:extLst>
              <a:ext uri="{FF2B5EF4-FFF2-40B4-BE49-F238E27FC236}">
                <a16:creationId xmlns:a16="http://schemas.microsoft.com/office/drawing/2014/main" id="{AAE89715-893A-4669-A694-22649CF35817}"/>
              </a:ext>
            </a:extLst>
          </p:cNvPr>
          <p:cNvPicPr>
            <a:picLocks noChangeAspect="1"/>
          </p:cNvPicPr>
          <p:nvPr/>
        </p:nvPicPr>
        <p:blipFill>
          <a:blip r:embed="rId2"/>
          <a:stretch>
            <a:fillRect/>
          </a:stretch>
        </p:blipFill>
        <p:spPr>
          <a:xfrm>
            <a:off x="1488189" y="484632"/>
            <a:ext cx="9800836" cy="3556755"/>
          </a:xfrm>
          <a:prstGeom prst="rect">
            <a:avLst/>
          </a:prstGeom>
        </p:spPr>
      </p:pic>
    </p:spTree>
    <p:extLst>
      <p:ext uri="{BB962C8B-B14F-4D97-AF65-F5344CB8AC3E}">
        <p14:creationId xmlns:p14="http://schemas.microsoft.com/office/powerpoint/2010/main" val="149922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33C73-05D3-4F53-9E9C-129F00334DBE}"/>
              </a:ext>
            </a:extLst>
          </p:cNvPr>
          <p:cNvSpPr>
            <a:spLocks noGrp="1"/>
          </p:cNvSpPr>
          <p:nvPr>
            <p:ph type="title"/>
          </p:nvPr>
        </p:nvSpPr>
        <p:spPr/>
        <p:txBody>
          <a:bodyPr>
            <a:normAutofit/>
          </a:bodyPr>
          <a:lstStyle/>
          <a:p>
            <a:r>
              <a:rPr lang="en-GB" sz="3600">
                <a:cs typeface="Calibri Light"/>
              </a:rPr>
              <a:t>Rationale </a:t>
            </a:r>
            <a:endParaRPr lang="en-GB" sz="3600"/>
          </a:p>
        </p:txBody>
      </p:sp>
      <p:graphicFrame>
        <p:nvGraphicFramePr>
          <p:cNvPr id="5" name="Content Placeholder 2">
            <a:extLst>
              <a:ext uri="{FF2B5EF4-FFF2-40B4-BE49-F238E27FC236}">
                <a16:creationId xmlns:a16="http://schemas.microsoft.com/office/drawing/2014/main" id="{CC39E780-5469-4386-902A-3223CCE6C18C}"/>
              </a:ext>
            </a:extLst>
          </p:cNvPr>
          <p:cNvGraphicFramePr>
            <a:graphicFrameLocks noGrp="1"/>
          </p:cNvGraphicFramePr>
          <p:nvPr>
            <p:ph idx="1"/>
            <p:extLst>
              <p:ext uri="{D42A27DB-BD31-4B8C-83A1-F6EECF244321}">
                <p14:modId xmlns:p14="http://schemas.microsoft.com/office/powerpoint/2010/main" val="1420740086"/>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19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D83B-CD6A-4091-A99F-803B4A0AD32E}"/>
              </a:ext>
            </a:extLst>
          </p:cNvPr>
          <p:cNvSpPr>
            <a:spLocks noGrp="1"/>
          </p:cNvSpPr>
          <p:nvPr>
            <p:ph type="title"/>
          </p:nvPr>
        </p:nvSpPr>
        <p:spPr>
          <a:xfrm>
            <a:off x="494260" y="1683144"/>
            <a:ext cx="2774922" cy="3491712"/>
          </a:xfrm>
        </p:spPr>
        <p:txBody>
          <a:bodyPr>
            <a:normAutofit/>
          </a:bodyPr>
          <a:lstStyle/>
          <a:p>
            <a:r>
              <a:rPr lang="en-GB" sz="3600">
                <a:cs typeface="Calibri Light"/>
              </a:rPr>
              <a:t>Aim </a:t>
            </a:r>
          </a:p>
        </p:txBody>
      </p:sp>
      <p:sp>
        <p:nvSpPr>
          <p:cNvPr id="3" name="Content Placeholder 2">
            <a:extLst>
              <a:ext uri="{FF2B5EF4-FFF2-40B4-BE49-F238E27FC236}">
                <a16:creationId xmlns:a16="http://schemas.microsoft.com/office/drawing/2014/main" id="{2B707D5D-38CE-412F-B7D9-3D13280E6383}"/>
              </a:ext>
            </a:extLst>
          </p:cNvPr>
          <p:cNvSpPr>
            <a:spLocks noGrp="1"/>
          </p:cNvSpPr>
          <p:nvPr>
            <p:ph idx="1"/>
          </p:nvPr>
        </p:nvSpPr>
        <p:spPr>
          <a:xfrm>
            <a:off x="4361606" y="1683143"/>
            <a:ext cx="6627377" cy="3491713"/>
          </a:xfrm>
        </p:spPr>
        <p:txBody>
          <a:bodyPr vert="horz" lIns="91440" tIns="45720" rIns="91440" bIns="45720" rtlCol="0">
            <a:normAutofit/>
          </a:bodyPr>
          <a:lstStyle/>
          <a:p>
            <a:pPr marL="0" indent="0">
              <a:buNone/>
            </a:pPr>
            <a:r>
              <a:rPr lang="en-GB" sz="2000">
                <a:cs typeface="Calibri"/>
              </a:rPr>
              <a:t>Aim - Evaluate   the impact of the  free-swimming initiative (FSI) on adult  participation at  the National Pool Swansea.</a:t>
            </a:r>
            <a:endParaRPr lang="en-US" sz="2000">
              <a:ea typeface="+mn-lt"/>
              <a:cs typeface="+mn-lt"/>
            </a:endParaRPr>
          </a:p>
          <a:p>
            <a:pPr marL="0" indent="0">
              <a:buNone/>
            </a:pPr>
            <a:endParaRPr lang="en-GB" sz="2000">
              <a:cs typeface="Calibri"/>
            </a:endParaRPr>
          </a:p>
        </p:txBody>
      </p:sp>
    </p:spTree>
    <p:extLst>
      <p:ext uri="{BB962C8B-B14F-4D97-AF65-F5344CB8AC3E}">
        <p14:creationId xmlns:p14="http://schemas.microsoft.com/office/powerpoint/2010/main" val="138926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4556-833E-4BC9-9BB7-ABFF39D5D4B1}"/>
              </a:ext>
            </a:extLst>
          </p:cNvPr>
          <p:cNvSpPr>
            <a:spLocks noGrp="1"/>
          </p:cNvSpPr>
          <p:nvPr>
            <p:ph type="title"/>
          </p:nvPr>
        </p:nvSpPr>
        <p:spPr/>
        <p:txBody>
          <a:bodyPr>
            <a:normAutofit/>
          </a:bodyPr>
          <a:lstStyle/>
          <a:p>
            <a:r>
              <a:rPr lang="en-GB" sz="3600">
                <a:cs typeface="Calibri Light"/>
              </a:rPr>
              <a:t> Objectives</a:t>
            </a:r>
            <a:endParaRPr lang="en-GB" sz="3600"/>
          </a:p>
        </p:txBody>
      </p:sp>
      <p:graphicFrame>
        <p:nvGraphicFramePr>
          <p:cNvPr id="5" name="Content Placeholder 2">
            <a:extLst>
              <a:ext uri="{FF2B5EF4-FFF2-40B4-BE49-F238E27FC236}">
                <a16:creationId xmlns:a16="http://schemas.microsoft.com/office/drawing/2014/main" id="{85BDC178-C5C1-4342-848A-3C3A8CB06B97}"/>
              </a:ext>
            </a:extLst>
          </p:cNvPr>
          <p:cNvGraphicFramePr>
            <a:graphicFrameLocks noGrp="1"/>
          </p:cNvGraphicFramePr>
          <p:nvPr>
            <p:ph idx="1"/>
            <p:extLst>
              <p:ext uri="{D42A27DB-BD31-4B8C-83A1-F6EECF244321}">
                <p14:modId xmlns:p14="http://schemas.microsoft.com/office/powerpoint/2010/main" val="125239457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0601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BCFE5-6722-4357-B173-E1CE565F8B48}"/>
              </a:ext>
            </a:extLst>
          </p:cNvPr>
          <p:cNvSpPr>
            <a:spLocks noGrp="1"/>
          </p:cNvSpPr>
          <p:nvPr>
            <p:ph type="title"/>
          </p:nvPr>
        </p:nvSpPr>
        <p:spPr/>
        <p:txBody>
          <a:bodyPr>
            <a:normAutofit/>
          </a:bodyPr>
          <a:lstStyle/>
          <a:p>
            <a:r>
              <a:rPr lang="en-GB" sz="3600">
                <a:cs typeface="Calibri Light"/>
              </a:rPr>
              <a:t>Background </a:t>
            </a:r>
            <a:endParaRPr lang="en-GB" sz="3600"/>
          </a:p>
        </p:txBody>
      </p:sp>
      <p:graphicFrame>
        <p:nvGraphicFramePr>
          <p:cNvPr id="5" name="Content Placeholder 2">
            <a:extLst>
              <a:ext uri="{FF2B5EF4-FFF2-40B4-BE49-F238E27FC236}">
                <a16:creationId xmlns:a16="http://schemas.microsoft.com/office/drawing/2014/main" id="{B89913EF-82BD-4534-B2F6-C54B257449A5}"/>
              </a:ext>
            </a:extLst>
          </p:cNvPr>
          <p:cNvGraphicFramePr>
            <a:graphicFrameLocks noGrp="1"/>
          </p:cNvGraphicFramePr>
          <p:nvPr>
            <p:ph idx="1"/>
            <p:extLst>
              <p:ext uri="{D42A27DB-BD31-4B8C-83A1-F6EECF244321}">
                <p14:modId xmlns:p14="http://schemas.microsoft.com/office/powerpoint/2010/main" val="403539107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57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6B3EC-2CD7-405C-8721-6A41E859F7BC}"/>
              </a:ext>
            </a:extLst>
          </p:cNvPr>
          <p:cNvSpPr>
            <a:spLocks noGrp="1"/>
          </p:cNvSpPr>
          <p:nvPr>
            <p:ph type="title"/>
          </p:nvPr>
        </p:nvSpPr>
        <p:spPr/>
        <p:txBody>
          <a:bodyPr/>
          <a:lstStyle/>
          <a:p>
            <a:r>
              <a:rPr lang="en-GB" dirty="0">
                <a:solidFill>
                  <a:schemeClr val="tx1"/>
                </a:solidFill>
              </a:rPr>
              <a:t>Importance of physical activity</a:t>
            </a:r>
          </a:p>
        </p:txBody>
      </p:sp>
      <p:sp>
        <p:nvSpPr>
          <p:cNvPr id="3" name="Content Placeholder 2">
            <a:extLst>
              <a:ext uri="{FF2B5EF4-FFF2-40B4-BE49-F238E27FC236}">
                <a16:creationId xmlns:a16="http://schemas.microsoft.com/office/drawing/2014/main" id="{FD9240A5-14D6-4449-89CA-229786F25071}"/>
              </a:ext>
            </a:extLst>
          </p:cNvPr>
          <p:cNvSpPr>
            <a:spLocks noGrp="1"/>
          </p:cNvSpPr>
          <p:nvPr>
            <p:ph idx="1"/>
          </p:nvPr>
        </p:nvSpPr>
        <p:spPr/>
        <p:txBody>
          <a:bodyPr/>
          <a:lstStyle/>
          <a:p>
            <a:pPr marL="0" indent="0">
              <a:buNone/>
            </a:pPr>
            <a:r>
              <a:rPr lang="en-GB" dirty="0"/>
              <a:t>(Houlihan, 2008)Sport and physical activity have an important role for the individual, community and national level. For the individual sport improves personal skills, overall health and self-knowledge for the person. For national level sport and physical activity are leading contribution to economic and social development and in the national level if used consistently they can bring together public health and environment. </a:t>
            </a:r>
          </a:p>
          <a:p>
            <a:pPr marL="0" indent="0">
              <a:buNone/>
            </a:pPr>
            <a:r>
              <a:rPr lang="en-GB" dirty="0"/>
              <a:t>Sport and play improve quality of life and well-being, it could improve life expectancy and reduce the risk of multiple diseases, including heart disease. Physical activity and play are important in all aspects of life: physical, emotional, psychological and social development. </a:t>
            </a:r>
          </a:p>
          <a:p>
            <a:pPr marL="0" indent="0">
              <a:buNone/>
            </a:pPr>
            <a:r>
              <a:rPr lang="en-GB" dirty="0"/>
              <a:t>The important role in physical education is that children who exercise are more likely to remain physically active as adults. </a:t>
            </a:r>
          </a:p>
          <a:p>
            <a:pPr marL="0" indent="0">
              <a:buNone/>
            </a:pPr>
            <a:r>
              <a:rPr lang="en-GB" i="1" dirty="0"/>
              <a:t>Houlihan, B., 2008. Sport and Society. Second ed. London. Sage </a:t>
            </a:r>
          </a:p>
          <a:p>
            <a:pPr marL="0" indent="0">
              <a:buNone/>
            </a:pPr>
            <a:endParaRPr lang="en-GB" i="1" dirty="0"/>
          </a:p>
        </p:txBody>
      </p:sp>
    </p:spTree>
    <p:extLst>
      <p:ext uri="{BB962C8B-B14F-4D97-AF65-F5344CB8AC3E}">
        <p14:creationId xmlns:p14="http://schemas.microsoft.com/office/powerpoint/2010/main" val="3319419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984A7-3D85-4BAB-AEB6-E019990B46C2}"/>
              </a:ext>
            </a:extLst>
          </p:cNvPr>
          <p:cNvSpPr>
            <a:spLocks noGrp="1"/>
          </p:cNvSpPr>
          <p:nvPr>
            <p:ph type="title"/>
          </p:nvPr>
        </p:nvSpPr>
        <p:spPr>
          <a:xfrm>
            <a:off x="738" y="619693"/>
            <a:ext cx="4051575" cy="5120639"/>
          </a:xfrm>
        </p:spPr>
        <p:txBody>
          <a:bodyPr>
            <a:normAutofit/>
          </a:bodyPr>
          <a:lstStyle/>
          <a:p>
            <a:r>
              <a:rPr lang="en-GB" sz="2800" dirty="0">
                <a:solidFill>
                  <a:schemeClr val="tx1">
                    <a:lumMod val="85000"/>
                    <a:lumOff val="15000"/>
                  </a:schemeClr>
                </a:solidFill>
              </a:rPr>
              <a:t>WHO (2007) Challenge of obesity </a:t>
            </a:r>
            <a:endParaRPr lang="en-US"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F173B1B-3E61-44F7-8EC5-435BC275F101}"/>
              </a:ext>
            </a:extLst>
          </p:cNvPr>
          <p:cNvSpPr>
            <a:spLocks noGrp="1"/>
          </p:cNvSpPr>
          <p:nvPr>
            <p:ph idx="1"/>
          </p:nvPr>
        </p:nvSpPr>
        <p:spPr>
          <a:xfrm>
            <a:off x="5289229" y="864108"/>
            <a:ext cx="5910677" cy="5120640"/>
          </a:xfrm>
        </p:spPr>
        <p:txBody>
          <a:bodyPr>
            <a:normAutofit/>
          </a:bodyPr>
          <a:lstStyle/>
          <a:p>
            <a:pPr marL="0" indent="0">
              <a:buNone/>
            </a:pPr>
            <a:r>
              <a:rPr lang="en-GB" sz="2000" dirty="0"/>
              <a:t>Obesity presents an enormous public health problem for UK and rest of the Europe, unfortunately this has been overlooked, poorly evaluated and not fully accepted as a strategic governmental issue. Due to lack of poor diet and inactivity the resulting obesity is linked illnesses that are responsible for as much ill health and premature death as tobacco smoking. Being overweight affects between 30% and 80% of adults in the WHO European Region and up to one third of children. </a:t>
            </a:r>
          </a:p>
          <a:p>
            <a:pPr marL="0" indent="0">
              <a:buNone/>
            </a:pPr>
            <a:r>
              <a:rPr lang="en-GB" dirty="0"/>
              <a:t>Being overweight doesn’t only cost for that person, it also affects the economic and social development through increased health care cost and loss of productivity and income. </a:t>
            </a:r>
          </a:p>
          <a:p>
            <a:pPr marL="0" indent="0">
              <a:buNone/>
            </a:pPr>
            <a:r>
              <a:rPr lang="en-GB" sz="2000" i="1" dirty="0"/>
              <a:t>Branca, et al.,2007. The challenge of obesity in the WHO European region and the strategies for response, Denmark: WHO </a:t>
            </a:r>
          </a:p>
          <a:p>
            <a:endParaRPr lang="en-GB" sz="2000" dirty="0"/>
          </a:p>
        </p:txBody>
      </p:sp>
    </p:spTree>
    <p:extLst>
      <p:ext uri="{BB962C8B-B14F-4D97-AF65-F5344CB8AC3E}">
        <p14:creationId xmlns:p14="http://schemas.microsoft.com/office/powerpoint/2010/main" val="1246809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8F812-24C6-4B76-9E51-D4B9B9E05408}"/>
              </a:ext>
            </a:extLst>
          </p:cNvPr>
          <p:cNvSpPr>
            <a:spLocks noGrp="1"/>
          </p:cNvSpPr>
          <p:nvPr>
            <p:ph type="title"/>
          </p:nvPr>
        </p:nvSpPr>
        <p:spPr/>
        <p:txBody>
          <a:bodyPr/>
          <a:lstStyle/>
          <a:p>
            <a:r>
              <a:rPr lang="en-GB" dirty="0">
                <a:solidFill>
                  <a:schemeClr val="tx1"/>
                </a:solidFill>
              </a:rPr>
              <a:t>Hooked on sport-adults in Wales 2014</a:t>
            </a:r>
          </a:p>
        </p:txBody>
      </p:sp>
      <p:sp>
        <p:nvSpPr>
          <p:cNvPr id="3" name="Content Placeholder 2">
            <a:extLst>
              <a:ext uri="{FF2B5EF4-FFF2-40B4-BE49-F238E27FC236}">
                <a16:creationId xmlns:a16="http://schemas.microsoft.com/office/drawing/2014/main" id="{9ABD7F11-636B-4543-A786-98A8B1314404}"/>
              </a:ext>
            </a:extLst>
          </p:cNvPr>
          <p:cNvSpPr>
            <a:spLocks noGrp="1"/>
          </p:cNvSpPr>
          <p:nvPr>
            <p:ph idx="1"/>
          </p:nvPr>
        </p:nvSpPr>
        <p:spPr/>
        <p:txBody>
          <a:bodyPr/>
          <a:lstStyle/>
          <a:p>
            <a:pPr marL="0" indent="0">
              <a:buNone/>
            </a:pPr>
            <a:r>
              <a:rPr lang="en-GB" dirty="0"/>
              <a:t>The resents studies have established that adults in order to gain health benefits should perform physical activity for at least 150 minutes per week. The Chief Medical Officers current guidelines are that adults aged 19-24 and older adults aged 65 and over must try and be active every day. Over a week exercising must add up to 150 minutes of moderate intensity activity in bouts of 10 minutes or more. </a:t>
            </a:r>
          </a:p>
          <a:p>
            <a:pPr marL="0" indent="0">
              <a:buNone/>
            </a:pPr>
            <a:r>
              <a:rPr lang="en-GB" dirty="0"/>
              <a:t>The key findings from Active People Survey in Wales were that only 41% of adults are hooked on sport in 2014 and they are taking part in sport three or more times per week. There also remains gender gap between females and males , figures showing that 46% male are taking part in sport regularly compared to only 35% female participation. </a:t>
            </a:r>
          </a:p>
          <a:p>
            <a:pPr marL="0" indent="0">
              <a:buNone/>
            </a:pPr>
            <a:r>
              <a:rPr lang="en-GB" i="1" dirty="0"/>
              <a:t>Active Adults Survey, 2014. Sport Wales</a:t>
            </a:r>
          </a:p>
          <a:p>
            <a:pPr marL="0" indent="0">
              <a:buNone/>
            </a:pPr>
            <a:endParaRPr lang="en-GB" dirty="0"/>
          </a:p>
        </p:txBody>
      </p:sp>
    </p:spTree>
    <p:extLst>
      <p:ext uri="{BB962C8B-B14F-4D97-AF65-F5344CB8AC3E}">
        <p14:creationId xmlns:p14="http://schemas.microsoft.com/office/powerpoint/2010/main" val="2279416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6D35-7A22-4C95-8390-7D01EA1D51BE}"/>
              </a:ext>
            </a:extLst>
          </p:cNvPr>
          <p:cNvSpPr>
            <a:spLocks noGrp="1"/>
          </p:cNvSpPr>
          <p:nvPr>
            <p:ph type="title"/>
          </p:nvPr>
        </p:nvSpPr>
        <p:spPr/>
        <p:txBody>
          <a:bodyPr>
            <a:normAutofit/>
          </a:bodyPr>
          <a:lstStyle/>
          <a:p>
            <a:r>
              <a:rPr lang="en-GB" sz="3600" dirty="0">
                <a:solidFill>
                  <a:schemeClr val="tx1"/>
                </a:solidFill>
              </a:rPr>
              <a:t>Sport and Active recreation in Wales: Climbing higher strategy </a:t>
            </a:r>
          </a:p>
        </p:txBody>
      </p:sp>
      <p:graphicFrame>
        <p:nvGraphicFramePr>
          <p:cNvPr id="5" name="Content Placeholder 2">
            <a:extLst>
              <a:ext uri="{FF2B5EF4-FFF2-40B4-BE49-F238E27FC236}">
                <a16:creationId xmlns:a16="http://schemas.microsoft.com/office/drawing/2014/main" id="{7ED61C64-3935-44DA-BAEE-DCF03341FF54}"/>
              </a:ext>
            </a:extLst>
          </p:cNvPr>
          <p:cNvGraphicFramePr>
            <a:graphicFrameLocks noGrp="1"/>
          </p:cNvGraphicFramePr>
          <p:nvPr>
            <p:ph idx="1"/>
            <p:extLst>
              <p:ext uri="{D42A27DB-BD31-4B8C-83A1-F6EECF244321}">
                <p14:modId xmlns:p14="http://schemas.microsoft.com/office/powerpoint/2010/main" val="3382558181"/>
              </p:ext>
            </p:extLst>
          </p:nvPr>
        </p:nvGraphicFramePr>
        <p:xfrm>
          <a:off x="3759896" y="885459"/>
          <a:ext cx="8179185" cy="58248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4999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81BB0-E1FA-40BD-A080-2AD47423D737}"/>
              </a:ext>
            </a:extLst>
          </p:cNvPr>
          <p:cNvSpPr>
            <a:spLocks noGrp="1"/>
          </p:cNvSpPr>
          <p:nvPr>
            <p:ph type="title"/>
          </p:nvPr>
        </p:nvSpPr>
        <p:spPr>
          <a:xfrm>
            <a:off x="0" y="1123837"/>
            <a:ext cx="3629465" cy="4601183"/>
          </a:xfrm>
        </p:spPr>
        <p:txBody>
          <a:bodyPr/>
          <a:lstStyle/>
          <a:p>
            <a:r>
              <a:rPr lang="en-US" dirty="0">
                <a:solidFill>
                  <a:schemeClr val="tx1"/>
                </a:solidFill>
                <a:cs typeface="Calibri Light"/>
              </a:rPr>
              <a:t>Implications for an ageing population </a:t>
            </a:r>
            <a:endParaRPr lang="en-US" dirty="0">
              <a:solidFill>
                <a:schemeClr val="tx1"/>
              </a:solidFill>
            </a:endParaRPr>
          </a:p>
        </p:txBody>
      </p:sp>
      <p:sp>
        <p:nvSpPr>
          <p:cNvPr id="3" name="Content Placeholder 2">
            <a:extLst>
              <a:ext uri="{FF2B5EF4-FFF2-40B4-BE49-F238E27FC236}">
                <a16:creationId xmlns:a16="http://schemas.microsoft.com/office/drawing/2014/main" id="{E5FB2878-7638-4600-9DAF-A980347F4309}"/>
              </a:ext>
            </a:extLst>
          </p:cNvPr>
          <p:cNvSpPr>
            <a:spLocks noGrp="1"/>
          </p:cNvSpPr>
          <p:nvPr>
            <p:ph idx="1"/>
          </p:nvPr>
        </p:nvSpPr>
        <p:spPr>
          <a:xfrm>
            <a:off x="3869268" y="864108"/>
            <a:ext cx="7286412" cy="5120640"/>
          </a:xfrm>
        </p:spPr>
        <p:txBody>
          <a:bodyPr vert="horz" lIns="91440" tIns="45720" rIns="91440" bIns="45720" rtlCol="0" anchor="t">
            <a:normAutofit/>
          </a:bodyPr>
          <a:lstStyle/>
          <a:p>
            <a:pPr marL="0" indent="0">
              <a:buNone/>
            </a:pPr>
            <a:endParaRPr lang="en-US" dirty="0">
              <a:cs typeface="Calibri"/>
            </a:endParaRPr>
          </a:p>
          <a:p>
            <a:pPr marL="0" indent="0">
              <a:buNone/>
            </a:pPr>
            <a:r>
              <a:rPr lang="en-US" dirty="0">
                <a:cs typeface="Calibri"/>
              </a:rPr>
              <a:t>Population ageing trend would lead to an enormous increase in public spending under the current funding schemes to record level. Around 17% of the population (11 million and over) were 65 or over in UK 2013. Forecasts predict that this would grow significally to younger age groups by 2050, reaching for about 25% of the population overall. </a:t>
            </a:r>
          </a:p>
          <a:p>
            <a:pPr marL="0" indent="0">
              <a:buNone/>
            </a:pPr>
            <a:r>
              <a:rPr lang="en-US" dirty="0">
                <a:cs typeface="Calibri"/>
              </a:rPr>
              <a:t>Over the 25-year period from 1999-2015, England spending nearly tripled £103.7 bn, with an average expenditure with household of £1900 . Abstracting from issues such as technological innovation, the concern is that growing proportion of the population in older ages would raise the financial burden of health care delivery. </a:t>
            </a:r>
          </a:p>
          <a:p>
            <a:pPr marL="0" indent="0">
              <a:buNone/>
            </a:pPr>
            <a:r>
              <a:rPr lang="en-US" i="1" dirty="0">
                <a:cs typeface="Calibri"/>
              </a:rPr>
              <a:t>Daniel, H.,2009. Health care expenditures, age, proximity to death and morbidity; implications of an ageing population </a:t>
            </a:r>
          </a:p>
        </p:txBody>
      </p:sp>
    </p:spTree>
    <p:extLst>
      <p:ext uri="{BB962C8B-B14F-4D97-AF65-F5344CB8AC3E}">
        <p14:creationId xmlns:p14="http://schemas.microsoft.com/office/powerpoint/2010/main" val="4263876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AE956-6FB3-46BF-8772-F0F8F896F4D0}"/>
              </a:ext>
            </a:extLst>
          </p:cNvPr>
          <p:cNvSpPr>
            <a:spLocks noGrp="1"/>
          </p:cNvSpPr>
          <p:nvPr>
            <p:ph type="title"/>
          </p:nvPr>
        </p:nvSpPr>
        <p:spPr>
          <a:xfrm>
            <a:off x="992094" y="864108"/>
            <a:ext cx="2398220" cy="5120639"/>
          </a:xfrm>
        </p:spPr>
        <p:txBody>
          <a:bodyPr>
            <a:normAutofit/>
          </a:bodyPr>
          <a:lstStyle/>
          <a:p>
            <a:pPr algn="r"/>
            <a:r>
              <a:rPr lang="en-US" sz="3600" dirty="0">
                <a:solidFill>
                  <a:schemeClr val="tx1">
                    <a:lumMod val="85000"/>
                    <a:lumOff val="15000"/>
                  </a:schemeClr>
                </a:solidFill>
                <a:cs typeface="Calibri Light"/>
              </a:rPr>
              <a:t>Swimming for lifetime fitness</a:t>
            </a:r>
            <a:endParaRPr lang="en-US" sz="36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B5881B5-4F80-47F0-97D8-68FBD4296AFE}"/>
              </a:ext>
            </a:extLst>
          </p:cNvPr>
          <p:cNvSpPr>
            <a:spLocks noGrp="1"/>
          </p:cNvSpPr>
          <p:nvPr>
            <p:ph idx="1"/>
          </p:nvPr>
        </p:nvSpPr>
        <p:spPr>
          <a:xfrm>
            <a:off x="5289229" y="864108"/>
            <a:ext cx="5910677" cy="5120640"/>
          </a:xfrm>
        </p:spPr>
        <p:txBody>
          <a:bodyPr vert="horz" lIns="91440" tIns="45720" rIns="91440" bIns="45720" rtlCol="0">
            <a:normAutofit/>
          </a:bodyPr>
          <a:lstStyle/>
          <a:p>
            <a:endParaRPr lang="en-US" sz="2000" dirty="0">
              <a:cs typeface="Calibri"/>
            </a:endParaRPr>
          </a:p>
          <a:p>
            <a:pPr marL="0" indent="0">
              <a:buNone/>
            </a:pPr>
            <a:r>
              <a:rPr lang="en-US" dirty="0">
                <a:cs typeface="Calibri"/>
              </a:rPr>
              <a:t>Training improves mobility for those over 65 and promotes social interaction. </a:t>
            </a:r>
            <a:r>
              <a:rPr lang="en-US" sz="2000" dirty="0">
                <a:cs typeface="Calibri"/>
              </a:rPr>
              <a:t>Physical activity over 85 can </a:t>
            </a:r>
            <a:r>
              <a:rPr lang="en-US" dirty="0">
                <a:cs typeface="Calibri"/>
              </a:rPr>
              <a:t>significantly</a:t>
            </a:r>
            <a:r>
              <a:rPr lang="en-US" sz="2000" dirty="0">
                <a:cs typeface="Calibri"/>
              </a:rPr>
              <a:t> make difference between life-reliance and helplessness. The medical industry now is encouraging exercise as the best way of </a:t>
            </a:r>
            <a:r>
              <a:rPr lang="en-US" dirty="0">
                <a:cs typeface="Calibri"/>
              </a:rPr>
              <a:t>deteriorating</a:t>
            </a:r>
            <a:r>
              <a:rPr lang="en-US" sz="2000" dirty="0">
                <a:cs typeface="Calibri"/>
              </a:rPr>
              <a:t> effects of aging and the best recommended method of exercise is swimming.  Regardless matter what stage of aging you may be in today, everyone will enjoy the benefits of happy and healthy life, when looking to the future, one way to make sure that it happens is take part of regular exercise daily. </a:t>
            </a:r>
          </a:p>
          <a:p>
            <a:pPr marL="0" indent="0">
              <a:buNone/>
            </a:pPr>
            <a:r>
              <a:rPr lang="en-US" sz="2000" i="1" dirty="0" err="1">
                <a:cs typeface="Calibri"/>
              </a:rPr>
              <a:t>M.Goldstein</a:t>
            </a:r>
            <a:r>
              <a:rPr lang="en-US" sz="2000" i="1" dirty="0">
                <a:cs typeface="Calibri"/>
              </a:rPr>
              <a:t>, The Saturday Evening Post, "Swimming for lifetime fitness", 1999, p.54</a:t>
            </a:r>
          </a:p>
        </p:txBody>
      </p:sp>
    </p:spTree>
    <p:extLst>
      <p:ext uri="{BB962C8B-B14F-4D97-AF65-F5344CB8AC3E}">
        <p14:creationId xmlns:p14="http://schemas.microsoft.com/office/powerpoint/2010/main" val="132356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87A9-7001-4CF8-9976-47BD171EB6B6}"/>
              </a:ext>
            </a:extLst>
          </p:cNvPr>
          <p:cNvSpPr>
            <a:spLocks noGrp="1"/>
          </p:cNvSpPr>
          <p:nvPr>
            <p:ph type="title"/>
          </p:nvPr>
        </p:nvSpPr>
        <p:spPr/>
        <p:txBody>
          <a:bodyPr/>
          <a:lstStyle/>
          <a:p>
            <a:r>
              <a:rPr lang="en-GB" dirty="0">
                <a:solidFill>
                  <a:schemeClr val="tx1"/>
                </a:solidFill>
              </a:rPr>
              <a:t>Free swimming initiative in Wales </a:t>
            </a:r>
          </a:p>
        </p:txBody>
      </p:sp>
      <p:sp>
        <p:nvSpPr>
          <p:cNvPr id="3" name="Content Placeholder 2">
            <a:extLst>
              <a:ext uri="{FF2B5EF4-FFF2-40B4-BE49-F238E27FC236}">
                <a16:creationId xmlns:a16="http://schemas.microsoft.com/office/drawing/2014/main" id="{6E5458C7-FA30-4947-AD7A-62AE8D557FCB}"/>
              </a:ext>
            </a:extLst>
          </p:cNvPr>
          <p:cNvSpPr>
            <a:spLocks noGrp="1"/>
          </p:cNvSpPr>
          <p:nvPr>
            <p:ph idx="1"/>
          </p:nvPr>
        </p:nvSpPr>
        <p:spPr/>
        <p:txBody>
          <a:bodyPr>
            <a:normAutofit lnSpcReduction="10000"/>
          </a:bodyPr>
          <a:lstStyle/>
          <a:p>
            <a:pPr marL="0" indent="0">
              <a:buNone/>
            </a:pPr>
            <a:r>
              <a:rPr lang="en-US" dirty="0">
                <a:cs typeface="Calibri"/>
              </a:rPr>
              <a:t>(Bolton, et al. 2008)Free swimming in Wales is Welsh Assembly Government initiative comprising two separate, but related schemes. Free swimming has been offered on a pilot basis since the summer 2003 to those aged 16 and under during school holidays. A second pilot scheme has operated since November 2004, offering free swimming to the 60 and over group outside of school holidays. </a:t>
            </a:r>
          </a:p>
          <a:p>
            <a:pPr marL="0" indent="0">
              <a:buNone/>
            </a:pPr>
            <a:r>
              <a:rPr lang="en-US" dirty="0">
                <a:cs typeface="Calibri"/>
              </a:rPr>
              <a:t>Further clarifications and targets are needed to better intergrade with other policies and programs which are designed to increase physical activity in adults. This means associating free swimming with relevant Welsh Government policies, in particular Climbing Higher- the pillar of Wales sport and active leisure policy over the next 20 years. </a:t>
            </a:r>
          </a:p>
          <a:p>
            <a:pPr marL="0" indent="0">
              <a:buNone/>
            </a:pPr>
            <a:endParaRPr lang="en-US" dirty="0">
              <a:cs typeface="Calibri"/>
            </a:endParaRPr>
          </a:p>
          <a:p>
            <a:pPr marL="0" indent="0">
              <a:buNone/>
            </a:pPr>
            <a:r>
              <a:rPr lang="en-US" i="1" dirty="0">
                <a:cs typeface="Calibri"/>
              </a:rPr>
              <a:t>Bolton, N. et al., 2008, Free swimming an evaluation of the Welsh Assembly Governments Initiative, Cardiff : Sport council for Wales </a:t>
            </a:r>
          </a:p>
          <a:p>
            <a:pPr marL="0" indent="0">
              <a:buNone/>
            </a:pPr>
            <a:endParaRPr lang="en-US" dirty="0">
              <a:cs typeface="Calibri"/>
            </a:endParaRPr>
          </a:p>
          <a:p>
            <a:pPr marL="0" indent="0">
              <a:buNone/>
            </a:pPr>
            <a:r>
              <a:rPr lang="en-US" dirty="0">
                <a:cs typeface="Calibri"/>
              </a:rPr>
              <a:t>. </a:t>
            </a:r>
          </a:p>
          <a:p>
            <a:endParaRPr lang="en-GB" dirty="0"/>
          </a:p>
        </p:txBody>
      </p:sp>
    </p:spTree>
    <p:extLst>
      <p:ext uri="{BB962C8B-B14F-4D97-AF65-F5344CB8AC3E}">
        <p14:creationId xmlns:p14="http://schemas.microsoft.com/office/powerpoint/2010/main" val="12657571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4D672-FDD9-4C23-BB39-DF3F16D255EB}"/>
              </a:ext>
            </a:extLst>
          </p:cNvPr>
          <p:cNvSpPr>
            <a:spLocks noGrp="1"/>
          </p:cNvSpPr>
          <p:nvPr>
            <p:ph type="title"/>
          </p:nvPr>
        </p:nvSpPr>
        <p:spPr/>
        <p:txBody>
          <a:bodyPr/>
          <a:lstStyle/>
          <a:p>
            <a:r>
              <a:rPr lang="en-US" dirty="0">
                <a:solidFill>
                  <a:schemeClr val="tx1"/>
                </a:solidFill>
                <a:cs typeface="Calibri Light"/>
              </a:rPr>
              <a:t>Ageing well in Wales</a:t>
            </a:r>
            <a:endParaRPr lang="en-US" dirty="0">
              <a:solidFill>
                <a:schemeClr val="tx1"/>
              </a:solidFill>
            </a:endParaRPr>
          </a:p>
        </p:txBody>
      </p:sp>
      <p:sp>
        <p:nvSpPr>
          <p:cNvPr id="3" name="Content Placeholder 2">
            <a:extLst>
              <a:ext uri="{FF2B5EF4-FFF2-40B4-BE49-F238E27FC236}">
                <a16:creationId xmlns:a16="http://schemas.microsoft.com/office/drawing/2014/main" id="{2E2FCECF-A97B-425E-92F0-2A242D38D112}"/>
              </a:ext>
            </a:extLst>
          </p:cNvPr>
          <p:cNvSpPr>
            <a:spLocks noGrp="1"/>
          </p:cNvSpPr>
          <p:nvPr>
            <p:ph idx="1"/>
          </p:nvPr>
        </p:nvSpPr>
        <p:spPr>
          <a:xfrm>
            <a:off x="3691715" y="757576"/>
            <a:ext cx="7315200" cy="5120640"/>
          </a:xfrm>
        </p:spPr>
        <p:txBody>
          <a:bodyPr vert="horz" lIns="91440" tIns="45720" rIns="91440" bIns="45720" rtlCol="0" anchor="t">
            <a:normAutofit/>
          </a:bodyPr>
          <a:lstStyle/>
          <a:p>
            <a:pPr marL="0" indent="0">
              <a:buNone/>
            </a:pPr>
            <a:r>
              <a:rPr lang="en-US" dirty="0">
                <a:cs typeface="Calibri"/>
              </a:rPr>
              <a:t>Is Welsh Government program that defines three main priorities areas for action these are social, environmental and financial resources. It also recognizes that better physical and mental health influences in lifestyle and other factors like access to information and advice, equality and diversity, language needs and readiness for later life in each of these focus areas are important issues.</a:t>
            </a:r>
          </a:p>
          <a:p>
            <a:pPr marL="0" indent="0">
              <a:buNone/>
            </a:pPr>
            <a:r>
              <a:rPr lang="en-US" dirty="0">
                <a:cs typeface="Calibri"/>
              </a:rPr>
              <a:t>In Wales over 800 000 people are over 50, that’s more than quarter of our population. Over the next decade this will rise to over a million, therefor we need to start thinking of the impact it will have for our nation. Elderly people are quite often underappreciated however the society needs change its way thinking about older people and ageing. The definition of wellbeing is not well recognized or expressed in public service planning. </a:t>
            </a:r>
          </a:p>
          <a:p>
            <a:pPr marL="0" indent="0">
              <a:buNone/>
            </a:pPr>
            <a:r>
              <a:rPr lang="en-US" i="1" dirty="0">
                <a:cs typeface="Calibri"/>
              </a:rPr>
              <a:t>Welsh Government.,2013.The strategy of older people in Wales 2013-2023, </a:t>
            </a:r>
            <a:r>
              <a:rPr lang="en-US" i="1" dirty="0" err="1">
                <a:cs typeface="Calibri"/>
              </a:rPr>
              <a:t>s.l;s.n</a:t>
            </a:r>
            <a:r>
              <a:rPr lang="en-US" i="1" dirty="0">
                <a:cs typeface="Calibri"/>
              </a:rPr>
              <a:t>. </a:t>
            </a:r>
          </a:p>
        </p:txBody>
      </p:sp>
    </p:spTree>
    <p:extLst>
      <p:ext uri="{BB962C8B-B14F-4D97-AF65-F5344CB8AC3E}">
        <p14:creationId xmlns:p14="http://schemas.microsoft.com/office/powerpoint/2010/main" val="829901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B1D34-3B58-4572-BFBB-19F22CB166E8}"/>
              </a:ext>
            </a:extLst>
          </p:cNvPr>
          <p:cNvSpPr>
            <a:spLocks noGrp="1"/>
          </p:cNvSpPr>
          <p:nvPr>
            <p:ph type="title"/>
          </p:nvPr>
        </p:nvSpPr>
        <p:spPr/>
        <p:txBody>
          <a:bodyPr/>
          <a:lstStyle/>
          <a:p>
            <a:r>
              <a:rPr lang="en-US" dirty="0">
                <a:solidFill>
                  <a:schemeClr val="tx1"/>
                </a:solidFill>
                <a:cs typeface="Calibri Light"/>
              </a:rPr>
              <a:t>Loneliness studies in older people</a:t>
            </a:r>
            <a:endParaRPr lang="en-US" dirty="0">
              <a:solidFill>
                <a:schemeClr val="tx1"/>
              </a:solidFill>
            </a:endParaRPr>
          </a:p>
        </p:txBody>
      </p:sp>
      <p:sp>
        <p:nvSpPr>
          <p:cNvPr id="3" name="Content Placeholder 2">
            <a:extLst>
              <a:ext uri="{FF2B5EF4-FFF2-40B4-BE49-F238E27FC236}">
                <a16:creationId xmlns:a16="http://schemas.microsoft.com/office/drawing/2014/main" id="{A54980D5-AA4F-4141-9EDB-E5A07A00CD45}"/>
              </a:ext>
            </a:extLst>
          </p:cNvPr>
          <p:cNvSpPr>
            <a:spLocks noGrp="1"/>
          </p:cNvSpPr>
          <p:nvPr>
            <p:ph idx="1"/>
          </p:nvPr>
        </p:nvSpPr>
        <p:spPr/>
        <p:txBody>
          <a:bodyPr vert="horz" lIns="91440" tIns="45720" rIns="91440" bIns="45720" rtlCol="0" anchor="t">
            <a:normAutofit/>
          </a:bodyPr>
          <a:lstStyle/>
          <a:p>
            <a:pPr marL="0" indent="0">
              <a:buNone/>
            </a:pPr>
            <a:endParaRPr lang="en-US" dirty="0">
              <a:cs typeface="Calibri"/>
            </a:endParaRPr>
          </a:p>
          <a:p>
            <a:pPr marL="0" indent="0">
              <a:buNone/>
            </a:pPr>
            <a:r>
              <a:rPr lang="en-US" dirty="0">
                <a:cs typeface="Calibri"/>
              </a:rPr>
              <a:t>Loneliness particularly among older people, is increasingly identified as public health concern. It also comes from the factor that they have reduced their physical activity, and this  will affect their mental heatlh in long run. Psychological factors such as depression and anxiety, have been found to be associated with loneliness. </a:t>
            </a:r>
          </a:p>
          <a:p>
            <a:pPr marL="0" indent="0">
              <a:buNone/>
            </a:pPr>
            <a:endParaRPr lang="en-US" dirty="0">
              <a:cs typeface="Calibri"/>
            </a:endParaRPr>
          </a:p>
          <a:p>
            <a:pPr marL="0" indent="0">
              <a:buNone/>
            </a:pPr>
            <a:r>
              <a:rPr lang="en-US" i="1" dirty="0" err="1">
                <a:cs typeface="Calibri"/>
              </a:rPr>
              <a:t>C.Niedzwiedz</a:t>
            </a:r>
            <a:r>
              <a:rPr lang="en-US" i="1" dirty="0">
                <a:cs typeface="Calibri"/>
              </a:rPr>
              <a:t>, et al., 2015. Wealth inequalities in loneliness among older people in Europe; the role of functional limitations. European Journal of Public Health, 25(3)</a:t>
            </a:r>
          </a:p>
          <a:p>
            <a:pPr marL="0" indent="0">
              <a:buNone/>
            </a:pPr>
            <a:endParaRPr lang="en-US" dirty="0"/>
          </a:p>
        </p:txBody>
      </p:sp>
    </p:spTree>
    <p:extLst>
      <p:ext uri="{BB962C8B-B14F-4D97-AF65-F5344CB8AC3E}">
        <p14:creationId xmlns:p14="http://schemas.microsoft.com/office/powerpoint/2010/main" val="437202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3404C-D486-45FF-9DA5-8716325779FF}"/>
              </a:ext>
            </a:extLst>
          </p:cNvPr>
          <p:cNvSpPr>
            <a:spLocks noGrp="1"/>
          </p:cNvSpPr>
          <p:nvPr>
            <p:ph type="title"/>
          </p:nvPr>
        </p:nvSpPr>
        <p:spPr/>
        <p:txBody>
          <a:bodyPr/>
          <a:lstStyle/>
          <a:p>
            <a:r>
              <a:rPr lang="en-GB" dirty="0">
                <a:solidFill>
                  <a:schemeClr val="tx1"/>
                </a:solidFill>
              </a:rPr>
              <a:t>Importance and positive effects of swimming </a:t>
            </a:r>
          </a:p>
        </p:txBody>
      </p:sp>
      <p:sp>
        <p:nvSpPr>
          <p:cNvPr id="3" name="Content Placeholder 2">
            <a:extLst>
              <a:ext uri="{FF2B5EF4-FFF2-40B4-BE49-F238E27FC236}">
                <a16:creationId xmlns:a16="http://schemas.microsoft.com/office/drawing/2014/main" id="{604F750C-0D32-48A3-92E6-5F183B3C4470}"/>
              </a:ext>
            </a:extLst>
          </p:cNvPr>
          <p:cNvSpPr>
            <a:spLocks noGrp="1"/>
          </p:cNvSpPr>
          <p:nvPr>
            <p:ph idx="1"/>
          </p:nvPr>
        </p:nvSpPr>
        <p:spPr/>
        <p:txBody>
          <a:bodyPr/>
          <a:lstStyle/>
          <a:p>
            <a:pPr marL="0" indent="0">
              <a:buNone/>
            </a:pPr>
            <a:r>
              <a:rPr lang="en-GB" dirty="0"/>
              <a:t>Many experts find swimming to be ideal sport due the fact that it is great for developing aerobic form, strength and coordination. Swimming is the best way to improve your physical shape: it gives you sense of well-being, strengthens and tones your muscles while at the same time providing fun activity that can take care of your health throughout your life. </a:t>
            </a:r>
          </a:p>
          <a:p>
            <a:pPr marL="0" indent="0">
              <a:buNone/>
            </a:pPr>
            <a:r>
              <a:rPr lang="en-GB" dirty="0"/>
              <a:t>The educational principles of this sport is the fact that it can be done at any age, regardless of their physical shape. That shows its wide popularity by people of all ages and it also gives swimming fundamental quality with strong influence in the field of education. </a:t>
            </a:r>
          </a:p>
          <a:p>
            <a:pPr marL="0" indent="0">
              <a:buNone/>
            </a:pPr>
            <a:r>
              <a:rPr lang="en-GB" dirty="0"/>
              <a:t>Because of its numerous benefits , swimming has become very effective social activity with positive benefits on general well-being, these effects being evident at any age regardless of the person involved in this activity's educational or mental state. </a:t>
            </a:r>
          </a:p>
          <a:p>
            <a:pPr marL="0" indent="0">
              <a:buNone/>
            </a:pPr>
            <a:r>
              <a:rPr lang="en-GB" i="1" dirty="0" err="1"/>
              <a:t>Banias,P</a:t>
            </a:r>
            <a:r>
              <a:rPr lang="en-GB" i="1" dirty="0"/>
              <a:t>.&amp; Rasadean,M.,2010.The educational value of swimming for health. Journal of educational sciences, 12(1), pp. 79-85</a:t>
            </a:r>
          </a:p>
        </p:txBody>
      </p:sp>
    </p:spTree>
    <p:extLst>
      <p:ext uri="{BB962C8B-B14F-4D97-AF65-F5344CB8AC3E}">
        <p14:creationId xmlns:p14="http://schemas.microsoft.com/office/powerpoint/2010/main" val="1308324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9C85-1B86-42ED-A77A-F74E8AA564D6}"/>
              </a:ext>
            </a:extLst>
          </p:cNvPr>
          <p:cNvSpPr>
            <a:spLocks noGrp="1"/>
          </p:cNvSpPr>
          <p:nvPr>
            <p:ph type="title"/>
          </p:nvPr>
        </p:nvSpPr>
        <p:spPr/>
        <p:txBody>
          <a:bodyPr/>
          <a:lstStyle/>
          <a:p>
            <a:r>
              <a:rPr lang="en-GB">
                <a:solidFill>
                  <a:schemeClr val="tx1"/>
                </a:solidFill>
                <a:cs typeface="Calibri Light"/>
              </a:rPr>
              <a:t>Access to resources</a:t>
            </a:r>
            <a:r>
              <a:rPr lang="en-GB" dirty="0">
                <a:solidFill>
                  <a:schemeClr val="tx1"/>
                </a:solidFill>
                <a:cs typeface="Calibri Light"/>
              </a:rPr>
              <a:t> </a:t>
            </a:r>
          </a:p>
        </p:txBody>
      </p:sp>
      <p:sp>
        <p:nvSpPr>
          <p:cNvPr id="3" name="Content Placeholder 2">
            <a:extLst>
              <a:ext uri="{FF2B5EF4-FFF2-40B4-BE49-F238E27FC236}">
                <a16:creationId xmlns:a16="http://schemas.microsoft.com/office/drawing/2014/main" id="{93C53486-2EDC-4DCE-B4BA-B5514852826E}"/>
              </a:ext>
            </a:extLst>
          </p:cNvPr>
          <p:cNvSpPr>
            <a:spLocks noGrp="1"/>
          </p:cNvSpPr>
          <p:nvPr>
            <p:ph idx="1"/>
          </p:nvPr>
        </p:nvSpPr>
        <p:spPr/>
        <p:txBody>
          <a:bodyPr/>
          <a:lstStyle/>
          <a:p>
            <a:r>
              <a:rPr lang="en-GB" dirty="0"/>
              <a:t>I have chosen this research due to working in Wales National Pool Swansea</a:t>
            </a:r>
          </a:p>
          <a:p>
            <a:r>
              <a:rPr lang="en-GB" dirty="0"/>
              <a:t>The manager is Jeremy Cole and there is also three sports managers: Sian Gillies, Sara Bickel and Richard Akers </a:t>
            </a:r>
          </a:p>
          <a:p>
            <a:r>
              <a:rPr lang="en-GB" dirty="0"/>
              <a:t>I have also face to face contact with older adults, who use the pool regularly and I can get the data and questionnaires needed for my research </a:t>
            </a:r>
          </a:p>
        </p:txBody>
      </p:sp>
    </p:spTree>
    <p:extLst>
      <p:ext uri="{BB962C8B-B14F-4D97-AF65-F5344CB8AC3E}">
        <p14:creationId xmlns:p14="http://schemas.microsoft.com/office/powerpoint/2010/main" val="1759906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12E9-B92C-4D0B-8E12-44B2D32C67DD}"/>
              </a:ext>
            </a:extLst>
          </p:cNvPr>
          <p:cNvSpPr>
            <a:spLocks noGrp="1"/>
          </p:cNvSpPr>
          <p:nvPr>
            <p:ph type="title"/>
          </p:nvPr>
        </p:nvSpPr>
        <p:spPr/>
        <p:txBody>
          <a:bodyPr/>
          <a:lstStyle/>
          <a:p>
            <a:r>
              <a:rPr lang="en-GB">
                <a:solidFill>
                  <a:schemeClr val="tx1"/>
                </a:solidFill>
                <a:cs typeface="Calibri Light"/>
              </a:rPr>
              <a:t>Methodology </a:t>
            </a:r>
          </a:p>
        </p:txBody>
      </p:sp>
      <p:sp>
        <p:nvSpPr>
          <p:cNvPr id="3" name="Content Placeholder 2">
            <a:extLst>
              <a:ext uri="{FF2B5EF4-FFF2-40B4-BE49-F238E27FC236}">
                <a16:creationId xmlns:a16="http://schemas.microsoft.com/office/drawing/2014/main" id="{AE6127EE-18A8-4E79-90C5-45C654852DEB}"/>
              </a:ext>
            </a:extLst>
          </p:cNvPr>
          <p:cNvSpPr>
            <a:spLocks noGrp="1"/>
          </p:cNvSpPr>
          <p:nvPr>
            <p:ph idx="1"/>
          </p:nvPr>
        </p:nvSpPr>
        <p:spPr>
          <a:xfrm>
            <a:off x="3869268" y="864108"/>
            <a:ext cx="7840717" cy="5120640"/>
          </a:xfrm>
        </p:spPr>
        <p:txBody>
          <a:bodyPr vert="horz" lIns="91440" tIns="45720" rIns="91440" bIns="45720" rtlCol="0" anchor="t">
            <a:normAutofit/>
          </a:bodyPr>
          <a:lstStyle/>
          <a:p>
            <a:r>
              <a:rPr lang="en-GB" dirty="0">
                <a:cs typeface="Calibri"/>
              </a:rPr>
              <a:t>Smith(2010) has said that research provides us all with the chance to learn more and acquire new knowledge to help ourselves. The discovery of many new things can occur through research and their findings can help sense of the world. </a:t>
            </a:r>
          </a:p>
          <a:p>
            <a:r>
              <a:rPr lang="en-GB" dirty="0">
                <a:cs typeface="Calibri"/>
              </a:rPr>
              <a:t>Two broad approaches to research are quantitative and qualitative. In quantitate approach research questions tend to be based on theories that the researcher seeks to test but in qualitative the researcher may generate theory following some observations or examine an existing theory from difference perspective. </a:t>
            </a:r>
          </a:p>
          <a:p>
            <a:r>
              <a:rPr lang="en-GB" dirty="0">
                <a:cs typeface="Calibri"/>
              </a:rPr>
              <a:t>In this research project I will be using qualitative methods</a:t>
            </a:r>
          </a:p>
          <a:p>
            <a:endParaRPr lang="en-GB" dirty="0">
              <a:cs typeface="Calibri"/>
            </a:endParaRPr>
          </a:p>
          <a:p>
            <a:endParaRPr lang="en-GB" dirty="0">
              <a:cs typeface="Calibri"/>
            </a:endParaRPr>
          </a:p>
          <a:p>
            <a:pPr marL="0" indent="0">
              <a:buNone/>
            </a:pPr>
            <a:r>
              <a:rPr lang="en-GB" i="1" dirty="0">
                <a:cs typeface="Calibri"/>
              </a:rPr>
              <a:t>Smith, M.(2010). Research methods in sport. Devon: TJ International Ltd </a:t>
            </a:r>
          </a:p>
        </p:txBody>
      </p:sp>
    </p:spTree>
    <p:extLst>
      <p:ext uri="{BB962C8B-B14F-4D97-AF65-F5344CB8AC3E}">
        <p14:creationId xmlns:p14="http://schemas.microsoft.com/office/powerpoint/2010/main" val="2426935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24D6F-3D07-4A27-B860-5FD712E52742}"/>
              </a:ext>
            </a:extLst>
          </p:cNvPr>
          <p:cNvSpPr>
            <a:spLocks noGrp="1"/>
          </p:cNvSpPr>
          <p:nvPr>
            <p:ph type="title"/>
          </p:nvPr>
        </p:nvSpPr>
        <p:spPr>
          <a:xfrm>
            <a:off x="-44874" y="1220182"/>
            <a:ext cx="3735756" cy="4601183"/>
          </a:xfrm>
        </p:spPr>
        <p:txBody>
          <a:bodyPr/>
          <a:lstStyle/>
          <a:p>
            <a:r>
              <a:rPr lang="en-GB" dirty="0">
                <a:solidFill>
                  <a:schemeClr val="tx1"/>
                </a:solidFill>
              </a:rPr>
              <a:t>Research methods</a:t>
            </a:r>
            <a:r>
              <a:rPr lang="en-GB" dirty="0"/>
              <a:t> </a:t>
            </a:r>
          </a:p>
        </p:txBody>
      </p:sp>
      <p:sp>
        <p:nvSpPr>
          <p:cNvPr id="3" name="Content Placeholder 2">
            <a:extLst>
              <a:ext uri="{FF2B5EF4-FFF2-40B4-BE49-F238E27FC236}">
                <a16:creationId xmlns:a16="http://schemas.microsoft.com/office/drawing/2014/main" id="{D2FBE777-D1FB-460B-AEA6-4A50EDAFBD10}"/>
              </a:ext>
            </a:extLst>
          </p:cNvPr>
          <p:cNvSpPr>
            <a:spLocks noGrp="1"/>
          </p:cNvSpPr>
          <p:nvPr>
            <p:ph idx="1"/>
          </p:nvPr>
        </p:nvSpPr>
        <p:spPr/>
        <p:txBody>
          <a:bodyPr/>
          <a:lstStyle/>
          <a:p>
            <a:r>
              <a:rPr lang="en-GB" dirty="0"/>
              <a:t>Research methods are the tool for data collection- things like questionnaires, interviews and observations </a:t>
            </a:r>
            <a:endParaRPr lang="en-US" dirty="0"/>
          </a:p>
          <a:p>
            <a:r>
              <a:rPr lang="en-GB" dirty="0"/>
              <a:t>They are types of equipment that allow relevant data to be collected and reflected </a:t>
            </a:r>
          </a:p>
          <a:p>
            <a:r>
              <a:rPr lang="en-GB" dirty="0"/>
              <a:t>The choice for strategy comes from practical aspects of conducting a research </a:t>
            </a:r>
          </a:p>
          <a:p>
            <a:r>
              <a:rPr lang="en-GB" dirty="0"/>
              <a:t>The key point when selecting research methods is to get access for people, contexts and events that are crucial for the success of the research </a:t>
            </a:r>
          </a:p>
          <a:p>
            <a:r>
              <a:rPr lang="en-GB" dirty="0"/>
              <a:t>In this research project I will use as my research methods questionnaires and interviews </a:t>
            </a:r>
          </a:p>
        </p:txBody>
      </p:sp>
    </p:spTree>
    <p:extLst>
      <p:ext uri="{BB962C8B-B14F-4D97-AF65-F5344CB8AC3E}">
        <p14:creationId xmlns:p14="http://schemas.microsoft.com/office/powerpoint/2010/main" val="2963957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EBFF7-BDC1-46B0-A119-74330A5868F6}"/>
              </a:ext>
            </a:extLst>
          </p:cNvPr>
          <p:cNvSpPr>
            <a:spLocks noGrp="1"/>
          </p:cNvSpPr>
          <p:nvPr>
            <p:ph type="title"/>
          </p:nvPr>
        </p:nvSpPr>
        <p:spPr/>
        <p:txBody>
          <a:bodyPr/>
          <a:lstStyle/>
          <a:p>
            <a:r>
              <a:rPr lang="en-GB">
                <a:solidFill>
                  <a:schemeClr val="tx1"/>
                </a:solidFill>
                <a:cs typeface="Calibri Light"/>
              </a:rPr>
              <a:t>Timeline</a:t>
            </a:r>
            <a:r>
              <a:rPr lang="en-GB" dirty="0">
                <a:solidFill>
                  <a:schemeClr val="tx1"/>
                </a:solidFill>
                <a:cs typeface="Calibri Light"/>
              </a:rPr>
              <a:t> </a:t>
            </a:r>
            <a:endParaRPr lang="en-GB">
              <a:solidFill>
                <a:schemeClr val="tx1"/>
              </a:solidFill>
            </a:endParaRPr>
          </a:p>
        </p:txBody>
      </p:sp>
      <p:graphicFrame>
        <p:nvGraphicFramePr>
          <p:cNvPr id="4" name="Table 4">
            <a:extLst>
              <a:ext uri="{FF2B5EF4-FFF2-40B4-BE49-F238E27FC236}">
                <a16:creationId xmlns:a16="http://schemas.microsoft.com/office/drawing/2014/main" id="{BB3E4E03-199E-4A61-90D6-1042E282E2D3}"/>
              </a:ext>
            </a:extLst>
          </p:cNvPr>
          <p:cNvGraphicFramePr>
            <a:graphicFrameLocks noGrp="1"/>
          </p:cNvGraphicFramePr>
          <p:nvPr>
            <p:ph idx="1"/>
            <p:extLst>
              <p:ext uri="{D42A27DB-BD31-4B8C-83A1-F6EECF244321}">
                <p14:modId xmlns:p14="http://schemas.microsoft.com/office/powerpoint/2010/main" val="2958027643"/>
              </p:ext>
            </p:extLst>
          </p:nvPr>
        </p:nvGraphicFramePr>
        <p:xfrm>
          <a:off x="3453414" y="883920"/>
          <a:ext cx="8131946" cy="3308638"/>
        </p:xfrm>
        <a:graphic>
          <a:graphicData uri="http://schemas.openxmlformats.org/drawingml/2006/table">
            <a:tbl>
              <a:tblPr firstRow="1" bandRow="1">
                <a:tableStyleId>{5C22544A-7EE6-4342-B048-85BDC9FD1C3A}</a:tableStyleId>
              </a:tblPr>
              <a:tblGrid>
                <a:gridCol w="1685630">
                  <a:extLst>
                    <a:ext uri="{9D8B030D-6E8A-4147-A177-3AD203B41FA5}">
                      <a16:colId xmlns:a16="http://schemas.microsoft.com/office/drawing/2014/main" val="3721996571"/>
                    </a:ext>
                  </a:extLst>
                </a:gridCol>
                <a:gridCol w="649199">
                  <a:extLst>
                    <a:ext uri="{9D8B030D-6E8A-4147-A177-3AD203B41FA5}">
                      <a16:colId xmlns:a16="http://schemas.microsoft.com/office/drawing/2014/main" val="718325719"/>
                    </a:ext>
                  </a:extLst>
                </a:gridCol>
                <a:gridCol w="1232669">
                  <a:extLst>
                    <a:ext uri="{9D8B030D-6E8A-4147-A177-3AD203B41FA5}">
                      <a16:colId xmlns:a16="http://schemas.microsoft.com/office/drawing/2014/main" val="2869867294"/>
                    </a:ext>
                  </a:extLst>
                </a:gridCol>
                <a:gridCol w="652064">
                  <a:extLst>
                    <a:ext uri="{9D8B030D-6E8A-4147-A177-3AD203B41FA5}">
                      <a16:colId xmlns:a16="http://schemas.microsoft.com/office/drawing/2014/main" val="2255845053"/>
                    </a:ext>
                  </a:extLst>
                </a:gridCol>
                <a:gridCol w="652064">
                  <a:extLst>
                    <a:ext uri="{9D8B030D-6E8A-4147-A177-3AD203B41FA5}">
                      <a16:colId xmlns:a16="http://schemas.microsoft.com/office/drawing/2014/main" val="3582985636"/>
                    </a:ext>
                  </a:extLst>
                </a:gridCol>
                <a:gridCol w="652064">
                  <a:extLst>
                    <a:ext uri="{9D8B030D-6E8A-4147-A177-3AD203B41FA5}">
                      <a16:colId xmlns:a16="http://schemas.microsoft.com/office/drawing/2014/main" val="2283715898"/>
                    </a:ext>
                  </a:extLst>
                </a:gridCol>
                <a:gridCol w="652064">
                  <a:extLst>
                    <a:ext uri="{9D8B030D-6E8A-4147-A177-3AD203B41FA5}">
                      <a16:colId xmlns:a16="http://schemas.microsoft.com/office/drawing/2014/main" val="2841701830"/>
                    </a:ext>
                  </a:extLst>
                </a:gridCol>
                <a:gridCol w="652064">
                  <a:extLst>
                    <a:ext uri="{9D8B030D-6E8A-4147-A177-3AD203B41FA5}">
                      <a16:colId xmlns:a16="http://schemas.microsoft.com/office/drawing/2014/main" val="930358242"/>
                    </a:ext>
                  </a:extLst>
                </a:gridCol>
                <a:gridCol w="652064">
                  <a:extLst>
                    <a:ext uri="{9D8B030D-6E8A-4147-A177-3AD203B41FA5}">
                      <a16:colId xmlns:a16="http://schemas.microsoft.com/office/drawing/2014/main" val="1243198569"/>
                    </a:ext>
                  </a:extLst>
                </a:gridCol>
                <a:gridCol w="652064">
                  <a:extLst>
                    <a:ext uri="{9D8B030D-6E8A-4147-A177-3AD203B41FA5}">
                      <a16:colId xmlns:a16="http://schemas.microsoft.com/office/drawing/2014/main" val="2413892914"/>
                    </a:ext>
                  </a:extLst>
                </a:gridCol>
              </a:tblGrid>
              <a:tr h="323443">
                <a:tc>
                  <a:txBody>
                    <a:bodyPr/>
                    <a:lstStyle/>
                    <a:p>
                      <a:endParaRPr lang="en-GB"/>
                    </a:p>
                  </a:txBody>
                  <a:tcPr/>
                </a:tc>
                <a:tc>
                  <a:txBody>
                    <a:bodyPr/>
                    <a:lstStyle/>
                    <a:p>
                      <a:r>
                        <a:rPr lang="en-GB" sz="1100" dirty="0"/>
                        <a:t>October</a:t>
                      </a:r>
                    </a:p>
                  </a:txBody>
                  <a:tcPr/>
                </a:tc>
                <a:tc>
                  <a:txBody>
                    <a:bodyPr/>
                    <a:lstStyle/>
                    <a:p>
                      <a:r>
                        <a:rPr lang="en-GB" sz="900" dirty="0"/>
                        <a:t>November</a:t>
                      </a:r>
                      <a:endParaRPr lang="en-GB" sz="1000" dirty="0"/>
                    </a:p>
                  </a:txBody>
                  <a:tcPr/>
                </a:tc>
                <a:tc>
                  <a:txBody>
                    <a:bodyPr/>
                    <a:lstStyle/>
                    <a:p>
                      <a:r>
                        <a:rPr lang="en-GB" sz="900" dirty="0"/>
                        <a:t>December</a:t>
                      </a:r>
                      <a:endParaRPr lang="en-GB" dirty="0"/>
                    </a:p>
                  </a:txBody>
                  <a:tcPr/>
                </a:tc>
                <a:tc>
                  <a:txBody>
                    <a:bodyPr/>
                    <a:lstStyle/>
                    <a:p>
                      <a:r>
                        <a:rPr lang="en-GB" sz="900" dirty="0"/>
                        <a:t>January</a:t>
                      </a:r>
                      <a:endParaRPr lang="en-GB" dirty="0"/>
                    </a:p>
                  </a:txBody>
                  <a:tcPr/>
                </a:tc>
                <a:tc>
                  <a:txBody>
                    <a:bodyPr/>
                    <a:lstStyle/>
                    <a:p>
                      <a:r>
                        <a:rPr lang="en-GB" sz="900" dirty="0"/>
                        <a:t>February</a:t>
                      </a:r>
                      <a:endParaRPr lang="en-GB" dirty="0"/>
                    </a:p>
                  </a:txBody>
                  <a:tcPr/>
                </a:tc>
                <a:tc>
                  <a:txBody>
                    <a:bodyPr/>
                    <a:lstStyle/>
                    <a:p>
                      <a:r>
                        <a:rPr lang="en-GB" sz="900" dirty="0"/>
                        <a:t>March</a:t>
                      </a:r>
                      <a:endParaRPr lang="en-GB" dirty="0"/>
                    </a:p>
                  </a:txBody>
                  <a:tcPr/>
                </a:tc>
                <a:tc>
                  <a:txBody>
                    <a:bodyPr/>
                    <a:lstStyle/>
                    <a:p>
                      <a:r>
                        <a:rPr lang="en-GB" sz="900" dirty="0"/>
                        <a:t>April</a:t>
                      </a:r>
                      <a:endParaRPr lang="en-GB" dirty="0"/>
                    </a:p>
                  </a:txBody>
                  <a:tcPr/>
                </a:tc>
                <a:tc>
                  <a:txBody>
                    <a:bodyPr/>
                    <a:lstStyle/>
                    <a:p>
                      <a:r>
                        <a:rPr lang="en-GB" sz="1000" dirty="0"/>
                        <a:t>May</a:t>
                      </a:r>
                      <a:endParaRPr lang="en-GB" dirty="0"/>
                    </a:p>
                  </a:txBody>
                  <a:tcPr/>
                </a:tc>
                <a:tc>
                  <a:txBody>
                    <a:bodyPr/>
                    <a:lstStyle/>
                    <a:p>
                      <a:r>
                        <a:rPr lang="en-GB" sz="1000" dirty="0"/>
                        <a:t>June </a:t>
                      </a:r>
                      <a:endParaRPr lang="en-GB" dirty="0"/>
                    </a:p>
                  </a:txBody>
                  <a:tcPr/>
                </a:tc>
                <a:extLst>
                  <a:ext uri="{0D108BD9-81ED-4DB2-BD59-A6C34878D82A}">
                    <a16:rowId xmlns:a16="http://schemas.microsoft.com/office/drawing/2014/main" val="1026016491"/>
                  </a:ext>
                </a:extLst>
              </a:tr>
              <a:tr h="380033">
                <a:tc>
                  <a:txBody>
                    <a:bodyPr/>
                    <a:lstStyle/>
                    <a:p>
                      <a:r>
                        <a:rPr lang="en-GB" sz="1000" dirty="0"/>
                        <a:t>Create research proposal</a:t>
                      </a:r>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740574649"/>
                  </a:ext>
                </a:extLst>
              </a:tr>
              <a:tr h="380033">
                <a:tc>
                  <a:txBody>
                    <a:bodyPr/>
                    <a:lstStyle/>
                    <a:p>
                      <a:r>
                        <a:rPr lang="en-GB" sz="1000" dirty="0"/>
                        <a:t>Meeting with Sian Gillies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58417593"/>
                  </a:ext>
                </a:extLst>
              </a:tr>
              <a:tr h="380033">
                <a:tc>
                  <a:txBody>
                    <a:bodyPr/>
                    <a:lstStyle/>
                    <a:p>
                      <a:r>
                        <a:rPr lang="en-GB" sz="1000" dirty="0"/>
                        <a:t>Set Rationale</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23329810"/>
                  </a:ext>
                </a:extLst>
              </a:tr>
              <a:tr h="411703">
                <a:tc>
                  <a:txBody>
                    <a:bodyPr/>
                    <a:lstStyle/>
                    <a:p>
                      <a:r>
                        <a:rPr lang="en-GB" sz="1000" dirty="0"/>
                        <a:t>Research proposal presentation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513478"/>
                  </a:ext>
                </a:extLst>
              </a:tr>
              <a:tr h="380033">
                <a:tc>
                  <a:txBody>
                    <a:bodyPr/>
                    <a:lstStyle/>
                    <a:p>
                      <a:r>
                        <a:rPr lang="en-GB" sz="1000" dirty="0"/>
                        <a:t>Fill in the Ethics form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704126965"/>
                  </a:ext>
                </a:extLst>
              </a:tr>
              <a:tr h="380033">
                <a:tc>
                  <a:txBody>
                    <a:bodyPr/>
                    <a:lstStyle/>
                    <a:p>
                      <a:r>
                        <a:rPr lang="en-GB" sz="1000" dirty="0"/>
                        <a:t>2500 words literature review</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42175431"/>
                  </a:ext>
                </a:extLst>
              </a:tr>
              <a:tr h="570050">
                <a:tc>
                  <a:txBody>
                    <a:bodyPr/>
                    <a:lstStyle/>
                    <a:p>
                      <a:r>
                        <a:rPr lang="en-GB" sz="1000" dirty="0"/>
                        <a:t>Doing risk assessments </a:t>
                      </a:r>
                    </a:p>
                    <a:p>
                      <a:r>
                        <a:rPr lang="en-GB" sz="1000" dirty="0"/>
                        <a:t>Data collection</a:t>
                      </a:r>
                    </a:p>
                    <a:p>
                      <a:r>
                        <a:rPr lang="en-GB" sz="1000" dirty="0"/>
                        <a:t>8000 words project </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997728825"/>
                  </a:ext>
                </a:extLst>
              </a:tr>
            </a:tbl>
          </a:graphicData>
        </a:graphic>
      </p:graphicFrame>
    </p:spTree>
    <p:extLst>
      <p:ext uri="{BB962C8B-B14F-4D97-AF65-F5344CB8AC3E}">
        <p14:creationId xmlns:p14="http://schemas.microsoft.com/office/powerpoint/2010/main" val="2330494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F5BC5-358E-40F5-B0A0-D0EC6C97035C}"/>
              </a:ext>
            </a:extLst>
          </p:cNvPr>
          <p:cNvSpPr>
            <a:spLocks noGrp="1"/>
          </p:cNvSpPr>
          <p:nvPr>
            <p:ph type="title"/>
          </p:nvPr>
        </p:nvSpPr>
        <p:spPr/>
        <p:txBody>
          <a:bodyPr/>
          <a:lstStyle/>
          <a:p>
            <a:r>
              <a:rPr lang="en-GB">
                <a:solidFill>
                  <a:schemeClr val="tx1"/>
                </a:solidFill>
                <a:cs typeface="Calibri Light"/>
              </a:rPr>
              <a:t>Ethics form</a:t>
            </a:r>
            <a:r>
              <a:rPr lang="en-GB" dirty="0">
                <a:solidFill>
                  <a:schemeClr val="tx1"/>
                </a:solidFill>
                <a:cs typeface="Calibri Light"/>
              </a:rPr>
              <a:t> </a:t>
            </a:r>
            <a:endParaRPr lang="en-GB">
              <a:solidFill>
                <a:schemeClr val="tx1"/>
              </a:solidFill>
            </a:endParaRPr>
          </a:p>
        </p:txBody>
      </p:sp>
      <p:pic>
        <p:nvPicPr>
          <p:cNvPr id="4" name="Picture 4" descr="A screenshot of a cell phone&#10;&#10;Description generated with very high confidence">
            <a:extLst>
              <a:ext uri="{FF2B5EF4-FFF2-40B4-BE49-F238E27FC236}">
                <a16:creationId xmlns:a16="http://schemas.microsoft.com/office/drawing/2014/main" id="{C67A82EE-6219-40FC-B2FB-732318567B42}"/>
              </a:ext>
            </a:extLst>
          </p:cNvPr>
          <p:cNvPicPr>
            <a:picLocks noGrp="1" noChangeAspect="1"/>
          </p:cNvPicPr>
          <p:nvPr>
            <p:ph idx="1"/>
          </p:nvPr>
        </p:nvPicPr>
        <p:blipFill>
          <a:blip r:embed="rId2"/>
          <a:stretch>
            <a:fillRect/>
          </a:stretch>
        </p:blipFill>
        <p:spPr>
          <a:xfrm>
            <a:off x="3869268" y="1053761"/>
            <a:ext cx="7315200" cy="4741333"/>
          </a:xfrm>
        </p:spPr>
      </p:pic>
    </p:spTree>
    <p:extLst>
      <p:ext uri="{BB962C8B-B14F-4D97-AF65-F5344CB8AC3E}">
        <p14:creationId xmlns:p14="http://schemas.microsoft.com/office/powerpoint/2010/main" val="36490507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C9455-035B-43F9-B632-24E86929E65A}"/>
              </a:ext>
            </a:extLst>
          </p:cNvPr>
          <p:cNvSpPr>
            <a:spLocks noGrp="1"/>
          </p:cNvSpPr>
          <p:nvPr>
            <p:ph type="title"/>
          </p:nvPr>
        </p:nvSpPr>
        <p:spPr/>
        <p:txBody>
          <a:bodyPr/>
          <a:lstStyle/>
          <a:p>
            <a:endParaRPr lang="en-GB"/>
          </a:p>
        </p:txBody>
      </p:sp>
      <p:pic>
        <p:nvPicPr>
          <p:cNvPr id="4" name="Picture 4" descr="A screenshot of a social media post&#10;&#10;Description generated with very high confidence">
            <a:extLst>
              <a:ext uri="{FF2B5EF4-FFF2-40B4-BE49-F238E27FC236}">
                <a16:creationId xmlns:a16="http://schemas.microsoft.com/office/drawing/2014/main" id="{DEB46E3D-AACB-43FD-9B14-7305207B2E81}"/>
              </a:ext>
            </a:extLst>
          </p:cNvPr>
          <p:cNvPicPr>
            <a:picLocks noGrp="1" noChangeAspect="1"/>
          </p:cNvPicPr>
          <p:nvPr>
            <p:ph idx="1"/>
          </p:nvPr>
        </p:nvPicPr>
        <p:blipFill>
          <a:blip r:embed="rId2"/>
          <a:stretch>
            <a:fillRect/>
          </a:stretch>
        </p:blipFill>
        <p:spPr>
          <a:xfrm>
            <a:off x="3869268" y="1112633"/>
            <a:ext cx="7315200" cy="4623589"/>
          </a:xfrm>
        </p:spPr>
      </p:pic>
    </p:spTree>
    <p:extLst>
      <p:ext uri="{BB962C8B-B14F-4D97-AF65-F5344CB8AC3E}">
        <p14:creationId xmlns:p14="http://schemas.microsoft.com/office/powerpoint/2010/main" val="1343437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AB72B-2059-4111-A50F-D45A3AF0911D}"/>
              </a:ext>
            </a:extLst>
          </p:cNvPr>
          <p:cNvSpPr>
            <a:spLocks noGrp="1"/>
          </p:cNvSpPr>
          <p:nvPr>
            <p:ph type="title"/>
          </p:nvPr>
        </p:nvSpPr>
        <p:spPr/>
        <p:txBody>
          <a:bodyPr/>
          <a:lstStyle/>
          <a:p>
            <a:endParaRPr lang="en-GB"/>
          </a:p>
        </p:txBody>
      </p:sp>
      <p:pic>
        <p:nvPicPr>
          <p:cNvPr id="4" name="Picture 4" descr="A screenshot of a social media post&#10;&#10;Description generated with very high confidence">
            <a:extLst>
              <a:ext uri="{FF2B5EF4-FFF2-40B4-BE49-F238E27FC236}">
                <a16:creationId xmlns:a16="http://schemas.microsoft.com/office/drawing/2014/main" id="{BB2D7170-838F-4827-877B-953F8801FEB8}"/>
              </a:ext>
            </a:extLst>
          </p:cNvPr>
          <p:cNvPicPr>
            <a:picLocks noGrp="1" noChangeAspect="1"/>
          </p:cNvPicPr>
          <p:nvPr>
            <p:ph idx="1"/>
          </p:nvPr>
        </p:nvPicPr>
        <p:blipFill>
          <a:blip r:embed="rId2"/>
          <a:stretch>
            <a:fillRect/>
          </a:stretch>
        </p:blipFill>
        <p:spPr>
          <a:xfrm>
            <a:off x="3869268" y="899740"/>
            <a:ext cx="7315200" cy="5049376"/>
          </a:xfrm>
        </p:spPr>
      </p:pic>
    </p:spTree>
    <p:extLst>
      <p:ext uri="{BB962C8B-B14F-4D97-AF65-F5344CB8AC3E}">
        <p14:creationId xmlns:p14="http://schemas.microsoft.com/office/powerpoint/2010/main" val="34452836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01521-DAE7-4264-99C4-534E08E36CCB}"/>
              </a:ext>
            </a:extLst>
          </p:cNvPr>
          <p:cNvSpPr>
            <a:spLocks noGrp="1"/>
          </p:cNvSpPr>
          <p:nvPr>
            <p:ph type="title"/>
          </p:nvPr>
        </p:nvSpPr>
        <p:spPr/>
        <p:txBody>
          <a:bodyPr/>
          <a:lstStyle/>
          <a:p>
            <a:endParaRPr lang="en-GB"/>
          </a:p>
        </p:txBody>
      </p:sp>
      <p:pic>
        <p:nvPicPr>
          <p:cNvPr id="4" name="Picture 4" descr="A screenshot of a cell phone&#10;&#10;Description generated with very high confidence">
            <a:extLst>
              <a:ext uri="{FF2B5EF4-FFF2-40B4-BE49-F238E27FC236}">
                <a16:creationId xmlns:a16="http://schemas.microsoft.com/office/drawing/2014/main" id="{13004840-A3DE-43C0-93A8-E8ABF0B08BE9}"/>
              </a:ext>
            </a:extLst>
          </p:cNvPr>
          <p:cNvPicPr>
            <a:picLocks noGrp="1" noChangeAspect="1"/>
          </p:cNvPicPr>
          <p:nvPr>
            <p:ph idx="1"/>
          </p:nvPr>
        </p:nvPicPr>
        <p:blipFill>
          <a:blip r:embed="rId2"/>
          <a:stretch>
            <a:fillRect/>
          </a:stretch>
        </p:blipFill>
        <p:spPr>
          <a:xfrm>
            <a:off x="3869268" y="947085"/>
            <a:ext cx="7315200" cy="4954685"/>
          </a:xfrm>
        </p:spPr>
      </p:pic>
    </p:spTree>
    <p:extLst>
      <p:ext uri="{BB962C8B-B14F-4D97-AF65-F5344CB8AC3E}">
        <p14:creationId xmlns:p14="http://schemas.microsoft.com/office/powerpoint/2010/main" val="461562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31B4-AB85-4E2F-99AC-B63E60EE65AC}"/>
              </a:ext>
            </a:extLst>
          </p:cNvPr>
          <p:cNvSpPr>
            <a:spLocks noGrp="1"/>
          </p:cNvSpPr>
          <p:nvPr>
            <p:ph type="title"/>
          </p:nvPr>
        </p:nvSpPr>
        <p:spPr>
          <a:xfrm>
            <a:off x="195308" y="1118586"/>
            <a:ext cx="3018409" cy="4611005"/>
          </a:xfrm>
        </p:spPr>
        <p:txBody>
          <a:bodyPr/>
          <a:lstStyle/>
          <a:p>
            <a:r>
              <a:rPr lang="en-GB" dirty="0">
                <a:solidFill>
                  <a:schemeClr val="tx1"/>
                </a:solidFill>
                <a:cs typeface="Calibri Light"/>
              </a:rPr>
              <a:t>References and bibliography </a:t>
            </a:r>
          </a:p>
        </p:txBody>
      </p:sp>
      <p:sp>
        <p:nvSpPr>
          <p:cNvPr id="3" name="Content Placeholder 2">
            <a:extLst>
              <a:ext uri="{FF2B5EF4-FFF2-40B4-BE49-F238E27FC236}">
                <a16:creationId xmlns:a16="http://schemas.microsoft.com/office/drawing/2014/main" id="{998BBF75-78AF-4C97-BDA0-F50A67229332}"/>
              </a:ext>
            </a:extLst>
          </p:cNvPr>
          <p:cNvSpPr>
            <a:spLocks noGrp="1"/>
          </p:cNvSpPr>
          <p:nvPr>
            <p:ph idx="1"/>
          </p:nvPr>
        </p:nvSpPr>
        <p:spPr>
          <a:xfrm>
            <a:off x="3648722" y="870012"/>
            <a:ext cx="8016537" cy="4981569"/>
          </a:xfrm>
        </p:spPr>
        <p:txBody>
          <a:bodyPr>
            <a:normAutofit fontScale="55000" lnSpcReduction="20000"/>
          </a:bodyPr>
          <a:lstStyle/>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a:buFont typeface="Wingdings" panose="05000000000000000000" pitchFamily="2" charset="2"/>
              <a:buChar char="§"/>
            </a:pPr>
            <a:r>
              <a:rPr lang="en-GB" i="1" dirty="0"/>
              <a:t>Houlihan, B., 2008. Sport and Society. Second ed. London. Sage</a:t>
            </a:r>
          </a:p>
          <a:p>
            <a:r>
              <a:rPr lang="en-GB" i="1" dirty="0"/>
              <a:t> </a:t>
            </a:r>
            <a:r>
              <a:rPr lang="en-GB" i="1" dirty="0" err="1"/>
              <a:t>Branca</a:t>
            </a:r>
            <a:r>
              <a:rPr lang="en-GB" i="1" dirty="0"/>
              <a:t>, et al.,2007. The challenge of obesity in the WHO European region and the strategies for response, Denmark: WHO </a:t>
            </a:r>
          </a:p>
          <a:p>
            <a:r>
              <a:rPr lang="en-GB" i="1" dirty="0"/>
              <a:t>Active Adults Survey, 2014. Sport Wales</a:t>
            </a:r>
          </a:p>
          <a:p>
            <a:r>
              <a:rPr lang="en-GB" dirty="0"/>
              <a:t>Sport and Active recreation in Wales (2003). Strategy for consultation. Welsh Government, </a:t>
            </a:r>
            <a:r>
              <a:rPr lang="en-GB" i="1" dirty="0"/>
              <a:t>Climbing higher </a:t>
            </a:r>
          </a:p>
          <a:p>
            <a:r>
              <a:rPr lang="en-US" i="1" dirty="0">
                <a:cs typeface="Calibri"/>
              </a:rPr>
              <a:t>Daniel, H.,2009. Health care expenditures, age, proximity to death and morbidity; implications of an ageing population </a:t>
            </a:r>
          </a:p>
          <a:p>
            <a:r>
              <a:rPr lang="en-US" i="1" dirty="0" err="1">
                <a:cs typeface="Calibri"/>
              </a:rPr>
              <a:t>M.Goldstein</a:t>
            </a:r>
            <a:r>
              <a:rPr lang="en-US" i="1" dirty="0">
                <a:cs typeface="Calibri"/>
              </a:rPr>
              <a:t>, The Saturday Evening Post, "Swimming for lifetime fitness", 1999, p.54</a:t>
            </a:r>
          </a:p>
          <a:p>
            <a:r>
              <a:rPr lang="en-US" i="1" dirty="0">
                <a:cs typeface="Calibri"/>
              </a:rPr>
              <a:t>Bolton, N. et al., 2008, Free swimming an evaluation of the Welsh Assembly Governments Initiative, Cardiff : Sport council for Wales </a:t>
            </a:r>
          </a:p>
          <a:p>
            <a:pPr>
              <a:buFont typeface="Wingdings" panose="05000000000000000000" pitchFamily="2" charset="2"/>
              <a:buChar char="§"/>
            </a:pPr>
            <a:r>
              <a:rPr lang="en-US" i="1" dirty="0">
                <a:cs typeface="Calibri"/>
              </a:rPr>
              <a:t>Welsh Government.,2013.The strategy of older people in Wales 2013-2023, </a:t>
            </a:r>
            <a:r>
              <a:rPr lang="en-US" i="1" dirty="0" err="1">
                <a:cs typeface="Calibri"/>
              </a:rPr>
              <a:t>s.l;s.n</a:t>
            </a:r>
            <a:r>
              <a:rPr lang="en-US" i="1" dirty="0">
                <a:cs typeface="Calibri"/>
              </a:rPr>
              <a:t>. </a:t>
            </a:r>
          </a:p>
          <a:p>
            <a:pPr>
              <a:buFont typeface="Wingdings" panose="05000000000000000000" pitchFamily="2" charset="2"/>
              <a:buChar char="§"/>
            </a:pPr>
            <a:r>
              <a:rPr lang="en-US" i="1" dirty="0" err="1">
                <a:cs typeface="Calibri"/>
              </a:rPr>
              <a:t>C.Niedzwiedz</a:t>
            </a:r>
            <a:r>
              <a:rPr lang="en-US" i="1" dirty="0">
                <a:cs typeface="Calibri"/>
              </a:rPr>
              <a:t>, et al., 2015. Wealth inequalities in loneliness among older people in Europe; the role of functional limitations. European Journal of Public Health, 25(3)</a:t>
            </a:r>
          </a:p>
          <a:p>
            <a:pPr>
              <a:buFont typeface="Wingdings" panose="05000000000000000000" pitchFamily="2" charset="2"/>
              <a:buChar char="§"/>
            </a:pPr>
            <a:r>
              <a:rPr lang="en-GB" i="1" dirty="0" err="1"/>
              <a:t>Banias,P</a:t>
            </a:r>
            <a:r>
              <a:rPr lang="en-GB" i="1" dirty="0"/>
              <a:t>.&amp; Rasadean,M.,2010.The educational value of swimming for health. Journal of educational sciences, 12(1), pp. 79-85</a:t>
            </a:r>
          </a:p>
          <a:p>
            <a:pPr>
              <a:buFont typeface="Wingdings" panose="05000000000000000000" pitchFamily="2" charset="2"/>
              <a:buChar char="§"/>
            </a:pPr>
            <a:r>
              <a:rPr lang="en-GB" i="1" dirty="0">
                <a:cs typeface="Calibri"/>
              </a:rPr>
              <a:t>Smith, M.(2010). Research methods in sport. Devon: TJ International Ltd </a:t>
            </a:r>
          </a:p>
          <a:p>
            <a:pPr>
              <a:buFont typeface="Wingdings" panose="05000000000000000000" pitchFamily="2" charset="2"/>
              <a:buChar char="§"/>
            </a:pPr>
            <a:endParaRPr lang="en-GB" i="1" dirty="0"/>
          </a:p>
          <a:p>
            <a:pPr>
              <a:buFont typeface="Wingdings" panose="05000000000000000000" pitchFamily="2" charset="2"/>
              <a:buChar char="§"/>
            </a:pPr>
            <a:endParaRPr lang="en-GB" i="1" dirty="0"/>
          </a:p>
          <a:p>
            <a:pPr>
              <a:buFont typeface="Wingdings" panose="05000000000000000000" pitchFamily="2" charset="2"/>
              <a:buChar char="§"/>
            </a:pPr>
            <a:endParaRPr lang="en-GB" i="1" dirty="0"/>
          </a:p>
          <a:p>
            <a:pPr marL="0" indent="0">
              <a:buNone/>
            </a:pPr>
            <a:endParaRPr lang="en-US" i="1" dirty="0">
              <a:cs typeface="Calibri"/>
            </a:endParaRPr>
          </a:p>
          <a:p>
            <a:pPr marL="0" indent="0">
              <a:buNone/>
            </a:pPr>
            <a:endParaRPr lang="en-US" dirty="0">
              <a:cs typeface="Calibri"/>
            </a:endParaRPr>
          </a:p>
          <a:p>
            <a:endParaRPr lang="en-US" i="1" dirty="0">
              <a:cs typeface="Calibri"/>
            </a:endParaRPr>
          </a:p>
          <a:p>
            <a:endParaRPr lang="en-US" i="1" dirty="0">
              <a:cs typeface="Calibri"/>
            </a:endParaRPr>
          </a:p>
          <a:p>
            <a:endParaRPr lang="en-US" dirty="0"/>
          </a:p>
          <a:p>
            <a:endParaRPr lang="en-GB" i="1" dirty="0"/>
          </a:p>
          <a:p>
            <a:endParaRPr lang="en-GB" i="1" dirty="0"/>
          </a:p>
          <a:p>
            <a:endParaRPr lang="en-GB" i="1" dirty="0"/>
          </a:p>
          <a:p>
            <a:endParaRPr lang="en-GB" dirty="0"/>
          </a:p>
        </p:txBody>
      </p:sp>
    </p:spTree>
    <p:extLst>
      <p:ext uri="{BB962C8B-B14F-4D97-AF65-F5344CB8AC3E}">
        <p14:creationId xmlns:p14="http://schemas.microsoft.com/office/powerpoint/2010/main" val="21890371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EEC55-38AF-487F-99D9-04BCEB816A17}"/>
              </a:ext>
            </a:extLst>
          </p:cNvPr>
          <p:cNvSpPr>
            <a:spLocks noGrp="1"/>
          </p:cNvSpPr>
          <p:nvPr>
            <p:ph type="title"/>
          </p:nvPr>
        </p:nvSpPr>
        <p:spPr>
          <a:xfrm>
            <a:off x="1286929" y="1405466"/>
            <a:ext cx="4805489" cy="4047068"/>
          </a:xfrm>
        </p:spPr>
        <p:txBody>
          <a:bodyPr vert="horz" lIns="91440" tIns="45720" rIns="91440" bIns="45720" rtlCol="0" anchor="ctr">
            <a:normAutofit/>
          </a:bodyPr>
          <a:lstStyle/>
          <a:p>
            <a:pPr algn="r"/>
            <a:br>
              <a:rPr lang="en-US" sz="2600" kern="1200" spc="-100" baseline="0" dirty="0"/>
            </a:br>
            <a:br>
              <a:rPr lang="en-US" sz="2600" kern="1200" spc="-100" baseline="0" dirty="0"/>
            </a:br>
            <a:br>
              <a:rPr lang="en-US" sz="2600" kern="1200" spc="-100" baseline="0" dirty="0"/>
            </a:br>
            <a:r>
              <a:rPr lang="en-US" sz="2600" kern="1200" spc="-100" baseline="0" dirty="0">
                <a:solidFill>
                  <a:srgbClr val="FFFFFF"/>
                </a:solidFill>
                <a:latin typeface="+mj-lt"/>
                <a:ea typeface="+mj-ea"/>
                <a:cs typeface="+mj-cs"/>
              </a:rPr>
              <a:t>                </a:t>
            </a:r>
            <a:br>
              <a:rPr lang="en-US" sz="2600" kern="1200" spc="-100" baseline="0" dirty="0"/>
            </a:br>
            <a:br>
              <a:rPr lang="en-US" sz="2600" kern="1200" spc="-100" baseline="0" dirty="0"/>
            </a:br>
            <a:r>
              <a:rPr lang="en-US" sz="2600" kern="1200" spc="-100" baseline="0" dirty="0">
                <a:solidFill>
                  <a:srgbClr val="FFFFFF"/>
                </a:solidFill>
                <a:latin typeface="+mj-lt"/>
                <a:ea typeface="+mj-ea"/>
                <a:cs typeface="+mj-cs"/>
              </a:rPr>
              <a:t>                  </a:t>
            </a:r>
            <a:r>
              <a:rPr lang="en-US" sz="2600" b="1" kern="1200" spc="-100" baseline="0" dirty="0">
                <a:solidFill>
                  <a:schemeClr val="tx1"/>
                </a:solidFill>
                <a:latin typeface="+mj-lt"/>
                <a:ea typeface="+mj-ea"/>
                <a:cs typeface="+mj-cs"/>
              </a:rPr>
              <a:t>Thank you for listening! </a:t>
            </a:r>
            <a:br>
              <a:rPr lang="en-US" sz="2600" b="1" kern="1200" spc="-100" baseline="0" dirty="0">
                <a:solidFill>
                  <a:schemeClr val="tx1"/>
                </a:solidFill>
              </a:rPr>
            </a:br>
            <a:br>
              <a:rPr lang="en-US" sz="2600" kern="1200" spc="-100" baseline="0" dirty="0"/>
            </a:br>
            <a:br>
              <a:rPr lang="en-US" sz="2600" kern="1200" spc="-100" baseline="0" dirty="0"/>
            </a:br>
            <a:r>
              <a:rPr lang="en-US" sz="2600" kern="1200" spc="-100" baseline="0" dirty="0">
                <a:solidFill>
                  <a:srgbClr val="FFFFFF"/>
                </a:solidFill>
                <a:latin typeface="+mj-lt"/>
                <a:ea typeface="+mj-ea"/>
                <a:cs typeface="+mj-cs"/>
              </a:rPr>
              <a:t>                             Questions? </a:t>
            </a:r>
            <a:br>
              <a:rPr lang="en-US" sz="2600" kern="1200" spc="-100" baseline="0" dirty="0"/>
            </a:br>
            <a:r>
              <a:rPr lang="en-US" sz="2600" kern="1200" spc="-100" baseline="0" dirty="0">
                <a:solidFill>
                  <a:srgbClr val="FFFFFF"/>
                </a:solidFill>
                <a:latin typeface="+mj-lt"/>
                <a:ea typeface="+mj-ea"/>
                <a:cs typeface="+mj-cs"/>
              </a:rPr>
              <a:t>       </a:t>
            </a:r>
          </a:p>
        </p:txBody>
      </p:sp>
    </p:spTree>
    <p:extLst>
      <p:ext uri="{BB962C8B-B14F-4D97-AF65-F5344CB8AC3E}">
        <p14:creationId xmlns:p14="http://schemas.microsoft.com/office/powerpoint/2010/main" val="63122992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911ED6-570F-47DD-B34D-5D950E6F72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678025-8B1D-492E-92F8-B556CDF6B5C0}">
  <ds:schemaRefs>
    <ds:schemaRef ds:uri="http://schemas.microsoft.com/sharepoint/v3/contenttype/forms"/>
  </ds:schemaRefs>
</ds:datastoreItem>
</file>

<file path=customXml/itemProps3.xml><?xml version="1.0" encoding="utf-8"?>
<ds:datastoreItem xmlns:ds="http://schemas.openxmlformats.org/officeDocument/2006/customXml" ds:itemID="{3C6CF399-3B9D-4688-A5B7-AA51348F6307}">
  <ds:schemaRefs>
    <ds:schemaRef ds:uri="http://purl.org/dc/terms/"/>
    <ds:schemaRef ds:uri="9d0d5cce-d4dc-4043-8325-c992d2f588cd"/>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372</TotalTime>
  <Words>1507</Words>
  <Application>Microsoft Office PowerPoint</Application>
  <PresentationFormat>Widescreen</PresentationFormat>
  <Paragraphs>128</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Calibri</vt:lpstr>
      <vt:lpstr>Calibri Light</vt:lpstr>
      <vt:lpstr>Corbel</vt:lpstr>
      <vt:lpstr>Wingdings</vt:lpstr>
      <vt:lpstr>Wingdings 2</vt:lpstr>
      <vt:lpstr>Frame</vt:lpstr>
      <vt:lpstr>v                           Evaluation of Free-swimming scheme in Wales National Pool Swansea   By: Diana Heinsalu    </vt:lpstr>
      <vt:lpstr>Rationale </vt:lpstr>
      <vt:lpstr>Aim </vt:lpstr>
      <vt:lpstr> Objectives</vt:lpstr>
      <vt:lpstr>Background </vt:lpstr>
      <vt:lpstr>Importance of physical activity</vt:lpstr>
      <vt:lpstr>WHO (2007) Challenge of obesity </vt:lpstr>
      <vt:lpstr>Hooked on sport-adults in Wales 2014</vt:lpstr>
      <vt:lpstr>Sport and Active recreation in Wales: Climbing higher strategy </vt:lpstr>
      <vt:lpstr>Implications for an ageing population </vt:lpstr>
      <vt:lpstr>Swimming for lifetime fitness</vt:lpstr>
      <vt:lpstr>Free swimming initiative in Wales </vt:lpstr>
      <vt:lpstr>Ageing well in Wales</vt:lpstr>
      <vt:lpstr>Loneliness studies in older people</vt:lpstr>
      <vt:lpstr>Importance and positive effects of swimming </vt:lpstr>
      <vt:lpstr>Access to resources </vt:lpstr>
      <vt:lpstr>Methodology </vt:lpstr>
      <vt:lpstr>Research methods </vt:lpstr>
      <vt:lpstr>Timeline </vt:lpstr>
      <vt:lpstr>Ethics form </vt:lpstr>
      <vt:lpstr>PowerPoint Presentation</vt:lpstr>
      <vt:lpstr>PowerPoint Presentation</vt:lpstr>
      <vt:lpstr>PowerPoint Presentation</vt:lpstr>
      <vt:lpstr>References and bibliography </vt:lpstr>
      <vt:lpstr>                                       Thank you for listening!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swimming for over  60s in Wales</dc:title>
  <dc:creator>Diana Heinsalu (1707520)</dc:creator>
  <cp:lastModifiedBy>Diana Heinsalu (1707520)</cp:lastModifiedBy>
  <cp:revision>1152</cp:revision>
  <dcterms:created xsi:type="dcterms:W3CDTF">2019-10-11T09:33:37Z</dcterms:created>
  <dcterms:modified xsi:type="dcterms:W3CDTF">2019-11-12T11:53:57Z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