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75" r:id="rId6"/>
    <p:sldId id="307" r:id="rId7"/>
    <p:sldId id="276" r:id="rId8"/>
    <p:sldId id="265" r:id="rId9"/>
    <p:sldId id="272" r:id="rId10"/>
    <p:sldId id="258" r:id="rId11"/>
    <p:sldId id="292" r:id="rId12"/>
    <p:sldId id="323" r:id="rId13"/>
    <p:sldId id="290" r:id="rId14"/>
    <p:sldId id="273" r:id="rId15"/>
    <p:sldId id="259" r:id="rId16"/>
    <p:sldId id="260" r:id="rId17"/>
    <p:sldId id="261" r:id="rId18"/>
    <p:sldId id="302" r:id="rId19"/>
    <p:sldId id="264" r:id="rId20"/>
    <p:sldId id="262" r:id="rId21"/>
    <p:sldId id="263" r:id="rId22"/>
    <p:sldId id="268"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53" userDrawn="1">
          <p15:clr>
            <a:srgbClr val="A4A3A4"/>
          </p15:clr>
        </p15:guide>
        <p15:guide id="2" pos="383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53"/>
        <p:guide pos="3839"/>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5.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6.xml"/><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7.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8.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9.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0.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1.xml"/><Relationship Id="rId1"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2.xml"/><Relationship Id="rId1"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3.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4.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5.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6.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7.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8.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9.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0.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1.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65000">
              <a:schemeClr val="bg1">
                <a:lumMod val="85000"/>
              </a:schemeClr>
            </a:gs>
            <a:gs pos="0">
              <a:schemeClr val="bg1">
                <a:lumMod val="95000"/>
              </a:schemeClr>
            </a:gs>
            <a:gs pos="100000">
              <a:schemeClr val="bg1">
                <a:lumMod val="75000"/>
              </a:schemeClr>
            </a:gs>
          </a:gsLst>
          <a:lin ang="600000" scaled="0"/>
        </a:gradFill>
        <a:effectLst/>
      </p:bgPr>
    </p:bg>
    <p:spTree>
      <p:nvGrpSpPr>
        <p:cNvPr id="1" name=""/>
        <p:cNvGrpSpPr/>
        <p:nvPr/>
      </p:nvGrpSpPr>
      <p:grpSpPr>
        <a:xfrm>
          <a:off x="0" y="0"/>
          <a:ext cx="0" cy="0"/>
          <a:chOff x="0" y="0"/>
          <a:chExt cx="0" cy="0"/>
        </a:xfrm>
      </p:grpSpPr>
      <p:sp>
        <p:nvSpPr>
          <p:cNvPr id="4" name="文本框 3"/>
          <p:cNvSpPr txBox="1"/>
          <p:nvPr/>
        </p:nvSpPr>
        <p:spPr>
          <a:xfrm>
            <a:off x="462915" y="1466850"/>
            <a:ext cx="10165080" cy="2507615"/>
          </a:xfrm>
          <a:prstGeom prst="rect">
            <a:avLst/>
          </a:prstGeom>
          <a:noFill/>
        </p:spPr>
        <p:txBody>
          <a:bodyPr wrap="square" rtlCol="0">
            <a:noAutofit/>
          </a:bodyPr>
          <a:p>
            <a:r>
              <a:rPr lang="en-US" altLang="zh-CN" sz="3600" b="1">
                <a:latin typeface="+mn-ea"/>
                <a:cs typeface="+mn-ea"/>
              </a:rPr>
              <a:t>Dreamcore</a:t>
            </a:r>
            <a:r>
              <a:rPr lang="zh-CN" altLang="en-US" sz="3600" b="1">
                <a:latin typeface="+mn-ea"/>
                <a:cs typeface="+mn-ea"/>
              </a:rPr>
              <a:t>：</a:t>
            </a:r>
            <a:endParaRPr lang="zh-CN" altLang="en-US" sz="3600" b="1">
              <a:latin typeface="+mn-ea"/>
              <a:cs typeface="+mn-ea"/>
            </a:endParaRPr>
          </a:p>
          <a:p>
            <a:r>
              <a:rPr lang="en-US" altLang="zh-CN" sz="3600" b="1">
                <a:latin typeface="+mn-ea"/>
                <a:cs typeface="+mn-ea"/>
              </a:rPr>
              <a:t>Research on the psychological resonance phenomenon based on the nostalgic culture of Generation Z</a:t>
            </a:r>
            <a:endParaRPr lang="en-US" altLang="zh-CN" sz="3600" b="1">
              <a:latin typeface="+mn-ea"/>
              <a:cs typeface="+mn-ea"/>
            </a:endParaRPr>
          </a:p>
        </p:txBody>
      </p:sp>
      <p:sp>
        <p:nvSpPr>
          <p:cNvPr id="5" name="文本框 4"/>
          <p:cNvSpPr txBox="1"/>
          <p:nvPr/>
        </p:nvSpPr>
        <p:spPr>
          <a:xfrm>
            <a:off x="9373235" y="4206875"/>
            <a:ext cx="2345690" cy="368300"/>
          </a:xfrm>
          <a:prstGeom prst="rect">
            <a:avLst/>
          </a:prstGeom>
          <a:noFill/>
        </p:spPr>
        <p:txBody>
          <a:bodyPr wrap="square" rtlCol="0">
            <a:spAutoFit/>
          </a:bodyPr>
          <a:p>
            <a:pPr algn="r"/>
            <a:r>
              <a:rPr lang="en-US" altLang="zh-CN"/>
              <a:t>Zihang </a:t>
            </a:r>
            <a:r>
              <a:rPr lang="en-US" altLang="zh-CN"/>
              <a:t>Ye</a:t>
            </a:r>
            <a:endParaRPr lang="en-US" altLang="zh-CN"/>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文本框 3"/>
          <p:cNvSpPr txBox="1"/>
          <p:nvPr/>
        </p:nvSpPr>
        <p:spPr>
          <a:xfrm>
            <a:off x="1147445" y="2002790"/>
            <a:ext cx="9897745" cy="2676525"/>
          </a:xfrm>
          <a:prstGeom prst="rect">
            <a:avLst/>
          </a:prstGeom>
          <a:noFill/>
        </p:spPr>
        <p:txBody>
          <a:bodyPr wrap="square" rtlCol="0">
            <a:spAutoFit/>
          </a:bodyPr>
          <a:p>
            <a:r>
              <a:rPr lang="en-US" altLang="zh-CN">
                <a:latin typeface="+mn-ea"/>
                <a:cs typeface="+mn-ea"/>
              </a:rPr>
              <a:t>Nostalgia culture is a complex </a:t>
            </a:r>
            <a:r>
              <a:rPr lang="en-US" altLang="zh-CN" sz="2000" b="1">
                <a:latin typeface="+mn-ea"/>
                <a:cs typeface="+mn-ea"/>
              </a:rPr>
              <a:t>social phenomenon</a:t>
            </a:r>
            <a:r>
              <a:rPr lang="en-US" altLang="zh-CN">
                <a:latin typeface="+mn-ea"/>
                <a:cs typeface="+mn-ea"/>
              </a:rPr>
              <a:t> that is closely related to </a:t>
            </a:r>
            <a:r>
              <a:rPr lang="en-US" altLang="zh-CN" sz="2000" b="1">
                <a:latin typeface="+mn-ea"/>
                <a:cs typeface="+mn-ea"/>
              </a:rPr>
              <a:t>economic, cultural, psychological and social changes</a:t>
            </a:r>
            <a:r>
              <a:rPr lang="en-US" altLang="zh-CN">
                <a:latin typeface="+mn-ea"/>
                <a:cs typeface="+mn-ea"/>
              </a:rPr>
              <a:t>.</a:t>
            </a:r>
            <a:endParaRPr lang="en-US" altLang="zh-CN">
              <a:latin typeface="+mn-ea"/>
              <a:cs typeface="+mn-ea"/>
            </a:endParaRPr>
          </a:p>
          <a:p>
            <a:r>
              <a:rPr lang="zh-CN" altLang="en-US">
                <a:latin typeface="+mn-ea"/>
                <a:cs typeface="+mn-ea"/>
              </a:rPr>
              <a:t>怀旧文化是一种复杂的社会现象，它与经济、文化、心理和社会变迁密切相关。</a:t>
            </a:r>
            <a:endParaRPr lang="zh-CN" altLang="en-US">
              <a:latin typeface="+mn-ea"/>
              <a:cs typeface="+mn-ea"/>
            </a:endParaRPr>
          </a:p>
          <a:p>
            <a:endParaRPr lang="en-US" altLang="zh-CN">
              <a:latin typeface="+mn-ea"/>
              <a:cs typeface="+mn-ea"/>
            </a:endParaRPr>
          </a:p>
          <a:p>
            <a:r>
              <a:rPr lang="en-US" altLang="zh-CN">
                <a:latin typeface="+mn-ea"/>
                <a:cs typeface="+mn-ea"/>
              </a:rPr>
              <a:t>This study focuses on the nostalgia phenomenon of Generation Z and analyzes the </a:t>
            </a:r>
            <a:r>
              <a:rPr lang="en-US" altLang="zh-CN" sz="2000" b="1">
                <a:latin typeface="+mn-ea"/>
                <a:cs typeface="+mn-ea"/>
                <a:sym typeface="+mn-ea"/>
              </a:rPr>
              <a:t>principles of </a:t>
            </a:r>
            <a:r>
              <a:rPr lang="en-US" altLang="zh-CN" sz="2000" b="1">
                <a:latin typeface="+mn-ea"/>
                <a:cs typeface="+mn-ea"/>
              </a:rPr>
              <a:t>semiotics and psychology</a:t>
            </a:r>
            <a:r>
              <a:rPr lang="en-US" altLang="zh-CN">
                <a:latin typeface="+mn-ea"/>
                <a:cs typeface="+mn-ea"/>
              </a:rPr>
              <a:t> behind it.</a:t>
            </a:r>
            <a:endParaRPr lang="en-US" altLang="zh-CN">
              <a:latin typeface="+mn-ea"/>
              <a:cs typeface="+mn-ea"/>
            </a:endParaRPr>
          </a:p>
          <a:p>
            <a:r>
              <a:rPr lang="zh-CN" altLang="en-US">
                <a:latin typeface="+mn-ea"/>
                <a:cs typeface="+mn-ea"/>
              </a:rPr>
              <a:t>本研究聚焦于</a:t>
            </a:r>
            <a:r>
              <a:rPr lang="en-US" altLang="zh-CN">
                <a:latin typeface="+mn-ea"/>
                <a:cs typeface="+mn-ea"/>
              </a:rPr>
              <a:t>Z</a:t>
            </a:r>
            <a:r>
              <a:rPr lang="zh-CN" altLang="en-US">
                <a:latin typeface="+mn-ea"/>
                <a:cs typeface="+mn-ea"/>
              </a:rPr>
              <a:t>世代的怀旧现象，分析其背后的符号学与心理学机制。</a:t>
            </a:r>
            <a:endParaRPr lang="zh-CN" altLang="en-US">
              <a:latin typeface="+mn-ea"/>
              <a:cs typeface="+mn-ea"/>
            </a:endParaRPr>
          </a:p>
          <a:p>
            <a:endParaRPr lang="zh-CN" altLang="en-US">
              <a:latin typeface="+mn-ea"/>
              <a:cs typeface="+mn-ea"/>
            </a:endParaRPr>
          </a:p>
          <a:p>
            <a:endParaRPr lang="zh-CN" altLang="en-US">
              <a:latin typeface="+mn-ea"/>
              <a:cs typeface="+mn-ea"/>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文本框 3"/>
          <p:cNvSpPr txBox="1"/>
          <p:nvPr/>
        </p:nvSpPr>
        <p:spPr>
          <a:xfrm>
            <a:off x="1379220" y="879475"/>
            <a:ext cx="9547860" cy="3199765"/>
          </a:xfrm>
          <a:prstGeom prst="rect">
            <a:avLst/>
          </a:prstGeom>
          <a:noFill/>
        </p:spPr>
        <p:txBody>
          <a:bodyPr wrap="square" rtlCol="0">
            <a:spAutoFit/>
          </a:bodyPr>
          <a:p>
            <a:endParaRPr lang="en-US" altLang="zh-CN">
              <a:latin typeface="+mn-ea"/>
              <a:cs typeface="+mn-ea"/>
            </a:endParaRPr>
          </a:p>
          <a:p>
            <a:endParaRPr lang="en-US" altLang="zh-CN">
              <a:latin typeface="+mn-ea"/>
              <a:cs typeface="+mn-ea"/>
            </a:endParaRPr>
          </a:p>
          <a:p>
            <a:endParaRPr lang="en-US" altLang="zh-CN">
              <a:latin typeface="+mn-ea"/>
              <a:cs typeface="+mn-ea"/>
            </a:endParaRPr>
          </a:p>
          <a:p>
            <a:r>
              <a:rPr lang="en-US" altLang="zh-CN">
                <a:latin typeface="+mn-ea"/>
                <a:cs typeface="+mn-ea"/>
              </a:rPr>
              <a:t>Base on current </a:t>
            </a:r>
            <a:r>
              <a:rPr lang="en-US" altLang="zh-CN" sz="2000" b="1">
                <a:latin typeface="+mn-ea"/>
                <a:cs typeface="+mn-ea"/>
              </a:rPr>
              <a:t>social networking</a:t>
            </a:r>
            <a:r>
              <a:rPr lang="en-US" altLang="zh-CN">
                <a:latin typeface="+mn-ea"/>
                <a:cs typeface="+mn-ea"/>
              </a:rPr>
              <a:t> platforms, it has become popular to discuss nostalgic culture, and the spread of this culture is inseparable from the </a:t>
            </a:r>
            <a:r>
              <a:rPr lang="en-US" altLang="zh-CN" sz="2000" b="1">
                <a:latin typeface="+mn-ea"/>
                <a:cs typeface="+mn-ea"/>
              </a:rPr>
              <a:t>development</a:t>
            </a:r>
            <a:r>
              <a:rPr lang="en-US" altLang="zh-CN">
                <a:latin typeface="+mn-ea"/>
                <a:cs typeface="+mn-ea"/>
              </a:rPr>
              <a:t> of network technology and the popularity of mobile phones. </a:t>
            </a:r>
            <a:endParaRPr lang="en-US" altLang="zh-CN">
              <a:latin typeface="+mn-ea"/>
              <a:cs typeface="+mn-ea"/>
            </a:endParaRPr>
          </a:p>
          <a:p>
            <a:r>
              <a:rPr lang="zh-CN" altLang="en-US">
                <a:latin typeface="+mn-ea"/>
                <a:cs typeface="+mn-ea"/>
                <a:sym typeface="+mn-ea"/>
              </a:rPr>
              <a:t>当前社交网络平台上，开始流行讨论怀旧文化，这种文化的传播离不开网络技术的发展以及手机的普及。</a:t>
            </a:r>
            <a:endParaRPr lang="zh-CN" altLang="en-US">
              <a:latin typeface="+mn-ea"/>
              <a:cs typeface="+mn-ea"/>
            </a:endParaRPr>
          </a:p>
          <a:p>
            <a:endParaRPr lang="zh-CN" altLang="en-US">
              <a:latin typeface="+mn-ea"/>
              <a:cs typeface="+mn-ea"/>
            </a:endParaRPr>
          </a:p>
          <a:p>
            <a:endParaRPr lang="zh-CN" altLang="en-US">
              <a:latin typeface="+mn-ea"/>
              <a:cs typeface="+mn-ea"/>
            </a:endParaRPr>
          </a:p>
          <a:p>
            <a:endParaRPr lang="zh-CN" altLang="en-US">
              <a:latin typeface="+mn-ea"/>
              <a:cs typeface="+mn-ea"/>
            </a:endParaRPr>
          </a:p>
        </p:txBody>
      </p:sp>
      <p:sp>
        <p:nvSpPr>
          <p:cNvPr id="2" name="矩形 1"/>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文本框 2"/>
          <p:cNvSpPr txBox="1"/>
          <p:nvPr/>
        </p:nvSpPr>
        <p:spPr>
          <a:xfrm>
            <a:off x="1379220" y="357505"/>
            <a:ext cx="6096000" cy="521970"/>
          </a:xfrm>
          <a:prstGeom prst="rect">
            <a:avLst/>
          </a:prstGeom>
          <a:noFill/>
        </p:spPr>
        <p:txBody>
          <a:bodyPr wrap="square" rtlCol="0" anchor="t">
            <a:spAutoFit/>
          </a:bodyPr>
          <a:p>
            <a:r>
              <a:rPr lang="en-US" altLang="zh-CN" sz="2800" b="1">
                <a:sym typeface="+mn-ea"/>
              </a:rPr>
              <a:t>Why it is contemporary?</a:t>
            </a:r>
            <a:endParaRPr lang="en-US" altLang="zh-CN" sz="2800" b="1">
              <a:sym typeface="+mn-ea"/>
            </a:endParaRPr>
          </a:p>
        </p:txBody>
      </p:sp>
      <p:pic>
        <p:nvPicPr>
          <p:cNvPr id="7" name="图片 6" descr="1678775467506"/>
          <p:cNvPicPr>
            <a:picLocks noChangeAspect="1"/>
          </p:cNvPicPr>
          <p:nvPr/>
        </p:nvPicPr>
        <p:blipFill>
          <a:blip r:embed="rId1"/>
          <a:stretch>
            <a:fillRect/>
          </a:stretch>
        </p:blipFill>
        <p:spPr>
          <a:xfrm>
            <a:off x="3423920" y="3155315"/>
            <a:ext cx="5345430" cy="3001010"/>
          </a:xfrm>
          <a:prstGeom prst="rect">
            <a:avLst/>
          </a:prstGeom>
        </p:spPr>
      </p:pic>
    </p:spTree>
    <p:custDataLst>
      <p:tags r:id="rId2"/>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文本框 3"/>
          <p:cNvSpPr txBox="1"/>
          <p:nvPr/>
        </p:nvSpPr>
        <p:spPr>
          <a:xfrm>
            <a:off x="1379220" y="879475"/>
            <a:ext cx="9547860" cy="3753485"/>
          </a:xfrm>
          <a:prstGeom prst="rect">
            <a:avLst/>
          </a:prstGeom>
          <a:noFill/>
        </p:spPr>
        <p:txBody>
          <a:bodyPr wrap="square" rtlCol="0">
            <a:spAutoFit/>
          </a:bodyPr>
          <a:p>
            <a:endParaRPr lang="en-US" altLang="zh-CN">
              <a:latin typeface="+mn-ea"/>
              <a:cs typeface="+mn-ea"/>
            </a:endParaRPr>
          </a:p>
          <a:p>
            <a:endParaRPr lang="en-US" altLang="zh-CN">
              <a:latin typeface="+mn-ea"/>
              <a:cs typeface="+mn-ea"/>
            </a:endParaRPr>
          </a:p>
          <a:p>
            <a:endParaRPr lang="en-US" altLang="zh-CN">
              <a:latin typeface="+mn-ea"/>
              <a:cs typeface="+mn-ea"/>
            </a:endParaRPr>
          </a:p>
          <a:p>
            <a:r>
              <a:rPr lang="en-US" altLang="zh-CN">
                <a:latin typeface="+mn-ea"/>
                <a:cs typeface="+mn-ea"/>
              </a:rPr>
              <a:t>This is a </a:t>
            </a:r>
            <a:r>
              <a:rPr lang="en-US" altLang="zh-CN" sz="2000" b="1">
                <a:latin typeface="+mn-ea"/>
                <a:cs typeface="+mn-ea"/>
              </a:rPr>
              <a:t>unique era</a:t>
            </a:r>
            <a:r>
              <a:rPr lang="en-US" altLang="zh-CN">
                <a:latin typeface="+mn-ea"/>
                <a:cs typeface="+mn-ea"/>
              </a:rPr>
              <a:t> that is different from the past. </a:t>
            </a:r>
            <a:endParaRPr lang="en-US" altLang="zh-CN">
              <a:latin typeface="+mn-ea"/>
              <a:cs typeface="+mn-ea"/>
            </a:endParaRPr>
          </a:p>
          <a:p>
            <a:r>
              <a:rPr lang="en-US" altLang="zh-CN">
                <a:latin typeface="+mn-ea"/>
                <a:cs typeface="+mn-ea"/>
              </a:rPr>
              <a:t>One of the unique features is that personal voices </a:t>
            </a:r>
            <a:endParaRPr lang="en-US" altLang="zh-CN">
              <a:latin typeface="+mn-ea"/>
              <a:cs typeface="+mn-ea"/>
            </a:endParaRPr>
          </a:p>
          <a:p>
            <a:r>
              <a:rPr lang="en-US" altLang="zh-CN">
                <a:latin typeface="+mn-ea"/>
                <a:cs typeface="+mn-ea"/>
              </a:rPr>
              <a:t>can be heard and spread by the public, and </a:t>
            </a:r>
            <a:endParaRPr lang="en-US" altLang="zh-CN">
              <a:latin typeface="+mn-ea"/>
              <a:cs typeface="+mn-ea"/>
            </a:endParaRPr>
          </a:p>
          <a:p>
            <a:r>
              <a:rPr lang="en-US" altLang="zh-CN">
                <a:latin typeface="+mn-ea"/>
                <a:cs typeface="+mn-ea"/>
              </a:rPr>
              <a:t>everyone has the opportunity to become an </a:t>
            </a:r>
            <a:endParaRPr lang="en-US" altLang="zh-CN">
              <a:latin typeface="+mn-ea"/>
              <a:cs typeface="+mn-ea"/>
            </a:endParaRPr>
          </a:p>
          <a:p>
            <a:r>
              <a:rPr lang="en-US" altLang="zh-CN" sz="2000" b="1">
                <a:latin typeface="+mn-ea"/>
                <a:cs typeface="+mn-ea"/>
              </a:rPr>
              <a:t>independent media</a:t>
            </a:r>
            <a:r>
              <a:rPr lang="en-US" altLang="zh-CN">
                <a:latin typeface="+mn-ea"/>
                <a:cs typeface="+mn-ea"/>
              </a:rPr>
              <a:t>.</a:t>
            </a:r>
            <a:endParaRPr lang="zh-CN" altLang="en-US">
              <a:latin typeface="+mn-ea"/>
              <a:cs typeface="+mn-ea"/>
            </a:endParaRPr>
          </a:p>
          <a:p>
            <a:r>
              <a:rPr lang="zh-CN" altLang="en-US">
                <a:latin typeface="+mn-ea"/>
                <a:cs typeface="+mn-ea"/>
              </a:rPr>
              <a:t>这是一个独特的时代区别于以前，其中一个独特点就是</a:t>
            </a:r>
            <a:endParaRPr lang="zh-CN" altLang="en-US">
              <a:latin typeface="+mn-ea"/>
              <a:cs typeface="+mn-ea"/>
            </a:endParaRPr>
          </a:p>
          <a:p>
            <a:r>
              <a:rPr lang="zh-CN" altLang="en-US">
                <a:latin typeface="+mn-ea"/>
                <a:cs typeface="+mn-ea"/>
              </a:rPr>
              <a:t>个人声音可以被大众听到并且传播，每个人都有机会成</a:t>
            </a:r>
            <a:endParaRPr lang="zh-CN" altLang="en-US">
              <a:latin typeface="+mn-ea"/>
              <a:cs typeface="+mn-ea"/>
            </a:endParaRPr>
          </a:p>
          <a:p>
            <a:r>
              <a:rPr lang="zh-CN" altLang="en-US">
                <a:latin typeface="+mn-ea"/>
                <a:cs typeface="+mn-ea"/>
              </a:rPr>
              <a:t>为一个</a:t>
            </a:r>
            <a:r>
              <a:rPr lang="zh-CN" altLang="en-US">
                <a:latin typeface="+mn-ea"/>
                <a:cs typeface="+mn-ea"/>
              </a:rPr>
              <a:t>独立媒体。</a:t>
            </a:r>
            <a:endParaRPr lang="zh-CN" altLang="en-US">
              <a:latin typeface="+mn-ea"/>
              <a:cs typeface="+mn-ea"/>
            </a:endParaRPr>
          </a:p>
          <a:p>
            <a:endParaRPr lang="zh-CN" altLang="en-US">
              <a:latin typeface="+mn-ea"/>
              <a:cs typeface="+mn-ea"/>
            </a:endParaRPr>
          </a:p>
          <a:p>
            <a:endParaRPr lang="zh-CN" altLang="en-US">
              <a:latin typeface="+mn-ea"/>
              <a:cs typeface="+mn-ea"/>
            </a:endParaRPr>
          </a:p>
        </p:txBody>
      </p:sp>
      <p:sp>
        <p:nvSpPr>
          <p:cNvPr id="2" name="矩形 1"/>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文本框 2"/>
          <p:cNvSpPr txBox="1"/>
          <p:nvPr/>
        </p:nvSpPr>
        <p:spPr>
          <a:xfrm>
            <a:off x="1379220" y="357505"/>
            <a:ext cx="6096000" cy="521970"/>
          </a:xfrm>
          <a:prstGeom prst="rect">
            <a:avLst/>
          </a:prstGeom>
          <a:noFill/>
        </p:spPr>
        <p:txBody>
          <a:bodyPr wrap="square" rtlCol="0" anchor="t">
            <a:spAutoFit/>
          </a:bodyPr>
          <a:p>
            <a:r>
              <a:rPr lang="en-US" altLang="zh-CN" sz="2800" b="1">
                <a:sym typeface="+mn-ea"/>
              </a:rPr>
              <a:t>Why it is contemporary?</a:t>
            </a:r>
            <a:endParaRPr lang="en-US" altLang="zh-CN" sz="2800" b="1">
              <a:sym typeface="+mn-ea"/>
            </a:endParaRPr>
          </a:p>
        </p:txBody>
      </p:sp>
      <p:pic>
        <p:nvPicPr>
          <p:cNvPr id="5" name="图片 4" descr="0_M1MutChNapxUJTo2"/>
          <p:cNvPicPr>
            <a:picLocks noChangeAspect="1"/>
          </p:cNvPicPr>
          <p:nvPr/>
        </p:nvPicPr>
        <p:blipFill>
          <a:blip r:embed="rId1"/>
          <a:stretch>
            <a:fillRect/>
          </a:stretch>
        </p:blipFill>
        <p:spPr>
          <a:xfrm>
            <a:off x="7389495" y="2052955"/>
            <a:ext cx="3537585" cy="3004820"/>
          </a:xfrm>
          <a:prstGeom prst="rect">
            <a:avLst/>
          </a:prstGeom>
        </p:spPr>
      </p:pic>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文本框 3"/>
          <p:cNvSpPr txBox="1"/>
          <p:nvPr/>
        </p:nvSpPr>
        <p:spPr>
          <a:xfrm>
            <a:off x="1379220" y="879475"/>
            <a:ext cx="9342755" cy="4615815"/>
          </a:xfrm>
          <a:prstGeom prst="rect">
            <a:avLst/>
          </a:prstGeom>
          <a:noFill/>
        </p:spPr>
        <p:txBody>
          <a:bodyPr wrap="square" rtlCol="0">
            <a:spAutoFit/>
          </a:bodyPr>
          <a:p>
            <a:endParaRPr lang="en-US" altLang="zh-CN">
              <a:latin typeface="+mn-ea"/>
              <a:cs typeface="+mn-ea"/>
              <a:sym typeface="+mn-ea"/>
            </a:endParaRPr>
          </a:p>
          <a:p>
            <a:endParaRPr lang="en-US" altLang="zh-CN">
              <a:latin typeface="+mn-ea"/>
              <a:cs typeface="+mn-ea"/>
              <a:sym typeface="+mn-ea"/>
            </a:endParaRPr>
          </a:p>
          <a:p>
            <a:endParaRPr lang="zh-CN" altLang="en-US">
              <a:latin typeface="+mn-ea"/>
              <a:cs typeface="+mn-ea"/>
            </a:endParaRPr>
          </a:p>
          <a:p>
            <a:r>
              <a:rPr lang="en-US" altLang="zh-CN">
                <a:latin typeface="+mn-ea"/>
                <a:cs typeface="+mn-ea"/>
                <a:sym typeface="+mn-ea"/>
              </a:rPr>
              <a:t>The so-called internet-savvy </a:t>
            </a:r>
            <a:r>
              <a:rPr lang="en-US" altLang="zh-CN" sz="2000" b="1">
                <a:latin typeface="+mn-ea"/>
                <a:cs typeface="+mn-ea"/>
                <a:sym typeface="+mn-ea"/>
              </a:rPr>
              <a:t>“digital native”</a:t>
            </a:r>
            <a:r>
              <a:rPr lang="en-US" altLang="zh-CN">
                <a:latin typeface="+mn-ea"/>
                <a:cs typeface="+mn-ea"/>
                <a:sym typeface="+mn-ea"/>
              </a:rPr>
              <a:t> generation has a huge influence on their generation and other generations.(Spilinek, M.A., 2024.)</a:t>
            </a:r>
            <a:endParaRPr lang="en-US" altLang="zh-CN">
              <a:latin typeface="+mn-ea"/>
              <a:cs typeface="+mn-ea"/>
            </a:endParaRPr>
          </a:p>
          <a:p>
            <a:r>
              <a:rPr lang="zh-CN" altLang="en-US">
                <a:latin typeface="+mn-ea"/>
                <a:cs typeface="+mn-ea"/>
                <a:sym typeface="+mn-ea"/>
              </a:rPr>
              <a:t>所谓精通互联网的</a:t>
            </a:r>
            <a:r>
              <a:rPr lang="en-US" altLang="zh-CN">
                <a:latin typeface="+mn-ea"/>
                <a:cs typeface="+mn-ea"/>
                <a:sym typeface="+mn-ea"/>
              </a:rPr>
              <a:t>“</a:t>
            </a:r>
            <a:r>
              <a:rPr lang="zh-CN" altLang="en-US">
                <a:latin typeface="+mn-ea"/>
                <a:cs typeface="+mn-ea"/>
                <a:sym typeface="+mn-ea"/>
              </a:rPr>
              <a:t>数字原生代</a:t>
            </a:r>
            <a:r>
              <a:rPr lang="en-US" altLang="zh-CN">
                <a:latin typeface="+mn-ea"/>
                <a:cs typeface="+mn-ea"/>
                <a:sym typeface="+mn-ea"/>
              </a:rPr>
              <a:t>”</a:t>
            </a:r>
            <a:r>
              <a:rPr lang="zh-CN" altLang="en-US">
                <a:latin typeface="+mn-ea"/>
                <a:cs typeface="+mn-ea"/>
                <a:sym typeface="+mn-ea"/>
              </a:rPr>
              <a:t>一代对他们这一代和其他几代人都有着巨大的影响力。</a:t>
            </a:r>
            <a:endParaRPr lang="zh-CN" altLang="en-US">
              <a:latin typeface="+mn-ea"/>
              <a:cs typeface="+mn-ea"/>
              <a:sym typeface="+mn-ea"/>
            </a:endParaRPr>
          </a:p>
          <a:p>
            <a:endParaRPr lang="en-US" altLang="zh-CN">
              <a:latin typeface="+mn-ea"/>
              <a:cs typeface="+mn-ea"/>
              <a:sym typeface="+mn-ea"/>
            </a:endParaRPr>
          </a:p>
          <a:p>
            <a:r>
              <a:rPr lang="en-US" altLang="zh-CN">
                <a:latin typeface="+mn-ea"/>
                <a:cs typeface="+mn-ea"/>
                <a:sym typeface="+mn-ea"/>
              </a:rPr>
              <a:t>Gen Z is more likely than previous generations to enjoy </a:t>
            </a:r>
            <a:r>
              <a:rPr lang="en-US" altLang="zh-CN" sz="2000" b="1">
                <a:latin typeface="+mn-ea"/>
                <a:cs typeface="+mn-ea"/>
                <a:sym typeface="+mn-ea"/>
              </a:rPr>
              <a:t>being around people with similar interests and hobbies</a:t>
            </a:r>
            <a:r>
              <a:rPr lang="en-US" altLang="zh-CN">
                <a:latin typeface="+mn-ea"/>
                <a:cs typeface="+mn-ea"/>
                <a:sym typeface="+mn-ea"/>
              </a:rPr>
              <a:t>.(Seemiller, C. and Grace, M., 2016.)</a:t>
            </a:r>
            <a:endParaRPr lang="zh-CN" altLang="en-US">
              <a:latin typeface="+mn-ea"/>
              <a:cs typeface="+mn-ea"/>
            </a:endParaRPr>
          </a:p>
          <a:p>
            <a:r>
              <a:rPr lang="en-US" altLang="zh-CN">
                <a:latin typeface="+mn-ea"/>
                <a:cs typeface="+mn-ea"/>
                <a:sym typeface="+mn-ea"/>
              </a:rPr>
              <a:t>Z </a:t>
            </a:r>
            <a:r>
              <a:rPr lang="zh-CN" altLang="en-US">
                <a:latin typeface="+mn-ea"/>
                <a:cs typeface="+mn-ea"/>
                <a:sym typeface="+mn-ea"/>
              </a:rPr>
              <a:t>世代比前几代人更有可能喜欢与有相似兴趣和爱好的人在一起。</a:t>
            </a:r>
            <a:endParaRPr lang="zh-CN" altLang="en-US">
              <a:latin typeface="+mn-ea"/>
              <a:cs typeface="+mn-ea"/>
              <a:sym typeface="+mn-ea"/>
            </a:endParaRPr>
          </a:p>
          <a:p>
            <a:endParaRPr lang="zh-CN" altLang="en-US">
              <a:latin typeface="+mn-ea"/>
              <a:cs typeface="+mn-ea"/>
            </a:endParaRPr>
          </a:p>
          <a:p>
            <a:r>
              <a:rPr lang="en-US" altLang="zh-CN" b="1">
                <a:latin typeface="+mn-ea"/>
                <a:cs typeface="+mn-ea"/>
                <a:sym typeface="+mn-ea"/>
              </a:rPr>
              <a:t>Online communities</a:t>
            </a:r>
            <a:r>
              <a:rPr lang="en-US" altLang="zh-CN">
                <a:latin typeface="+mn-ea"/>
                <a:cs typeface="+mn-ea"/>
                <a:sym typeface="+mn-ea"/>
              </a:rPr>
              <a:t> provide a way for Gen Z to find people who share the </a:t>
            </a:r>
            <a:r>
              <a:rPr lang="en-US" altLang="zh-CN" b="1">
                <a:latin typeface="+mn-ea"/>
                <a:cs typeface="+mn-ea"/>
                <a:sym typeface="+mn-ea"/>
              </a:rPr>
              <a:t>same struggles or challenges</a:t>
            </a:r>
            <a:r>
              <a:rPr lang="en-US" altLang="zh-CN">
                <a:latin typeface="+mn-ea"/>
                <a:cs typeface="+mn-ea"/>
                <a:sym typeface="+mn-ea"/>
              </a:rPr>
              <a:t> as themselves, as well as common interests.</a:t>
            </a:r>
            <a:r>
              <a:rPr lang="en-US" altLang="zh-CN">
                <a:latin typeface="+mn-ea"/>
                <a:cs typeface="+mn-ea"/>
                <a:sym typeface="+mn-ea"/>
              </a:rPr>
              <a:t>(Witt, G.L. and Baird, D.E., 2018. )</a:t>
            </a:r>
            <a:endParaRPr lang="en-US" altLang="zh-CN">
              <a:latin typeface="+mn-ea"/>
              <a:cs typeface="+mn-ea"/>
            </a:endParaRPr>
          </a:p>
          <a:p>
            <a:r>
              <a:rPr lang="zh-CN" altLang="en-US">
                <a:latin typeface="+mn-ea"/>
                <a:cs typeface="+mn-ea"/>
                <a:sym typeface="+mn-ea"/>
              </a:rPr>
              <a:t>在线社区为</a:t>
            </a:r>
            <a:r>
              <a:rPr lang="en-US" altLang="zh-CN">
                <a:latin typeface="+mn-ea"/>
                <a:cs typeface="+mn-ea"/>
                <a:sym typeface="+mn-ea"/>
              </a:rPr>
              <a:t> Z </a:t>
            </a:r>
            <a:r>
              <a:rPr lang="zh-CN" altLang="en-US">
                <a:latin typeface="+mn-ea"/>
                <a:cs typeface="+mn-ea"/>
                <a:sym typeface="+mn-ea"/>
              </a:rPr>
              <a:t>世代提供了寻找与自己有相同挣扎或挑战以及共同兴趣的人的途径。</a:t>
            </a:r>
            <a:endParaRPr lang="zh-CN" altLang="en-US">
              <a:latin typeface="+mn-ea"/>
              <a:cs typeface="+mn-ea"/>
            </a:endParaRPr>
          </a:p>
          <a:p>
            <a:endParaRPr lang="zh-CN" altLang="en-US">
              <a:latin typeface="+mn-ea"/>
              <a:cs typeface="+mn-ea"/>
            </a:endParaRPr>
          </a:p>
        </p:txBody>
      </p:sp>
      <p:sp>
        <p:nvSpPr>
          <p:cNvPr id="2" name="矩形 1"/>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文本框 2"/>
          <p:cNvSpPr txBox="1"/>
          <p:nvPr/>
        </p:nvSpPr>
        <p:spPr>
          <a:xfrm>
            <a:off x="1379220" y="357505"/>
            <a:ext cx="6096000" cy="521970"/>
          </a:xfrm>
          <a:prstGeom prst="rect">
            <a:avLst/>
          </a:prstGeom>
          <a:noFill/>
        </p:spPr>
        <p:txBody>
          <a:bodyPr wrap="square" rtlCol="0" anchor="t">
            <a:spAutoFit/>
          </a:bodyPr>
          <a:p>
            <a:r>
              <a:rPr lang="en-US" altLang="zh-CN" sz="2800" b="1">
                <a:sym typeface="+mn-ea"/>
              </a:rPr>
              <a:t>Related researches</a:t>
            </a:r>
            <a:endParaRPr lang="en-US" altLang="zh-CN" sz="2800" b="1">
              <a:sym typeface="+mn-ea"/>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文本框 3"/>
          <p:cNvSpPr txBox="1"/>
          <p:nvPr/>
        </p:nvSpPr>
        <p:spPr>
          <a:xfrm>
            <a:off x="1379220" y="879475"/>
            <a:ext cx="9486265" cy="4369435"/>
          </a:xfrm>
          <a:prstGeom prst="rect">
            <a:avLst/>
          </a:prstGeom>
          <a:noFill/>
        </p:spPr>
        <p:txBody>
          <a:bodyPr wrap="square" rtlCol="0">
            <a:spAutoFit/>
          </a:bodyPr>
          <a:p>
            <a:endParaRPr lang="en-US" altLang="zh-CN">
              <a:latin typeface="+mn-ea"/>
              <a:cs typeface="+mn-ea"/>
            </a:endParaRPr>
          </a:p>
          <a:p>
            <a:endParaRPr lang="en-US" altLang="zh-CN">
              <a:latin typeface="+mn-ea"/>
              <a:cs typeface="+mn-ea"/>
            </a:endParaRPr>
          </a:p>
          <a:p>
            <a:endParaRPr lang="en-US" altLang="zh-CN">
              <a:latin typeface="+mn-ea"/>
              <a:cs typeface="+mn-ea"/>
            </a:endParaRPr>
          </a:p>
          <a:p>
            <a:r>
              <a:rPr lang="en-US" altLang="zh-CN">
                <a:latin typeface="+mn-ea"/>
                <a:cs typeface="+mn-ea"/>
              </a:rPr>
              <a:t>Generation Z is characterized by </a:t>
            </a:r>
            <a:r>
              <a:rPr lang="en-US" altLang="zh-CN" sz="2000" b="1">
                <a:latin typeface="+mn-ea"/>
                <a:cs typeface="+mn-ea"/>
              </a:rPr>
              <a:t>independence, diversity, engagement, and knowledge</a:t>
            </a:r>
            <a:r>
              <a:rPr lang="en-US" altLang="zh-CN">
                <a:latin typeface="+mn-ea"/>
                <a:cs typeface="+mn-ea"/>
              </a:rPr>
              <a:t>. They have grown up in an era of strong political awareness, high participation, </a:t>
            </a:r>
            <a:r>
              <a:rPr lang="en-US" altLang="zh-CN" sz="2000" b="1">
                <a:latin typeface="+mn-ea"/>
                <a:cs typeface="+mn-ea"/>
              </a:rPr>
              <a:t>the ability to quickly filter large amounts of information</a:t>
            </a:r>
            <a:r>
              <a:rPr lang="en-US" altLang="zh-CN">
                <a:latin typeface="+mn-ea"/>
                <a:cs typeface="+mn-ea"/>
              </a:rPr>
              <a:t>, and the ability to collaborate in local and virtual environments.</a:t>
            </a:r>
            <a:r>
              <a:rPr lang="en-US" altLang="zh-CN">
                <a:latin typeface="+mn-ea"/>
                <a:cs typeface="+mn-ea"/>
                <a:sym typeface="+mn-ea"/>
              </a:rPr>
              <a:t>(Witt, G.L. and Baird, D.E., 2018. )</a:t>
            </a:r>
            <a:endParaRPr lang="en-US" altLang="zh-CN">
              <a:latin typeface="+mn-ea"/>
              <a:cs typeface="+mn-ea"/>
            </a:endParaRPr>
          </a:p>
          <a:p>
            <a:r>
              <a:rPr lang="en-US" altLang="zh-CN">
                <a:latin typeface="+mn-ea"/>
                <a:cs typeface="+mn-ea"/>
              </a:rPr>
              <a:t>Z </a:t>
            </a:r>
            <a:r>
              <a:rPr lang="zh-CN" altLang="en-US">
                <a:latin typeface="+mn-ea"/>
                <a:cs typeface="+mn-ea"/>
              </a:rPr>
              <a:t>世代的特点是独立、多元化、参与度高、注重知识，他们成长于一个政治意识强、参与度高、能够快速过滤大量信息、善于在本地和虚拟环境中协作的时代。</a:t>
            </a:r>
            <a:endParaRPr lang="zh-CN" altLang="en-US">
              <a:latin typeface="+mn-ea"/>
              <a:cs typeface="+mn-ea"/>
            </a:endParaRPr>
          </a:p>
          <a:p>
            <a:endParaRPr lang="zh-CN" altLang="en-US">
              <a:latin typeface="+mn-ea"/>
              <a:cs typeface="+mn-ea"/>
            </a:endParaRPr>
          </a:p>
          <a:p>
            <a:r>
              <a:rPr lang="en-US" altLang="zh-CN">
                <a:latin typeface="+mn-ea"/>
                <a:cs typeface="+mn-ea"/>
                <a:sym typeface="+mn-ea"/>
              </a:rPr>
              <a:t>Gen Z has </a:t>
            </a:r>
            <a:r>
              <a:rPr lang="en-US" altLang="zh-CN" sz="2000" b="1">
                <a:latin typeface="+mn-ea"/>
                <a:cs typeface="+mn-ea"/>
                <a:sym typeface="+mn-ea"/>
              </a:rPr>
              <a:t>strong purchasing power</a:t>
            </a:r>
            <a:r>
              <a:rPr lang="en-US" altLang="zh-CN">
                <a:latin typeface="+mn-ea"/>
                <a:cs typeface="+mn-ea"/>
                <a:sym typeface="+mn-ea"/>
              </a:rPr>
              <a:t>, reaching $360 billion in 2021 in the U.S. alone.(Spilinek, M.A., 2024.)</a:t>
            </a:r>
            <a:endParaRPr lang="en-US" altLang="zh-CN">
              <a:latin typeface="+mn-ea"/>
              <a:cs typeface="+mn-ea"/>
            </a:endParaRPr>
          </a:p>
          <a:p>
            <a:r>
              <a:rPr lang="en-US" altLang="zh-CN">
                <a:latin typeface="+mn-ea"/>
                <a:cs typeface="+mn-ea"/>
                <a:sym typeface="+mn-ea"/>
              </a:rPr>
              <a:t>z</a:t>
            </a:r>
            <a:r>
              <a:rPr lang="zh-CN" altLang="en-US">
                <a:latin typeface="+mn-ea"/>
                <a:cs typeface="+mn-ea"/>
                <a:sym typeface="+mn-ea"/>
              </a:rPr>
              <a:t>世代购买力强，</a:t>
            </a:r>
            <a:r>
              <a:rPr lang="en-US" altLang="zh-CN">
                <a:latin typeface="+mn-ea"/>
                <a:cs typeface="+mn-ea"/>
                <a:sym typeface="+mn-ea"/>
              </a:rPr>
              <a:t>2021 </a:t>
            </a:r>
            <a:r>
              <a:rPr lang="zh-CN" altLang="en-US">
                <a:latin typeface="+mn-ea"/>
                <a:cs typeface="+mn-ea"/>
                <a:sym typeface="+mn-ea"/>
              </a:rPr>
              <a:t>年，</a:t>
            </a:r>
            <a:r>
              <a:rPr lang="en-US" altLang="zh-CN">
                <a:latin typeface="+mn-ea"/>
                <a:cs typeface="+mn-ea"/>
                <a:sym typeface="+mn-ea"/>
              </a:rPr>
              <a:t>Z </a:t>
            </a:r>
            <a:r>
              <a:rPr lang="zh-CN" altLang="en-US">
                <a:latin typeface="+mn-ea"/>
                <a:cs typeface="+mn-ea"/>
                <a:sym typeface="+mn-ea"/>
              </a:rPr>
              <a:t>世代仅在美国的购买力就达到</a:t>
            </a:r>
            <a:r>
              <a:rPr lang="en-US" altLang="zh-CN">
                <a:latin typeface="+mn-ea"/>
                <a:cs typeface="+mn-ea"/>
                <a:sym typeface="+mn-ea"/>
              </a:rPr>
              <a:t> 3600 </a:t>
            </a:r>
            <a:r>
              <a:rPr lang="zh-CN" altLang="en-US">
                <a:latin typeface="+mn-ea"/>
                <a:cs typeface="+mn-ea"/>
                <a:sym typeface="+mn-ea"/>
              </a:rPr>
              <a:t>亿美元。</a:t>
            </a:r>
            <a:endParaRPr lang="zh-CN" altLang="en-US">
              <a:latin typeface="+mn-ea"/>
              <a:cs typeface="+mn-ea"/>
              <a:sym typeface="+mn-ea"/>
            </a:endParaRPr>
          </a:p>
          <a:p>
            <a:endParaRPr lang="zh-CN" altLang="en-US">
              <a:latin typeface="+mn-ea"/>
              <a:cs typeface="+mn-ea"/>
            </a:endParaRPr>
          </a:p>
        </p:txBody>
      </p:sp>
      <p:sp>
        <p:nvSpPr>
          <p:cNvPr id="2" name="矩形 1"/>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文本框 2"/>
          <p:cNvSpPr txBox="1"/>
          <p:nvPr/>
        </p:nvSpPr>
        <p:spPr>
          <a:xfrm>
            <a:off x="1379220" y="357505"/>
            <a:ext cx="6096000" cy="521970"/>
          </a:xfrm>
          <a:prstGeom prst="rect">
            <a:avLst/>
          </a:prstGeom>
          <a:noFill/>
        </p:spPr>
        <p:txBody>
          <a:bodyPr wrap="square" rtlCol="0" anchor="t">
            <a:spAutoFit/>
          </a:bodyPr>
          <a:p>
            <a:r>
              <a:rPr lang="en-US" altLang="zh-CN" sz="2800" b="1">
                <a:sym typeface="+mn-ea"/>
              </a:rPr>
              <a:t>Related researches</a:t>
            </a:r>
            <a:endParaRPr lang="en-US" altLang="zh-CN" sz="2800" b="1">
              <a:sym typeface="+mn-ea"/>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文本框 3"/>
          <p:cNvSpPr txBox="1"/>
          <p:nvPr/>
        </p:nvSpPr>
        <p:spPr>
          <a:xfrm>
            <a:off x="1379220" y="879475"/>
            <a:ext cx="9352915" cy="4923155"/>
          </a:xfrm>
          <a:prstGeom prst="rect">
            <a:avLst/>
          </a:prstGeom>
          <a:noFill/>
        </p:spPr>
        <p:txBody>
          <a:bodyPr wrap="square" rtlCol="0">
            <a:spAutoFit/>
          </a:bodyPr>
          <a:p>
            <a:endParaRPr lang="en-US" altLang="zh-CN">
              <a:latin typeface="+mn-ea"/>
              <a:cs typeface="+mn-ea"/>
            </a:endParaRPr>
          </a:p>
          <a:p>
            <a:endParaRPr lang="en-US" altLang="zh-CN">
              <a:latin typeface="+mn-ea"/>
              <a:cs typeface="+mn-ea"/>
            </a:endParaRPr>
          </a:p>
          <a:p>
            <a:endParaRPr lang="en-US" altLang="zh-CN">
              <a:latin typeface="+mn-ea"/>
              <a:cs typeface="+mn-ea"/>
            </a:endParaRPr>
          </a:p>
          <a:p>
            <a:r>
              <a:rPr lang="en-US" altLang="zh-CN">
                <a:latin typeface="+mn-ea"/>
                <a:cs typeface="+mn-ea"/>
              </a:rPr>
              <a:t>The reason why </a:t>
            </a:r>
            <a:r>
              <a:rPr lang="en-US" altLang="zh-CN" sz="2000" b="1">
                <a:latin typeface="+mn-ea"/>
                <a:cs typeface="+mn-ea"/>
              </a:rPr>
              <a:t>retro marketing</a:t>
            </a:r>
            <a:r>
              <a:rPr lang="en-US" altLang="zh-CN">
                <a:latin typeface="+mn-ea"/>
                <a:cs typeface="+mn-ea"/>
              </a:rPr>
              <a:t> has become increasingly popular in recent years is that brands </a:t>
            </a:r>
            <a:r>
              <a:rPr lang="en-US" altLang="zh-CN" sz="2000" b="1">
                <a:latin typeface="+mn-ea"/>
                <a:cs typeface="+mn-ea"/>
              </a:rPr>
              <a:t>connect</a:t>
            </a:r>
            <a:r>
              <a:rPr lang="en-US" altLang="zh-CN">
                <a:latin typeface="+mn-ea"/>
                <a:cs typeface="+mn-ea"/>
              </a:rPr>
              <a:t> with their customers on a </a:t>
            </a:r>
            <a:r>
              <a:rPr lang="en-US" altLang="zh-CN" sz="2000" b="1">
                <a:latin typeface="+mn-ea"/>
                <a:cs typeface="+mn-ea"/>
              </a:rPr>
              <a:t>deeper emotional level</a:t>
            </a:r>
            <a:r>
              <a:rPr lang="en-US" altLang="zh-CN">
                <a:latin typeface="+mn-ea"/>
                <a:cs typeface="+mn-ea"/>
              </a:rPr>
              <a:t>. It aims to create a positive emotion in favor of the brand and remember its message.(</a:t>
            </a:r>
            <a:r>
              <a:rPr lang="en-US" altLang="zh-CN">
                <a:latin typeface="+mn-ea"/>
                <a:cs typeface="+mn-ea"/>
                <a:sym typeface="+mn-ea"/>
              </a:rPr>
              <a:t>Gajanova, L. and Zdenka, V., 2020.)</a:t>
            </a:r>
            <a:endParaRPr lang="en-US" altLang="zh-CN">
              <a:latin typeface="+mn-ea"/>
              <a:cs typeface="+mn-ea"/>
            </a:endParaRPr>
          </a:p>
          <a:p>
            <a:r>
              <a:rPr lang="zh-CN" altLang="en-US">
                <a:latin typeface="+mn-ea"/>
                <a:cs typeface="+mn-ea"/>
              </a:rPr>
              <a:t>近年来，复古营销越来越受欢迎的原因在于品牌与客户在更深层次的情感层面上的联系。它旨在创造一种有利于品牌的积极情感，并记住其信息。</a:t>
            </a:r>
            <a:endParaRPr lang="zh-CN" altLang="en-US">
              <a:latin typeface="+mn-ea"/>
              <a:cs typeface="+mn-ea"/>
            </a:endParaRPr>
          </a:p>
          <a:p>
            <a:endParaRPr lang="en-US" altLang="zh-CN">
              <a:latin typeface="+mn-ea"/>
              <a:cs typeface="+mn-ea"/>
            </a:endParaRPr>
          </a:p>
          <a:p>
            <a:r>
              <a:rPr lang="en-US" altLang="zh-CN">
                <a:latin typeface="+mn-ea"/>
                <a:cs typeface="+mn-ea"/>
              </a:rPr>
              <a:t>One significant finding is that </a:t>
            </a:r>
            <a:r>
              <a:rPr lang="en-US" altLang="zh-CN" sz="2000" b="1">
                <a:latin typeface="+mn-ea"/>
                <a:cs typeface="+mn-ea"/>
              </a:rPr>
              <a:t>economic crises</a:t>
            </a:r>
            <a:r>
              <a:rPr lang="en-US" altLang="zh-CN">
                <a:latin typeface="+mn-ea"/>
                <a:cs typeface="+mn-ea"/>
              </a:rPr>
              <a:t>, such as the global financial crisis of 2007/2008, can lead to shifts in political orientation, particularly an increase in </a:t>
            </a:r>
            <a:r>
              <a:rPr lang="en-US" altLang="zh-CN" sz="2000" b="1">
                <a:latin typeface="+mn-ea"/>
                <a:cs typeface="+mn-ea"/>
              </a:rPr>
              <a:t>conservatism</a:t>
            </a:r>
            <a:r>
              <a:rPr lang="en-US" altLang="zh-CN">
                <a:latin typeface="+mn-ea"/>
                <a:cs typeface="+mn-ea"/>
              </a:rPr>
              <a:t> among certain demographics.(</a:t>
            </a:r>
            <a:r>
              <a:rPr lang="en-US" altLang="zh-CN">
                <a:latin typeface="+mn-ea"/>
                <a:cs typeface="+mn-ea"/>
                <a:sym typeface="+mn-ea"/>
              </a:rPr>
              <a:t>Milojev, P., Greaves, L., Osborne, D. and Sibley, C.G., 2015.</a:t>
            </a:r>
            <a:r>
              <a:rPr lang="en-US" altLang="zh-CN">
                <a:latin typeface="+mn-ea"/>
                <a:cs typeface="+mn-ea"/>
              </a:rPr>
              <a:t>)</a:t>
            </a:r>
            <a:endParaRPr lang="en-US" altLang="zh-CN">
              <a:latin typeface="+mn-ea"/>
              <a:cs typeface="+mn-ea"/>
            </a:endParaRPr>
          </a:p>
          <a:p>
            <a:r>
              <a:rPr lang="zh-CN" altLang="en-US">
                <a:latin typeface="+mn-ea"/>
                <a:cs typeface="+mn-ea"/>
              </a:rPr>
              <a:t>一个重要的发现是，经济危机（例如</a:t>
            </a:r>
            <a:r>
              <a:rPr lang="en-US" altLang="zh-CN">
                <a:latin typeface="+mn-ea"/>
                <a:cs typeface="+mn-ea"/>
              </a:rPr>
              <a:t> 2007/2008 </a:t>
            </a:r>
            <a:r>
              <a:rPr lang="zh-CN" altLang="en-US">
                <a:latin typeface="+mn-ea"/>
                <a:cs typeface="+mn-ea"/>
              </a:rPr>
              <a:t>年的全球金融危机）可能导致政治倾向的转变，尤其是某些人群的保守主义倾向增加</a:t>
            </a:r>
            <a:endParaRPr lang="en-US" altLang="zh-CN">
              <a:latin typeface="+mn-ea"/>
              <a:cs typeface="+mn-ea"/>
              <a:sym typeface="+mn-ea"/>
            </a:endParaRPr>
          </a:p>
          <a:p>
            <a:endParaRPr lang="zh-CN" altLang="en-US">
              <a:latin typeface="+mn-ea"/>
              <a:cs typeface="+mn-ea"/>
            </a:endParaRPr>
          </a:p>
        </p:txBody>
      </p:sp>
      <p:sp>
        <p:nvSpPr>
          <p:cNvPr id="2" name="矩形 1"/>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文本框 2"/>
          <p:cNvSpPr txBox="1"/>
          <p:nvPr/>
        </p:nvSpPr>
        <p:spPr>
          <a:xfrm>
            <a:off x="1379220" y="357505"/>
            <a:ext cx="6096000" cy="521970"/>
          </a:xfrm>
          <a:prstGeom prst="rect">
            <a:avLst/>
          </a:prstGeom>
          <a:noFill/>
        </p:spPr>
        <p:txBody>
          <a:bodyPr wrap="square" rtlCol="0" anchor="t">
            <a:spAutoFit/>
          </a:bodyPr>
          <a:p>
            <a:r>
              <a:rPr lang="en-US" altLang="zh-CN" sz="2800" b="1">
                <a:sym typeface="+mn-ea"/>
              </a:rPr>
              <a:t>Related researches</a:t>
            </a:r>
            <a:endParaRPr lang="en-US" altLang="zh-CN" sz="2800" b="1">
              <a:sym typeface="+mn-ea"/>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35160" cy="4799965"/>
          </a:xfrm>
          <a:prstGeom prst="rect">
            <a:avLst/>
          </a:prstGeom>
        </p:spPr>
        <p:txBody>
          <a:bodyPr wrap="square">
            <a:spAutoFit/>
          </a:bodyPr>
          <a:p>
            <a:pPr marL="0" indent="0" algn="just" defTabSz="266700">
              <a:spcBef>
                <a:spcPct val="0"/>
              </a:spcBef>
              <a:spcAft>
                <a:spcPct val="0"/>
              </a:spcAft>
            </a:pPr>
            <a:endParaRPr lang="en-US" altLang="zh-CN">
              <a:latin typeface="等线" panose="02010600030101010101" charset="-122"/>
              <a:ea typeface="等线" panose="02010600030101010101" charset="-122"/>
              <a:cs typeface="等线" panose="02010600030101010101" charset="-122"/>
            </a:endParaRPr>
          </a:p>
          <a:p>
            <a:pPr marL="0" indent="0" algn="just" defTabSz="266700">
              <a:spcBef>
                <a:spcPct val="0"/>
              </a:spcBef>
              <a:spcAft>
                <a:spcPct val="0"/>
              </a:spcAft>
            </a:pPr>
            <a:endParaRPr lang="en-US" altLang="zh-CN">
              <a:latin typeface="等线" panose="02010600030101010101" charset="-122"/>
              <a:ea typeface="等线" panose="02010600030101010101" charset="-122"/>
              <a:cs typeface="等线" panose="02010600030101010101" charset="-122"/>
            </a:endParaRPr>
          </a:p>
          <a:p>
            <a:pPr marL="0" indent="0" algn="just" defTabSz="266700">
              <a:spcBef>
                <a:spcPct val="0"/>
              </a:spcBef>
              <a:spcAft>
                <a:spcPct val="0"/>
              </a:spcAft>
            </a:pPr>
            <a:endParaRPr lang="en-US" altLang="zh-CN">
              <a:latin typeface="等线" panose="02010600030101010101" charset="-122"/>
              <a:ea typeface="等线" panose="02010600030101010101" charset="-122"/>
              <a:cs typeface="等线" panose="02010600030101010101" charset="-122"/>
            </a:endParaRPr>
          </a:p>
          <a:p>
            <a:pPr marL="0" indent="0" algn="just" defTabSz="266700">
              <a:spcBef>
                <a:spcPct val="0"/>
              </a:spcBef>
              <a:spcAft>
                <a:spcPct val="0"/>
              </a:spcAft>
            </a:pPr>
            <a:r>
              <a:rPr lang="en-US" altLang="zh-CN" b="1">
                <a:latin typeface="+mn-ea"/>
                <a:cs typeface="+mn-ea"/>
                <a:sym typeface="+mn-ea"/>
              </a:rPr>
              <a:t>This is a period of economic downturn in post pandemic</a:t>
            </a:r>
            <a:endParaRPr lang="en-US" altLang="zh-CN" b="1">
              <a:latin typeface="+mn-ea"/>
              <a:cs typeface="+mn-ea"/>
            </a:endParaRPr>
          </a:p>
          <a:p>
            <a:pPr marL="0" indent="0" algn="just" defTabSz="266700">
              <a:spcBef>
                <a:spcPct val="0"/>
              </a:spcBef>
              <a:spcAft>
                <a:spcPct val="0"/>
              </a:spcAft>
            </a:pPr>
            <a:r>
              <a:rPr lang="zh-CN" altLang="en-US">
                <a:latin typeface="+mn-ea"/>
                <a:cs typeface="+mn-ea"/>
              </a:rPr>
              <a:t>这是后疫情时代的经济下行时期</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b="1">
                <a:latin typeface="+mn-ea"/>
                <a:cs typeface="+mn-ea"/>
              </a:rPr>
              <a:t>When economic downturn, it affact direction of aesthetics which is Conservatism.</a:t>
            </a:r>
            <a:endParaRPr lang="zh-CN" altLang="en-US">
              <a:latin typeface="+mn-ea"/>
              <a:cs typeface="+mn-ea"/>
            </a:endParaRPr>
          </a:p>
          <a:p>
            <a:pPr marL="0" indent="0" algn="just" defTabSz="266700">
              <a:spcBef>
                <a:spcPct val="0"/>
              </a:spcBef>
              <a:spcAft>
                <a:spcPct val="0"/>
              </a:spcAft>
            </a:pPr>
            <a:r>
              <a:rPr lang="zh-CN" altLang="en-US">
                <a:latin typeface="+mn-ea"/>
                <a:cs typeface="+mn-ea"/>
              </a:rPr>
              <a:t>经济下行时期，影响文化审美趋势，表现为保守</a:t>
            </a:r>
            <a:r>
              <a:rPr lang="zh-CN" altLang="en-US">
                <a:latin typeface="+mn-ea"/>
                <a:cs typeface="+mn-ea"/>
              </a:rPr>
              <a:t>主义。</a:t>
            </a:r>
            <a:endParaRPr lang="zh-CN" altLang="en-US">
              <a:latin typeface="+mn-ea"/>
              <a:cs typeface="+mn-ea"/>
            </a:endParaRPr>
          </a:p>
          <a:p>
            <a:pPr marL="0" indent="0" algn="just" defTabSz="266700">
              <a:spcBef>
                <a:spcPct val="0"/>
              </a:spcBef>
              <a:spcAft>
                <a:spcPct val="0"/>
              </a:spcAft>
            </a:pPr>
            <a:r>
              <a:rPr lang="zh-CN" altLang="en-US">
                <a:latin typeface="+mn-ea"/>
                <a:cs typeface="+mn-ea"/>
              </a:rPr>
              <a:t>（</a:t>
            </a:r>
            <a:r>
              <a:rPr lang="en-US" altLang="zh-CN">
                <a:latin typeface="+mn-ea"/>
                <a:cs typeface="+mn-ea"/>
              </a:rPr>
              <a:t>the connection between economy and aesthetics/popularity</a:t>
            </a:r>
            <a:r>
              <a:rPr lang="zh-CN" altLang="en-US">
                <a:latin typeface="+mn-ea"/>
                <a:cs typeface="+mn-ea"/>
              </a:rPr>
              <a:t>）</a:t>
            </a: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en-US" altLang="zh-CN" b="1">
                <a:latin typeface="+mn-ea"/>
                <a:cs typeface="+mn-ea"/>
              </a:rPr>
              <a:t>Retro products is succeed in marketing at present</a:t>
            </a:r>
            <a:endParaRPr lang="zh-CN" altLang="en-US">
              <a:latin typeface="+mn-ea"/>
              <a:cs typeface="+mn-ea"/>
            </a:endParaRPr>
          </a:p>
          <a:p>
            <a:pPr marL="0" indent="0" algn="just" defTabSz="266700">
              <a:spcBef>
                <a:spcPct val="0"/>
              </a:spcBef>
              <a:spcAft>
                <a:spcPct val="0"/>
              </a:spcAft>
            </a:pPr>
            <a:r>
              <a:rPr lang="zh-CN" altLang="en-US">
                <a:latin typeface="+mn-ea"/>
                <a:cs typeface="+mn-ea"/>
              </a:rPr>
              <a:t>当前怀旧产品的市场反应成功</a:t>
            </a:r>
            <a:endParaRPr lang="zh-CN" altLang="en-US">
              <a:latin typeface="+mn-ea"/>
              <a:cs typeface="+mn-ea"/>
            </a:endParaRPr>
          </a:p>
          <a:p>
            <a:pPr marL="0" indent="0" algn="just" defTabSz="266700">
              <a:spcBef>
                <a:spcPct val="0"/>
              </a:spcBef>
              <a:spcAft>
                <a:spcPct val="0"/>
              </a:spcAft>
            </a:pPr>
            <a:r>
              <a:rPr lang="zh-CN" altLang="en-US">
                <a:latin typeface="+mn-ea"/>
                <a:cs typeface="+mn-ea"/>
              </a:rPr>
              <a:t>（</a:t>
            </a:r>
            <a:r>
              <a:rPr lang="en-US" altLang="zh-CN">
                <a:latin typeface="+mn-ea"/>
                <a:cs typeface="+mn-ea"/>
              </a:rPr>
              <a:t>general commodities </a:t>
            </a:r>
            <a:r>
              <a:rPr lang="zh-CN" altLang="en-US">
                <a:latin typeface="+mn-ea"/>
                <a:cs typeface="+mn-ea"/>
              </a:rPr>
              <a:t>）</a:t>
            </a:r>
            <a:endParaRPr lang="zh-CN" altLang="en-US">
              <a:latin typeface="+mn-ea"/>
              <a:cs typeface="+mn-ea"/>
            </a:endParaRPr>
          </a:p>
          <a:p>
            <a:pPr marL="0" indent="0" algn="just" defTabSz="266700">
              <a:spcBef>
                <a:spcPct val="0"/>
              </a:spcBef>
              <a:spcAft>
                <a:spcPct val="0"/>
              </a:spcAft>
            </a:pPr>
            <a:endParaRPr lang="zh-CN" altLang="en-US">
              <a:latin typeface="等线" panose="02010600030101010101" charset="-122"/>
              <a:ea typeface="等线" panose="02010600030101010101" charset="-122"/>
              <a:cs typeface="等线" panose="02010600030101010101" charset="-122"/>
            </a:endParaRPr>
          </a:p>
          <a:p>
            <a:pPr marL="0" indent="0" algn="just" defTabSz="266700">
              <a:spcBef>
                <a:spcPct val="0"/>
              </a:spcBef>
              <a:spcAft>
                <a:spcPct val="0"/>
              </a:spcAft>
            </a:pPr>
            <a:r>
              <a:rPr lang="en-US" altLang="zh-CN">
                <a:latin typeface="等线" panose="02010600030101010101" charset="-122"/>
                <a:ea typeface="等线" panose="02010600030101010101" charset="-122"/>
                <a:cs typeface="等线" panose="02010600030101010101" charset="-122"/>
              </a:rPr>
              <a:t> </a:t>
            </a:r>
            <a:endParaRPr lang="zh-CN" altLang="en-US">
              <a:latin typeface="等线" panose="02010600030101010101" charset="-122"/>
              <a:ea typeface="等线" panose="02010600030101010101" charset="-122"/>
              <a:cs typeface="等线" panose="02010600030101010101" charset="-122"/>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Background</a:t>
            </a:r>
            <a:endParaRPr lang="zh-CN" altLang="en-US" sz="2800" b="1">
              <a:sym typeface="+mn-ea"/>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35160" cy="3476625"/>
          </a:xfrm>
          <a:prstGeom prst="rect">
            <a:avLst/>
          </a:prstGeom>
        </p:spPr>
        <p:txBody>
          <a:bodyPr wrap="square">
            <a:spAutoFit/>
          </a:bodyPr>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The widespread lockdowns to prevent the spread of the virus, especially in the major economies of the world, halted economic activity ranging from transport, trade and manufacturing to services, leading to a </a:t>
            </a:r>
            <a:r>
              <a:rPr lang="en-US" altLang="zh-CN" sz="2000" b="1">
                <a:latin typeface="+mn-ea"/>
                <a:cs typeface="+mn-ea"/>
              </a:rPr>
              <a:t>substantial contraction in economic</a:t>
            </a:r>
            <a:r>
              <a:rPr lang="en-US" altLang="zh-CN">
                <a:latin typeface="+mn-ea"/>
                <a:cs typeface="+mn-ea"/>
              </a:rPr>
              <a:t> activity and </a:t>
            </a:r>
            <a:r>
              <a:rPr lang="en-US" altLang="zh-CN" sz="2000" b="1">
                <a:latin typeface="+mn-ea"/>
                <a:cs typeface="+mn-ea"/>
              </a:rPr>
              <a:t>rising unemployment</a:t>
            </a:r>
            <a:r>
              <a:rPr lang="en-US" altLang="zh-CN">
                <a:latin typeface="+mn-ea"/>
                <a:cs typeface="+mn-ea"/>
              </a:rPr>
              <a:t>. </a:t>
            </a:r>
            <a:r>
              <a:rPr lang="zh-CN" altLang="en-US">
                <a:latin typeface="+mn-ea"/>
                <a:cs typeface="+mn-ea"/>
              </a:rPr>
              <a:t>（</a:t>
            </a:r>
            <a:r>
              <a:rPr lang="en-US" altLang="zh-CN">
                <a:latin typeface="+mn-ea"/>
                <a:cs typeface="+mn-ea"/>
              </a:rPr>
              <a:t>Song, L. and Zhou, Y., 2020.</a:t>
            </a:r>
            <a:r>
              <a:rPr lang="" altLang="en-US">
                <a:latin typeface="+mn-ea"/>
                <a:cs typeface="+mn-ea"/>
              </a:rPr>
              <a:t> </a:t>
            </a:r>
            <a:r>
              <a:rPr lang="zh-CN">
                <a:latin typeface="+mn-ea"/>
                <a:cs typeface="+mn-ea"/>
              </a:rPr>
              <a:t>）</a:t>
            </a:r>
            <a:endParaRPr lang="zh-CN">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zh-CN" altLang="en-US">
                <a:latin typeface="+mn-ea"/>
                <a:cs typeface="+mn-ea"/>
              </a:rPr>
              <a:t>为防止病毒传播而实施的大范围封锁，尤其是</a:t>
            </a:r>
            <a:endParaRPr lang="zh-CN" altLang="en-US">
              <a:latin typeface="+mn-ea"/>
              <a:cs typeface="+mn-ea"/>
            </a:endParaRPr>
          </a:p>
          <a:p>
            <a:pPr marL="0" indent="0" algn="just" defTabSz="266700">
              <a:spcBef>
                <a:spcPct val="0"/>
              </a:spcBef>
              <a:spcAft>
                <a:spcPct val="0"/>
              </a:spcAft>
            </a:pPr>
            <a:r>
              <a:rPr lang="zh-CN" altLang="en-US">
                <a:latin typeface="+mn-ea"/>
                <a:cs typeface="+mn-ea"/>
              </a:rPr>
              <a:t>在世界主要经济体，导致从运输、贸易、制造</a:t>
            </a:r>
            <a:endParaRPr lang="zh-CN" altLang="en-US">
              <a:latin typeface="+mn-ea"/>
              <a:cs typeface="+mn-ea"/>
            </a:endParaRPr>
          </a:p>
          <a:p>
            <a:pPr marL="0" indent="0" algn="just" defTabSz="266700">
              <a:spcBef>
                <a:spcPct val="0"/>
              </a:spcBef>
              <a:spcAft>
                <a:spcPct val="0"/>
              </a:spcAft>
            </a:pPr>
            <a:r>
              <a:rPr lang="zh-CN" altLang="en-US">
                <a:latin typeface="+mn-ea"/>
                <a:cs typeface="+mn-ea"/>
              </a:rPr>
              <a:t>业到服务业等各个领域的经济活动陷入停滞，</a:t>
            </a:r>
            <a:endParaRPr lang="zh-CN" altLang="en-US">
              <a:latin typeface="+mn-ea"/>
              <a:cs typeface="+mn-ea"/>
            </a:endParaRPr>
          </a:p>
          <a:p>
            <a:pPr marL="0" indent="0" algn="just" defTabSz="266700">
              <a:spcBef>
                <a:spcPct val="0"/>
              </a:spcBef>
              <a:spcAft>
                <a:spcPct val="0"/>
              </a:spcAft>
            </a:pPr>
            <a:r>
              <a:rPr lang="zh-CN" altLang="en-US">
                <a:latin typeface="+mn-ea"/>
                <a:cs typeface="+mn-ea"/>
              </a:rPr>
              <a:t>导致经济活动大幅萎缩，失业率上升。</a:t>
            </a:r>
            <a:endParaRPr lang="zh-CN" altLang="en-US">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Background</a:t>
            </a:r>
            <a:endParaRPr lang="zh-CN" altLang="en-US" sz="2800" b="1">
              <a:sym typeface="+mn-ea"/>
            </a:endParaRPr>
          </a:p>
        </p:txBody>
      </p:sp>
      <p:pic>
        <p:nvPicPr>
          <p:cNvPr id="6" name="图片 5" descr="Unemployment"/>
          <p:cNvPicPr>
            <a:picLocks noChangeAspect="1"/>
          </p:cNvPicPr>
          <p:nvPr/>
        </p:nvPicPr>
        <p:blipFill>
          <a:blip r:embed="rId1"/>
          <a:stretch>
            <a:fillRect/>
          </a:stretch>
        </p:blipFill>
        <p:spPr>
          <a:xfrm>
            <a:off x="6624955" y="3168650"/>
            <a:ext cx="4203065" cy="2366010"/>
          </a:xfrm>
          <a:prstGeom prst="rect">
            <a:avLst/>
          </a:prstGeom>
        </p:spPr>
      </p:pic>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35160" cy="5477510"/>
          </a:xfrm>
          <a:prstGeom prst="rect">
            <a:avLst/>
          </a:prstGeom>
        </p:spPr>
        <p:txBody>
          <a:bodyPr wrap="square">
            <a:spAutoFit/>
          </a:bodyPr>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The relationship between hemline length and economics is called the </a:t>
            </a:r>
            <a:r>
              <a:rPr lang="en-US" altLang="zh-CN" sz="2000" b="1">
                <a:latin typeface="+mn-ea"/>
                <a:cs typeface="+mn-ea"/>
              </a:rPr>
              <a:t>"Hemline Index"</a:t>
            </a:r>
            <a:r>
              <a:rPr lang="en-US" altLang="zh-CN">
                <a:latin typeface="+mn-ea"/>
                <a:cs typeface="+mn-ea"/>
              </a:rPr>
              <a:t>. This theory was first proposed in 1926 by economist George W. Taylor, a professor at the Wharton School of the University of Pennsylvania, one of the world's top schools of business. He found that</a:t>
            </a:r>
            <a:r>
              <a:rPr lang="en-US" altLang="zh-CN" sz="2000" b="1">
                <a:latin typeface="+mn-ea"/>
                <a:cs typeface="+mn-ea"/>
              </a:rPr>
              <a:t> the longer a woman's skirt is, the more depressed the stock market will be</a:t>
            </a:r>
            <a:r>
              <a:rPr lang="en-US" altLang="zh-CN">
                <a:latin typeface="+mn-ea"/>
                <a:cs typeface="+mn-ea"/>
              </a:rPr>
              <a:t>; on the contrary, the shorter a woman's skirt is, the more likely the stock market will rise.</a:t>
            </a:r>
            <a:endParaRPr lang="en-US" altLang="zh-CN">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zh-CN" altLang="en-US">
                <a:latin typeface="+mn-ea"/>
                <a:cs typeface="+mn-ea"/>
              </a:rPr>
              <a:t>裙摆长度和经济学的关系有个专门的名词</a:t>
            </a:r>
            <a:endParaRPr lang="zh-CN" altLang="en-US">
              <a:latin typeface="+mn-ea"/>
              <a:cs typeface="+mn-ea"/>
            </a:endParaRPr>
          </a:p>
          <a:p>
            <a:pPr marL="0" indent="0" algn="just" defTabSz="266700">
              <a:spcBef>
                <a:spcPct val="0"/>
              </a:spcBef>
              <a:spcAft>
                <a:spcPct val="0"/>
              </a:spcAft>
            </a:pPr>
            <a:r>
              <a:rPr lang="zh-CN" altLang="en-US">
                <a:latin typeface="+mn-ea"/>
                <a:cs typeface="+mn-ea"/>
              </a:rPr>
              <a:t>叫做</a:t>
            </a:r>
            <a:r>
              <a:rPr lang="en-US" altLang="zh-CN">
                <a:latin typeface="+mn-ea"/>
                <a:cs typeface="+mn-ea"/>
              </a:rPr>
              <a:t>“</a:t>
            </a:r>
            <a:r>
              <a:rPr lang="zh-CN" altLang="en-US">
                <a:latin typeface="+mn-ea"/>
                <a:cs typeface="+mn-ea"/>
              </a:rPr>
              <a:t>裙摆指数</a:t>
            </a:r>
            <a:r>
              <a:rPr lang="en-US" altLang="zh-CN">
                <a:latin typeface="+mn-ea"/>
                <a:cs typeface="+mn-ea"/>
              </a:rPr>
              <a:t>” </a:t>
            </a:r>
            <a:r>
              <a:rPr lang="zh-CN" altLang="en-US">
                <a:latin typeface="+mn-ea"/>
                <a:cs typeface="+mn-ea"/>
              </a:rPr>
              <a:t>，这个理论由经济学家</a:t>
            </a:r>
            <a:endParaRPr lang="zh-CN" altLang="en-US">
              <a:latin typeface="+mn-ea"/>
              <a:cs typeface="+mn-ea"/>
            </a:endParaRPr>
          </a:p>
          <a:p>
            <a:pPr marL="0" indent="0" algn="just" defTabSz="266700">
              <a:spcBef>
                <a:spcPct val="0"/>
              </a:spcBef>
              <a:spcAft>
                <a:spcPct val="0"/>
              </a:spcAft>
            </a:pPr>
            <a:r>
              <a:rPr lang="en-US" altLang="zh-CN">
                <a:latin typeface="+mn-ea"/>
                <a:cs typeface="+mn-ea"/>
              </a:rPr>
              <a:t>George W. Taylor</a:t>
            </a:r>
            <a:r>
              <a:rPr lang="zh-CN" altLang="en-US">
                <a:latin typeface="+mn-ea"/>
                <a:cs typeface="+mn-ea"/>
              </a:rPr>
              <a:t>在</a:t>
            </a:r>
            <a:r>
              <a:rPr lang="en-US" altLang="zh-CN">
                <a:latin typeface="+mn-ea"/>
                <a:cs typeface="+mn-ea"/>
              </a:rPr>
              <a:t>1926</a:t>
            </a:r>
            <a:r>
              <a:rPr lang="zh-CN" altLang="en-US">
                <a:latin typeface="+mn-ea"/>
                <a:cs typeface="+mn-ea"/>
              </a:rPr>
              <a:t>年首次提出，他是</a:t>
            </a:r>
            <a:endParaRPr lang="zh-CN" altLang="en-US">
              <a:latin typeface="+mn-ea"/>
              <a:cs typeface="+mn-ea"/>
            </a:endParaRPr>
          </a:p>
          <a:p>
            <a:pPr marL="0" indent="0" algn="just" defTabSz="266700">
              <a:spcBef>
                <a:spcPct val="0"/>
              </a:spcBef>
              <a:spcAft>
                <a:spcPct val="0"/>
              </a:spcAft>
            </a:pPr>
            <a:r>
              <a:rPr lang="zh-CN" altLang="en-US">
                <a:latin typeface="+mn-ea"/>
                <a:cs typeface="+mn-ea"/>
              </a:rPr>
              <a:t>全球顶尖的宾夕法尼亚大学沃顿商学院的</a:t>
            </a:r>
            <a:endParaRPr lang="zh-CN" altLang="en-US">
              <a:latin typeface="+mn-ea"/>
              <a:cs typeface="+mn-ea"/>
            </a:endParaRPr>
          </a:p>
          <a:p>
            <a:pPr marL="0" indent="0" algn="just" defTabSz="266700">
              <a:spcBef>
                <a:spcPct val="0"/>
              </a:spcBef>
              <a:spcAft>
                <a:spcPct val="0"/>
              </a:spcAft>
            </a:pPr>
            <a:r>
              <a:rPr lang="zh-CN" altLang="en-US">
                <a:latin typeface="+mn-ea"/>
                <a:cs typeface="+mn-ea"/>
              </a:rPr>
              <a:t>教授，他发现，</a:t>
            </a:r>
            <a:r>
              <a:rPr lang="en-US" altLang="zh-CN">
                <a:latin typeface="+mn-ea"/>
                <a:cs typeface="+mn-ea"/>
              </a:rPr>
              <a:t> </a:t>
            </a:r>
            <a:r>
              <a:rPr lang="zh-CN" altLang="en-US">
                <a:latin typeface="+mn-ea"/>
                <a:cs typeface="+mn-ea"/>
              </a:rPr>
              <a:t>女性的裙摆越长，股市就</a:t>
            </a:r>
            <a:endParaRPr lang="zh-CN" altLang="en-US">
              <a:latin typeface="+mn-ea"/>
              <a:cs typeface="+mn-ea"/>
            </a:endParaRPr>
          </a:p>
          <a:p>
            <a:pPr marL="0" indent="0" algn="just" defTabSz="266700">
              <a:spcBef>
                <a:spcPct val="0"/>
              </a:spcBef>
              <a:spcAft>
                <a:spcPct val="0"/>
              </a:spcAft>
            </a:pPr>
            <a:r>
              <a:rPr lang="zh-CN" altLang="en-US">
                <a:latin typeface="+mn-ea"/>
                <a:cs typeface="+mn-ea"/>
              </a:rPr>
              <a:t>越低迷；相反，女性裙摆越短，股市就越容</a:t>
            </a:r>
            <a:endParaRPr lang="zh-CN" altLang="en-US">
              <a:latin typeface="+mn-ea"/>
              <a:cs typeface="+mn-ea"/>
            </a:endParaRPr>
          </a:p>
          <a:p>
            <a:pPr marL="0" indent="0" algn="just" defTabSz="266700">
              <a:spcBef>
                <a:spcPct val="0"/>
              </a:spcBef>
              <a:spcAft>
                <a:spcPct val="0"/>
              </a:spcAft>
            </a:pPr>
            <a:r>
              <a:rPr lang="zh-CN" altLang="en-US">
                <a:latin typeface="+mn-ea"/>
                <a:cs typeface="+mn-ea"/>
              </a:rPr>
              <a:t>易出现高涨的趋势。</a:t>
            </a: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en-US" altLang="zh-CN">
                <a:latin typeface="+mn-ea"/>
                <a:cs typeface="+mn-ea"/>
              </a:rPr>
              <a:t> </a:t>
            </a:r>
            <a:endParaRPr lang="zh-CN" altLang="en-US">
              <a:latin typeface="+mn-ea"/>
              <a:cs typeface="+mn-ea"/>
            </a:endParaRPr>
          </a:p>
        </p:txBody>
      </p:sp>
      <p:pic>
        <p:nvPicPr>
          <p:cNvPr id="3" name="图片 2" descr="96dda144ad3459821151128705f431adcaef84c8"/>
          <p:cNvPicPr>
            <a:picLocks noChangeAspect="1"/>
          </p:cNvPicPr>
          <p:nvPr/>
        </p:nvPicPr>
        <p:blipFill>
          <a:blip r:embed="rId1"/>
          <a:stretch>
            <a:fillRect/>
          </a:stretch>
        </p:blipFill>
        <p:spPr>
          <a:xfrm>
            <a:off x="6098540" y="3757930"/>
            <a:ext cx="4815840" cy="2034540"/>
          </a:xfrm>
          <a:prstGeom prst="rect">
            <a:avLst/>
          </a:prstGeom>
        </p:spPr>
      </p:pic>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Background</a:t>
            </a:r>
            <a:endParaRPr lang="zh-CN" altLang="en-US" sz="2800" b="1">
              <a:sym typeface="+mn-ea"/>
            </a:endParaRPr>
          </a:p>
        </p:txBody>
      </p:sp>
    </p:spTree>
    <p:custDataLst>
      <p:tags r:id="rId2"/>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35160" cy="5200650"/>
          </a:xfrm>
          <a:prstGeom prst="rect">
            <a:avLst/>
          </a:prstGeom>
        </p:spPr>
        <p:txBody>
          <a:bodyPr wrap="square">
            <a:spAutoFit/>
          </a:bodyPr>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Supporting the urban legend, we find that</a:t>
            </a:r>
            <a:r>
              <a:rPr lang="en-US" altLang="zh-CN" sz="2000" b="1">
                <a:latin typeface="+mn-ea"/>
                <a:cs typeface="+mn-ea"/>
              </a:rPr>
              <a:t> poor economic times </a:t>
            </a:r>
            <a:r>
              <a:rPr lang="en-US" altLang="zh-CN">
                <a:latin typeface="+mn-ea"/>
                <a:cs typeface="+mn-ea"/>
              </a:rPr>
              <a:t>make the hemlines to decrease, which means that </a:t>
            </a:r>
            <a:r>
              <a:rPr lang="en-US" altLang="zh-CN" sz="2000" b="1">
                <a:latin typeface="+mn-ea"/>
                <a:cs typeface="+mn-ea"/>
              </a:rPr>
              <a:t>women’s dresses get lower</a:t>
            </a:r>
            <a:r>
              <a:rPr lang="en-US" altLang="zh-CN">
                <a:latin typeface="+mn-ea"/>
                <a:cs typeface="+mn-ea"/>
              </a:rPr>
              <a:t>, and that prosperity is correlated with a reduced hemline (more miniskirts). </a:t>
            </a:r>
            <a:r>
              <a:rPr lang="zh-CN" altLang="en-US">
                <a:latin typeface="+mn-ea"/>
                <a:cs typeface="+mn-ea"/>
              </a:rPr>
              <a:t>（</a:t>
            </a:r>
            <a:r>
              <a:rPr lang="en-US" altLang="zh-CN">
                <a:latin typeface="+mn-ea"/>
                <a:cs typeface="+mn-ea"/>
                <a:sym typeface="+mn-ea"/>
              </a:rPr>
              <a:t>van Baardwijk, M. and Franses, P.H., 2010.</a:t>
            </a:r>
            <a:r>
              <a:rPr lang="zh-CN" altLang="en-US">
                <a:latin typeface="+mn-ea"/>
                <a:cs typeface="+mn-ea"/>
              </a:rPr>
              <a:t>）</a:t>
            </a:r>
            <a:endParaRPr lang="en-US" altLang="zh-CN">
              <a:latin typeface="+mn-ea"/>
              <a:cs typeface="+mn-ea"/>
            </a:endParaRPr>
          </a:p>
          <a:p>
            <a:pPr marL="0" indent="0" algn="just" defTabSz="266700">
              <a:spcBef>
                <a:spcPct val="0"/>
              </a:spcBef>
              <a:spcAft>
                <a:spcPct val="0"/>
              </a:spcAft>
            </a:pPr>
            <a:r>
              <a:rPr lang="zh-CN" altLang="en-US">
                <a:latin typeface="+mn-ea"/>
                <a:cs typeface="+mn-ea"/>
              </a:rPr>
              <a:t>我们发现，经济不景气时期裙摆会变短，这意味着女性的裙子会变低矮，而繁荣时期的裙摆变短（迷你裙增多）与这种都市传说相吻合。</a:t>
            </a: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en-US" altLang="zh-CN">
                <a:latin typeface="+mn-ea"/>
                <a:cs typeface="+mn-ea"/>
                <a:sym typeface="+mn-ea"/>
              </a:rPr>
              <a:t>I find that economical cycle in Europe leads hemline in three years  and US cycles as a proxy for a world economy – in four years, which confirm the statement that hemline increases in </a:t>
            </a:r>
            <a:r>
              <a:rPr lang="en-US" altLang="zh-CN" sz="2000" b="1">
                <a:latin typeface="+mn-ea"/>
                <a:cs typeface="+mn-ea"/>
                <a:sym typeface="+mn-ea"/>
              </a:rPr>
              <a:t>bad times</a:t>
            </a:r>
            <a:r>
              <a:rPr lang="en-US" altLang="zh-CN">
                <a:latin typeface="+mn-ea"/>
                <a:cs typeface="+mn-ea"/>
                <a:sym typeface="+mn-ea"/>
              </a:rPr>
              <a:t> (but with a large lag), meaning that </a:t>
            </a:r>
            <a:r>
              <a:rPr lang="en-US" altLang="zh-CN" sz="2000" b="1">
                <a:latin typeface="+mn-ea"/>
                <a:cs typeface="+mn-ea"/>
                <a:sym typeface="+mn-ea"/>
              </a:rPr>
              <a:t>skirts are getting longer</a:t>
            </a:r>
            <a:r>
              <a:rPr lang="en-US" altLang="zh-CN">
                <a:latin typeface="+mn-ea"/>
                <a:cs typeface="+mn-ea"/>
                <a:sym typeface="+mn-ea"/>
              </a:rPr>
              <a:t>. Also I find that increase in unemployment rate today affect the hemline in two years.</a:t>
            </a:r>
            <a:r>
              <a:rPr lang="zh-CN" altLang="en-US">
                <a:latin typeface="+mn-ea"/>
                <a:cs typeface="+mn-ea"/>
                <a:sym typeface="+mn-ea"/>
              </a:rPr>
              <a:t>（</a:t>
            </a:r>
            <a:r>
              <a:rPr lang="en-US" altLang="zh-CN">
                <a:latin typeface="+mn-ea"/>
                <a:cs typeface="+mn-ea"/>
                <a:sym typeface="+mn-ea"/>
              </a:rPr>
              <a:t>Legka, N., 2013.</a:t>
            </a:r>
            <a:r>
              <a:rPr lang="en-US" altLang="en-US">
                <a:latin typeface="+mn-ea"/>
                <a:cs typeface="+mn-ea"/>
                <a:sym typeface="+mn-ea"/>
              </a:rPr>
              <a:t> </a:t>
            </a:r>
            <a:r>
              <a:rPr lang="zh-CN" altLang="en-US">
                <a:latin typeface="+mn-ea"/>
                <a:cs typeface="+mn-ea"/>
                <a:sym typeface="+mn-ea"/>
              </a:rPr>
              <a:t>）</a:t>
            </a:r>
            <a:endParaRPr lang="en-US" altLang="zh-CN">
              <a:latin typeface="+mn-ea"/>
              <a:cs typeface="+mn-ea"/>
            </a:endParaRPr>
          </a:p>
          <a:p>
            <a:pPr marL="0" indent="0" algn="just" defTabSz="266700">
              <a:spcBef>
                <a:spcPct val="0"/>
              </a:spcBef>
              <a:spcAft>
                <a:spcPct val="0"/>
              </a:spcAft>
            </a:pPr>
            <a:r>
              <a:rPr lang="zh-CN" altLang="en-US">
                <a:latin typeface="+mn-ea"/>
                <a:cs typeface="+mn-ea"/>
                <a:sym typeface="+mn-ea"/>
              </a:rPr>
              <a:t>我发现欧洲的经济周期领先裙摆三年，而作为世界经济指标的美国经济周期领先裙摆四年，这证实了裙摆在经济不景气时会增加（但滞后时间较长）的说法，这意味着裙子越来越长。我还发现，如今失业率的上升会影响两年后的裙摆。</a:t>
            </a:r>
            <a:endParaRPr lang="zh-CN" altLang="en-US">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Background</a:t>
            </a:r>
            <a:endParaRPr lang="zh-CN" altLang="en-US" sz="2800" b="1">
              <a:sym typeface="+mn-ea"/>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文本框 2"/>
          <p:cNvSpPr txBox="1"/>
          <p:nvPr/>
        </p:nvSpPr>
        <p:spPr>
          <a:xfrm>
            <a:off x="1364615" y="879475"/>
            <a:ext cx="9287510" cy="5169535"/>
          </a:xfrm>
          <a:prstGeom prst="rect">
            <a:avLst/>
          </a:prstGeom>
        </p:spPr>
        <p:txBody>
          <a:bodyPr wrap="square">
            <a:spAutoFit/>
          </a:bodyPr>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New sneaker releases hit the market daily, so it’s uncommon for a sneaker style’s popularity to outlast the ever accelerating trend cycle to become a timeless footwear staple. With today’s release of the Lyst Index Q1 2023 report, it’s clear that the </a:t>
            </a:r>
            <a:r>
              <a:rPr lang="en-US" altLang="zh-CN" sz="2000" b="1">
                <a:latin typeface="+mn-ea"/>
                <a:cs typeface="+mn-ea"/>
              </a:rPr>
              <a:t>retro performance shoe is swiftly dominating the sneaker market for 2023 </a:t>
            </a:r>
            <a:r>
              <a:rPr lang="en-US" altLang="zh-CN">
                <a:latin typeface="+mn-ea"/>
                <a:cs typeface="+mn-ea"/>
              </a:rPr>
              <a:t>with no sign of slowdown. </a:t>
            </a:r>
            <a:r>
              <a:rPr lang="zh-CN" altLang="en-US">
                <a:latin typeface="+mn-ea"/>
                <a:cs typeface="+mn-ea"/>
              </a:rPr>
              <a:t>（</a:t>
            </a:r>
            <a:r>
              <a:rPr lang="en-US" altLang="zh-CN">
                <a:latin typeface="+mn-ea"/>
                <a:cs typeface="+mn-ea"/>
              </a:rPr>
              <a:t>CHWATT, N., 2023.</a:t>
            </a:r>
            <a:r>
              <a:rPr lang="zh-CN" altLang="en-US">
                <a:latin typeface="+mn-ea"/>
                <a:cs typeface="+mn-ea"/>
              </a:rPr>
              <a:t>）</a:t>
            </a:r>
            <a:endParaRPr lang="en-US" altLang="zh-CN">
              <a:latin typeface="+mn-ea"/>
              <a:cs typeface="+mn-ea"/>
            </a:endParaRPr>
          </a:p>
          <a:p>
            <a:pPr marL="0" indent="0" algn="just" defTabSz="266700">
              <a:spcBef>
                <a:spcPct val="0"/>
              </a:spcBef>
              <a:spcAft>
                <a:spcPct val="0"/>
              </a:spcAft>
            </a:pPr>
            <a:r>
              <a:rPr lang="zh-CN" altLang="en-US">
                <a:latin typeface="+mn-ea"/>
                <a:cs typeface="+mn-ea"/>
                <a:sym typeface="+mn-ea"/>
              </a:rPr>
              <a:t>每天都有新款运动鞋上市，因此运动鞋款式的流行度能够超越不断加速的潮流周期，成为永恒的鞋类主打产品的情况并不常见。根据今天发布的</a:t>
            </a:r>
            <a:r>
              <a:rPr lang="en-US" altLang="zh-CN">
                <a:latin typeface="+mn-ea"/>
                <a:cs typeface="+mn-ea"/>
                <a:sym typeface="+mn-ea"/>
              </a:rPr>
              <a:t> Lyst Index 2023 </a:t>
            </a:r>
            <a:r>
              <a:rPr lang="zh-CN" altLang="en-US">
                <a:latin typeface="+mn-ea"/>
                <a:cs typeface="+mn-ea"/>
                <a:sym typeface="+mn-ea"/>
              </a:rPr>
              <a:t>年第一季度报告，很明显，复古性能鞋正在迅速主导</a:t>
            </a:r>
            <a:r>
              <a:rPr lang="en-US" altLang="zh-CN">
                <a:latin typeface="+mn-ea"/>
                <a:cs typeface="+mn-ea"/>
                <a:sym typeface="+mn-ea"/>
              </a:rPr>
              <a:t> 2023 </a:t>
            </a:r>
            <a:r>
              <a:rPr lang="zh-CN" altLang="en-US">
                <a:latin typeface="+mn-ea"/>
                <a:cs typeface="+mn-ea"/>
                <a:sym typeface="+mn-ea"/>
              </a:rPr>
              <a:t>年的运动鞋市场，并且没有放缓的迹象。</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brands who can create these ‘blast from the past’ feelings with their marketing have a greater chance of reaching consumers on an emotional level, especially </a:t>
            </a:r>
            <a:r>
              <a:rPr lang="en-US" altLang="zh-CN" sz="2000" b="1">
                <a:latin typeface="+mn-ea"/>
                <a:cs typeface="+mn-ea"/>
              </a:rPr>
              <a:t>Millennials</a:t>
            </a:r>
            <a:r>
              <a:rPr lang="en-US" altLang="zh-CN">
                <a:latin typeface="+mn-ea"/>
                <a:cs typeface="+mn-ea"/>
              </a:rPr>
              <a:t>.</a:t>
            </a:r>
            <a:r>
              <a:rPr lang="zh-CN" altLang="en-US">
                <a:latin typeface="+mn-ea"/>
                <a:cs typeface="+mn-ea"/>
              </a:rPr>
              <a:t>（</a:t>
            </a:r>
            <a:r>
              <a:rPr lang="en-US" altLang="zh-CN">
                <a:latin typeface="+mn-ea"/>
                <a:cs typeface="+mn-ea"/>
              </a:rPr>
              <a:t>Garc</a:t>
            </a:r>
            <a:r>
              <a:rPr lang="en-US" altLang="en-US">
                <a:latin typeface="+mn-ea"/>
                <a:cs typeface="+mn-ea"/>
              </a:rPr>
              <a:t>í</a:t>
            </a:r>
            <a:r>
              <a:rPr lang="en-US" altLang="zh-CN">
                <a:latin typeface="+mn-ea"/>
                <a:cs typeface="+mn-ea"/>
              </a:rPr>
              <a:t>a, A., 2016.</a:t>
            </a:r>
            <a:r>
              <a:rPr lang="zh-CN" altLang="en-US">
                <a:latin typeface="+mn-ea"/>
                <a:cs typeface="+mn-ea"/>
              </a:rPr>
              <a:t>）</a:t>
            </a:r>
            <a:endParaRPr lang="en-US" altLang="zh-CN">
              <a:latin typeface="+mn-ea"/>
              <a:cs typeface="+mn-ea"/>
            </a:endParaRPr>
          </a:p>
          <a:p>
            <a:pPr marL="0" indent="0" algn="just" defTabSz="266700">
              <a:spcBef>
                <a:spcPct val="0"/>
              </a:spcBef>
              <a:spcAft>
                <a:spcPct val="0"/>
              </a:spcAft>
            </a:pPr>
            <a:r>
              <a:rPr lang="zh-CN" altLang="en-US">
                <a:latin typeface="+mn-ea"/>
                <a:cs typeface="+mn-ea"/>
              </a:rPr>
              <a:t>而那些能够通过营销创造这种</a:t>
            </a:r>
            <a:r>
              <a:rPr lang="en-US" altLang="zh-CN">
                <a:latin typeface="+mn-ea"/>
                <a:cs typeface="+mn-ea"/>
              </a:rPr>
              <a:t>“</a:t>
            </a:r>
            <a:r>
              <a:rPr lang="zh-CN" altLang="en-US">
                <a:latin typeface="+mn-ea"/>
                <a:cs typeface="+mn-ea"/>
              </a:rPr>
              <a:t>重温过去</a:t>
            </a:r>
            <a:r>
              <a:rPr lang="en-US" altLang="zh-CN">
                <a:latin typeface="+mn-ea"/>
                <a:cs typeface="+mn-ea"/>
              </a:rPr>
              <a:t>”</a:t>
            </a:r>
            <a:r>
              <a:rPr lang="zh-CN" altLang="en-US">
                <a:latin typeface="+mn-ea"/>
                <a:cs typeface="+mn-ea"/>
              </a:rPr>
              <a:t>感觉的品牌更有可能在情感层面上打动消费者，尤其是千禧一代。</a:t>
            </a: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Background</a:t>
            </a:r>
            <a:endParaRPr lang="zh-CN" altLang="en-US" sz="2800" b="1">
              <a:sym typeface="+mn-ea"/>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462135" cy="4246245"/>
          </a:xfrm>
          <a:prstGeom prst="rect">
            <a:avLst/>
          </a:prstGeom>
        </p:spPr>
        <p:txBody>
          <a:bodyPr wrap="square">
            <a:spAutoFit/>
          </a:bodyPr>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en-US" altLang="zh-CN" b="1">
                <a:latin typeface="+mn-ea"/>
                <a:cs typeface="+mn-ea"/>
                <a:sym typeface="+mn-ea"/>
              </a:rPr>
              <a:t>Exploring the </a:t>
            </a:r>
            <a:r>
              <a:rPr lang="en-US" altLang="zh-CN" b="1">
                <a:latin typeface="+mn-ea"/>
                <a:cs typeface="+mn-ea"/>
                <a:sym typeface="+mn-ea"/>
              </a:rPr>
              <a:t>spread </a:t>
            </a:r>
            <a:r>
              <a:rPr lang="en-US" altLang="zh-CN" b="1">
                <a:latin typeface="+mn-ea"/>
                <a:cs typeface="+mn-ea"/>
                <a:sym typeface="+mn-ea"/>
              </a:rPr>
              <a:t>reason of Dreamcore in gen Z in nowadays</a:t>
            </a:r>
            <a:endParaRPr lang="en-US" altLang="zh-CN" b="1">
              <a:latin typeface="+mn-ea"/>
              <a:cs typeface="+mn-ea"/>
            </a:endParaRPr>
          </a:p>
          <a:p>
            <a:pPr marL="0" indent="0" algn="just" defTabSz="266700">
              <a:spcBef>
                <a:spcPct val="0"/>
              </a:spcBef>
              <a:spcAft>
                <a:spcPct val="0"/>
              </a:spcAft>
            </a:pPr>
            <a:r>
              <a:rPr lang="zh-CN" altLang="en-US" b="1">
                <a:latin typeface="+mn-ea"/>
                <a:cs typeface="+mn-ea"/>
                <a:sym typeface="+mn-ea"/>
              </a:rPr>
              <a:t>探索梦核传播在</a:t>
            </a:r>
            <a:r>
              <a:rPr lang="en-US" altLang="zh-CN" b="1">
                <a:latin typeface="+mn-ea"/>
                <a:cs typeface="+mn-ea"/>
                <a:sym typeface="+mn-ea"/>
              </a:rPr>
              <a:t>z</a:t>
            </a:r>
            <a:r>
              <a:rPr lang="zh-CN" altLang="en-US" b="1">
                <a:latin typeface="+mn-ea"/>
                <a:cs typeface="+mn-ea"/>
                <a:sym typeface="+mn-ea"/>
              </a:rPr>
              <a:t>世代的</a:t>
            </a:r>
            <a:r>
              <a:rPr lang="zh-CN" altLang="en-US" b="1">
                <a:latin typeface="+mn-ea"/>
                <a:cs typeface="+mn-ea"/>
                <a:sym typeface="+mn-ea"/>
              </a:rPr>
              <a:t>根本原因在当前社会下</a:t>
            </a:r>
            <a:endParaRPr lang="zh-CN" altLang="en-US" b="1">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Academic value:  Expand the interdisciplinary application of semiotics and psychology.</a:t>
            </a:r>
            <a:endParaRPr lang="en-US" altLang="zh-CN">
              <a:latin typeface="+mn-ea"/>
              <a:cs typeface="+mn-ea"/>
            </a:endParaRPr>
          </a:p>
          <a:p>
            <a:pPr marL="0" indent="0" algn="just" defTabSz="266700">
              <a:spcBef>
                <a:spcPct val="0"/>
              </a:spcBef>
              <a:spcAft>
                <a:spcPct val="0"/>
              </a:spcAft>
            </a:pPr>
            <a:r>
              <a:rPr lang="zh-CN" altLang="en-US">
                <a:latin typeface="+mn-ea"/>
                <a:cs typeface="+mn-ea"/>
              </a:rPr>
              <a:t>学术价值：</a:t>
            </a:r>
            <a:r>
              <a:rPr lang="en-US" altLang="zh-CN">
                <a:latin typeface="+mn-ea"/>
                <a:cs typeface="+mn-ea"/>
              </a:rPr>
              <a:t> </a:t>
            </a:r>
            <a:r>
              <a:rPr lang="zh-CN" altLang="en-US">
                <a:latin typeface="+mn-ea"/>
                <a:cs typeface="+mn-ea"/>
              </a:rPr>
              <a:t>拓展符号学与心理学的跨学科应用。</a:t>
            </a: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en-US" altLang="zh-CN">
                <a:latin typeface="+mn-ea"/>
                <a:cs typeface="+mn-ea"/>
              </a:rPr>
              <a:t>Practical value:  Provide reference for cultural industry and policy making.</a:t>
            </a:r>
            <a:endParaRPr lang="en-US" altLang="zh-CN">
              <a:latin typeface="+mn-ea"/>
              <a:cs typeface="+mn-ea"/>
            </a:endParaRPr>
          </a:p>
          <a:p>
            <a:pPr marL="0" indent="0" algn="just" defTabSz="266700">
              <a:spcBef>
                <a:spcPct val="0"/>
              </a:spcBef>
              <a:spcAft>
                <a:spcPct val="0"/>
              </a:spcAft>
            </a:pPr>
            <a:r>
              <a:rPr lang="zh-CN" altLang="en-US">
                <a:latin typeface="+mn-ea"/>
                <a:cs typeface="+mn-ea"/>
              </a:rPr>
              <a:t>实用价值：</a:t>
            </a:r>
            <a:r>
              <a:rPr lang="en-US" altLang="zh-CN">
                <a:latin typeface="+mn-ea"/>
                <a:cs typeface="+mn-ea"/>
              </a:rPr>
              <a:t> </a:t>
            </a:r>
            <a:r>
              <a:rPr lang="zh-CN" altLang="en-US">
                <a:latin typeface="+mn-ea"/>
                <a:cs typeface="+mn-ea"/>
              </a:rPr>
              <a:t>为文化产业和政策制定提供参考。</a:t>
            </a:r>
            <a:endParaRPr lang="zh-CN" altLang="en-US">
              <a:latin typeface="+mn-ea"/>
              <a:cs typeface="+mn-ea"/>
            </a:endParaRPr>
          </a:p>
          <a:p>
            <a:pPr marL="0" indent="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Value</a:t>
            </a:r>
            <a:endParaRPr lang="zh-CN" altLang="en-US" sz="2800" b="1">
              <a:sym typeface="+mn-ea"/>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390380" cy="3199765"/>
          </a:xfrm>
          <a:prstGeom prst="rect">
            <a:avLst/>
          </a:prstGeom>
        </p:spPr>
        <p:txBody>
          <a:bodyPr wrap="square">
            <a:spAutoFit/>
          </a:bodyPr>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endParaRPr lang="zh-CN" altLang="en-US">
              <a:latin typeface="+mn-ea"/>
              <a:cs typeface="+mn-ea"/>
            </a:endParaRPr>
          </a:p>
          <a:p>
            <a:pPr marL="0" indent="0" algn="just" defTabSz="266700">
              <a:spcBef>
                <a:spcPct val="0"/>
              </a:spcBef>
              <a:spcAft>
                <a:spcPct val="0"/>
              </a:spcAft>
            </a:pPr>
            <a:r>
              <a:rPr lang="en-US" altLang="zh-CN">
                <a:latin typeface="+mn-ea"/>
                <a:cs typeface="+mn-ea"/>
              </a:rPr>
              <a:t>How does nostalgic culture </a:t>
            </a:r>
            <a:r>
              <a:rPr lang="en-US" altLang="zh-CN" sz="2000" b="1">
                <a:latin typeface="+mn-ea"/>
                <a:cs typeface="+mn-ea"/>
              </a:rPr>
              <a:t>trigger psychological resonance</a:t>
            </a:r>
            <a:r>
              <a:rPr lang="en-US" altLang="zh-CN">
                <a:latin typeface="+mn-ea"/>
                <a:cs typeface="+mn-ea"/>
              </a:rPr>
              <a:t> through symbols in the context of economic downturn?</a:t>
            </a:r>
            <a:endParaRPr lang="en-US" altLang="zh-CN">
              <a:latin typeface="+mn-ea"/>
              <a:cs typeface="+mn-ea"/>
            </a:endParaRPr>
          </a:p>
          <a:p>
            <a:pPr marL="0" indent="0" algn="just" defTabSz="266700">
              <a:spcBef>
                <a:spcPct val="0"/>
              </a:spcBef>
              <a:spcAft>
                <a:spcPct val="0"/>
              </a:spcAft>
            </a:pPr>
            <a:r>
              <a:rPr lang="zh-CN" altLang="en-US">
                <a:latin typeface="+mn-ea"/>
                <a:cs typeface="+mn-ea"/>
              </a:rPr>
              <a:t>怀旧文化如何在经济下行背景下通过符号引发心理共鸣？</a:t>
            </a:r>
            <a:endParaRPr lang="zh-CN" altLang="en-US">
              <a:latin typeface="+mn-ea"/>
              <a:cs typeface="+mn-ea"/>
            </a:endParaRPr>
          </a:p>
          <a:p>
            <a:pPr marL="0" indent="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How does dreamcore</a:t>
            </a:r>
            <a:r>
              <a:rPr lang="en-US" altLang="zh-CN">
                <a:solidFill>
                  <a:srgbClr val="0000FF"/>
                </a:solidFill>
                <a:latin typeface="+mn-ea"/>
                <a:cs typeface="+mn-ea"/>
              </a:rPr>
              <a:t> </a:t>
            </a:r>
            <a:r>
              <a:rPr lang="en-US" altLang="zh-CN" sz="2000" b="1">
                <a:latin typeface="+mn-ea"/>
                <a:cs typeface="+mn-ea"/>
              </a:rPr>
              <a:t>become a medium</a:t>
            </a:r>
            <a:r>
              <a:rPr lang="en-US" altLang="zh-CN">
                <a:latin typeface="+mn-ea"/>
                <a:cs typeface="+mn-ea"/>
              </a:rPr>
              <a:t> for Generation Z to express emotions and identity?</a:t>
            </a:r>
            <a:endParaRPr lang="en-US" altLang="zh-CN">
              <a:latin typeface="+mn-ea"/>
              <a:cs typeface="+mn-ea"/>
            </a:endParaRPr>
          </a:p>
          <a:p>
            <a:pPr marL="0" indent="0" algn="just" defTabSz="266700">
              <a:spcBef>
                <a:spcPct val="0"/>
              </a:spcBef>
              <a:spcAft>
                <a:spcPct val="0"/>
              </a:spcAft>
            </a:pPr>
            <a:r>
              <a:rPr lang="zh-CN" altLang="en-US">
                <a:latin typeface="+mn-ea"/>
                <a:cs typeface="+mn-ea"/>
              </a:rPr>
              <a:t>梦核如何成为</a:t>
            </a:r>
            <a:r>
              <a:rPr lang="en-US" altLang="zh-CN">
                <a:latin typeface="+mn-ea"/>
                <a:cs typeface="+mn-ea"/>
              </a:rPr>
              <a:t>Z</a:t>
            </a:r>
            <a:r>
              <a:rPr lang="zh-CN" altLang="en-US">
                <a:latin typeface="+mn-ea"/>
                <a:cs typeface="+mn-ea"/>
              </a:rPr>
              <a:t>世代表达情感和身份的媒介？</a:t>
            </a:r>
            <a:endParaRPr lang="zh-CN" altLang="en-US">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Questions</a:t>
            </a:r>
            <a:endParaRPr lang="zh-CN" altLang="en-US" sz="2800" b="1">
              <a:sym typeface="+mn-ea"/>
            </a:endParaRP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492615" cy="3692525"/>
          </a:xfrm>
          <a:prstGeom prst="rect">
            <a:avLst/>
          </a:prstGeom>
        </p:spPr>
        <p:txBody>
          <a:bodyPr wrap="square">
            <a:spAutoFit/>
          </a:bodyPr>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Reveal how nostalgic symbols trigger psychological resonance in certain </a:t>
            </a:r>
            <a:r>
              <a:rPr lang="en-US" altLang="zh-CN">
                <a:latin typeface="+mn-ea"/>
                <a:cs typeface="+mn-ea"/>
              </a:rPr>
              <a:t>group.</a:t>
            </a:r>
            <a:endParaRPr lang="en-US" altLang="zh-CN">
              <a:latin typeface="+mn-ea"/>
              <a:cs typeface="+mn-ea"/>
            </a:endParaRPr>
          </a:p>
          <a:p>
            <a:pPr marL="0" indent="0" algn="just" defTabSz="266700">
              <a:spcBef>
                <a:spcPct val="0"/>
              </a:spcBef>
              <a:spcAft>
                <a:spcPct val="0"/>
              </a:spcAft>
            </a:pPr>
            <a:r>
              <a:rPr lang="zh-CN" altLang="en-US">
                <a:latin typeface="+mn-ea"/>
                <a:cs typeface="+mn-ea"/>
              </a:rPr>
              <a:t>揭示怀旧符号如何引发特定人群的心理共鸣。</a:t>
            </a:r>
            <a:endParaRPr lang="zh-CN" altLang="en-US">
              <a:latin typeface="+mn-ea"/>
              <a:cs typeface="+mn-ea"/>
            </a:endParaRPr>
          </a:p>
          <a:p>
            <a:pPr marL="0" indent="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Explore the role of economic background in promoting the nostalgic trend.</a:t>
            </a:r>
            <a:endParaRPr lang="en-US" altLang="zh-CN">
              <a:latin typeface="+mn-ea"/>
              <a:cs typeface="+mn-ea"/>
            </a:endParaRPr>
          </a:p>
          <a:p>
            <a:pPr marL="0" indent="0" algn="just" defTabSz="266700">
              <a:spcBef>
                <a:spcPct val="0"/>
              </a:spcBef>
              <a:spcAft>
                <a:spcPct val="0"/>
              </a:spcAft>
            </a:pPr>
            <a:r>
              <a:rPr lang="zh-CN" altLang="en-US">
                <a:latin typeface="+mn-ea"/>
                <a:cs typeface="+mn-ea"/>
              </a:rPr>
              <a:t>探讨经济背景对怀旧潮流的推动作用。</a:t>
            </a:r>
            <a:endParaRPr lang="zh-CN" altLang="en-US">
              <a:latin typeface="+mn-ea"/>
              <a:cs typeface="+mn-ea"/>
            </a:endParaRPr>
          </a:p>
          <a:p>
            <a:pPr marL="0" indent="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Propose an analytical framework for symbol and emotional resonance.</a:t>
            </a:r>
            <a:endParaRPr lang="en-US" altLang="zh-CN">
              <a:latin typeface="+mn-ea"/>
              <a:cs typeface="+mn-ea"/>
            </a:endParaRPr>
          </a:p>
          <a:p>
            <a:pPr marL="0" indent="0" algn="just" defTabSz="266700">
              <a:spcBef>
                <a:spcPct val="0"/>
              </a:spcBef>
              <a:spcAft>
                <a:spcPct val="0"/>
              </a:spcAft>
            </a:pPr>
            <a:r>
              <a:rPr lang="zh-CN" altLang="en-US">
                <a:latin typeface="+mn-ea"/>
                <a:cs typeface="+mn-ea"/>
              </a:rPr>
              <a:t>提出符号与情感共鸣的分析框架。</a:t>
            </a:r>
            <a:endParaRPr lang="zh-CN" altLang="en-US">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Aims</a:t>
            </a:r>
            <a:endParaRPr lang="en-US" altLang="zh-CN" sz="2800" b="1">
              <a:sym typeface="+mn-ea"/>
            </a:endParaRP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52305" cy="3969385"/>
          </a:xfrm>
          <a:prstGeom prst="rect">
            <a:avLst/>
          </a:prstGeom>
          <a:noFill/>
        </p:spPr>
        <p:txBody>
          <a:bodyPr wrap="square" rtlCol="0" anchor="t">
            <a:spAutoFit/>
          </a:bodyPr>
          <a:p>
            <a:pPr marL="0" indent="0" algn="just" defTabSz="266700">
              <a:spcBef>
                <a:spcPct val="0"/>
              </a:spcBef>
              <a:spcAft>
                <a:spcPct val="0"/>
              </a:spcAft>
            </a:pPr>
            <a:r>
              <a:rPr lang="zh-CN" altLang="en-US">
                <a:latin typeface="+mn-ea"/>
                <a:cs typeface="+mn-ea"/>
                <a:sym typeface="+mn-ea"/>
              </a:rPr>
              <a:t> </a:t>
            </a:r>
            <a:endParaRPr lang="zh-CN" altLang="en-US">
              <a:latin typeface="+mn-ea"/>
              <a:cs typeface="+mn-ea"/>
            </a:endParaRPr>
          </a:p>
          <a:p>
            <a:pPr marL="0" indent="0" algn="just" defTabSz="266700">
              <a:spcBef>
                <a:spcPct val="0"/>
              </a:spcBef>
              <a:spcAft>
                <a:spcPct val="0"/>
              </a:spcAft>
            </a:pPr>
            <a:r>
              <a:rPr lang="en-US" altLang="zh-CN">
                <a:latin typeface="+mn-ea"/>
                <a:cs typeface="+mn-ea"/>
                <a:sym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sym typeface="+mn-ea"/>
            </a:endParaRPr>
          </a:p>
          <a:p>
            <a:pPr marL="0" indent="0" algn="just" defTabSz="266700">
              <a:spcBef>
                <a:spcPct val="0"/>
              </a:spcBef>
              <a:spcAft>
                <a:spcPct val="0"/>
              </a:spcAft>
            </a:pPr>
            <a:r>
              <a:rPr lang="en-US" altLang="zh-CN">
                <a:latin typeface="+mn-ea"/>
                <a:cs typeface="+mn-ea"/>
                <a:sym typeface="+mn-ea"/>
              </a:rPr>
              <a:t>Phenomenology: Analyze the social context and the emotional experience of nostalgic symbols.</a:t>
            </a:r>
            <a:endParaRPr lang="en-US" altLang="zh-CN">
              <a:latin typeface="+mn-ea"/>
              <a:cs typeface="+mn-ea"/>
            </a:endParaRPr>
          </a:p>
          <a:p>
            <a:pPr marL="0" indent="0" algn="just" defTabSz="266700">
              <a:spcBef>
                <a:spcPct val="0"/>
              </a:spcBef>
              <a:spcAft>
                <a:spcPct val="0"/>
              </a:spcAft>
            </a:pPr>
            <a:r>
              <a:rPr lang="zh-CN" altLang="en-US">
                <a:latin typeface="+mn-ea"/>
                <a:cs typeface="+mn-ea"/>
                <a:sym typeface="+mn-ea"/>
              </a:rPr>
              <a:t>现象学：分析社会背景与怀旧符号的情感体验。</a:t>
            </a:r>
            <a:endParaRPr lang="zh-CN" altLang="en-US">
              <a:latin typeface="+mn-ea"/>
              <a:cs typeface="+mn-ea"/>
            </a:endParaRPr>
          </a:p>
          <a:p>
            <a:pPr marL="0" indent="0" algn="just" defTabSz="266700">
              <a:spcBef>
                <a:spcPct val="0"/>
              </a:spcBef>
              <a:spcAft>
                <a:spcPct val="0"/>
              </a:spcAft>
            </a:pPr>
            <a:r>
              <a:rPr lang="en-US" altLang="zh-CN">
                <a:latin typeface="+mn-ea"/>
                <a:cs typeface="+mn-ea"/>
                <a:sym typeface="+mn-ea"/>
              </a:rPr>
              <a:t> </a:t>
            </a:r>
            <a:endParaRPr lang="en-US" altLang="zh-CN">
              <a:latin typeface="+mn-ea"/>
              <a:cs typeface="+mn-ea"/>
              <a:sym typeface="+mn-ea"/>
            </a:endParaRPr>
          </a:p>
          <a:p>
            <a:pPr marL="0" indent="0" algn="just" defTabSz="266700">
              <a:spcBef>
                <a:spcPct val="0"/>
              </a:spcBef>
              <a:spcAft>
                <a:spcPct val="0"/>
              </a:spcAft>
            </a:pPr>
            <a:endParaRPr lang="en-US" altLang="zh-CN">
              <a:latin typeface="+mn-ea"/>
              <a:cs typeface="+mn-ea"/>
            </a:endParaRPr>
          </a:p>
          <a:p>
            <a:pPr marL="0" indent="266700" algn="just" defTabSz="266700">
              <a:spcBef>
                <a:spcPct val="0"/>
              </a:spcBef>
              <a:spcAft>
                <a:spcPct val="0"/>
              </a:spcAft>
            </a:pPr>
            <a:r>
              <a:rPr lang="en-US" altLang="zh-CN">
                <a:latin typeface="+mn-ea"/>
                <a:cs typeface="+mn-ea"/>
                <a:sym typeface="+mn-ea"/>
              </a:rPr>
              <a:t>Observe the social manifestations of nostalgic culture in a specific economic context</a:t>
            </a:r>
            <a:endParaRPr lang="en-US" altLang="zh-CN">
              <a:latin typeface="+mn-ea"/>
              <a:cs typeface="+mn-ea"/>
            </a:endParaRPr>
          </a:p>
          <a:p>
            <a:pPr marL="0" indent="266700" algn="just" defTabSz="266700">
              <a:spcBef>
                <a:spcPct val="0"/>
              </a:spcBef>
              <a:spcAft>
                <a:spcPct val="0"/>
              </a:spcAft>
            </a:pPr>
            <a:r>
              <a:rPr lang="zh-CN" altLang="en-US">
                <a:latin typeface="+mn-ea"/>
                <a:cs typeface="+mn-ea"/>
                <a:sym typeface="+mn-ea"/>
              </a:rPr>
              <a:t>观察怀旧文化在特定经济背景下的社会表现</a:t>
            </a:r>
            <a:endParaRPr lang="zh-CN" altLang="en-US">
              <a:latin typeface="+mn-ea"/>
              <a:cs typeface="+mn-ea"/>
            </a:endParaRPr>
          </a:p>
          <a:p>
            <a:pPr marL="0" indent="266700" algn="just" defTabSz="266700">
              <a:spcBef>
                <a:spcPct val="0"/>
              </a:spcBef>
              <a:spcAft>
                <a:spcPct val="0"/>
              </a:spcAft>
            </a:pPr>
            <a:r>
              <a:rPr lang="en-US" altLang="zh-CN">
                <a:latin typeface="+mn-ea"/>
                <a:cs typeface="+mn-ea"/>
                <a:sym typeface="+mn-ea"/>
              </a:rPr>
              <a:t> </a:t>
            </a:r>
            <a:endParaRPr lang="en-US" altLang="zh-CN">
              <a:latin typeface="+mn-ea"/>
              <a:cs typeface="+mn-ea"/>
            </a:endParaRPr>
          </a:p>
          <a:p>
            <a:pPr marL="0" indent="266700" algn="just" defTabSz="266700">
              <a:spcBef>
                <a:spcPct val="0"/>
              </a:spcBef>
              <a:spcAft>
                <a:spcPct val="0"/>
              </a:spcAft>
            </a:pPr>
            <a:r>
              <a:rPr lang="en-US" altLang="zh-CN">
                <a:latin typeface="+mn-ea"/>
                <a:cs typeface="+mn-ea"/>
                <a:sym typeface="+mn-ea"/>
              </a:rPr>
              <a:t>Observe the common characteristic and background of gen z</a:t>
            </a:r>
            <a:endParaRPr lang="en-US" altLang="zh-CN">
              <a:latin typeface="+mn-ea"/>
              <a:cs typeface="+mn-ea"/>
            </a:endParaRPr>
          </a:p>
          <a:p>
            <a:pPr marL="0" indent="0" algn="just" defTabSz="266700">
              <a:spcBef>
                <a:spcPct val="0"/>
              </a:spcBef>
              <a:spcAft>
                <a:spcPct val="0"/>
              </a:spcAft>
            </a:pPr>
            <a:r>
              <a:rPr lang="zh-CN" altLang="en-US">
                <a:latin typeface="+mn-ea"/>
                <a:cs typeface="+mn-ea"/>
                <a:sym typeface="+mn-ea"/>
              </a:rPr>
              <a:t>观察</a:t>
            </a:r>
            <a:r>
              <a:rPr lang="en-US" altLang="zh-CN">
                <a:latin typeface="+mn-ea"/>
                <a:cs typeface="+mn-ea"/>
                <a:sym typeface="+mn-ea"/>
              </a:rPr>
              <a:t>z</a:t>
            </a:r>
            <a:r>
              <a:rPr lang="zh-CN" altLang="en-US">
                <a:latin typeface="+mn-ea"/>
                <a:cs typeface="+mn-ea"/>
                <a:sym typeface="+mn-ea"/>
              </a:rPr>
              <a:t>世代人群的共性特点和背景</a:t>
            </a:r>
            <a:endParaRPr lang="zh-CN" altLang="en-US">
              <a:latin typeface="+mn-ea"/>
              <a:cs typeface="+mn-ea"/>
              <a:sym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Methodology</a:t>
            </a:r>
            <a:endParaRPr lang="en-US" altLang="zh-CN" sz="2800" b="1">
              <a:sym typeface="+mn-ea"/>
            </a:endParaRP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52305" cy="3969385"/>
          </a:xfrm>
          <a:prstGeom prst="rect">
            <a:avLst/>
          </a:prstGeom>
          <a:noFill/>
        </p:spPr>
        <p:txBody>
          <a:bodyPr wrap="square" rtlCol="0" anchor="t">
            <a:spAutoFit/>
          </a:bodyPr>
          <a:p>
            <a:pPr marL="0" indent="0" algn="just" defTabSz="266700">
              <a:spcBef>
                <a:spcPct val="0"/>
              </a:spcBef>
              <a:spcAft>
                <a:spcPct val="0"/>
              </a:spcAft>
            </a:pPr>
            <a:r>
              <a:rPr lang="zh-CN" altLang="en-US">
                <a:latin typeface="+mn-ea"/>
                <a:cs typeface="+mn-ea"/>
                <a:sym typeface="+mn-ea"/>
              </a:rPr>
              <a:t> </a:t>
            </a:r>
            <a:endParaRPr lang="zh-CN" altLang="en-US">
              <a:latin typeface="+mn-ea"/>
              <a:cs typeface="+mn-ea"/>
            </a:endParaRPr>
          </a:p>
          <a:p>
            <a:pPr marL="0" indent="0" algn="just" defTabSz="266700">
              <a:spcBef>
                <a:spcPct val="0"/>
              </a:spcBef>
              <a:spcAft>
                <a:spcPct val="0"/>
              </a:spcAft>
            </a:pPr>
            <a:r>
              <a:rPr lang="en-US" altLang="zh-CN">
                <a:latin typeface="+mn-ea"/>
                <a:cs typeface="+mn-ea"/>
                <a:sym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sym typeface="+mn-ea"/>
            </a:endParaRPr>
          </a:p>
          <a:p>
            <a:pPr marL="0" indent="0" algn="just" defTabSz="266700">
              <a:spcBef>
                <a:spcPct val="0"/>
              </a:spcBef>
              <a:spcAft>
                <a:spcPct val="0"/>
              </a:spcAft>
            </a:pPr>
            <a:r>
              <a:rPr lang="en-US" altLang="zh-CN">
                <a:latin typeface="微软雅黑" panose="020B0503020204020204" charset="-122"/>
                <a:ea typeface="微软雅黑" panose="020B0503020204020204" charset="-122"/>
                <a:sym typeface="+mn-ea"/>
              </a:rPr>
              <a:t>Auto ethnography</a:t>
            </a:r>
            <a:r>
              <a:rPr lang="zh-CN" altLang="en-US">
                <a:latin typeface="微软雅黑" panose="020B0503020204020204" charset="-122"/>
                <a:ea typeface="微软雅黑" panose="020B0503020204020204" charset="-122"/>
                <a:sym typeface="+mn-ea"/>
              </a:rPr>
              <a:t>：</a:t>
            </a:r>
            <a:r>
              <a:rPr lang="en-US" altLang="zh-CN">
                <a:latin typeface="微软雅黑" panose="020B0503020204020204" charset="-122"/>
                <a:ea typeface="微软雅黑" panose="020B0503020204020204" charset="-122"/>
                <a:sym typeface="+mn-ea"/>
              </a:rPr>
              <a:t>Explain the social background and common experience of gen Z from author’s experience</a:t>
            </a:r>
            <a:endParaRPr lang="en-US" altLang="zh-CN">
              <a:latin typeface="微软雅黑" panose="020B0503020204020204" charset="-122"/>
              <a:ea typeface="微软雅黑" panose="020B0503020204020204" charset="-122"/>
            </a:endParaRPr>
          </a:p>
          <a:p>
            <a:pPr marL="0" indent="0" algn="just" defTabSz="266700">
              <a:spcBef>
                <a:spcPct val="0"/>
              </a:spcBef>
              <a:spcAft>
                <a:spcPct val="0"/>
              </a:spcAft>
            </a:pPr>
            <a:r>
              <a:rPr lang="zh-CN" altLang="en-US">
                <a:latin typeface="微软雅黑" panose="020B0503020204020204" charset="-122"/>
                <a:ea typeface="微软雅黑" panose="020B0503020204020204" charset="-122"/>
                <a:sym typeface="+mn-ea"/>
              </a:rPr>
              <a:t>自我民族志：从作者经历解释</a:t>
            </a:r>
            <a:r>
              <a:rPr lang="en-US" altLang="zh-CN">
                <a:latin typeface="微软雅黑" panose="020B0503020204020204" charset="-122"/>
                <a:ea typeface="微软雅黑" panose="020B0503020204020204" charset="-122"/>
                <a:sym typeface="+mn-ea"/>
              </a:rPr>
              <a:t>gen Z</a:t>
            </a:r>
            <a:r>
              <a:rPr lang="zh-CN" altLang="en-US">
                <a:latin typeface="微软雅黑" panose="020B0503020204020204" charset="-122"/>
                <a:ea typeface="微软雅黑" panose="020B0503020204020204" charset="-122"/>
                <a:sym typeface="+mn-ea"/>
              </a:rPr>
              <a:t>的社会背景和共同经历</a:t>
            </a: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r>
              <a:rPr lang="en-US" altLang="zh-CN">
                <a:latin typeface="微软雅黑" panose="020B0503020204020204" charset="-122"/>
                <a:ea typeface="微软雅黑" panose="020B0503020204020204" charset="-122"/>
                <a:sym typeface="+mn-ea"/>
              </a:rPr>
              <a:t>   Explain why nostalgia phenomena has really influence to gen Z</a:t>
            </a: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r>
              <a:rPr lang="en-US" altLang="zh-CN">
                <a:latin typeface="微软雅黑" panose="020B0503020204020204" charset="-122"/>
                <a:ea typeface="微软雅黑" panose="020B0503020204020204" charset="-122"/>
                <a:sym typeface="+mn-ea"/>
              </a:rPr>
              <a:t>   </a:t>
            </a:r>
            <a:r>
              <a:rPr lang="zh-CN" altLang="en-US">
                <a:latin typeface="微软雅黑" panose="020B0503020204020204" charset="-122"/>
                <a:ea typeface="微软雅黑" panose="020B0503020204020204" charset="-122"/>
                <a:sym typeface="+mn-ea"/>
              </a:rPr>
              <a:t>解释为何怀旧</a:t>
            </a:r>
            <a:r>
              <a:rPr lang="zh-CN" altLang="en-US">
                <a:latin typeface="微软雅黑" panose="020B0503020204020204" charset="-122"/>
                <a:ea typeface="微软雅黑" panose="020B0503020204020204" charset="-122"/>
                <a:sym typeface="+mn-ea"/>
              </a:rPr>
              <a:t>现象对于</a:t>
            </a:r>
            <a:r>
              <a:rPr lang="en-US" altLang="zh-CN">
                <a:latin typeface="微软雅黑" panose="020B0503020204020204" charset="-122"/>
                <a:ea typeface="微软雅黑" panose="020B0503020204020204" charset="-122"/>
                <a:sym typeface="+mn-ea"/>
              </a:rPr>
              <a:t>z</a:t>
            </a:r>
            <a:r>
              <a:rPr lang="zh-CN" altLang="en-US">
                <a:latin typeface="微软雅黑" panose="020B0503020204020204" charset="-122"/>
                <a:ea typeface="微软雅黑" panose="020B0503020204020204" charset="-122"/>
                <a:sym typeface="+mn-ea"/>
              </a:rPr>
              <a:t>世代影响大</a:t>
            </a: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endParaRPr lang="zh-CN" altLang="en-US">
              <a:latin typeface="微软雅黑" panose="020B0503020204020204" charset="-122"/>
              <a:ea typeface="微软雅黑" panose="020B0503020204020204" charset="-122"/>
              <a:sym typeface="+mn-ea"/>
            </a:endParaRPr>
          </a:p>
          <a:p>
            <a:pPr marL="0" indent="0" algn="just" defTabSz="266700">
              <a:spcBef>
                <a:spcPct val="0"/>
              </a:spcBef>
              <a:spcAft>
                <a:spcPct val="0"/>
              </a:spcAft>
            </a:pPr>
            <a:endParaRPr lang="zh-CN" altLang="en-US">
              <a:latin typeface="微软雅黑" panose="020B0503020204020204" charset="-122"/>
              <a:ea typeface="微软雅黑" panose="020B0503020204020204" charset="-122"/>
            </a:endParaRPr>
          </a:p>
          <a:p>
            <a:pPr marL="0" indent="0" algn="just" defTabSz="266700">
              <a:spcBef>
                <a:spcPct val="0"/>
              </a:spcBef>
              <a:spcAft>
                <a:spcPct val="0"/>
              </a:spcAft>
            </a:pPr>
            <a:endParaRPr lang="zh-CN" altLang="en-US">
              <a:latin typeface="+mn-ea"/>
              <a:cs typeface="+mn-ea"/>
              <a:sym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Methodology</a:t>
            </a:r>
            <a:endParaRPr lang="en-US" altLang="zh-CN" sz="2800" b="1">
              <a:sym typeface="+mn-ea"/>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56115" cy="4246245"/>
          </a:xfrm>
          <a:prstGeom prst="rect">
            <a:avLst/>
          </a:prstGeom>
        </p:spPr>
        <p:txBody>
          <a:bodyPr wrap="square">
            <a:spAutoFit/>
          </a:bodyPr>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0" algn="just" defTabSz="266700">
              <a:spcBef>
                <a:spcPct val="0"/>
              </a:spcBef>
              <a:spcAft>
                <a:spcPct val="0"/>
              </a:spcAft>
            </a:pPr>
            <a:r>
              <a:rPr lang="en-US" altLang="zh-CN">
                <a:latin typeface="+mn-ea"/>
                <a:cs typeface="+mn-ea"/>
              </a:rPr>
              <a:t>Semiotics: Analyze the visual and cultural meaning of symbols.</a:t>
            </a:r>
            <a:endParaRPr lang="en-US" altLang="zh-CN">
              <a:latin typeface="+mn-ea"/>
              <a:cs typeface="+mn-ea"/>
            </a:endParaRPr>
          </a:p>
          <a:p>
            <a:pPr marL="0" indent="0" algn="just" defTabSz="266700">
              <a:spcBef>
                <a:spcPct val="0"/>
              </a:spcBef>
              <a:spcAft>
                <a:spcPct val="0"/>
              </a:spcAft>
            </a:pPr>
            <a:r>
              <a:rPr lang="zh-CN" altLang="en-US">
                <a:latin typeface="+mn-ea"/>
                <a:cs typeface="+mn-ea"/>
              </a:rPr>
              <a:t>符号学：分析符号的视觉与文化意义。</a:t>
            </a:r>
            <a:endParaRPr lang="zh-CN" altLang="en-US">
              <a:latin typeface="+mn-ea"/>
              <a:cs typeface="+mn-ea"/>
            </a:endParaRPr>
          </a:p>
          <a:p>
            <a:pPr marL="0" indent="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a:p>
            <a:pPr marL="0" indent="266700" algn="just" defTabSz="266700">
              <a:spcBef>
                <a:spcPct val="0"/>
              </a:spcBef>
              <a:spcAft>
                <a:spcPct val="0"/>
              </a:spcAft>
            </a:pPr>
            <a:r>
              <a:rPr lang="en-US" altLang="zh-CN">
                <a:latin typeface="+mn-ea"/>
                <a:cs typeface="+mn-ea"/>
                <a:sym typeface="+mn-ea"/>
              </a:rPr>
              <a:t>Analyze the symbolic characteristics of dreamcore aesthetics</a:t>
            </a:r>
            <a:endParaRPr lang="en-US" altLang="zh-CN">
              <a:latin typeface="+mn-ea"/>
              <a:cs typeface="+mn-ea"/>
            </a:endParaRPr>
          </a:p>
          <a:p>
            <a:pPr marL="0" indent="266700" algn="just" defTabSz="266700">
              <a:spcBef>
                <a:spcPct val="0"/>
              </a:spcBef>
              <a:spcAft>
                <a:spcPct val="0"/>
              </a:spcAft>
            </a:pPr>
            <a:r>
              <a:rPr lang="zh-CN" altLang="en-US">
                <a:latin typeface="+mn-ea"/>
                <a:cs typeface="+mn-ea"/>
                <a:sym typeface="+mn-ea"/>
              </a:rPr>
              <a:t>分析梦核美学的符号特征。</a:t>
            </a:r>
            <a:endParaRPr lang="zh-CN" altLang="en-US">
              <a:latin typeface="+mn-ea"/>
              <a:cs typeface="+mn-ea"/>
            </a:endParaRPr>
          </a:p>
          <a:p>
            <a:pPr marL="0" indent="266700" algn="just" defTabSz="266700">
              <a:spcBef>
                <a:spcPct val="0"/>
              </a:spcBef>
              <a:spcAft>
                <a:spcPct val="0"/>
              </a:spcAft>
            </a:pPr>
            <a:endParaRPr lang="en-US" altLang="zh-CN">
              <a:latin typeface="+mn-ea"/>
              <a:cs typeface="+mn-ea"/>
            </a:endParaRPr>
          </a:p>
          <a:p>
            <a:pPr marL="0" indent="266700" algn="just" defTabSz="266700">
              <a:spcBef>
                <a:spcPct val="0"/>
              </a:spcBef>
              <a:spcAft>
                <a:spcPct val="0"/>
              </a:spcAft>
            </a:pPr>
            <a:r>
              <a:rPr lang="en-US" altLang="zh-CN">
                <a:latin typeface="+mn-ea"/>
                <a:cs typeface="+mn-ea"/>
              </a:rPr>
              <a:t>Explain the relationship between semiotics and nostalgic culture</a:t>
            </a:r>
            <a:endParaRPr lang="en-US" altLang="zh-CN">
              <a:latin typeface="+mn-ea"/>
              <a:cs typeface="+mn-ea"/>
            </a:endParaRPr>
          </a:p>
          <a:p>
            <a:pPr marL="0" indent="266700" algn="just" defTabSz="266700">
              <a:spcBef>
                <a:spcPct val="0"/>
              </a:spcBef>
              <a:spcAft>
                <a:spcPct val="0"/>
              </a:spcAft>
            </a:pPr>
            <a:r>
              <a:rPr lang="zh-CN" altLang="en-US">
                <a:latin typeface="+mn-ea"/>
                <a:cs typeface="+mn-ea"/>
              </a:rPr>
              <a:t>阐述符号学和怀旧文化的关联性</a:t>
            </a:r>
            <a:endParaRPr lang="zh-CN" altLang="en-US">
              <a:latin typeface="+mn-ea"/>
              <a:cs typeface="+mn-ea"/>
            </a:endParaRPr>
          </a:p>
          <a:p>
            <a:pPr marL="0" indent="26670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r>
              <a:rPr lang="en-US" altLang="zh-CN">
                <a:latin typeface="+mn-ea"/>
                <a:cs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Methodology</a:t>
            </a:r>
            <a:endParaRPr lang="en-US" altLang="zh-CN" sz="2800" b="1">
              <a:sym typeface="+mn-ea"/>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1379220" y="879475"/>
            <a:ext cx="9540240" cy="4799965"/>
          </a:xfrm>
          <a:prstGeom prst="rect">
            <a:avLst/>
          </a:prstGeom>
          <a:noFill/>
        </p:spPr>
        <p:txBody>
          <a:bodyPr wrap="square" rtlCol="0" anchor="t">
            <a:spAutoFit/>
          </a:bodyPr>
          <a:p>
            <a:pPr marL="0" indent="0" algn="just" defTabSz="266700">
              <a:spcBef>
                <a:spcPct val="0"/>
              </a:spcBef>
              <a:spcAft>
                <a:spcPct val="0"/>
              </a:spcAft>
            </a:pPr>
            <a:endParaRPr lang="en-US" altLang="zh-CN">
              <a:latin typeface="+mn-ea"/>
              <a:cs typeface="+mn-ea"/>
              <a:sym typeface="+mn-ea"/>
            </a:endParaRPr>
          </a:p>
          <a:p>
            <a:pPr marL="0" indent="0" algn="just" defTabSz="266700">
              <a:spcBef>
                <a:spcPct val="0"/>
              </a:spcBef>
              <a:spcAft>
                <a:spcPct val="0"/>
              </a:spcAft>
            </a:pPr>
            <a:endParaRPr lang="en-US" altLang="zh-CN">
              <a:latin typeface="+mn-ea"/>
              <a:cs typeface="+mn-ea"/>
              <a:sym typeface="+mn-ea"/>
            </a:endParaRPr>
          </a:p>
          <a:p>
            <a:pPr marL="0" indent="0" algn="just" defTabSz="266700">
              <a:spcBef>
                <a:spcPct val="0"/>
              </a:spcBef>
              <a:spcAft>
                <a:spcPct val="0"/>
              </a:spcAft>
            </a:pPr>
            <a:endParaRPr lang="en-US" altLang="zh-CN">
              <a:latin typeface="+mn-ea"/>
              <a:cs typeface="+mn-ea"/>
              <a:sym typeface="+mn-ea"/>
            </a:endParaRPr>
          </a:p>
          <a:p>
            <a:pPr marL="0" indent="0" algn="just" defTabSz="266700">
              <a:spcBef>
                <a:spcPct val="0"/>
              </a:spcBef>
              <a:spcAft>
                <a:spcPct val="0"/>
              </a:spcAft>
            </a:pPr>
            <a:r>
              <a:rPr lang="en-US" altLang="zh-CN">
                <a:latin typeface="+mn-ea"/>
                <a:cs typeface="+mn-ea"/>
                <a:sym typeface="+mn-ea"/>
              </a:rPr>
              <a:t>Psychology: Explore the mechanism of emotional resonance (such as "rhythmic synchrony").</a:t>
            </a:r>
            <a:endParaRPr lang="en-US" altLang="zh-CN">
              <a:latin typeface="+mn-ea"/>
              <a:cs typeface="+mn-ea"/>
            </a:endParaRPr>
          </a:p>
          <a:p>
            <a:pPr marL="0" indent="0" algn="just" defTabSz="266700">
              <a:spcBef>
                <a:spcPct val="0"/>
              </a:spcBef>
              <a:spcAft>
                <a:spcPct val="0"/>
              </a:spcAft>
            </a:pPr>
            <a:r>
              <a:rPr lang="zh-CN" altLang="en-US">
                <a:latin typeface="+mn-ea"/>
                <a:cs typeface="+mn-ea"/>
                <a:sym typeface="+mn-ea"/>
              </a:rPr>
              <a:t>心理学：探讨情感共鸣的机制（如“节奏同调”）。</a:t>
            </a:r>
            <a:endParaRPr lang="zh-CN" altLang="en-US">
              <a:latin typeface="+mn-ea"/>
              <a:cs typeface="+mn-ea"/>
            </a:endParaRPr>
          </a:p>
          <a:p>
            <a:pPr marL="0" indent="0" algn="just" defTabSz="266700">
              <a:spcBef>
                <a:spcPct val="0"/>
              </a:spcBef>
              <a:spcAft>
                <a:spcPct val="0"/>
              </a:spcAft>
            </a:pPr>
            <a:r>
              <a:rPr lang="en-US" altLang="zh-CN">
                <a:latin typeface="+mn-ea"/>
                <a:cs typeface="+mn-ea"/>
                <a:sym typeface="+mn-ea"/>
              </a:rPr>
              <a:t> </a:t>
            </a:r>
            <a:endParaRPr lang="en-US" altLang="zh-CN">
              <a:latin typeface="+mn-ea"/>
              <a:cs typeface="+mn-ea"/>
              <a:sym typeface="+mn-ea"/>
            </a:endParaRPr>
          </a:p>
          <a:p>
            <a:pPr marL="0" indent="0" algn="just" defTabSz="266700">
              <a:spcBef>
                <a:spcPct val="0"/>
              </a:spcBef>
              <a:spcAft>
                <a:spcPct val="0"/>
              </a:spcAft>
            </a:pPr>
            <a:endParaRPr lang="en-US" altLang="zh-CN">
              <a:latin typeface="+mn-ea"/>
              <a:cs typeface="+mn-ea"/>
            </a:endParaRPr>
          </a:p>
          <a:p>
            <a:pPr marL="0" indent="266700" algn="just" defTabSz="266700">
              <a:spcBef>
                <a:spcPct val="0"/>
              </a:spcBef>
              <a:spcAft>
                <a:spcPct val="0"/>
              </a:spcAft>
            </a:pPr>
            <a:r>
              <a:rPr lang="en-US" altLang="zh-CN">
                <a:latin typeface="+mn-ea"/>
                <a:cs typeface="+mn-ea"/>
                <a:sym typeface="+mn-ea"/>
              </a:rPr>
              <a:t>Investigate the nostalgic feelings of Generation Z and obtain data through questionnaires or interviews.</a:t>
            </a:r>
            <a:endParaRPr lang="en-US" altLang="zh-CN">
              <a:latin typeface="+mn-ea"/>
              <a:cs typeface="+mn-ea"/>
            </a:endParaRPr>
          </a:p>
          <a:p>
            <a:pPr marL="0" indent="266700" algn="just" defTabSz="266700">
              <a:spcBef>
                <a:spcPct val="0"/>
              </a:spcBef>
              <a:spcAft>
                <a:spcPct val="0"/>
              </a:spcAft>
            </a:pPr>
            <a:r>
              <a:rPr lang="zh-CN" altLang="en-US">
                <a:latin typeface="+mn-ea"/>
                <a:cs typeface="+mn-ea"/>
                <a:sym typeface="+mn-ea"/>
              </a:rPr>
              <a:t>调查</a:t>
            </a:r>
            <a:r>
              <a:rPr lang="en-US" altLang="zh-CN">
                <a:latin typeface="+mn-ea"/>
                <a:cs typeface="+mn-ea"/>
                <a:sym typeface="+mn-ea"/>
              </a:rPr>
              <a:t>Z</a:t>
            </a:r>
            <a:r>
              <a:rPr lang="zh-CN" altLang="en-US">
                <a:latin typeface="+mn-ea"/>
                <a:cs typeface="+mn-ea"/>
                <a:sym typeface="+mn-ea"/>
              </a:rPr>
              <a:t>世代的怀旧情感，通过问卷或访谈获取数据。</a:t>
            </a:r>
            <a:endParaRPr lang="zh-CN" altLang="en-US">
              <a:latin typeface="+mn-ea"/>
              <a:cs typeface="+mn-ea"/>
              <a:sym typeface="+mn-ea"/>
            </a:endParaRPr>
          </a:p>
          <a:p>
            <a:pPr marL="0" indent="266700" algn="just" defTabSz="266700">
              <a:spcBef>
                <a:spcPct val="0"/>
              </a:spcBef>
              <a:spcAft>
                <a:spcPct val="0"/>
              </a:spcAft>
            </a:pPr>
            <a:endParaRPr lang="zh-CN" altLang="en-US">
              <a:latin typeface="+mn-ea"/>
              <a:cs typeface="+mn-ea"/>
              <a:sym typeface="+mn-ea"/>
            </a:endParaRPr>
          </a:p>
          <a:p>
            <a:pPr marL="0" indent="266700" algn="just" defTabSz="266700">
              <a:spcBef>
                <a:spcPct val="0"/>
              </a:spcBef>
              <a:spcAft>
                <a:spcPct val="0"/>
              </a:spcAft>
            </a:pPr>
            <a:r>
              <a:rPr lang="en-US" altLang="zh-CN">
                <a:latin typeface="+mn-ea"/>
                <a:cs typeface="+mn-ea"/>
                <a:sym typeface="+mn-ea"/>
              </a:rPr>
              <a:t>Analyze the reasons why this phenomenon resonates and spreads through popular psychology.</a:t>
            </a:r>
            <a:endParaRPr lang="en-US" altLang="zh-CN">
              <a:latin typeface="+mn-ea"/>
              <a:cs typeface="+mn-ea"/>
              <a:sym typeface="+mn-ea"/>
            </a:endParaRPr>
          </a:p>
          <a:p>
            <a:pPr marL="0" indent="266700" algn="just" defTabSz="266700">
              <a:spcBef>
                <a:spcPct val="0"/>
              </a:spcBef>
              <a:spcAft>
                <a:spcPct val="0"/>
              </a:spcAft>
            </a:pPr>
            <a:r>
              <a:rPr lang="zh-CN" altLang="en-US">
                <a:latin typeface="+mn-ea"/>
                <a:cs typeface="+mn-ea"/>
                <a:sym typeface="+mn-ea"/>
              </a:rPr>
              <a:t>通过大众心理学分析这种现象获得共鸣以及传播的原因</a:t>
            </a:r>
            <a:r>
              <a:rPr lang="en-US" altLang="zh-CN">
                <a:latin typeface="+mn-ea"/>
                <a:cs typeface="+mn-ea"/>
                <a:sym typeface="+mn-ea"/>
              </a:rPr>
              <a:t>.</a:t>
            </a:r>
            <a:endParaRPr lang="zh-CN" altLang="en-US">
              <a:latin typeface="+mn-ea"/>
              <a:cs typeface="+mn-ea"/>
            </a:endParaRPr>
          </a:p>
          <a:p>
            <a:pPr marL="0" indent="266700" algn="just" defTabSz="266700">
              <a:spcBef>
                <a:spcPct val="0"/>
              </a:spcBef>
              <a:spcAft>
                <a:spcPct val="0"/>
              </a:spcAft>
            </a:pPr>
            <a:r>
              <a:rPr lang="en-US" altLang="zh-CN">
                <a:latin typeface="+mn-ea"/>
                <a:cs typeface="+mn-ea"/>
                <a:sym typeface="+mn-ea"/>
              </a:rPr>
              <a:t> </a:t>
            </a:r>
            <a:endParaRPr lang="en-US" altLang="zh-CN">
              <a:latin typeface="+mn-ea"/>
              <a:cs typeface="+mn-ea"/>
            </a:endParaRPr>
          </a:p>
          <a:p>
            <a:pPr marL="0" indent="0" algn="just" defTabSz="266700">
              <a:spcBef>
                <a:spcPct val="0"/>
              </a:spcBef>
              <a:spcAft>
                <a:spcPct val="0"/>
              </a:spcAft>
            </a:pPr>
            <a:endParaRPr lang="en-US" altLang="zh-CN">
              <a:latin typeface="+mn-ea"/>
              <a:cs typeface="+mn-ea"/>
              <a:sym typeface="+mn-ea"/>
            </a:endParaRPr>
          </a:p>
        </p:txBody>
      </p:sp>
      <p:sp>
        <p:nvSpPr>
          <p:cNvPr id="4" name="矩形 3"/>
          <p:cNvSpPr/>
          <p:nvPr/>
        </p:nvSpPr>
        <p:spPr>
          <a:xfrm>
            <a:off x="0" y="-5715"/>
            <a:ext cx="1379220" cy="885190"/>
          </a:xfrm>
          <a:prstGeom prst="rect">
            <a:avLst/>
          </a:prstGeom>
          <a:solidFill>
            <a:schemeClr val="bg1">
              <a:lumMod val="6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379220" y="357505"/>
            <a:ext cx="6096000" cy="521970"/>
          </a:xfrm>
          <a:prstGeom prst="rect">
            <a:avLst/>
          </a:prstGeom>
          <a:noFill/>
        </p:spPr>
        <p:txBody>
          <a:bodyPr wrap="square" rtlCol="0" anchor="t">
            <a:spAutoFit/>
          </a:bodyPr>
          <a:p>
            <a:r>
              <a:rPr lang="en-US" altLang="zh-CN" sz="2800" b="1">
                <a:sym typeface="+mn-ea"/>
              </a:rPr>
              <a:t>Methodology</a:t>
            </a:r>
            <a:endParaRPr lang="en-US" altLang="zh-CN" sz="2800" b="1">
              <a:sym typeface="+mn-ea"/>
            </a:endParaRP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文本框 1"/>
          <p:cNvSpPr txBox="1"/>
          <p:nvPr/>
        </p:nvSpPr>
        <p:spPr>
          <a:xfrm>
            <a:off x="3556000" y="2767965"/>
            <a:ext cx="5080000" cy="337185"/>
          </a:xfrm>
          <a:prstGeom prst="rect">
            <a:avLst/>
          </a:prstGeom>
        </p:spPr>
        <p:txBody>
          <a:bodyPr>
            <a:spAutoFit/>
          </a:bodyPr>
          <a:p>
            <a:pPr marL="0" indent="0" algn="just" defTabSz="266700">
              <a:spcBef>
                <a:spcPct val="0"/>
              </a:spcBef>
              <a:spcAft>
                <a:spcPct val="0"/>
              </a:spcAft>
            </a:pPr>
            <a:endParaRPr lang="zh-CN" altLang="en-US" sz="1600">
              <a:latin typeface="微软雅黑" panose="020B0503020204020204" charset="-122"/>
              <a:ea typeface="微软雅黑" panose="020B0503020204020204" charset="-122"/>
            </a:endParaRPr>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7691</Words>
  <Application>WPS 演示</Application>
  <PresentationFormat>宽屏</PresentationFormat>
  <Paragraphs>247</Paragraphs>
  <Slides>20</Slides>
  <Notes>4</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20</vt:i4>
      </vt:variant>
    </vt:vector>
  </HeadingPairs>
  <TitlesOfParts>
    <vt:vector size="29" baseType="lpstr">
      <vt:lpstr>Arial</vt:lpstr>
      <vt:lpstr>宋体</vt:lpstr>
      <vt:lpstr>Wingdings</vt:lpstr>
      <vt:lpstr>Wingdings</vt:lpstr>
      <vt:lpstr>等线</vt:lpstr>
      <vt:lpstr>微软雅黑</vt:lpstr>
      <vt:lpstr>Arial Unicode MS</vt:lpstr>
      <vt:lpstr>Calibri</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诶嘿！</cp:lastModifiedBy>
  <cp:revision>167</cp:revision>
  <dcterms:created xsi:type="dcterms:W3CDTF">2019-06-19T02:08:00Z</dcterms:created>
  <dcterms:modified xsi:type="dcterms:W3CDTF">2024-12-04T19:24:02Z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2052-12.1.0.19302</vt:lpwstr>
  </property>
  <property fmtid="{D5CDD505-2E9C-101B-9397-08002B2CF9AE}" pid="3" name="ICV">
    <vt:lpwstr>5A09B8B380224F0081D5719EC63055A1_11</vt:lpwstr>
  </property>
</Properties>
</file>