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60" r:id="rId6"/>
    <p:sldId id="261" r:id="rId7"/>
    <p:sldId id="257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4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6DF6B6-EDB4-42AA-B6C7-3A79EAA277E1}" type="doc">
      <dgm:prSet loTypeId="urn:microsoft.com/office/officeart/2005/8/layout/target1" loCatId="relationship" qsTypeId="urn:microsoft.com/office/officeart/2005/8/quickstyle/simple1" qsCatId="simple" csTypeId="urn:microsoft.com/office/officeart/2005/8/colors/colorful1" csCatId="colorful" phldr="1"/>
      <dgm:spPr/>
    </dgm:pt>
    <dgm:pt modelId="{73C32479-4F47-43AC-B2CA-20E175A04C54}">
      <dgm:prSet phldrT="[Text]" custT="1"/>
      <dgm:spPr/>
      <dgm:t>
        <a:bodyPr/>
        <a:lstStyle/>
        <a:p>
          <a:r>
            <a:rPr lang="en-GB" sz="3200" dirty="0"/>
            <a:t>1 Prime Minister</a:t>
          </a:r>
        </a:p>
      </dgm:t>
    </dgm:pt>
    <dgm:pt modelId="{49979412-26A4-4A92-B5CE-417139725B29}" type="parTrans" cxnId="{B8ACCD2B-8217-49B5-AFD6-135960B1E4E4}">
      <dgm:prSet/>
      <dgm:spPr/>
      <dgm:t>
        <a:bodyPr/>
        <a:lstStyle/>
        <a:p>
          <a:endParaRPr lang="en-GB"/>
        </a:p>
      </dgm:t>
    </dgm:pt>
    <dgm:pt modelId="{F8EC5F5F-8475-4EF8-BC5D-0F4225294133}" type="sibTrans" cxnId="{B8ACCD2B-8217-49B5-AFD6-135960B1E4E4}">
      <dgm:prSet/>
      <dgm:spPr/>
      <dgm:t>
        <a:bodyPr/>
        <a:lstStyle/>
        <a:p>
          <a:endParaRPr lang="en-GB"/>
        </a:p>
      </dgm:t>
    </dgm:pt>
    <dgm:pt modelId="{B28325B8-FD66-49AE-83F3-DC33E2446696}">
      <dgm:prSet phldrT="[Text]" custT="1"/>
      <dgm:spPr/>
      <dgm:t>
        <a:bodyPr/>
        <a:lstStyle/>
        <a:p>
          <a:r>
            <a:rPr lang="en-GB" sz="3200"/>
            <a:t>30 </a:t>
          </a:r>
          <a:r>
            <a:rPr lang="en-GB" sz="3200" dirty="0"/>
            <a:t>Chief Ministers</a:t>
          </a:r>
        </a:p>
      </dgm:t>
    </dgm:pt>
    <dgm:pt modelId="{14FF05F1-37AD-4632-A649-E1CDF19B1307}" type="parTrans" cxnId="{62B3217E-01A9-442F-B19D-2AD9638813EA}">
      <dgm:prSet/>
      <dgm:spPr/>
      <dgm:t>
        <a:bodyPr/>
        <a:lstStyle/>
        <a:p>
          <a:endParaRPr lang="en-GB"/>
        </a:p>
      </dgm:t>
    </dgm:pt>
    <dgm:pt modelId="{D859F588-796A-453D-8DA6-E86199E73154}" type="sibTrans" cxnId="{62B3217E-01A9-442F-B19D-2AD9638813EA}">
      <dgm:prSet/>
      <dgm:spPr/>
      <dgm:t>
        <a:bodyPr/>
        <a:lstStyle/>
        <a:p>
          <a:endParaRPr lang="en-GB"/>
        </a:p>
      </dgm:t>
    </dgm:pt>
    <dgm:pt modelId="{A261DBB5-C064-4A6C-BC03-2D7F82799ADE}">
      <dgm:prSet phldrT="[Text]" custT="1"/>
      <dgm:spPr/>
      <dgm:t>
        <a:bodyPr/>
        <a:lstStyle/>
        <a:p>
          <a:r>
            <a:rPr lang="en-GB" sz="3200" dirty="0"/>
            <a:t>700 District Magistrates</a:t>
          </a:r>
        </a:p>
      </dgm:t>
    </dgm:pt>
    <dgm:pt modelId="{E32A5A49-20CE-4439-8C40-7E1D440D09B7}" type="parTrans" cxnId="{00DB0419-FF68-42F4-A4DF-1941D6017298}">
      <dgm:prSet/>
      <dgm:spPr/>
      <dgm:t>
        <a:bodyPr/>
        <a:lstStyle/>
        <a:p>
          <a:endParaRPr lang="en-GB"/>
        </a:p>
      </dgm:t>
    </dgm:pt>
    <dgm:pt modelId="{01FCF64D-C6A1-491A-961C-FD59B4174B0B}" type="sibTrans" cxnId="{00DB0419-FF68-42F4-A4DF-1941D6017298}">
      <dgm:prSet/>
      <dgm:spPr/>
      <dgm:t>
        <a:bodyPr/>
        <a:lstStyle/>
        <a:p>
          <a:endParaRPr lang="en-GB"/>
        </a:p>
      </dgm:t>
    </dgm:pt>
    <dgm:pt modelId="{4E3DA327-0932-4F55-A766-340C8645C2D7}">
      <dgm:prSet custT="1"/>
      <dgm:spPr/>
      <dgm:t>
        <a:bodyPr/>
        <a:lstStyle/>
        <a:p>
          <a:r>
            <a:rPr lang="en-GB" sz="3200" dirty="0"/>
            <a:t>650,000 Village Motivators</a:t>
          </a:r>
        </a:p>
      </dgm:t>
    </dgm:pt>
    <dgm:pt modelId="{7BCE5DF3-2DC9-4113-9C29-BC63FC387D7C}" type="parTrans" cxnId="{FB5EA391-DEFC-4EF6-9F48-702C25ABA48D}">
      <dgm:prSet/>
      <dgm:spPr/>
      <dgm:t>
        <a:bodyPr/>
        <a:lstStyle/>
        <a:p>
          <a:endParaRPr lang="en-GB"/>
        </a:p>
      </dgm:t>
    </dgm:pt>
    <dgm:pt modelId="{BF322710-D06E-495D-8DFD-B1AF3B4EAF60}" type="sibTrans" cxnId="{FB5EA391-DEFC-4EF6-9F48-702C25ABA48D}">
      <dgm:prSet/>
      <dgm:spPr/>
      <dgm:t>
        <a:bodyPr/>
        <a:lstStyle/>
        <a:p>
          <a:endParaRPr lang="en-GB"/>
        </a:p>
      </dgm:t>
    </dgm:pt>
    <dgm:pt modelId="{A10DD3A5-803E-4A7C-859B-5E12B6D557D5}" type="pres">
      <dgm:prSet presAssocID="{326DF6B6-EDB4-42AA-B6C7-3A79EAA277E1}" presName="composite" presStyleCnt="0">
        <dgm:presLayoutVars>
          <dgm:chMax val="5"/>
          <dgm:dir/>
          <dgm:resizeHandles val="exact"/>
        </dgm:presLayoutVars>
      </dgm:prSet>
      <dgm:spPr/>
    </dgm:pt>
    <dgm:pt modelId="{21A18320-C7C6-47E6-A6C8-F5AC078D6825}" type="pres">
      <dgm:prSet presAssocID="{73C32479-4F47-43AC-B2CA-20E175A04C54}" presName="circle1" presStyleLbl="lnNode1" presStyleIdx="0" presStyleCnt="4"/>
      <dgm:spPr/>
    </dgm:pt>
    <dgm:pt modelId="{5F46AEA6-EC57-44A2-B0E0-CDAB4615D0D7}" type="pres">
      <dgm:prSet presAssocID="{73C32479-4F47-43AC-B2CA-20E175A04C54}" presName="text1" presStyleLbl="revTx" presStyleIdx="0" presStyleCnt="4" custScaleX="111601">
        <dgm:presLayoutVars>
          <dgm:bulletEnabled val="1"/>
        </dgm:presLayoutVars>
      </dgm:prSet>
      <dgm:spPr/>
    </dgm:pt>
    <dgm:pt modelId="{796898F9-D431-4D08-9C37-2FD813437EB7}" type="pres">
      <dgm:prSet presAssocID="{73C32479-4F47-43AC-B2CA-20E175A04C54}" presName="line1" presStyleLbl="callout" presStyleIdx="0" presStyleCnt="8"/>
      <dgm:spPr/>
    </dgm:pt>
    <dgm:pt modelId="{D9106E2B-BA29-4102-B85B-5367D8CB4E14}" type="pres">
      <dgm:prSet presAssocID="{73C32479-4F47-43AC-B2CA-20E175A04C54}" presName="d1" presStyleLbl="callout" presStyleIdx="1" presStyleCnt="8"/>
      <dgm:spPr/>
    </dgm:pt>
    <dgm:pt modelId="{B228F898-6A66-42B7-8066-63C36559B497}" type="pres">
      <dgm:prSet presAssocID="{B28325B8-FD66-49AE-83F3-DC33E2446696}" presName="circle2" presStyleLbl="lnNode1" presStyleIdx="1" presStyleCnt="4"/>
      <dgm:spPr/>
    </dgm:pt>
    <dgm:pt modelId="{DA1E8DBF-061D-42A0-8F6C-F6DC3459E1D2}" type="pres">
      <dgm:prSet presAssocID="{B28325B8-FD66-49AE-83F3-DC33E2446696}" presName="text2" presStyleLbl="revTx" presStyleIdx="1" presStyleCnt="4" custScaleX="86540">
        <dgm:presLayoutVars>
          <dgm:bulletEnabled val="1"/>
        </dgm:presLayoutVars>
      </dgm:prSet>
      <dgm:spPr/>
    </dgm:pt>
    <dgm:pt modelId="{378EA73C-1FE0-4E2B-8761-267E9FFB2689}" type="pres">
      <dgm:prSet presAssocID="{B28325B8-FD66-49AE-83F3-DC33E2446696}" presName="line2" presStyleLbl="callout" presStyleIdx="2" presStyleCnt="8"/>
      <dgm:spPr/>
    </dgm:pt>
    <dgm:pt modelId="{94AF57DD-219B-48C2-99A5-5979578C4C03}" type="pres">
      <dgm:prSet presAssocID="{B28325B8-FD66-49AE-83F3-DC33E2446696}" presName="d2" presStyleLbl="callout" presStyleIdx="3" presStyleCnt="8"/>
      <dgm:spPr/>
    </dgm:pt>
    <dgm:pt modelId="{7906614C-0AA7-4F3F-93DD-5B71D17A8BB7}" type="pres">
      <dgm:prSet presAssocID="{A261DBB5-C064-4A6C-BC03-2D7F82799ADE}" presName="circle3" presStyleLbl="lnNode1" presStyleIdx="2" presStyleCnt="4"/>
      <dgm:spPr/>
    </dgm:pt>
    <dgm:pt modelId="{8168278D-6EA9-4AC0-BD2F-BA9F9F1DABC5}" type="pres">
      <dgm:prSet presAssocID="{A261DBB5-C064-4A6C-BC03-2D7F82799ADE}" presName="text3" presStyleLbl="revTx" presStyleIdx="2" presStyleCnt="4" custScaleX="108468">
        <dgm:presLayoutVars>
          <dgm:bulletEnabled val="1"/>
        </dgm:presLayoutVars>
      </dgm:prSet>
      <dgm:spPr/>
    </dgm:pt>
    <dgm:pt modelId="{BBD68DE3-2F6B-4EAC-AD7C-2FFA12D63AC8}" type="pres">
      <dgm:prSet presAssocID="{A261DBB5-C064-4A6C-BC03-2D7F82799ADE}" presName="line3" presStyleLbl="callout" presStyleIdx="4" presStyleCnt="8"/>
      <dgm:spPr/>
    </dgm:pt>
    <dgm:pt modelId="{12D7E7EA-40D8-4E4E-827F-C3AF2809A280}" type="pres">
      <dgm:prSet presAssocID="{A261DBB5-C064-4A6C-BC03-2D7F82799ADE}" presName="d3" presStyleLbl="callout" presStyleIdx="5" presStyleCnt="8"/>
      <dgm:spPr/>
    </dgm:pt>
    <dgm:pt modelId="{C6A2E17F-049E-4549-BFE5-68B59083538C}" type="pres">
      <dgm:prSet presAssocID="{4E3DA327-0932-4F55-A766-340C8645C2D7}" presName="circle4" presStyleLbl="lnNode1" presStyleIdx="3" presStyleCnt="4"/>
      <dgm:spPr/>
    </dgm:pt>
    <dgm:pt modelId="{9DEFEEA7-D789-4687-A817-1E7207DEF96C}" type="pres">
      <dgm:prSet presAssocID="{4E3DA327-0932-4F55-A766-340C8645C2D7}" presName="text4" presStyleLbl="revTx" presStyleIdx="3" presStyleCnt="4" custScaleX="142772">
        <dgm:presLayoutVars>
          <dgm:bulletEnabled val="1"/>
        </dgm:presLayoutVars>
      </dgm:prSet>
      <dgm:spPr/>
    </dgm:pt>
    <dgm:pt modelId="{B6FAFF61-E738-4EFB-BCFA-C9EB94326A09}" type="pres">
      <dgm:prSet presAssocID="{4E3DA327-0932-4F55-A766-340C8645C2D7}" presName="line4" presStyleLbl="callout" presStyleIdx="6" presStyleCnt="8"/>
      <dgm:spPr/>
    </dgm:pt>
    <dgm:pt modelId="{6A0CEFBA-2C5C-4F5E-B991-11AA31F9E384}" type="pres">
      <dgm:prSet presAssocID="{4E3DA327-0932-4F55-A766-340C8645C2D7}" presName="d4" presStyleLbl="callout" presStyleIdx="7" presStyleCnt="8"/>
      <dgm:spPr/>
    </dgm:pt>
  </dgm:ptLst>
  <dgm:cxnLst>
    <dgm:cxn modelId="{76386C0B-A7C7-42B0-807A-AA054DE6054E}" type="presOf" srcId="{326DF6B6-EDB4-42AA-B6C7-3A79EAA277E1}" destId="{A10DD3A5-803E-4A7C-859B-5E12B6D557D5}" srcOrd="0" destOrd="0" presId="urn:microsoft.com/office/officeart/2005/8/layout/target1"/>
    <dgm:cxn modelId="{00DB0419-FF68-42F4-A4DF-1941D6017298}" srcId="{326DF6B6-EDB4-42AA-B6C7-3A79EAA277E1}" destId="{A261DBB5-C064-4A6C-BC03-2D7F82799ADE}" srcOrd="2" destOrd="0" parTransId="{E32A5A49-20CE-4439-8C40-7E1D440D09B7}" sibTransId="{01FCF64D-C6A1-491A-961C-FD59B4174B0B}"/>
    <dgm:cxn modelId="{B8ACCD2B-8217-49B5-AFD6-135960B1E4E4}" srcId="{326DF6B6-EDB4-42AA-B6C7-3A79EAA277E1}" destId="{73C32479-4F47-43AC-B2CA-20E175A04C54}" srcOrd="0" destOrd="0" parTransId="{49979412-26A4-4A92-B5CE-417139725B29}" sibTransId="{F8EC5F5F-8475-4EF8-BC5D-0F4225294133}"/>
    <dgm:cxn modelId="{7318F943-F684-4281-B428-91ACDF1F2F0B}" type="presOf" srcId="{73C32479-4F47-43AC-B2CA-20E175A04C54}" destId="{5F46AEA6-EC57-44A2-B0E0-CDAB4615D0D7}" srcOrd="0" destOrd="0" presId="urn:microsoft.com/office/officeart/2005/8/layout/target1"/>
    <dgm:cxn modelId="{3974B345-3037-4796-A622-156147F5CA4C}" type="presOf" srcId="{A261DBB5-C064-4A6C-BC03-2D7F82799ADE}" destId="{8168278D-6EA9-4AC0-BD2F-BA9F9F1DABC5}" srcOrd="0" destOrd="0" presId="urn:microsoft.com/office/officeart/2005/8/layout/target1"/>
    <dgm:cxn modelId="{62B3217E-01A9-442F-B19D-2AD9638813EA}" srcId="{326DF6B6-EDB4-42AA-B6C7-3A79EAA277E1}" destId="{B28325B8-FD66-49AE-83F3-DC33E2446696}" srcOrd="1" destOrd="0" parTransId="{14FF05F1-37AD-4632-A649-E1CDF19B1307}" sibTransId="{D859F588-796A-453D-8DA6-E86199E73154}"/>
    <dgm:cxn modelId="{FB5EA391-DEFC-4EF6-9F48-702C25ABA48D}" srcId="{326DF6B6-EDB4-42AA-B6C7-3A79EAA277E1}" destId="{4E3DA327-0932-4F55-A766-340C8645C2D7}" srcOrd="3" destOrd="0" parTransId="{7BCE5DF3-2DC9-4113-9C29-BC63FC387D7C}" sibTransId="{BF322710-D06E-495D-8DFD-B1AF3B4EAF60}"/>
    <dgm:cxn modelId="{835BABA3-6CC6-4998-98A5-EC98034E1DF0}" type="presOf" srcId="{B28325B8-FD66-49AE-83F3-DC33E2446696}" destId="{DA1E8DBF-061D-42A0-8F6C-F6DC3459E1D2}" srcOrd="0" destOrd="0" presId="urn:microsoft.com/office/officeart/2005/8/layout/target1"/>
    <dgm:cxn modelId="{9EB56BBC-4230-41AE-BB39-6DDE2478A007}" type="presOf" srcId="{4E3DA327-0932-4F55-A766-340C8645C2D7}" destId="{9DEFEEA7-D789-4687-A817-1E7207DEF96C}" srcOrd="0" destOrd="0" presId="urn:microsoft.com/office/officeart/2005/8/layout/target1"/>
    <dgm:cxn modelId="{B4A886B8-6C79-4F7A-84D0-1A0EF5A2C21C}" type="presParOf" srcId="{A10DD3A5-803E-4A7C-859B-5E12B6D557D5}" destId="{21A18320-C7C6-47E6-A6C8-F5AC078D6825}" srcOrd="0" destOrd="0" presId="urn:microsoft.com/office/officeart/2005/8/layout/target1"/>
    <dgm:cxn modelId="{1CCD28E6-00CB-40C0-8C65-3199DE3FFA6D}" type="presParOf" srcId="{A10DD3A5-803E-4A7C-859B-5E12B6D557D5}" destId="{5F46AEA6-EC57-44A2-B0E0-CDAB4615D0D7}" srcOrd="1" destOrd="0" presId="urn:microsoft.com/office/officeart/2005/8/layout/target1"/>
    <dgm:cxn modelId="{6D8AD2A6-006E-404E-BE57-84FE2EAF6744}" type="presParOf" srcId="{A10DD3A5-803E-4A7C-859B-5E12B6D557D5}" destId="{796898F9-D431-4D08-9C37-2FD813437EB7}" srcOrd="2" destOrd="0" presId="urn:microsoft.com/office/officeart/2005/8/layout/target1"/>
    <dgm:cxn modelId="{2E9CF329-ABB8-49E8-82B3-9974D91F7EBE}" type="presParOf" srcId="{A10DD3A5-803E-4A7C-859B-5E12B6D557D5}" destId="{D9106E2B-BA29-4102-B85B-5367D8CB4E14}" srcOrd="3" destOrd="0" presId="urn:microsoft.com/office/officeart/2005/8/layout/target1"/>
    <dgm:cxn modelId="{8F95C7A6-0A8F-4FF6-96B5-C78878B93C1A}" type="presParOf" srcId="{A10DD3A5-803E-4A7C-859B-5E12B6D557D5}" destId="{B228F898-6A66-42B7-8066-63C36559B497}" srcOrd="4" destOrd="0" presId="urn:microsoft.com/office/officeart/2005/8/layout/target1"/>
    <dgm:cxn modelId="{C9EC0493-F52A-436A-B2C9-BE1AD1247E8D}" type="presParOf" srcId="{A10DD3A5-803E-4A7C-859B-5E12B6D557D5}" destId="{DA1E8DBF-061D-42A0-8F6C-F6DC3459E1D2}" srcOrd="5" destOrd="0" presId="urn:microsoft.com/office/officeart/2005/8/layout/target1"/>
    <dgm:cxn modelId="{2BA55057-998A-449B-9837-C81D9813D847}" type="presParOf" srcId="{A10DD3A5-803E-4A7C-859B-5E12B6D557D5}" destId="{378EA73C-1FE0-4E2B-8761-267E9FFB2689}" srcOrd="6" destOrd="0" presId="urn:microsoft.com/office/officeart/2005/8/layout/target1"/>
    <dgm:cxn modelId="{1DC1EBF9-A812-4E1B-A7D1-D41B2EC9E817}" type="presParOf" srcId="{A10DD3A5-803E-4A7C-859B-5E12B6D557D5}" destId="{94AF57DD-219B-48C2-99A5-5979578C4C03}" srcOrd="7" destOrd="0" presId="urn:microsoft.com/office/officeart/2005/8/layout/target1"/>
    <dgm:cxn modelId="{D5AB0F32-FF14-4386-B634-391B3878E409}" type="presParOf" srcId="{A10DD3A5-803E-4A7C-859B-5E12B6D557D5}" destId="{7906614C-0AA7-4F3F-93DD-5B71D17A8BB7}" srcOrd="8" destOrd="0" presId="urn:microsoft.com/office/officeart/2005/8/layout/target1"/>
    <dgm:cxn modelId="{28111828-8B5A-4DFF-9114-8D6A32DE7346}" type="presParOf" srcId="{A10DD3A5-803E-4A7C-859B-5E12B6D557D5}" destId="{8168278D-6EA9-4AC0-BD2F-BA9F9F1DABC5}" srcOrd="9" destOrd="0" presId="urn:microsoft.com/office/officeart/2005/8/layout/target1"/>
    <dgm:cxn modelId="{2536C639-C61F-468F-AC45-8E167E9E3B7B}" type="presParOf" srcId="{A10DD3A5-803E-4A7C-859B-5E12B6D557D5}" destId="{BBD68DE3-2F6B-4EAC-AD7C-2FFA12D63AC8}" srcOrd="10" destOrd="0" presId="urn:microsoft.com/office/officeart/2005/8/layout/target1"/>
    <dgm:cxn modelId="{96C2347A-F1D6-4BFD-B6B4-B55C52D7AAA5}" type="presParOf" srcId="{A10DD3A5-803E-4A7C-859B-5E12B6D557D5}" destId="{12D7E7EA-40D8-4E4E-827F-C3AF2809A280}" srcOrd="11" destOrd="0" presId="urn:microsoft.com/office/officeart/2005/8/layout/target1"/>
    <dgm:cxn modelId="{CD037774-73B6-497A-8FCD-5AFEBE09B3FF}" type="presParOf" srcId="{A10DD3A5-803E-4A7C-859B-5E12B6D557D5}" destId="{C6A2E17F-049E-4549-BFE5-68B59083538C}" srcOrd="12" destOrd="0" presId="urn:microsoft.com/office/officeart/2005/8/layout/target1"/>
    <dgm:cxn modelId="{73A67728-064E-4816-8DA3-AB75DB041064}" type="presParOf" srcId="{A10DD3A5-803E-4A7C-859B-5E12B6D557D5}" destId="{9DEFEEA7-D789-4687-A817-1E7207DEF96C}" srcOrd="13" destOrd="0" presId="urn:microsoft.com/office/officeart/2005/8/layout/target1"/>
    <dgm:cxn modelId="{54B85007-7E1D-49BF-A376-686573AC1E8B}" type="presParOf" srcId="{A10DD3A5-803E-4A7C-859B-5E12B6D557D5}" destId="{B6FAFF61-E738-4EFB-BCFA-C9EB94326A09}" srcOrd="14" destOrd="0" presId="urn:microsoft.com/office/officeart/2005/8/layout/target1"/>
    <dgm:cxn modelId="{12F71F99-3DEE-4EE4-9C42-384F52900469}" type="presParOf" srcId="{A10DD3A5-803E-4A7C-859B-5E12B6D557D5}" destId="{6A0CEFBA-2C5C-4F5E-B991-11AA31F9E384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2E17F-049E-4549-BFE5-68B59083538C}">
      <dsp:nvSpPr>
        <dsp:cNvPr id="0" name=""/>
        <dsp:cNvSpPr/>
      </dsp:nvSpPr>
      <dsp:spPr>
        <a:xfrm>
          <a:off x="2372419" y="1511423"/>
          <a:ext cx="4534269" cy="453426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6614C-0AA7-4F3F-93DD-5B71D17A8BB7}">
      <dsp:nvSpPr>
        <dsp:cNvPr id="0" name=""/>
        <dsp:cNvSpPr/>
      </dsp:nvSpPr>
      <dsp:spPr>
        <a:xfrm>
          <a:off x="3020441" y="2159445"/>
          <a:ext cx="3238224" cy="323822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8F898-6A66-42B7-8066-63C36559B497}">
      <dsp:nvSpPr>
        <dsp:cNvPr id="0" name=""/>
        <dsp:cNvSpPr/>
      </dsp:nvSpPr>
      <dsp:spPr>
        <a:xfrm>
          <a:off x="3668086" y="2807090"/>
          <a:ext cx="1942934" cy="19429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A18320-C7C6-47E6-A6C8-F5AC078D6825}">
      <dsp:nvSpPr>
        <dsp:cNvPr id="0" name=""/>
        <dsp:cNvSpPr/>
      </dsp:nvSpPr>
      <dsp:spPr>
        <a:xfrm>
          <a:off x="4315731" y="3454735"/>
          <a:ext cx="647644" cy="6476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6AEA6-EC57-44A2-B0E0-CDAB4615D0D7}">
      <dsp:nvSpPr>
        <dsp:cNvPr id="0" name=""/>
        <dsp:cNvSpPr/>
      </dsp:nvSpPr>
      <dsp:spPr>
        <a:xfrm>
          <a:off x="7530895" y="0"/>
          <a:ext cx="2530145" cy="1084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40640" rIns="4064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1 Prime Minister</a:t>
          </a:r>
        </a:p>
      </dsp:txBody>
      <dsp:txXfrm>
        <a:off x="7530895" y="0"/>
        <a:ext cx="2530145" cy="1084446"/>
      </dsp:txXfrm>
    </dsp:sp>
    <dsp:sp modelId="{796898F9-D431-4D08-9C37-2FD813437EB7}">
      <dsp:nvSpPr>
        <dsp:cNvPr id="0" name=""/>
        <dsp:cNvSpPr/>
      </dsp:nvSpPr>
      <dsp:spPr>
        <a:xfrm>
          <a:off x="7095616" y="542223"/>
          <a:ext cx="56678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06E2B-BA29-4102-B85B-5367D8CB4E14}">
      <dsp:nvSpPr>
        <dsp:cNvPr id="0" name=""/>
        <dsp:cNvSpPr/>
      </dsp:nvSpPr>
      <dsp:spPr>
        <a:xfrm rot="5400000">
          <a:off x="4246583" y="899296"/>
          <a:ext cx="3204217" cy="2493848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1E8DBF-061D-42A0-8F6C-F6DC3459E1D2}">
      <dsp:nvSpPr>
        <dsp:cNvPr id="0" name=""/>
        <dsp:cNvSpPr/>
      </dsp:nvSpPr>
      <dsp:spPr>
        <a:xfrm>
          <a:off x="7814978" y="1084446"/>
          <a:ext cx="1961978" cy="1084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40640" rIns="4064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30 </a:t>
          </a:r>
          <a:r>
            <a:rPr lang="en-GB" sz="3200" kern="1200" dirty="0"/>
            <a:t>Chief Ministers</a:t>
          </a:r>
        </a:p>
      </dsp:txBody>
      <dsp:txXfrm>
        <a:off x="7814978" y="1084446"/>
        <a:ext cx="1961978" cy="1084446"/>
      </dsp:txXfrm>
    </dsp:sp>
    <dsp:sp modelId="{378EA73C-1FE0-4E2B-8761-267E9FFB2689}">
      <dsp:nvSpPr>
        <dsp:cNvPr id="0" name=""/>
        <dsp:cNvSpPr/>
      </dsp:nvSpPr>
      <dsp:spPr>
        <a:xfrm>
          <a:off x="7095616" y="1626669"/>
          <a:ext cx="56678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AF57DD-219B-48C2-99A5-5979578C4C03}">
      <dsp:nvSpPr>
        <dsp:cNvPr id="0" name=""/>
        <dsp:cNvSpPr/>
      </dsp:nvSpPr>
      <dsp:spPr>
        <a:xfrm rot="5400000">
          <a:off x="4801276" y="1965983"/>
          <a:ext cx="2631387" cy="1953514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68278D-6EA9-4AC0-BD2F-BA9F9F1DABC5}">
      <dsp:nvSpPr>
        <dsp:cNvPr id="0" name=""/>
        <dsp:cNvSpPr/>
      </dsp:nvSpPr>
      <dsp:spPr>
        <a:xfrm>
          <a:off x="7566410" y="2168892"/>
          <a:ext cx="2459115" cy="1084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40640" rIns="4064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700 District Magistrates</a:t>
          </a:r>
        </a:p>
      </dsp:txBody>
      <dsp:txXfrm>
        <a:off x="7566410" y="2168892"/>
        <a:ext cx="2459115" cy="1084446"/>
      </dsp:txXfrm>
    </dsp:sp>
    <dsp:sp modelId="{BBD68DE3-2F6B-4EAC-AD7C-2FFA12D63AC8}">
      <dsp:nvSpPr>
        <dsp:cNvPr id="0" name=""/>
        <dsp:cNvSpPr/>
      </dsp:nvSpPr>
      <dsp:spPr>
        <a:xfrm>
          <a:off x="7095616" y="2711115"/>
          <a:ext cx="56678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D7E7EA-40D8-4E4E-827F-C3AF2809A280}">
      <dsp:nvSpPr>
        <dsp:cNvPr id="0" name=""/>
        <dsp:cNvSpPr/>
      </dsp:nvSpPr>
      <dsp:spPr>
        <a:xfrm rot="5400000">
          <a:off x="5338209" y="2960122"/>
          <a:ext cx="2007170" cy="1507644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FEEA7-D789-4687-A817-1E7207DEF96C}">
      <dsp:nvSpPr>
        <dsp:cNvPr id="0" name=""/>
        <dsp:cNvSpPr/>
      </dsp:nvSpPr>
      <dsp:spPr>
        <a:xfrm>
          <a:off x="7177551" y="3253338"/>
          <a:ext cx="3236833" cy="10844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40640" rIns="40640" bIns="4064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650,000 Village Motivators</a:t>
          </a:r>
        </a:p>
      </dsp:txBody>
      <dsp:txXfrm>
        <a:off x="7177551" y="3253338"/>
        <a:ext cx="3236833" cy="1084446"/>
      </dsp:txXfrm>
    </dsp:sp>
    <dsp:sp modelId="{B6FAFF61-E738-4EFB-BCFA-C9EB94326A09}">
      <dsp:nvSpPr>
        <dsp:cNvPr id="0" name=""/>
        <dsp:cNvSpPr/>
      </dsp:nvSpPr>
      <dsp:spPr>
        <a:xfrm>
          <a:off x="7095616" y="3795561"/>
          <a:ext cx="56678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0CEFBA-2C5C-4F5E-B991-11AA31F9E384}">
      <dsp:nvSpPr>
        <dsp:cNvPr id="0" name=""/>
        <dsp:cNvSpPr/>
      </dsp:nvSpPr>
      <dsp:spPr>
        <a:xfrm rot="5400000">
          <a:off x="5876427" y="3958190"/>
          <a:ext cx="1379627" cy="105346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E9269-9CD3-469B-A2FE-DCEEA0678D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ED2708-4059-49F5-9DAA-D11D39E712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BF9E96-975F-4AC8-A276-FB6B69250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A0438-5748-4B80-B4AD-1F116EEC7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5EABF-D7CB-44AD-820B-B03745256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45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4DF27-D968-4B7C-A179-12ABA1092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1B735-B8D9-4AD7-85E4-571D1E16F7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AEBEF-4B44-45DC-A568-5B3963B8C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F0861F-EFCB-41CF-8CCB-CC57A3C2F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CA0F7-BF75-47B7-AF0B-E717E42BF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88E71-5E0A-4EDE-AB10-86C71AE36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A4BDD-1A3F-4485-ADE4-7602D8B40E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99FC6-884D-4771-898F-E028E45A1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FA71E7-4162-4C21-9903-26849E72D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30B1F-6319-4FB5-A001-AC047B1CA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4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24EE5-AAEE-4837-8FA9-7F831197C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161C0-4A9A-4BC6-864E-A7D7176C04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4FCAD-628F-43CB-ABF0-175BB2CF48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1655BC-055F-4074-93FF-7B1BE7FCE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B61B35-D9F4-487F-8418-AC8E344F9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3ADAA8-01C9-4EAE-8556-323622970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566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1879D-1ED6-40B5-99D5-15FAB2790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2E2D05-5E89-4F47-B8D7-E68F9890B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63FA1D-AA5F-46F1-8BF0-30F5542BCD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B6D79E-B8C7-48A9-8A0D-A9DB7496E1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1E6620-816E-4025-AD88-01B4278548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51666F-D560-4E76-B93B-EA81E53E3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C6D7A5-50DA-405B-961A-30B8DA66D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8BFE1A-0F9B-4B88-934E-5D0E6FC1D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0430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23FB0-F162-4C11-B69A-5ABD49726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955D72-DA62-44C8-9384-AEFA3884D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9BDFC2-6667-44EC-81F5-F2F576317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07029C-34ED-4B19-A38C-DDD53FB46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885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ADFD4B-5947-482A-9C52-3EF5924BC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0F8974-ED60-4873-8C6C-577DC93D6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114EE-C315-4C78-BF2E-0D5DFECAB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87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43BD4-6EE5-4127-BC64-A468F198F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EB8470-A1B9-4DBA-B255-305F0CDE7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A1764D-5A98-4EDD-984A-4CAF6AD0F0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84B544-756C-40F3-94FF-93AD635CA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0BAE7-C109-4E9E-B6F7-B519DA2EB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548870-2B15-4CB1-B484-AD587285D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651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ED6E7-563A-4492-994D-1001396CB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7F6275-E871-4178-95F1-D096C63935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FC3A22-5E3D-4A8C-800F-942AE9FB0A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16597C-03C4-47FE-8FDB-AB514FF81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62E578-DD3F-4355-A34F-04D222626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61FDF1-72BA-4386-ABC6-3986CE19C5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5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4BACE-8D7A-4FE2-8B99-D2D0143BB9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3A4993-E406-4CCA-92A6-41498CD6CC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874A7-CA9F-4370-B5F5-1CD5EE5B3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FF63-FF7C-4A80-B11A-FBE8C2579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3382DB-FAD7-491D-B43F-970CE500A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570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035834-E751-4A71-9BF6-C2D5C473A7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818093-395D-45D4-B741-5EF981FBC2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7CC17-3B3C-4E0A-8253-AF70AD89D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6B008-24DB-448F-8703-807113F32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B90455-952D-491B-8FAC-D8EFF203A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204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438F76-A12B-4F79-A148-25BADAB44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7B1FF-7AF8-4910-9F52-87974B95EA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1E13D3-EDAA-4972-A9B2-1F66B20DE1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31DAF-2C0E-40BB-B4F9-D1CF35C5514E}" type="datetimeFigureOut">
              <a:rPr lang="en-GB" smtClean="0"/>
              <a:t>01/11/2019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14D7D4-3E0C-4E58-8975-8398FE5CAA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0E042-9D19-4533-990E-2A010C4254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C6B22C-B2DE-4613-86AA-5FB4185618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49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economist.com/asia/2014/07/19/the-final-frontier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indianexpress.com/article/india/bill-gates-praises-pm-narendra-modis-efforts-to-end-open-defecation-in-india-4629953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en.wikipedia.org/wiki/Swachh_Bharat_Abhiyan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CPE29BpcPI?start=1429&amp;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ubpV5vVErA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41E7D65-B3CF-4226-B440-80867808F2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327" y="513183"/>
            <a:ext cx="10918889" cy="61418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CF91A3-E729-452F-8E48-D087F5866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99771" y="5783326"/>
            <a:ext cx="9144000" cy="1074674"/>
          </a:xfrm>
          <a:solidFill>
            <a:schemeClr val="tx1">
              <a:lumMod val="50000"/>
              <a:lumOff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Sanitation in India</a:t>
            </a:r>
          </a:p>
        </p:txBody>
      </p:sp>
    </p:spTree>
    <p:extLst>
      <p:ext uri="{BB962C8B-B14F-4D97-AF65-F5344CB8AC3E}">
        <p14:creationId xmlns:p14="http://schemas.microsoft.com/office/powerpoint/2010/main" val="17766942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A4B0D-A6C6-4D94-A869-B47E30414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65B6E-AC4A-45B1-B6B5-647E34416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4DB4EF9E-4E6A-4563-AF8F-E45266A1E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429745">
            <a:off x="609541" y="245639"/>
            <a:ext cx="4988056" cy="6492875"/>
          </a:xfrm>
          <a:prstGeom prst="rect">
            <a:avLst/>
          </a:prstGeom>
        </p:spPr>
      </p:pic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6A440059-A304-48CB-9AEE-5CBF3A7A63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96912">
            <a:off x="6150141" y="420922"/>
            <a:ext cx="5145602" cy="6016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152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6A7E8-2B47-40AA-868B-05DB2A53B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6330"/>
            <a:ext cx="10515600" cy="1260628"/>
          </a:xfrm>
        </p:spPr>
        <p:txBody>
          <a:bodyPr>
            <a:normAutofit/>
          </a:bodyPr>
          <a:lstStyle/>
          <a:p>
            <a:r>
              <a:rPr lang="en-GB" sz="6000" dirty="0"/>
              <a:t>Prime Minister Narendra Modi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AEE99-6005-474B-B3D9-0FC4AAA20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523" y="1875453"/>
            <a:ext cx="4814596" cy="4534225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dirty="0">
                <a:solidFill>
                  <a:srgbClr val="333333"/>
                </a:solidFill>
                <a:latin typeface="arial" panose="020B0604020202020204" pitchFamily="34" charset="0"/>
              </a:rPr>
              <a:t>Prime Minister Modi has announced a well-publicized domestic program related to sanitation. Called the </a:t>
            </a:r>
            <a:r>
              <a:rPr lang="en-US" b="1" dirty="0" err="1">
                <a:solidFill>
                  <a:srgbClr val="000099"/>
                </a:solidFill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swachh</a:t>
            </a:r>
            <a:r>
              <a:rPr lang="en-US" b="1" dirty="0">
                <a:solidFill>
                  <a:srgbClr val="000099"/>
                </a:solidFill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b="1" dirty="0" err="1">
                <a:solidFill>
                  <a:srgbClr val="000099"/>
                </a:solidFill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bharat</a:t>
            </a:r>
            <a:r>
              <a:rPr lang="en-US" b="1" dirty="0">
                <a:solidFill>
                  <a:srgbClr val="333333"/>
                </a:solidFill>
                <a:latin typeface="arial" panose="020B0604020202020204" pitchFamily="34" charset="0"/>
              </a:rPr>
              <a:t> </a:t>
            </a:r>
            <a:r>
              <a:rPr lang="en-US" dirty="0">
                <a:solidFill>
                  <a:srgbClr val="333333"/>
                </a:solidFill>
                <a:latin typeface="arial" panose="020B0604020202020204" pitchFamily="34" charset="0"/>
              </a:rPr>
              <a:t>scheme, the program aims at eliminating open defecation by constructing toilets in every household in India by 2019.</a:t>
            </a:r>
            <a:endParaRPr lang="en-US" b="1" dirty="0">
              <a:solidFill>
                <a:srgbClr val="CC0000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88B925-A79A-42B1-90A8-C9C6B7FAC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0494" y="1526958"/>
            <a:ext cx="6515100" cy="482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59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6A7E8-2B47-40AA-868B-05DB2A53B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6330"/>
            <a:ext cx="10515600" cy="1260628"/>
          </a:xfrm>
        </p:spPr>
        <p:txBody>
          <a:bodyPr>
            <a:normAutofit/>
          </a:bodyPr>
          <a:lstStyle/>
          <a:p>
            <a:r>
              <a:rPr lang="en-GB" sz="6000" dirty="0"/>
              <a:t>Prime Minister Narendra Modi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AEE99-6005-474B-B3D9-0FC4AAA20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5534"/>
            <a:ext cx="5861180" cy="4401429"/>
          </a:xfrm>
        </p:spPr>
        <p:txBody>
          <a:bodyPr>
            <a:normAutofit/>
          </a:bodyPr>
          <a:lstStyle/>
          <a:p>
            <a:pPr marL="0" indent="0" fontAlgn="base">
              <a:buNone/>
            </a:pPr>
            <a:r>
              <a:rPr lang="en-US" b="1" dirty="0">
                <a:solidFill>
                  <a:srgbClr val="CC0000"/>
                </a:solidFill>
                <a:latin typeface="arial" panose="020B0604020202020204" pitchFamily="34" charset="0"/>
              </a:rPr>
              <a:t>1.</a:t>
            </a:r>
            <a:r>
              <a:rPr lang="en-US" dirty="0">
                <a:solidFill>
                  <a:srgbClr val="333333"/>
                </a:solidFill>
                <a:latin typeface="arial" panose="020B0604020202020204" pitchFamily="34" charset="0"/>
              </a:rPr>
              <a:t>Mohandas Gandhi said good sanitation was more important than independence.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CC0000"/>
                </a:solidFill>
                <a:latin typeface="arial" panose="020B0604020202020204" pitchFamily="34" charset="0"/>
              </a:rPr>
              <a:t>2.</a:t>
            </a:r>
            <a:r>
              <a:rPr lang="en-US" dirty="0">
                <a:solidFill>
                  <a:srgbClr val="333333"/>
                </a:solidFill>
                <a:latin typeface="arial" panose="020B0604020202020204" pitchFamily="34" charset="0"/>
              </a:rPr>
              <a:t>India’s current prime minister says building toilets is a priority over temples. His administration has set a goal of ending defecating in the open by 2019.</a:t>
            </a:r>
          </a:p>
          <a:p>
            <a:pPr marL="0" indent="0" fontAlgn="base">
              <a:buNone/>
            </a:pPr>
            <a:r>
              <a:rPr lang="en-US" b="1" dirty="0">
                <a:solidFill>
                  <a:srgbClr val="CC0000"/>
                </a:solidFill>
                <a:latin typeface="arial" panose="020B0604020202020204" pitchFamily="34" charset="0"/>
              </a:rPr>
              <a:t>3.</a:t>
            </a:r>
            <a:r>
              <a:rPr lang="en-US" dirty="0">
                <a:solidFill>
                  <a:srgbClr val="333333"/>
                </a:solidFill>
                <a:latin typeface="arial" panose="020B0604020202020204" pitchFamily="34" charset="0"/>
              </a:rPr>
              <a:t>Some 130 million households in India lack toilets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D66EF8-0611-47B1-872F-95A0CDCD64B4}"/>
              </a:ext>
            </a:extLst>
          </p:cNvPr>
          <p:cNvSpPr/>
          <p:nvPr/>
        </p:nvSpPr>
        <p:spPr>
          <a:xfrm>
            <a:off x="7417836" y="2268088"/>
            <a:ext cx="432940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One GRAM of </a:t>
            </a:r>
            <a:r>
              <a:rPr lang="en-US" dirty="0" err="1"/>
              <a:t>faeces</a:t>
            </a:r>
            <a:r>
              <a:rPr lang="en-US" dirty="0"/>
              <a:t> contains:</a:t>
            </a:r>
          </a:p>
          <a:p>
            <a:r>
              <a:rPr lang="en-US" dirty="0"/>
              <a:t>     • 10,000,000 viruses</a:t>
            </a:r>
          </a:p>
          <a:p>
            <a:r>
              <a:rPr lang="en-US" dirty="0"/>
              <a:t>     • 1,000,000 bacteria</a:t>
            </a:r>
          </a:p>
          <a:p>
            <a:r>
              <a:rPr lang="en-US" dirty="0"/>
              <a:t>     • 1,000 parasite cysts</a:t>
            </a:r>
          </a:p>
          <a:p>
            <a:r>
              <a:rPr lang="en-US" dirty="0"/>
              <a:t> </a:t>
            </a:r>
          </a:p>
          <a:p>
            <a:r>
              <a:rPr lang="en-US" dirty="0"/>
              <a:t>Child </a:t>
            </a:r>
            <a:r>
              <a:rPr lang="en-US" dirty="0" err="1"/>
              <a:t>faeces</a:t>
            </a:r>
            <a:r>
              <a:rPr lang="en-US" dirty="0"/>
              <a:t> contain more germs than adults’.</a:t>
            </a:r>
          </a:p>
          <a:p>
            <a:endParaRPr lang="en-US" dirty="0"/>
          </a:p>
          <a:p>
            <a:r>
              <a:rPr lang="en-US" dirty="0"/>
              <a:t>Women and girls face shame and a loss of personal dignity and risk their safety if there is no toilet at home. They have to wait for nightfall to relieve themselves in privacy.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182688-6858-4D92-8E81-AF1614DD5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7836" y="1442159"/>
            <a:ext cx="2543175" cy="666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7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C72DB-80C6-4910-B226-BBBF6E1CC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91BE9-24D8-42B3-B8BF-6A0112E25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8497"/>
            <a:ext cx="10515600" cy="4108466"/>
          </a:xfrm>
        </p:spPr>
        <p:txBody>
          <a:bodyPr/>
          <a:lstStyle/>
          <a:p>
            <a:pPr marL="0" lvl="0" indent="0" fontAlgn="base">
              <a:buNone/>
            </a:pPr>
            <a:r>
              <a:rPr 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4.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More than 72% of rural people in India relieve themselves behind bushes, in fields or by roadsides.</a:t>
            </a:r>
          </a:p>
          <a:p>
            <a:pPr marL="0" lvl="0" indent="0" fontAlgn="base">
              <a:buNone/>
            </a:pPr>
            <a:r>
              <a:rPr 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5.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India accounts for nearly 600 million of the 1 billion people in the world who have no toilet.</a:t>
            </a:r>
          </a:p>
          <a:p>
            <a:pPr marL="0" lvl="0" indent="0" fontAlgn="base">
              <a:buNone/>
            </a:pPr>
            <a:r>
              <a:rPr 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6.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Hindu tradition encourages defecation in the open, far from home, to avoid ritual impurity.</a:t>
            </a:r>
          </a:p>
          <a:p>
            <a:pPr marL="0" lvl="0" indent="0" fontAlgn="base">
              <a:buNone/>
            </a:pPr>
            <a:r>
              <a:rPr 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7.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Many people, notably in the Hindu-dominated Gangetic plains, today still show a preference for going in the open—even if they have latrines at home.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359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71CF0-5EDC-4AA1-ACD9-4D1CB83FE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6F466-391B-4881-8E0F-F20D023334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8.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Since the 1960s, child mortality rates have been higher in Hindu families than Muslim ones—though Muslims typically are poorer and have less access to clean water.</a:t>
            </a:r>
          </a:p>
          <a:p>
            <a:pPr lvl="0" fontAlgn="base"/>
            <a:r>
              <a:rPr 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9.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67% of all Hindu households, rural and urban, practice open defecation, compared with just 42% of Muslim ones.</a:t>
            </a:r>
          </a:p>
          <a:p>
            <a:pPr lvl="0" fontAlgn="base"/>
            <a:r>
              <a:rPr lang="en-US" sz="2400" b="1" dirty="0">
                <a:solidFill>
                  <a:srgbClr val="CC0000"/>
                </a:solidFill>
                <a:latin typeface="arial" panose="020B0604020202020204" pitchFamily="34" charset="0"/>
              </a:rPr>
              <a:t>10.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In </a:t>
            </a:r>
            <a:r>
              <a:rPr lang="en-US" sz="2400" dirty="0" err="1">
                <a:solidFill>
                  <a:srgbClr val="333333"/>
                </a:solidFill>
                <a:latin typeface="arial" panose="020B0604020202020204" pitchFamily="34" charset="0"/>
              </a:rPr>
              <a:t>india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, women who lack access to toilets, particularly in rural areas, go in the mornings and evenings to fields. That is where many rapes occur.</a:t>
            </a:r>
          </a:p>
          <a:p>
            <a:pPr marL="0" lvl="0" indent="0" fontAlgn="base">
              <a:buNone/>
            </a:pPr>
            <a:endParaRPr lang="en-US" sz="2400" b="1" dirty="0">
              <a:solidFill>
                <a:srgbClr val="CC0000"/>
              </a:solidFill>
              <a:latin typeface="arial" panose="020B0604020202020204" pitchFamily="34" charset="0"/>
            </a:endParaRPr>
          </a:p>
          <a:p>
            <a:pPr marL="0" lvl="0" indent="0" fontAlgn="base">
              <a:buNone/>
            </a:pPr>
            <a:r>
              <a:rPr lang="en-US" sz="2400" b="1" dirty="0" err="1">
                <a:solidFill>
                  <a:srgbClr val="CC0000"/>
                </a:solidFill>
                <a:latin typeface="arial" panose="020B0604020202020204" pitchFamily="34" charset="0"/>
              </a:rPr>
              <a:t>Upshot:</a:t>
            </a:r>
            <a:r>
              <a:rPr lang="en-US" sz="2400" dirty="0" err="1">
                <a:solidFill>
                  <a:srgbClr val="333333"/>
                </a:solidFill>
                <a:latin typeface="arial" panose="020B0604020202020204" pitchFamily="34" charset="0"/>
              </a:rPr>
              <a:t>India</a:t>
            </a:r>
            <a:r>
              <a:rPr lang="en-US" sz="2400" dirty="0">
                <a:solidFill>
                  <a:srgbClr val="333333"/>
                </a:solidFill>
                <a:latin typeface="arial" panose="020B0604020202020204" pitchFamily="34" charset="0"/>
              </a:rPr>
              <a:t> has 17% of the world’s population, but accounts for 60% of all people in the world without sanitation.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5571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98449-982A-408E-9625-9A6AAD2F3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Online Media 6" title="Global Goalkeepers Award 2019 by Bill &amp; Melinda Gates Foundation">
            <a:hlinkClick r:id="" action="ppaction://media"/>
            <a:extLst>
              <a:ext uri="{FF2B5EF4-FFF2-40B4-BE49-F238E27FC236}">
                <a16:creationId xmlns:a16="http://schemas.microsoft.com/office/drawing/2014/main" id="{38EA780E-2036-4513-A6B2-5CC9046BD10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3803" y="789841"/>
            <a:ext cx="9864394" cy="554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60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242E2-43A2-4A63-AF58-1A034C25D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Online Media 4" title="Talking Toilets">
            <a:hlinkClick r:id="" action="ppaction://media"/>
            <a:extLst>
              <a:ext uri="{FF2B5EF4-FFF2-40B4-BE49-F238E27FC236}">
                <a16:creationId xmlns:a16="http://schemas.microsoft.com/office/drawing/2014/main" id="{B0146915-47FF-4D4C-9AA9-9DE7DD482A5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19497" y="909071"/>
            <a:ext cx="9315981" cy="5240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341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22C5B-BC1F-4BAE-B66B-EA7F52BF2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051" y="338492"/>
            <a:ext cx="10515600" cy="1325563"/>
          </a:xfrm>
        </p:spPr>
        <p:txBody>
          <a:bodyPr/>
          <a:lstStyle/>
          <a:p>
            <a:r>
              <a:rPr lang="en-GB" dirty="0"/>
              <a:t>Co-operative Federalism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F86E3C-795D-4206-A825-9DA55F878E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279309"/>
              </p:ext>
            </p:extLst>
          </p:nvPr>
        </p:nvGraphicFramePr>
        <p:xfrm>
          <a:off x="1074197" y="473815"/>
          <a:ext cx="12786804" cy="60456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92019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363</Words>
  <Application>Microsoft Office PowerPoint</Application>
  <PresentationFormat>Widescreen</PresentationFormat>
  <Paragraphs>29</Paragraphs>
  <Slides>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</vt:lpstr>
      <vt:lpstr>Calibri</vt:lpstr>
      <vt:lpstr>Calibri Light</vt:lpstr>
      <vt:lpstr>Office Theme</vt:lpstr>
      <vt:lpstr>Sanitation in India</vt:lpstr>
      <vt:lpstr>PowerPoint Presentation</vt:lpstr>
      <vt:lpstr>Prime Minister Narendra Modi</vt:lpstr>
      <vt:lpstr>Prime Minister Narendra Modi</vt:lpstr>
      <vt:lpstr>PowerPoint Presentation</vt:lpstr>
      <vt:lpstr>PowerPoint Presentation</vt:lpstr>
      <vt:lpstr>PowerPoint Presentation</vt:lpstr>
      <vt:lpstr>PowerPoint Presentation</vt:lpstr>
      <vt:lpstr>Co-operative Federalism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5</cp:revision>
  <dcterms:created xsi:type="dcterms:W3CDTF">2019-10-30T09:10:51Z</dcterms:created>
  <dcterms:modified xsi:type="dcterms:W3CDTF">2019-11-01T15:31:29Z</dcterms:modified>
</cp:coreProperties>
</file>