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816" r:id="rId5"/>
  </p:sldMasterIdLst>
  <p:notesMasterIdLst>
    <p:notesMasterId r:id="rId46"/>
  </p:notesMasterIdLst>
  <p:handoutMasterIdLst>
    <p:handoutMasterId r:id="rId47"/>
  </p:handoutMasterIdLst>
  <p:sldIdLst>
    <p:sldId id="291" r:id="rId6"/>
    <p:sldId id="359" r:id="rId7"/>
    <p:sldId id="762" r:id="rId8"/>
    <p:sldId id="763" r:id="rId9"/>
    <p:sldId id="767" r:id="rId10"/>
    <p:sldId id="758" r:id="rId11"/>
    <p:sldId id="356" r:id="rId12"/>
    <p:sldId id="407" r:id="rId13"/>
    <p:sldId id="416" r:id="rId14"/>
    <p:sldId id="423" r:id="rId15"/>
    <p:sldId id="354" r:id="rId16"/>
    <p:sldId id="431" r:id="rId17"/>
    <p:sldId id="263" r:id="rId18"/>
    <p:sldId id="766" r:id="rId19"/>
    <p:sldId id="752" r:id="rId20"/>
    <p:sldId id="440" r:id="rId21"/>
    <p:sldId id="760" r:id="rId22"/>
    <p:sldId id="437" r:id="rId23"/>
    <p:sldId id="768" r:id="rId24"/>
    <p:sldId id="347" r:id="rId25"/>
    <p:sldId id="769" r:id="rId26"/>
    <p:sldId id="404" r:id="rId27"/>
    <p:sldId id="433" r:id="rId28"/>
    <p:sldId id="770" r:id="rId29"/>
    <p:sldId id="415" r:id="rId30"/>
    <p:sldId id="443" r:id="rId31"/>
    <p:sldId id="759" r:id="rId32"/>
    <p:sldId id="412" r:id="rId33"/>
    <p:sldId id="406" r:id="rId34"/>
    <p:sldId id="771" r:id="rId35"/>
    <p:sldId id="405" r:id="rId36"/>
    <p:sldId id="772" r:id="rId37"/>
    <p:sldId id="773" r:id="rId38"/>
    <p:sldId id="774" r:id="rId39"/>
    <p:sldId id="267" r:id="rId40"/>
    <p:sldId id="775" r:id="rId41"/>
    <p:sldId id="428" r:id="rId42"/>
    <p:sldId id="776" r:id="rId43"/>
    <p:sldId id="438" r:id="rId44"/>
    <p:sldId id="777" r:id="rId45"/>
  </p:sldIdLst>
  <p:sldSz cx="9144000" cy="6858000" type="screen4x3"/>
  <p:notesSz cx="6797675" cy="9926638"/>
  <p:custDataLst>
    <p:tags r:id="rId4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161" autoAdjust="0"/>
    <p:restoredTop sz="74966" autoAdjust="0"/>
  </p:normalViewPr>
  <p:slideViewPr>
    <p:cSldViewPr>
      <p:cViewPr varScale="1">
        <p:scale>
          <a:sx n="94" d="100"/>
          <a:sy n="94" d="100"/>
        </p:scale>
        <p:origin x="2032"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2610"/>
    </p:cViewPr>
  </p:sorter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handoutMaster" Target="handoutMasters/handoutMaster1.xml"/><Relationship Id="rId50"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ableStyles" Target="tableStyles.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ags" Target="tags/tag1.xml"/><Relationship Id="rId8" Type="http://schemas.openxmlformats.org/officeDocument/2006/relationships/slide" Target="slides/slide3.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AD86EB17-F9D6-445C-BBDD-8D66B52C4040}" type="parTrans" cxnId="{2970FB61-7CF2-4952-AEDD-483A662149A3}">
      <dgm:prSet/>
      <dgm:spPr/>
      <dgm:t>
        <a:bodyPr/>
        <a:lstStyle/>
        <a:p>
          <a:endParaRPr lang="en-GB"/>
        </a:p>
      </dgm:t>
    </dgm:pt>
    <dgm:pt modelId="{66B8551A-B194-41BF-A1B3-B34486C460E5}">
      <dgm:prSet phldrT="[Text]" custT="1"/>
      <dgm:spPr/>
      <dgm:t>
        <a:bodyPr/>
        <a:lstStyle/>
        <a:p>
          <a:r>
            <a:rPr lang="cy" sz="1800" b="1" i="0" u="none" strike="noStrike" cap="none" baseline="0">
              <a:solidFill>
                <a:srgbClr val="000000"/>
              </a:solidFill>
              <a:effectLst/>
              <a:uFillTx/>
              <a:latin typeface="Aptos"/>
            </a:rPr>
            <a:t>grymuso</a:t>
          </a:r>
          <a:r>
            <a:rPr lang="cy" sz="1800" b="0" i="0" u="none" strike="noStrike" cap="none" baseline="0">
              <a:solidFill>
                <a:srgbClr val="000000"/>
              </a:solidFill>
              <a:effectLst/>
              <a:uFillTx/>
              <a:latin typeface="Aptos"/>
            </a:rPr>
            <a:t>	</a:t>
          </a:r>
        </a:p>
      </dgm:t>
    </dgm:pt>
    <dgm:pt modelId="{363A7F2F-35E7-4F7B-B40A-0391FC1C1BA4}" type="sibTrans" cxnId="{2970FB61-7CF2-4952-AEDD-483A662149A3}">
      <dgm:prSet/>
      <dgm:spPr/>
      <dgm:t>
        <a:bodyPr/>
        <a:lstStyle/>
        <a:p>
          <a:endParaRPr lang="en-GB"/>
        </a:p>
      </dgm:t>
    </dgm:pt>
    <dgm:pt modelId="{BD247ED3-A69A-40AA-AABF-A29381F30E64}" type="parTrans" cxnId="{449A77AB-E207-4E3E-BAB6-965EE75058C9}">
      <dgm:prSet/>
      <dgm:spPr/>
      <dgm:t>
        <a:bodyPr/>
        <a:lstStyle/>
        <a:p>
          <a:endParaRPr lang="en-GB"/>
        </a:p>
      </dgm:t>
    </dgm:pt>
    <dgm:pt modelId="{4E4630DA-96F7-4EE7-95D1-0BADB1285ADE}">
      <dgm:prSet phldrT="[Text]" custT="1"/>
      <dgm:spPr/>
      <dgm:t>
        <a:bodyPr/>
        <a:lstStyle/>
        <a:p>
          <a:r>
            <a:rPr lang="cy" sz="1800" b="1" i="0" u="none" strike="noStrike" cap="none" baseline="0">
              <a:solidFill>
                <a:srgbClr val="000000"/>
              </a:solidFill>
              <a:effectLst/>
              <a:uFillTx/>
              <a:latin typeface="Aptos"/>
            </a:rPr>
            <a:t>siarad allan</a:t>
          </a:r>
        </a:p>
      </dgm:t>
    </dgm:pt>
    <dgm:pt modelId="{511167D9-9933-4BDF-A32A-CA1258D23422}" type="sibTrans" cxnId="{449A77AB-E207-4E3E-BAB6-965EE75058C9}">
      <dgm:prSet/>
      <dgm:spPr/>
      <dgm:t>
        <a:bodyPr/>
        <a:lstStyle/>
        <a:p>
          <a:endParaRPr lang="en-GB"/>
        </a:p>
      </dgm:t>
    </dgm:pt>
    <dgm:pt modelId="{2549814A-4A6A-436E-903E-55F1B15FB1A7}" type="parTrans" cxnId="{6F2784DF-C8D7-4452-B66B-DA013FDAEDFD}">
      <dgm:prSet/>
      <dgm:spPr/>
      <dgm:t>
        <a:bodyPr/>
        <a:lstStyle/>
        <a:p>
          <a:endParaRPr lang="en-GB"/>
        </a:p>
      </dgm:t>
    </dgm:pt>
    <dgm:pt modelId="{DD16F1AF-A8CA-4913-97B1-D7B8AF80E3D0}">
      <dgm:prSet phldrT="[Text]" custT="1"/>
      <dgm:spPr/>
      <dgm:t>
        <a:bodyPr/>
        <a:lstStyle/>
        <a:p>
          <a:r>
            <a:rPr lang="cy" sz="1800" b="1" i="0" u="none" strike="noStrike" cap="none" baseline="0">
              <a:solidFill>
                <a:srgbClr val="000000"/>
              </a:solidFill>
              <a:effectLst/>
              <a:uFillTx/>
              <a:latin typeface="Aptos"/>
            </a:rPr>
            <a:t>diogelu</a:t>
          </a:r>
        </a:p>
      </dgm:t>
    </dgm:pt>
    <dgm:pt modelId="{7DD56DC8-D113-4F4C-AAD0-BC80258816D1}" type="sibTrans" cxnId="{6F2784DF-C8D7-4452-B66B-DA013FDAEDFD}">
      <dgm:prSet/>
      <dgm:spPr/>
      <dgm:t>
        <a:bodyPr/>
        <a:lstStyle/>
        <a:p>
          <a:endParaRPr lang="en-GB"/>
        </a:p>
      </dgm:t>
    </dgm:pt>
    <dgm:pt modelId="{1FED0FAD-A2D3-4396-AB0C-E75A9237ED0C}" type="parTrans" cxnId="{AFBDEDAB-25E2-4363-A5EE-EB30D67085BB}">
      <dgm:prSet/>
      <dgm:spPr/>
      <dgm:t>
        <a:bodyPr/>
        <a:lstStyle/>
        <a:p>
          <a:endParaRPr lang="en-GB"/>
        </a:p>
      </dgm:t>
    </dgm:pt>
    <dgm:pt modelId="{350A8EEB-892B-4229-93D5-DAD80C407F44}">
      <dgm:prSet custT="1"/>
      <dgm:spPr/>
      <dgm:t>
        <a:bodyPr/>
        <a:lstStyle/>
        <a:p>
          <a:r>
            <a:rPr lang="cy" sz="1800" b="1" i="0" u="none" strike="noStrike" cap="none" baseline="0">
              <a:solidFill>
                <a:srgbClr val="000000"/>
              </a:solidFill>
              <a:effectLst/>
              <a:uFillTx/>
              <a:latin typeface="Aptos"/>
            </a:rPr>
            <a:t>galluogi</a:t>
          </a:r>
        </a:p>
      </dgm:t>
    </dgm:pt>
    <dgm:pt modelId="{318A1288-2955-4F71-AE51-D81DDC38BAA0}" type="sibTrans" cxnId="{AFBDEDAB-25E2-4363-A5EE-EB30D67085BB}">
      <dgm:prSet/>
      <dgm:spPr/>
      <dgm:t>
        <a:bodyPr/>
        <a:lstStyle/>
        <a:p>
          <a:endParaRPr lang="en-GB"/>
        </a:p>
      </dgm:t>
    </dgm:pt>
    <dgm:pt modelId="{E0928A94-4566-4760-ABBF-FC16FDCC051E}" type="parTrans" cxnId="{575E709A-2C32-475E-AA5C-F7DD87776897}">
      <dgm:prSet/>
      <dgm:spPr/>
      <dgm:t>
        <a:bodyPr/>
        <a:lstStyle/>
        <a:p>
          <a:endParaRPr lang="en-GB"/>
        </a:p>
      </dgm:t>
    </dgm:pt>
    <dgm:pt modelId="{849C2A24-5D71-48DC-BFB6-149B654F8650}">
      <dgm:prSet custT="1"/>
      <dgm:spPr/>
      <dgm:t>
        <a:bodyPr/>
        <a:lstStyle/>
        <a:p>
          <a:r>
            <a:rPr lang="cy" sz="1800" b="1" i="0" u="none" strike="noStrike" cap="none" baseline="0">
              <a:solidFill>
                <a:srgbClr val="000000"/>
              </a:solidFill>
              <a:effectLst/>
              <a:uFillTx/>
              <a:latin typeface="Aptos"/>
            </a:rPr>
            <a:t>cefnogi</a:t>
          </a:r>
        </a:p>
      </dgm:t>
    </dgm:pt>
    <dgm:pt modelId="{A51B4924-1762-4BC2-9BA8-805BE42138E9}" type="sibTrans" cxnId="{575E709A-2C32-475E-AA5C-F7DD87776897}">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40131C1E-95C2-4D0E-BE97-6C41736EE9F6}" type="presOf" srcId="{66B8551A-B194-41BF-A1B3-B34486C460E5}" destId="{87D06F77-A806-45C5-81A6-A34680BA66F8}" srcOrd="0" destOrd="0" presId="urn:microsoft.com/office/officeart/2005/8/layout/cycle6"/>
    <dgm:cxn modelId="{35B57A49-6E8E-4BEB-83C4-F7E8003D2E61}" type="presOf" srcId="{A51B4924-1762-4BC2-9BA8-805BE42138E9}" destId="{05D87917-47C2-4E3A-98F7-DAD50F1ECE93}" srcOrd="0" destOrd="0" presId="urn:microsoft.com/office/officeart/2005/8/layout/cycle6"/>
    <dgm:cxn modelId="{30D1CD4E-4E12-485B-AE04-B3803723E182}" type="presOf" srcId="{511167D9-9933-4BDF-A32A-CA1258D23422}" destId="{FAD27CAF-DA7A-4045-8DBE-DDA635003A57}" srcOrd="0" destOrd="0" presId="urn:microsoft.com/office/officeart/2005/8/layout/cycle6"/>
    <dgm:cxn modelId="{47DE4958-999E-4BEE-BCB1-08034366B441}" type="presOf" srcId="{5C2F70C4-2C2D-49DA-BC52-E1E102C1E5C4}" destId="{3B77A545-94C5-4420-86E8-9D118F7008C9}" srcOrd="0" destOrd="0" presId="urn:microsoft.com/office/officeart/2005/8/layout/cycle6"/>
    <dgm:cxn modelId="{2970FB61-7CF2-4952-AEDD-483A662149A3}" srcId="{5C2F70C4-2C2D-49DA-BC52-E1E102C1E5C4}" destId="{66B8551A-B194-41BF-A1B3-B34486C460E5}" srcOrd="0" destOrd="0" parTransId="{AD86EB17-F9D6-445C-BBDD-8D66B52C4040}" sibTransId="{363A7F2F-35E7-4F7B-B40A-0391FC1C1BA4}"/>
    <dgm:cxn modelId="{E0D4A564-EE5D-4D3F-A01A-5D9B45A9FECD}" type="presOf" srcId="{4E4630DA-96F7-4EE7-95D1-0BADB1285ADE}" destId="{65522F37-6224-4FF1-9012-EB81066ACE62}" srcOrd="0" destOrd="0" presId="urn:microsoft.com/office/officeart/2005/8/layout/cycle6"/>
    <dgm:cxn modelId="{C93FB067-BCFA-413F-8565-1F930AF49D26}" type="presOf" srcId="{7DD56DC8-D113-4F4C-AAD0-BC80258816D1}" destId="{8C73A475-CBBD-4522-A353-2082FA90247D}" srcOrd="0" destOrd="0" presId="urn:microsoft.com/office/officeart/2005/8/layout/cycle6"/>
    <dgm:cxn modelId="{575E709A-2C32-475E-AA5C-F7DD87776897}" srcId="{5C2F70C4-2C2D-49DA-BC52-E1E102C1E5C4}" destId="{849C2A24-5D71-48DC-BFB6-149B654F8650}" srcOrd="4" destOrd="0" parTransId="{E0928A94-4566-4760-ABBF-FC16FDCC051E}" sibTransId="{A51B4924-1762-4BC2-9BA8-805BE42138E9}"/>
    <dgm:cxn modelId="{4AB4FEA3-3FB1-45A2-9CE9-33D5FDF2F9BD}" type="presOf" srcId="{318A1288-2955-4F71-AE51-D81DDC38BAA0}" destId="{F04D9F86-0E8D-4CC6-89CD-E91075AE44F7}" srcOrd="0" destOrd="0" presId="urn:microsoft.com/office/officeart/2005/8/layout/cycle6"/>
    <dgm:cxn modelId="{449A77AB-E207-4E3E-BAB6-965EE75058C9}" srcId="{5C2F70C4-2C2D-49DA-BC52-E1E102C1E5C4}" destId="{4E4630DA-96F7-4EE7-95D1-0BADB1285ADE}" srcOrd="1" destOrd="0" parTransId="{BD247ED3-A69A-40AA-AABF-A29381F30E64}" sibTransId="{511167D9-9933-4BDF-A32A-CA1258D23422}"/>
    <dgm:cxn modelId="{AFBDEDAB-25E2-4363-A5EE-EB30D67085BB}" srcId="{5C2F70C4-2C2D-49DA-BC52-E1E102C1E5C4}" destId="{350A8EEB-892B-4229-93D5-DAD80C407F44}" srcOrd="3" destOrd="0" parTransId="{1FED0FAD-A2D3-4396-AB0C-E75A9237ED0C}" sibTransId="{318A1288-2955-4F71-AE51-D81DDC38BAA0}"/>
    <dgm:cxn modelId="{EC2429B8-C35D-45DA-ACFF-8F391F1E031C}" type="presOf" srcId="{DD16F1AF-A8CA-4913-97B1-D7B8AF80E3D0}" destId="{95C991F3-94FC-4758-8B06-71A533D71AA5}" srcOrd="0" destOrd="0" presId="urn:microsoft.com/office/officeart/2005/8/layout/cycle6"/>
    <dgm:cxn modelId="{801451CB-1F7A-4F68-9920-93A9E353564B}" type="presOf" srcId="{350A8EEB-892B-4229-93D5-DAD80C407F44}" destId="{90BDA4B8-C479-4B0A-A5B3-64F2274BC214}" srcOrd="0" destOrd="0" presId="urn:microsoft.com/office/officeart/2005/8/layout/cycle6"/>
    <dgm:cxn modelId="{6F2784DF-C8D7-4452-B66B-DA013FDAEDFD}" srcId="{5C2F70C4-2C2D-49DA-BC52-E1E102C1E5C4}" destId="{DD16F1AF-A8CA-4913-97B1-D7B8AF80E3D0}" srcOrd="2" destOrd="0" parTransId="{2549814A-4A6A-436E-903E-55F1B15FB1A7}" sibTransId="{7DD56DC8-D113-4F4C-AAD0-BC80258816D1}"/>
    <dgm:cxn modelId="{163386F5-6E78-45EC-8A2D-74E9608B63B3}" type="presOf" srcId="{363A7F2F-35E7-4F7B-B40A-0391FC1C1BA4}" destId="{6341676C-3536-49C2-9EDC-99E82A0228F7}" srcOrd="0" destOrd="0" presId="urn:microsoft.com/office/officeart/2005/8/layout/cycle6"/>
    <dgm:cxn modelId="{C1FB41FD-163A-404D-9515-A83A3346269E}" type="presOf" srcId="{849C2A24-5D71-48DC-BFB6-149B654F8650}" destId="{E0A619EE-2636-4335-A0FF-3412C0C2A832}" srcOrd="0" destOrd="0" presId="urn:microsoft.com/office/officeart/2005/8/layout/cycle6"/>
    <dgm:cxn modelId="{95753EE7-553E-4C2E-AEB9-4DAB2E61CB7B}" type="presParOf" srcId="{3B77A545-94C5-4420-86E8-9D118F7008C9}" destId="{87D06F77-A806-45C5-81A6-A34680BA66F8}" srcOrd="0" destOrd="0" presId="urn:microsoft.com/office/officeart/2005/8/layout/cycle6"/>
    <dgm:cxn modelId="{B4CB721F-ACB9-4B17-83E3-3E60518E7CC2}" type="presParOf" srcId="{3B77A545-94C5-4420-86E8-9D118F7008C9}" destId="{FBAE8897-7C76-4093-AE68-7FB9EFAEC3EE}" srcOrd="1" destOrd="0" presId="urn:microsoft.com/office/officeart/2005/8/layout/cycle6"/>
    <dgm:cxn modelId="{D3BED516-A8C9-47B1-926E-473DC4460C26}" type="presParOf" srcId="{3B77A545-94C5-4420-86E8-9D118F7008C9}" destId="{6341676C-3536-49C2-9EDC-99E82A0228F7}" srcOrd="2" destOrd="0" presId="urn:microsoft.com/office/officeart/2005/8/layout/cycle6"/>
    <dgm:cxn modelId="{9F514B38-A739-4A66-83E8-BD20EF478FBF}" type="presParOf" srcId="{3B77A545-94C5-4420-86E8-9D118F7008C9}" destId="{65522F37-6224-4FF1-9012-EB81066ACE62}" srcOrd="3" destOrd="0" presId="urn:microsoft.com/office/officeart/2005/8/layout/cycle6"/>
    <dgm:cxn modelId="{01027712-62F6-4BA8-B81D-BED252C01361}" type="presParOf" srcId="{3B77A545-94C5-4420-86E8-9D118F7008C9}" destId="{36E1EFB0-0AFD-4E38-BB02-7B96D402AA55}" srcOrd="4" destOrd="0" presId="urn:microsoft.com/office/officeart/2005/8/layout/cycle6"/>
    <dgm:cxn modelId="{7FF7CDF8-CCB9-42D0-9CDE-BB9A8FAAC195}" type="presParOf" srcId="{3B77A545-94C5-4420-86E8-9D118F7008C9}" destId="{FAD27CAF-DA7A-4045-8DBE-DDA635003A57}" srcOrd="5" destOrd="0" presId="urn:microsoft.com/office/officeart/2005/8/layout/cycle6"/>
    <dgm:cxn modelId="{F33ABD90-25D5-413E-A157-A366A0B50601}" type="presParOf" srcId="{3B77A545-94C5-4420-86E8-9D118F7008C9}" destId="{95C991F3-94FC-4758-8B06-71A533D71AA5}" srcOrd="6" destOrd="0" presId="urn:microsoft.com/office/officeart/2005/8/layout/cycle6"/>
    <dgm:cxn modelId="{31124BC8-0199-4295-B27D-F00F92E55E22}" type="presParOf" srcId="{3B77A545-94C5-4420-86E8-9D118F7008C9}" destId="{E3DD9AF8-3F0E-41B1-93DB-80A5EC5BC1B3}" srcOrd="7" destOrd="0" presId="urn:microsoft.com/office/officeart/2005/8/layout/cycle6"/>
    <dgm:cxn modelId="{7BB92E9C-D14D-4AD0-9DCA-32512B99359D}" type="presParOf" srcId="{3B77A545-94C5-4420-86E8-9D118F7008C9}" destId="{8C73A475-CBBD-4522-A353-2082FA90247D}" srcOrd="8" destOrd="0" presId="urn:microsoft.com/office/officeart/2005/8/layout/cycle6"/>
    <dgm:cxn modelId="{1B5AAE56-1F53-4A40-AF3F-7F0B26811475}" type="presParOf" srcId="{3B77A545-94C5-4420-86E8-9D118F7008C9}" destId="{90BDA4B8-C479-4B0A-A5B3-64F2274BC214}" srcOrd="9" destOrd="0" presId="urn:microsoft.com/office/officeart/2005/8/layout/cycle6"/>
    <dgm:cxn modelId="{15FF7C23-2481-47CE-9461-7AD41934DC42}" type="presParOf" srcId="{3B77A545-94C5-4420-86E8-9D118F7008C9}" destId="{B0E0C72E-965A-453F-B84D-E4A7C344820A}" srcOrd="10" destOrd="0" presId="urn:microsoft.com/office/officeart/2005/8/layout/cycle6"/>
    <dgm:cxn modelId="{498876B8-3C9C-410D-BBC0-4166BB4BA95D}" type="presParOf" srcId="{3B77A545-94C5-4420-86E8-9D118F7008C9}" destId="{F04D9F86-0E8D-4CC6-89CD-E91075AE44F7}" srcOrd="11" destOrd="0" presId="urn:microsoft.com/office/officeart/2005/8/layout/cycle6"/>
    <dgm:cxn modelId="{53B6CB7E-6E39-4486-8A57-B16361D1D8E0}" type="presParOf" srcId="{3B77A545-94C5-4420-86E8-9D118F7008C9}" destId="{E0A619EE-2636-4335-A0FF-3412C0C2A832}" srcOrd="12" destOrd="0" presId="urn:microsoft.com/office/officeart/2005/8/layout/cycle6"/>
    <dgm:cxn modelId="{E3A2E174-545F-466E-972D-C12945D55F81}" type="presParOf" srcId="{3B77A545-94C5-4420-86E8-9D118F7008C9}" destId="{5AE00D0B-EDA7-4DCE-8496-92309674B0EF}" srcOrd="13" destOrd="0" presId="urn:microsoft.com/office/officeart/2005/8/layout/cycle6"/>
    <dgm:cxn modelId="{35F64426-C34B-45B1-8EA2-E999E2220BDE}"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ata2.xml><?xml version="1.0" encoding="utf-8"?>
<dgm:dataModel xmlns:dgm="http://schemas.openxmlformats.org/drawingml/2006/diagram" xmlns:a="http://schemas.openxmlformats.org/drawingml/2006/main">
  <dgm:ptLst>
    <dgm:pt modelId="{F3396B0D-C8EC-4F55-BE18-6C0555759FA5}"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5E0D9AE2-5246-4708-92D0-090967B11F4C}" type="parTrans" cxnId="{2C6C1F01-1764-414E-8552-C7A39C8974CE}">
      <dgm:prSet/>
      <dgm:spPr/>
      <dgm:t>
        <a:bodyPr/>
        <a:lstStyle/>
        <a:p>
          <a:endParaRPr lang="en-US"/>
        </a:p>
      </dgm:t>
    </dgm:pt>
    <dgm:pt modelId="{6574C009-4D0D-44F5-9641-89EB983497C1}">
      <dgm:prSet custT="1"/>
      <dgm:spPr/>
      <dgm:t>
        <a:bodyPr/>
        <a:lstStyle/>
        <a:p>
          <a:r>
            <a:rPr lang="cy" sz="2200" b="0" i="0" u="none" strike="noStrike" cap="none" baseline="0">
              <a:solidFill>
                <a:srgbClr val="FFFFFF"/>
              </a:solidFill>
              <a:effectLst/>
              <a:uFillTx/>
              <a:latin typeface="Aptos"/>
            </a:rPr>
            <a:t>Dangos dealltwriaeth o'r berthynas rhwng polisi cymdeithasol, fframwaith deddfwriaethol a chanllawiau darpariaeth gwaith cymdeithasol yng Nghymru</a:t>
          </a:r>
        </a:p>
      </dgm:t>
    </dgm:pt>
    <dgm:pt modelId="{8377C44B-2F1C-491E-B2FC-4B0EE64BA50F}" type="sibTrans" cxnId="{2C6C1F01-1764-414E-8552-C7A39C8974CE}">
      <dgm:prSet/>
      <dgm:spPr/>
      <dgm:t>
        <a:bodyPr/>
        <a:lstStyle/>
        <a:p>
          <a:endParaRPr lang="en-US"/>
        </a:p>
      </dgm:t>
    </dgm:pt>
    <dgm:pt modelId="{A9C6B103-D15F-4FD8-A3DC-7ED4A057928C}" type="parTrans" cxnId="{A4BD713B-9B5B-49ED-A014-EBA36C75FCF1}">
      <dgm:prSet/>
      <dgm:spPr/>
      <dgm:t>
        <a:bodyPr/>
        <a:lstStyle/>
        <a:p>
          <a:endParaRPr lang="en-US"/>
        </a:p>
      </dgm:t>
    </dgm:pt>
    <dgm:pt modelId="{7C7B92BC-F4B5-4242-AE12-C993A29BC851}">
      <dgm:prSet custT="1"/>
      <dgm:spPr/>
      <dgm:t>
        <a:bodyPr/>
        <a:lstStyle/>
        <a:p>
          <a:r>
            <a:rPr lang="cy" sz="2200" b="0" i="0" u="none" strike="noStrike" cap="none" baseline="0">
              <a:solidFill>
                <a:srgbClr val="FFFFFF"/>
              </a:solidFill>
              <a:effectLst/>
              <a:uFillTx/>
              <a:latin typeface="Aptos"/>
            </a:rPr>
            <a:t>Nid yw penderfynu beth yw cam-drin bob amser yn hawdd gan ei fod fel arfer yn gyd-destunol ac yn dibynnu ar ffactorau megis oedran a/neu allu'r unigolyn y credir ei fod yn wynebu risg.</a:t>
          </a:r>
        </a:p>
      </dgm:t>
    </dgm:pt>
    <dgm:pt modelId="{269E7B7A-0812-4858-94EF-3AF364C06CE6}" type="sibTrans" cxnId="{A4BD713B-9B5B-49ED-A014-EBA36C75FCF1}">
      <dgm:prSet/>
      <dgm:spPr/>
      <dgm:t>
        <a:bodyPr/>
        <a:lstStyle/>
        <a:p>
          <a:endParaRPr lang="en-US"/>
        </a:p>
      </dgm:t>
    </dgm:pt>
    <dgm:pt modelId="{BF64EEEF-07A9-5A46-856A-8C50F874B495}" type="pres">
      <dgm:prSet presAssocID="{F3396B0D-C8EC-4F55-BE18-6C0555759FA5}" presName="Name0" presStyleCnt="0">
        <dgm:presLayoutVars>
          <dgm:dir/>
          <dgm:animLvl val="lvl"/>
          <dgm:resizeHandles val="exact"/>
        </dgm:presLayoutVars>
      </dgm:prSet>
      <dgm:spPr/>
    </dgm:pt>
    <dgm:pt modelId="{811BA10A-5286-4349-9F27-80308DE10F56}" type="pres">
      <dgm:prSet presAssocID="{7C7B92BC-F4B5-4242-AE12-C993A29BC851}" presName="boxAndChildren" presStyleCnt="0"/>
      <dgm:spPr/>
    </dgm:pt>
    <dgm:pt modelId="{5565915A-EAA2-E146-99AD-B11C90C65A93}" type="pres">
      <dgm:prSet presAssocID="{7C7B92BC-F4B5-4242-AE12-C993A29BC851}" presName="parentTextBox" presStyleLbl="node1" presStyleIdx="0" presStyleCnt="2"/>
      <dgm:spPr/>
    </dgm:pt>
    <dgm:pt modelId="{A6DE2630-D213-3C46-86B2-16212B884E4F}" type="pres">
      <dgm:prSet presAssocID="{8377C44B-2F1C-491E-B2FC-4B0EE64BA50F}" presName="sp" presStyleCnt="0"/>
      <dgm:spPr/>
    </dgm:pt>
    <dgm:pt modelId="{4AB790D8-0636-3049-8125-26275ADA0635}" type="pres">
      <dgm:prSet presAssocID="{6574C009-4D0D-44F5-9641-89EB983497C1}" presName="arrowAndChildren" presStyleCnt="0"/>
      <dgm:spPr/>
    </dgm:pt>
    <dgm:pt modelId="{D1783EC7-326E-6441-AAE4-421F3CA84CF5}" type="pres">
      <dgm:prSet presAssocID="{6574C009-4D0D-44F5-9641-89EB983497C1}" presName="parentTextArrow" presStyleLbl="node1" presStyleIdx="1" presStyleCnt="2"/>
      <dgm:spPr/>
    </dgm:pt>
  </dgm:ptLst>
  <dgm:cxnLst>
    <dgm:cxn modelId="{2C6C1F01-1764-414E-8552-C7A39C8974CE}" srcId="{F3396B0D-C8EC-4F55-BE18-6C0555759FA5}" destId="{6574C009-4D0D-44F5-9641-89EB983497C1}" srcOrd="0" destOrd="0" parTransId="{5E0D9AE2-5246-4708-92D0-090967B11F4C}" sibTransId="{8377C44B-2F1C-491E-B2FC-4B0EE64BA50F}"/>
    <dgm:cxn modelId="{A4BD713B-9B5B-49ED-A014-EBA36C75FCF1}" srcId="{F3396B0D-C8EC-4F55-BE18-6C0555759FA5}" destId="{7C7B92BC-F4B5-4242-AE12-C993A29BC851}" srcOrd="1" destOrd="0" parTransId="{A9C6B103-D15F-4FD8-A3DC-7ED4A057928C}" sibTransId="{269E7B7A-0812-4858-94EF-3AF364C06CE6}"/>
    <dgm:cxn modelId="{CAC1F84B-E90F-4C26-8115-CEF2C24ADB44}" type="presOf" srcId="{F3396B0D-C8EC-4F55-BE18-6C0555759FA5}" destId="{BF64EEEF-07A9-5A46-856A-8C50F874B495}" srcOrd="0" destOrd="0" presId="urn:microsoft.com/office/officeart/2005/8/layout/process4"/>
    <dgm:cxn modelId="{A7DF515A-E85D-4C4F-A659-B8099ED54420}" type="presOf" srcId="{6574C009-4D0D-44F5-9641-89EB983497C1}" destId="{D1783EC7-326E-6441-AAE4-421F3CA84CF5}" srcOrd="0" destOrd="0" presId="urn:microsoft.com/office/officeart/2005/8/layout/process4"/>
    <dgm:cxn modelId="{205D8DDB-B5F0-46A3-8314-F85F4F630E09}" type="presOf" srcId="{7C7B92BC-F4B5-4242-AE12-C993A29BC851}" destId="{5565915A-EAA2-E146-99AD-B11C90C65A93}" srcOrd="0" destOrd="0" presId="urn:microsoft.com/office/officeart/2005/8/layout/process4"/>
    <dgm:cxn modelId="{A684CB4F-53D6-44A9-AC19-99EF6D6828E8}" type="presParOf" srcId="{BF64EEEF-07A9-5A46-856A-8C50F874B495}" destId="{811BA10A-5286-4349-9F27-80308DE10F56}" srcOrd="0" destOrd="0" presId="urn:microsoft.com/office/officeart/2005/8/layout/process4"/>
    <dgm:cxn modelId="{6E21A3B6-2EBD-47FC-AA26-7F4C6BA58372}" type="presParOf" srcId="{811BA10A-5286-4349-9F27-80308DE10F56}" destId="{5565915A-EAA2-E146-99AD-B11C90C65A93}" srcOrd="0" destOrd="0" presId="urn:microsoft.com/office/officeart/2005/8/layout/process4"/>
    <dgm:cxn modelId="{5C77043A-7AE5-4F88-89D0-C01C26244621}" type="presParOf" srcId="{BF64EEEF-07A9-5A46-856A-8C50F874B495}" destId="{A6DE2630-D213-3C46-86B2-16212B884E4F}" srcOrd="1" destOrd="0" presId="urn:microsoft.com/office/officeart/2005/8/layout/process4"/>
    <dgm:cxn modelId="{8D77A142-7E02-4677-A3C8-C0AB98EE8032}" type="presParOf" srcId="{BF64EEEF-07A9-5A46-856A-8C50F874B495}" destId="{4AB790D8-0636-3049-8125-26275ADA0635}" srcOrd="2" destOrd="0" presId="urn:microsoft.com/office/officeart/2005/8/layout/process4"/>
    <dgm:cxn modelId="{7331219F-C834-4CA1-A472-C6FDB0DEE9D7}" type="presParOf" srcId="{4AB790D8-0636-3049-8125-26275ADA0635}" destId="{D1783EC7-326E-6441-AAE4-421F3CA84CF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grymuso</a:t>
          </a:r>
          <a:r>
            <a:rPr lang="cy" sz="1800" b="0" i="0" u="none" strike="noStrike" kern="1200" cap="none" baseline="0">
              <a:solidFill>
                <a:srgbClr val="000000"/>
              </a:solidFill>
              <a:effectLst/>
              <a:uFillTx/>
              <a:latin typeface="Aptos"/>
            </a:rPr>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siarad allan</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diogelu</a:t>
          </a:r>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galluogi</a:t>
          </a:r>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cefnogi</a:t>
          </a:r>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5915A-EAA2-E146-99AD-B11C90C65A93}">
      <dsp:nvSpPr>
        <dsp:cNvPr id="0" name=""/>
        <dsp:cNvSpPr/>
      </dsp:nvSpPr>
      <dsp:spPr>
        <a:xfrm>
          <a:off x="0" y="3291729"/>
          <a:ext cx="5000124"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cy" sz="2200" b="0" i="0" u="none" strike="noStrike" kern="1200" cap="none" baseline="0">
              <a:solidFill>
                <a:srgbClr val="FFFFFF"/>
              </a:solidFill>
              <a:effectLst/>
              <a:uFillTx/>
              <a:latin typeface="Aptos"/>
            </a:rPr>
            <a:t>Nid yw penderfynu beth yw cam-drin bob amser yn hawdd gan ei fod fel arfer yn gyd-destunol ac yn dibynnu ar ffactorau megis oedran a/neu allu'r unigolyn y credir ei fod yn wynebu risg.</a:t>
          </a:r>
        </a:p>
      </dsp:txBody>
      <dsp:txXfrm>
        <a:off x="0" y="3291729"/>
        <a:ext cx="5000124" cy="2159731"/>
      </dsp:txXfrm>
    </dsp:sp>
    <dsp:sp modelId="{D1783EC7-326E-6441-AAE4-421F3CA84CF5}">
      <dsp:nvSpPr>
        <dsp:cNvPr id="0" name=""/>
        <dsp:cNvSpPr/>
      </dsp:nvSpPr>
      <dsp:spPr>
        <a:xfrm rot="10800000">
          <a:off x="0" y="2459"/>
          <a:ext cx="5000124" cy="3321666"/>
        </a:xfrm>
        <a:prstGeom prst="upArrowCallou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cy" sz="2200" b="0" i="0" u="none" strike="noStrike" kern="1200" cap="none" baseline="0">
              <a:solidFill>
                <a:srgbClr val="FFFFFF"/>
              </a:solidFill>
              <a:effectLst/>
              <a:uFillTx/>
              <a:latin typeface="Aptos"/>
            </a:rPr>
            <a:t>Dangos dealltwriaeth o'r berthynas rhwng polisi cymdeithasol, fframwaith deddfwriaethol a chanllawiau darpariaeth gwaith cymdeithasol yng Nghymru</a:t>
          </a:r>
        </a:p>
      </dsp:txBody>
      <dsp:txXfrm rot="10800000">
        <a:off x="0" y="2459"/>
        <a:ext cx="5000124" cy="215831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2A1B06-031A-4AB9-90A2-954D6D300091}"/>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a:cs typeface="Arial"/>
              </a:defRPr>
            </a:lvl1pPr>
          </a:lstStyle>
          <a:p>
            <a:pPr>
              <a:defRPr/>
            </a:pPr>
            <a:endParaRPr lang="en-GB"/>
          </a:p>
        </p:txBody>
      </p:sp>
      <p:sp>
        <p:nvSpPr>
          <p:cNvPr id="3" name="Date Placeholder 2">
            <a:extLst>
              <a:ext uri="{FF2B5EF4-FFF2-40B4-BE49-F238E27FC236}">
                <a16:creationId xmlns:a16="http://schemas.microsoft.com/office/drawing/2014/main" id="{7345F3E2-1608-4319-9E80-FC46C38DDD74}"/>
              </a:ext>
            </a:extLst>
          </p:cNvPr>
          <p:cNvSpPr>
            <a:spLocks noGrp="1"/>
          </p:cNvSpPr>
          <p:nvPr>
            <p:ph type="dt" sz="quarter" idx="1"/>
          </p:nvPr>
        </p:nvSpPr>
        <p:spPr>
          <a:xfrm>
            <a:off x="3851023" y="0"/>
            <a:ext cx="2945084" cy="497040"/>
          </a:xfrm>
          <a:prstGeom prst="rect">
            <a:avLst/>
          </a:prstGeom>
        </p:spPr>
        <p:txBody>
          <a:bodyPr vert="horz" lIns="90462" tIns="45231" rIns="90462" bIns="45231" rtlCol="0"/>
          <a:lstStyle>
            <a:lvl1pPr algn="r" eaLnBrk="1" hangingPunct="1">
              <a:defRPr sz="1200">
                <a:latin typeface="Arial"/>
                <a:cs typeface="Arial"/>
              </a:defRPr>
            </a:lvl1pPr>
          </a:lstStyle>
          <a:p>
            <a:pPr>
              <a:defRPr/>
            </a:pPr>
            <a:fld id="{25C1E4DE-4EF9-4955-BBBD-9EE59B7F267C}" type="datetimeFigureOut">
              <a:rPr lang="en-GB"/>
              <a:pPr>
                <a:defRPr/>
              </a:pPr>
              <a:t>18/04/2024</a:t>
            </a:fld>
            <a:endParaRPr lang="en-GB"/>
          </a:p>
        </p:txBody>
      </p:sp>
      <p:sp>
        <p:nvSpPr>
          <p:cNvPr id="4" name="Footer Placeholder 3">
            <a:extLst>
              <a:ext uri="{FF2B5EF4-FFF2-40B4-BE49-F238E27FC236}">
                <a16:creationId xmlns:a16="http://schemas.microsoft.com/office/drawing/2014/main" id="{7AA6A9DE-4E2E-405F-9B63-0C02D4AF48E3}"/>
              </a:ext>
            </a:extLst>
          </p:cNvPr>
          <p:cNvSpPr>
            <a:spLocks noGrp="1"/>
          </p:cNvSpPr>
          <p:nvPr>
            <p:ph type="ftr" sz="quarter" idx="2"/>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a:cs typeface="Arial"/>
              </a:defRPr>
            </a:lvl1pPr>
          </a:lstStyle>
          <a:p>
            <a:pPr>
              <a:defRPr/>
            </a:pPr>
            <a:endParaRPr lang="en-GB"/>
          </a:p>
        </p:txBody>
      </p:sp>
      <p:sp>
        <p:nvSpPr>
          <p:cNvPr id="5" name="Slide Number Placeholder 4">
            <a:extLst>
              <a:ext uri="{FF2B5EF4-FFF2-40B4-BE49-F238E27FC236}">
                <a16:creationId xmlns:a16="http://schemas.microsoft.com/office/drawing/2014/main" id="{AFF55BDB-1805-4545-9843-DB9D8CA24562}"/>
              </a:ext>
            </a:extLst>
          </p:cNvPr>
          <p:cNvSpPr>
            <a:spLocks noGrp="1"/>
          </p:cNvSpPr>
          <p:nvPr>
            <p:ph type="sldNum" sz="quarter" idx="3"/>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70CC4DA2-D45F-4DF4-947D-7C13281C4CDE}" type="slidenum">
              <a:rPr lang="en-GB" altLang="en-US"/>
              <a:pPr>
                <a:defRPr/>
              </a:pPr>
              <a:t>‹#›</a:t>
            </a:fld>
            <a:endParaRPr lang="en-GB" altLang="en-US"/>
          </a:p>
        </p:txBody>
      </p:sp>
    </p:spTree>
    <p:extLst>
      <p:ext uri="{BB962C8B-B14F-4D97-AF65-F5344CB8AC3E}">
        <p14:creationId xmlns:p14="http://schemas.microsoft.com/office/powerpoint/2010/main" val="32120603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178A86-0ECC-4AAD-9EE5-B39E276B5AD5}"/>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a:cs typeface="Arial"/>
              </a:defRPr>
            </a:lvl1pPr>
          </a:lstStyle>
          <a:p>
            <a:pPr>
              <a:defRPr/>
            </a:pPr>
            <a:endParaRPr lang="en-GB"/>
          </a:p>
        </p:txBody>
      </p:sp>
      <p:sp>
        <p:nvSpPr>
          <p:cNvPr id="3" name="Date Placeholder 2">
            <a:extLst>
              <a:ext uri="{FF2B5EF4-FFF2-40B4-BE49-F238E27FC236}">
                <a16:creationId xmlns:a16="http://schemas.microsoft.com/office/drawing/2014/main" id="{BD4441BE-8426-4204-9EC3-CAEC1340577D}"/>
              </a:ext>
            </a:extLst>
          </p:cNvPr>
          <p:cNvSpPr>
            <a:spLocks noGrp="1"/>
          </p:cNvSpPr>
          <p:nvPr>
            <p:ph type="dt" idx="1"/>
          </p:nvPr>
        </p:nvSpPr>
        <p:spPr>
          <a:xfrm>
            <a:off x="3851023" y="0"/>
            <a:ext cx="2945084" cy="497040"/>
          </a:xfrm>
          <a:prstGeom prst="rect">
            <a:avLst/>
          </a:prstGeom>
        </p:spPr>
        <p:txBody>
          <a:bodyPr vert="horz" lIns="90462" tIns="45231" rIns="90462" bIns="45231" rtlCol="0"/>
          <a:lstStyle>
            <a:lvl1pPr algn="r" eaLnBrk="1" hangingPunct="1">
              <a:defRPr sz="1200">
                <a:latin typeface="Arial"/>
                <a:cs typeface="Arial"/>
              </a:defRPr>
            </a:lvl1pPr>
          </a:lstStyle>
          <a:p>
            <a:pPr>
              <a:defRPr/>
            </a:pPr>
            <a:fld id="{2862A56C-5ECF-432E-A665-5DA305C6D3B9}" type="datetimeFigureOut">
              <a:rPr lang="en-GB"/>
              <a:pPr>
                <a:defRPr/>
              </a:pPr>
              <a:t>18/04/2024</a:t>
            </a:fld>
            <a:endParaRPr lang="en-GB"/>
          </a:p>
        </p:txBody>
      </p:sp>
      <p:sp>
        <p:nvSpPr>
          <p:cNvPr id="4" name="Slide Image Placeholder 3">
            <a:extLst>
              <a:ext uri="{FF2B5EF4-FFF2-40B4-BE49-F238E27FC236}">
                <a16:creationId xmlns:a16="http://schemas.microsoft.com/office/drawing/2014/main" id="{218A1B0D-DB8F-4237-938D-D31C6B3ABC87}"/>
              </a:ext>
            </a:extLst>
          </p:cNvPr>
          <p:cNvSpPr>
            <a:spLocks noGrp="1" noRot="1" noChangeAspect="1"/>
          </p:cNvSpPr>
          <p:nvPr>
            <p:ph type="sldImg" idx="2"/>
          </p:nvPr>
        </p:nvSpPr>
        <p:spPr>
          <a:xfrm>
            <a:off x="917575" y="744538"/>
            <a:ext cx="4962525" cy="3722687"/>
          </a:xfrm>
          <a:prstGeom prst="rect">
            <a:avLst/>
          </a:prstGeom>
          <a:noFill/>
          <a:ln w="12700">
            <a:solidFill>
              <a:prstClr val="black"/>
            </a:solidFill>
          </a:ln>
        </p:spPr>
      </p:sp>
      <p:sp>
        <p:nvSpPr>
          <p:cNvPr id="5" name="Notes Placeholder 4">
            <a:extLst>
              <a:ext uri="{FF2B5EF4-FFF2-40B4-BE49-F238E27FC236}">
                <a16:creationId xmlns:a16="http://schemas.microsoft.com/office/drawing/2014/main" id="{6E94F263-476A-4349-8FD9-0B0ED2971A2D}"/>
              </a:ext>
            </a:extLst>
          </p:cNvPr>
          <p:cNvSpPr>
            <a:spLocks noGrp="1"/>
          </p:cNvSpPr>
          <p:nvPr>
            <p:ph type="body" sz="quarter" idx="3"/>
          </p:nvPr>
        </p:nvSpPr>
        <p:spPr>
          <a:xfrm>
            <a:off x="680238" y="4715585"/>
            <a:ext cx="5437200" cy="4467066"/>
          </a:xfrm>
          <a:prstGeom prst="rect">
            <a:avLst/>
          </a:prstGeom>
        </p:spPr>
        <p:txBody>
          <a:bodyPr vert="horz" lIns="90462" tIns="45231" rIns="90462" bIns="45231"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82D4BDFA-21EA-4F57-B387-59722C420F39}"/>
              </a:ext>
            </a:extLst>
          </p:cNvPr>
          <p:cNvSpPr>
            <a:spLocks noGrp="1"/>
          </p:cNvSpPr>
          <p:nvPr>
            <p:ph type="ftr" sz="quarter" idx="4"/>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a:cs typeface="Arial"/>
              </a:defRPr>
            </a:lvl1pPr>
          </a:lstStyle>
          <a:p>
            <a:pPr>
              <a:defRPr/>
            </a:pPr>
            <a:endParaRPr lang="en-GB"/>
          </a:p>
        </p:txBody>
      </p:sp>
      <p:sp>
        <p:nvSpPr>
          <p:cNvPr id="7" name="Slide Number Placeholder 6">
            <a:extLst>
              <a:ext uri="{FF2B5EF4-FFF2-40B4-BE49-F238E27FC236}">
                <a16:creationId xmlns:a16="http://schemas.microsoft.com/office/drawing/2014/main" id="{57A80B49-9DEF-4B55-80BB-253A582FFDF2}"/>
              </a:ext>
            </a:extLst>
          </p:cNvPr>
          <p:cNvSpPr>
            <a:spLocks noGrp="1"/>
          </p:cNvSpPr>
          <p:nvPr>
            <p:ph type="sldNum" sz="quarter" idx="5"/>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11F073EC-AFCE-4C36-B658-3511CC63D9FD}" type="slidenum">
              <a:rPr lang="en-GB" altLang="en-US"/>
              <a:pPr>
                <a:defRPr/>
              </a:pPr>
              <a:t>‹#›</a:t>
            </a:fld>
            <a:endParaRPr lang="en-GB" altLang="en-US"/>
          </a:p>
        </p:txBody>
      </p:sp>
    </p:spTree>
    <p:extLst>
      <p:ext uri="{BB962C8B-B14F-4D97-AF65-F5344CB8AC3E}">
        <p14:creationId xmlns:p14="http://schemas.microsoft.com/office/powerpoint/2010/main" val="408253328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1</a:t>
            </a:fld>
            <a:endParaRPr lang="en-GB" altLang="en-US"/>
          </a:p>
        </p:txBody>
      </p:sp>
    </p:spTree>
    <p:extLst>
      <p:ext uri="{BB962C8B-B14F-4D97-AF65-F5344CB8AC3E}">
        <p14:creationId xmlns:p14="http://schemas.microsoft.com/office/powerpoint/2010/main" val="1568967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Dalfan Rhif y Sleid 3"/>
          <p:cNvSpPr>
            <a:spLocks noGrp="1"/>
          </p:cNvSpPr>
          <p:nvPr>
            <p:ph type="sldNum" sz="quarter" idx="10"/>
          </p:nvPr>
        </p:nvSpPr>
        <p:spPr/>
        <p:txBody>
          <a:bodyPr/>
          <a:lstStyle/>
          <a:p>
            <a:fld id="{756714AD-E39D-4521-B995-D2FB79AFE74F}" type="slidenum">
              <a:rPr lang="en-GB" smtClean="0"/>
              <a:t>2</a:t>
            </a:fld>
            <a:endParaRPr lang="en-GB"/>
          </a:p>
        </p:txBody>
      </p:sp>
    </p:spTree>
    <p:extLst>
      <p:ext uri="{BB962C8B-B14F-4D97-AF65-F5344CB8AC3E}">
        <p14:creationId xmlns:p14="http://schemas.microsoft.com/office/powerpoint/2010/main" val="3214084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a:t>
            </a:fld>
            <a:endParaRPr lang="en-GB" altLang="en-US"/>
          </a:p>
        </p:txBody>
      </p:sp>
    </p:spTree>
    <p:extLst>
      <p:ext uri="{BB962C8B-B14F-4D97-AF65-F5344CB8AC3E}">
        <p14:creationId xmlns:p14="http://schemas.microsoft.com/office/powerpoint/2010/main" val="14718267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a:t>
            </a:fld>
            <a:endParaRPr lang="en-GB" altLang="en-US"/>
          </a:p>
        </p:txBody>
      </p:sp>
    </p:spTree>
    <p:extLst>
      <p:ext uri="{BB962C8B-B14F-4D97-AF65-F5344CB8AC3E}">
        <p14:creationId xmlns:p14="http://schemas.microsoft.com/office/powerpoint/2010/main" val="3525985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5</a:t>
            </a:fld>
            <a:endParaRPr lang="en-GB" altLang="en-US"/>
          </a:p>
        </p:txBody>
      </p:sp>
    </p:spTree>
    <p:extLst>
      <p:ext uri="{BB962C8B-B14F-4D97-AF65-F5344CB8AC3E}">
        <p14:creationId xmlns:p14="http://schemas.microsoft.com/office/powerpoint/2010/main" val="1145850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6</a:t>
            </a:fld>
            <a:endParaRPr lang="en-GB" altLang="en-US"/>
          </a:p>
        </p:txBody>
      </p:sp>
    </p:spTree>
    <p:extLst>
      <p:ext uri="{BB962C8B-B14F-4D97-AF65-F5344CB8AC3E}">
        <p14:creationId xmlns:p14="http://schemas.microsoft.com/office/powerpoint/2010/main" val="40920491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139609BD-950C-444E-BA0B-8D7C4008D28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19A20B21-50DB-4304-86B1-CF435F1CD1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en-GB" altLang="en-US" dirty="0"/>
          </a:p>
        </p:txBody>
      </p:sp>
      <p:sp>
        <p:nvSpPr>
          <p:cNvPr id="21508" name="Slide Number Placeholder 3">
            <a:extLst>
              <a:ext uri="{FF2B5EF4-FFF2-40B4-BE49-F238E27FC236}">
                <a16:creationId xmlns:a16="http://schemas.microsoft.com/office/drawing/2014/main" id="{6A2E8425-6F50-4BE1-A5CC-3D5E5320EB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79E2AB9-AD18-4D5C-B7A5-149BF3F445DF}" type="slidenum">
              <a:rPr lang="en-GB" altLang="en-US" smtClean="0"/>
              <a:t>7</a:t>
            </a:fld>
            <a:endParaRPr lang="en-GB" altLang="en-US"/>
          </a:p>
        </p:txBody>
      </p:sp>
    </p:spTree>
    <p:extLst>
      <p:ext uri="{BB962C8B-B14F-4D97-AF65-F5344CB8AC3E}">
        <p14:creationId xmlns:p14="http://schemas.microsoft.com/office/powerpoint/2010/main" val="1794226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27CAE9C9-43E3-4A91-A630-65489AF57EA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BC25688B-96DA-4F3D-8C6A-1CE6CE8E24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1DBC43BF-172D-4EA1-BE48-F25FB600E7D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C07D18-B195-4FCB-AD7A-7FC5BC35F3CD}" type="slidenum">
              <a:rPr lang="en-GB" altLang="en-US" smtClean="0"/>
              <a:t>8</a:t>
            </a:fld>
            <a:endParaRPr lang="en-GB" altLang="en-US"/>
          </a:p>
        </p:txBody>
      </p:sp>
    </p:spTree>
    <p:extLst>
      <p:ext uri="{BB962C8B-B14F-4D97-AF65-F5344CB8AC3E}">
        <p14:creationId xmlns:p14="http://schemas.microsoft.com/office/powerpoint/2010/main" val="3074498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0490514-F91B-4318-8F09-652FDD7FA97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888F15AF-4FA4-4812-A2DC-AB1EC525A9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29700" name="Slide Number Placeholder 3">
            <a:extLst>
              <a:ext uri="{FF2B5EF4-FFF2-40B4-BE49-F238E27FC236}">
                <a16:creationId xmlns:a16="http://schemas.microsoft.com/office/drawing/2014/main" id="{222E9BF3-388A-41A9-84AA-4F91A00337A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615DF4-DF53-44CE-90D6-33AE7B32D0D3}" type="slidenum">
              <a:rPr lang="en-GB" altLang="en-US" smtClean="0"/>
              <a:t>9</a:t>
            </a:fld>
            <a:endParaRPr lang="en-GB" altLang="en-US"/>
          </a:p>
        </p:txBody>
      </p:sp>
    </p:spTree>
    <p:extLst>
      <p:ext uri="{BB962C8B-B14F-4D97-AF65-F5344CB8AC3E}">
        <p14:creationId xmlns:p14="http://schemas.microsoft.com/office/powerpoint/2010/main" val="12368091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10</a:t>
            </a:fld>
            <a:endParaRPr lang="en-GB" altLang="en-US"/>
          </a:p>
        </p:txBody>
      </p:sp>
    </p:spTree>
    <p:extLst>
      <p:ext uri="{BB962C8B-B14F-4D97-AF65-F5344CB8AC3E}">
        <p14:creationId xmlns:p14="http://schemas.microsoft.com/office/powerpoint/2010/main" val="35281151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234805E-1680-48D7-BE83-B494EF7B5ED8}"/>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09E1DD69-83E0-4BCB-A238-E64845FA57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33796" name="Slide Number Placeholder 3">
            <a:extLst>
              <a:ext uri="{FF2B5EF4-FFF2-40B4-BE49-F238E27FC236}">
                <a16:creationId xmlns:a16="http://schemas.microsoft.com/office/drawing/2014/main" id="{F62DD4B6-6A95-4F52-ADC6-CAC162CEA18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4C34987-28E1-4016-A235-9B4FD280215B}" type="slidenum">
              <a:rPr lang="en-GB" altLang="en-US" smtClean="0"/>
              <a:t>11</a:t>
            </a:fld>
            <a:endParaRPr lang="en-GB" altLang="en-US"/>
          </a:p>
        </p:txBody>
      </p:sp>
    </p:spTree>
    <p:extLst>
      <p:ext uri="{BB962C8B-B14F-4D97-AF65-F5344CB8AC3E}">
        <p14:creationId xmlns:p14="http://schemas.microsoft.com/office/powerpoint/2010/main" val="28898571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12</a:t>
            </a:fld>
            <a:endParaRPr lang="en-GB" altLang="en-US"/>
          </a:p>
        </p:txBody>
      </p:sp>
    </p:spTree>
    <p:extLst>
      <p:ext uri="{BB962C8B-B14F-4D97-AF65-F5344CB8AC3E}">
        <p14:creationId xmlns:p14="http://schemas.microsoft.com/office/powerpoint/2010/main" val="16123435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19BEA1-5D17-73B3-B857-4993BE1ABEE8}"/>
              </a:ext>
            </a:extLst>
          </p:cNvPr>
          <p:cNvSpPr>
            <a:spLocks noGrp="1"/>
          </p:cNvSpPr>
          <p:nvPr>
            <p:ph type="body" idx="1"/>
          </p:nvPr>
        </p:nvSpPr>
        <p:spPr/>
        <p:txBody>
          <a:bodyPr/>
          <a:lstStyle/>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14</a:t>
            </a:fld>
            <a:endParaRPr lang="en-GB" altLang="en-US"/>
          </a:p>
        </p:txBody>
      </p:sp>
    </p:spTree>
    <p:extLst>
      <p:ext uri="{BB962C8B-B14F-4D97-AF65-F5344CB8AC3E}">
        <p14:creationId xmlns:p14="http://schemas.microsoft.com/office/powerpoint/2010/main" val="42471584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BF452BF-779E-4074-9267-7AD3BEC88353}" type="slidenum">
              <a:rPr lang="en-GB" smtClean="0"/>
              <a:t>15</a:t>
            </a:fld>
            <a:endParaRPr lang="en-GB"/>
          </a:p>
        </p:txBody>
      </p:sp>
    </p:spTree>
    <p:extLst>
      <p:ext uri="{BB962C8B-B14F-4D97-AF65-F5344CB8AC3E}">
        <p14:creationId xmlns:p14="http://schemas.microsoft.com/office/powerpoint/2010/main" val="894571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2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16</a:t>
            </a:fld>
            <a:endParaRPr lang="en-GB" altLang="en-US"/>
          </a:p>
        </p:txBody>
      </p:sp>
    </p:spTree>
    <p:extLst>
      <p:ext uri="{BB962C8B-B14F-4D97-AF65-F5344CB8AC3E}">
        <p14:creationId xmlns:p14="http://schemas.microsoft.com/office/powerpoint/2010/main" val="37538643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17</a:t>
            </a:fld>
            <a:endParaRPr lang="en-GB" altLang="en-US"/>
          </a:p>
        </p:txBody>
      </p:sp>
    </p:spTree>
    <p:extLst>
      <p:ext uri="{BB962C8B-B14F-4D97-AF65-F5344CB8AC3E}">
        <p14:creationId xmlns:p14="http://schemas.microsoft.com/office/powerpoint/2010/main" val="10996542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3CDD2F2A-668B-4491-9FAA-B619B39C063C}"/>
              </a:ext>
            </a:extLst>
          </p:cNvPr>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t>19</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E17D5E22-B90C-452F-AAC4-5C950CF1390B}"/>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6EE63996-BB66-4456-99AD-A72E7CA1B7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35844" name="Slide Number Placeholder 3">
            <a:extLst>
              <a:ext uri="{FF2B5EF4-FFF2-40B4-BE49-F238E27FC236}">
                <a16:creationId xmlns:a16="http://schemas.microsoft.com/office/drawing/2014/main" id="{2F70D387-ECFB-4482-88A0-DDB3C6FE56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2F1703-2591-48EF-A10E-F304764233DF}" type="slidenum">
              <a:rPr lang="en-GB" altLang="en-US" smtClean="0"/>
              <a:t>20</a:t>
            </a:fld>
            <a:endParaRPr lang="en-GB" altLang="en-US"/>
          </a:p>
        </p:txBody>
      </p:sp>
    </p:spTree>
    <p:extLst>
      <p:ext uri="{BB962C8B-B14F-4D97-AF65-F5344CB8AC3E}">
        <p14:creationId xmlns:p14="http://schemas.microsoft.com/office/powerpoint/2010/main" val="13533361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t>21</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2357EFFC-0744-475A-84F3-E3BB8EA4355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D13E58D4-CF47-4FF8-95C8-67F19012B0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4516" name="Slide Number Placeholder 3">
            <a:extLst>
              <a:ext uri="{FF2B5EF4-FFF2-40B4-BE49-F238E27FC236}">
                <a16:creationId xmlns:a16="http://schemas.microsoft.com/office/drawing/2014/main" id="{FA916927-8813-49DA-9B7A-679A6F97A8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5E12C4-A17C-4A1E-AF3E-15EF86B09350}" type="slidenum">
              <a:rPr lang="en-GB" altLang="en-US" smtClean="0"/>
              <a:t>22</a:t>
            </a:fld>
            <a:endParaRPr lang="en-GB" altLang="en-US"/>
          </a:p>
        </p:txBody>
      </p:sp>
    </p:spTree>
    <p:extLst>
      <p:ext uri="{BB962C8B-B14F-4D97-AF65-F5344CB8AC3E}">
        <p14:creationId xmlns:p14="http://schemas.microsoft.com/office/powerpoint/2010/main" val="42885141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23</a:t>
            </a:fld>
            <a:endParaRPr lang="en-GB" altLang="en-US"/>
          </a:p>
        </p:txBody>
      </p:sp>
    </p:spTree>
    <p:extLst>
      <p:ext uri="{BB962C8B-B14F-4D97-AF65-F5344CB8AC3E}">
        <p14:creationId xmlns:p14="http://schemas.microsoft.com/office/powerpoint/2010/main" val="30032456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lnSpcReduction="10000"/>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t>24</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0D912F2A-494F-4627-9F2B-30E460D9BA57}"/>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D47045DB-F38E-4E33-9B1F-CA4B03CC912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6564" name="Slide Number Placeholder 3">
            <a:extLst>
              <a:ext uri="{FF2B5EF4-FFF2-40B4-BE49-F238E27FC236}">
                <a16:creationId xmlns:a16="http://schemas.microsoft.com/office/drawing/2014/main" id="{6AE4D087-7B7F-4BE9-A9E3-DC240441E9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B0CCB5-AD8E-4F88-9999-26A41DDED88A}" type="slidenum">
              <a:rPr lang="en-GB" altLang="en-US" smtClean="0"/>
              <a:t>25</a:t>
            </a:fld>
            <a:endParaRPr lang="en-GB" altLang="en-US"/>
          </a:p>
        </p:txBody>
      </p:sp>
    </p:spTree>
    <p:extLst>
      <p:ext uri="{BB962C8B-B14F-4D97-AF65-F5344CB8AC3E}">
        <p14:creationId xmlns:p14="http://schemas.microsoft.com/office/powerpoint/2010/main" val="39505822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26</a:t>
            </a:fld>
            <a:endParaRPr lang="en-GB" altLang="en-US"/>
          </a:p>
        </p:txBody>
      </p:sp>
    </p:spTree>
    <p:extLst>
      <p:ext uri="{BB962C8B-B14F-4D97-AF65-F5344CB8AC3E}">
        <p14:creationId xmlns:p14="http://schemas.microsoft.com/office/powerpoint/2010/main" val="8476166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27</a:t>
            </a:fld>
            <a:endParaRPr lang="en-GB" altLang="en-US"/>
          </a:p>
        </p:txBody>
      </p:sp>
    </p:spTree>
    <p:extLst>
      <p:ext uri="{BB962C8B-B14F-4D97-AF65-F5344CB8AC3E}">
        <p14:creationId xmlns:p14="http://schemas.microsoft.com/office/powerpoint/2010/main" val="5941134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344D09E9-44EE-434E-8DCB-D7B3DDA7E094}"/>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38480F03-E756-44AE-A5A7-403D71A9B2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cy" sz="1800" b="0" i="1" u="none" strike="noStrike" cap="none" baseline="0" dirty="0">
              <a:solidFill>
                <a:srgbClr val="000000"/>
              </a:solidFill>
              <a:effectLst/>
              <a:uFillTx/>
              <a:latin typeface="Calibri"/>
            </a:endParaRPr>
          </a:p>
        </p:txBody>
      </p:sp>
      <p:sp>
        <p:nvSpPr>
          <p:cNvPr id="70660" name="Slide Number Placeholder 3">
            <a:extLst>
              <a:ext uri="{FF2B5EF4-FFF2-40B4-BE49-F238E27FC236}">
                <a16:creationId xmlns:a16="http://schemas.microsoft.com/office/drawing/2014/main" id="{0525D690-F57F-46F2-BD1A-6CAE7859398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DB182BA-C687-499D-97A8-1C2B17F52DCB}" type="slidenum">
              <a:rPr lang="en-GB" altLang="en-US" smtClean="0"/>
              <a:t>28</a:t>
            </a:fld>
            <a:endParaRPr lang="en-GB" altLang="en-US"/>
          </a:p>
        </p:txBody>
      </p:sp>
    </p:spTree>
    <p:extLst>
      <p:ext uri="{BB962C8B-B14F-4D97-AF65-F5344CB8AC3E}">
        <p14:creationId xmlns:p14="http://schemas.microsoft.com/office/powerpoint/2010/main" val="267839217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3A9852D7-171F-496C-9873-0033768D66C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09F5A64-8E7E-428A-AE76-47E982B5FB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1748" name="Slide Number Placeholder 3">
            <a:extLst>
              <a:ext uri="{FF2B5EF4-FFF2-40B4-BE49-F238E27FC236}">
                <a16:creationId xmlns:a16="http://schemas.microsoft.com/office/drawing/2014/main" id="{583772D7-0A56-4E35-8EE6-248DD96D732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B6DBCF-02AC-4937-B202-2AF99F7BBCA2}" type="slidenum">
              <a:rPr lang="en-GB" altLang="en-US" smtClean="0"/>
              <a:t>29</a:t>
            </a:fld>
            <a:endParaRPr lang="en-GB" altLang="en-US"/>
          </a:p>
        </p:txBody>
      </p:sp>
    </p:spTree>
    <p:extLst>
      <p:ext uri="{BB962C8B-B14F-4D97-AF65-F5344CB8AC3E}">
        <p14:creationId xmlns:p14="http://schemas.microsoft.com/office/powerpoint/2010/main" val="17626123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t>30</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t>31</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85000" lnSpcReduction="10000"/>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t>32</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t>33</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t>34</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286E10C-4C22-46B9-AF43-60EC93A5E2A4}"/>
              </a:ext>
            </a:extLst>
          </p:cNvPr>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37</a:t>
            </a:fld>
            <a:endParaRPr lang="en-GB" altLang="en-US"/>
          </a:p>
        </p:txBody>
      </p:sp>
    </p:spTree>
    <p:extLst>
      <p:ext uri="{BB962C8B-B14F-4D97-AF65-F5344CB8AC3E}">
        <p14:creationId xmlns:p14="http://schemas.microsoft.com/office/powerpoint/2010/main" val="287891574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t>39</a:t>
            </a:fld>
            <a:endParaRPr lang="en-GB"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Mynnwch adborth gan y grŵp naill ai gan ddefnyddio'r dull hwn neu'r dull rydych yn ei ddefnyddio yn eich awdurdod lleol. Anfonwch at Caz wedi'i nodi â Gwerthusiad Carfan 22 gweithdy 1.  </a:t>
            </a:r>
          </a:p>
        </p:txBody>
      </p:sp>
      <p:sp>
        <p:nvSpPr>
          <p:cNvPr id="4" name="Slide Number Placeholder 3"/>
          <p:cNvSpPr>
            <a:spLocks noGrp="1"/>
          </p:cNvSpPr>
          <p:nvPr>
            <p:ph type="sldNum" sz="quarter" idx="5"/>
          </p:nvPr>
        </p:nvSpPr>
        <p:spPr/>
        <p:txBody>
          <a:bodyPr/>
          <a:lstStyle/>
          <a:p>
            <a:fld id="{79FAF839-70AC-47E6-B12C-E3C1DC6D70E3}" type="slidenum">
              <a:rPr lang="en-GB" smtClean="0"/>
              <a:t>40</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7C6B6-9C27-70A2-DE18-51CD4FA3A6FB}"/>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584F0A70-D566-DAB7-993D-F3CD7A411E29}"/>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78E4042-FE77-CDCA-64ED-A5AA863B029B}"/>
              </a:ext>
            </a:extLst>
          </p:cNvPr>
          <p:cNvSpPr>
            <a:spLocks noGrp="1"/>
          </p:cNvSpPr>
          <p:nvPr>
            <p:ph type="dt" sz="half" idx="10"/>
          </p:nvPr>
        </p:nvSpPr>
        <p:spPr/>
        <p:txBody>
          <a:bodyPr/>
          <a:lstStyle/>
          <a:p>
            <a:pPr>
              <a:defRPr/>
            </a:pPr>
            <a:fld id="{0B6E802E-415D-46FD-8E5D-F2E0FC6D6502}" type="datetime1">
              <a:rPr lang="en-US" smtClean="0"/>
              <a:t>4/18/24</a:t>
            </a:fld>
            <a:endParaRPr lang="en-GB"/>
          </a:p>
        </p:txBody>
      </p:sp>
      <p:sp>
        <p:nvSpPr>
          <p:cNvPr id="5" name="Footer Placeholder 4">
            <a:extLst>
              <a:ext uri="{FF2B5EF4-FFF2-40B4-BE49-F238E27FC236}">
                <a16:creationId xmlns:a16="http://schemas.microsoft.com/office/drawing/2014/main" id="{29BF239E-9D17-D41C-6A1F-22D6A9BE80C5}"/>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9CAABC48-0CB3-8269-DD77-DD8F9E0CEB4D}"/>
              </a:ext>
            </a:extLst>
          </p:cNvPr>
          <p:cNvSpPr>
            <a:spLocks noGrp="1"/>
          </p:cNvSpPr>
          <p:nvPr>
            <p:ph type="sldNum" sz="quarter" idx="12"/>
          </p:nvPr>
        </p:nvSpPr>
        <p:spPr/>
        <p:txBody>
          <a:body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2454767543"/>
      </p:ext>
    </p:extLst>
  </p:cSld>
  <p:clrMapOvr>
    <a:masterClrMapping/>
  </p:clrMapOvr>
  <p:transition/>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402E8-1B9F-3088-D4E7-C46BB02CD9C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2BA25F5-C412-A18B-2D8B-AB6F7E0B78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F6F25D9-E219-6D42-C4D8-1699D64FAE1A}"/>
              </a:ext>
            </a:extLst>
          </p:cNvPr>
          <p:cNvSpPr>
            <a:spLocks noGrp="1"/>
          </p:cNvSpPr>
          <p:nvPr>
            <p:ph type="dt" sz="half" idx="10"/>
          </p:nvPr>
        </p:nvSpPr>
        <p:spPr/>
        <p:txBody>
          <a:bodyPr/>
          <a:lstStyle/>
          <a:p>
            <a:pPr>
              <a:defRPr/>
            </a:pPr>
            <a:fld id="{C659AE44-3EEB-49FB-9769-70654DAD1D81}" type="datetime1">
              <a:rPr lang="en-US" smtClean="0"/>
              <a:t>4/18/24</a:t>
            </a:fld>
            <a:endParaRPr lang="en-GB"/>
          </a:p>
        </p:txBody>
      </p:sp>
      <p:sp>
        <p:nvSpPr>
          <p:cNvPr id="5" name="Footer Placeholder 4">
            <a:extLst>
              <a:ext uri="{FF2B5EF4-FFF2-40B4-BE49-F238E27FC236}">
                <a16:creationId xmlns:a16="http://schemas.microsoft.com/office/drawing/2014/main" id="{4C060BB8-9834-7DBA-9BEB-8FB6386DC03F}"/>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BB8DF036-9F28-3BDB-B588-3E63D1EEB99C}"/>
              </a:ext>
            </a:extLst>
          </p:cNvPr>
          <p:cNvSpPr>
            <a:spLocks noGrp="1"/>
          </p:cNvSpPr>
          <p:nvPr>
            <p:ph type="sldNum" sz="quarter" idx="12"/>
          </p:nvPr>
        </p:nvSpPr>
        <p:spPr/>
        <p:txBody>
          <a:bodyPr/>
          <a:lstStyle/>
          <a:p>
            <a:pPr>
              <a:defRPr/>
            </a:pPr>
            <a:fld id="{EC75C4D8-5E1B-4BCC-B7D7-71E1D1D7A2FD}" type="slidenum">
              <a:rPr lang="en-GB" altLang="en-US" smtClean="0"/>
              <a:pPr>
                <a:defRPr/>
              </a:pPr>
              <a:t>‹#›</a:t>
            </a:fld>
            <a:endParaRPr lang="en-GB" altLang="en-US"/>
          </a:p>
        </p:txBody>
      </p:sp>
    </p:spTree>
    <p:extLst>
      <p:ext uri="{BB962C8B-B14F-4D97-AF65-F5344CB8AC3E}">
        <p14:creationId xmlns:p14="http://schemas.microsoft.com/office/powerpoint/2010/main" val="2804097832"/>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775A4-7377-9BF3-4CFF-B121A35561D1}"/>
              </a:ext>
            </a:extLst>
          </p:cNvPr>
          <p:cNvSpPr>
            <a:spLocks noGrp="1"/>
          </p:cNvSpPr>
          <p:nvPr>
            <p:ph type="title"/>
          </p:nvPr>
        </p:nvSpPr>
        <p:spPr>
          <a:xfrm>
            <a:off x="623887" y="1709738"/>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5AE7E3D-DB39-C2E8-F27B-F0C7A3DEE7CC}"/>
              </a:ext>
            </a:extLst>
          </p:cNvPr>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4A6B52-C0FC-2A10-AA10-44851579A0D0}"/>
              </a:ext>
            </a:extLst>
          </p:cNvPr>
          <p:cNvSpPr>
            <a:spLocks noGrp="1"/>
          </p:cNvSpPr>
          <p:nvPr>
            <p:ph type="dt" sz="half" idx="10"/>
          </p:nvPr>
        </p:nvSpPr>
        <p:spPr/>
        <p:txBody>
          <a:bodyPr/>
          <a:lstStyle/>
          <a:p>
            <a:pPr>
              <a:defRPr/>
            </a:pPr>
            <a:fld id="{629D225A-1909-40D6-A22E-132E7A2CB2B3}" type="datetime1">
              <a:rPr lang="en-US" smtClean="0"/>
              <a:t>4/18/24</a:t>
            </a:fld>
            <a:endParaRPr lang="en-GB"/>
          </a:p>
        </p:txBody>
      </p:sp>
      <p:sp>
        <p:nvSpPr>
          <p:cNvPr id="5" name="Footer Placeholder 4">
            <a:extLst>
              <a:ext uri="{FF2B5EF4-FFF2-40B4-BE49-F238E27FC236}">
                <a16:creationId xmlns:a16="http://schemas.microsoft.com/office/drawing/2014/main" id="{3B7840C5-DCB6-4406-63A1-91B74DE06945}"/>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222FBB25-8D96-8887-27F9-59B6355A77C2}"/>
              </a:ext>
            </a:extLst>
          </p:cNvPr>
          <p:cNvSpPr>
            <a:spLocks noGrp="1"/>
          </p:cNvSpPr>
          <p:nvPr>
            <p:ph type="sldNum" sz="quarter" idx="12"/>
          </p:nvPr>
        </p:nvSpPr>
        <p:spPr/>
        <p:txBody>
          <a:bodyPr/>
          <a:lstStyle/>
          <a:p>
            <a:pPr>
              <a:defRPr/>
            </a:pPr>
            <a:fld id="{97E48482-7023-4196-B0D2-79F3A743B498}" type="slidenum">
              <a:rPr lang="en-GB" altLang="en-US" smtClean="0"/>
              <a:pPr>
                <a:defRPr/>
              </a:pPr>
              <a:t>‹#›</a:t>
            </a:fld>
            <a:endParaRPr lang="en-GB" altLang="en-US"/>
          </a:p>
        </p:txBody>
      </p:sp>
    </p:spTree>
    <p:extLst>
      <p:ext uri="{BB962C8B-B14F-4D97-AF65-F5344CB8AC3E}">
        <p14:creationId xmlns:p14="http://schemas.microsoft.com/office/powerpoint/2010/main" val="1799038252"/>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6383C-6299-5E96-95E2-3FE0D06978B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2E5FE52-6D04-06E0-CE3F-12E6186B1E5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84EAA63-B8A8-AA89-586C-63DE7BFBCCBE}"/>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031A89D-1397-130F-202B-C34C1DC2C664}"/>
              </a:ext>
            </a:extLst>
          </p:cNvPr>
          <p:cNvSpPr>
            <a:spLocks noGrp="1"/>
          </p:cNvSpPr>
          <p:nvPr>
            <p:ph type="dt" sz="half" idx="10"/>
          </p:nvPr>
        </p:nvSpPr>
        <p:spPr/>
        <p:txBody>
          <a:bodyPr/>
          <a:lstStyle/>
          <a:p>
            <a:pPr>
              <a:defRPr/>
            </a:pPr>
            <a:fld id="{C2E3A6E0-C322-4E32-B679-9E0C5394D729}" type="datetime1">
              <a:rPr lang="en-US" smtClean="0"/>
              <a:t>4/18/24</a:t>
            </a:fld>
            <a:endParaRPr lang="en-GB"/>
          </a:p>
        </p:txBody>
      </p:sp>
      <p:sp>
        <p:nvSpPr>
          <p:cNvPr id="6" name="Footer Placeholder 5">
            <a:extLst>
              <a:ext uri="{FF2B5EF4-FFF2-40B4-BE49-F238E27FC236}">
                <a16:creationId xmlns:a16="http://schemas.microsoft.com/office/drawing/2014/main" id="{C4711927-DFFF-F319-70F8-7CB493A31E3F}"/>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4C12686A-B441-EED0-EA57-EDA0DDB33490}"/>
              </a:ext>
            </a:extLst>
          </p:cNvPr>
          <p:cNvSpPr>
            <a:spLocks noGrp="1"/>
          </p:cNvSpPr>
          <p:nvPr>
            <p:ph type="sldNum" sz="quarter" idx="12"/>
          </p:nvPr>
        </p:nvSpPr>
        <p:spPr/>
        <p:txBody>
          <a:bodyPr/>
          <a:lstStyle/>
          <a:p>
            <a:pPr>
              <a:defRPr/>
            </a:pPr>
            <a:fld id="{25545C16-772D-4CD8-91AD-16DC13A888FD}" type="slidenum">
              <a:rPr lang="en-GB" altLang="en-US" smtClean="0"/>
              <a:pPr>
                <a:defRPr/>
              </a:pPr>
              <a:t>‹#›</a:t>
            </a:fld>
            <a:endParaRPr lang="en-GB" altLang="en-US"/>
          </a:p>
        </p:txBody>
      </p:sp>
    </p:spTree>
    <p:extLst>
      <p:ext uri="{BB962C8B-B14F-4D97-AF65-F5344CB8AC3E}">
        <p14:creationId xmlns:p14="http://schemas.microsoft.com/office/powerpoint/2010/main" val="1240665704"/>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B728D-6B88-D8B0-19CB-3DA446731BCE}"/>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2700BEF-A92E-8253-203F-513021C80EAA}"/>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BCFC06FB-D919-789E-A7DD-B8385B6FB6AE}"/>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B3948F1-ACB6-D262-F256-94472AFE15F4}"/>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8DBF48A8-4EFE-D57D-39BC-7D7D9E0875C6}"/>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3E221BA-2BDF-721F-57D3-012FAD1C07E5}"/>
              </a:ext>
            </a:extLst>
          </p:cNvPr>
          <p:cNvSpPr>
            <a:spLocks noGrp="1"/>
          </p:cNvSpPr>
          <p:nvPr>
            <p:ph type="dt" sz="half" idx="10"/>
          </p:nvPr>
        </p:nvSpPr>
        <p:spPr/>
        <p:txBody>
          <a:bodyPr/>
          <a:lstStyle/>
          <a:p>
            <a:pPr>
              <a:defRPr/>
            </a:pPr>
            <a:fld id="{5141F141-3EF7-40A1-A59B-0E0DDC00AB8D}" type="datetime1">
              <a:rPr lang="en-US" smtClean="0"/>
              <a:t>4/18/24</a:t>
            </a:fld>
            <a:endParaRPr lang="en-GB"/>
          </a:p>
        </p:txBody>
      </p:sp>
      <p:sp>
        <p:nvSpPr>
          <p:cNvPr id="8" name="Footer Placeholder 7">
            <a:extLst>
              <a:ext uri="{FF2B5EF4-FFF2-40B4-BE49-F238E27FC236}">
                <a16:creationId xmlns:a16="http://schemas.microsoft.com/office/drawing/2014/main" id="{3AD90502-3D6B-BCB3-386D-8FB64EB746F2}"/>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D3071051-D927-BABB-DDDF-6A0BDD569422}"/>
              </a:ext>
            </a:extLst>
          </p:cNvPr>
          <p:cNvSpPr>
            <a:spLocks noGrp="1"/>
          </p:cNvSpPr>
          <p:nvPr>
            <p:ph type="sldNum" sz="quarter" idx="12"/>
          </p:nvPr>
        </p:nvSpPr>
        <p:spPr/>
        <p:txBody>
          <a:bodyPr/>
          <a:lstStyle/>
          <a:p>
            <a:pPr>
              <a:defRPr/>
            </a:pPr>
            <a:fld id="{3EB1E038-CF19-4CA5-9D8B-A3388D668184}" type="slidenum">
              <a:rPr lang="en-GB" altLang="en-US" smtClean="0"/>
              <a:pPr>
                <a:defRPr/>
              </a:pPr>
              <a:t>‹#›</a:t>
            </a:fld>
            <a:endParaRPr lang="en-GB" altLang="en-US"/>
          </a:p>
        </p:txBody>
      </p:sp>
    </p:spTree>
    <p:extLst>
      <p:ext uri="{BB962C8B-B14F-4D97-AF65-F5344CB8AC3E}">
        <p14:creationId xmlns:p14="http://schemas.microsoft.com/office/powerpoint/2010/main" val="1121185315"/>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67F29-AA6D-5310-10B9-0C5756CE1AA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6974A7E-F156-503E-8225-0D4BC353D6E8}"/>
              </a:ext>
            </a:extLst>
          </p:cNvPr>
          <p:cNvSpPr>
            <a:spLocks noGrp="1"/>
          </p:cNvSpPr>
          <p:nvPr>
            <p:ph type="dt" sz="half" idx="10"/>
          </p:nvPr>
        </p:nvSpPr>
        <p:spPr/>
        <p:txBody>
          <a:bodyPr/>
          <a:lstStyle/>
          <a:p>
            <a:pPr>
              <a:defRPr/>
            </a:pPr>
            <a:fld id="{A93D808D-9765-42C4-9B16-BEE16C81FABA}" type="datetime1">
              <a:rPr lang="en-US" smtClean="0"/>
              <a:t>4/18/24</a:t>
            </a:fld>
            <a:endParaRPr lang="en-GB"/>
          </a:p>
        </p:txBody>
      </p:sp>
      <p:sp>
        <p:nvSpPr>
          <p:cNvPr id="4" name="Footer Placeholder 3">
            <a:extLst>
              <a:ext uri="{FF2B5EF4-FFF2-40B4-BE49-F238E27FC236}">
                <a16:creationId xmlns:a16="http://schemas.microsoft.com/office/drawing/2014/main" id="{2DD5D157-3FEE-3C35-F1AC-53480868B3ED}"/>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B225DFA1-1BFC-9908-5DD5-19D077C7253B}"/>
              </a:ext>
            </a:extLst>
          </p:cNvPr>
          <p:cNvSpPr>
            <a:spLocks noGrp="1"/>
          </p:cNvSpPr>
          <p:nvPr>
            <p:ph type="sldNum" sz="quarter" idx="12"/>
          </p:nvPr>
        </p:nvSpPr>
        <p:spPr/>
        <p:txBody>
          <a:bodyPr/>
          <a:lstStyle/>
          <a:p>
            <a:pPr>
              <a:defRPr/>
            </a:pPr>
            <a:fld id="{4FA8B11C-460F-4BED-9518-7699B36A5C1A}" type="slidenum">
              <a:rPr lang="en-GB" altLang="en-US" smtClean="0"/>
              <a:pPr>
                <a:defRPr/>
              </a:pPr>
              <a:t>‹#›</a:t>
            </a:fld>
            <a:endParaRPr lang="en-GB" altLang="en-US"/>
          </a:p>
        </p:txBody>
      </p:sp>
    </p:spTree>
    <p:extLst>
      <p:ext uri="{BB962C8B-B14F-4D97-AF65-F5344CB8AC3E}">
        <p14:creationId xmlns:p14="http://schemas.microsoft.com/office/powerpoint/2010/main" val="2910947635"/>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4015EB-690B-60BE-FDCE-3D7641095E41}"/>
              </a:ext>
            </a:extLst>
          </p:cNvPr>
          <p:cNvSpPr>
            <a:spLocks noGrp="1"/>
          </p:cNvSpPr>
          <p:nvPr>
            <p:ph type="dt" sz="half" idx="10"/>
          </p:nvPr>
        </p:nvSpPr>
        <p:spPr/>
        <p:txBody>
          <a:bodyPr/>
          <a:lstStyle/>
          <a:p>
            <a:pPr>
              <a:defRPr/>
            </a:pPr>
            <a:fld id="{39147028-CEDA-4D6F-91C9-5440B544CCF5}" type="datetime1">
              <a:rPr lang="en-US" smtClean="0"/>
              <a:t>4/18/24</a:t>
            </a:fld>
            <a:endParaRPr lang="en-GB"/>
          </a:p>
        </p:txBody>
      </p:sp>
      <p:sp>
        <p:nvSpPr>
          <p:cNvPr id="3" name="Footer Placeholder 2">
            <a:extLst>
              <a:ext uri="{FF2B5EF4-FFF2-40B4-BE49-F238E27FC236}">
                <a16:creationId xmlns:a16="http://schemas.microsoft.com/office/drawing/2014/main" id="{F680689E-0D69-6DF4-4955-3E7C60EB260F}"/>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DC5040D7-E0D7-939F-AE14-9CB926F2D08A}"/>
              </a:ext>
            </a:extLst>
          </p:cNvPr>
          <p:cNvSpPr>
            <a:spLocks noGrp="1"/>
          </p:cNvSpPr>
          <p:nvPr>
            <p:ph type="sldNum" sz="quarter" idx="12"/>
          </p:nvPr>
        </p:nvSpPr>
        <p:spPr/>
        <p:txBody>
          <a:bodyPr/>
          <a:lstStyle/>
          <a:p>
            <a:pPr>
              <a:defRPr/>
            </a:pPr>
            <a:fld id="{1FE4DF26-DBA7-4E98-92BC-9611F7DCC484}" type="slidenum">
              <a:rPr lang="en-GB" altLang="en-US" smtClean="0"/>
              <a:pPr>
                <a:defRPr/>
              </a:pPr>
              <a:t>‹#›</a:t>
            </a:fld>
            <a:endParaRPr lang="en-GB" altLang="en-US"/>
          </a:p>
        </p:txBody>
      </p:sp>
    </p:spTree>
    <p:extLst>
      <p:ext uri="{BB962C8B-B14F-4D97-AF65-F5344CB8AC3E}">
        <p14:creationId xmlns:p14="http://schemas.microsoft.com/office/powerpoint/2010/main" val="1697511519"/>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95179-5EFD-619B-C084-004F833E2913}"/>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178AB36-2061-1A47-AA72-8C80AD06A5BD}"/>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0F750D7-34EA-B280-B337-AF2FF09F01E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162BB56-D705-AAF8-D9AE-B9793225810D}"/>
              </a:ext>
            </a:extLst>
          </p:cNvPr>
          <p:cNvSpPr>
            <a:spLocks noGrp="1"/>
          </p:cNvSpPr>
          <p:nvPr>
            <p:ph type="dt" sz="half" idx="10"/>
          </p:nvPr>
        </p:nvSpPr>
        <p:spPr/>
        <p:txBody>
          <a:bodyPr/>
          <a:lstStyle/>
          <a:p>
            <a:pPr>
              <a:defRPr/>
            </a:pPr>
            <a:fld id="{0F5735C4-19D3-4F7A-B401-3322F2040A59}" type="datetime1">
              <a:rPr lang="en-US" smtClean="0"/>
              <a:t>4/18/24</a:t>
            </a:fld>
            <a:endParaRPr lang="en-GB"/>
          </a:p>
        </p:txBody>
      </p:sp>
      <p:sp>
        <p:nvSpPr>
          <p:cNvPr id="6" name="Footer Placeholder 5">
            <a:extLst>
              <a:ext uri="{FF2B5EF4-FFF2-40B4-BE49-F238E27FC236}">
                <a16:creationId xmlns:a16="http://schemas.microsoft.com/office/drawing/2014/main" id="{A74FB8B0-CBC6-845A-6F59-D6B11555A6A6}"/>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61E3DCE-7A44-7E4F-C139-03A0D80C6DCC}"/>
              </a:ext>
            </a:extLst>
          </p:cNvPr>
          <p:cNvSpPr>
            <a:spLocks noGrp="1"/>
          </p:cNvSpPr>
          <p:nvPr>
            <p:ph type="sldNum" sz="quarter" idx="12"/>
          </p:nvPr>
        </p:nvSpPr>
        <p:spPr/>
        <p:txBody>
          <a:bodyPr/>
          <a:lstStyle/>
          <a:p>
            <a:pPr>
              <a:defRPr/>
            </a:pPr>
            <a:fld id="{B0ECF07C-293B-456D-835E-EAFEA2FA0796}" type="slidenum">
              <a:rPr lang="en-GB" altLang="en-US" smtClean="0"/>
              <a:pPr>
                <a:defRPr/>
              </a:pPr>
              <a:t>‹#›</a:t>
            </a:fld>
            <a:endParaRPr lang="en-GB" altLang="en-US"/>
          </a:p>
        </p:txBody>
      </p:sp>
    </p:spTree>
    <p:extLst>
      <p:ext uri="{BB962C8B-B14F-4D97-AF65-F5344CB8AC3E}">
        <p14:creationId xmlns:p14="http://schemas.microsoft.com/office/powerpoint/2010/main" val="3992267370"/>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15C05-677D-C7CF-CD6F-BEB786D94350}"/>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39E5274-83B6-9054-39F6-190D715998EF}"/>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3D3B752A-279E-2402-3D73-A73E8AB98FB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2BAE1F56-4771-3B85-ECA3-D84F85C30746}"/>
              </a:ext>
            </a:extLst>
          </p:cNvPr>
          <p:cNvSpPr>
            <a:spLocks noGrp="1"/>
          </p:cNvSpPr>
          <p:nvPr>
            <p:ph type="dt" sz="half" idx="10"/>
          </p:nvPr>
        </p:nvSpPr>
        <p:spPr/>
        <p:txBody>
          <a:bodyPr/>
          <a:lstStyle/>
          <a:p>
            <a:pPr>
              <a:defRPr/>
            </a:pPr>
            <a:fld id="{DB0A784B-AA87-4BA6-BB81-358CEB6D2AE0}" type="datetime1">
              <a:rPr lang="en-US" smtClean="0"/>
              <a:t>4/18/24</a:t>
            </a:fld>
            <a:endParaRPr lang="en-GB"/>
          </a:p>
        </p:txBody>
      </p:sp>
      <p:sp>
        <p:nvSpPr>
          <p:cNvPr id="6" name="Footer Placeholder 5">
            <a:extLst>
              <a:ext uri="{FF2B5EF4-FFF2-40B4-BE49-F238E27FC236}">
                <a16:creationId xmlns:a16="http://schemas.microsoft.com/office/drawing/2014/main" id="{AEE06DD6-8843-9C6C-2562-16AA07EF077D}"/>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A4D61CF5-164F-0DEF-117F-AD4813087F17}"/>
              </a:ext>
            </a:extLst>
          </p:cNvPr>
          <p:cNvSpPr>
            <a:spLocks noGrp="1"/>
          </p:cNvSpPr>
          <p:nvPr>
            <p:ph type="sldNum" sz="quarter" idx="12"/>
          </p:nvPr>
        </p:nvSpPr>
        <p:spPr/>
        <p:txBody>
          <a:bodyPr/>
          <a:lstStyle/>
          <a:p>
            <a:pPr>
              <a:defRPr/>
            </a:pPr>
            <a:fld id="{91A8FFB2-A254-40B7-9309-C4FF9A2F5F8F}" type="slidenum">
              <a:rPr lang="en-GB" altLang="en-US" smtClean="0"/>
              <a:pPr>
                <a:defRPr/>
              </a:pPr>
              <a:t>‹#›</a:t>
            </a:fld>
            <a:endParaRPr lang="en-GB" altLang="en-US"/>
          </a:p>
        </p:txBody>
      </p:sp>
    </p:spTree>
    <p:extLst>
      <p:ext uri="{BB962C8B-B14F-4D97-AF65-F5344CB8AC3E}">
        <p14:creationId xmlns:p14="http://schemas.microsoft.com/office/powerpoint/2010/main" val="421427742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8CDF8-0EEE-18D4-F60F-093FE0C781C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163A615-5A2F-6639-95DF-2482CA34777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317A2F-E1D3-6C76-2798-5FE105A636D9}"/>
              </a:ext>
            </a:extLst>
          </p:cNvPr>
          <p:cNvSpPr>
            <a:spLocks noGrp="1"/>
          </p:cNvSpPr>
          <p:nvPr>
            <p:ph type="dt" sz="half" idx="10"/>
          </p:nvPr>
        </p:nvSpPr>
        <p:spPr/>
        <p:txBody>
          <a:bodyPr/>
          <a:lstStyle/>
          <a:p>
            <a:pPr>
              <a:defRPr/>
            </a:pPr>
            <a:fld id="{FA5FDF47-271C-42DC-9D3F-684AF41172BB}" type="datetime1">
              <a:rPr lang="en-US" smtClean="0"/>
              <a:t>4/18/24</a:t>
            </a:fld>
            <a:endParaRPr lang="en-GB"/>
          </a:p>
        </p:txBody>
      </p:sp>
      <p:sp>
        <p:nvSpPr>
          <p:cNvPr id="5" name="Footer Placeholder 4">
            <a:extLst>
              <a:ext uri="{FF2B5EF4-FFF2-40B4-BE49-F238E27FC236}">
                <a16:creationId xmlns:a16="http://schemas.microsoft.com/office/drawing/2014/main" id="{89A37BA3-7761-C787-F3DD-D24CA0D3EF09}"/>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B86D629-0DBD-CDDC-EA50-E64833C38F12}"/>
              </a:ext>
            </a:extLst>
          </p:cNvPr>
          <p:cNvSpPr>
            <a:spLocks noGrp="1"/>
          </p:cNvSpPr>
          <p:nvPr>
            <p:ph type="sldNum" sz="quarter" idx="12"/>
          </p:nvPr>
        </p:nvSpPr>
        <p:spPr/>
        <p:txBody>
          <a:bodyPr/>
          <a:lstStyle/>
          <a:p>
            <a:pPr>
              <a:defRPr/>
            </a:pPr>
            <a:fld id="{7E2256A3-20D5-4746-8FCA-CDB66E9FEB55}" type="slidenum">
              <a:rPr lang="en-GB" altLang="en-US" smtClean="0"/>
              <a:pPr>
                <a:defRPr/>
              </a:pPr>
              <a:t>‹#›</a:t>
            </a:fld>
            <a:endParaRPr lang="en-GB" altLang="en-US"/>
          </a:p>
        </p:txBody>
      </p:sp>
    </p:spTree>
    <p:extLst>
      <p:ext uri="{BB962C8B-B14F-4D97-AF65-F5344CB8AC3E}">
        <p14:creationId xmlns:p14="http://schemas.microsoft.com/office/powerpoint/2010/main" val="363849468"/>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5F5BF3-8978-AF97-7DFB-25BC9ED1280A}"/>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C23D387-D94D-C665-8FFA-D659F5001814}"/>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3756A3-721D-A966-F3E4-F9558AF50AAC}"/>
              </a:ext>
            </a:extLst>
          </p:cNvPr>
          <p:cNvSpPr>
            <a:spLocks noGrp="1"/>
          </p:cNvSpPr>
          <p:nvPr>
            <p:ph type="dt" sz="half" idx="10"/>
          </p:nvPr>
        </p:nvSpPr>
        <p:spPr/>
        <p:txBody>
          <a:bodyPr/>
          <a:lstStyle/>
          <a:p>
            <a:pPr>
              <a:defRPr/>
            </a:pPr>
            <a:fld id="{6BBE3048-2A70-4146-B4AF-C8A11F29A0A1}" type="datetime1">
              <a:rPr lang="en-US" smtClean="0"/>
              <a:t>4/18/24</a:t>
            </a:fld>
            <a:endParaRPr lang="en-GB"/>
          </a:p>
        </p:txBody>
      </p:sp>
      <p:sp>
        <p:nvSpPr>
          <p:cNvPr id="5" name="Footer Placeholder 4">
            <a:extLst>
              <a:ext uri="{FF2B5EF4-FFF2-40B4-BE49-F238E27FC236}">
                <a16:creationId xmlns:a16="http://schemas.microsoft.com/office/drawing/2014/main" id="{6E9889DB-F939-0F35-5A91-885DDE5646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DB24907A-82BE-5E83-DBE1-43E6FA494132}"/>
              </a:ext>
            </a:extLst>
          </p:cNvPr>
          <p:cNvSpPr>
            <a:spLocks noGrp="1"/>
          </p:cNvSpPr>
          <p:nvPr>
            <p:ph type="sldNum" sz="quarter" idx="12"/>
          </p:nvPr>
        </p:nvSpPr>
        <p:spPr/>
        <p:txBody>
          <a:bodyPr/>
          <a:lstStyle/>
          <a:p>
            <a:pPr>
              <a:defRPr/>
            </a:pPr>
            <a:fld id="{9396F742-E3A6-44B0-AB7D-949B21785201}" type="slidenum">
              <a:rPr lang="en-GB" altLang="en-US" smtClean="0"/>
              <a:pPr>
                <a:defRPr/>
              </a:pPr>
              <a:t>‹#›</a:t>
            </a:fld>
            <a:endParaRPr lang="en-GB" altLang="en-US"/>
          </a:p>
        </p:txBody>
      </p:sp>
    </p:spTree>
    <p:extLst>
      <p:ext uri="{BB962C8B-B14F-4D97-AF65-F5344CB8AC3E}">
        <p14:creationId xmlns:p14="http://schemas.microsoft.com/office/powerpoint/2010/main" val="2122563348"/>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43AAAE-3291-40BD-B6BA-A808EA66629A}"/>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ct val="0"/>
              </a:spcBef>
              <a:spcAft>
                <a:spcPct val="0"/>
              </a:spcAft>
              <a:defRPr/>
            </a:pPr>
            <a:endParaRPr lang="en-US"/>
          </a:p>
        </p:txBody>
      </p:sp>
      <p:sp>
        <p:nvSpPr>
          <p:cNvPr id="5" name="Oval 4">
            <a:extLst>
              <a:ext uri="{FF2B5EF4-FFF2-40B4-BE49-F238E27FC236}">
                <a16:creationId xmlns:a16="http://schemas.microsoft.com/office/drawing/2014/main" id="{73EBEE24-03F5-4BD2-8ED7-CA2503EA4497}"/>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ct val="0"/>
              </a:spcBef>
              <a:spcAft>
                <a:spcPct val="0"/>
              </a:spcAft>
              <a:defRPr/>
            </a:pPr>
            <a:endParaRPr lang="en-US"/>
          </a:p>
        </p:txBody>
      </p:sp>
      <p:sp>
        <p:nvSpPr>
          <p:cNvPr id="6" name="Title 1">
            <a:extLst>
              <a:ext uri="{FF2B5EF4-FFF2-40B4-BE49-F238E27FC236}">
                <a16:creationId xmlns:a16="http://schemas.microsoft.com/office/drawing/2014/main" id="{32A4FAB5-AAF2-4054-8673-3B7094F7D090}"/>
              </a:ext>
            </a:extLst>
          </p:cNvPr>
          <p:cNvSpPr txBox="1"/>
          <p:nvPr userDrawn="1"/>
        </p:nvSpPr>
        <p:spPr>
          <a:xfrm>
            <a:off x="1143000" y="285750"/>
            <a:ext cx="7335838" cy="428625"/>
          </a:xfrm>
          <a:prstGeom prst="rect">
            <a:avLst/>
          </a:prstGeom>
        </p:spPr>
        <p:txBody>
          <a:bodyPr anchor="ctr">
            <a:normAutofit/>
          </a:bodyPr>
          <a:lstStyle/>
          <a:p>
            <a:pPr eaLnBrk="1" fontAlgn="auto" hangingPunct="1">
              <a:spcAft>
                <a:spcPct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a:t>TRAINING THE TRAINERS</a:t>
            </a:r>
          </a:p>
        </p:txBody>
      </p:sp>
    </p:spTree>
    <p:extLst>
      <p:ext uri="{BB962C8B-B14F-4D97-AF65-F5344CB8AC3E}">
        <p14:creationId xmlns:p14="http://schemas.microsoft.com/office/powerpoint/2010/main" val="1940486655"/>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F162E3-AC56-8EC7-DC0D-804B1995DB4A}"/>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5D5B5CA-DFF2-3C28-B0A3-9EA9E59DE82E}"/>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427EFE1-EE3C-A492-E34A-DF8962E1A5E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pPr>
              <a:defRPr/>
            </a:pPr>
            <a:fld id="{0B6E802E-415D-46FD-8E5D-F2E0FC6D6502}" type="datetime1">
              <a:rPr lang="en-US" smtClean="0"/>
              <a:t>4/18/24</a:t>
            </a:fld>
            <a:endParaRPr lang="en-GB"/>
          </a:p>
        </p:txBody>
      </p:sp>
      <p:sp>
        <p:nvSpPr>
          <p:cNvPr id="5" name="Footer Placeholder 4">
            <a:extLst>
              <a:ext uri="{FF2B5EF4-FFF2-40B4-BE49-F238E27FC236}">
                <a16:creationId xmlns:a16="http://schemas.microsoft.com/office/drawing/2014/main" id="{8436ADFA-9EE4-67CF-D8BD-4DC87FFAC6B8}"/>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D2F2CA39-60D5-3795-F255-9A6B27C344A5}"/>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1761333836"/>
      </p:ext>
    </p:extLst>
  </p:cSld>
  <p:clrMap bg1="lt1" tx1="dk1" bg2="lt2" tx2="dk2" accent1="accent1" accent2="accent2" accent3="accent3" accent4="accent4" accent5="accent5" accent6="accent6" hlink="hlink" folHlink="folHlink"/>
  <p:sldLayoutIdLst>
    <p:sldLayoutId id="2147484817" r:id="rId1"/>
    <p:sldLayoutId id="2147484818" r:id="rId2"/>
    <p:sldLayoutId id="2147484819" r:id="rId3"/>
    <p:sldLayoutId id="2147484820" r:id="rId4"/>
    <p:sldLayoutId id="2147484821" r:id="rId5"/>
    <p:sldLayoutId id="2147484822" r:id="rId6"/>
    <p:sldLayoutId id="2147484823" r:id="rId7"/>
    <p:sldLayoutId id="2147484824" r:id="rId8"/>
    <p:sldLayoutId id="2147484825" r:id="rId9"/>
    <p:sldLayoutId id="2147484826" r:id="rId10"/>
    <p:sldLayoutId id="2147484827" r:id="rId11"/>
    <p:sldLayoutId id="2147484802" r:id="rId12"/>
  </p:sldLayoutIdLst>
  <p:transition/>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ssl.microsofttranslator.com/bv.aspx?ref=TAns&amp;from=&amp;to=cy&amp;a=2014.Caif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Title 1">
            <a:extLst>
              <a:ext uri="{FF2B5EF4-FFF2-40B4-BE49-F238E27FC236}">
                <a16:creationId xmlns:a16="http://schemas.microsoft.com/office/drawing/2014/main" id="{06A53DCE-4905-47AD-A636-EDE6A0BC3910}"/>
              </a:ext>
            </a:extLst>
          </p:cNvPr>
          <p:cNvSpPr>
            <a:spLocks noGrp="1"/>
          </p:cNvSpPr>
          <p:nvPr>
            <p:ph type="title"/>
          </p:nvPr>
        </p:nvSpPr>
        <p:spPr>
          <a:xfrm>
            <a:off x="182182" y="1598246"/>
            <a:ext cx="3470032" cy="5122985"/>
          </a:xfrm>
        </p:spPr>
        <p:txBody>
          <a:bodyPr vert="horz" lIns="91440" tIns="45720" rIns="91440" bIns="45720" rtlCol="0" anchor="t">
            <a:normAutofit/>
          </a:bodyPr>
          <a:lstStyle/>
          <a:p>
            <a:pPr algn="r" defTabSz="914400">
              <a:defRPr/>
            </a:pP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endParaRPr lang="en-US" sz="28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0577FA7-5D57-4468-861D-33B40F5E4569}"/>
              </a:ext>
            </a:extLst>
          </p:cNvPr>
          <p:cNvSpPr>
            <a:spLocks noGrp="1"/>
          </p:cNvSpPr>
          <p:nvPr>
            <p:ph idx="1"/>
          </p:nvPr>
        </p:nvSpPr>
        <p:spPr>
          <a:xfrm>
            <a:off x="4344745" y="1590840"/>
            <a:ext cx="4254132" cy="5095221"/>
          </a:xfrm>
        </p:spPr>
        <p:txBody>
          <a:bodyPr vert="horz" lIns="91440" tIns="45720" rIns="91440" bIns="45720" rtlCol="0">
            <a:normAutofit/>
          </a:bodyPr>
          <a:lstStyle/>
          <a:p>
            <a:pPr marL="0" indent="0" defTabSz="914400">
              <a:spcBef>
                <a:spcPts val="1000"/>
              </a:spcBef>
              <a:buNone/>
            </a:pPr>
            <a:r>
              <a:rPr lang="en-US" sz="3800" b="0" i="0" u="none" strike="noStrike" kern="1200" cap="none" baseline="0" dirty="0" err="1">
                <a:solidFill>
                  <a:srgbClr val="FFFFFF"/>
                </a:solidFill>
                <a:effectLst/>
                <a:uFillTx/>
                <a:latin typeface="+mn-lt"/>
                <a:ea typeface="+mn-ea"/>
                <a:cs typeface="+mn-cs"/>
              </a:rPr>
              <a:t>Tystysgrif</a:t>
            </a:r>
            <a:r>
              <a:rPr lang="en-US" sz="3800" b="0" i="0" u="none" strike="noStrike" kern="1200" cap="none" baseline="0" dirty="0">
                <a:solidFill>
                  <a:srgbClr val="FFFFFF"/>
                </a:solidFill>
                <a:effectLst/>
                <a:uFillTx/>
                <a:latin typeface="+mn-lt"/>
                <a:ea typeface="+mn-ea"/>
                <a:cs typeface="+mn-cs"/>
              </a:rPr>
              <a:t> </a:t>
            </a:r>
            <a:r>
              <a:rPr lang="en-US" sz="3800" b="0" i="0" u="none" strike="noStrike" kern="1200" cap="none" baseline="0" dirty="0" err="1">
                <a:solidFill>
                  <a:srgbClr val="FFFFFF"/>
                </a:solidFill>
                <a:effectLst/>
                <a:uFillTx/>
                <a:latin typeface="+mn-lt"/>
                <a:ea typeface="+mn-ea"/>
                <a:cs typeface="+mn-cs"/>
              </a:rPr>
              <a:t>i</a:t>
            </a:r>
            <a:r>
              <a:rPr lang="en-US" sz="3800" b="0" i="0" u="none" strike="noStrike" kern="1200" cap="none" baseline="0" dirty="0">
                <a:solidFill>
                  <a:srgbClr val="FFFFFF"/>
                </a:solidFill>
                <a:effectLst/>
                <a:uFillTx/>
                <a:latin typeface="+mn-lt"/>
                <a:ea typeface="+mn-ea"/>
                <a:cs typeface="+mn-cs"/>
              </a:rPr>
              <a:t> </a:t>
            </a:r>
            <a:r>
              <a:rPr lang="en-US" sz="3800" b="0" i="0" u="none" strike="noStrike" kern="1200" cap="none" baseline="0" dirty="0" err="1">
                <a:solidFill>
                  <a:srgbClr val="FFFFFF"/>
                </a:solidFill>
                <a:effectLst/>
                <a:uFillTx/>
                <a:latin typeface="+mn-lt"/>
                <a:ea typeface="+mn-ea"/>
                <a:cs typeface="+mn-cs"/>
              </a:rPr>
              <a:t>Raddedigion</a:t>
            </a:r>
            <a:br>
              <a:rPr lang="en-US" sz="3800" kern="1200" dirty="0">
                <a:solidFill>
                  <a:srgbClr val="FFFFFF"/>
                </a:solidFill>
                <a:latin typeface="+mn-lt"/>
                <a:ea typeface="+mn-ea"/>
                <a:cs typeface="+mn-cs"/>
              </a:rPr>
            </a:br>
            <a:r>
              <a:rPr lang="en-US" sz="3800" b="0" i="0" u="none" strike="noStrike" kern="1200" cap="none" baseline="0" dirty="0">
                <a:solidFill>
                  <a:srgbClr val="FFFFFF"/>
                </a:solidFill>
                <a:effectLst/>
                <a:uFillTx/>
                <a:latin typeface="+mn-lt"/>
                <a:ea typeface="+mn-ea"/>
                <a:cs typeface="+mn-cs"/>
              </a:rPr>
              <a:t>Porth </a:t>
            </a:r>
            <a:r>
              <a:rPr lang="en-US" sz="3800" b="0" i="0" u="none" strike="noStrike" kern="1200" cap="none" baseline="0" dirty="0" err="1">
                <a:solidFill>
                  <a:srgbClr val="FFFFFF"/>
                </a:solidFill>
                <a:effectLst/>
                <a:uFillTx/>
                <a:latin typeface="+mn-lt"/>
                <a:ea typeface="+mn-ea"/>
                <a:cs typeface="+mn-cs"/>
              </a:rPr>
              <a:t>Agored</a:t>
            </a:r>
            <a:br>
              <a:rPr lang="en-US" sz="3800" kern="1200" dirty="0">
                <a:solidFill>
                  <a:srgbClr val="FFFFFF"/>
                </a:solidFill>
                <a:latin typeface="+mn-lt"/>
                <a:ea typeface="+mn-ea"/>
                <a:cs typeface="+mn-cs"/>
              </a:rPr>
            </a:br>
            <a:br>
              <a:rPr lang="en-US" sz="3800" kern="1200" dirty="0">
                <a:solidFill>
                  <a:srgbClr val="FFFFFF"/>
                </a:solidFill>
                <a:latin typeface="+mn-lt"/>
                <a:ea typeface="+mn-ea"/>
                <a:cs typeface="+mn-cs"/>
              </a:rPr>
            </a:br>
            <a:br>
              <a:rPr lang="en-US" sz="3800" kern="1200" dirty="0">
                <a:solidFill>
                  <a:srgbClr val="FFFFFF"/>
                </a:solidFill>
                <a:latin typeface="+mn-lt"/>
                <a:ea typeface="+mn-ea"/>
                <a:cs typeface="+mn-cs"/>
              </a:rPr>
            </a:br>
            <a:r>
              <a:rPr lang="en-US" sz="3800" b="0" i="0" u="none" strike="noStrike" kern="1200" cap="none" baseline="0" dirty="0" err="1">
                <a:solidFill>
                  <a:srgbClr val="FFFFFF"/>
                </a:solidFill>
                <a:effectLst/>
                <a:uFillTx/>
                <a:latin typeface="+mn-lt"/>
                <a:ea typeface="+mn-ea"/>
                <a:cs typeface="+mn-cs"/>
              </a:rPr>
              <a:t>Rhaglen</a:t>
            </a:r>
            <a:r>
              <a:rPr lang="en-US" sz="3800" b="0" i="0" u="none" strike="noStrike" kern="1200" cap="none" baseline="0" dirty="0">
                <a:solidFill>
                  <a:srgbClr val="FFFFFF"/>
                </a:solidFill>
                <a:effectLst/>
                <a:uFillTx/>
                <a:latin typeface="+mn-lt"/>
                <a:ea typeface="+mn-ea"/>
                <a:cs typeface="+mn-cs"/>
              </a:rPr>
              <a:t> </a:t>
            </a:r>
            <a:r>
              <a:rPr lang="en-US" sz="3800" b="0" i="0" u="none" strike="noStrike" kern="1200" cap="none" baseline="0" dirty="0" err="1">
                <a:solidFill>
                  <a:srgbClr val="FFFFFF"/>
                </a:solidFill>
                <a:effectLst/>
                <a:uFillTx/>
                <a:latin typeface="+mn-lt"/>
                <a:ea typeface="+mn-ea"/>
                <a:cs typeface="+mn-cs"/>
              </a:rPr>
              <a:t>Cydgrynhoi</a:t>
            </a:r>
            <a:r>
              <a:rPr lang="en-US" sz="3800" b="0" i="0" u="none" strike="noStrike" kern="1200" cap="none" baseline="0" dirty="0">
                <a:solidFill>
                  <a:srgbClr val="FFFFFF"/>
                </a:solidFill>
                <a:effectLst/>
                <a:uFillTx/>
                <a:latin typeface="+mn-lt"/>
                <a:ea typeface="+mn-ea"/>
                <a:cs typeface="+mn-cs"/>
              </a:rPr>
              <a:t> </a:t>
            </a:r>
            <a:br>
              <a:rPr lang="en-US" sz="3800" kern="1200" dirty="0">
                <a:solidFill>
                  <a:srgbClr val="FFFFFF"/>
                </a:solidFill>
                <a:latin typeface="+mn-lt"/>
                <a:ea typeface="+mn-ea"/>
                <a:cs typeface="+mn-cs"/>
              </a:rPr>
            </a:br>
            <a:r>
              <a:rPr lang="en-US" sz="3800" b="0" i="0" u="none" strike="noStrike" kern="1200" cap="none" baseline="0" dirty="0" err="1">
                <a:solidFill>
                  <a:srgbClr val="FFFFFF"/>
                </a:solidFill>
                <a:effectLst/>
                <a:uFillTx/>
                <a:latin typeface="+mn-lt"/>
                <a:ea typeface="+mn-ea"/>
                <a:cs typeface="+mn-cs"/>
              </a:rPr>
              <a:t>Gweithdy</a:t>
            </a:r>
            <a:r>
              <a:rPr lang="en-US" sz="3800" b="0" i="0" u="none" strike="noStrike" kern="1200" cap="none" baseline="0" dirty="0">
                <a:solidFill>
                  <a:srgbClr val="FFFFFF"/>
                </a:solidFill>
                <a:effectLst/>
                <a:uFillTx/>
                <a:latin typeface="+mn-lt"/>
                <a:ea typeface="+mn-ea"/>
                <a:cs typeface="+mn-cs"/>
              </a:rPr>
              <a:t> 3</a:t>
            </a:r>
          </a:p>
        </p:txBody>
      </p:sp>
      <p:sp>
        <p:nvSpPr>
          <p:cNvPr id="2" name="Slide Number Placeholder 1">
            <a:extLst>
              <a:ext uri="{FF2B5EF4-FFF2-40B4-BE49-F238E27FC236}">
                <a16:creationId xmlns:a16="http://schemas.microsoft.com/office/drawing/2014/main" id="{9F9244EB-7E29-4FD6-A1F3-EEB97C4F8BE6}"/>
              </a:ext>
            </a:extLst>
          </p:cNvPr>
          <p:cNvSpPr>
            <a:spLocks noGrp="1"/>
          </p:cNvSpPr>
          <p:nvPr>
            <p:ph type="sldNum" sz="quarter" idx="12"/>
          </p:nvPr>
        </p:nvSpPr>
        <p:spPr>
          <a:xfrm>
            <a:off x="6457950" y="224937"/>
            <a:ext cx="2057400" cy="365125"/>
          </a:xfrm>
        </p:spPr>
        <p:txBody>
          <a:bodyPr vert="horz" lIns="91440" tIns="45720" rIns="91440" bIns="45720" rtlCol="0" anchor="ctr">
            <a:normAutofit/>
          </a:bodyPr>
          <a:lstStyle/>
          <a:p>
            <a:pPr>
              <a:spcAft>
                <a:spcPts val="600"/>
              </a:spcAft>
              <a:defRPr/>
            </a:pPr>
            <a:fld id="{3667BF6C-317A-46B2-9AC2-0A4D69FFFBED}" type="slidenum">
              <a:rPr lang="en-US" altLang="en-US" sz="1200">
                <a:solidFill>
                  <a:srgbClr val="FFFFFF"/>
                </a:solidFill>
              </a:rPr>
              <a:pPr>
                <a:spcAft>
                  <a:spcPts val="600"/>
                </a:spcAft>
                <a:defRPr/>
              </a:pPr>
              <a:t>1</a:t>
            </a:fld>
            <a:endParaRPr lang="en-US" altLang="en-US" sz="1200">
              <a:solidFill>
                <a:srgbClr val="FFFFFF"/>
              </a:solidFill>
            </a:endParaRPr>
          </a:p>
        </p:txBody>
      </p:sp>
      <p:cxnSp>
        <p:nvCxnSpPr>
          <p:cNvPr id="39" name="Straight Connector 3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85491"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494980" y="548640"/>
            <a:ext cx="2836602" cy="5431536"/>
          </a:xfrm>
        </p:spPr>
        <p:txBody>
          <a:bodyPr>
            <a:normAutofit/>
          </a:bodyPr>
          <a:lstStyle/>
          <a:p>
            <a:r>
              <a:rPr lang="cy" sz="2900" b="1" i="0" u="sng" strike="noStrike" cap="none" baseline="0" dirty="0">
                <a:solidFill>
                  <a:srgbClr val="000000"/>
                </a:solidFill>
                <a:effectLst/>
                <a:uFill>
                  <a:solidFill>
                    <a:srgbClr val="000000"/>
                  </a:solidFill>
                </a:uFill>
                <a:latin typeface="Aptos Display"/>
              </a:rPr>
              <a:t> </a:t>
            </a:r>
            <a:br>
              <a:rPr sz="2900" b="1" dirty="0"/>
            </a:br>
            <a:r>
              <a:rPr lang="cy" sz="2900" b="1" i="0" u="none" strike="noStrike" cap="none" baseline="0" dirty="0">
                <a:solidFill>
                  <a:srgbClr val="000000"/>
                </a:solidFill>
                <a:effectLst/>
                <a:uFillTx/>
                <a:latin typeface="Arial"/>
              </a:rPr>
              <a:t>Disgwyliadau/ Rheolau ar gyfer gweithdai rhithiol</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3844813" y="552091"/>
            <a:ext cx="4668251" cy="5431536"/>
          </a:xfrm>
        </p:spPr>
        <p:txBody>
          <a:bodyPr anchor="ctr">
            <a:normAutofit/>
          </a:bodyPr>
          <a:lstStyle/>
          <a:p>
            <a:pPr lvl="0"/>
            <a:r>
              <a:rPr lang="cy" sz="2400" b="0" i="0" u="none" strike="noStrike" cap="none" baseline="0" dirty="0">
                <a:solidFill>
                  <a:srgbClr val="000000"/>
                </a:solidFill>
                <a:effectLst/>
                <a:uFillTx/>
                <a:latin typeface="Arial"/>
              </a:rPr>
              <a:t>Cyfrinachedd</a:t>
            </a:r>
          </a:p>
          <a:p>
            <a:pPr lvl="0"/>
            <a:r>
              <a:rPr lang="cy" sz="2400" b="0" i="0" u="none" strike="noStrike" cap="none" baseline="0" dirty="0">
                <a:solidFill>
                  <a:srgbClr val="000000"/>
                </a:solidFill>
                <a:effectLst/>
                <a:uFillTx/>
                <a:latin typeface="Arial"/>
              </a:rPr>
              <a:t>Parch</a:t>
            </a:r>
          </a:p>
          <a:p>
            <a:pPr lvl="0"/>
            <a:r>
              <a:rPr lang="cy" sz="2400" b="0" i="0" u="none" strike="noStrike" cap="none" baseline="0" dirty="0">
                <a:solidFill>
                  <a:srgbClr val="000000"/>
                </a:solidFill>
                <a:effectLst/>
                <a:uFillTx/>
                <a:latin typeface="Arial"/>
              </a:rPr>
              <a:t>Un person i siarad ar y tro. </a:t>
            </a:r>
            <a:r>
              <a:rPr lang="en-GB" sz="2400" dirty="0" err="1">
                <a:solidFill>
                  <a:srgbClr val="000000"/>
                </a:solidFill>
                <a:latin typeface="Arial"/>
              </a:rPr>
              <a:t>Codwch</a:t>
            </a:r>
            <a:r>
              <a:rPr lang="en-GB" sz="2400" dirty="0">
                <a:solidFill>
                  <a:srgbClr val="000000"/>
                </a:solidFill>
                <a:latin typeface="Arial"/>
              </a:rPr>
              <a:t> </a:t>
            </a:r>
            <a:r>
              <a:rPr lang="en-GB" sz="2400" dirty="0" err="1">
                <a:solidFill>
                  <a:srgbClr val="000000"/>
                </a:solidFill>
                <a:latin typeface="Arial"/>
              </a:rPr>
              <a:t>eich</a:t>
            </a:r>
            <a:r>
              <a:rPr lang="en-GB" sz="2400" dirty="0">
                <a:solidFill>
                  <a:srgbClr val="000000"/>
                </a:solidFill>
                <a:latin typeface="Arial"/>
              </a:rPr>
              <a:t> llaw </a:t>
            </a:r>
            <a:r>
              <a:rPr lang="cy" sz="2400" b="0" i="0" u="none" strike="noStrike" cap="none" baseline="0" dirty="0">
                <a:solidFill>
                  <a:srgbClr val="000000"/>
                </a:solidFill>
                <a:effectLst/>
                <a:uFillTx/>
                <a:latin typeface="Arial"/>
              </a:rPr>
              <a:t>os hoffech wneud sylw.</a:t>
            </a:r>
          </a:p>
          <a:p>
            <a:pPr lvl="0"/>
            <a:r>
              <a:rPr lang="cy" sz="2400" b="0" i="0" u="none" strike="noStrike" cap="none" baseline="0" dirty="0">
                <a:solidFill>
                  <a:srgbClr val="000000"/>
                </a:solidFill>
                <a:effectLst/>
                <a:uFillTx/>
                <a:latin typeface="Arial"/>
              </a:rPr>
              <a:t>Os ar-lein, defnyddiwch yr emoji ‘llaw i fyny’ neu’r blwch trafod</a:t>
            </a:r>
          </a:p>
          <a:p>
            <a:pPr lvl="0"/>
            <a:r>
              <a:rPr lang="cy" sz="2400" dirty="0">
                <a:solidFill>
                  <a:srgbClr val="000000"/>
                </a:solidFill>
                <a:latin typeface="Arial"/>
              </a:rPr>
              <a:t>Cyfraniad </a:t>
            </a:r>
            <a:r>
              <a:rPr lang="cy" sz="2400" b="0" i="0" u="none" strike="noStrike" cap="none" baseline="0" dirty="0">
                <a:solidFill>
                  <a:srgbClr val="000000"/>
                </a:solidFill>
                <a:effectLst/>
                <a:uFillTx/>
                <a:latin typeface="Arial"/>
              </a:rPr>
              <a:t>- plîs cyfrannwch a cheisiwch gadw ffocws</a:t>
            </a:r>
          </a:p>
        </p:txBody>
      </p:sp>
    </p:spTree>
    <p:extLst>
      <p:ext uri="{BB962C8B-B14F-4D97-AF65-F5344CB8AC3E}">
        <p14:creationId xmlns:p14="http://schemas.microsoft.com/office/powerpoint/2010/main" val="9229987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2FDAEE9-F0E1-6755-D028-1C2406B7CE7E}"/>
              </a:ext>
            </a:extLst>
          </p:cNvPr>
          <p:cNvSpPr>
            <a:spLocks noGrp="1"/>
          </p:cNvSpPr>
          <p:nvPr>
            <p:ph type="title"/>
          </p:nvPr>
        </p:nvSpPr>
        <p:spPr>
          <a:xfrm>
            <a:off x="628650" y="365125"/>
            <a:ext cx="7886700" cy="1325563"/>
          </a:xfrm>
        </p:spPr>
        <p:txBody>
          <a:bodyPr>
            <a:normAutofit/>
          </a:bodyPr>
          <a:lstStyle/>
          <a:p>
            <a:r>
              <a:rPr lang="cy" sz="4700" b="1" i="0" u="none" strike="noStrike" cap="none" baseline="0" dirty="0">
                <a:solidFill>
                  <a:srgbClr val="000000"/>
                </a:solidFill>
                <a:effectLst/>
                <a:uFillTx/>
                <a:latin typeface="Aptos Display"/>
              </a:rPr>
              <a:t>Nodau ac Amcanion  </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14A3BDAA-8E23-AB89-94FA-BEF2CDB85250}"/>
              </a:ext>
            </a:extLst>
          </p:cNvPr>
          <p:cNvSpPr>
            <a:spLocks noGrp="1"/>
          </p:cNvSpPr>
          <p:nvPr>
            <p:ph idx="1"/>
          </p:nvPr>
        </p:nvSpPr>
        <p:spPr>
          <a:xfrm>
            <a:off x="628649" y="1929384"/>
            <a:ext cx="8013573" cy="4545202"/>
          </a:xfrm>
        </p:spPr>
        <p:txBody>
          <a:bodyPr>
            <a:normAutofit lnSpcReduction="10000"/>
          </a:bodyPr>
          <a:lstStyle/>
          <a:p>
            <a:pPr marL="0" indent="0">
              <a:buNone/>
            </a:pPr>
            <a:r>
              <a:rPr lang="cy" sz="2400" b="1" i="0" u="none" strike="noStrike" cap="none" baseline="0" dirty="0">
                <a:solidFill>
                  <a:srgbClr val="000000"/>
                </a:solidFill>
                <a:effectLst/>
                <a:uFillTx/>
                <a:latin typeface="Aptos"/>
              </a:rPr>
              <a:t>Tasg 3 - Diogelu</a:t>
            </a:r>
          </a:p>
          <a:p>
            <a:r>
              <a:rPr lang="cy" sz="2400" b="0" i="0" u="none" strike="noStrike" cap="none" baseline="0" dirty="0">
                <a:solidFill>
                  <a:srgbClr val="000000"/>
                </a:solidFill>
                <a:effectLst/>
                <a:uFillTx/>
                <a:latin typeface="Aptos"/>
              </a:rPr>
              <a:t>Egluro gofynion sy’n ymwneud â’r aseiniad diogelu gan gynnwys sut i fodloni canlyniadau dysgu gofynnol Gofal Cymdeithasol Cymru (GCC) ar gyfer Tasg 3 </a:t>
            </a:r>
          </a:p>
          <a:p>
            <a:r>
              <a:rPr lang="cy" sz="2400" b="0" i="0" u="none" strike="noStrike" cap="none" baseline="0" dirty="0">
                <a:solidFill>
                  <a:srgbClr val="000000"/>
                </a:solidFill>
                <a:effectLst/>
                <a:uFillTx/>
                <a:latin typeface="Aptos"/>
              </a:rPr>
              <a:t>Archwilio'r fframwaith deddfwriaethol mewn perthynas â diogelu oedolion/plant</a:t>
            </a:r>
          </a:p>
          <a:p>
            <a:r>
              <a:rPr lang="cy" sz="2400" b="0" i="0" u="none" strike="noStrike" cap="none" baseline="0" dirty="0">
                <a:solidFill>
                  <a:srgbClr val="000000"/>
                </a:solidFill>
                <a:effectLst/>
                <a:uFillTx/>
                <a:latin typeface="Aptos"/>
              </a:rPr>
              <a:t>Myfyrio'n feirniadol ar rai o'r tensiynau a'r gwrthdaro posibl a wynebir wrth asesu diogelu</a:t>
            </a:r>
          </a:p>
          <a:p>
            <a:r>
              <a:rPr lang="cy" sz="2400" b="0" i="0" u="none" strike="noStrike" cap="none" baseline="0" dirty="0">
                <a:solidFill>
                  <a:srgbClr val="000000"/>
                </a:solidFill>
                <a:effectLst/>
                <a:uFillTx/>
                <a:latin typeface="Aptos"/>
              </a:rPr>
              <a:t>Archwilio dimensiynau gweithio yng Nghymru </a:t>
            </a:r>
          </a:p>
          <a:p>
            <a:r>
              <a:rPr lang="cy" sz="2400" b="0" i="0" u="none" strike="noStrike" cap="none" baseline="0" dirty="0">
                <a:solidFill>
                  <a:srgbClr val="000000"/>
                </a:solidFill>
                <a:effectLst/>
                <a:uFillTx/>
                <a:latin typeface="Aptos"/>
              </a:rPr>
              <a:t>Ystyried damcaniaethau a modelau i danategu arfer proffesiynol</a:t>
            </a:r>
          </a:p>
          <a:p>
            <a:r>
              <a:rPr lang="cy" sz="2400" b="0" i="0" u="none" strike="noStrike" cap="none" baseline="0" dirty="0">
                <a:solidFill>
                  <a:srgbClr val="000000"/>
                </a:solidFill>
                <a:effectLst/>
                <a:uFillTx/>
                <a:latin typeface="Aptos"/>
              </a:rPr>
              <a:t>Ystyried gweithio gyda chymhlethdod a gwneud penderfyniadau proffesiynol. </a:t>
            </a:r>
          </a:p>
          <a:p>
            <a:endParaRPr lang="en-US" sz="1900" dirty="0"/>
          </a:p>
          <a:p>
            <a:endParaRPr lang="en-US" sz="1900" dirty="0"/>
          </a:p>
        </p:txBody>
      </p:sp>
      <p:sp>
        <p:nvSpPr>
          <p:cNvPr id="6" name="Footer Placeholder 5">
            <a:extLst>
              <a:ext uri="{FF2B5EF4-FFF2-40B4-BE49-F238E27FC236}">
                <a16:creationId xmlns:a16="http://schemas.microsoft.com/office/drawing/2014/main" id="{41A2546B-10D0-EAD1-73B6-2C103A50719C}"/>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a:solidFill>
                  <a:srgbClr val="767676"/>
                </a:solidFill>
                <a:effectLst/>
                <a:uFillTx/>
                <a:latin typeface="Aptos"/>
              </a:rPr>
              <a:t>PORTH AGORED - Cydgrynhoi Ymarfer Gwaith Cymdeithasol</a:t>
            </a:r>
          </a:p>
          <a:p>
            <a:pPr>
              <a:lnSpc>
                <a:spcPct val="90000"/>
              </a:lnSpc>
              <a:spcAft>
                <a:spcPts val="600"/>
              </a:spcAft>
              <a:defRPr/>
            </a:pPr>
            <a:r>
              <a:rPr lang="en-GB" sz="200"/>
              <a:t>
</a:t>
            </a:r>
          </a:p>
        </p:txBody>
      </p:sp>
      <p:sp>
        <p:nvSpPr>
          <p:cNvPr id="4" name="Slide Number Placeholder 3">
            <a:extLst>
              <a:ext uri="{FF2B5EF4-FFF2-40B4-BE49-F238E27FC236}">
                <a16:creationId xmlns:a16="http://schemas.microsoft.com/office/drawing/2014/main" id="{AED4393C-EC94-240B-CEB6-29699A7764EB}"/>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158395236"/>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6A7DA6B-C893-5F68-B02F-2B511A72E2FC}"/>
              </a:ext>
            </a:extLst>
          </p:cNvPr>
          <p:cNvSpPr>
            <a:spLocks noGrp="1"/>
          </p:cNvSpPr>
          <p:nvPr>
            <p:ph type="title"/>
          </p:nvPr>
        </p:nvSpPr>
        <p:spPr>
          <a:xfrm>
            <a:off x="628650" y="365125"/>
            <a:ext cx="7886700" cy="1325563"/>
          </a:xfrm>
        </p:spPr>
        <p:txBody>
          <a:bodyPr>
            <a:normAutofit/>
          </a:bodyPr>
          <a:lstStyle/>
          <a:p>
            <a:r>
              <a:rPr lang="cy" sz="4300" b="1" i="0" u="none" strike="noStrike" cap="none" baseline="0">
                <a:solidFill>
                  <a:srgbClr val="000000"/>
                </a:solidFill>
                <a:effectLst/>
                <a:uFillTx/>
                <a:latin typeface="Aptos Display"/>
              </a:rPr>
              <a:t>Tasg 3 - Diogelu - Y Cwestiwn Portffolio</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21EF528-7836-F5D4-FAB1-CD40E1D1FB20}"/>
              </a:ext>
            </a:extLst>
          </p:cNvPr>
          <p:cNvSpPr>
            <a:spLocks noGrp="1"/>
          </p:cNvSpPr>
          <p:nvPr>
            <p:ph idx="1"/>
          </p:nvPr>
        </p:nvSpPr>
        <p:spPr>
          <a:xfrm>
            <a:off x="628650" y="1929383"/>
            <a:ext cx="7886700" cy="4563491"/>
          </a:xfrm>
        </p:spPr>
        <p:txBody>
          <a:bodyPr>
            <a:normAutofit/>
          </a:bodyPr>
          <a:lstStyle/>
          <a:p>
            <a:r>
              <a:rPr lang="cy" sz="2000" b="0" i="0" u="none" strike="noStrike" cap="none" baseline="0" dirty="0">
                <a:solidFill>
                  <a:srgbClr val="000000"/>
                </a:solidFill>
                <a:effectLst/>
                <a:uFillTx/>
                <a:latin typeface="Aptos"/>
              </a:rPr>
              <a:t>Cwblhewch astudiaeth achos adfyfyriol feirniadol yn seiliedig ar asesiad yr ydych wedi'i gynnal gydag eraill,</a:t>
            </a:r>
            <a:r>
              <a:rPr lang="cy" sz="2000" b="1" i="0" u="none" strike="noStrike" cap="none" baseline="0" dirty="0">
                <a:solidFill>
                  <a:srgbClr val="000000"/>
                </a:solidFill>
                <a:effectLst/>
                <a:uFillTx/>
                <a:latin typeface="Aptos"/>
              </a:rPr>
              <a:t> </a:t>
            </a:r>
            <a:r>
              <a:rPr lang="cy" sz="2000" b="0" i="0" u="none" strike="noStrike" cap="none" baseline="0" dirty="0">
                <a:solidFill>
                  <a:srgbClr val="000000"/>
                </a:solidFill>
                <a:effectLst/>
                <a:uFillTx/>
                <a:latin typeface="Aptos"/>
              </a:rPr>
              <a:t>yn eich maes gwaith eich hun, yn ymwneud â diogelu naill ai oedolyn neu blentyn. </a:t>
            </a:r>
          </a:p>
          <a:p>
            <a:r>
              <a:rPr lang="cy" sz="2000" b="0" i="0" u="none" strike="noStrike" cap="none" baseline="0" dirty="0">
                <a:solidFill>
                  <a:srgbClr val="000000"/>
                </a:solidFill>
                <a:effectLst/>
                <a:uFillTx/>
                <a:latin typeface="Aptos"/>
              </a:rPr>
              <a:t>Rhaid i chi ddangos sut mae'r achos yn cysylltu </a:t>
            </a:r>
            <a:r>
              <a:rPr lang="cy" sz="2000" b="1" i="0" u="none" strike="noStrike" cap="none" baseline="0" dirty="0">
                <a:solidFill>
                  <a:srgbClr val="000000"/>
                </a:solidFill>
                <a:effectLst/>
                <a:uFillTx/>
                <a:latin typeface="Aptos"/>
              </a:rPr>
              <a:t>neu y gallai</a:t>
            </a:r>
            <a:r>
              <a:rPr lang="cy" sz="2000" b="0" i="0" u="none" strike="noStrike" cap="none" baseline="0" dirty="0">
                <a:solidFill>
                  <a:srgbClr val="000000"/>
                </a:solidFill>
                <a:effectLst/>
                <a:uFillTx/>
                <a:latin typeface="Aptos"/>
              </a:rPr>
              <a:t> gysylltu â deddfwriaeth, polisïau, strategaethau a gweithdrefnau diogelu (gan gynnwys dangos dealltwriaeth o’r rhyngwyneb rhwng darpariaeth gwasanaethau cymdeithasol yng Nghymru â’r Deyrnas Unedig, yr Undeb Ewropeaidd (UE) a’r tu allan i’r UE). </a:t>
            </a:r>
          </a:p>
          <a:p>
            <a:r>
              <a:rPr lang="cy" sz="2000" b="0" i="0" u="none" strike="noStrike" cap="none" baseline="0" dirty="0">
                <a:solidFill>
                  <a:srgbClr val="000000"/>
                </a:solidFill>
                <a:effectLst/>
                <a:uFillTx/>
                <a:latin typeface="Aptos"/>
              </a:rPr>
              <a:t>Rhaid i chi ddangos eich dealltwriaeth o integreiddio dadansoddi mewn asesu, cydweithio a barn broffesiynol mewn sefyllfaoedd cynyddol gymhleth a'r defnydd o ddamcaniaethau gwaith cymdeithasol. </a:t>
            </a:r>
          </a:p>
          <a:p>
            <a:r>
              <a:rPr lang="cy" sz="2000" b="0" i="0" u="none" strike="noStrike" cap="none" baseline="0" dirty="0">
                <a:solidFill>
                  <a:srgbClr val="000000"/>
                </a:solidFill>
                <a:effectLst/>
                <a:uFillTx/>
                <a:latin typeface="Aptos"/>
              </a:rPr>
              <a:t>Rhaid i chi gyfeirio at ddimensiynau penodol gweithio yng Nghymru. (</a:t>
            </a:r>
            <a:r>
              <a:rPr lang="cy" sz="2000" b="0" i="1" u="none" strike="noStrike" cap="none" baseline="0" dirty="0">
                <a:solidFill>
                  <a:srgbClr val="000000"/>
                </a:solidFill>
                <a:effectLst/>
                <a:uFillTx/>
                <a:latin typeface="Aptos"/>
              </a:rPr>
              <a:t>4000 o eiriau +/- 10%).</a:t>
            </a:r>
          </a:p>
          <a:p>
            <a:endParaRPr lang="en-US" sz="1900" dirty="0"/>
          </a:p>
        </p:txBody>
      </p:sp>
      <p:sp>
        <p:nvSpPr>
          <p:cNvPr id="6" name="Footer Placeholder 5">
            <a:extLst>
              <a:ext uri="{FF2B5EF4-FFF2-40B4-BE49-F238E27FC236}">
                <a16:creationId xmlns:a16="http://schemas.microsoft.com/office/drawing/2014/main" id="{51A2E21B-A12E-16F1-7ED6-AADFB37EFE8D}"/>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a:solidFill>
                  <a:srgbClr val="767676"/>
                </a:solidFill>
                <a:effectLst/>
                <a:uFillTx/>
                <a:latin typeface="Aptos"/>
              </a:rPr>
              <a:t>PORTH AGORED - Cydgrynhoi Ymarfer Gwaith Cymdeithasol</a:t>
            </a:r>
          </a:p>
          <a:p>
            <a:pPr>
              <a:lnSpc>
                <a:spcPct val="90000"/>
              </a:lnSpc>
              <a:spcAft>
                <a:spcPts val="600"/>
              </a:spcAft>
              <a:defRPr/>
            </a:pPr>
            <a:r>
              <a:rPr lang="en-GB" sz="200"/>
              <a:t>
</a:t>
            </a:r>
          </a:p>
        </p:txBody>
      </p:sp>
      <p:sp>
        <p:nvSpPr>
          <p:cNvPr id="4" name="Slide Number Placeholder 3">
            <a:extLst>
              <a:ext uri="{FF2B5EF4-FFF2-40B4-BE49-F238E27FC236}">
                <a16:creationId xmlns:a16="http://schemas.microsoft.com/office/drawing/2014/main" id="{D33ABC23-75F2-40E6-3297-1181775F8023}"/>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338026552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6DBA9-B6FE-6968-3FF4-C4BB8C54D603}"/>
              </a:ext>
            </a:extLst>
          </p:cNvPr>
          <p:cNvSpPr>
            <a:spLocks noGrp="1"/>
          </p:cNvSpPr>
          <p:nvPr>
            <p:ph type="title"/>
          </p:nvPr>
        </p:nvSpPr>
        <p:spPr>
          <a:xfrm>
            <a:off x="539553" y="1106008"/>
            <a:ext cx="7975798" cy="365126"/>
          </a:xfrm>
        </p:spPr>
        <p:txBody>
          <a:bodyPr anchor="b">
            <a:normAutofit fontScale="90000"/>
          </a:bodyPr>
          <a:lstStyle/>
          <a:p>
            <a:r>
              <a:rPr lang="cy" sz="4500" b="1" i="0" u="none" strike="noStrike" cap="none" baseline="0">
                <a:solidFill>
                  <a:srgbClr val="000000"/>
                </a:solidFill>
                <a:effectLst/>
                <a:uFillTx/>
                <a:latin typeface="Aptos Display"/>
              </a:rPr>
              <a:t>Canlyniadau Dysgu GCC - Tasg 3 </a:t>
            </a:r>
          </a:p>
        </p:txBody>
      </p:sp>
      <p:sp>
        <p:nvSpPr>
          <p:cNvPr id="3" name="Content Placeholder 2">
            <a:extLst>
              <a:ext uri="{FF2B5EF4-FFF2-40B4-BE49-F238E27FC236}">
                <a16:creationId xmlns:a16="http://schemas.microsoft.com/office/drawing/2014/main" id="{87D516E2-47FD-4F06-3B73-6C93AF124966}"/>
              </a:ext>
            </a:extLst>
          </p:cNvPr>
          <p:cNvSpPr>
            <a:spLocks noGrp="1"/>
          </p:cNvSpPr>
          <p:nvPr>
            <p:ph idx="1"/>
          </p:nvPr>
        </p:nvSpPr>
        <p:spPr>
          <a:xfrm>
            <a:off x="611560" y="1588110"/>
            <a:ext cx="8045542" cy="4645983"/>
          </a:xfrm>
        </p:spPr>
        <p:txBody>
          <a:bodyPr anchor="t">
            <a:normAutofit/>
          </a:bodyPr>
          <a:lstStyle/>
          <a:p>
            <a:pPr marL="0" indent="0">
              <a:buNone/>
            </a:pPr>
            <a:r>
              <a:rPr lang="cy" sz="2400" b="0" i="0" u="none" strike="noStrike" cap="none" baseline="0" dirty="0">
                <a:solidFill>
                  <a:srgbClr val="000000">
                    <a:alpha val="80000"/>
                  </a:srgbClr>
                </a:solidFill>
                <a:effectLst/>
                <a:uFillTx/>
                <a:latin typeface="Arial"/>
              </a:rPr>
              <a:t>Yn Nhasg 3 mae angen i chi fodloni agweddau ar bob un o'r 3 chanlyniad dysgu GCC. </a:t>
            </a:r>
          </a:p>
          <a:p>
            <a:pPr marL="0" indent="0">
              <a:buNone/>
            </a:pPr>
            <a:r>
              <a:rPr lang="cy" b="0" i="0" u="none" strike="noStrike" cap="none" baseline="0" dirty="0">
                <a:effectLst/>
                <a:uFillTx/>
              </a:rPr>
              <a:t>1. </a:t>
            </a:r>
            <a:r>
              <a:rPr lang="cy" sz="2400" dirty="0">
                <a:solidFill>
                  <a:srgbClr val="000000">
                    <a:alpha val="80000"/>
                  </a:srgbClr>
                </a:solidFill>
                <a:latin typeface="Arial"/>
              </a:rPr>
              <a:t>Cymhwyso dadansoddiad wrth asesu i lywio ymyriadau</a:t>
            </a:r>
          </a:p>
          <a:p>
            <a:pPr marL="0" indent="0">
              <a:buNone/>
            </a:pPr>
            <a:r>
              <a:rPr lang="cy" sz="2400" b="0" i="0" u="none" strike="noStrike" cap="none" baseline="0" dirty="0">
                <a:solidFill>
                  <a:srgbClr val="000000">
                    <a:alpha val="80000"/>
                  </a:srgbClr>
                </a:solidFill>
                <a:effectLst/>
                <a:uFillTx/>
                <a:latin typeface="Arial"/>
              </a:rPr>
              <a:t>2. Gweithio ar y cyd â phobl sydd angen gofal a chymorth, eu gofalwyr a gweithwyr proffesiynol eraill</a:t>
            </a:r>
          </a:p>
          <a:p>
            <a:pPr marL="0" indent="0">
              <a:buNone/>
            </a:pPr>
            <a:r>
              <a:rPr lang="cy" sz="2400" b="0" i="0" u="none" strike="noStrike" cap="none" baseline="0" dirty="0">
                <a:solidFill>
                  <a:srgbClr val="000000">
                    <a:alpha val="80000"/>
                  </a:srgbClr>
                </a:solidFill>
                <a:effectLst/>
                <a:uFillTx/>
                <a:latin typeface="Arial"/>
              </a:rPr>
              <a:t>3. Ymyrraeth a chymhwyso barn broffesiynol mewn sefyllfaoedd cynyddol gymhleth.</a:t>
            </a:r>
          </a:p>
          <a:p>
            <a:endParaRPr lang="en-GB" sz="2400" dirty="0">
              <a:solidFill>
                <a:schemeClr val="tx1">
                  <a:alpha val="80000"/>
                </a:schemeClr>
              </a:solidFill>
              <a:effectLst/>
              <a:latin typeface="Arial" panose="020B0604020202020204" pitchFamily="34" charset="0"/>
            </a:endParaRPr>
          </a:p>
          <a:p>
            <a:r>
              <a:rPr lang="cy" sz="2400" b="0" i="0" u="none" strike="noStrike" cap="none" baseline="0" dirty="0">
                <a:solidFill>
                  <a:srgbClr val="000000">
                    <a:alpha val="80000"/>
                  </a:srgbClr>
                </a:solidFill>
                <a:effectLst/>
                <a:uFillTx/>
                <a:latin typeface="Arial"/>
              </a:rPr>
              <a:t>Ceir rhagor o fanylion yn atodiad 4 y llawlyfr.</a:t>
            </a:r>
          </a:p>
          <a:p>
            <a:endParaRPr lang="en-GB" sz="1700" dirty="0">
              <a:solidFill>
                <a:schemeClr val="tx1">
                  <a:alpha val="80000"/>
                </a:schemeClr>
              </a:solidFill>
              <a:effectLst/>
              <a:latin typeface="Arial" panose="020B0604020202020204" pitchFamily="34" charset="0"/>
            </a:endParaRPr>
          </a:p>
          <a:p>
            <a:endParaRPr lang="en-US" sz="1700" dirty="0">
              <a:solidFill>
                <a:schemeClr val="tx1">
                  <a:alpha val="80000"/>
                </a:schemeClr>
              </a:solidFill>
            </a:endParaRPr>
          </a:p>
        </p:txBody>
      </p:sp>
      <p:sp>
        <p:nvSpPr>
          <p:cNvPr id="5" name="Slide Number Placeholder 4">
            <a:extLst>
              <a:ext uri="{FF2B5EF4-FFF2-40B4-BE49-F238E27FC236}">
                <a16:creationId xmlns:a16="http://schemas.microsoft.com/office/drawing/2014/main" id="{054D56B4-6C74-5F33-A8DD-B387CFC74921}"/>
              </a:ext>
            </a:extLst>
          </p:cNvPr>
          <p:cNvSpPr>
            <a:spLocks noGrp="1"/>
          </p:cNvSpPr>
          <p:nvPr>
            <p:ph type="sldNum" sz="quarter" idx="12"/>
          </p:nvPr>
        </p:nvSpPr>
        <p:spPr/>
        <p:txBody>
          <a:bodyPr/>
          <a:lstStyle/>
          <a:p>
            <a:pPr>
              <a:defRPr/>
            </a:pPr>
            <a:fld id="{B279AC3C-9A7B-46D6-8EDB-3083219B5F49}" type="slidenum">
              <a:rPr lang="en-GB" altLang="en-US" smtClean="0"/>
              <a:pPr>
                <a:defRPr/>
              </a:pPr>
              <a:t>5</a:t>
            </a:fld>
            <a:endParaRPr lang="en-GB" altLang="en-US"/>
          </a:p>
        </p:txBody>
      </p:sp>
      <p:sp>
        <p:nvSpPr>
          <p:cNvPr id="6" name="Footer Placeholder 5">
            <a:extLst>
              <a:ext uri="{FF2B5EF4-FFF2-40B4-BE49-F238E27FC236}">
                <a16:creationId xmlns:a16="http://schemas.microsoft.com/office/drawing/2014/main" id="{372E662C-5F02-68C5-6630-4DA80824F2AD}"/>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extLst>
      <p:ext uri="{BB962C8B-B14F-4D97-AF65-F5344CB8AC3E}">
        <p14:creationId xmlns:p14="http://schemas.microsoft.com/office/powerpoint/2010/main" val="3996470141"/>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B88D80A-E605-69D0-E2EA-CCDF75B4463B}"/>
              </a:ext>
            </a:extLst>
          </p:cNvPr>
          <p:cNvSpPr>
            <a:spLocks noGrp="1"/>
          </p:cNvSpPr>
          <p:nvPr>
            <p:ph type="title"/>
          </p:nvPr>
        </p:nvSpPr>
        <p:spPr>
          <a:xfrm>
            <a:off x="628650" y="365126"/>
            <a:ext cx="7886700" cy="615949"/>
          </a:xfrm>
        </p:spPr>
        <p:txBody>
          <a:bodyPr>
            <a:normAutofit/>
          </a:bodyPr>
          <a:lstStyle/>
          <a:p>
            <a:r>
              <a:rPr lang="cy" sz="3600" b="1" i="0" u="none" strike="noStrike" cap="none" baseline="0">
                <a:solidFill>
                  <a:srgbClr val="000000"/>
                </a:solidFill>
                <a:effectLst/>
                <a:uFillTx/>
                <a:latin typeface="Aptos Display"/>
              </a:rPr>
              <a:t>Canlyniad Dysgu - 1</a:t>
            </a:r>
          </a:p>
        </p:txBody>
      </p:sp>
      <p:sp>
        <p:nvSpPr>
          <p:cNvPr id="7" name="Content Placeholder 6">
            <a:extLst>
              <a:ext uri="{FF2B5EF4-FFF2-40B4-BE49-F238E27FC236}">
                <a16:creationId xmlns:a16="http://schemas.microsoft.com/office/drawing/2014/main" id="{664CC9EA-96C4-C412-703E-55FF3341FC2A}"/>
              </a:ext>
            </a:extLst>
          </p:cNvPr>
          <p:cNvSpPr>
            <a:spLocks noGrp="1"/>
          </p:cNvSpPr>
          <p:nvPr>
            <p:ph idx="1"/>
          </p:nvPr>
        </p:nvSpPr>
        <p:spPr/>
        <p:txBody>
          <a:bodyPr>
            <a:normAutofit/>
          </a:bodyPr>
          <a:lstStyle/>
          <a:p>
            <a:pPr marL="0" indent="0">
              <a:buNone/>
            </a:pPr>
            <a:r>
              <a:rPr lang="cy" sz="2000" dirty="0">
                <a:solidFill>
                  <a:srgbClr val="000000"/>
                </a:solidFill>
                <a:latin typeface="Arial"/>
              </a:rPr>
              <a:t>Bydd y dysgwr yn</a:t>
            </a:r>
            <a:r>
              <a:rPr lang="cy" sz="2000" b="0" i="0" u="none" strike="noStrike" cap="none" baseline="0" dirty="0">
                <a:solidFill>
                  <a:srgbClr val="000000"/>
                </a:solidFill>
                <a:effectLst/>
                <a:uFillTx/>
                <a:latin typeface="Arial"/>
              </a:rPr>
              <a:t>:</a:t>
            </a:r>
          </a:p>
          <a:p>
            <a:r>
              <a:rPr lang="cy" sz="2000" b="0" i="0" u="none" strike="noStrike" cap="none" baseline="0" dirty="0">
                <a:solidFill>
                  <a:srgbClr val="000000"/>
                </a:solidFill>
                <a:effectLst/>
                <a:uFillTx/>
                <a:latin typeface="Arial"/>
              </a:rPr>
              <a:t>1.1. Deall sut y defnyddir fframweithiau deddfwriaethol, safbwyntiau damcaniaethol, safonau a chanllawiau i lywio ymarfer asesu</a:t>
            </a:r>
          </a:p>
          <a:p>
            <a:r>
              <a:rPr lang="cy" sz="2000" b="0" i="0" u="none" strike="noStrike" cap="none" baseline="0" dirty="0">
                <a:solidFill>
                  <a:srgbClr val="000000"/>
                </a:solidFill>
                <a:effectLst/>
                <a:uFillTx/>
                <a:latin typeface="Arial"/>
              </a:rPr>
              <a:t>1.2. Gallu defnyddio dull sy’n canolbwyntio ar y dinesydd, ac ar ganlyniadau, i wneud asesiadau amrywiol er mwyn hybu a chefnogi llesiant</a:t>
            </a:r>
          </a:p>
          <a:p>
            <a:r>
              <a:rPr lang="cy" b="0" i="0" u="none" strike="noStrike" cap="none" baseline="0" dirty="0">
                <a:effectLst/>
                <a:uFillTx/>
              </a:rPr>
              <a:t>1.3. </a:t>
            </a:r>
            <a:r>
              <a:rPr lang="cy" sz="2000" dirty="0">
                <a:solidFill>
                  <a:srgbClr val="000000"/>
                </a:solidFill>
                <a:latin typeface="Arial"/>
              </a:rPr>
              <a:t>Gallu cofnodi gwybodaeth asesu fel sail i lywio penderfyniadau</a:t>
            </a:r>
          </a:p>
          <a:p>
            <a:r>
              <a:rPr lang="cy" sz="2000" b="0" i="0" u="none" strike="noStrike" cap="none" baseline="0" dirty="0">
                <a:solidFill>
                  <a:srgbClr val="000000"/>
                </a:solidFill>
                <a:effectLst/>
                <a:uFillTx/>
                <a:latin typeface="Arial"/>
              </a:rPr>
              <a:t>1.4. Gallu ffurfio barn broffesiynol ar sail gwybodaeth asesu.</a:t>
            </a:r>
          </a:p>
          <a:p>
            <a:r>
              <a:rPr lang="cy" sz="2000" b="0" i="0" u="none" strike="noStrike" cap="none" baseline="0" dirty="0">
                <a:solidFill>
                  <a:srgbClr val="000000"/>
                </a:solidFill>
                <a:effectLst/>
                <a:uFillTx/>
                <a:latin typeface="Arial"/>
              </a:rPr>
              <a:t>Gweler atodiad 4 y llawlyfr am y dadansoddiad manylach yn y “Meini Prawf Asesu”. </a:t>
            </a: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FB0007"/>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900" dirty="0">
              <a:solidFill>
                <a:srgbClr val="000000"/>
              </a:solidFill>
              <a:effectLst/>
              <a:latin typeface="Arial" panose="020B0604020202020204" pitchFamily="34" charset="0"/>
            </a:endParaRPr>
          </a:p>
          <a:p>
            <a:pPr marL="0" indent="0">
              <a:buNone/>
            </a:pPr>
            <a:endParaRPr lang="en-GB" sz="1050" dirty="0">
              <a:solidFill>
                <a:srgbClr val="000000"/>
              </a:solidFill>
              <a:effectLst/>
              <a:latin typeface="Arial" panose="020B0604020202020204" pitchFamily="34" charset="0"/>
            </a:endParaRPr>
          </a:p>
          <a:p>
            <a:endParaRPr lang="en-GB" sz="1200" dirty="0">
              <a:solidFill>
                <a:srgbClr val="000000"/>
              </a:solidFill>
              <a:effectLst/>
              <a:latin typeface="Arial" panose="020B0604020202020204" pitchFamily="34" charset="0"/>
            </a:endParaRPr>
          </a:p>
          <a:p>
            <a:endParaRPr lang="en-GB" sz="1500" dirty="0">
              <a:solidFill>
                <a:srgbClr val="000000"/>
              </a:solidFill>
              <a:effectLst/>
              <a:latin typeface="Arial" panose="020B0604020202020204" pitchFamily="34" charset="0"/>
            </a:endParaRPr>
          </a:p>
          <a:p>
            <a:endParaRPr lang="en-GB" dirty="0">
              <a:solidFill>
                <a:srgbClr val="000000"/>
              </a:solidFill>
              <a:effectLst/>
              <a:latin typeface="Arial" panose="020B0604020202020204" pitchFamily="34" charset="0"/>
            </a:endParaRPr>
          </a:p>
          <a:p>
            <a:endParaRPr lang="en-US" dirty="0"/>
          </a:p>
        </p:txBody>
      </p:sp>
      <p:sp>
        <p:nvSpPr>
          <p:cNvPr id="11" name="Text Placeholder 10">
            <a:extLst>
              <a:ext uri="{FF2B5EF4-FFF2-40B4-BE49-F238E27FC236}">
                <a16:creationId xmlns:a16="http://schemas.microsoft.com/office/drawing/2014/main" id="{D40B192C-2F2E-74DE-0AC5-0916E8209181}"/>
              </a:ext>
            </a:extLst>
          </p:cNvPr>
          <p:cNvSpPr>
            <a:spLocks noGrp="1"/>
          </p:cNvSpPr>
          <p:nvPr>
            <p:ph type="body" idx="4294967295"/>
          </p:nvPr>
        </p:nvSpPr>
        <p:spPr>
          <a:xfrm>
            <a:off x="628650" y="981075"/>
            <a:ext cx="7346950" cy="914400"/>
          </a:xfrm>
        </p:spPr>
        <p:txBody>
          <a:bodyPr>
            <a:normAutofit fontScale="85000" lnSpcReduction="20000"/>
          </a:bodyPr>
          <a:lstStyle/>
          <a:p>
            <a:pPr marL="0" indent="0">
              <a:buNone/>
            </a:pPr>
            <a:r>
              <a:rPr lang="cy" sz="2800" b="1" i="0" u="none" strike="noStrike" cap="none" baseline="0" dirty="0">
                <a:effectLst/>
                <a:uFillTx/>
              </a:rPr>
              <a:t>1. Cymhwyso dadansoddiad wrth asesu er mwyn llywio ymyriadau</a:t>
            </a:r>
          </a:p>
          <a:p>
            <a:pPr marL="0" indent="0">
              <a:buNone/>
            </a:pPr>
            <a:r>
              <a:rPr lang="en-US" dirty="0"/>
              <a:t> </a:t>
            </a:r>
          </a:p>
        </p:txBody>
      </p:sp>
      <p:sp>
        <p:nvSpPr>
          <p:cNvPr id="12" name="Text Placeholder 11">
            <a:extLst>
              <a:ext uri="{FF2B5EF4-FFF2-40B4-BE49-F238E27FC236}">
                <a16:creationId xmlns:a16="http://schemas.microsoft.com/office/drawing/2014/main" id="{0FEB533E-3C67-CF60-0E3C-FE01B44F0E5E}"/>
              </a:ext>
            </a:extLst>
          </p:cNvPr>
          <p:cNvSpPr>
            <a:spLocks noGrp="1"/>
          </p:cNvSpPr>
          <p:nvPr>
            <p:ph type="body" sz="quarter" idx="4294967295"/>
          </p:nvPr>
        </p:nvSpPr>
        <p:spPr>
          <a:xfrm>
            <a:off x="5246688" y="770667"/>
            <a:ext cx="3897312" cy="1085850"/>
          </a:xfrm>
        </p:spPr>
        <p:txBody>
          <a:bodyPr>
            <a:normAutofit/>
          </a:bodyPr>
          <a:lstStyle/>
          <a:p>
            <a:endParaRPr lang="en-GB" sz="4200" b="1" dirty="0">
              <a:solidFill>
                <a:srgbClr val="000000"/>
              </a:solidFill>
              <a:effectLst/>
              <a:latin typeface="Arial" panose="020B0604020202020204" pitchFamily="34" charset="0"/>
            </a:endParaRPr>
          </a:p>
          <a:p>
            <a:endParaRPr lang="en-US" dirty="0"/>
          </a:p>
        </p:txBody>
      </p:sp>
      <p:sp>
        <p:nvSpPr>
          <p:cNvPr id="2" name="Slide Number Placeholder 1">
            <a:extLst>
              <a:ext uri="{FF2B5EF4-FFF2-40B4-BE49-F238E27FC236}">
                <a16:creationId xmlns:a16="http://schemas.microsoft.com/office/drawing/2014/main" id="{D3F06798-CF3D-18CB-8567-B01A79DFAE39}"/>
              </a:ext>
            </a:extLst>
          </p:cNvPr>
          <p:cNvSpPr>
            <a:spLocks noGrp="1"/>
          </p:cNvSpPr>
          <p:nvPr>
            <p:ph type="sldNum" sz="quarter" idx="12"/>
          </p:nvPr>
        </p:nvSpPr>
        <p:spPr/>
        <p:txBody>
          <a:bodyPr/>
          <a:lstStyle/>
          <a:p>
            <a:pPr>
              <a:defRPr/>
            </a:pPr>
            <a:fld id="{B279AC3C-9A7B-46D6-8EDB-3083219B5F49}" type="slidenum">
              <a:rPr lang="en-GB" altLang="en-US" smtClean="0"/>
              <a:pPr>
                <a:defRPr/>
              </a:pPr>
              <a:t>6</a:t>
            </a:fld>
            <a:endParaRPr lang="en-GB" altLang="en-US"/>
          </a:p>
        </p:txBody>
      </p:sp>
      <p:sp>
        <p:nvSpPr>
          <p:cNvPr id="3" name="Footer Placeholder 2">
            <a:extLst>
              <a:ext uri="{FF2B5EF4-FFF2-40B4-BE49-F238E27FC236}">
                <a16:creationId xmlns:a16="http://schemas.microsoft.com/office/drawing/2014/main" id="{CA3CEC07-0A6A-EC17-C976-4FB0594DB52F}"/>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extLst>
      <p:ext uri="{BB962C8B-B14F-4D97-AF65-F5344CB8AC3E}">
        <p14:creationId xmlns:p14="http://schemas.microsoft.com/office/powerpoint/2010/main" val="3801914888"/>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8" name="Rectangle 2048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D18FF-CC89-4B35-8D0E-24F3C58C684C}"/>
              </a:ext>
            </a:extLst>
          </p:cNvPr>
          <p:cNvSpPr txBox="1"/>
          <p:nvPr/>
        </p:nvSpPr>
        <p:spPr>
          <a:xfrm>
            <a:off x="429369" y="238539"/>
            <a:ext cx="8263890" cy="1434415"/>
          </a:xfrm>
          <a:prstGeom prst="rect">
            <a:avLst/>
          </a:prstGeom>
        </p:spPr>
        <p:txBody>
          <a:bodyPr vert="horz" lIns="91440" tIns="45720" rIns="91440" bIns="45720" rtlCol="0" anchor="b">
            <a:normAutofit/>
            <a:scene3d>
              <a:camera prst="orthographicFront"/>
              <a:lightRig rig="soft" dir="t"/>
            </a:scene3d>
            <a:sp3d prstMaterial="softEdge">
              <a:bevelT w="25400" h="25400"/>
            </a:sp3d>
          </a:bodyPr>
          <a:lstStyle/>
          <a:p>
            <a:pPr>
              <a:lnSpc>
                <a:spcPct val="90000"/>
              </a:lnSpc>
              <a:spcBef>
                <a:spcPct val="0"/>
              </a:spcBef>
              <a:spcAft>
                <a:spcPts val="600"/>
              </a:spcAft>
              <a:defRPr/>
            </a:pPr>
            <a:r>
              <a:rPr lang="cy" sz="4300" b="1" i="0" u="none" strike="noStrike" cap="none" baseline="0" dirty="0">
                <a:solidFill>
                  <a:srgbClr val="000000"/>
                </a:solidFill>
                <a:effectLst>
                  <a:outerShdw blurRad="31750" dist="25400" dir="5400000" algn="tl" rotWithShape="0">
                    <a:srgbClr val="000000">
                      <a:alpha val="25098"/>
                    </a:srgbClr>
                  </a:outerShdw>
                </a:effectLst>
                <a:uFillTx/>
                <a:latin typeface="Aptos Display"/>
              </a:rPr>
              <a:t>Deddfwriaeth Danategol</a:t>
            </a:r>
          </a:p>
          <a:p>
            <a:pPr>
              <a:lnSpc>
                <a:spcPct val="90000"/>
              </a:lnSpc>
              <a:spcBef>
                <a:spcPct val="0"/>
              </a:spcBef>
              <a:spcAft>
                <a:spcPts val="600"/>
              </a:spcAft>
              <a:defRPr/>
            </a:pPr>
            <a:r>
              <a:rPr lang="cy" sz="4300" b="1" i="0" u="none" strike="noStrike" cap="none" baseline="0" dirty="0">
                <a:solidFill>
                  <a:srgbClr val="000000"/>
                </a:solidFill>
                <a:effectLst>
                  <a:outerShdw blurRad="31750" dist="25400" dir="5400000" algn="tl" rotWithShape="0">
                    <a:srgbClr val="000000">
                      <a:alpha val="25098"/>
                    </a:srgbClr>
                  </a:outerShdw>
                </a:effectLst>
                <a:uFillTx/>
                <a:latin typeface="Aptos Display"/>
              </a:rPr>
              <a:t>Pam y gyfraith? </a:t>
            </a:r>
          </a:p>
        </p:txBody>
      </p:sp>
      <p:sp>
        <p:nvSpPr>
          <p:cNvPr id="2049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3" name="TextBox 2">
            <a:extLst>
              <a:ext uri="{FF2B5EF4-FFF2-40B4-BE49-F238E27FC236}">
                <a16:creationId xmlns:a16="http://schemas.microsoft.com/office/drawing/2014/main" id="{57D73BBC-B255-44E5-9765-D277F00677E4}"/>
              </a:ext>
            </a:extLst>
          </p:cNvPr>
          <p:cNvSpPr txBox="1">
            <a:spLocks noChangeArrowheads="1"/>
          </p:cNvSpPr>
          <p:nvPr/>
        </p:nvSpPr>
        <p:spPr bwMode="auto">
          <a:xfrm>
            <a:off x="429369" y="2071316"/>
            <a:ext cx="5327374" cy="428503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None/>
            </a:pPr>
            <a:r>
              <a:rPr lang="cy" sz="2200" b="1" i="0" u="none" strike="noStrike" cap="none" baseline="0" dirty="0">
                <a:solidFill>
                  <a:srgbClr val="000000"/>
                </a:solidFill>
                <a:effectLst/>
                <a:uFillTx/>
                <a:latin typeface="Aptos"/>
              </a:rPr>
              <a:t>Ymarfer 1</a:t>
            </a:r>
          </a:p>
          <a:p>
            <a:pPr marL="342900" indent="-342900">
              <a:lnSpc>
                <a:spcPct val="90000"/>
              </a:lnSpc>
            </a:pPr>
            <a:r>
              <a:rPr lang="cy" sz="2200" b="0" i="0" u="none" strike="noStrike" cap="none" baseline="0" dirty="0">
                <a:solidFill>
                  <a:srgbClr val="000000"/>
                </a:solidFill>
                <a:effectLst/>
                <a:uFillTx/>
                <a:latin typeface="Aptos"/>
              </a:rPr>
              <a:t>Pam ei bod yn bwysig i weithwyr cymdeithasol fod ag ymwybyddiaeth o’r gyfraith? </a:t>
            </a:r>
          </a:p>
          <a:p>
            <a:pPr marL="342900" indent="-342900">
              <a:lnSpc>
                <a:spcPct val="90000"/>
              </a:lnSpc>
            </a:pPr>
            <a:r>
              <a:rPr lang="cy" sz="2200" b="0" i="0" u="none" strike="noStrike" cap="none" baseline="0" dirty="0">
                <a:solidFill>
                  <a:srgbClr val="000000"/>
                </a:solidFill>
                <a:effectLst/>
                <a:uFillTx/>
                <a:latin typeface="Aptos"/>
              </a:rPr>
              <a:t>Trafodwch yr hyn yr ydych yn ei ystyried fel </a:t>
            </a:r>
            <a:r>
              <a:rPr lang="cy" sz="2200" b="1" i="0" u="none" strike="noStrike" cap="none" baseline="0" dirty="0">
                <a:solidFill>
                  <a:srgbClr val="000000"/>
                </a:solidFill>
                <a:effectLst/>
                <a:uFillTx/>
                <a:latin typeface="Aptos"/>
              </a:rPr>
              <a:t>darnau allweddol o ddeddfwriaeth/ polisi/ gweithdrefnau </a:t>
            </a:r>
            <a:r>
              <a:rPr lang="cy" sz="2200" b="0" i="0" u="none" strike="noStrike" cap="none" baseline="0" dirty="0">
                <a:solidFill>
                  <a:srgbClr val="000000"/>
                </a:solidFill>
                <a:effectLst/>
                <a:uFillTx/>
                <a:latin typeface="Aptos"/>
              </a:rPr>
              <a:t>sy’n tanategu eich maes ymarfer</a:t>
            </a:r>
          </a:p>
          <a:p>
            <a:pPr marL="342900" indent="-342900">
              <a:lnSpc>
                <a:spcPct val="90000"/>
              </a:lnSpc>
            </a:pPr>
            <a:r>
              <a:rPr lang="cy" sz="2200" b="0" i="0" u="none" strike="noStrike" cap="none" baseline="0" dirty="0">
                <a:solidFill>
                  <a:srgbClr val="000000"/>
                </a:solidFill>
                <a:effectLst/>
                <a:uFillTx/>
                <a:latin typeface="Aptos"/>
              </a:rPr>
              <a:t>Ystyriwch ddeddfwriaeth yng Nghymru, Y Deyrnas Unedig a’r Undeb Ewropeaidd (UE/EU) a thu allan i’r UE.</a:t>
            </a:r>
          </a:p>
        </p:txBody>
      </p:sp>
      <p:pic>
        <p:nvPicPr>
          <p:cNvPr id="5" name="Picture 5" descr="Image result for social worker legislation">
            <a:extLst>
              <a:ext uri="{FF2B5EF4-FFF2-40B4-BE49-F238E27FC236}">
                <a16:creationId xmlns:a16="http://schemas.microsoft.com/office/drawing/2014/main" id="{A26B53DD-58F2-4B49-A75C-CDD3505C66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401" r="15446" b="2"/>
          <a:stretch>
            <a:fillRect/>
          </a:stretch>
        </p:blipFill>
        <p:spPr bwMode="auto">
          <a:xfrm>
            <a:off x="5756743" y="2093976"/>
            <a:ext cx="2955798" cy="4096512"/>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a:extLst>
              <a:ext uri="{FF2B5EF4-FFF2-40B4-BE49-F238E27FC236}">
                <a16:creationId xmlns:a16="http://schemas.microsoft.com/office/drawing/2014/main" id="{76783372-42B4-4F41-80D9-056E02FDBB96}"/>
              </a:ext>
            </a:extLst>
          </p:cNvPr>
          <p:cNvSpPr>
            <a:spLocks noGrp="1"/>
          </p:cNvSpPr>
          <p:nvPr>
            <p:ph type="sldNum" sz="quarter" idx="12"/>
          </p:nvPr>
        </p:nvSpPr>
        <p:spPr>
          <a:xfrm>
            <a:off x="6457950" y="6356350"/>
            <a:ext cx="2057400" cy="365125"/>
          </a:xfrm>
        </p:spPr>
        <p:txBody>
          <a:bodyPr vert="horz" lIns="91440" tIns="45720" rIns="91440" bIns="45720" numCol="1" rtlCol="0" anchor="ctr" anchorCtr="0" compatLnSpc="1">
            <a:prstTxWarp prst="textNoShape">
              <a:avLst/>
            </a:prstTxWarp>
            <a:normAutofit/>
          </a:bodyPr>
          <a:lstStyle/>
          <a:p>
            <a:pPr>
              <a:spcAft>
                <a:spcPts val="600"/>
              </a:spcAft>
              <a:defRPr/>
            </a:pPr>
            <a:fld id="{3667BF6C-317A-46B2-9AC2-0A4D69FFFBED}" type="slidenum">
              <a:rPr lang="en-US" altLang="en-US" sz="1200" smtClean="0">
                <a:solidFill>
                  <a:prstClr val="black">
                    <a:tint val="75000"/>
                  </a:prstClr>
                </a:solidFill>
                <a:latin typeface="Calibri"/>
              </a:rPr>
              <a:pPr>
                <a:spcAft>
                  <a:spcPts val="600"/>
                </a:spcAft>
                <a:defRPr/>
              </a:pPr>
              <a:t>7</a:t>
            </a:fld>
            <a:endParaRPr lang="en-US" altLang="en-US" sz="1200">
              <a:solidFill>
                <a:prstClr val="black">
                  <a:tint val="75000"/>
                </a:prstClr>
              </a:solidFill>
              <a:latin typeface="Calibri"/>
            </a:endParaRP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7856006-AD71-4714-8527-60CD7402632E}"/>
              </a:ext>
            </a:extLst>
          </p:cNvPr>
          <p:cNvSpPr>
            <a:spLocks noGrp="1"/>
          </p:cNvSpPr>
          <p:nvPr>
            <p:ph type="title"/>
          </p:nvPr>
        </p:nvSpPr>
        <p:spPr>
          <a:xfrm>
            <a:off x="457200" y="332656"/>
            <a:ext cx="8229600" cy="1084982"/>
          </a:xfrm>
        </p:spPr>
        <p:txBody>
          <a:bodyPr>
            <a:normAutofit/>
          </a:bodyPr>
          <a:lstStyle/>
          <a:p>
            <a:pPr algn="ctr">
              <a:defRPr/>
            </a:pPr>
            <a:r>
              <a:rPr lang="cy" sz="4400" b="0" i="0" u="none" strike="noStrike" cap="none" baseline="0">
                <a:solidFill>
                  <a:srgbClr val="000000"/>
                </a:solidFill>
                <a:effectLst/>
                <a:uFillTx/>
                <a:latin typeface="Aptos Display"/>
              </a:rPr>
              <a:t>Deddfwriaeth Trosfwaol</a:t>
            </a:r>
          </a:p>
        </p:txBody>
      </p:sp>
      <p:sp>
        <p:nvSpPr>
          <p:cNvPr id="26626" name="Content Placeholder 1">
            <a:extLst>
              <a:ext uri="{FF2B5EF4-FFF2-40B4-BE49-F238E27FC236}">
                <a16:creationId xmlns:a16="http://schemas.microsoft.com/office/drawing/2014/main" id="{DE0DF983-1657-4616-B7EF-1547B1EB27D6}"/>
              </a:ext>
            </a:extLst>
          </p:cNvPr>
          <p:cNvSpPr>
            <a:spLocks noGrp="1"/>
          </p:cNvSpPr>
          <p:nvPr>
            <p:ph idx="1"/>
          </p:nvPr>
        </p:nvSpPr>
        <p:spPr>
          <a:xfrm>
            <a:off x="457200" y="1382322"/>
            <a:ext cx="8229600" cy="5904433"/>
          </a:xfrm>
        </p:spPr>
        <p:txBody>
          <a:bodyPr/>
          <a:lstStyle/>
          <a:p>
            <a:pPr marL="0" indent="0">
              <a:buNone/>
            </a:pPr>
            <a:r>
              <a:rPr lang="cy" sz="2400" b="0" i="0" u="none" strike="noStrike" cap="none" baseline="0" dirty="0">
                <a:solidFill>
                  <a:srgbClr val="000000"/>
                </a:solidFill>
                <a:effectLst/>
                <a:uFillTx/>
                <a:latin typeface="Aptos"/>
              </a:rPr>
              <a:t>Cyflwynwyd Deddf Gwasanaethau Cymdeithasol a Llesiant (Cymru) 2014, i weddnewid a symleiddio’r gyfraith. </a:t>
            </a:r>
          </a:p>
          <a:p>
            <a:r>
              <a:rPr lang="cy" sz="2400" b="0" i="0" u="none" strike="noStrike" cap="none" baseline="0" dirty="0">
                <a:solidFill>
                  <a:srgbClr val="000000"/>
                </a:solidFill>
                <a:effectLst/>
                <a:uFillTx/>
                <a:latin typeface="Aptos"/>
              </a:rPr>
              <a:t>Bu iddi ddiddymu nifer o gyfreithiau a chanllawiau blaenorol oedd yn gysylltiedig â gofal a chymorth. Mae’r Ddeddf yn adeiladu ar y Papur Gwyn: Gwasanaethau Cymdeithasol Cynaliadwy i Gymru: Fframwaith Gweithredu, ac mae’n anelu at gryfhau diogelu. </a:t>
            </a:r>
          </a:p>
          <a:p>
            <a:pPr lvl="0"/>
            <a:r>
              <a:rPr lang="cy" sz="2400" b="0" i="0" u="none" strike="noStrike" cap="none" baseline="0" dirty="0">
                <a:solidFill>
                  <a:srgbClr val="000000"/>
                </a:solidFill>
                <a:effectLst/>
                <a:uFillTx/>
                <a:latin typeface="Aptos"/>
              </a:rPr>
              <a:t>Mae’n pwysleisio’r angen i ystyried y gyfraith, rheoliadau, canllawiau, polisi a gweithdrefnau mewn perthynas â diogelu oedolion neu blant.</a:t>
            </a:r>
          </a:p>
          <a:p>
            <a:pPr>
              <a:buFont typeface="Wingdings 3" panose="05040102010807070707" pitchFamily="18" charset="2"/>
              <a:buNone/>
            </a:pPr>
            <a:endParaRPr lang="cy-GB" altLang="en-US" sz="2400" dirty="0">
              <a:highlight>
                <a:srgbClr val="FFFF00"/>
              </a:highlight>
            </a:endParaRPr>
          </a:p>
        </p:txBody>
      </p:sp>
      <p:sp>
        <p:nvSpPr>
          <p:cNvPr id="2" name="Slide Number Placeholder 1">
            <a:extLst>
              <a:ext uri="{FF2B5EF4-FFF2-40B4-BE49-F238E27FC236}">
                <a16:creationId xmlns:a16="http://schemas.microsoft.com/office/drawing/2014/main" id="{036373EF-FB62-4275-86DD-3C6227A5F133}"/>
              </a:ext>
            </a:extLst>
          </p:cNvPr>
          <p:cNvSpPr>
            <a:spLocks noGrp="1"/>
          </p:cNvSpPr>
          <p:nvPr>
            <p:ph type="sldNum" sz="quarter" idx="12"/>
          </p:nvPr>
        </p:nvSpPr>
        <p:spPr/>
        <p:txBody>
          <a:bodyPr/>
          <a:lstStyle/>
          <a:p>
            <a:pPr>
              <a:defRPr/>
            </a:pPr>
            <a:fld id="{EC75C4D8-5E1B-4BCC-B7D7-71E1D1D7A2FD}" type="slidenum">
              <a:rPr lang="en-GB" altLang="en-US" smtClean="0"/>
              <a:pPr>
                <a:defRPr/>
              </a:pPr>
              <a:t>8</a:t>
            </a:fld>
            <a:endParaRPr lang="en-GB" altLang="en-US"/>
          </a:p>
        </p:txBody>
      </p:sp>
      <p:pic>
        <p:nvPicPr>
          <p:cNvPr id="5" name="Picture 4">
            <a:extLst>
              <a:ext uri="{FF2B5EF4-FFF2-40B4-BE49-F238E27FC236}">
                <a16:creationId xmlns:a16="http://schemas.microsoft.com/office/drawing/2014/main" id="{B04874C2-8425-0F62-EC5C-A4DCCC1617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7620" y="5661026"/>
            <a:ext cx="3625173" cy="1255966"/>
          </a:xfrm>
          <a:prstGeom prst="rect">
            <a:avLst/>
          </a:prstGeom>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8AD0B47-EBE9-4DD8-9090-CF3AC202A5BD}"/>
              </a:ext>
            </a:extLst>
          </p:cNvPr>
          <p:cNvSpPr>
            <a:spLocks noGrp="1"/>
          </p:cNvSpPr>
          <p:nvPr>
            <p:ph type="title"/>
          </p:nvPr>
        </p:nvSpPr>
        <p:spPr/>
        <p:txBody>
          <a:bodyPr>
            <a:normAutofit fontScale="90000"/>
          </a:bodyPr>
          <a:lstStyle/>
          <a:p>
            <a:pPr>
              <a:defRPr/>
            </a:pPr>
            <a:r>
              <a:rPr lang="cy" sz="4000" b="0" i="0" u="none" strike="noStrike" cap="none" baseline="0" dirty="0">
                <a:solidFill>
                  <a:srgbClr val="000000"/>
                </a:solidFill>
                <a:effectLst/>
                <a:uFillTx/>
                <a:latin typeface="Aptos Display"/>
              </a:rPr>
              <a:t>Deddfwriaeth, Polisi a Gweithrefnau Diogelu Trosfwaol</a:t>
            </a:r>
            <a:br>
              <a:rPr sz="4400" dirty="0"/>
            </a:br>
            <a:endParaRPr sz="4400" dirty="0"/>
          </a:p>
        </p:txBody>
      </p:sp>
      <p:sp>
        <p:nvSpPr>
          <p:cNvPr id="2" name="Content Placeholder 1">
            <a:extLst>
              <a:ext uri="{FF2B5EF4-FFF2-40B4-BE49-F238E27FC236}">
                <a16:creationId xmlns:a16="http://schemas.microsoft.com/office/drawing/2014/main" id="{FE1D7566-C795-4140-9317-9AEE649CCF74}"/>
              </a:ext>
            </a:extLst>
          </p:cNvPr>
          <p:cNvSpPr>
            <a:spLocks noGrp="1"/>
          </p:cNvSpPr>
          <p:nvPr>
            <p:ph sz="half" idx="2"/>
          </p:nvPr>
        </p:nvSpPr>
        <p:spPr>
          <a:xfrm>
            <a:off x="457200" y="1556792"/>
            <a:ext cx="4040188" cy="4333321"/>
          </a:xfrm>
        </p:spPr>
        <p:txBody>
          <a:bodyPr>
            <a:normAutofit lnSpcReduction="10000"/>
          </a:bodyPr>
          <a:lstStyle/>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Mae Deddf Gwasanaethau Cymdeithasol a Llesiant (Cymru) 2014- yn benodol i Ddiogelu</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Gweithio gyda’n Gilydd i Ddiogelu Pobl, 2019</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Cod Ymarfer o dan rhan 10 o’r Ddeddf Gwasanaethau Cymdeithasol a Llesiant (Cymru) 2014</a:t>
            </a:r>
          </a:p>
          <a:p>
            <a:pPr marL="457200" indent="-457200">
              <a:buFont typeface="Arial" panose="020B0604020202020204" pitchFamily="34" charset="0"/>
              <a:buChar char="•"/>
              <a:defRPr/>
            </a:pPr>
            <a:r>
              <a:rPr lang="cy" sz="1800" dirty="0">
                <a:solidFill>
                  <a:srgbClr val="000000"/>
                </a:solidFill>
                <a:latin typeface="Aptos"/>
              </a:rPr>
              <a:t>Gweithdrefnau Diogelu Cymru</a:t>
            </a:r>
            <a:endParaRPr lang="cy" sz="1800" b="0" i="0" u="none" strike="noStrike" cap="none" baseline="0" dirty="0">
              <a:solidFill>
                <a:srgbClr val="000000"/>
              </a:solidFill>
              <a:effectLst/>
              <a:uFillTx/>
              <a:latin typeface="Aptos"/>
            </a:endParaRP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Plant1989 a 2004</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Galluedd Meddyliol 2005 a Deddf Iechyd Meddwl 1983 </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Cydraddoldeb 2010</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Rhyddid Gwybodaeth 2000 a Deddf Diogelu Data 2008 (GDPR)</a:t>
            </a:r>
          </a:p>
          <a:p>
            <a:pPr marL="457200" indent="-457200">
              <a:buFont typeface="Arial" panose="020B0604020202020204" pitchFamily="34" charset="0"/>
              <a:buChar char="•"/>
              <a:defRPr/>
            </a:pPr>
            <a:endParaRPr lang="cy-GB" sz="2000" dirty="0"/>
          </a:p>
        </p:txBody>
      </p:sp>
      <p:sp>
        <p:nvSpPr>
          <p:cNvPr id="7" name="Content Placeholder 6">
            <a:extLst>
              <a:ext uri="{FF2B5EF4-FFF2-40B4-BE49-F238E27FC236}">
                <a16:creationId xmlns:a16="http://schemas.microsoft.com/office/drawing/2014/main" id="{5DA46ABA-E4CA-A1D1-AB5D-C14694C74521}"/>
              </a:ext>
            </a:extLst>
          </p:cNvPr>
          <p:cNvSpPr>
            <a:spLocks noGrp="1"/>
          </p:cNvSpPr>
          <p:nvPr>
            <p:ph sz="quarter" idx="4"/>
          </p:nvPr>
        </p:nvSpPr>
        <p:spPr>
          <a:xfrm>
            <a:off x="4602088" y="1550556"/>
            <a:ext cx="4041775" cy="4333321"/>
          </a:xfrm>
        </p:spPr>
        <p:txBody>
          <a:bodyPr>
            <a:normAutofit fontScale="90000" lnSpcReduction="10000"/>
          </a:bodyPr>
          <a:lstStyle/>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Mesurau’r Gymraeg (Cymru )2011- Safonau Iaith Gymraeg </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Fframwaith ‘Mwy na Geiriau’, 2022</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Hawliau Dynol 1998- Confensiwn Ewropeaidd ar Hawliau Dynol, yn arbennig erthyglau 2, 3, 5, 6 ac 8.</a:t>
            </a:r>
          </a:p>
          <a:p>
            <a:pPr marL="342900" indent="-342900">
              <a:defRPr/>
            </a:pPr>
            <a:r>
              <a:rPr lang="cy" sz="1800" b="0" i="0" u="none" strike="noStrike" cap="none" baseline="0" dirty="0">
                <a:solidFill>
                  <a:srgbClr val="000000"/>
                </a:solidFill>
                <a:effectLst/>
                <a:uFillTx/>
                <a:latin typeface="Aptos"/>
              </a:rPr>
              <a:t>Egwyddorion y Cenhedloedd Unedig ar Bobl Hŷn, 1991</a:t>
            </a:r>
          </a:p>
          <a:p>
            <a:pPr marL="342900" indent="-342900">
              <a:defRPr/>
            </a:pPr>
            <a:r>
              <a:rPr lang="cy" sz="1800" b="0" i="0" u="none" strike="noStrike" cap="none" baseline="0" dirty="0">
                <a:solidFill>
                  <a:srgbClr val="000000"/>
                </a:solidFill>
                <a:effectLst/>
                <a:uFillTx/>
                <a:latin typeface="Aptos"/>
              </a:rPr>
              <a:t>Confensiwn y Cenhedloedd Unedig ar Hawliau’r Plentyn, 1989</a:t>
            </a:r>
          </a:p>
          <a:p>
            <a:pPr marL="342900" indent="-342900">
              <a:defRPr/>
            </a:pPr>
            <a:r>
              <a:rPr lang="cy" sz="1800" b="0" i="0" u="none" strike="noStrike" cap="none" baseline="0" dirty="0">
                <a:solidFill>
                  <a:srgbClr val="000000"/>
                </a:solidFill>
                <a:effectLst/>
                <a:uFillTx/>
                <a:latin typeface="Aptos"/>
              </a:rPr>
              <a:t>Nid yw’r rhestr hon yn hollgynhwysfawr – mae’n bwysig dod o hyd i’r ddeddfwriaeth/polisi a gweithdrefn gywir ar gyfer eich maes gwaith a chyfeirio at hyn yn gywir.</a:t>
            </a:r>
          </a:p>
          <a:p>
            <a:pPr marL="0" indent="0">
              <a:buNone/>
              <a:defRPr/>
            </a:pPr>
            <a:r>
              <a:rPr lang="en-GB" sz="1800" dirty="0">
                <a:highlight>
                  <a:srgbClr val="FFFF00"/>
                </a:highlight>
              </a:rPr>
              <a:t> </a:t>
            </a:r>
          </a:p>
          <a:p>
            <a:endParaRPr lang="en-US" dirty="0"/>
          </a:p>
        </p:txBody>
      </p:sp>
      <p:sp>
        <p:nvSpPr>
          <p:cNvPr id="4" name="Slide Number Placeholder 3">
            <a:extLst>
              <a:ext uri="{FF2B5EF4-FFF2-40B4-BE49-F238E27FC236}">
                <a16:creationId xmlns:a16="http://schemas.microsoft.com/office/drawing/2014/main" id="{E2012BA8-243B-4CD5-9703-2F59AC947FD4}"/>
              </a:ext>
            </a:extLst>
          </p:cNvPr>
          <p:cNvSpPr>
            <a:spLocks noGrp="1"/>
          </p:cNvSpPr>
          <p:nvPr>
            <p:ph type="sldNum" sz="quarter" idx="12"/>
          </p:nvPr>
        </p:nvSpPr>
        <p:spPr/>
        <p:txBody>
          <a:bodyPr/>
          <a:lstStyle/>
          <a:p>
            <a:pPr>
              <a:defRPr/>
            </a:pPr>
            <a:fld id="{EC75C4D8-5E1B-4BCC-B7D7-71E1D1D7A2FD}" type="slidenum">
              <a:rPr lang="en-GB" altLang="en-US" smtClean="0"/>
              <a:pPr>
                <a:defRPr/>
              </a:pPr>
              <a:t>9</a:t>
            </a:fld>
            <a:endParaRPr lang="en-GB" altLang="en-US"/>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192F776-C1E1-44FD-8D99-E340A02E35CA}"/>
              </a:ext>
            </a:extLst>
          </p:cNvPr>
          <p:cNvSpPr>
            <a:spLocks noGrp="1"/>
          </p:cNvSpPr>
          <p:nvPr>
            <p:ph type="title"/>
          </p:nvPr>
        </p:nvSpPr>
        <p:spPr/>
        <p:txBody>
          <a:bodyPr>
            <a:noAutofit/>
          </a:bodyPr>
          <a:lstStyle/>
          <a:p>
            <a:pPr algn="ctr">
              <a:defRPr/>
            </a:pPr>
            <a:r>
              <a:rPr lang="cy" sz="2800" b="1" i="0" u="none" strike="noStrike" cap="none" baseline="0">
                <a:solidFill>
                  <a:srgbClr val="000000"/>
                </a:solidFill>
                <a:effectLst/>
                <a:uFillTx/>
                <a:latin typeface="Aptos Display"/>
              </a:rPr>
              <a:t>Dyletswyddau Trosfwaol dan</a:t>
            </a:r>
            <a:br>
              <a:rPr sz="2800"/>
            </a:br>
            <a:r>
              <a:rPr lang="cy" sz="2800" b="1" i="0" u="none" strike="noStrike" cap="none" baseline="0">
                <a:solidFill>
                  <a:srgbClr val="000000"/>
                </a:solidFill>
                <a:effectLst/>
                <a:uFillTx/>
                <a:latin typeface="Aptos Display"/>
              </a:rPr>
              <a:t>y Ddeddfa Gwasanaethau Cymdeithasol a Llesiant (Cymru) 2014</a:t>
            </a:r>
          </a:p>
        </p:txBody>
      </p:sp>
      <p:sp>
        <p:nvSpPr>
          <p:cNvPr id="2" name="Content Placeholder 1">
            <a:extLst>
              <a:ext uri="{FF2B5EF4-FFF2-40B4-BE49-F238E27FC236}">
                <a16:creationId xmlns:a16="http://schemas.microsoft.com/office/drawing/2014/main" id="{E3F6E4D6-6B2A-47E8-A35F-805872A94445}"/>
              </a:ext>
            </a:extLst>
          </p:cNvPr>
          <p:cNvSpPr>
            <a:spLocks noGrp="1"/>
          </p:cNvSpPr>
          <p:nvPr>
            <p:ph idx="1"/>
          </p:nvPr>
        </p:nvSpPr>
        <p:spPr/>
        <p:txBody>
          <a:bodyPr/>
          <a:lstStyle/>
          <a:p>
            <a:pPr>
              <a:defRPr/>
            </a:pPr>
            <a:endParaRPr lang="en-GB" sz="500">
              <a:latin typeface="Arial" panose="020B0604020202020204" pitchFamily="34" charset="0"/>
              <a:cs typeface="Arial" panose="020B0604020202020204" pitchFamily="34" charset="0"/>
            </a:endParaRPr>
          </a:p>
          <a:p>
            <a:pPr marL="358776" lvl="1" indent="-179388">
              <a:defRPr/>
            </a:pPr>
            <a:r>
              <a:rPr lang="cy" sz="2000" b="0" i="0" u="none" strike="noStrike" cap="none" baseline="0">
                <a:solidFill>
                  <a:srgbClr val="000000"/>
                </a:solidFill>
                <a:effectLst/>
                <a:uFillTx/>
                <a:latin typeface="Arial"/>
              </a:rPr>
              <a:t>Barn, dymuniadau a theimladau’r unigolyn </a:t>
            </a:r>
          </a:p>
          <a:p>
            <a:pPr marL="358776" lvl="1" indent="-179388">
              <a:defRPr/>
            </a:pPr>
            <a:r>
              <a:rPr lang="cy" sz="2000" b="0" i="0" u="none" strike="noStrike" cap="none" baseline="0">
                <a:solidFill>
                  <a:srgbClr val="000000"/>
                </a:solidFill>
                <a:effectLst/>
                <a:uFillTx/>
                <a:latin typeface="Arial"/>
              </a:rPr>
              <a:t>Parchu urddas </a:t>
            </a:r>
          </a:p>
          <a:p>
            <a:pPr marL="358776" lvl="1" indent="-179388">
              <a:defRPr/>
            </a:pPr>
            <a:r>
              <a:rPr lang="cy" sz="2000" b="0" i="0" u="none" strike="noStrike" cap="none" baseline="0">
                <a:solidFill>
                  <a:srgbClr val="000000"/>
                </a:solidFill>
                <a:effectLst/>
                <a:uFillTx/>
                <a:latin typeface="Arial"/>
              </a:rPr>
              <a:t>Cyfranogiad </a:t>
            </a:r>
          </a:p>
          <a:p>
            <a:pPr marL="358776" lvl="1" indent="-179388">
              <a:defRPr/>
            </a:pPr>
            <a:r>
              <a:rPr lang="cy" sz="2000" b="0" i="0" u="none" strike="noStrike" cap="none" baseline="0">
                <a:solidFill>
                  <a:srgbClr val="000000"/>
                </a:solidFill>
                <a:effectLst/>
                <a:uFillTx/>
                <a:latin typeface="Arial"/>
              </a:rPr>
              <a:t>Nodweddion, diwylliant a chred </a:t>
            </a:r>
          </a:p>
          <a:p>
            <a:pPr marL="358776" lvl="1" indent="-179388">
              <a:defRPr/>
            </a:pPr>
            <a:r>
              <a:rPr lang="cy" sz="2000" b="0" i="0" u="none" strike="noStrike" cap="none" baseline="0">
                <a:solidFill>
                  <a:srgbClr val="000000"/>
                </a:solidFill>
                <a:effectLst/>
                <a:uFillTx/>
                <a:latin typeface="Arial"/>
              </a:rPr>
              <a:t>Oedolion yw’r gorau am roi barn ynghylch eu llesiant eu hunain</a:t>
            </a:r>
          </a:p>
          <a:p>
            <a:pPr marL="358776" lvl="1" indent="-179388">
              <a:defRPr/>
            </a:pPr>
            <a:r>
              <a:rPr lang="cy" sz="2000" b="0" i="0" u="none" strike="noStrike" cap="none" baseline="0">
                <a:solidFill>
                  <a:srgbClr val="000000"/>
                </a:solidFill>
                <a:effectLst/>
                <a:uFillTx/>
                <a:latin typeface="Arial"/>
              </a:rPr>
              <a:t>Hyrwyddo annibyniaeth </a:t>
            </a:r>
          </a:p>
          <a:p>
            <a:pPr marL="358776" lvl="1" indent="-179388">
              <a:defRPr/>
            </a:pPr>
            <a:r>
              <a:rPr lang="cy" sz="2000" b="0" i="0" u="none" strike="noStrike" cap="none" baseline="0">
                <a:solidFill>
                  <a:srgbClr val="000000"/>
                </a:solidFill>
                <a:effectLst/>
                <a:uFillTx/>
                <a:latin typeface="Arial"/>
              </a:rPr>
              <a:t>Magwraeth y plentyn gan y teulu cyhyd ag y bo gwneud hynny’n gyson â llesiant y plentyn</a:t>
            </a:r>
          </a:p>
          <a:p>
            <a:pPr marL="358776" lvl="1" indent="-179388">
              <a:defRPr/>
            </a:pPr>
            <a:r>
              <a:rPr lang="cy" sz="2000" b="0" i="0" u="none" strike="noStrike" cap="none" baseline="0">
                <a:solidFill>
                  <a:srgbClr val="000000"/>
                </a:solidFill>
                <a:effectLst/>
                <a:uFillTx/>
                <a:latin typeface="Arial"/>
              </a:rPr>
              <a:t>Barn, dymuniadau a theimladau’r rhai hynny sydd â chyfrifoldeb rhiant cyhyd ag y bo’n ymarferol ac yn gyson â llesiant y plentyn</a:t>
            </a:r>
          </a:p>
          <a:p>
            <a:pPr>
              <a:defRPr/>
            </a:pPr>
            <a:endParaRPr lang="cy-GB"/>
          </a:p>
        </p:txBody>
      </p:sp>
      <p:sp>
        <p:nvSpPr>
          <p:cNvPr id="6" name="Slide Number Placeholder 5">
            <a:extLst>
              <a:ext uri="{FF2B5EF4-FFF2-40B4-BE49-F238E27FC236}">
                <a16:creationId xmlns:a16="http://schemas.microsoft.com/office/drawing/2014/main" id="{64F00AFA-741F-4531-95A4-1B8FB0E95950}"/>
              </a:ext>
            </a:extLst>
          </p:cNvPr>
          <p:cNvSpPr>
            <a:spLocks noGrp="1"/>
          </p:cNvSpPr>
          <p:nvPr>
            <p:ph type="sldNum" sz="quarter" idx="12"/>
          </p:nvPr>
        </p:nvSpPr>
        <p:spPr/>
        <p:txBody>
          <a:bodyPr/>
          <a:lstStyle/>
          <a:p>
            <a:pPr>
              <a:defRPr/>
            </a:pPr>
            <a:fld id="{EC75C4D8-5E1B-4BCC-B7D7-71E1D1D7A2FD}" type="slidenum">
              <a:rPr lang="en-GB" altLang="en-US" smtClean="0"/>
              <a:pPr>
                <a:defRPr/>
              </a:pPr>
              <a:t>10</a:t>
            </a:fld>
            <a:endParaRPr lang="en-GB" altLang="en-US"/>
          </a:p>
        </p:txBody>
      </p:sp>
      <p:sp>
        <p:nvSpPr>
          <p:cNvPr id="4" name="Rectangle: Rounded Corners 3" descr="Picture of a group of adults" title="Adults">
            <a:extLst>
              <a:ext uri="{FF2B5EF4-FFF2-40B4-BE49-F238E27FC236}">
                <a16:creationId xmlns:a16="http://schemas.microsoft.com/office/drawing/2014/main" id="{6178AC53-A27E-4E04-A380-6DE40B1BE23C}"/>
              </a:ext>
            </a:extLst>
          </p:cNvPr>
          <p:cNvSpPr/>
          <p:nvPr/>
        </p:nvSpPr>
        <p:spPr>
          <a:xfrm>
            <a:off x="6732588" y="1700213"/>
            <a:ext cx="1736725"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US"/>
          </a:p>
        </p:txBody>
      </p:sp>
    </p:spTree>
    <p:extLst>
      <p:ext uri="{BB962C8B-B14F-4D97-AF65-F5344CB8AC3E}">
        <p14:creationId xmlns:p14="http://schemas.microsoft.com/office/powerpoint/2010/main" val="1171061892"/>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17961-E032-4CE6-8003-03B8DA63F286}"/>
              </a:ext>
            </a:extLst>
          </p:cNvPr>
          <p:cNvSpPr txBox="1"/>
          <p:nvPr/>
        </p:nvSpPr>
        <p:spPr>
          <a:xfrm>
            <a:off x="325627" y="264037"/>
            <a:ext cx="8208962" cy="590550"/>
          </a:xfrm>
          <a:prstGeom prst="rect">
            <a:avLst/>
          </a:prstGeom>
        </p:spPr>
        <p:txBody>
          <a:bodyPr>
            <a:normAutofit fontScale="90000" lnSpcReduction="10000"/>
          </a:bodyPr>
          <a:lstStyle/>
          <a:p>
            <a:pPr algn="ctr">
              <a:defRPr/>
            </a:pPr>
            <a:r>
              <a:rPr lang="cy" sz="4000" b="1" i="0" u="none" strike="noStrike" cap="none" baseline="0" dirty="0">
                <a:solidFill>
                  <a:srgbClr val="0E2841"/>
                </a:solidFill>
                <a:effectLst>
                  <a:outerShdw blurRad="31750" dist="25400" dir="5400000" algn="tl" rotWithShape="0">
                    <a:srgbClr val="000000">
                      <a:alpha val="25098"/>
                    </a:srgbClr>
                  </a:outerShdw>
                </a:effectLst>
                <a:uFillTx/>
                <a:latin typeface="Aptos Display"/>
              </a:rPr>
              <a:t>Deddfwriaeth Cymru</a:t>
            </a:r>
          </a:p>
        </p:txBody>
      </p:sp>
      <p:sp>
        <p:nvSpPr>
          <p:cNvPr id="3" name="Content Placeholder 2">
            <a:extLst>
              <a:ext uri="{FF2B5EF4-FFF2-40B4-BE49-F238E27FC236}">
                <a16:creationId xmlns:a16="http://schemas.microsoft.com/office/drawing/2014/main" id="{5553F9F6-30FD-4029-B51B-1C1B4421E475}"/>
              </a:ext>
            </a:extLst>
          </p:cNvPr>
          <p:cNvSpPr txBox="1"/>
          <p:nvPr/>
        </p:nvSpPr>
        <p:spPr>
          <a:xfrm>
            <a:off x="539750" y="892128"/>
            <a:ext cx="8290719" cy="5600701"/>
          </a:xfrm>
          <a:prstGeom prst="rect">
            <a:avLst/>
          </a:prstGeom>
        </p:spPr>
        <p:txBody>
          <a:bodyPr>
            <a:normAutofit fontScale="40000" lnSpcReduction="20000"/>
          </a:bodyPr>
          <a:lstStyle/>
          <a:p>
            <a:pPr>
              <a:spcBef>
                <a:spcPts val="400"/>
              </a:spcBef>
              <a:buClr>
                <a:schemeClr val="accent1"/>
              </a:buClr>
              <a:buSzPct val="68000"/>
              <a:defRPr/>
            </a:pPr>
            <a:r>
              <a:rPr lang="cy" sz="5000" b="0" i="0" u="none" strike="noStrike" cap="none" baseline="0" dirty="0">
                <a:solidFill>
                  <a:srgbClr val="000000"/>
                </a:solidFill>
                <a:effectLst/>
                <a:uFillTx/>
                <a:latin typeface="Aptos Display"/>
              </a:rPr>
              <a:t>Mae Gwasanaethau Cymdeithasol ac Iechyd wedi’u datganoli i Lywodraeth Cymru </a:t>
            </a:r>
          </a:p>
          <a:p>
            <a:pPr>
              <a:spcBef>
                <a:spcPts val="400"/>
              </a:spcBef>
              <a:buClr>
                <a:schemeClr val="accent1"/>
              </a:buClr>
              <a:buSzPct val="68000"/>
              <a:defRPr/>
            </a:pPr>
            <a:r>
              <a:rPr lang="cy" sz="5000" b="0" i="0" u="none" strike="noStrike" cap="none" baseline="0" dirty="0">
                <a:solidFill>
                  <a:srgbClr val="000000"/>
                </a:solidFill>
                <a:effectLst/>
                <a:uFillTx/>
                <a:latin typeface="Aptos Display"/>
              </a:rPr>
              <a:t>Mae Deddf Gwasanaethau Cymdeithasol a Llesiant (Cymru) 2014 yn ymgorffori egwyddorion UNCRC 1989 yn ei chyfreithiau ei hun, Cymru yw’r wlad gyntaf, a’r unig wlad yn y DU i wneud hyn: </a:t>
            </a:r>
          </a:p>
          <a:p>
            <a:pPr>
              <a:spcBef>
                <a:spcPts val="400"/>
              </a:spcBef>
              <a:buClr>
                <a:schemeClr val="accent1"/>
              </a:buClr>
              <a:buSzPct val="68000"/>
              <a:defRPr/>
            </a:pPr>
            <a:r>
              <a:rPr lang="cy" sz="5000" b="0" i="0" u="none" strike="noStrike" cap="none" baseline="0" dirty="0">
                <a:solidFill>
                  <a:srgbClr val="000000"/>
                </a:solidFill>
                <a:effectLst/>
                <a:uFillTx/>
                <a:latin typeface="Aptos Display"/>
              </a:rPr>
              <a:t>Mae'n cynnwys:</a:t>
            </a:r>
          </a:p>
          <a:p>
            <a:pPr marL="963613" lvl="1" indent="-571500">
              <a:spcBef>
                <a:spcPts val="325"/>
              </a:spcBef>
              <a:buClr>
                <a:schemeClr val="accent1"/>
              </a:buClr>
              <a:buFont typeface="Wingdings" panose="05000000000000000000" pitchFamily="2" charset="2"/>
              <a:buChar char="§"/>
              <a:defRPr/>
            </a:pPr>
            <a:r>
              <a:rPr lang="cy" sz="5000" b="0" i="0" u="none" strike="noStrike" cap="none" baseline="0" dirty="0">
                <a:solidFill>
                  <a:srgbClr val="000000"/>
                </a:solidFill>
                <a:effectLst/>
                <a:uFillTx/>
                <a:latin typeface="Aptos Display"/>
              </a:rPr>
              <a:t>amddiffyn rhag camdriniaeth </a:t>
            </a:r>
          </a:p>
          <a:p>
            <a:pPr marL="963613" lvl="1" indent="-571500">
              <a:spcBef>
                <a:spcPts val="325"/>
              </a:spcBef>
              <a:buClr>
                <a:schemeClr val="accent1"/>
              </a:buClr>
              <a:buFont typeface="Wingdings" panose="05000000000000000000" pitchFamily="2" charset="2"/>
              <a:buChar char="§"/>
              <a:defRPr/>
            </a:pPr>
            <a:r>
              <a:rPr lang="cy" sz="5000" b="0" i="0" u="none" strike="noStrike" cap="none" baseline="0" dirty="0">
                <a:solidFill>
                  <a:srgbClr val="000000"/>
                </a:solidFill>
                <a:effectLst/>
                <a:uFillTx/>
                <a:latin typeface="Aptos Display"/>
              </a:rPr>
              <a:t>mynegi barn a bod rhywun yn gwrando </a:t>
            </a:r>
          </a:p>
          <a:p>
            <a:pPr marL="963613" lvl="1" indent="-571500">
              <a:spcBef>
                <a:spcPts val="325"/>
              </a:spcBef>
              <a:buClr>
                <a:schemeClr val="accent1"/>
              </a:buClr>
              <a:buFont typeface="Wingdings" panose="05000000000000000000" pitchFamily="2" charset="2"/>
              <a:buChar char="§"/>
              <a:defRPr/>
            </a:pPr>
            <a:r>
              <a:rPr lang="cy" sz="5000" b="0" i="0" u="none" strike="noStrike" cap="none" baseline="0" dirty="0">
                <a:solidFill>
                  <a:srgbClr val="000000"/>
                </a:solidFill>
                <a:effectLst/>
                <a:uFillTx/>
                <a:latin typeface="Aptos Display"/>
              </a:rPr>
              <a:t>gofal a gwasanaethau os yn byw oddi cartref</a:t>
            </a:r>
          </a:p>
          <a:p>
            <a:pPr marL="963613" lvl="1" indent="-571500">
              <a:spcBef>
                <a:spcPts val="325"/>
              </a:spcBef>
              <a:buClr>
                <a:schemeClr val="accent1"/>
              </a:buClr>
              <a:buFont typeface="Arial" panose="020B0604020202020204" pitchFamily="34" charset="0"/>
              <a:buChar char="•"/>
              <a:defRPr/>
            </a:pPr>
            <a:r>
              <a:rPr lang="cy" sz="5000" b="0" i="0" u="none" strike="noStrike" cap="none" baseline="0" dirty="0">
                <a:solidFill>
                  <a:srgbClr val="000000"/>
                </a:solidFill>
                <a:effectLst/>
                <a:uFillTx/>
                <a:latin typeface="Aptos Display"/>
              </a:rPr>
              <a:t>Mae Mesur Hawliau Plant a Phobl Ifanc (Cymru) 2011 yn gosod dyletswydd ar Weinidogion Cymreig a’r Prif Weinidog i roi ystyriaeth ddilys i’r hawliau a’r goblygiadau yn y UNCRC wrth wneud penderfyniadau o natur strategol. </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Codau Ymarfer (Cymru) sy’n benodol i’r Ddeddf Galluedd Meddyliol a’r Ddeddf Iechyd Meddwl</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Y Comisiynydd Plant cyntaf yn y DU </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Y Comisiynydd Pobl Hŷn</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Confensiwn y CU ar Hawliau Dynol </a:t>
            </a:r>
          </a:p>
          <a:p>
            <a:pPr>
              <a:spcBef>
                <a:spcPts val="400"/>
              </a:spcBef>
              <a:buClr>
                <a:schemeClr val="accent1"/>
              </a:buClr>
              <a:buSzPct val="68000"/>
              <a:defRPr/>
            </a:pPr>
            <a:r>
              <a:rPr lang="cy" sz="5000" dirty="0">
                <a:solidFill>
                  <a:srgbClr val="000000"/>
                </a:solidFill>
                <a:latin typeface="Aptos Display"/>
              </a:rPr>
              <a:t>Canlyniad Dysgu – 1.2</a:t>
            </a:r>
            <a:endParaRPr lang="cy" sz="5000" b="0" i="0" u="none" strike="noStrike" cap="none" baseline="0" dirty="0">
              <a:solidFill>
                <a:srgbClr val="000000"/>
              </a:solidFill>
              <a:effectLst/>
              <a:uFillTx/>
              <a:latin typeface="Aptos Display"/>
            </a:endParaRPr>
          </a:p>
          <a:p>
            <a:pPr marL="457200" indent="-457200">
              <a:spcBef>
                <a:spcPts val="400"/>
              </a:spcBef>
              <a:buClr>
                <a:schemeClr val="accent1"/>
              </a:buClr>
              <a:buSzPct val="68000"/>
              <a:buFont typeface="Wingdings" panose="05000000000000000000" pitchFamily="2" charset="2"/>
              <a:buChar char="Ø"/>
              <a:defRPr/>
            </a:pPr>
            <a:endParaRPr lang="cy-GB" sz="2600" dirty="0">
              <a:solidFill>
                <a:schemeClr val="accent3">
                  <a:lumMod val="50000"/>
                </a:schemeClr>
              </a:solidFill>
              <a:latin typeface="+mn-lt"/>
            </a:endParaRPr>
          </a:p>
          <a:p>
            <a:pPr>
              <a:spcBef>
                <a:spcPts val="400"/>
              </a:spcBef>
              <a:buClr>
                <a:schemeClr val="accent1"/>
              </a:buClr>
              <a:buSzPct val="68000"/>
              <a:buFont typeface="Wingdings 3" panose="05040102010807070707" pitchFamily="18" charset="2"/>
              <a:buNone/>
              <a:defRPr/>
            </a:pPr>
            <a:endParaRPr lang="cy-GB" sz="2600" dirty="0">
              <a:latin typeface="+mn-lt"/>
            </a:endParaRPr>
          </a:p>
          <a:p>
            <a:pPr>
              <a:spcBef>
                <a:spcPts val="400"/>
              </a:spcBef>
              <a:buClr>
                <a:schemeClr val="accent1"/>
              </a:buClr>
              <a:buSzPct val="68000"/>
              <a:buFont typeface="Wingdings" panose="05000000000000000000" pitchFamily="2" charset="2"/>
              <a:buNone/>
              <a:defRPr/>
            </a:pPr>
            <a:endParaRPr lang="cy-GB" sz="1600" dirty="0">
              <a:latin typeface="+mn-lt"/>
              <a:cs typeface="+mn-cs"/>
            </a:endParaRPr>
          </a:p>
          <a:p>
            <a:pPr>
              <a:spcBef>
                <a:spcPts val="400"/>
              </a:spcBef>
              <a:buClr>
                <a:schemeClr val="accent1"/>
              </a:buClr>
              <a:buSzPct val="68000"/>
              <a:buFont typeface="Wingdings" panose="05000000000000000000" pitchFamily="2" charset="2"/>
              <a:buNone/>
              <a:defRPr/>
            </a:pPr>
            <a:endParaRPr lang="cy-GB" sz="1600" dirty="0">
              <a:latin typeface="+mn-lt"/>
              <a:cs typeface="+mn-cs"/>
            </a:endParaRPr>
          </a:p>
        </p:txBody>
      </p:sp>
      <p:sp>
        <p:nvSpPr>
          <p:cNvPr id="32772" name="AutoShape 7" descr="Image result for social services and well being act wales">
            <a:extLst>
              <a:ext uri="{FF2B5EF4-FFF2-40B4-BE49-F238E27FC236}">
                <a16:creationId xmlns:a16="http://schemas.microsoft.com/office/drawing/2014/main" id="{7E5D260B-5AD8-4FD1-9559-8893A9ECF9CB}"/>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en-US"/>
          </a:p>
        </p:txBody>
      </p:sp>
      <p:pic>
        <p:nvPicPr>
          <p:cNvPr id="32773" name="Picture 8">
            <a:extLst>
              <a:ext uri="{FF2B5EF4-FFF2-40B4-BE49-F238E27FC236}">
                <a16:creationId xmlns:a16="http://schemas.microsoft.com/office/drawing/2014/main" id="{E7524CD1-361D-458D-9D66-2F26D4DB75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246144" y="5315789"/>
            <a:ext cx="1584325" cy="157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BC817EBB-B979-41B1-8F00-63CD1E76B532}"/>
              </a:ext>
            </a:extLst>
          </p:cNvPr>
          <p:cNvSpPr>
            <a:spLocks noGrp="1"/>
          </p:cNvSpPr>
          <p:nvPr>
            <p:ph type="sldNum" sz="quarter" idx="12"/>
          </p:nvPr>
        </p:nvSpPr>
        <p:spPr/>
        <p:txBody>
          <a:bodyPr/>
          <a:lstStyle/>
          <a:p>
            <a:pPr>
              <a:defRPr/>
            </a:pPr>
            <a:fld id="{3667BF6C-317A-46B2-9AC2-0A4D69FFFBED}" type="slidenum">
              <a:rPr lang="en-US" altLang="en-US" smtClean="0"/>
              <a:pPr>
                <a:defRPr/>
              </a:pPr>
              <a:t>11</a:t>
            </a:fld>
            <a:endParaRPr lang="en-US" altLang="en-US"/>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B3340F-28EE-46E8-AA21-835878C50D3E}"/>
              </a:ext>
            </a:extLst>
          </p:cNvPr>
          <p:cNvPicPr/>
          <p:nvPr/>
        </p:nvPicPr>
        <p:blipFill>
          <a:blip r:embed="rId3">
            <a:extLst>
              <a:ext uri="{28A0092B-C50C-407E-A947-70E740481C1C}">
                <a14:useLocalDpi xmlns:a14="http://schemas.microsoft.com/office/drawing/2010/main" val="0"/>
              </a:ext>
            </a:extLst>
          </a:blip>
          <a:srcRect l="26600" b="28216"/>
          <a:stretch>
            <a:fillRect/>
          </a:stretch>
        </p:blipFill>
        <p:spPr>
          <a:xfrm>
            <a:off x="6896" y="1481328"/>
            <a:ext cx="2649288" cy="4018451"/>
          </a:xfrm>
          <a:prstGeom prst="rect">
            <a:avLst/>
          </a:prstGeom>
          <a:noFill/>
        </p:spPr>
      </p:pic>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a:xfrm>
            <a:off x="457200" y="332656"/>
            <a:ext cx="8229600" cy="1084981"/>
          </a:xfrm>
        </p:spPr>
        <p:txBody>
          <a:bodyPr>
            <a:normAutofit fontScale="90000"/>
          </a:bodyPr>
          <a:lstStyle/>
          <a:p>
            <a:br>
              <a:rPr sz="3100"/>
            </a:br>
            <a:r>
              <a:rPr lang="cy" sz="3100" b="0" i="0" u="none" strike="noStrike" cap="none" baseline="0">
                <a:solidFill>
                  <a:srgbClr val="000000"/>
                </a:solidFill>
                <a:effectLst/>
                <a:uFillTx/>
                <a:latin typeface="Aptos Display"/>
              </a:rPr>
              <a:t>Deddfwriaethau, polisïau,strategaethau a gweithdrefnau diogelu</a:t>
            </a:r>
            <a:br>
              <a:rPr sz="3300"/>
            </a:br>
            <a:endParaRPr sz="3300"/>
          </a:p>
        </p:txBody>
      </p:sp>
      <p:sp>
        <p:nvSpPr>
          <p:cNvPr id="2" name="Content Placeholder 1">
            <a:extLst>
              <a:ext uri="{FF2B5EF4-FFF2-40B4-BE49-F238E27FC236}">
                <a16:creationId xmlns:a16="http://schemas.microsoft.com/office/drawing/2014/main" id="{D1B3C949-6CF6-4E5B-805B-99F7D9D18E1D}"/>
              </a:ext>
            </a:extLst>
          </p:cNvPr>
          <p:cNvSpPr>
            <a:spLocks noGrp="1"/>
          </p:cNvSpPr>
          <p:nvPr>
            <p:ph sz="half" idx="1"/>
          </p:nvPr>
        </p:nvSpPr>
        <p:spPr>
          <a:xfrm>
            <a:off x="2987824" y="1237894"/>
            <a:ext cx="5698976" cy="5240148"/>
          </a:xfrm>
        </p:spPr>
        <p:txBody>
          <a:bodyPr wrap="square" anchor="t">
            <a:normAutofit fontScale="92500"/>
          </a:bodyPr>
          <a:lstStyle/>
          <a:p>
            <a:r>
              <a:rPr lang="cy" sz="2100" b="0" i="0" u="none" strike="noStrike" cap="none" baseline="0" dirty="0">
                <a:solidFill>
                  <a:srgbClr val="000000"/>
                </a:solidFill>
                <a:effectLst/>
                <a:uFillTx/>
                <a:latin typeface="Aptos"/>
              </a:rPr>
              <a:t>Lansiwyd Gweithdrefnau Diogelu Cymru ar gyfer plant ac oedolion sydd mewn perygl o gael eu cam-drin a'u hesgeuluso ym mis Tachwedd 2019 gyda'r nod o weithredu'r newidiadau o fis Ebrill 2020. </a:t>
            </a:r>
          </a:p>
          <a:p>
            <a:r>
              <a:rPr lang="cy" sz="2100" b="0" i="0" u="none" strike="noStrike" cap="none" baseline="0" dirty="0">
                <a:solidFill>
                  <a:srgbClr val="000000"/>
                </a:solidFill>
                <a:effectLst/>
                <a:uFillTx/>
                <a:latin typeface="Aptos"/>
              </a:rPr>
              <a:t>Fe'u cynhyrchwyd i helpu ymarferwyr i gymhwyso'r ddeddfwriaeth a'r canllawiau statudol yn y Deddf Gwasanaethau Cymdeithasol a Llesiant (Cymru) </a:t>
            </a:r>
            <a:r>
              <a:rPr lang="cy" sz="2100" b="0" i="0" u="none" strike="noStrike" cap="none" baseline="0" dirty="0">
                <a:solidFill>
                  <a:srgbClr val="000000"/>
                </a:solidFill>
                <a:effectLst/>
                <a:uFillTx/>
                <a:latin typeface="Aptos"/>
                <a:hlinkClick r:id="rId4" history="0"/>
              </a:rPr>
              <a:t>2014.</a:t>
            </a:r>
          </a:p>
          <a:p>
            <a:r>
              <a:rPr lang="cy" sz="2100" b="0" i="0" u="none" strike="noStrike" cap="none" baseline="0" dirty="0">
                <a:solidFill>
                  <a:srgbClr val="000000"/>
                </a:solidFill>
                <a:effectLst/>
                <a:uFillTx/>
                <a:latin typeface="Aptos"/>
              </a:rPr>
              <a:t> C</a:t>
            </a:r>
            <a:r>
              <a:rPr lang="en-GB" sz="2100" b="0" i="0" u="none" strike="noStrike" cap="none" baseline="0" dirty="0">
                <a:solidFill>
                  <a:srgbClr val="000000"/>
                </a:solidFill>
                <a:effectLst/>
                <a:uFillTx/>
                <a:latin typeface="Aptos"/>
              </a:rPr>
              <a:t>a</a:t>
            </a:r>
            <a:r>
              <a:rPr lang="cy" sz="2100" b="0" i="0" u="none" strike="noStrike" cap="none" baseline="0" dirty="0">
                <a:solidFill>
                  <a:srgbClr val="000000"/>
                </a:solidFill>
                <a:effectLst/>
                <a:uFillTx/>
                <a:latin typeface="Aptos"/>
              </a:rPr>
              <a:t>iff y gweithdrefnau eu diweddaru'n rheolaidd yn unol â newidiadau i ddeddfwriaeth, canllawiau a datblygiadau ymarfer. </a:t>
            </a:r>
            <a:br>
              <a:rPr lang="cy" sz="2100" b="0" i="0" u="none" strike="noStrike" cap="none" baseline="0" dirty="0">
                <a:solidFill>
                  <a:srgbClr val="000000"/>
                </a:solidFill>
                <a:effectLst/>
                <a:uFillTx/>
                <a:latin typeface="Aptos"/>
              </a:rPr>
            </a:br>
            <a:r>
              <a:rPr lang="cy" sz="2100" b="0" i="0" u="none" strike="noStrike" cap="none" baseline="0" dirty="0">
                <a:solidFill>
                  <a:srgbClr val="000000"/>
                </a:solidFill>
                <a:effectLst/>
                <a:uFillTx/>
                <a:latin typeface="Aptos"/>
              </a:rPr>
              <a:t>Mae’r WSP yn disodli’r holl weithdrefnau blaenorol yn cynnwys:</a:t>
            </a:r>
          </a:p>
          <a:p>
            <a:r>
              <a:rPr lang="cy" dirty="0">
                <a:solidFill>
                  <a:srgbClr val="000000"/>
                </a:solidFill>
                <a:latin typeface="Aptos"/>
              </a:rPr>
              <a:t>Gweithdrefnau Diogelu Plant Cymru Gyfan 2008</a:t>
            </a:r>
          </a:p>
          <a:p>
            <a:r>
              <a:rPr lang="cy" dirty="0">
                <a:solidFill>
                  <a:srgbClr val="000000"/>
                </a:solidFill>
                <a:latin typeface="Aptos"/>
              </a:rPr>
              <a:t>Polisi a Gweithdrefnau Dros Dro Cymru ar gyfer Diogelu Oedolion Bregus rhag C</a:t>
            </a:r>
            <a:r>
              <a:rPr lang="en-GB" dirty="0">
                <a:solidFill>
                  <a:srgbClr val="000000"/>
                </a:solidFill>
                <a:latin typeface="Aptos"/>
              </a:rPr>
              <a:t>a</a:t>
            </a:r>
            <a:r>
              <a:rPr lang="cy" dirty="0">
                <a:solidFill>
                  <a:srgbClr val="000000"/>
                </a:solidFill>
                <a:latin typeface="Aptos"/>
              </a:rPr>
              <a:t>mdriniaeth (diweddarwyd 2013)</a:t>
            </a:r>
          </a:p>
          <a:p>
            <a:endParaRPr lang="cy" sz="2100" b="0" i="0" u="none" strike="noStrike" cap="none" baseline="0" dirty="0">
              <a:solidFill>
                <a:srgbClr val="000000"/>
              </a:solidFill>
              <a:effectLst/>
              <a:uFillTx/>
              <a:latin typeface="Aptos"/>
            </a:endParaRPr>
          </a:p>
        </p:txBody>
      </p:sp>
      <p:sp>
        <p:nvSpPr>
          <p:cNvPr id="4" name="Slide Number Placeholder 3">
            <a:extLst>
              <a:ext uri="{FF2B5EF4-FFF2-40B4-BE49-F238E27FC236}">
                <a16:creationId xmlns:a16="http://schemas.microsoft.com/office/drawing/2014/main" id="{332724A9-E03D-453D-933D-D928F2DB09BB}"/>
              </a:ext>
            </a:extLst>
          </p:cNvPr>
          <p:cNvSpPr>
            <a:spLocks noGrp="1"/>
          </p:cNvSpPr>
          <p:nvPr>
            <p:ph type="sldNum" sz="quarter" idx="12"/>
          </p:nvPr>
        </p:nvSpPr>
        <p:spPr/>
        <p:txBody>
          <a:bodyPr wrap="square" anchor="b">
            <a:normAutofit/>
          </a:bodyPr>
          <a:lstStyle/>
          <a:p>
            <a:pPr>
              <a:spcAft>
                <a:spcPts val="600"/>
              </a:spcAft>
              <a:defRPr/>
            </a:pPr>
            <a:fld id="{B279AC3C-9A7B-46D6-8EDB-3083219B5F49}"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3793085718"/>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9CB4833-51E2-4AC1-998B-2C8F5674E639}"/>
              </a:ext>
            </a:extLst>
          </p:cNvPr>
          <p:cNvSpPr>
            <a:spLocks noGrp="1"/>
          </p:cNvSpPr>
          <p:nvPr>
            <p:ph type="title"/>
          </p:nvPr>
        </p:nvSpPr>
        <p:spPr>
          <a:xfrm>
            <a:off x="429369" y="238539"/>
            <a:ext cx="8263890" cy="1434415"/>
          </a:xfrm>
        </p:spPr>
        <p:txBody>
          <a:bodyPr anchor="b">
            <a:normAutofit/>
          </a:bodyPr>
          <a:lstStyle/>
          <a:p>
            <a:r>
              <a:rPr lang="cy" sz="2900" b="1" i="0" u="none" strike="noStrike" cap="none" baseline="0">
                <a:solidFill>
                  <a:srgbClr val="000000"/>
                </a:solidFill>
                <a:effectLst/>
                <a:uFillTx/>
                <a:latin typeface="Aptos Display"/>
              </a:rPr>
              <a:t>Gweithdrefnau Diogelu Cymru – Oedolion (mae'r egwyddorion hefyd yn berthnasol i blant) </a:t>
            </a:r>
            <a:br>
              <a:rPr sz="2900"/>
            </a:br>
            <a:endParaRPr sz="2900"/>
          </a:p>
        </p:txBody>
      </p:sp>
      <p:sp>
        <p:nvSpPr>
          <p:cNvPr id="3" name="Content Placeholder 2">
            <a:extLst>
              <a:ext uri="{FF2B5EF4-FFF2-40B4-BE49-F238E27FC236}">
                <a16:creationId xmlns:a16="http://schemas.microsoft.com/office/drawing/2014/main" id="{785B6A50-11A9-4139-A57E-8347479C4CAB}"/>
              </a:ext>
            </a:extLst>
          </p:cNvPr>
          <p:cNvSpPr>
            <a:spLocks noGrp="1"/>
          </p:cNvSpPr>
          <p:nvPr>
            <p:ph idx="1"/>
          </p:nvPr>
        </p:nvSpPr>
        <p:spPr>
          <a:xfrm>
            <a:off x="407867" y="1484784"/>
            <a:ext cx="5006727" cy="4417979"/>
          </a:xfrm>
        </p:spPr>
        <p:txBody>
          <a:bodyPr anchor="t">
            <a:normAutofit lnSpcReduction="10000"/>
          </a:bodyPr>
          <a:lstStyle/>
          <a:p>
            <a:pPr marL="109537" indent="0">
              <a:spcBef>
                <a:spcPct val="0"/>
              </a:spcBef>
              <a:spcAft>
                <a:spcPts val="450"/>
              </a:spcAft>
              <a:buNone/>
            </a:pPr>
            <a:r>
              <a:rPr lang="cy" sz="2000" b="1" i="0" u="none" strike="noStrike" cap="none" baseline="0">
                <a:solidFill>
                  <a:srgbClr val="000000"/>
                </a:solidFill>
                <a:effectLst/>
                <a:uFillTx/>
                <a:latin typeface="Aptos"/>
              </a:rPr>
              <a:t>Casglu gwybodaeth  </a:t>
            </a:r>
          </a:p>
          <a:p>
            <a:pPr>
              <a:spcBef>
                <a:spcPct val="0"/>
              </a:spcBef>
              <a:spcAft>
                <a:spcPts val="450"/>
              </a:spcAft>
            </a:pPr>
            <a:r>
              <a:rPr lang="cy" sz="2000" b="0" i="0" u="none" strike="noStrike" cap="none" baseline="0">
                <a:solidFill>
                  <a:srgbClr val="000000"/>
                </a:solidFill>
                <a:effectLst/>
                <a:uFillTx/>
                <a:latin typeface="Aptos"/>
              </a:rPr>
              <a:t>Canolbwyntiwch ar yr </a:t>
            </a:r>
            <a:r>
              <a:rPr lang="cy" sz="2000" b="1" i="0" u="none" strike="noStrike" cap="none" baseline="0">
                <a:solidFill>
                  <a:srgbClr val="000000"/>
                </a:solidFill>
                <a:effectLst/>
                <a:uFillTx/>
                <a:latin typeface="Aptos"/>
              </a:rPr>
              <a:t>arwyddion a'r dangosyddion </a:t>
            </a:r>
            <a:r>
              <a:rPr lang="cy" sz="2000" b="0" i="0" u="none" strike="noStrike" cap="none" baseline="0">
                <a:solidFill>
                  <a:srgbClr val="000000"/>
                </a:solidFill>
                <a:effectLst/>
                <a:uFillTx/>
                <a:latin typeface="Aptos"/>
              </a:rPr>
              <a:t>o gamdriniaeth a/neu esgeulustod posibl</a:t>
            </a:r>
          </a:p>
          <a:p>
            <a:pPr>
              <a:spcBef>
                <a:spcPct val="0"/>
              </a:spcBef>
              <a:spcAft>
                <a:spcPts val="450"/>
              </a:spcAft>
            </a:pPr>
            <a:r>
              <a:rPr lang="cy" sz="2000" b="0" i="0" u="none" strike="noStrike" cap="none" baseline="0">
                <a:solidFill>
                  <a:srgbClr val="000000"/>
                </a:solidFill>
                <a:effectLst/>
                <a:uFillTx/>
                <a:latin typeface="Aptos"/>
              </a:rPr>
              <a:t>Byddwch yn </a:t>
            </a:r>
            <a:r>
              <a:rPr lang="cy" sz="2000" b="1" i="0" u="none" strike="noStrike" cap="none" baseline="0">
                <a:solidFill>
                  <a:srgbClr val="000000"/>
                </a:solidFill>
                <a:effectLst/>
                <a:uFillTx/>
                <a:latin typeface="Aptos"/>
              </a:rPr>
              <a:t>gymesur</a:t>
            </a:r>
            <a:r>
              <a:rPr lang="cy" sz="2000" b="0" i="0" u="none" strike="noStrike" cap="none" baseline="0">
                <a:solidFill>
                  <a:srgbClr val="000000"/>
                </a:solidFill>
                <a:effectLst/>
                <a:uFillTx/>
                <a:latin typeface="Aptos"/>
              </a:rPr>
              <a:t> </a:t>
            </a:r>
          </a:p>
          <a:p>
            <a:pPr>
              <a:spcBef>
                <a:spcPct val="0"/>
              </a:spcBef>
              <a:spcAft>
                <a:spcPts val="450"/>
              </a:spcAft>
            </a:pPr>
            <a:r>
              <a:rPr lang="cy" sz="2000" b="0" i="0" u="none" strike="noStrike" cap="none" baseline="0">
                <a:solidFill>
                  <a:srgbClr val="000000"/>
                </a:solidFill>
                <a:effectLst/>
                <a:uFillTx/>
                <a:latin typeface="Aptos"/>
              </a:rPr>
              <a:t>Dylech gynnwys </a:t>
            </a:r>
            <a:r>
              <a:rPr lang="cy" sz="2000" b="1" i="0" u="none" strike="noStrike" cap="none" baseline="0">
                <a:solidFill>
                  <a:srgbClr val="000000"/>
                </a:solidFill>
                <a:effectLst/>
                <a:uFillTx/>
                <a:latin typeface="Aptos"/>
              </a:rPr>
              <a:t>manylion a thystiolaeth </a:t>
            </a:r>
            <a:r>
              <a:rPr lang="cy" sz="2000" b="0" i="0" u="none" strike="noStrike" cap="none" baseline="0">
                <a:solidFill>
                  <a:srgbClr val="000000"/>
                </a:solidFill>
                <a:effectLst/>
                <a:uFillTx/>
                <a:latin typeface="Aptos"/>
              </a:rPr>
              <a:t>am bryderon am niwed </a:t>
            </a:r>
          </a:p>
          <a:p>
            <a:pPr>
              <a:spcBef>
                <a:spcPct val="0"/>
              </a:spcBef>
              <a:spcAft>
                <a:spcPts val="450"/>
              </a:spcAft>
            </a:pPr>
            <a:r>
              <a:rPr lang="cy" sz="2000" b="0" i="0" u="none" strike="noStrike" cap="none" baseline="0">
                <a:solidFill>
                  <a:srgbClr val="000000"/>
                </a:solidFill>
                <a:effectLst/>
                <a:uFillTx/>
                <a:latin typeface="Aptos"/>
              </a:rPr>
              <a:t>Gwnewch yn glir a yw gwybodaeth yn </a:t>
            </a:r>
            <a:r>
              <a:rPr lang="cy" sz="2000" b="1" i="0" u="none" strike="noStrike" cap="none" baseline="0">
                <a:solidFill>
                  <a:srgbClr val="000000"/>
                </a:solidFill>
                <a:effectLst/>
                <a:uFillTx/>
                <a:latin typeface="Aptos"/>
              </a:rPr>
              <a:t>achlust neu'n farn broffesiynol</a:t>
            </a:r>
            <a:r>
              <a:rPr lang="cy" sz="2000" b="0" i="0" u="none" strike="noStrike" cap="none" baseline="0">
                <a:solidFill>
                  <a:srgbClr val="000000"/>
                </a:solidFill>
                <a:effectLst/>
                <a:uFillTx/>
                <a:latin typeface="Aptos"/>
              </a:rPr>
              <a:t> </a:t>
            </a:r>
          </a:p>
          <a:p>
            <a:pPr>
              <a:spcBef>
                <a:spcPct val="0"/>
              </a:spcBef>
              <a:spcAft>
                <a:spcPts val="450"/>
              </a:spcAft>
            </a:pPr>
            <a:r>
              <a:rPr lang="cy" sz="2000" b="1" i="0" u="none" strike="noStrike" cap="none" baseline="0">
                <a:solidFill>
                  <a:srgbClr val="000000"/>
                </a:solidFill>
                <a:effectLst/>
                <a:uFillTx/>
                <a:latin typeface="Aptos"/>
              </a:rPr>
              <a:t>Dylech gynnwys mewnbwn </a:t>
            </a:r>
            <a:r>
              <a:rPr lang="cy" sz="2000" b="0" i="0" u="none" strike="noStrike" cap="none" baseline="0">
                <a:solidFill>
                  <a:srgbClr val="000000"/>
                </a:solidFill>
                <a:effectLst/>
                <a:uFillTx/>
                <a:latin typeface="Aptos"/>
              </a:rPr>
              <a:t>gan yr oedolyn sy'n wynebu risg a/neu ei ofalwyr </a:t>
            </a:r>
          </a:p>
          <a:p>
            <a:pPr>
              <a:spcBef>
                <a:spcPct val="0"/>
              </a:spcBef>
              <a:spcAft>
                <a:spcPts val="450"/>
              </a:spcAft>
            </a:pPr>
            <a:r>
              <a:rPr lang="cy" sz="2000" b="0" i="0" u="none" strike="noStrike" cap="none" baseline="0">
                <a:solidFill>
                  <a:srgbClr val="000000"/>
                </a:solidFill>
                <a:effectLst/>
                <a:uFillTx/>
                <a:latin typeface="Aptos"/>
              </a:rPr>
              <a:t>Byddwch yn</a:t>
            </a:r>
            <a:r>
              <a:rPr lang="cy" sz="2000" b="1" i="0" u="none" strike="noStrike" cap="none" baseline="0">
                <a:solidFill>
                  <a:srgbClr val="000000"/>
                </a:solidFill>
                <a:effectLst/>
                <a:uFillTx/>
                <a:latin typeface="Aptos"/>
              </a:rPr>
              <a:t> dryloyw</a:t>
            </a:r>
            <a:r>
              <a:rPr lang="cy" sz="2000" b="0" i="0" u="none" strike="noStrike" cap="none" baseline="0">
                <a:solidFill>
                  <a:srgbClr val="000000"/>
                </a:solidFill>
                <a:effectLst/>
                <a:uFillTx/>
                <a:latin typeface="Aptos"/>
              </a:rPr>
              <a:t> i'r oedolyn sy'n wynebu risg ynghylch pam eich bod yn casglu gwybodaeth a chael ei ganiatâd</a:t>
            </a:r>
          </a:p>
          <a:p>
            <a:pPr>
              <a:spcBef>
                <a:spcPct val="0"/>
              </a:spcBef>
              <a:spcAft>
                <a:spcPts val="450"/>
              </a:spcAft>
            </a:pPr>
            <a:r>
              <a:rPr lang="cy" sz="2000" b="1" i="0" u="none" strike="noStrike" cap="none" baseline="0">
                <a:solidFill>
                  <a:srgbClr val="000000"/>
                </a:solidFill>
                <a:effectLst/>
                <a:uFillTx/>
                <a:latin typeface="Aptos"/>
              </a:rPr>
              <a:t>Cofnodwch </a:t>
            </a:r>
            <a:r>
              <a:rPr lang="cy" sz="2000" b="0" i="0" u="none" strike="noStrike" cap="none" baseline="0">
                <a:solidFill>
                  <a:srgbClr val="000000"/>
                </a:solidFill>
                <a:effectLst/>
                <a:uFillTx/>
                <a:latin typeface="Aptos"/>
              </a:rPr>
              <a:t>y wybodaeth.</a:t>
            </a:r>
          </a:p>
        </p:txBody>
      </p:sp>
      <p:pic>
        <p:nvPicPr>
          <p:cNvPr id="10" name="Picture 9" descr="Colourful carved figures of humans">
            <a:extLst>
              <a:ext uri="{FF2B5EF4-FFF2-40B4-BE49-F238E27FC236}">
                <a16:creationId xmlns:a16="http://schemas.microsoft.com/office/drawing/2014/main" id="{1A4D328E-ADD1-D129-040A-6D095F006C29}"/>
              </a:ext>
            </a:extLst>
          </p:cNvPr>
          <p:cNvPicPr>
            <a:picLocks noChangeAspect="1"/>
          </p:cNvPicPr>
          <p:nvPr/>
        </p:nvPicPr>
        <p:blipFill>
          <a:blip r:embed="rId3"/>
          <a:srcRect l="24511" r="24080" b="2"/>
          <a:stretch>
            <a:fillRect/>
          </a:stretch>
        </p:blipFill>
        <p:spPr>
          <a:xfrm>
            <a:off x="5771274" y="1645517"/>
            <a:ext cx="2955798" cy="4096512"/>
          </a:xfrm>
          <a:prstGeom prst="rect">
            <a:avLst/>
          </a:prstGeom>
        </p:spPr>
      </p:pic>
      <p:sp>
        <p:nvSpPr>
          <p:cNvPr id="4" name="Slide Number Placeholder 3">
            <a:extLst>
              <a:ext uri="{FF2B5EF4-FFF2-40B4-BE49-F238E27FC236}">
                <a16:creationId xmlns:a16="http://schemas.microsoft.com/office/drawing/2014/main" id="{57277C78-197A-CD49-9B4A-5B18480DF526}"/>
              </a:ext>
            </a:extLst>
          </p:cNvPr>
          <p:cNvSpPr>
            <a:spLocks noGrp="1"/>
          </p:cNvSpPr>
          <p:nvPr>
            <p:ph type="sldNum" sz="quarter" idx="12"/>
          </p:nvPr>
        </p:nvSpPr>
        <p:spPr/>
        <p:txBody>
          <a:bodyPr/>
          <a:lstStyle/>
          <a:p>
            <a:pPr>
              <a:defRPr/>
            </a:pPr>
            <a:fld id="{B279AC3C-9A7B-46D6-8EDB-3083219B5F49}" type="slidenum">
              <a:rPr lang="en-GB" altLang="en-US" smtClean="0"/>
              <a:pPr>
                <a:defRPr/>
              </a:pPr>
              <a:t>13</a:t>
            </a:fld>
            <a:endParaRPr lang="en-GB" altLang="en-US"/>
          </a:p>
        </p:txBody>
      </p:sp>
      <p:sp>
        <p:nvSpPr>
          <p:cNvPr id="5" name="Footer Placeholder 4">
            <a:extLst>
              <a:ext uri="{FF2B5EF4-FFF2-40B4-BE49-F238E27FC236}">
                <a16:creationId xmlns:a16="http://schemas.microsoft.com/office/drawing/2014/main" id="{11C76B83-86CE-0A5F-5556-E8AE5BDB5C3C}"/>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extLst>
      <p:ext uri="{BB962C8B-B14F-4D97-AF65-F5344CB8AC3E}">
        <p14:creationId xmlns:p14="http://schemas.microsoft.com/office/powerpoint/2010/main" val="297325951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after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3F981448-5889-682F-57EB-D602C4F5E41A}"/>
              </a:ext>
            </a:extLst>
          </p:cNvPr>
          <p:cNvSpPr>
            <a:spLocks noGrp="1"/>
          </p:cNvSpPr>
          <p:nvPr>
            <p:ph type="title"/>
          </p:nvPr>
        </p:nvSpPr>
        <p:spPr>
          <a:xfrm>
            <a:off x="515125" y="1153572"/>
            <a:ext cx="2400300" cy="4461163"/>
          </a:xfrm>
        </p:spPr>
        <p:txBody>
          <a:bodyPr>
            <a:normAutofit/>
          </a:bodyPr>
          <a:lstStyle/>
          <a:p>
            <a:r>
              <a:rPr lang="cy" sz="3100" b="1" i="0" u="none" strike="noStrike" cap="none" baseline="0">
                <a:solidFill>
                  <a:srgbClr val="FFFFFF"/>
                </a:solidFill>
                <a:effectLst/>
                <a:uFillTx/>
                <a:latin typeface="Aptos Display"/>
              </a:rPr>
              <a:t>Gweithdrefnau Diogelu Cymru – Oedolion (mae'r egwyddorion hefyd yn berthnasol i blant)</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C93582-F945-86D1-9152-C58EE3F39004}"/>
              </a:ext>
            </a:extLst>
          </p:cNvPr>
          <p:cNvSpPr>
            <a:spLocks noGrp="1"/>
          </p:cNvSpPr>
          <p:nvPr>
            <p:ph idx="1"/>
          </p:nvPr>
        </p:nvSpPr>
        <p:spPr>
          <a:xfrm>
            <a:off x="3335481" y="591344"/>
            <a:ext cx="5179868" cy="5585619"/>
          </a:xfrm>
        </p:spPr>
        <p:txBody>
          <a:bodyPr anchor="ctr">
            <a:normAutofit/>
          </a:bodyPr>
          <a:lstStyle/>
          <a:p>
            <a:pPr marL="109537" indent="0">
              <a:buNone/>
            </a:pPr>
            <a:r>
              <a:rPr lang="cy" sz="2100" b="1" i="0" u="none" strike="noStrike" cap="none" baseline="0" dirty="0">
                <a:solidFill>
                  <a:srgbClr val="000000"/>
                </a:solidFill>
                <a:effectLst/>
                <a:uFillTx/>
                <a:latin typeface="Aptos"/>
              </a:rPr>
              <a:t>Gwneud synnwyr o'r wybodaeth</a:t>
            </a:r>
          </a:p>
          <a:p>
            <a:r>
              <a:rPr lang="cy" sz="2100" b="0" i="0" u="none" strike="noStrike" cap="none" baseline="0" dirty="0">
                <a:solidFill>
                  <a:srgbClr val="000000"/>
                </a:solidFill>
                <a:effectLst/>
                <a:uFillTx/>
                <a:latin typeface="Aptos"/>
              </a:rPr>
              <a:t>A oes digon o wybodaeth i </a:t>
            </a:r>
            <a:r>
              <a:rPr lang="cy" sz="2100" b="1" i="0" u="none" strike="noStrike" cap="none" baseline="0" dirty="0">
                <a:solidFill>
                  <a:srgbClr val="000000"/>
                </a:solidFill>
                <a:effectLst/>
                <a:uFillTx/>
                <a:latin typeface="Aptos"/>
              </a:rPr>
              <a:t>ddadansoddi</a:t>
            </a:r>
            <a:r>
              <a:rPr lang="cy" sz="2100" b="0" i="0" u="none" strike="noStrike" cap="none" baseline="0" dirty="0">
                <a:solidFill>
                  <a:srgbClr val="000000"/>
                </a:solidFill>
                <a:effectLst/>
                <a:uFillTx/>
                <a:latin typeface="Aptos"/>
              </a:rPr>
              <a:t> a gwneud dyfarniad proffesiynol? </a:t>
            </a:r>
          </a:p>
          <a:p>
            <a:r>
              <a:rPr lang="cy" sz="2100" b="0" i="0" u="none" strike="noStrike" cap="none" baseline="0" dirty="0">
                <a:solidFill>
                  <a:srgbClr val="000000"/>
                </a:solidFill>
                <a:effectLst/>
                <a:uFillTx/>
                <a:latin typeface="Aptos"/>
              </a:rPr>
              <a:t>A yw'n cynnwys dymuniadau, safbwyntiau a theimladau </a:t>
            </a:r>
            <a:r>
              <a:rPr lang="cy" sz="2100" b="1" i="0" u="none" strike="noStrike" cap="none" baseline="0" dirty="0">
                <a:solidFill>
                  <a:srgbClr val="000000"/>
                </a:solidFill>
                <a:effectLst/>
                <a:uFillTx/>
                <a:latin typeface="Aptos"/>
              </a:rPr>
              <a:t>y person</a:t>
            </a:r>
            <a:r>
              <a:rPr lang="cy" sz="2100" b="0" i="0" u="none" strike="noStrike" cap="none" baseline="0" dirty="0">
                <a:solidFill>
                  <a:srgbClr val="000000"/>
                </a:solidFill>
                <a:effectLst/>
                <a:uFillTx/>
                <a:latin typeface="Aptos"/>
              </a:rPr>
              <a:t>?</a:t>
            </a:r>
          </a:p>
          <a:p>
            <a:r>
              <a:rPr lang="cy" sz="2100" b="0" i="0" u="none" strike="noStrike" cap="none" baseline="0" dirty="0">
                <a:solidFill>
                  <a:srgbClr val="000000"/>
                </a:solidFill>
                <a:effectLst/>
                <a:uFillTx/>
                <a:latin typeface="Aptos"/>
              </a:rPr>
              <a:t>A yw'n darparu </a:t>
            </a:r>
            <a:r>
              <a:rPr lang="cy" sz="2100" b="1" i="0" u="none" strike="noStrike" cap="none" baseline="0" dirty="0">
                <a:solidFill>
                  <a:srgbClr val="000000"/>
                </a:solidFill>
                <a:effectLst/>
                <a:uFillTx/>
                <a:latin typeface="Aptos"/>
              </a:rPr>
              <a:t>dealltwriaeth glir </a:t>
            </a:r>
            <a:r>
              <a:rPr lang="cy" sz="2100" b="0" i="0" u="none" strike="noStrike" cap="none" baseline="0" dirty="0">
                <a:solidFill>
                  <a:srgbClr val="000000"/>
                </a:solidFill>
                <a:effectLst/>
                <a:uFillTx/>
                <a:latin typeface="Aptos"/>
              </a:rPr>
              <a:t>o'r canlyniadau y mae'r oedolyn sy'n wynebu risg am eu cyflawni?</a:t>
            </a:r>
          </a:p>
          <a:p>
            <a:r>
              <a:rPr lang="cy" sz="2100" b="0" i="0" u="none" strike="noStrike" cap="none" baseline="0" dirty="0">
                <a:solidFill>
                  <a:srgbClr val="000000"/>
                </a:solidFill>
                <a:effectLst/>
                <a:uFillTx/>
                <a:latin typeface="Aptos"/>
              </a:rPr>
              <a:t>A yw'r wybodaeth yn </a:t>
            </a:r>
            <a:r>
              <a:rPr lang="cy" sz="2100" b="1" i="0" u="none" strike="noStrike" cap="none" baseline="0" dirty="0">
                <a:solidFill>
                  <a:srgbClr val="000000"/>
                </a:solidFill>
                <a:effectLst/>
                <a:uFillTx/>
                <a:latin typeface="Aptos"/>
              </a:rPr>
              <a:t>seiliedig ar dystiolaeth</a:t>
            </a:r>
            <a:r>
              <a:rPr lang="cy" sz="2100" b="0" i="0" u="none" strike="noStrike" cap="none" baseline="0" dirty="0">
                <a:solidFill>
                  <a:srgbClr val="000000"/>
                </a:solidFill>
                <a:effectLst/>
                <a:uFillTx/>
                <a:latin typeface="Aptos"/>
              </a:rPr>
              <a:t>, achlust neu farn broffesiynol?</a:t>
            </a:r>
          </a:p>
          <a:p>
            <a:r>
              <a:rPr lang="cy" sz="2100" b="0" i="0" u="none" strike="noStrike" cap="none" baseline="0" dirty="0">
                <a:solidFill>
                  <a:srgbClr val="000000"/>
                </a:solidFill>
                <a:effectLst/>
                <a:uFillTx/>
                <a:latin typeface="Aptos"/>
              </a:rPr>
              <a:t>A yw'n </a:t>
            </a:r>
            <a:r>
              <a:rPr lang="cy" sz="2100" b="1" i="0" u="none" strike="noStrike" cap="none" baseline="0" dirty="0">
                <a:solidFill>
                  <a:srgbClr val="000000"/>
                </a:solidFill>
                <a:effectLst/>
                <a:uFillTx/>
                <a:latin typeface="Aptos"/>
              </a:rPr>
              <a:t>cefnogi neu’n gwrthbrofi’r</a:t>
            </a:r>
            <a:r>
              <a:rPr lang="cy" sz="2100" b="0" i="0" u="none" strike="noStrike" cap="none" baseline="0" dirty="0">
                <a:solidFill>
                  <a:srgbClr val="000000"/>
                </a:solidFill>
                <a:effectLst/>
                <a:uFillTx/>
                <a:latin typeface="Aptos"/>
              </a:rPr>
              <a:t> pryder/on?</a:t>
            </a:r>
          </a:p>
          <a:p>
            <a:r>
              <a:rPr lang="cy" sz="2100" b="0" i="0" u="none" strike="noStrike" cap="none" baseline="0" dirty="0">
                <a:solidFill>
                  <a:srgbClr val="000000"/>
                </a:solidFill>
                <a:effectLst/>
                <a:uFillTx/>
                <a:latin typeface="Aptos"/>
              </a:rPr>
              <a:t>A oes angen arnom </a:t>
            </a:r>
            <a:r>
              <a:rPr lang="cy" sz="2100" b="1" i="0" u="none" strike="noStrike" cap="none" baseline="0" dirty="0">
                <a:solidFill>
                  <a:srgbClr val="000000"/>
                </a:solidFill>
                <a:effectLst/>
                <a:uFillTx/>
                <a:latin typeface="Aptos"/>
              </a:rPr>
              <a:t>gyngor ac arweiniad</a:t>
            </a:r>
            <a:r>
              <a:rPr lang="cy" sz="2100" b="0" i="0" u="none" strike="noStrike" cap="none" baseline="0" dirty="0">
                <a:solidFill>
                  <a:srgbClr val="000000"/>
                </a:solidFill>
                <a:effectLst/>
                <a:uFillTx/>
                <a:latin typeface="Aptos"/>
              </a:rPr>
              <a:t> proffesiynol? </a:t>
            </a:r>
          </a:p>
          <a:p>
            <a:endParaRPr lang="en-US" dirty="0"/>
          </a:p>
        </p:txBody>
      </p:sp>
      <p:sp>
        <p:nvSpPr>
          <p:cNvPr id="3" name="Footer Placeholder 2">
            <a:extLst>
              <a:ext uri="{FF2B5EF4-FFF2-40B4-BE49-F238E27FC236}">
                <a16:creationId xmlns:a16="http://schemas.microsoft.com/office/drawing/2014/main" id="{F0268B2A-385C-C490-4296-058D211E446E}"/>
              </a:ext>
            </a:extLst>
          </p:cNvPr>
          <p:cNvSpPr>
            <a:spLocks noGrp="1"/>
          </p:cNvSpPr>
          <p:nvPr>
            <p:ph type="ftr" sz="quarter" idx="11"/>
          </p:nvPr>
        </p:nvSpPr>
        <p:spPr>
          <a:xfrm>
            <a:off x="3028950" y="6356350"/>
            <a:ext cx="3938380" cy="365125"/>
          </a:xfrm>
        </p:spPr>
        <p:txBody>
          <a:bodyPr>
            <a:normAutofit/>
          </a:bodyPr>
          <a:lstStyle/>
          <a:p>
            <a:pPr>
              <a:lnSpc>
                <a:spcPct val="90000"/>
              </a:lnSpc>
              <a:spcAft>
                <a:spcPts val="600"/>
              </a:spcAft>
              <a:defRPr/>
            </a:pPr>
            <a:r>
              <a:rPr lang="cy" sz="200" b="0" i="0" u="none" strike="noStrike" cap="none" baseline="0">
                <a:solidFill>
                  <a:srgbClr val="767676"/>
                </a:solidFill>
                <a:effectLst/>
                <a:uFillTx/>
                <a:latin typeface="Aptos"/>
              </a:rPr>
              <a:t>PORTH AGORED - Cydgrynhoi Ymarfer Gwaith Cymdeithasol</a:t>
            </a:r>
          </a:p>
          <a:p>
            <a:pPr>
              <a:lnSpc>
                <a:spcPct val="90000"/>
              </a:lnSpc>
              <a:spcAft>
                <a:spcPts val="600"/>
              </a:spcAft>
              <a:defRPr/>
            </a:pPr>
            <a:r>
              <a:rPr lang="en-GB" sz="200"/>
              <a:t>
</a:t>
            </a:r>
          </a:p>
        </p:txBody>
      </p:sp>
      <p:sp>
        <p:nvSpPr>
          <p:cNvPr id="2" name="Slide Number Placeholder 1">
            <a:extLst>
              <a:ext uri="{FF2B5EF4-FFF2-40B4-BE49-F238E27FC236}">
                <a16:creationId xmlns:a16="http://schemas.microsoft.com/office/drawing/2014/main" id="{3AF5C3C1-C758-F797-F61C-F03F4634FB21}"/>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B279AC3C-9A7B-46D6-8EDB-3083219B5F49}"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1200328886"/>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EDA2-F287-42E8-B989-66B87B2BA325}"/>
              </a:ext>
            </a:extLst>
          </p:cNvPr>
          <p:cNvSpPr>
            <a:spLocks noGrp="1"/>
          </p:cNvSpPr>
          <p:nvPr>
            <p:ph type="title"/>
          </p:nvPr>
        </p:nvSpPr>
        <p:spPr>
          <a:xfrm>
            <a:off x="457200" y="274638"/>
            <a:ext cx="8229600" cy="490066"/>
          </a:xfrm>
        </p:spPr>
        <p:txBody>
          <a:bodyPr>
            <a:normAutofit fontScale="90000"/>
          </a:bodyPr>
          <a:lstStyle/>
          <a:p>
            <a:r>
              <a:rPr lang="cy" sz="3300" b="0" i="0" u="none" strike="noStrike" cap="none" baseline="0">
                <a:solidFill>
                  <a:srgbClr val="000000"/>
                </a:solidFill>
                <a:effectLst/>
                <a:uFillTx/>
                <a:latin typeface="Aptos Display"/>
              </a:rPr>
              <a:t>Plant sydd yn wynebu risg</a:t>
            </a:r>
          </a:p>
        </p:txBody>
      </p:sp>
      <p:sp>
        <p:nvSpPr>
          <p:cNvPr id="3" name="Content Placeholder 2">
            <a:extLst>
              <a:ext uri="{FF2B5EF4-FFF2-40B4-BE49-F238E27FC236}">
                <a16:creationId xmlns:a16="http://schemas.microsoft.com/office/drawing/2014/main" id="{646ECDC4-F1F3-4EE4-87CC-8C9EF8E14124}"/>
              </a:ext>
            </a:extLst>
          </p:cNvPr>
          <p:cNvSpPr>
            <a:spLocks noGrp="1"/>
          </p:cNvSpPr>
          <p:nvPr>
            <p:ph idx="1"/>
          </p:nvPr>
        </p:nvSpPr>
        <p:spPr>
          <a:xfrm>
            <a:off x="107504" y="952090"/>
            <a:ext cx="4608512" cy="5631272"/>
          </a:xfrm>
          <a:prstGeom prst="roundRect">
            <a:avLst>
              <a:gd name="adj" fmla="val 11857"/>
            </a:avLst>
          </a:prstGeom>
          <a:solidFill>
            <a:schemeClr val="accent6">
              <a:lumMod val="40000"/>
              <a:lumOff val="60000"/>
            </a:schemeClr>
          </a:solidFill>
          <a:ln>
            <a:noFill/>
          </a:ln>
        </p:spPr>
        <p:style>
          <a:lnRef idx="1">
            <a:schemeClr val="accent6"/>
          </a:lnRef>
          <a:fillRef idx="2">
            <a:schemeClr val="accent6"/>
          </a:fillRef>
          <a:effectRef idx="1">
            <a:schemeClr val="accent6"/>
          </a:effectRef>
          <a:fontRef idx="minor">
            <a:schemeClr val="dk1"/>
          </a:fontRef>
        </p:style>
        <p:txBody>
          <a:bodyPr vert="horz" wrap="square" lIns="68580" tIns="34290" rIns="68580" bIns="34290" numCol="1" rtlCol="0" anchor="ctr" anchorCtr="0" compatLnSpc="1">
            <a:prstTxWarp prst="textNoShape">
              <a:avLst/>
            </a:prstTxWarp>
            <a:noAutofit/>
          </a:bodyPr>
          <a:lstStyle/>
          <a:p>
            <a:pPr marL="536972" indent="-338138">
              <a:lnSpc>
                <a:spcPct val="80000"/>
              </a:lnSpc>
              <a:spcBef>
                <a:spcPct val="0"/>
              </a:spcBef>
              <a:spcAft>
                <a:spcPts val="900"/>
              </a:spcAft>
              <a:buNone/>
            </a:pPr>
            <a:r>
              <a:rPr lang="cy" sz="2000" b="1" i="0" u="none" strike="noStrike" cap="none" baseline="0" dirty="0">
                <a:solidFill>
                  <a:srgbClr val="000000"/>
                </a:solidFill>
                <a:effectLst/>
                <a:uFillTx/>
                <a:latin typeface="Aptos"/>
              </a:rPr>
              <a:t>Agwedd Sy’n Canolbwyntio ar y plentyn</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Bod pryderon plant yn cael eu adnabod</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Canfod a chadw mewn cof farn a dymuniadau y plentyn</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Ymarferwyr i ddod i wybod am eu profiad o fyw bob dydd</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Cyd-gynhyrchu ymateb sydd yn arwain ar ganlyniadau cadarnhaol sydd wedi eu hadnabod gan y plentyn. </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Ffocws ar ganlyniadau/seiliedig ar gryfderau</a:t>
            </a:r>
          </a:p>
        </p:txBody>
      </p:sp>
      <p:sp>
        <p:nvSpPr>
          <p:cNvPr id="8" name="Rectangle: Rounded Corners 7">
            <a:extLst>
              <a:ext uri="{FF2B5EF4-FFF2-40B4-BE49-F238E27FC236}">
                <a16:creationId xmlns:a16="http://schemas.microsoft.com/office/drawing/2014/main" id="{D8A98203-418F-3D25-F39C-168C882FE8C3}"/>
              </a:ext>
            </a:extLst>
          </p:cNvPr>
          <p:cNvSpPr/>
          <p:nvPr/>
        </p:nvSpPr>
        <p:spPr>
          <a:xfrm>
            <a:off x="5183560" y="1628800"/>
            <a:ext cx="3962302" cy="3984580"/>
          </a:xfrm>
          <a:prstGeom prst="roundRect">
            <a:avLst>
              <a:gd name="adj" fmla="val 6878"/>
            </a:avLst>
          </a:prstGeom>
          <a:solidFill>
            <a:schemeClr val="accent3">
              <a:lumMod val="40000"/>
              <a:lumOff val="60000"/>
            </a:schemeClr>
          </a:solidFill>
        </p:spPr>
        <p:txBody>
          <a:bodyPr wrap="square">
            <a:spAutoFit/>
          </a:bodyPr>
          <a:lstStyle/>
          <a:p>
            <a:pPr>
              <a:spcAft>
                <a:spcPts val="1350"/>
              </a:spcAft>
            </a:pPr>
            <a:r>
              <a:rPr lang="cy" sz="2000" b="1" i="0" u="none" strike="noStrike" cap="none" baseline="0" dirty="0">
                <a:solidFill>
                  <a:srgbClr val="000000"/>
                </a:solidFill>
                <a:effectLst/>
                <a:uFillTx/>
                <a:latin typeface="Aptos"/>
              </a:rPr>
              <a:t>Gweithdrefnau</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Amlinellu’r dyletswyddau yn ymwneud ag ymholiadau a47 a chynadleddau amddiffyn plant</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Egwyddorion tanategol SSWBA. </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Amlinellu rôl a chyfrifoldebau asiantaethau partner. </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Amserlen ar gyfer y broses diogelu plant yn aros yr un fath. </a:t>
            </a:r>
          </a:p>
        </p:txBody>
      </p:sp>
    </p:spTree>
    <p:extLst>
      <p:ext uri="{BB962C8B-B14F-4D97-AF65-F5344CB8AC3E}">
        <p14:creationId xmlns:p14="http://schemas.microsoft.com/office/powerpoint/2010/main" val="2177111343"/>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36EA12-047B-41F7-9D40-01508CAE76C7}"/>
              </a:ext>
            </a:extLst>
          </p:cNvPr>
          <p:cNvSpPr>
            <a:spLocks noGrp="1"/>
          </p:cNvSpPr>
          <p:nvPr>
            <p:ph type="title"/>
          </p:nvPr>
        </p:nvSpPr>
        <p:spPr>
          <a:xfrm>
            <a:off x="457200" y="84137"/>
            <a:ext cx="8229600" cy="2192735"/>
          </a:xfrm>
        </p:spPr>
        <p:txBody>
          <a:bodyPr>
            <a:normAutofit/>
          </a:bodyPr>
          <a:lstStyle/>
          <a:p>
            <a:r>
              <a:rPr lang="cy" sz="4000" b="0" i="0" u="none" strike="noStrike" cap="none" baseline="0" dirty="0">
                <a:solidFill>
                  <a:srgbClr val="000000"/>
                </a:solidFill>
                <a:effectLst/>
                <a:uFillTx/>
                <a:latin typeface="Aptos Display"/>
              </a:rPr>
              <a:t>Asesiad: Damcaniaethau ac Ymarfer - Goroesi Diogelu</a:t>
            </a:r>
            <a:br>
              <a:rPr sz="4400" dirty="0"/>
            </a:br>
            <a:endParaRPr sz="4400" dirty="0"/>
          </a:p>
        </p:txBody>
      </p:sp>
      <p:sp>
        <p:nvSpPr>
          <p:cNvPr id="2" name="Content Placeholder 1">
            <a:extLst>
              <a:ext uri="{FF2B5EF4-FFF2-40B4-BE49-F238E27FC236}">
                <a16:creationId xmlns:a16="http://schemas.microsoft.com/office/drawing/2014/main" id="{5214C9F5-2044-440F-6D47-9A76A61528A3}"/>
              </a:ext>
            </a:extLst>
          </p:cNvPr>
          <p:cNvSpPr>
            <a:spLocks noGrp="1"/>
          </p:cNvSpPr>
          <p:nvPr>
            <p:ph idx="1"/>
          </p:nvPr>
        </p:nvSpPr>
        <p:spPr>
          <a:xfrm>
            <a:off x="457200" y="2564904"/>
            <a:ext cx="8229600" cy="3442196"/>
          </a:xfrm>
        </p:spPr>
        <p:txBody>
          <a:bodyPr/>
          <a:lstStyle/>
          <a:p>
            <a:pPr marL="107950" indent="0">
              <a:buNone/>
            </a:pPr>
            <a:r>
              <a:rPr lang="cy" b="0" i="0" u="none" strike="noStrike" cap="none" baseline="0" dirty="0">
                <a:effectLst/>
                <a:uFillTx/>
              </a:rPr>
              <a:t>Asesiad Damcaniaethau ac Ymarfer - Goroesi Diogelu</a:t>
            </a:r>
            <a:r>
              <a:rPr lang="cy" sz="2800" b="0" i="0" u="none" strike="noStrike" cap="none" baseline="0" dirty="0">
                <a:solidFill>
                  <a:srgbClr val="000000"/>
                </a:solidFill>
                <a:effectLst/>
                <a:uFillTx/>
                <a:latin typeface="Aptos"/>
              </a:rPr>
              <a:t> </a:t>
            </a:r>
          </a:p>
          <a:p>
            <a:pPr marL="107950" indent="0">
              <a:buNone/>
            </a:pPr>
            <a:r>
              <a:rPr lang="cy" sz="2800" b="0" i="0" u="none" strike="noStrike" cap="none" baseline="0" dirty="0">
                <a:solidFill>
                  <a:srgbClr val="000000"/>
                </a:solidFill>
                <a:effectLst/>
                <a:uFillTx/>
                <a:latin typeface="Aptos"/>
              </a:rPr>
              <a:t>Gwyliwch y fideo o 42 i mewn hyd at 53 munud </a:t>
            </a:r>
            <a:r>
              <a:rPr lang="cy" sz="2800" b="1" i="0" u="sng" strike="noStrike" cap="none" baseline="0" dirty="0">
                <a:solidFill>
                  <a:srgbClr val="0000FF"/>
                </a:solidFill>
                <a:effectLst/>
                <a:uFill>
                  <a:solidFill>
                    <a:srgbClr val="0000FF"/>
                  </a:solidFill>
                </a:uFill>
                <a:latin typeface="Arial"/>
                <a:hlinkClick r:id="rId3" history="0"/>
              </a:rPr>
              <a:t>https://youtu.be/EtlAZEiDm7M</a:t>
            </a:r>
          </a:p>
          <a:p>
            <a:endParaRPr lang="en-US" dirty="0"/>
          </a:p>
        </p:txBody>
      </p:sp>
      <p:sp>
        <p:nvSpPr>
          <p:cNvPr id="4" name="Slide Number Placeholder 3">
            <a:extLst>
              <a:ext uri="{FF2B5EF4-FFF2-40B4-BE49-F238E27FC236}">
                <a16:creationId xmlns:a16="http://schemas.microsoft.com/office/drawing/2014/main" id="{9CFE3804-1568-997E-26B8-D1466268BEA0}"/>
              </a:ext>
            </a:extLst>
          </p:cNvPr>
          <p:cNvSpPr>
            <a:spLocks noGrp="1"/>
          </p:cNvSpPr>
          <p:nvPr>
            <p:ph type="sldNum" sz="quarter" idx="12"/>
          </p:nvPr>
        </p:nvSpPr>
        <p:spPr/>
        <p:txBody>
          <a:bodyPr/>
          <a:lstStyle/>
          <a:p>
            <a:pPr>
              <a:defRPr/>
            </a:pPr>
            <a:fld id="{B279AC3C-9A7B-46D6-8EDB-3083219B5F49}" type="slidenum">
              <a:rPr lang="en-GB" altLang="en-US" smtClean="0"/>
              <a:pPr>
                <a:defRPr/>
              </a:pPr>
              <a:t>16</a:t>
            </a:fld>
            <a:endParaRPr lang="en-GB" altLang="en-US"/>
          </a:p>
        </p:txBody>
      </p:sp>
    </p:spTree>
    <p:extLst>
      <p:ext uri="{BB962C8B-B14F-4D97-AF65-F5344CB8AC3E}">
        <p14:creationId xmlns:p14="http://schemas.microsoft.com/office/powerpoint/2010/main" val="96238187"/>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9" name="Title 8">
            <a:extLst>
              <a:ext uri="{FF2B5EF4-FFF2-40B4-BE49-F238E27FC236}">
                <a16:creationId xmlns:a16="http://schemas.microsoft.com/office/drawing/2014/main" id="{87BCF9AA-6D1B-F46B-F7B8-0AFE811427B8}"/>
              </a:ext>
            </a:extLst>
          </p:cNvPr>
          <p:cNvSpPr>
            <a:spLocks noGrp="1"/>
          </p:cNvSpPr>
          <p:nvPr>
            <p:ph type="title"/>
          </p:nvPr>
        </p:nvSpPr>
        <p:spPr>
          <a:xfrm>
            <a:off x="858946" y="205500"/>
            <a:ext cx="7522871" cy="1531059"/>
          </a:xfrm>
        </p:spPr>
        <p:txBody>
          <a:bodyPr anchor="b">
            <a:noAutofit/>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800" b="1" i="0" u="none" strike="noStrike" cap="none" baseline="0" dirty="0">
                <a:solidFill>
                  <a:schemeClr val="tx2"/>
                </a:solidFill>
                <a:effectLst/>
                <a:uFillTx/>
              </a:rPr>
              <a:t>Canlyniad Dysgu - 2 </a:t>
            </a:r>
            <a:br>
              <a:rPr lang="cy" sz="2800" b="1" i="0" u="none" strike="noStrike" cap="none" baseline="0" dirty="0">
                <a:solidFill>
                  <a:schemeClr val="tx2"/>
                </a:solidFill>
                <a:effectLst/>
                <a:uFillTx/>
              </a:rPr>
            </a:br>
            <a:r>
              <a:rPr lang="cy" sz="2800" b="1" i="0" u="none" strike="noStrike" cap="none" baseline="0" dirty="0">
                <a:solidFill>
                  <a:schemeClr val="tx2"/>
                </a:solidFill>
                <a:effectLst/>
                <a:uFillTx/>
              </a:rPr>
              <a:t>2. </a:t>
            </a:r>
            <a:r>
              <a:rPr lang="en-GB" sz="2800" b="1" dirty="0" err="1">
                <a:solidFill>
                  <a:schemeClr val="tx2"/>
                </a:solidFill>
              </a:rPr>
              <a:t>Cydweithio</a:t>
            </a:r>
            <a:r>
              <a:rPr lang="en-GB" sz="2800" b="1" dirty="0">
                <a:solidFill>
                  <a:schemeClr val="tx2"/>
                </a:solidFill>
              </a:rPr>
              <a:t> </a:t>
            </a:r>
            <a:r>
              <a:rPr lang="en-GB" sz="2800" b="1" dirty="0" err="1">
                <a:solidFill>
                  <a:schemeClr val="tx2"/>
                </a:solidFill>
              </a:rPr>
              <a:t>â</a:t>
            </a:r>
            <a:r>
              <a:rPr lang="en-GB" sz="2800" b="1" dirty="0">
                <a:solidFill>
                  <a:schemeClr val="tx2"/>
                </a:solidFill>
              </a:rPr>
              <a:t> </a:t>
            </a:r>
            <a:r>
              <a:rPr lang="en-GB" sz="2800" b="1" dirty="0" err="1">
                <a:solidFill>
                  <a:schemeClr val="tx2"/>
                </a:solidFill>
              </a:rPr>
              <a:t>phobl</a:t>
            </a:r>
            <a:r>
              <a:rPr lang="en-GB" sz="2800" b="1" dirty="0">
                <a:solidFill>
                  <a:schemeClr val="tx2"/>
                </a:solidFill>
              </a:rPr>
              <a:t> </a:t>
            </a:r>
            <a:r>
              <a:rPr lang="en-GB" sz="2800" b="1" dirty="0" err="1">
                <a:solidFill>
                  <a:schemeClr val="tx2"/>
                </a:solidFill>
              </a:rPr>
              <a:t>sy’n</a:t>
            </a:r>
            <a:r>
              <a:rPr lang="en-GB" sz="2800" b="1" dirty="0">
                <a:solidFill>
                  <a:schemeClr val="tx2"/>
                </a:solidFill>
              </a:rPr>
              <a:t> </a:t>
            </a:r>
            <a:r>
              <a:rPr lang="en-GB" sz="2800" b="1" dirty="0" err="1">
                <a:solidFill>
                  <a:schemeClr val="tx2"/>
                </a:solidFill>
              </a:rPr>
              <a:t>cael</a:t>
            </a:r>
            <a:r>
              <a:rPr lang="en-GB" sz="2800" b="1" dirty="0">
                <a:solidFill>
                  <a:schemeClr val="tx2"/>
                </a:solidFill>
              </a:rPr>
              <a:t> </a:t>
            </a:r>
            <a:r>
              <a:rPr lang="en-GB" sz="2800" b="1" dirty="0" err="1">
                <a:solidFill>
                  <a:schemeClr val="tx2"/>
                </a:solidFill>
              </a:rPr>
              <a:t>gofal</a:t>
            </a:r>
            <a:r>
              <a:rPr lang="en-GB" sz="2800" b="1" dirty="0">
                <a:solidFill>
                  <a:schemeClr val="tx2"/>
                </a:solidFill>
              </a:rPr>
              <a:t> a </a:t>
            </a:r>
            <a:r>
              <a:rPr lang="en-GB" sz="2800" b="1" dirty="0" err="1">
                <a:solidFill>
                  <a:schemeClr val="tx2"/>
                </a:solidFill>
              </a:rPr>
              <a:t>chymorth</a:t>
            </a:r>
            <a:r>
              <a:rPr lang="en-GB" sz="2800" b="1" dirty="0">
                <a:solidFill>
                  <a:schemeClr val="tx2"/>
                </a:solidFill>
              </a:rPr>
              <a:t>, </a:t>
            </a:r>
            <a:r>
              <a:rPr lang="en-GB" sz="2800" b="1" dirty="0" err="1">
                <a:solidFill>
                  <a:schemeClr val="tx2"/>
                </a:solidFill>
              </a:rPr>
              <a:t>gofalwyr</a:t>
            </a:r>
            <a:r>
              <a:rPr lang="en-GB" sz="2800" b="1" dirty="0">
                <a:solidFill>
                  <a:schemeClr val="tx2"/>
                </a:solidFill>
              </a:rPr>
              <a:t> a </a:t>
            </a:r>
            <a:r>
              <a:rPr lang="en-GB" sz="2800" b="1" dirty="0" err="1">
                <a:solidFill>
                  <a:schemeClr val="tx2"/>
                </a:solidFill>
              </a:rPr>
              <a:t>gweithwyr</a:t>
            </a:r>
            <a:r>
              <a:rPr lang="en-GB" sz="2800" b="1" dirty="0">
                <a:solidFill>
                  <a:schemeClr val="tx2"/>
                </a:solidFill>
              </a:rPr>
              <a:t> </a:t>
            </a:r>
            <a:r>
              <a:rPr lang="en-GB" sz="2800" b="1" dirty="0" err="1">
                <a:solidFill>
                  <a:schemeClr val="tx2"/>
                </a:solidFill>
              </a:rPr>
              <a:t>proffesiynol</a:t>
            </a:r>
            <a:r>
              <a:rPr lang="en-GB" sz="2800" b="1" dirty="0">
                <a:solidFill>
                  <a:schemeClr val="tx2"/>
                </a:solidFill>
              </a:rPr>
              <a:t> </a:t>
            </a:r>
            <a:r>
              <a:rPr lang="en-GB" sz="2800" b="1" dirty="0" err="1">
                <a:solidFill>
                  <a:schemeClr val="tx2"/>
                </a:solidFill>
              </a:rPr>
              <a:t>eraill</a:t>
            </a:r>
            <a:endParaRPr lang="cy" sz="2800" b="1" dirty="0">
              <a:solidFill>
                <a:schemeClr val="tx2"/>
              </a:solidFill>
            </a:endParaRPr>
          </a:p>
        </p:txBody>
      </p:sp>
      <p:grpSp>
        <p:nvGrpSpPr>
          <p:cNvPr id="26" name="Group 25">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7417" y="0"/>
            <a:ext cx="2926583" cy="2382977"/>
            <a:chOff x="6867015" y="-1"/>
            <a:chExt cx="5324985" cy="3251912"/>
          </a:xfrm>
          <a:solidFill>
            <a:schemeClr val="accent5">
              <a:alpha val="10000"/>
            </a:schemeClr>
          </a:solidFill>
        </p:grpSpPr>
        <p:sp>
          <p:nvSpPr>
            <p:cNvPr id="27" name="Freeform: Shape 26">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27">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9">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Content Placeholder 9">
            <a:extLst>
              <a:ext uri="{FF2B5EF4-FFF2-40B4-BE49-F238E27FC236}">
                <a16:creationId xmlns:a16="http://schemas.microsoft.com/office/drawing/2014/main" id="{E20B71D7-EBA7-9E98-D1B7-7E3C64D6F360}"/>
              </a:ext>
            </a:extLst>
          </p:cNvPr>
          <p:cNvSpPr>
            <a:spLocks noGrp="1"/>
          </p:cNvSpPr>
          <p:nvPr>
            <p:ph idx="1"/>
          </p:nvPr>
        </p:nvSpPr>
        <p:spPr>
          <a:xfrm>
            <a:off x="858946" y="1736562"/>
            <a:ext cx="7522871" cy="4068702"/>
          </a:xfrm>
        </p:spPr>
        <p:txBody>
          <a:bodyPr>
            <a:normAutofit/>
          </a:bodyPr>
          <a:lstStyle/>
          <a:p>
            <a:pPr marL="0" indent="0">
              <a:buNone/>
            </a:pPr>
            <a:r>
              <a:rPr lang="cy" sz="2400" b="0" i="0" u="none" strike="noStrike" cap="none" baseline="0" dirty="0">
                <a:solidFill>
                  <a:schemeClr val="tx2"/>
                </a:solidFill>
                <a:effectLst/>
                <a:uFillTx/>
                <a:latin typeface="Arial"/>
              </a:rPr>
              <a:t>Bydd y dysgwr yn:</a:t>
            </a:r>
          </a:p>
          <a:p>
            <a:r>
              <a:rPr lang="cy" sz="2400" b="0" i="0" u="none" strike="noStrike" cap="none" baseline="0" dirty="0">
                <a:solidFill>
                  <a:schemeClr val="tx2"/>
                </a:solidFill>
                <a:effectLst/>
                <a:uFillTx/>
                <a:latin typeface="Arial"/>
              </a:rPr>
              <a:t>2.1. Gallu cyfathrebu’n effeithiol gyda phobl sydd angen gofal a chymorth a’u gofalwyr</a:t>
            </a:r>
          </a:p>
          <a:p>
            <a:r>
              <a:rPr lang="cy" sz="2400" b="0" i="0" u="none" strike="noStrike" cap="none" baseline="0" dirty="0">
                <a:solidFill>
                  <a:schemeClr val="tx2"/>
                </a:solidFill>
                <a:effectLst/>
                <a:uFillTx/>
                <a:latin typeface="Arial"/>
              </a:rPr>
              <a:t>2.2. Gallu gweithio mewn partneriaeth ag unigolion a gweithwyr proffesiynol eraill</a:t>
            </a:r>
          </a:p>
          <a:p>
            <a:r>
              <a:rPr lang="cy" sz="2400" b="0" i="0" u="none" strike="noStrike" cap="none" baseline="0" dirty="0">
                <a:solidFill>
                  <a:schemeClr val="tx2"/>
                </a:solidFill>
                <a:effectLst/>
                <a:uFillTx/>
                <a:latin typeface="Arial"/>
              </a:rPr>
              <a:t>2.3. Myfyrio'n feirniadol ar ei gydweithio ei hun</a:t>
            </a:r>
          </a:p>
          <a:p>
            <a:r>
              <a:rPr lang="cy" sz="2400" b="0" i="0" u="none" strike="noStrike" cap="none" baseline="0" dirty="0">
                <a:solidFill>
                  <a:schemeClr val="tx2"/>
                </a:solidFill>
                <a:effectLst/>
                <a:uFillTx/>
                <a:latin typeface="Arial"/>
              </a:rPr>
              <a:t>Gweler atodiad 4 y llawlyfr neu atodiad y llyfr gwaith am y meini prawf asesu ehangach. </a:t>
            </a:r>
          </a:p>
          <a:p>
            <a:r>
              <a:rPr lang="cy" sz="2400" b="0" i="0" u="none" strike="noStrike" cap="none" baseline="0" dirty="0">
                <a:solidFill>
                  <a:schemeClr val="tx2"/>
                </a:solidFill>
                <a:effectLst/>
                <a:uFillTx/>
                <a:latin typeface="Aptos"/>
              </a:rPr>
              <a:t>Gweler hefyd - Gweithdy 2 – am ragor o wybodaeth am gyfathrebu, cyd-gynhyrchu a chydweithio.  </a:t>
            </a:r>
          </a:p>
        </p:txBody>
      </p:sp>
      <p:grpSp>
        <p:nvGrpSpPr>
          <p:cNvPr id="40" name="Group 39">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174211" cy="2175328"/>
            <a:chOff x="-305" y="-1"/>
            <a:chExt cx="3832880" cy="2876136"/>
          </a:xfrm>
        </p:grpSpPr>
        <p:sp>
          <p:nvSpPr>
            <p:cNvPr id="41" name="Freeform: Shape 32">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33">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34">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35">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Footer Placeholder 2">
            <a:extLst>
              <a:ext uri="{FF2B5EF4-FFF2-40B4-BE49-F238E27FC236}">
                <a16:creationId xmlns:a16="http://schemas.microsoft.com/office/drawing/2014/main" id="{7FAFD54A-D9A1-BF14-F377-30ADE5A3EA0A}"/>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a:effectLst/>
                <a:uFillTx/>
                <a:latin typeface="Aptos"/>
              </a:rPr>
              <a:t>PORTH AGORED - Cydgrynhoi Ymarfer Gwaith Cymdeithasol</a:t>
            </a:r>
          </a:p>
          <a:p>
            <a:pPr>
              <a:lnSpc>
                <a:spcPct val="90000"/>
              </a:lnSpc>
              <a:spcAft>
                <a:spcPts val="600"/>
              </a:spcAft>
              <a:defRPr/>
            </a:pPr>
            <a:r>
              <a:rPr lang="en-GB" sz="200"/>
              <a:t>
</a:t>
            </a:r>
          </a:p>
        </p:txBody>
      </p:sp>
      <p:sp>
        <p:nvSpPr>
          <p:cNvPr id="2" name="Slide Number Placeholder 1">
            <a:extLst>
              <a:ext uri="{FF2B5EF4-FFF2-40B4-BE49-F238E27FC236}">
                <a16:creationId xmlns:a16="http://schemas.microsoft.com/office/drawing/2014/main" id="{4CB8696D-54B0-2D89-0CD1-C268419DB4EA}"/>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17</a:t>
            </a:fld>
            <a:endParaRPr lang="en-GB" altLang="en-US"/>
          </a:p>
        </p:txBody>
      </p:sp>
    </p:spTree>
    <p:extLst>
      <p:ext uri="{BB962C8B-B14F-4D97-AF65-F5344CB8AC3E}">
        <p14:creationId xmlns:p14="http://schemas.microsoft.com/office/powerpoint/2010/main" val="4170887317"/>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087FEC32-297A-40AC-9430-E80ED991D079}"/>
              </a:ext>
            </a:extLst>
          </p:cNvPr>
          <p:cNvSpPr/>
          <p:nvPr/>
        </p:nvSpPr>
        <p:spPr>
          <a:xfrm>
            <a:off x="429369" y="238539"/>
            <a:ext cx="8285260" cy="1434415"/>
          </a:xfrm>
          <a:prstGeom prst="roundRect">
            <a:avLst/>
          </a:prstGeom>
        </p:spPr>
        <p:txBody>
          <a:bodyPr vert="horz" lIns="91440" tIns="45720" rIns="91440" bIns="45720" rtlCol="0" anchor="b">
            <a:normAutofit fontScale="97500"/>
          </a:bodyPr>
          <a:lstStyle/>
          <a:p>
            <a:pPr>
              <a:lnSpc>
                <a:spcPct val="90000"/>
              </a:lnSpc>
              <a:spcBef>
                <a:spcPct val="0"/>
              </a:spcBef>
              <a:spcAft>
                <a:spcPts val="600"/>
              </a:spcAft>
            </a:pPr>
            <a:r>
              <a:rPr lang="cy" sz="4300" b="1" i="0" u="none" strike="noStrike" cap="none" baseline="0">
                <a:solidFill>
                  <a:srgbClr val="000000"/>
                </a:solidFill>
                <a:effectLst/>
                <a:uFillTx/>
                <a:latin typeface="Aptos Display"/>
              </a:rPr>
              <a:t>Gweithio’n effeithiol yn aml-asiantaethol a mewn partneriaeth</a:t>
            </a:r>
          </a:p>
        </p:txBody>
      </p:sp>
      <p:sp>
        <p:nvSpPr>
          <p:cNvPr id="13"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767709"/>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LEGO, toy&#10;&#10;Description automatically generated">
            <a:extLst>
              <a:ext uri="{FF2B5EF4-FFF2-40B4-BE49-F238E27FC236}">
                <a16:creationId xmlns:a16="http://schemas.microsoft.com/office/drawing/2014/main" id="{13416CB8-1D74-4D33-9D88-AF89E506D04D}"/>
              </a:ext>
            </a:extLst>
          </p:cNvPr>
          <p:cNvPicPr>
            <a:picLocks noChangeAspect="1"/>
          </p:cNvPicPr>
          <p:nvPr/>
        </p:nvPicPr>
        <p:blipFill>
          <a:blip r:embed="rId3">
            <a:extLst>
              <a:ext uri="{28A0092B-C50C-407E-A947-70E740481C1C}">
                <a14:useLocalDpi xmlns:a14="http://schemas.microsoft.com/office/drawing/2010/main" val="0"/>
              </a:ext>
            </a:extLst>
          </a:blip>
          <a:srcRect l="20130" r="18561" b="-2"/>
          <a:stretch>
            <a:fillRect/>
          </a:stretch>
        </p:blipFill>
        <p:spPr>
          <a:xfrm>
            <a:off x="429369" y="2002056"/>
            <a:ext cx="2957886" cy="4184060"/>
          </a:xfrm>
          <a:custGeom>
            <a:avLst/>
            <a:gdLst/>
            <a:ahLst/>
            <a:cxnLst/>
            <a:rect l="l" t="t" r="r" b="b"/>
            <a:pathLst>
              <a:path w="3807742"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679466" y="2071316"/>
            <a:ext cx="5035164" cy="4114800"/>
          </a:xfrm>
        </p:spPr>
        <p:txBody>
          <a:bodyPr vert="horz" lIns="91440" tIns="45720" rIns="91440" bIns="45720" rtlCol="0" anchor="t">
            <a:normAutofit lnSpcReduction="10000"/>
          </a:bodyPr>
          <a:lstStyle/>
          <a:p>
            <a:pPr marL="265510" indent="-228600" defTabSz="914400"/>
            <a:r>
              <a:rPr lang="cy" sz="1900" b="0" i="0" u="none" strike="noStrike" cap="none" baseline="0" dirty="0">
                <a:solidFill>
                  <a:srgbClr val="000000"/>
                </a:solidFill>
                <a:effectLst/>
                <a:uFillTx/>
                <a:latin typeface="Aptos"/>
              </a:rPr>
              <a:t>Adeiladu ar ymddiriedaeth</a:t>
            </a:r>
          </a:p>
          <a:p>
            <a:pPr marL="265510" indent="-228600" defTabSz="914400"/>
            <a:r>
              <a:rPr lang="en-GB" sz="1900" b="0" i="0" u="none" strike="noStrike" cap="none" baseline="0" dirty="0">
                <a:solidFill>
                  <a:srgbClr val="000000"/>
                </a:solidFill>
                <a:effectLst/>
                <a:uFillTx/>
                <a:latin typeface="Aptos"/>
              </a:rPr>
              <a:t>L</a:t>
            </a:r>
            <a:r>
              <a:rPr lang="cy" sz="1900" b="0" i="0" u="none" strike="noStrike" cap="none" baseline="0" dirty="0">
                <a:solidFill>
                  <a:srgbClr val="000000"/>
                </a:solidFill>
                <a:effectLst/>
                <a:uFillTx/>
                <a:latin typeface="Aptos"/>
              </a:rPr>
              <a:t>lai o waith mewn silo - cydweithio dros achos gyffredin</a:t>
            </a:r>
          </a:p>
          <a:p>
            <a:pPr marL="265510" indent="-228600" defTabSz="914400"/>
            <a:r>
              <a:rPr lang="cy" sz="1900" b="0" i="0" u="none" strike="noStrike" cap="none" baseline="0" dirty="0">
                <a:solidFill>
                  <a:srgbClr val="000000"/>
                </a:solidFill>
                <a:effectLst/>
                <a:uFillTx/>
                <a:latin typeface="Aptos"/>
              </a:rPr>
              <a:t>Herio’n barchus </a:t>
            </a:r>
          </a:p>
          <a:p>
            <a:pPr marL="265510" indent="-228600" defTabSz="914400"/>
            <a:r>
              <a:rPr lang="cy" sz="1900" b="0" i="0" u="none" strike="noStrike" cap="none" baseline="0" dirty="0">
                <a:solidFill>
                  <a:srgbClr val="000000"/>
                </a:solidFill>
                <a:effectLst/>
                <a:uFillTx/>
                <a:latin typeface="Aptos"/>
              </a:rPr>
              <a:t>Cynnal agwedd sydd yn canolbwyntio ar yr unigolyn</a:t>
            </a:r>
          </a:p>
          <a:p>
            <a:pPr marL="265510" indent="-228600" defTabSz="914400"/>
            <a:r>
              <a:rPr lang="cy" sz="1900" b="0" i="0" u="none" strike="noStrike" cap="none" baseline="0" dirty="0">
                <a:solidFill>
                  <a:srgbClr val="000000"/>
                </a:solidFill>
                <a:effectLst/>
                <a:uFillTx/>
                <a:latin typeface="Aptos"/>
              </a:rPr>
              <a:t>Sicrhau eglurder o ran pwrpas gydag esboniadau clir a gonest</a:t>
            </a:r>
          </a:p>
          <a:p>
            <a:pPr marL="265510" indent="-228600" defTabSz="914400"/>
            <a:r>
              <a:rPr lang="cy" sz="1900" b="0" i="0" u="none" strike="noStrike" cap="none" baseline="0" dirty="0">
                <a:solidFill>
                  <a:srgbClr val="000000"/>
                </a:solidFill>
                <a:effectLst/>
                <a:uFillTx/>
                <a:latin typeface="Aptos"/>
              </a:rPr>
              <a:t>Deall profiad bywyd unigolion</a:t>
            </a:r>
          </a:p>
          <a:p>
            <a:pPr marL="265510" indent="-228600" defTabSz="914400"/>
            <a:r>
              <a:rPr lang="cy" sz="1900" b="0" i="0" u="none" strike="noStrike" cap="none" baseline="0" dirty="0">
                <a:solidFill>
                  <a:srgbClr val="000000"/>
                </a:solidFill>
                <a:effectLst/>
                <a:uFillTx/>
                <a:latin typeface="Aptos"/>
              </a:rPr>
              <a:t>Cydweithio er mwyn diffinio a datrys anawsterau </a:t>
            </a:r>
          </a:p>
          <a:p>
            <a:pPr marL="265510" indent="-228600" defTabSz="914400"/>
            <a:r>
              <a:rPr lang="cy" sz="1900" b="0" i="0" u="none" strike="noStrike" cap="none" baseline="0" dirty="0">
                <a:solidFill>
                  <a:srgbClr val="000000"/>
                </a:solidFill>
                <a:effectLst/>
                <a:uFillTx/>
                <a:latin typeface="Aptos"/>
              </a:rPr>
              <a:t>Yn gweithredu ar ddull sy’n seiliedig ar gryfderau ac sydd yn canolbwyntio ar ganlyniadau</a:t>
            </a:r>
          </a:p>
        </p:txBody>
      </p:sp>
      <p:sp>
        <p:nvSpPr>
          <p:cNvPr id="5" name="Rectangle 1"/>
          <p:cNvSpPr>
            <a:spLocks noChangeArrowheads="1"/>
          </p:cNvSpPr>
          <p:nvPr/>
        </p:nvSpPr>
        <p:spPr bwMode="auto">
          <a:xfrm>
            <a:off x="0" y="107729"/>
            <a:ext cx="65" cy="24174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pPr>
            <a:endParaRPr kumimoji="0" lang="cy-GB" altLang="cy-GB" sz="1800" b="0" i="0" u="none" strike="noStrike" cap="none" normalizeH="0" baseline="0">
              <a:ln>
                <a:noFill/>
              </a:ln>
              <a:solidFill>
                <a:schemeClr val="tx1"/>
              </a:solidFill>
              <a:effectLst/>
              <a:highlight>
                <a:srgbClr val="00FF00"/>
              </a:highlight>
              <a:latin typeface="Arial" panose="020B0604020202020204" pitchFamily="34" charset="0"/>
            </a:endParaRPr>
          </a:p>
        </p:txBody>
      </p:sp>
    </p:spTree>
    <p:extLst>
      <p:ext uri="{BB962C8B-B14F-4D97-AF65-F5344CB8AC3E}">
        <p14:creationId xmlns:p14="http://schemas.microsoft.com/office/powerpoint/2010/main" val="2183714743"/>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27" name="Rectangle 3482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a:xfrm>
            <a:off x="628650" y="365125"/>
            <a:ext cx="7886700" cy="1325563"/>
          </a:xfrm>
        </p:spPr>
        <p:txBody>
          <a:bodyPr>
            <a:normAutofit/>
          </a:bodyPr>
          <a:lstStyle/>
          <a:p>
            <a:pPr>
              <a:defRPr/>
            </a:pPr>
            <a:r>
              <a:rPr lang="cy" sz="4300" b="1" i="0" u="none" strike="noStrike" cap="none" baseline="0">
                <a:solidFill>
                  <a:srgbClr val="000000"/>
                </a:solidFill>
                <a:effectLst/>
                <a:uFillTx/>
                <a:latin typeface="Aptos Display"/>
              </a:rPr>
              <a:t>Tensiynau a Gwrthdaro</a:t>
            </a:r>
            <a:br>
              <a:rPr sz="4300"/>
            </a:br>
            <a:r>
              <a:rPr lang="cy" sz="4300" b="1" i="0" u="none" strike="noStrike" cap="none" baseline="0">
                <a:solidFill>
                  <a:srgbClr val="000000"/>
                </a:solidFill>
                <a:effectLst/>
                <a:uFillTx/>
                <a:latin typeface="Aptos Display"/>
              </a:rPr>
              <a:t>Ymarfer 2 </a:t>
            </a:r>
          </a:p>
        </p:txBody>
      </p:sp>
      <p:sp>
        <p:nvSpPr>
          <p:cNvPr id="3482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a:xfrm>
            <a:off x="628650" y="1929384"/>
            <a:ext cx="7886700" cy="4251960"/>
          </a:xfrm>
        </p:spPr>
        <p:txBody>
          <a:bodyPr>
            <a:normAutofit/>
          </a:bodyPr>
          <a:lstStyle/>
          <a:p>
            <a:r>
              <a:rPr lang="cy" sz="2400" b="0" i="0" u="none" strike="noStrike" cap="none" baseline="0" dirty="0">
                <a:solidFill>
                  <a:srgbClr val="000000"/>
                </a:solidFill>
                <a:effectLst/>
                <a:uFillTx/>
                <a:latin typeface="Aptos"/>
              </a:rPr>
              <a:t>Myfyriwch ar rai o'r </a:t>
            </a:r>
            <a:r>
              <a:rPr lang="cy" sz="2400" b="1" i="0" u="none" strike="noStrike" cap="none" baseline="0" dirty="0">
                <a:solidFill>
                  <a:srgbClr val="000000"/>
                </a:solidFill>
                <a:effectLst/>
                <a:uFillTx/>
                <a:latin typeface="Aptos"/>
              </a:rPr>
              <a:t>tensiynau a gwrthdaro </a:t>
            </a:r>
            <a:r>
              <a:rPr lang="cy" sz="2400" b="0" i="0" u="none" strike="noStrike" cap="none" baseline="0" dirty="0">
                <a:solidFill>
                  <a:srgbClr val="000000"/>
                </a:solidFill>
                <a:effectLst/>
                <a:uFillTx/>
                <a:latin typeface="Aptos"/>
              </a:rPr>
              <a:t>posibl sy'n  gynhenid wrth ddefnyddio deddfwriaeth/polisi a gweithdrefn yn eich maes ymarfer wrth geisio cydweithio.</a:t>
            </a:r>
          </a:p>
          <a:p>
            <a:r>
              <a:rPr lang="cy" sz="2400" b="0" i="0" u="none" strike="noStrike" cap="none" baseline="0" dirty="0">
                <a:solidFill>
                  <a:srgbClr val="000000"/>
                </a:solidFill>
                <a:effectLst/>
                <a:uFillTx/>
                <a:latin typeface="Aptos"/>
              </a:rPr>
              <a:t>Gall y rhain gynnwys gwrthdaro buddiannau, gwrthdaro rhwng gwerthoedd ac effaith bosibl deddfwriaeth ar yr unigolion rydym yn gweithio gyda nhw a chydweithio â sefydliadau/asiantaethau/teuluoedd/gofalwyr eraill ac ati. </a:t>
            </a:r>
            <a:r>
              <a:rPr lang="cy" sz="1900" b="0" i="0" u="none" strike="noStrike" cap="none" baseline="0" dirty="0">
                <a:solidFill>
                  <a:srgbClr val="000000"/>
                </a:solidFill>
                <a:effectLst/>
                <a:uFillTx/>
                <a:latin typeface="Aptos"/>
              </a:rPr>
              <a:t> </a:t>
            </a:r>
          </a:p>
          <a:p>
            <a:endParaRPr lang="en-GB" altLang="en-US" sz="1900" dirty="0"/>
          </a:p>
        </p:txBody>
      </p:sp>
      <p:sp>
        <p:nvSpPr>
          <p:cNvPr id="5" name="Footer Placeholder 4">
            <a:extLst>
              <a:ext uri="{FF2B5EF4-FFF2-40B4-BE49-F238E27FC236}">
                <a16:creationId xmlns:a16="http://schemas.microsoft.com/office/drawing/2014/main" id="{8C9FE78B-43BB-43D8-2BDD-F1BD3C7BBACB}"/>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a:solidFill>
                  <a:srgbClr val="767676"/>
                </a:solidFill>
                <a:effectLst/>
                <a:uFillTx/>
                <a:latin typeface="Aptos"/>
              </a:rPr>
              <a:t>PORTH AGORED - Cydgrynhoi Ymarfer Gwaith Cymdeithasol</a:t>
            </a:r>
          </a:p>
          <a:p>
            <a:pPr>
              <a:lnSpc>
                <a:spcPct val="90000"/>
              </a:lnSpc>
              <a:spcAft>
                <a:spcPts val="600"/>
              </a:spcAft>
              <a:defRPr/>
            </a:pPr>
            <a:r>
              <a:rPr lang="en-GB" sz="200"/>
              <a:t>
</a:t>
            </a:r>
          </a:p>
        </p:txBody>
      </p:sp>
      <p:sp>
        <p:nvSpPr>
          <p:cNvPr id="2" name="Slide Number Placeholder 1">
            <a:extLst>
              <a:ext uri="{FF2B5EF4-FFF2-40B4-BE49-F238E27FC236}">
                <a16:creationId xmlns:a16="http://schemas.microsoft.com/office/drawing/2014/main" id="{8387457D-0119-6B2A-3534-75E064EB80B9}"/>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19</a:t>
            </a:fld>
            <a:endParaRPr lang="en-GB" altLang="en-US"/>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extLst>
              <a:ext uri="{FF2B5EF4-FFF2-40B4-BE49-F238E27FC236}">
                <a16:creationId xmlns:a16="http://schemas.microsoft.com/office/drawing/2014/main" id="{63CA1105-D515-4004-BFE7-033DC76FE90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30201" y="4937582"/>
            <a:ext cx="2664296" cy="1998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a:extLst>
              <a:ext uri="{FF2B5EF4-FFF2-40B4-BE49-F238E27FC236}">
                <a16:creationId xmlns:a16="http://schemas.microsoft.com/office/drawing/2014/main" id="{E5340B1C-21A0-425B-B03D-5BD15062790B}"/>
              </a:ext>
            </a:extLst>
          </p:cNvPr>
          <p:cNvSpPr txBox="1"/>
          <p:nvPr/>
        </p:nvSpPr>
        <p:spPr>
          <a:xfrm>
            <a:off x="468313" y="333375"/>
            <a:ext cx="8229600" cy="647700"/>
          </a:xfrm>
          <a:prstGeom prst="rect">
            <a:avLst/>
          </a:prstGeom>
        </p:spPr>
        <p:txBody>
          <a:bodyPr/>
          <a:lstStyle/>
          <a:p>
            <a:pPr algn="ctr" eaLnBrk="1" fontAlgn="auto" hangingPunct="1">
              <a:spcAft>
                <a:spcPct val="0"/>
              </a:spcAft>
              <a:defRPr/>
            </a:pPr>
            <a:r>
              <a:rPr lang="cy" sz="4000" b="0" i="0" u="none" strike="noStrike" cap="none" baseline="0">
                <a:solidFill>
                  <a:srgbClr val="000000"/>
                </a:solidFill>
                <a:effectLst/>
                <a:uFillTx/>
                <a:latin typeface="Aptos Display"/>
              </a:rPr>
              <a:t>Tensiynau a Gwrthdaro </a:t>
            </a:r>
          </a:p>
        </p:txBody>
      </p:sp>
      <p:sp>
        <p:nvSpPr>
          <p:cNvPr id="4" name="Title 1">
            <a:extLst>
              <a:ext uri="{FF2B5EF4-FFF2-40B4-BE49-F238E27FC236}">
                <a16:creationId xmlns:a16="http://schemas.microsoft.com/office/drawing/2014/main" id="{C31B4AAB-4984-41AA-9414-4BBA60FF5652}"/>
              </a:ext>
            </a:extLst>
          </p:cNvPr>
          <p:cNvSpPr txBox="1"/>
          <p:nvPr/>
        </p:nvSpPr>
        <p:spPr>
          <a:xfrm>
            <a:off x="5131043" y="5405711"/>
            <a:ext cx="3203526" cy="1368152"/>
          </a:xfrm>
          <a:prstGeom prst="rect">
            <a:avLst/>
          </a:prstGeom>
        </p:spPr>
        <p:txBody>
          <a:bodyPr/>
          <a:lstStyle/>
          <a:p>
            <a:pPr algn="ctr" eaLnBrk="1" fontAlgn="auto" hangingPunct="1">
              <a:spcAft>
                <a:spcPct val="0"/>
              </a:spcAft>
              <a:defRPr/>
            </a:pPr>
            <a:endParaRPr lang="en-GB" altLang="en-US" sz="1000">
              <a:latin typeface="+mj-lt"/>
              <a:ea typeface="+mj-ea"/>
              <a:cs typeface="+mj-cs"/>
            </a:endParaRPr>
          </a:p>
        </p:txBody>
      </p:sp>
      <p:sp>
        <p:nvSpPr>
          <p:cNvPr id="10" name="Content Placeholder 9">
            <a:extLst>
              <a:ext uri="{FF2B5EF4-FFF2-40B4-BE49-F238E27FC236}">
                <a16:creationId xmlns:a16="http://schemas.microsoft.com/office/drawing/2014/main" id="{DA94517C-CA6C-4B5E-B7C4-F73340CDA211}"/>
              </a:ext>
            </a:extLst>
          </p:cNvPr>
          <p:cNvSpPr>
            <a:spLocks noGrp="1"/>
          </p:cNvSpPr>
          <p:nvPr>
            <p:ph idx="1"/>
          </p:nvPr>
        </p:nvSpPr>
        <p:spPr>
          <a:xfrm>
            <a:off x="405859" y="1268760"/>
            <a:ext cx="8229600" cy="4221062"/>
          </a:xfrm>
        </p:spPr>
        <p:txBody>
          <a:bodyPr>
            <a:normAutofit/>
          </a:bodyPr>
          <a:lstStyle/>
          <a:p>
            <a:pPr fontAlgn="auto">
              <a:spcBef>
                <a:spcPct val="20000"/>
              </a:spcBef>
              <a:spcAft>
                <a:spcPct val="0"/>
              </a:spcAft>
              <a:buNone/>
              <a:defRPr/>
            </a:pPr>
            <a:r>
              <a:rPr lang="cy" sz="2000" b="0" i="0" u="none" strike="noStrike" cap="none" baseline="0" dirty="0">
                <a:solidFill>
                  <a:srgbClr val="000000"/>
                </a:solidFill>
                <a:effectLst/>
                <a:uFillTx/>
                <a:latin typeface="Aptos"/>
              </a:rPr>
              <a:t>Bydd gweithwyr cymdeithasol sy’n gweithio mewn cyd-destun cyfreithiol yn wynebu sawl penbleth:</a:t>
            </a:r>
            <a:br>
              <a:rPr sz="2000" dirty="0"/>
            </a:br>
            <a:br>
              <a:rPr sz="2000" dirty="0"/>
            </a:br>
            <a:r>
              <a:rPr lang="cy" sz="2000" b="0" i="0" u="none" strike="noStrike" cap="none" baseline="0" dirty="0">
                <a:solidFill>
                  <a:srgbClr val="000000"/>
                </a:solidFill>
                <a:effectLst/>
                <a:uFillTx/>
                <a:latin typeface="Aptos"/>
              </a:rPr>
              <a:t>* Annibyniaeth v Dibyniaeth;</a:t>
            </a:r>
            <a:br>
              <a:rPr sz="2000" dirty="0"/>
            </a:br>
            <a:r>
              <a:rPr lang="cy" sz="2000" b="0" i="0" u="none" strike="noStrike" cap="none" baseline="0" dirty="0">
                <a:solidFill>
                  <a:srgbClr val="000000"/>
                </a:solidFill>
                <a:effectLst/>
                <a:uFillTx/>
                <a:latin typeface="Aptos"/>
              </a:rPr>
              <a:t>* Ymyrraeth v </a:t>
            </a:r>
            <a:r>
              <a:rPr lang="cy" sz="2000" b="0" i="1" u="none" strike="noStrike" cap="none" baseline="0" dirty="0">
                <a:solidFill>
                  <a:srgbClr val="000000"/>
                </a:solidFill>
                <a:effectLst/>
                <a:uFillTx/>
                <a:latin typeface="Aptos"/>
              </a:rPr>
              <a:t>Laissez Faire</a:t>
            </a:r>
            <a:r>
              <a:rPr lang="cy" sz="2000" b="0" i="0" u="none" strike="noStrike" cap="none" baseline="0" dirty="0">
                <a:solidFill>
                  <a:srgbClr val="000000"/>
                </a:solidFill>
                <a:effectLst/>
                <a:uFillTx/>
                <a:latin typeface="Aptos"/>
              </a:rPr>
              <a:t>;</a:t>
            </a:r>
            <a:br>
              <a:rPr sz="2000" dirty="0"/>
            </a:br>
            <a:r>
              <a:rPr lang="cy" sz="2000" b="0" i="0" u="none" strike="noStrike" cap="none" baseline="0" dirty="0">
                <a:solidFill>
                  <a:srgbClr val="000000"/>
                </a:solidFill>
                <a:effectLst/>
                <a:uFillTx/>
                <a:latin typeface="Aptos"/>
              </a:rPr>
              <a:t>* Awdurdod v Partneriaeth (cyd-gynhyrchu);</a:t>
            </a:r>
          </a:p>
          <a:p>
            <a:pPr fontAlgn="auto">
              <a:spcBef>
                <a:spcPct val="20000"/>
              </a:spcBef>
              <a:spcAft>
                <a:spcPct val="0"/>
              </a:spcAft>
              <a:buNone/>
              <a:defRPr/>
            </a:pPr>
            <a:r>
              <a:rPr lang="cy" sz="2000" b="0" i="0" u="none" strike="noStrike" cap="none" baseline="0" dirty="0">
                <a:solidFill>
                  <a:srgbClr val="000000"/>
                </a:solidFill>
                <a:effectLst/>
                <a:uFillTx/>
                <a:latin typeface="Aptos"/>
              </a:rPr>
              <a:t>   * Hawliau sy’n gwrthdaro;</a:t>
            </a:r>
            <a:br>
              <a:rPr sz="2000" dirty="0"/>
            </a:br>
            <a:r>
              <a:rPr lang="cy" sz="2000" b="0" i="0" u="none" strike="noStrike" cap="none" baseline="0" dirty="0">
                <a:solidFill>
                  <a:srgbClr val="000000"/>
                </a:solidFill>
                <a:effectLst/>
                <a:uFillTx/>
                <a:latin typeface="Aptos"/>
              </a:rPr>
              <a:t>* Yr angen i amddiffyn v yr angen i hyrwyddo hawliau </a:t>
            </a:r>
            <a:br>
              <a:rPr sz="2000" dirty="0"/>
            </a:br>
            <a:endParaRPr lang="en-GB" sz="2000" dirty="0"/>
          </a:p>
          <a:p>
            <a:pPr fontAlgn="auto">
              <a:spcBef>
                <a:spcPct val="20000"/>
              </a:spcBef>
              <a:spcAft>
                <a:spcPct val="0"/>
              </a:spcAft>
              <a:buNone/>
              <a:defRPr/>
            </a:pPr>
            <a:r>
              <a:rPr lang="cy" sz="2000" b="0" i="0" u="none" strike="noStrike" cap="none" baseline="0" dirty="0">
                <a:solidFill>
                  <a:srgbClr val="000000"/>
                </a:solidFill>
                <a:effectLst/>
                <a:uFillTx/>
                <a:latin typeface="Aptos"/>
              </a:rPr>
              <a:t>Mae’r gyfraith yn gosod ffiniau: mewn perthynas â PH</a:t>
            </a:r>
            <a:r>
              <a:rPr lang="cy" sz="2000" b="0" i="0" u="none" strike="noStrike" cap="none" baseline="0" dirty="0">
                <a:solidFill>
                  <a:srgbClr val="000000"/>
                </a:solidFill>
                <a:effectLst/>
                <a:uFillTx/>
                <a:latin typeface="Arial"/>
              </a:rPr>
              <a:t>Ŵ</a:t>
            </a:r>
            <a:r>
              <a:rPr lang="cy" sz="2000" b="0" i="0" u="none" strike="noStrike" cap="none" baseline="0" dirty="0">
                <a:solidFill>
                  <a:srgbClr val="000000"/>
                </a:solidFill>
                <a:effectLst/>
                <a:uFillTx/>
                <a:latin typeface="Aptos"/>
              </a:rPr>
              <a:t>ER a DYLETSWYDDAU </a:t>
            </a:r>
          </a:p>
          <a:p>
            <a:pPr fontAlgn="auto">
              <a:spcBef>
                <a:spcPct val="20000"/>
              </a:spcBef>
              <a:spcAft>
                <a:spcPct val="0"/>
              </a:spcAft>
              <a:buNone/>
              <a:defRPr/>
            </a:pPr>
            <a:r>
              <a:rPr lang="cy" sz="2000" b="0" i="0" u="none" strike="noStrike" cap="none" baseline="0" dirty="0">
                <a:solidFill>
                  <a:srgbClr val="000000"/>
                </a:solidFill>
                <a:effectLst/>
                <a:uFillTx/>
                <a:latin typeface="Aptos"/>
              </a:rPr>
              <a:t>Gall Cod Ymarfer SSWB(W)A fod yn ddefnyddiol i ystyried y materion hyn; fodd bynnag, sicrhewch eu bod yn cael eu darllen ar y cyd â’r rheoliadau. </a:t>
            </a:r>
          </a:p>
        </p:txBody>
      </p:sp>
      <p:sp>
        <p:nvSpPr>
          <p:cNvPr id="2" name="Slide Number Placeholder 1">
            <a:extLst>
              <a:ext uri="{FF2B5EF4-FFF2-40B4-BE49-F238E27FC236}">
                <a16:creationId xmlns:a16="http://schemas.microsoft.com/office/drawing/2014/main" id="{6660E763-7B1D-41E0-BFBA-04053181080F}"/>
              </a:ext>
            </a:extLst>
          </p:cNvPr>
          <p:cNvSpPr>
            <a:spLocks noGrp="1"/>
          </p:cNvSpPr>
          <p:nvPr>
            <p:ph type="sldNum" sz="quarter" idx="12"/>
          </p:nvPr>
        </p:nvSpPr>
        <p:spPr/>
        <p:txBody>
          <a:bodyPr/>
          <a:lstStyle/>
          <a:p>
            <a:pPr>
              <a:defRPr/>
            </a:pPr>
            <a:fld id="{3667BF6C-317A-46B2-9AC2-0A4D69FFFBED}" type="slidenum">
              <a:rPr lang="en-US" altLang="en-US" smtClean="0"/>
              <a:pPr>
                <a:defRPr/>
              </a:pPr>
              <a:t>20</a:t>
            </a:fld>
            <a:endParaRPr lang="en-US" altLang="en-US"/>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a:xfrm>
            <a:off x="429369" y="238539"/>
            <a:ext cx="8263890" cy="1434415"/>
          </a:xfrm>
        </p:spPr>
        <p:txBody>
          <a:bodyPr anchor="b">
            <a:normAutofit/>
          </a:bodyPr>
          <a:lstStyle/>
          <a:p>
            <a:pPr>
              <a:defRPr/>
            </a:pPr>
            <a:r>
              <a:rPr lang="cy" sz="4700" b="1" i="0" u="none" strike="noStrike" cap="none" baseline="0">
                <a:solidFill>
                  <a:srgbClr val="000000"/>
                </a:solidFill>
                <a:effectLst/>
                <a:uFillTx/>
                <a:latin typeface="Aptos Display"/>
              </a:rPr>
              <a:t>Risg, Diogelu a Gwerthoedd</a:t>
            </a:r>
          </a:p>
        </p:txBody>
      </p:sp>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a:xfrm>
            <a:off x="429369" y="2071316"/>
            <a:ext cx="5035164" cy="4119172"/>
          </a:xfrm>
        </p:spPr>
        <p:txBody>
          <a:bodyPr anchor="t">
            <a:normAutofit lnSpcReduction="10000"/>
          </a:bodyPr>
          <a:lstStyle/>
          <a:p>
            <a:pPr>
              <a:defRPr/>
            </a:pPr>
            <a:r>
              <a:rPr lang="cy" sz="1900" b="0" i="0" u="none" strike="noStrike" cap="none" baseline="0">
                <a:solidFill>
                  <a:srgbClr val="000000"/>
                </a:solidFill>
                <a:effectLst/>
                <a:uFillTx/>
                <a:latin typeface="Aptos"/>
              </a:rPr>
              <a:t>Mae delio â risg a gwerthoedd yn llawn cyfyng-gyngor moesol a moesegol i weithwyr cymdeithasol</a:t>
            </a:r>
          </a:p>
          <a:p>
            <a:pPr>
              <a:defRPr/>
            </a:pPr>
            <a:r>
              <a:rPr lang="cy" sz="1900" b="0" i="0" u="none" strike="noStrike" cap="none" baseline="0">
                <a:solidFill>
                  <a:srgbClr val="000000"/>
                </a:solidFill>
                <a:effectLst/>
                <a:uFillTx/>
                <a:latin typeface="Aptos"/>
              </a:rPr>
              <a:t>Yn aml nid oes ateb “cywir” nac “anghywir” gan nad yw asesu risg byth yn wyddor fanwl gywir</a:t>
            </a:r>
          </a:p>
          <a:p>
            <a:pPr>
              <a:defRPr/>
            </a:pPr>
            <a:r>
              <a:rPr lang="cy" sz="1900" b="0" i="0" u="none" strike="noStrike" cap="none" baseline="0">
                <a:solidFill>
                  <a:srgbClr val="000000"/>
                </a:solidFill>
                <a:effectLst/>
                <a:uFillTx/>
                <a:latin typeface="Aptos"/>
              </a:rPr>
              <a:t>Gall penderfyniadau anghywir yn y broses asesu arwain at oblygiadau difrifol a dwys  </a:t>
            </a:r>
          </a:p>
          <a:p>
            <a:pPr>
              <a:defRPr/>
            </a:pPr>
            <a:r>
              <a:rPr lang="cy" sz="1900" b="0" i="0" u="none" strike="noStrike" cap="none" baseline="0">
                <a:solidFill>
                  <a:srgbClr val="000000"/>
                </a:solidFill>
                <a:effectLst/>
                <a:uFillTx/>
                <a:latin typeface="Aptos"/>
              </a:rPr>
              <a:t>Yn aml, gwneir penderfyniadau o dan amodau sy'n “ansicrwydd wedi'i greu” lle nid yn unig y mae'r sylfaen wybodaeth yn anghyflawn ond yn aml mae mwy a gwell gwybodaeth yn golygu mwy o ansicrwydd.</a:t>
            </a:r>
          </a:p>
          <a:p>
            <a:pPr marL="109537" indent="0">
              <a:buFont typeface="Wingdings 3" panose="05040102010807070707" pitchFamily="18" charset="2"/>
              <a:buNone/>
              <a:defRPr/>
            </a:pPr>
            <a:r>
              <a:rPr lang="cy" sz="1900" b="0" i="0" u="none" strike="noStrike" cap="none" baseline="0">
                <a:solidFill>
                  <a:srgbClr val="000000"/>
                </a:solidFill>
                <a:effectLst/>
                <a:uFillTx/>
                <a:latin typeface="Aptos"/>
              </a:rPr>
              <a:t>     Adams, Dominelli a Payne (2009) </a:t>
            </a:r>
          </a:p>
          <a:p>
            <a:pPr marL="109537" indent="0">
              <a:buFont typeface="Wingdings 3" panose="05040102010807070707" pitchFamily="18" charset="2"/>
              <a:buNone/>
              <a:defRPr/>
            </a:pPr>
            <a:endParaRPr lang="en-GB" altLang="en-US" sz="1900"/>
          </a:p>
          <a:p>
            <a:pPr>
              <a:defRPr/>
            </a:pPr>
            <a:endParaRPr lang="en-GB" altLang="en-US" sz="1900"/>
          </a:p>
        </p:txBody>
      </p:sp>
      <p:pic>
        <p:nvPicPr>
          <p:cNvPr id="53252" name="Picture 53251" descr="Two people holding each other's hands">
            <a:extLst>
              <a:ext uri="{FF2B5EF4-FFF2-40B4-BE49-F238E27FC236}">
                <a16:creationId xmlns:a16="http://schemas.microsoft.com/office/drawing/2014/main" id="{62B8B989-AE5B-97AC-BD08-A6410CFC97C2}"/>
              </a:ext>
            </a:extLst>
          </p:cNvPr>
          <p:cNvPicPr>
            <a:picLocks noChangeAspect="1"/>
          </p:cNvPicPr>
          <p:nvPr/>
        </p:nvPicPr>
        <p:blipFill>
          <a:blip r:embed="rId3"/>
          <a:srcRect l="23108" r="28730" b="2"/>
          <a:stretch>
            <a:fillRect/>
          </a:stretch>
        </p:blipFill>
        <p:spPr>
          <a:xfrm>
            <a:off x="5756743" y="2093976"/>
            <a:ext cx="2955798" cy="4096512"/>
          </a:xfrm>
          <a:prstGeom prst="rect">
            <a:avLst/>
          </a:prstGeom>
        </p:spPr>
      </p:pic>
      <p:sp>
        <p:nvSpPr>
          <p:cNvPr id="2" name="Slide Number Placeholder 1">
            <a:extLst>
              <a:ext uri="{FF2B5EF4-FFF2-40B4-BE49-F238E27FC236}">
                <a16:creationId xmlns:a16="http://schemas.microsoft.com/office/drawing/2014/main" id="{FE3C20C7-1561-BADA-6C65-EEFDEDDD259B}"/>
              </a:ext>
            </a:extLst>
          </p:cNvPr>
          <p:cNvSpPr>
            <a:spLocks noGrp="1"/>
          </p:cNvSpPr>
          <p:nvPr>
            <p:ph type="sldNum" sz="quarter" idx="12"/>
          </p:nvPr>
        </p:nvSpPr>
        <p:spPr/>
        <p:txBody>
          <a:bodyPr/>
          <a:lstStyle/>
          <a:p>
            <a:pPr>
              <a:defRPr/>
            </a:pPr>
            <a:fld id="{B279AC3C-9A7B-46D6-8EDB-3083219B5F49}" type="slidenum">
              <a:rPr lang="en-GB" altLang="en-US" smtClean="0"/>
              <a:pPr>
                <a:defRPr/>
              </a:pPr>
              <a:t>21</a:t>
            </a:fld>
            <a:endParaRPr lang="en-GB" altLang="en-US"/>
          </a:p>
        </p:txBody>
      </p:sp>
      <p:sp>
        <p:nvSpPr>
          <p:cNvPr id="5" name="Footer Placeholder 4">
            <a:extLst>
              <a:ext uri="{FF2B5EF4-FFF2-40B4-BE49-F238E27FC236}">
                <a16:creationId xmlns:a16="http://schemas.microsoft.com/office/drawing/2014/main" id="{178B625A-D6A0-D589-8519-F730F4989A70}"/>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38D1A5-23AF-4601-B4A8-EA6CF57D6D2C}"/>
              </a:ext>
            </a:extLst>
          </p:cNvPr>
          <p:cNvSpPr>
            <a:spLocks noGrp="1"/>
          </p:cNvSpPr>
          <p:nvPr>
            <p:ph type="title"/>
          </p:nvPr>
        </p:nvSpPr>
        <p:spPr/>
        <p:txBody>
          <a:bodyPr/>
          <a:lstStyle/>
          <a:p>
            <a:pPr>
              <a:defRPr/>
            </a:pPr>
            <a:r>
              <a:rPr lang="cy" sz="3300" b="1" i="0" u="none" strike="noStrike" cap="none" baseline="0" dirty="0">
                <a:solidFill>
                  <a:srgbClr val="000000"/>
                </a:solidFill>
                <a:effectLst/>
                <a:uFillTx/>
                <a:latin typeface="Aptos Display"/>
              </a:rPr>
              <a:t>Moeseg ac Ymarfer Effeithiol</a:t>
            </a:r>
          </a:p>
        </p:txBody>
      </p:sp>
      <p:sp>
        <p:nvSpPr>
          <p:cNvPr id="63491" name="Text Placeholder 3">
            <a:extLst>
              <a:ext uri="{FF2B5EF4-FFF2-40B4-BE49-F238E27FC236}">
                <a16:creationId xmlns:a16="http://schemas.microsoft.com/office/drawing/2014/main" id="{943B5D0E-6CA8-4004-897B-AC8DC6995ECB}"/>
              </a:ext>
            </a:extLst>
          </p:cNvPr>
          <p:cNvSpPr>
            <a:spLocks noGrp="1"/>
          </p:cNvSpPr>
          <p:nvPr>
            <p:ph type="body" idx="1"/>
          </p:nvPr>
        </p:nvSpPr>
        <p:spPr>
          <a:xfrm>
            <a:off x="234950" y="7210425"/>
            <a:ext cx="4040188" cy="762000"/>
          </a:xfrm>
        </p:spPr>
        <p:txBody>
          <a:bodyPr/>
          <a:lstStyle/>
          <a:p>
            <a:endParaRPr lang="en-GB" altLang="en-US"/>
          </a:p>
        </p:txBody>
      </p:sp>
      <p:sp>
        <p:nvSpPr>
          <p:cNvPr id="5" name="Content Placeholder 4">
            <a:extLst>
              <a:ext uri="{FF2B5EF4-FFF2-40B4-BE49-F238E27FC236}">
                <a16:creationId xmlns:a16="http://schemas.microsoft.com/office/drawing/2014/main" id="{ECA840DB-A3F2-4F91-8300-7C185B4FC54C}"/>
              </a:ext>
            </a:extLst>
          </p:cNvPr>
          <p:cNvSpPr>
            <a:spLocks noGrp="1"/>
          </p:cNvSpPr>
          <p:nvPr>
            <p:ph sz="half" idx="2"/>
          </p:nvPr>
        </p:nvSpPr>
        <p:spPr>
          <a:xfrm>
            <a:off x="495452" y="1506152"/>
            <a:ext cx="3868340" cy="3684588"/>
          </a:xfrm>
        </p:spPr>
        <p:txBody>
          <a:bodyPr/>
          <a:lstStyle/>
          <a:p>
            <a:pPr marL="109537" indent="0">
              <a:buFont typeface="Wingdings 3" panose="05040102010807070707" pitchFamily="18" charset="2"/>
              <a:buNone/>
              <a:defRPr/>
            </a:pPr>
            <a:r>
              <a:rPr lang="cy" sz="2000" b="1" i="0" u="none" strike="noStrike" cap="none" baseline="0" dirty="0">
                <a:solidFill>
                  <a:srgbClr val="000000"/>
                </a:solidFill>
                <a:effectLst/>
                <a:uFillTx/>
                <a:latin typeface="Aptos"/>
              </a:rPr>
              <a:t>Mae ymarfer yn foesegol yn cynnwys</a:t>
            </a:r>
            <a:r>
              <a:rPr lang="cy" sz="2000" b="0" i="0" u="none" strike="noStrike" cap="none" baseline="0" dirty="0">
                <a:solidFill>
                  <a:srgbClr val="000000"/>
                </a:solidFill>
                <a:effectLst/>
                <a:uFillTx/>
                <a:latin typeface="Aptos"/>
              </a:rPr>
              <a:t>:</a:t>
            </a:r>
          </a:p>
          <a:p>
            <a:pPr>
              <a:defRPr/>
            </a:pPr>
            <a:r>
              <a:rPr lang="cy" sz="2000" b="0" i="0" u="none" strike="noStrike" cap="none" baseline="0" dirty="0">
                <a:solidFill>
                  <a:srgbClr val="000000"/>
                </a:solidFill>
                <a:effectLst/>
                <a:uFillTx/>
                <a:latin typeface="Aptos"/>
              </a:rPr>
              <a:t>Sail gwerthoedd cryf a grymus yn ymgorffori ymwybyddiaeth o sut fydd eich dull o ymarfer yn effeithio ar unigolion </a:t>
            </a:r>
          </a:p>
          <a:p>
            <a:pPr>
              <a:defRPr/>
            </a:pPr>
            <a:r>
              <a:rPr lang="cy" sz="2000" b="0" i="0" u="none" strike="noStrike" cap="none" baseline="0" dirty="0">
                <a:solidFill>
                  <a:srgbClr val="000000"/>
                </a:solidFill>
                <a:effectLst/>
                <a:uFillTx/>
                <a:latin typeface="Aptos"/>
              </a:rPr>
              <a:t>Ymarfer gwrth-wahaniaethol a gwrth-ormesol </a:t>
            </a:r>
          </a:p>
          <a:p>
            <a:pPr>
              <a:defRPr/>
            </a:pPr>
            <a:r>
              <a:rPr lang="cy" sz="2000" b="0" i="0" u="none" strike="noStrike" cap="none" baseline="0" dirty="0">
                <a:solidFill>
                  <a:srgbClr val="000000"/>
                </a:solidFill>
                <a:effectLst/>
                <a:uFillTx/>
                <a:latin typeface="Aptos"/>
              </a:rPr>
              <a:t>Atebolrwydd personol a phroffesiynol </a:t>
            </a:r>
          </a:p>
          <a:p>
            <a:pPr marL="109537" indent="0">
              <a:buFont typeface="Wingdings 3" panose="05040102010807070707" pitchFamily="18" charset="2"/>
              <a:buNone/>
              <a:defRPr/>
            </a:pPr>
            <a:r>
              <a:rPr lang="cy" sz="1400" b="0" i="0" u="none" strike="noStrike" cap="none" baseline="0" dirty="0">
                <a:solidFill>
                  <a:srgbClr val="000000"/>
                </a:solidFill>
                <a:effectLst/>
                <a:uFillTx/>
                <a:latin typeface="Aptos"/>
              </a:rPr>
              <a:t>Watson a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E27DF2B-53F0-4378-BF84-52C3FAF172F4}"/>
              </a:ext>
            </a:extLst>
          </p:cNvPr>
          <p:cNvSpPr>
            <a:spLocks noGrp="1"/>
          </p:cNvSpPr>
          <p:nvPr>
            <p:ph sz="quarter" idx="4"/>
          </p:nvPr>
        </p:nvSpPr>
        <p:spPr>
          <a:xfrm>
            <a:off x="4589463" y="1484313"/>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cy" sz="2000" b="1" i="0" u="none" strike="noStrike" cap="none" baseline="0" dirty="0">
                <a:solidFill>
                  <a:srgbClr val="000000"/>
                </a:solidFill>
                <a:effectLst/>
                <a:uFillTx/>
                <a:latin typeface="Aptos"/>
              </a:rPr>
              <a:t>Mae ymarfer yn effeithiol yn cynnwys</a:t>
            </a:r>
            <a:r>
              <a:rPr lang="cy" sz="2000" b="0" i="0" u="none" strike="noStrike" cap="none" baseline="0" dirty="0">
                <a:solidFill>
                  <a:srgbClr val="000000"/>
                </a:solidFill>
                <a:effectLst/>
                <a:uFillTx/>
                <a:latin typeface="Aptos"/>
              </a:rPr>
              <a:t>:</a:t>
            </a:r>
          </a:p>
          <a:p>
            <a:pPr>
              <a:spcBef>
                <a:spcPct val="0"/>
              </a:spcBef>
              <a:defRPr/>
            </a:pPr>
            <a:r>
              <a:rPr lang="cy" sz="2000" b="0" i="0" u="none" strike="noStrike" cap="none" baseline="0" dirty="0">
                <a:solidFill>
                  <a:srgbClr val="000000"/>
                </a:solidFill>
                <a:effectLst/>
                <a:uFillTx/>
                <a:latin typeface="Aptos"/>
              </a:rPr>
              <a:t>Dealltwriaeth ddamcaniaethol o weithredoedd gweithwyr ac unigolion o fewn cyd-destun cymdeithasol-economaidd penodol</a:t>
            </a:r>
          </a:p>
          <a:p>
            <a:pPr>
              <a:spcBef>
                <a:spcPct val="0"/>
              </a:spcBef>
              <a:defRPr/>
            </a:pPr>
            <a:r>
              <a:rPr lang="cy" sz="2000" b="0" i="0" u="none" strike="noStrike" cap="none" baseline="0" dirty="0">
                <a:solidFill>
                  <a:srgbClr val="000000"/>
                </a:solidFill>
                <a:effectLst/>
                <a:uFillTx/>
                <a:latin typeface="Aptos"/>
              </a:rPr>
              <a:t>Dealltwriaeth o’r dystiolaeth ymchwil gyfredol berthnasol</a:t>
            </a:r>
          </a:p>
          <a:p>
            <a:pPr>
              <a:spcBef>
                <a:spcPct val="0"/>
              </a:spcBef>
              <a:defRPr/>
            </a:pPr>
            <a:r>
              <a:rPr lang="cy" sz="2000" b="0" i="0" u="none" strike="noStrike" cap="none" baseline="0" dirty="0">
                <a:solidFill>
                  <a:srgbClr val="000000"/>
                </a:solidFill>
                <a:effectLst/>
                <a:uFillTx/>
                <a:latin typeface="Aptos"/>
              </a:rPr>
              <a:t>Proses werthuso glir sy’n ymgorffori persbectif yr unigolyn </a:t>
            </a:r>
          </a:p>
          <a:p>
            <a:pPr marL="109537" indent="0">
              <a:spcBef>
                <a:spcPct val="0"/>
              </a:spcBef>
              <a:buFont typeface="Wingdings 3" panose="05040102010807070707" pitchFamily="18" charset="2"/>
              <a:buNone/>
              <a:defRPr/>
            </a:pPr>
            <a:r>
              <a:rPr lang="cy" sz="1400" b="0" i="0" u="none" strike="noStrike" cap="none" baseline="0" dirty="0">
                <a:solidFill>
                  <a:srgbClr val="000000"/>
                </a:solidFill>
                <a:effectLst/>
                <a:uFillTx/>
                <a:latin typeface="Aptos"/>
              </a:rPr>
              <a:t>Watson a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sp>
        <p:nvSpPr>
          <p:cNvPr id="2" name="Slide Number Placeholder 1">
            <a:extLst>
              <a:ext uri="{FF2B5EF4-FFF2-40B4-BE49-F238E27FC236}">
                <a16:creationId xmlns:a16="http://schemas.microsoft.com/office/drawing/2014/main" id="{67A769F0-46FB-4108-B2C1-9C4238BD2E5A}"/>
              </a:ext>
            </a:extLst>
          </p:cNvPr>
          <p:cNvSpPr>
            <a:spLocks noGrp="1"/>
          </p:cNvSpPr>
          <p:nvPr>
            <p:ph type="sldNum" sz="quarter" idx="12"/>
          </p:nvPr>
        </p:nvSpPr>
        <p:spPr/>
        <p:txBody>
          <a:bodyPr/>
          <a:lstStyle/>
          <a:p>
            <a:pPr>
              <a:defRPr/>
            </a:pPr>
            <a:fld id="{3EB1E038-CF19-4CA5-9D8B-A3388D668184}" type="slidenum">
              <a:rPr lang="en-GB" altLang="en-US" smtClean="0"/>
              <a:pPr>
                <a:defRPr/>
              </a:pPr>
              <a:t>22</a:t>
            </a:fld>
            <a:endParaRPr lang="en-GB" altLang="en-US"/>
          </a:p>
        </p:txBody>
      </p:sp>
      <p:pic>
        <p:nvPicPr>
          <p:cNvPr id="63494" name="Picture 10" descr="Related image">
            <a:extLst>
              <a:ext uri="{FF2B5EF4-FFF2-40B4-BE49-F238E27FC236}">
                <a16:creationId xmlns:a16="http://schemas.microsoft.com/office/drawing/2014/main" id="{364EB1AD-7708-4F18-B0EC-DEA05E4196B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27375" y="4941888"/>
            <a:ext cx="1443038" cy="178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p:txBody>
          <a:bodyPr anchor="ctr">
            <a:normAutofit/>
          </a:bodyPr>
          <a:lstStyle/>
          <a:p>
            <a:r>
              <a:rPr lang="cy" sz="3300" b="1" i="0" u="none" strike="noStrike" cap="none" baseline="0" dirty="0">
                <a:solidFill>
                  <a:srgbClr val="000000"/>
                </a:solidFill>
                <a:effectLst/>
                <a:uFillTx/>
                <a:latin typeface="Aptos Display"/>
              </a:rPr>
              <a:t>Eiriolaeth - Egwyddorion</a:t>
            </a:r>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half" idx="2"/>
          </p:nvPr>
        </p:nvSpPr>
        <p:spPr>
          <a:xfrm>
            <a:off x="323528" y="1722697"/>
            <a:ext cx="3868340" cy="3684588"/>
          </a:xfrm>
        </p:spPr>
        <p:txBody>
          <a:bodyPr wrap="square" anchor="t">
            <a:normAutofit fontScale="90000" lnSpcReduction="10000"/>
          </a:bodyPr>
          <a:lstStyle/>
          <a:p>
            <a:pPr>
              <a:lnSpc>
                <a:spcPct val="90000"/>
              </a:lnSpc>
            </a:pPr>
            <a:r>
              <a:rPr lang="cy" sz="2200" b="0" i="0" u="none" strike="noStrike" cap="none" baseline="0" dirty="0">
                <a:solidFill>
                  <a:srgbClr val="000000"/>
                </a:solidFill>
                <a:effectLst/>
                <a:uFillTx/>
                <a:latin typeface="Aptos"/>
              </a:rPr>
              <a:t>Perthynas sydd wedi ei seilio ar ymddiriedaeth a grymuso </a:t>
            </a:r>
          </a:p>
          <a:p>
            <a:r>
              <a:rPr lang="cy" sz="2200" b="0" i="0" u="none" strike="noStrike" cap="none" baseline="0" dirty="0">
                <a:solidFill>
                  <a:srgbClr val="000000"/>
                </a:solidFill>
                <a:effectLst/>
                <a:uFillTx/>
                <a:latin typeface="Aptos"/>
              </a:rPr>
              <a:t>Nad yw wedi ei seilio ar fuddiannau gorau, ond ar ddymuniadau’r unigolyn</a:t>
            </a:r>
          </a:p>
          <a:p>
            <a:r>
              <a:rPr lang="cy" sz="2200" dirty="0">
                <a:solidFill>
                  <a:srgbClr val="000000"/>
                </a:solidFill>
                <a:latin typeface="Aptos"/>
              </a:rPr>
              <a:t>Gallu adnabod perygl o g</a:t>
            </a:r>
            <a:r>
              <a:rPr lang="cy" sz="2200" dirty="0">
                <a:solidFill>
                  <a:srgbClr val="000000"/>
                </a:solidFill>
              </a:rPr>
              <a:t>amdriniaeth</a:t>
            </a:r>
          </a:p>
          <a:p>
            <a:r>
              <a:rPr lang="cy" sz="2200" dirty="0">
                <a:solidFill>
                  <a:srgbClr val="000000"/>
                </a:solidFill>
              </a:rPr>
              <a:t>Dim gwrthdaro mewn buddiannau</a:t>
            </a:r>
          </a:p>
          <a:p>
            <a:r>
              <a:rPr lang="cy" sz="2200" dirty="0">
                <a:solidFill>
                  <a:srgbClr val="000000"/>
                </a:solidFill>
              </a:rPr>
              <a:t>Unigolyn yn ganolog wrth wneud ei benderfyniadau a'i ddewisiadau </a:t>
            </a:r>
            <a:endParaRPr lang="cy" sz="2200" b="0" i="0" u="none" strike="noStrike" cap="none" baseline="0" dirty="0">
              <a:solidFill>
                <a:srgbClr val="000000"/>
              </a:solidFill>
              <a:effectLst/>
              <a:uFillTx/>
              <a:latin typeface="Aptos"/>
            </a:endParaRPr>
          </a:p>
        </p:txBody>
      </p:sp>
      <p:sp>
        <p:nvSpPr>
          <p:cNvPr id="4" name="Slide Number Placeholder 3">
            <a:extLst>
              <a:ext uri="{FF2B5EF4-FFF2-40B4-BE49-F238E27FC236}">
                <a16:creationId xmlns:a16="http://schemas.microsoft.com/office/drawing/2014/main" id="{6DD57F9C-8FF8-46A1-A28F-2A55F4C696D3}"/>
              </a:ext>
            </a:extLst>
          </p:cNvPr>
          <p:cNvSpPr>
            <a:spLocks noGrp="1"/>
          </p:cNvSpPr>
          <p:nvPr>
            <p:ph type="sldNum" sz="quarter" idx="12"/>
          </p:nvPr>
        </p:nvSpPr>
        <p:spPr/>
        <p:txBody>
          <a:bodyPr wrap="square" anchor="b">
            <a:normAutofit/>
          </a:bodyPr>
          <a:lstStyle/>
          <a:p>
            <a:pPr>
              <a:spcAft>
                <a:spcPts val="600"/>
              </a:spcAft>
              <a:defRPr/>
            </a:pPr>
            <a:fld id="{B279AC3C-9A7B-46D6-8EDB-3083219B5F49}" type="slidenum">
              <a:rPr lang="en-GB" altLang="en-US" smtClean="0"/>
              <a:pPr>
                <a:spcAft>
                  <a:spcPts val="600"/>
                </a:spcAft>
                <a:defRPr/>
              </a:pPr>
              <a:t>23</a:t>
            </a:fld>
            <a:endParaRPr lang="en-GB" altLang="en-US"/>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3787534237"/>
              </p:ext>
            </p:extLst>
          </p:nvPr>
        </p:nvGraphicFramePr>
        <p:xfrm>
          <a:off x="4645025" y="1444294"/>
          <a:ext cx="4041775" cy="3941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5323154"/>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504826" y="88195"/>
            <a:ext cx="6763094" cy="1481328"/>
          </a:xfrm>
        </p:spPr>
        <p:txBody>
          <a:bodyPr anchor="b">
            <a:normAutofit/>
          </a:bodyPr>
          <a:lstStyle/>
          <a:p>
            <a:pPr>
              <a:defRPr/>
            </a:pPr>
            <a:r>
              <a:rPr lang="cy" sz="4700" b="1" i="0" u="none" strike="noStrike" cap="none" baseline="0">
                <a:solidFill>
                  <a:srgbClr val="000000"/>
                </a:solidFill>
                <a:effectLst/>
                <a:uFillTx/>
                <a:latin typeface="Aptos Display"/>
              </a:rPr>
              <a:t>Ymarfer 3 - Diogelu</a:t>
            </a:r>
          </a:p>
        </p:txBody>
      </p:sp>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504826" y="1942592"/>
            <a:ext cx="4170806" cy="3989028"/>
          </a:xfrm>
        </p:spPr>
        <p:txBody>
          <a:bodyPr anchor="t">
            <a:noAutofit/>
          </a:bodyPr>
          <a:lstStyle/>
          <a:p>
            <a:pPr>
              <a:defRPr/>
            </a:pPr>
            <a:r>
              <a:rPr lang="cy" sz="2400" b="0" i="0" u="none" strike="noStrike" cap="none" baseline="0" dirty="0">
                <a:solidFill>
                  <a:srgbClr val="000000"/>
                </a:solidFill>
                <a:effectLst/>
                <a:uFillTx/>
                <a:latin typeface="Aptos"/>
              </a:rPr>
              <a:t>Mewn grwpiau, cymerwch 5 munud yr un i amlinellu'r achos yr ydych yn bwriadu ei ddefnyddio ar gyfer Tasg 3 – Diogelu. </a:t>
            </a:r>
          </a:p>
          <a:p>
            <a:pPr>
              <a:defRPr/>
            </a:pPr>
            <a:r>
              <a:rPr lang="cy" sz="2400" b="0" i="0" u="none" strike="noStrike" cap="none" baseline="0" dirty="0">
                <a:solidFill>
                  <a:srgbClr val="000000"/>
                </a:solidFill>
                <a:effectLst/>
                <a:uFillTx/>
                <a:latin typeface="Aptos"/>
              </a:rPr>
              <a:t>Rhaid i'r achos gynnwys elfen o ddiogelu</a:t>
            </a:r>
          </a:p>
          <a:p>
            <a:pPr>
              <a:defRPr/>
            </a:pPr>
            <a:r>
              <a:rPr lang="cy" sz="2400" b="0" i="0" u="none" strike="noStrike" cap="none" baseline="0" dirty="0">
                <a:solidFill>
                  <a:srgbClr val="000000"/>
                </a:solidFill>
                <a:effectLst/>
                <a:uFillTx/>
                <a:latin typeface="Aptos"/>
              </a:rPr>
              <a:t>Rhaid i'r achos a ddewiswch fod yn achos yr ydych wedi gweithio arno ers dechrau'r rhaglen hon.</a:t>
            </a:r>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49774" y="2020673"/>
            <a:ext cx="4094226" cy="331047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ooter Placeholder 4">
            <a:extLst>
              <a:ext uri="{FF2B5EF4-FFF2-40B4-BE49-F238E27FC236}">
                <a16:creationId xmlns:a16="http://schemas.microsoft.com/office/drawing/2014/main" id="{37BD88A5-2912-51CC-589F-93100791EB45}"/>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cy" sz="300" b="0" i="0" u="none" strike="noStrike" cap="none" baseline="0">
                <a:solidFill>
                  <a:srgbClr val="767676"/>
                </a:solidFill>
                <a:effectLst/>
                <a:uFillTx/>
                <a:latin typeface="Aptos"/>
              </a:rPr>
              <a:t>PORTH AGORED - Cydgrynhoi Ymarfer Gwaith Cymdeithasol</a:t>
            </a:r>
          </a:p>
          <a:p>
            <a:pPr>
              <a:lnSpc>
                <a:spcPct val="90000"/>
              </a:lnSpc>
              <a:spcAft>
                <a:spcPts val="600"/>
              </a:spcAft>
              <a:defRPr/>
            </a:pPr>
            <a:r>
              <a:rPr lang="en-GB" sz="300"/>
              <a:t>
</a:t>
            </a:r>
          </a:p>
        </p:txBody>
      </p:sp>
      <p:sp>
        <p:nvSpPr>
          <p:cNvPr id="2" name="Slide Number Placeholder 1">
            <a:extLst>
              <a:ext uri="{FF2B5EF4-FFF2-40B4-BE49-F238E27FC236}">
                <a16:creationId xmlns:a16="http://schemas.microsoft.com/office/drawing/2014/main" id="{E843A6A8-7EE1-DE3D-56B0-85EC9AAAD3E5}"/>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24</a:t>
            </a:fld>
            <a:endParaRPr lang="en-GB" altLang="en-US"/>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855A872-3C4D-4E1F-A5A3-9892A574AF45}"/>
              </a:ext>
            </a:extLst>
          </p:cNvPr>
          <p:cNvSpPr>
            <a:spLocks noGrp="1"/>
          </p:cNvSpPr>
          <p:nvPr>
            <p:ph type="title"/>
          </p:nvPr>
        </p:nvSpPr>
        <p:spPr>
          <a:xfrm>
            <a:off x="683568" y="442240"/>
            <a:ext cx="5605629" cy="994172"/>
          </a:xfrm>
        </p:spPr>
        <p:txBody>
          <a:bodyPr>
            <a:normAutofit fontScale="90000"/>
          </a:bodyPr>
          <a:lstStyle/>
          <a:p>
            <a:pPr>
              <a:defRPr/>
            </a:pPr>
            <a:br>
              <a:rPr sz="3600" dirty="0"/>
            </a:br>
            <a:r>
              <a:rPr lang="cy" sz="3600" b="1" i="0" u="none" strike="noStrike" cap="none" baseline="0" dirty="0">
                <a:solidFill>
                  <a:srgbClr val="000000"/>
                </a:solidFill>
                <a:effectLst/>
                <a:uFillTx/>
                <a:latin typeface="Aptos Display"/>
              </a:rPr>
              <a:t>Gwerthfawrogi Rhagfarn yn y Broses Asesu Risg</a:t>
            </a:r>
            <a:br>
              <a:rPr sz="2100" dirty="0"/>
            </a:br>
            <a:endParaRPr sz="2100" dirty="0"/>
          </a:p>
        </p:txBody>
      </p:sp>
      <p:sp>
        <p:nvSpPr>
          <p:cNvPr id="2" name="Content Placeholder 1">
            <a:extLst>
              <a:ext uri="{FF2B5EF4-FFF2-40B4-BE49-F238E27FC236}">
                <a16:creationId xmlns:a16="http://schemas.microsoft.com/office/drawing/2014/main" id="{15C40FB9-1104-4540-A9FE-024B0AE33AE5}"/>
              </a:ext>
            </a:extLst>
          </p:cNvPr>
          <p:cNvSpPr>
            <a:spLocks noGrp="1"/>
          </p:cNvSpPr>
          <p:nvPr>
            <p:ph idx="1"/>
          </p:nvPr>
        </p:nvSpPr>
        <p:spPr>
          <a:xfrm>
            <a:off x="539553" y="1681653"/>
            <a:ext cx="5345990" cy="4334518"/>
          </a:xfrm>
        </p:spPr>
        <p:txBody>
          <a:bodyPr anchor="ctr">
            <a:normAutofit/>
          </a:bodyPr>
          <a:lstStyle/>
          <a:p>
            <a:pPr eaLnBrk="1" hangingPunct="1">
              <a:spcBef>
                <a:spcPct val="0"/>
              </a:spcBef>
              <a:buClrTx/>
              <a:buSzTx/>
              <a:buFontTx/>
              <a:buNone/>
              <a:defRPr/>
            </a:pPr>
            <a:r>
              <a:rPr lang="cy" sz="2000" b="0" i="0" u="none" strike="noStrike" cap="none" baseline="0" dirty="0">
                <a:solidFill>
                  <a:srgbClr val="000000"/>
                </a:solidFill>
                <a:effectLst/>
                <a:uFillTx/>
                <a:latin typeface="Aptos Display"/>
              </a:rPr>
              <a:t>   During the course of their normal working day, social workers make decisions that have an impact on people’s lives.  Often, they are operating with minimal information and are forced to make decisions within specific timeframes.  Many of the decisions they make have far reaching implications on the lives of individuals.  It is, therefore, extremely important that the influences and biases that affect these decision process are better understood.  </a:t>
            </a:r>
          </a:p>
          <a:p>
            <a:pPr eaLnBrk="1" hangingPunct="1">
              <a:spcBef>
                <a:spcPct val="0"/>
              </a:spcBef>
              <a:buClrTx/>
              <a:buSzTx/>
              <a:buFontTx/>
              <a:buNone/>
              <a:defRPr/>
            </a:pPr>
            <a:endParaRPr lang="en-GB" altLang="en-US" sz="2000" dirty="0">
              <a:latin typeface="+mj-lt"/>
            </a:endParaRPr>
          </a:p>
          <a:p>
            <a:pPr eaLnBrk="1" hangingPunct="1">
              <a:spcBef>
                <a:spcPct val="0"/>
              </a:spcBef>
              <a:buClrTx/>
              <a:buSzTx/>
              <a:buFontTx/>
              <a:buNone/>
              <a:defRPr/>
            </a:pPr>
            <a:r>
              <a:rPr lang="cy" sz="1900" b="0" i="1" u="none" strike="noStrike" cap="none" baseline="0" dirty="0">
                <a:solidFill>
                  <a:srgbClr val="000000"/>
                </a:solidFill>
                <a:effectLst/>
                <a:uFillTx/>
                <a:latin typeface="Aptos Display"/>
              </a:rPr>
              <a:t>Kershall, H a Pritchard, J (2007) “Good Practice in Risk Assessment &amp; Risk Management”, London: Jessica Kingsley.</a:t>
            </a:r>
          </a:p>
          <a:p>
            <a:pPr>
              <a:defRPr/>
            </a:pPr>
            <a:endParaRPr lang="en-GB" sz="1900" dirty="0"/>
          </a:p>
        </p:txBody>
      </p:sp>
      <p:sp>
        <p:nvSpPr>
          <p:cNvPr id="20" name="Rectangle 1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2" name="Oval 2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 name="Slide Number Placeholder 3">
            <a:extLst>
              <a:ext uri="{FF2B5EF4-FFF2-40B4-BE49-F238E27FC236}">
                <a16:creationId xmlns:a16="http://schemas.microsoft.com/office/drawing/2014/main" id="{A274369F-5227-429A-A4D9-5CF92468781D}"/>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EC75C4D8-5E1B-4BCC-B7D7-71E1D1D7A2FD}" type="slidenum">
              <a:rPr lang="en-GB" altLang="en-US" sz="920">
                <a:solidFill>
                  <a:srgbClr val="FFFFFF"/>
                </a:solidFill>
              </a:rPr>
              <a:pPr>
                <a:spcAft>
                  <a:spcPts val="600"/>
                </a:spcAft>
                <a:defRPr/>
              </a:pPr>
              <a:t>25</a:t>
            </a:fld>
            <a:endParaRPr lang="en-GB" altLang="en-US" sz="920">
              <a:solidFill>
                <a:srgbClr val="FFFFFF"/>
              </a:solidFill>
            </a:endParaRPr>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p:txBody>
          <a:bodyPr>
            <a:normAutofit/>
          </a:bodyPr>
          <a:lstStyle/>
          <a:p>
            <a:r>
              <a:rPr lang="cy" sz="3300" b="0" i="0" u="none" strike="noStrike" cap="none" baseline="0">
                <a:solidFill>
                  <a:srgbClr val="000000"/>
                </a:solidFill>
                <a:effectLst/>
                <a:uFillTx/>
                <a:latin typeface="Aptos Display"/>
              </a:rPr>
              <a:t>Chwilfrydedd Proffesiynol - Cydweithio </a:t>
            </a:r>
          </a:p>
        </p:txBody>
      </p:sp>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457200" y="1417638"/>
            <a:ext cx="8229600" cy="4589462"/>
          </a:xfrm>
        </p:spPr>
        <p:txBody>
          <a:bodyPr/>
          <a:lstStyle/>
          <a:p>
            <a:r>
              <a:rPr lang="cy" sz="2000" b="0" i="0" u="none" strike="noStrike" cap="none" baseline="0" dirty="0">
                <a:solidFill>
                  <a:srgbClr val="000000"/>
                </a:solidFill>
                <a:effectLst/>
                <a:uFillTx/>
                <a:latin typeface="Aptos"/>
              </a:rPr>
              <a:t>Chwilfrydedd proffesiynol yw’r gallu i archwilio ac i ddeall beth sydd yn digwydd o fewn teuluoedd yn hytrach na gwneud rhagdybiaethau na derbyn pethau ar yr olwg gyntaf.</a:t>
            </a:r>
          </a:p>
          <a:p>
            <a:r>
              <a:rPr lang="cy" sz="2000" b="0" i="0" u="none" strike="noStrike" cap="none" baseline="0" dirty="0">
                <a:solidFill>
                  <a:srgbClr val="000000"/>
                </a:solidFill>
                <a:effectLst/>
                <a:uFillTx/>
                <a:latin typeface="Aptos"/>
              </a:rPr>
              <a:t>Mae’n anodd iawn mewn gwirionedd i ganfod barn a theimladau plant/ oedolion. </a:t>
            </a:r>
          </a:p>
          <a:p>
            <a:r>
              <a:rPr lang="cy" sz="2000" b="0" i="0" u="none" strike="noStrike" cap="none" baseline="0" dirty="0">
                <a:solidFill>
                  <a:srgbClr val="000000"/>
                </a:solidFill>
                <a:effectLst/>
                <a:uFillTx/>
                <a:latin typeface="Aptos"/>
              </a:rPr>
              <a:t>Nid yw gweithwyr proffesiynol yn gwrando bob amser ar oedolyn sydd yn ceisio siarad dros blentyn/unigolyn. </a:t>
            </a:r>
          </a:p>
          <a:p>
            <a:r>
              <a:rPr lang="cy" sz="2000" b="0" i="0" u="none" strike="noStrike" cap="none" baseline="0" dirty="0">
                <a:solidFill>
                  <a:srgbClr val="000000"/>
                </a:solidFill>
                <a:effectLst/>
                <a:uFillTx/>
                <a:latin typeface="Aptos"/>
              </a:rPr>
              <a:t>Gall gweithwyr proffesiynol gael eu twyllo gyda straeon rydym am gredu sydd yn wir </a:t>
            </a:r>
          </a:p>
          <a:p>
            <a:r>
              <a:rPr lang="cy" sz="2000" b="0" i="0" u="none" strike="noStrike" cap="none" baseline="0" dirty="0">
                <a:solidFill>
                  <a:srgbClr val="000000"/>
                </a:solidFill>
                <a:effectLst/>
                <a:uFillTx/>
                <a:latin typeface="Aptos"/>
              </a:rPr>
              <a:t>Mae angen i waith amlasiantaethol effeithiol gael ei gydlynu.</a:t>
            </a:r>
          </a:p>
          <a:p>
            <a:r>
              <a:rPr lang="cy" sz="2000" b="0" i="0" u="none" strike="noStrike" cap="none" baseline="0" dirty="0">
                <a:solidFill>
                  <a:srgbClr val="000000"/>
                </a:solidFill>
                <a:effectLst/>
                <a:uFillTx/>
                <a:latin typeface="Aptos"/>
              </a:rPr>
              <a:t>Mae herio rhieni (a chydweithwyr) yn gofyn am arbenigedd, hyder, amser a llawer o egni emosiynol. </a:t>
            </a:r>
          </a:p>
          <a:p>
            <a:r>
              <a:rPr lang="cy" sz="2000" b="0" i="0" u="none" strike="noStrike" cap="none" baseline="0" dirty="0">
                <a:solidFill>
                  <a:srgbClr val="000000"/>
                </a:solidFill>
                <a:effectLst/>
                <a:uFillTx/>
                <a:latin typeface="Arial"/>
                <a:hlinkClick r:id="rId3" history="0"/>
              </a:rPr>
              <a:t>worcestershiresafeguarding.org.uk</a:t>
            </a:r>
            <a:r>
              <a:rPr lang="cy" sz="2000" b="0" i="0" u="none" strike="noStrike" cap="none" baseline="0" dirty="0">
                <a:solidFill>
                  <a:srgbClr val="000000"/>
                </a:solidFill>
                <a:effectLst/>
                <a:uFillTx/>
                <a:latin typeface="Arial"/>
              </a:rPr>
              <a:t> </a:t>
            </a:r>
          </a:p>
          <a:p>
            <a:endParaRPr lang="cy-GB" sz="2000" dirty="0"/>
          </a:p>
        </p:txBody>
      </p:sp>
      <p:sp>
        <p:nvSpPr>
          <p:cNvPr id="4" name="Slide Number Placeholder 3">
            <a:extLst>
              <a:ext uri="{FF2B5EF4-FFF2-40B4-BE49-F238E27FC236}">
                <a16:creationId xmlns:a16="http://schemas.microsoft.com/office/drawing/2014/main" id="{78654D56-3DAC-4C79-B500-4E2FC571D06F}"/>
              </a:ext>
            </a:extLst>
          </p:cNvPr>
          <p:cNvSpPr>
            <a:spLocks noGrp="1"/>
          </p:cNvSpPr>
          <p:nvPr>
            <p:ph type="sldNum" sz="quarter" idx="12"/>
          </p:nvPr>
        </p:nvSpPr>
        <p:spPr/>
        <p:txBody>
          <a:bodyPr/>
          <a:lstStyle/>
          <a:p>
            <a:pPr>
              <a:defRPr/>
            </a:pPr>
            <a:fld id="{B279AC3C-9A7B-46D6-8EDB-3083219B5F49}" type="slidenum">
              <a:rPr lang="en-GB" altLang="en-US" smtClean="0"/>
              <a:pPr>
                <a:defRPr/>
              </a:pPr>
              <a:t>26</a:t>
            </a:fld>
            <a:endParaRPr lang="en-GB" altLang="en-US"/>
          </a:p>
        </p:txBody>
      </p:sp>
    </p:spTree>
    <p:extLst>
      <p:ext uri="{BB962C8B-B14F-4D97-AF65-F5344CB8AC3E}">
        <p14:creationId xmlns:p14="http://schemas.microsoft.com/office/powerpoint/2010/main" val="635480023"/>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84674-FF11-0121-8864-2B4E67A53CB4}"/>
              </a:ext>
            </a:extLst>
          </p:cNvPr>
          <p:cNvSpPr>
            <a:spLocks noGrp="1"/>
          </p:cNvSpPr>
          <p:nvPr>
            <p:ph type="title"/>
          </p:nvPr>
        </p:nvSpPr>
        <p:spPr>
          <a:xfrm>
            <a:off x="501777" y="154813"/>
            <a:ext cx="8462711" cy="1535875"/>
          </a:xfrm>
        </p:spPr>
        <p:txBody>
          <a:bodyPr>
            <a:normAutofit fontScale="90000"/>
          </a:bodyPr>
          <a:lstStyle/>
          <a:p>
            <a:r>
              <a:rPr lang="cy" b="0" i="0" u="none" strike="noStrike" cap="none" baseline="0" dirty="0">
                <a:effectLst/>
                <a:uFillTx/>
              </a:rPr>
              <a:t>Canlyniad Dysgu 3 </a:t>
            </a:r>
            <a:br>
              <a:rPr lang="cy" b="0" i="0" u="none" strike="noStrike" cap="none" baseline="0" dirty="0">
                <a:effectLst/>
                <a:uFillTx/>
              </a:rPr>
            </a:br>
            <a:r>
              <a:rPr lang="cy" b="0" i="0" u="none" strike="noStrike" cap="none" baseline="0" dirty="0">
                <a:effectLst/>
                <a:uFillTx/>
              </a:rPr>
              <a:t>3. Ymyrraeth a chymhwyso barn broffesiynol mewn sefyllfaoedd cynyddol gymhleth </a:t>
            </a:r>
            <a:br>
              <a:rPr sz="1500" dirty="0"/>
            </a:br>
            <a:endParaRPr sz="1500" dirty="0"/>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C7292C-8DB4-D56F-114B-4E918A7AA12E}"/>
              </a:ext>
            </a:extLst>
          </p:cNvPr>
          <p:cNvSpPr>
            <a:spLocks noGrp="1"/>
          </p:cNvSpPr>
          <p:nvPr>
            <p:ph idx="1"/>
          </p:nvPr>
        </p:nvSpPr>
        <p:spPr>
          <a:xfrm>
            <a:off x="628650" y="1929384"/>
            <a:ext cx="7886700" cy="4251960"/>
          </a:xfrm>
        </p:spPr>
        <p:txBody>
          <a:bodyPr>
            <a:normAutofit/>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500" b="0" i="0" u="none" strike="noStrike" cap="none" baseline="0" dirty="0">
                <a:solidFill>
                  <a:srgbClr val="000000"/>
                </a:solidFill>
                <a:effectLst/>
                <a:uFillTx/>
                <a:latin typeface="Arial"/>
              </a:rPr>
              <a:t>3.1. Deall y berthynas rhwng polisi cymdeithasol, fframweithiau deddfwriaethol a chanllawiau </a:t>
            </a:r>
            <a:r>
              <a:rPr lang="en-GB" sz="1500" dirty="0" err="1">
                <a:solidFill>
                  <a:srgbClr val="000000"/>
                </a:solidFill>
                <a:latin typeface="Arial"/>
              </a:rPr>
              <a:t>sy’n</a:t>
            </a:r>
            <a:r>
              <a:rPr lang="en-GB" sz="1500" dirty="0">
                <a:solidFill>
                  <a:srgbClr val="000000"/>
                </a:solidFill>
                <a:latin typeface="Arial"/>
              </a:rPr>
              <a:t> ymwneud â </a:t>
            </a:r>
            <a:r>
              <a:rPr lang="en-GB" sz="1500" dirty="0" err="1">
                <a:solidFill>
                  <a:srgbClr val="000000"/>
                </a:solidFill>
                <a:latin typeface="Arial"/>
              </a:rPr>
              <a:t>darparu</a:t>
            </a:r>
            <a:r>
              <a:rPr lang="en-GB" sz="1500" dirty="0">
                <a:solidFill>
                  <a:srgbClr val="000000"/>
                </a:solidFill>
                <a:latin typeface="Arial"/>
              </a:rPr>
              <a:t> gwasanaethau cymdeithasol </a:t>
            </a:r>
            <a:r>
              <a:rPr lang="en-GB" sz="1500" dirty="0" err="1">
                <a:solidFill>
                  <a:srgbClr val="000000"/>
                </a:solidFill>
                <a:latin typeface="Arial"/>
              </a:rPr>
              <a:t>yng</a:t>
            </a:r>
            <a:r>
              <a:rPr lang="en-GB" sz="1500" dirty="0">
                <a:solidFill>
                  <a:srgbClr val="000000"/>
                </a:solidFill>
                <a:latin typeface="Arial"/>
              </a:rPr>
              <a:t> </a:t>
            </a:r>
            <a:r>
              <a:rPr lang="en-GB" sz="1500" dirty="0" err="1">
                <a:solidFill>
                  <a:srgbClr val="000000"/>
                </a:solidFill>
                <a:latin typeface="Arial"/>
              </a:rPr>
              <a:t>Nghymru</a:t>
            </a:r>
            <a:endParaRPr lang="cy" sz="1500" dirty="0">
              <a:solidFill>
                <a:srgbClr val="000000"/>
              </a:solidFill>
              <a:latin typeface="Arial"/>
            </a:endParaRPr>
          </a:p>
          <a:p>
            <a:r>
              <a:rPr lang="cy" sz="1500" b="0" i="0" u="none" strike="noStrike" cap="none" baseline="0" dirty="0">
                <a:solidFill>
                  <a:srgbClr val="000000"/>
                </a:solidFill>
                <a:effectLst/>
                <a:uFillTx/>
                <a:latin typeface="Arial"/>
              </a:rPr>
              <a:t>3.2. Gallu rheoli ei rôl fel gweithiwr cymdeithasol mewn sefyllfaoedd cynyddol gymhleth</a:t>
            </a:r>
          </a:p>
          <a:p>
            <a:r>
              <a:rPr lang="cy" sz="1500" b="0" i="0" u="none" strike="noStrike" cap="none" baseline="0" dirty="0">
                <a:solidFill>
                  <a:srgbClr val="000000"/>
                </a:solidFill>
                <a:effectLst/>
                <a:uFillTx/>
                <a:latin typeface="Arial"/>
              </a:rPr>
              <a:t>3.5. Gallu ymarfer y rôl gwaith cymdeithasol proffesiynol mewn ymyriadau diogelu</a:t>
            </a:r>
          </a:p>
          <a:p>
            <a:r>
              <a:rPr lang="cy" sz="1500" b="0" i="0" u="none" strike="noStrike" cap="none" baseline="0" dirty="0">
                <a:solidFill>
                  <a:srgbClr val="000000"/>
                </a:solidFill>
                <a:effectLst/>
                <a:uFillTx/>
                <a:latin typeface="Arial"/>
              </a:rPr>
              <a:t>3.6. Gallu cyfrannu tuag at brosesau cyfreithiol o fewn cylch gorchwyl gwaith cymdeithasol proffesiynol</a:t>
            </a:r>
          </a:p>
          <a:p>
            <a:r>
              <a:rPr lang="cy" sz="1500" b="0" i="0" u="none" strike="noStrike" cap="none" baseline="0" dirty="0">
                <a:solidFill>
                  <a:srgbClr val="000000"/>
                </a:solidFill>
                <a:effectLst/>
                <a:uFillTx/>
                <a:latin typeface="Arial"/>
              </a:rPr>
              <a:t>3.7. Gallu ymarfer atebolrwydd proffesiynol mewn sefyllfaoedd cynyddol gymhleth. </a:t>
            </a:r>
          </a:p>
          <a:p>
            <a:pPr marL="0" indent="0">
              <a:buNone/>
            </a:pPr>
            <a:r>
              <a:rPr lang="cy" sz="1500" b="1" i="0" u="none" strike="noStrike" cap="none" baseline="0" dirty="0">
                <a:solidFill>
                  <a:srgbClr val="000000"/>
                </a:solidFill>
                <a:effectLst/>
                <a:uFillTx/>
                <a:latin typeface="Arial"/>
              </a:rPr>
              <a:t>NAILL AI, </a:t>
            </a:r>
            <a:r>
              <a:rPr lang="cy" sz="1500" b="0" i="0" u="none" strike="noStrike" cap="none" baseline="0" dirty="0">
                <a:solidFill>
                  <a:srgbClr val="000000"/>
                </a:solidFill>
                <a:effectLst/>
                <a:uFillTx/>
                <a:latin typeface="Arial"/>
              </a:rPr>
              <a:t>OS YW EICH ASTUDIAETH ACHOS YNGLYN Â DIOGELU OEDOLION</a:t>
            </a:r>
          </a:p>
          <a:p>
            <a:r>
              <a:rPr lang="cy" sz="1500" b="0" i="0" u="none" strike="noStrike" cap="none" baseline="0" dirty="0">
                <a:solidFill>
                  <a:srgbClr val="000000"/>
                </a:solidFill>
                <a:effectLst/>
                <a:uFillTx/>
                <a:latin typeface="Arial"/>
              </a:rPr>
              <a:t>3.3. Deall rôl gwaith cymdeithasol proffesiynol yng nghyswllt diogelu oedolion sy</a:t>
            </a:r>
            <a:r>
              <a:rPr lang="cy" sz="1500" dirty="0">
                <a:solidFill>
                  <a:srgbClr val="000000"/>
                </a:solidFill>
                <a:latin typeface="Arial"/>
              </a:rPr>
              <a:t>dd mewn perygl.</a:t>
            </a:r>
            <a:endParaRPr lang="cy" sz="1500" b="0" i="0" u="none" strike="noStrike" cap="none" baseline="0" dirty="0">
              <a:solidFill>
                <a:srgbClr val="000000"/>
              </a:solidFill>
              <a:effectLst/>
              <a:uFillTx/>
              <a:latin typeface="Arial"/>
            </a:endParaRPr>
          </a:p>
          <a:p>
            <a:pPr marL="0" indent="0">
              <a:buNone/>
            </a:pPr>
            <a:r>
              <a:rPr lang="cy" sz="1500" b="1" i="0" u="none" strike="noStrike" cap="none" baseline="0" dirty="0">
                <a:solidFill>
                  <a:srgbClr val="000000"/>
                </a:solidFill>
                <a:effectLst/>
                <a:uFillTx/>
                <a:latin typeface="Arial"/>
              </a:rPr>
              <a:t>NEU,</a:t>
            </a:r>
            <a:r>
              <a:rPr lang="cy" sz="1500" b="0" i="0" u="none" strike="noStrike" cap="none" baseline="0" dirty="0">
                <a:solidFill>
                  <a:srgbClr val="000000"/>
                </a:solidFill>
                <a:effectLst/>
                <a:uFillTx/>
                <a:latin typeface="Arial"/>
              </a:rPr>
              <a:t> OS YW'R ASTUDIAETH ACHOS YNGLYN Â DIOGELU PLANT</a:t>
            </a:r>
          </a:p>
          <a:p>
            <a:r>
              <a:rPr lang="cy" sz="1500" b="0" i="0" u="none" strike="noStrike" cap="none" baseline="0" dirty="0">
                <a:solidFill>
                  <a:srgbClr val="000000"/>
                </a:solidFill>
                <a:effectLst/>
                <a:uFillTx/>
                <a:latin typeface="Arial"/>
              </a:rPr>
              <a:t>3.4. Deall rôl gwaith cymdeithasol proffesiynol yng nghyswllt diogelu plant sy'n wynebu risg.</a:t>
            </a:r>
          </a:p>
          <a:p>
            <a:pPr marL="0" indent="0">
              <a:buNone/>
            </a:pPr>
            <a:r>
              <a:rPr lang="cy" sz="1500" b="0" i="0" u="none" strike="noStrike" cap="none" baseline="0" dirty="0">
                <a:solidFill>
                  <a:srgbClr val="000000"/>
                </a:solidFill>
                <a:effectLst/>
                <a:uFillTx/>
                <a:latin typeface="Arial"/>
              </a:rPr>
              <a:t>Gweler atodiad 4 y llawlyfr am y dadansoddiad manylach yn y “Meini Prawf Asesu”. </a:t>
            </a:r>
          </a:p>
          <a:p>
            <a:endParaRPr lang="en-GB" sz="1500" dirty="0">
              <a:effectLst/>
              <a:latin typeface="Arial" panose="020B0604020202020204" pitchFamily="34" charset="0"/>
            </a:endParaRPr>
          </a:p>
          <a:p>
            <a:endParaRPr lang="en-US" sz="1500" dirty="0"/>
          </a:p>
        </p:txBody>
      </p:sp>
      <p:sp>
        <p:nvSpPr>
          <p:cNvPr id="6" name="Footer Placeholder 5">
            <a:extLst>
              <a:ext uri="{FF2B5EF4-FFF2-40B4-BE49-F238E27FC236}">
                <a16:creationId xmlns:a16="http://schemas.microsoft.com/office/drawing/2014/main" id="{1E6391E8-B29D-F447-872F-6B2A0202CF3A}"/>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a:solidFill>
                  <a:srgbClr val="767676"/>
                </a:solidFill>
                <a:effectLst/>
                <a:uFillTx/>
                <a:latin typeface="Aptos"/>
              </a:rPr>
              <a:t>PORTH AGORED - Cydgrynhoi Ymarfer Gwaith Cymdeithasol</a:t>
            </a:r>
          </a:p>
          <a:p>
            <a:pPr>
              <a:lnSpc>
                <a:spcPct val="90000"/>
              </a:lnSpc>
              <a:spcAft>
                <a:spcPts val="600"/>
              </a:spcAft>
              <a:defRPr/>
            </a:pPr>
            <a:r>
              <a:rPr lang="en-GB" sz="200"/>
              <a:t>
</a:t>
            </a:r>
          </a:p>
        </p:txBody>
      </p:sp>
      <p:sp>
        <p:nvSpPr>
          <p:cNvPr id="5" name="Slide Number Placeholder 4">
            <a:extLst>
              <a:ext uri="{FF2B5EF4-FFF2-40B4-BE49-F238E27FC236}">
                <a16:creationId xmlns:a16="http://schemas.microsoft.com/office/drawing/2014/main" id="{FB8A7D04-3163-B0DA-77F2-A5602FDF56A7}"/>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27</a:t>
            </a:fld>
            <a:endParaRPr lang="en-GB" altLang="en-US"/>
          </a:p>
        </p:txBody>
      </p:sp>
    </p:spTree>
    <p:extLst>
      <p:ext uri="{BB962C8B-B14F-4D97-AF65-F5344CB8AC3E}">
        <p14:creationId xmlns:p14="http://schemas.microsoft.com/office/powerpoint/2010/main" val="2124659461"/>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hared services and collaborative working in a Welsh context: Applying  theory to practice - apse">
            <a:extLst>
              <a:ext uri="{FF2B5EF4-FFF2-40B4-BE49-F238E27FC236}">
                <a16:creationId xmlns:a16="http://schemas.microsoft.com/office/drawing/2014/main" id="{E5A957FA-A959-4879-98A1-81368E340DF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15995"/>
            <a:ext cx="4038600" cy="4056629"/>
          </a:xfrm>
          <a:prstGeom prst="rect">
            <a:avLst/>
          </a:prstGeom>
          <a:solidFill>
            <a:srgbClr val="FFFFFF"/>
          </a:solidFill>
        </p:spPr>
      </p:pic>
      <p:sp>
        <p:nvSpPr>
          <p:cNvPr id="3" name="Title 2">
            <a:extLst>
              <a:ext uri="{FF2B5EF4-FFF2-40B4-BE49-F238E27FC236}">
                <a16:creationId xmlns:a16="http://schemas.microsoft.com/office/drawing/2014/main" id="{3DF57F9B-5D2F-4B40-8770-2AEF9E1C14CC}"/>
              </a:ext>
            </a:extLst>
          </p:cNvPr>
          <p:cNvSpPr>
            <a:spLocks noGrp="1"/>
          </p:cNvSpPr>
          <p:nvPr>
            <p:ph type="title"/>
          </p:nvPr>
        </p:nvSpPr>
        <p:spPr/>
        <p:txBody>
          <a:bodyPr anchor="ctr">
            <a:normAutofit/>
          </a:bodyPr>
          <a:lstStyle/>
          <a:p>
            <a:pPr>
              <a:defRPr/>
            </a:pPr>
            <a:r>
              <a:rPr lang="cy" sz="3300" b="1" i="0" u="none" strike="noStrike" cap="none" baseline="0" dirty="0">
                <a:solidFill>
                  <a:srgbClr val="000000"/>
                </a:solidFill>
                <a:effectLst/>
                <a:uFillTx/>
                <a:latin typeface="Aptos Display"/>
              </a:rPr>
              <a:t>Dimensiynau Gweithio yng Nghymru</a:t>
            </a:r>
          </a:p>
        </p:txBody>
      </p:sp>
      <p:sp>
        <p:nvSpPr>
          <p:cNvPr id="69634" name="Content Placeholder 1">
            <a:extLst>
              <a:ext uri="{FF2B5EF4-FFF2-40B4-BE49-F238E27FC236}">
                <a16:creationId xmlns:a16="http://schemas.microsoft.com/office/drawing/2014/main" id="{EA52847D-9641-4E1F-8625-962E1D6364BB}"/>
              </a:ext>
            </a:extLst>
          </p:cNvPr>
          <p:cNvSpPr>
            <a:spLocks noGrp="1"/>
          </p:cNvSpPr>
          <p:nvPr>
            <p:ph sz="half" idx="1"/>
          </p:nvPr>
        </p:nvSpPr>
        <p:spPr>
          <a:xfrm>
            <a:off x="4211960" y="1568640"/>
            <a:ext cx="3886200" cy="4351338"/>
          </a:xfrm>
        </p:spPr>
        <p:txBody>
          <a:bodyPr wrap="square" anchor="t">
            <a:normAutofit/>
          </a:bodyPr>
          <a:lstStyle/>
          <a:p>
            <a:pPr marL="109537" indent="0">
              <a:lnSpc>
                <a:spcPct val="90000"/>
              </a:lnSpc>
              <a:buNone/>
            </a:pPr>
            <a:r>
              <a:rPr lang="cy" sz="2000" b="0" i="0" u="none" strike="noStrike" cap="none" baseline="0" dirty="0">
                <a:solidFill>
                  <a:srgbClr val="000000"/>
                </a:solidFill>
                <a:effectLst/>
                <a:uFillTx/>
                <a:latin typeface="Aptos"/>
              </a:rPr>
              <a:t>Dylai’r adran hon:</a:t>
            </a:r>
          </a:p>
          <a:p>
            <a:pPr>
              <a:lnSpc>
                <a:spcPct val="90000"/>
              </a:lnSpc>
            </a:pPr>
            <a:r>
              <a:rPr lang="cy" sz="2000" b="0" i="0" u="none" strike="noStrike" cap="none" baseline="0" dirty="0">
                <a:solidFill>
                  <a:srgbClr val="000000"/>
                </a:solidFill>
                <a:effectLst/>
                <a:uFillTx/>
                <a:latin typeface="Aptos"/>
              </a:rPr>
              <a:t>Dystiolaethu profiad personol o’r heriau a wynebir yn y sector gofal mewn perthynas a’r iaith Gymraeg a diwylliant</a:t>
            </a:r>
          </a:p>
          <a:p>
            <a:pPr marL="0" indent="0">
              <a:lnSpc>
                <a:spcPct val="90000"/>
              </a:lnSpc>
              <a:buNone/>
            </a:pPr>
            <a:r>
              <a:rPr lang="cy" sz="2000" b="0" i="0" u="none" strike="noStrike" cap="none" baseline="0" dirty="0">
                <a:solidFill>
                  <a:srgbClr val="000000"/>
                </a:solidFill>
                <a:effectLst/>
                <a:uFillTx/>
                <a:latin typeface="Aptos"/>
              </a:rPr>
              <a:t>Gan gynnwys:</a:t>
            </a:r>
          </a:p>
          <a:p>
            <a:r>
              <a:rPr lang="cy" sz="2000" b="0" i="0" u="none" strike="noStrike" cap="none" baseline="0" dirty="0">
                <a:solidFill>
                  <a:srgbClr val="000000"/>
                </a:solidFill>
                <a:effectLst/>
                <a:uFillTx/>
                <a:latin typeface="Aptos"/>
              </a:rPr>
              <a:t> y cyd-destun daearyddol, dealltwriaeth o ddiwylliant, sefydliadau a’r ieithoedd a siaredir </a:t>
            </a:r>
          </a:p>
          <a:p>
            <a:r>
              <a:rPr lang="cy" sz="2000" b="0" i="0" u="none" strike="noStrike" cap="none" baseline="0" dirty="0">
                <a:solidFill>
                  <a:srgbClr val="000000"/>
                </a:solidFill>
                <a:effectLst/>
                <a:uFillTx/>
                <a:latin typeface="Aptos"/>
              </a:rPr>
              <a:t>Deddfwriaeth, Polisi a Gweithdrefnau yn cynnwys Byrddau Diogelu a Mesurau’r Gymraeg.</a:t>
            </a:r>
          </a:p>
          <a:p>
            <a:pPr>
              <a:lnSpc>
                <a:spcPct val="90000"/>
              </a:lnSpc>
            </a:pPr>
            <a:endParaRPr lang="en-GB" altLang="en-US" sz="2000" dirty="0">
              <a:highlight>
                <a:srgbClr val="00FF00"/>
              </a:highlight>
            </a:endParaRPr>
          </a:p>
          <a:p>
            <a:pPr marL="0" indent="0">
              <a:lnSpc>
                <a:spcPct val="90000"/>
              </a:lnSpc>
              <a:buNone/>
            </a:pPr>
            <a:endParaRPr lang="en-GB" altLang="en-US" sz="2000" dirty="0">
              <a:highlight>
                <a:srgbClr val="00FF00"/>
              </a:highlight>
            </a:endParaRPr>
          </a:p>
          <a:p>
            <a:pPr>
              <a:lnSpc>
                <a:spcPct val="90000"/>
              </a:lnSpc>
            </a:pPr>
            <a:endParaRPr lang="cy-GB" altLang="en-US" sz="2000" dirty="0">
              <a:highlight>
                <a:srgbClr val="00FF00"/>
              </a:highlight>
            </a:endParaRPr>
          </a:p>
        </p:txBody>
      </p:sp>
      <p:sp>
        <p:nvSpPr>
          <p:cNvPr id="2" name="Slide Number Placeholder 1">
            <a:extLst>
              <a:ext uri="{FF2B5EF4-FFF2-40B4-BE49-F238E27FC236}">
                <a16:creationId xmlns:a16="http://schemas.microsoft.com/office/drawing/2014/main" id="{586EC215-AFB6-4B86-9815-BA049FCE9977}"/>
              </a:ext>
            </a:extLst>
          </p:cNvPr>
          <p:cNvSpPr>
            <a:spLocks noGrp="1"/>
          </p:cNvSpPr>
          <p:nvPr>
            <p:ph type="sldNum" sz="quarter" idx="12"/>
          </p:nvPr>
        </p:nvSpPr>
        <p:spPr/>
        <p:txBody>
          <a:bodyPr wrap="square" anchor="b">
            <a:normAutofit/>
          </a:bodyPr>
          <a:lstStyle/>
          <a:p>
            <a:pPr>
              <a:spcAft>
                <a:spcPts val="600"/>
              </a:spcAft>
              <a:defRPr/>
            </a:pPr>
            <a:fld id="{EC75C4D8-5E1B-4BCC-B7D7-71E1D1D7A2FD}" type="slidenum">
              <a:rPr lang="en-GB" altLang="en-US" smtClean="0"/>
              <a:pPr>
                <a:spcAft>
                  <a:spcPts val="600"/>
                </a:spcAft>
                <a:defRPr/>
              </a:pPr>
              <a:t>28</a:t>
            </a:fld>
            <a:endParaRPr lang="en-GB" altLang="en-US"/>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A9C8B3-3468-4EE4-8C15-714FADF3AB94}"/>
              </a:ext>
            </a:extLst>
          </p:cNvPr>
          <p:cNvSpPr>
            <a:spLocks noGrp="1"/>
          </p:cNvSpPr>
          <p:nvPr>
            <p:ph type="title"/>
          </p:nvPr>
        </p:nvSpPr>
        <p:spPr>
          <a:xfrm>
            <a:off x="628650" y="140864"/>
            <a:ext cx="7886700" cy="1325563"/>
          </a:xfrm>
        </p:spPr>
        <p:txBody>
          <a:bodyPr anchor="ctr">
            <a:normAutofit/>
          </a:bodyPr>
          <a:lstStyle/>
          <a:p>
            <a:pPr>
              <a:lnSpc>
                <a:spcPct val="90000"/>
              </a:lnSpc>
              <a:defRPr/>
            </a:pPr>
            <a:r>
              <a:rPr lang="cy" b="1" i="0" u="none" strike="noStrike" cap="none" baseline="0" dirty="0">
                <a:effectLst/>
                <a:uFillTx/>
              </a:rPr>
              <a:t>Deddf Gwasanaethau Cymdeithasol a Llesiant (Cymru) (2014) : Hawliau dynol </a:t>
            </a:r>
          </a:p>
        </p:txBody>
      </p:sp>
      <p:pic>
        <p:nvPicPr>
          <p:cNvPr id="8" name="Content Placeholder 7">
            <a:extLst>
              <a:ext uri="{FF2B5EF4-FFF2-40B4-BE49-F238E27FC236}">
                <a16:creationId xmlns:a16="http://schemas.microsoft.com/office/drawing/2014/main" id="{944DDF7F-C80F-4072-A2D0-16DDF455C2C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7201" y="1902055"/>
            <a:ext cx="2550728" cy="2103009"/>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A74F3A8E-2365-449F-AAD7-4397C9574CFC}"/>
              </a:ext>
            </a:extLst>
          </p:cNvPr>
          <p:cNvSpPr>
            <a:spLocks noGrp="1"/>
          </p:cNvSpPr>
          <p:nvPr>
            <p:ph sz="quarter" idx="4"/>
          </p:nvPr>
        </p:nvSpPr>
        <p:spPr>
          <a:xfrm>
            <a:off x="3275856" y="1444294"/>
            <a:ext cx="5544616" cy="5009042"/>
          </a:xfrm>
        </p:spPr>
        <p:txBody>
          <a:bodyPr wrap="square" anchor="t">
            <a:normAutofit fontScale="95000" lnSpcReduction="10000"/>
          </a:bodyPr>
          <a:lstStyle/>
          <a:p>
            <a:pPr marL="109537" indent="0">
              <a:lnSpc>
                <a:spcPct val="90000"/>
              </a:lnSpc>
              <a:spcAft>
                <a:spcPts val="600"/>
              </a:spcAft>
              <a:buFont typeface="Wingdings 3" panose="05040102010807070707" pitchFamily="18" charset="2"/>
              <a:buNone/>
              <a:defRPr/>
            </a:pPr>
            <a:r>
              <a:rPr lang="cy" sz="2000" b="0" i="0" u="none" strike="noStrike" cap="none" baseline="0" dirty="0">
                <a:solidFill>
                  <a:srgbClr val="000000"/>
                </a:solidFill>
                <a:effectLst/>
                <a:uFillTx/>
                <a:latin typeface="Aptos"/>
              </a:rPr>
              <a:t>Dyletswyddau trosfwaol:  </a:t>
            </a:r>
          </a:p>
          <a:p>
            <a:pPr marL="109537" indent="0">
              <a:lnSpc>
                <a:spcPct val="90000"/>
              </a:lnSpc>
              <a:spcAft>
                <a:spcPts val="600"/>
              </a:spcAft>
              <a:buFont typeface="Wingdings 3" panose="05040102010807070707" pitchFamily="18" charset="2"/>
              <a:buNone/>
              <a:defRPr/>
            </a:pPr>
            <a:r>
              <a:rPr lang="cy" sz="2000" b="0" i="0" u="none" strike="noStrike" cap="none" baseline="0" dirty="0">
                <a:solidFill>
                  <a:srgbClr val="000000"/>
                </a:solidFill>
                <a:effectLst/>
                <a:uFillTx/>
                <a:latin typeface="Aptos"/>
              </a:rPr>
              <a:t>Rhaid i berson sy’n gweithredu ei swyddogaethau dan y Ddeddf hon roi ystyriaeth ddilys i Egwyddorion y Cenhedloedd Unedig ar: </a:t>
            </a:r>
          </a:p>
          <a:p>
            <a:pPr>
              <a:lnSpc>
                <a:spcPct val="90000"/>
              </a:lnSpc>
              <a:spcAft>
                <a:spcPts val="600"/>
              </a:spcAft>
              <a:defRPr/>
            </a:pPr>
            <a:r>
              <a:rPr lang="cy" sz="2000" b="0" i="0" u="none" strike="noStrike" cap="none" baseline="0" dirty="0">
                <a:solidFill>
                  <a:srgbClr val="000000"/>
                </a:solidFill>
                <a:effectLst/>
                <a:uFillTx/>
                <a:latin typeface="Aptos"/>
              </a:rPr>
              <a:t>Pobl Hŷn </a:t>
            </a:r>
          </a:p>
          <a:p>
            <a:pPr>
              <a:lnSpc>
                <a:spcPct val="90000"/>
              </a:lnSpc>
              <a:spcAft>
                <a:spcPts val="600"/>
              </a:spcAft>
              <a:defRPr/>
            </a:pPr>
            <a:r>
              <a:rPr lang="cy" sz="2000" b="0" i="0" u="none" strike="noStrike" cap="none" baseline="0" dirty="0">
                <a:solidFill>
                  <a:srgbClr val="000000"/>
                </a:solidFill>
                <a:effectLst/>
                <a:uFillTx/>
                <a:latin typeface="Aptos"/>
              </a:rPr>
              <a:t>Hawliau'r Plentyn</a:t>
            </a:r>
          </a:p>
          <a:p>
            <a:pPr>
              <a:lnSpc>
                <a:spcPct val="90000"/>
              </a:lnSpc>
              <a:spcAft>
                <a:spcPts val="600"/>
              </a:spcAft>
              <a:defRPr/>
            </a:pPr>
            <a:r>
              <a:rPr lang="cy" sz="2000" b="0" i="0" u="none" strike="noStrike" cap="none" baseline="0" dirty="0">
                <a:solidFill>
                  <a:srgbClr val="000000"/>
                </a:solidFill>
                <a:effectLst/>
                <a:uFillTx/>
                <a:latin typeface="Aptos"/>
              </a:rPr>
              <a:t>Hawliau Pobl Anabl </a:t>
            </a:r>
          </a:p>
          <a:p>
            <a:pPr>
              <a:lnSpc>
                <a:spcPct val="90000"/>
              </a:lnSpc>
              <a:spcAft>
                <a:spcPts val="600"/>
              </a:spcAft>
              <a:defRPr/>
            </a:pPr>
            <a:r>
              <a:rPr lang="cy" sz="2000" b="0" i="0" u="none" strike="noStrike" cap="none" baseline="0" dirty="0">
                <a:solidFill>
                  <a:srgbClr val="000000"/>
                </a:solidFill>
                <a:effectLst/>
                <a:uFillTx/>
                <a:latin typeface="Aptos"/>
              </a:rPr>
              <a:t>Ni ddylai awdurdodau cyhoeddus ymddwyn mewn ffordd sy’n anghydnaws â’r hawliau dan y Confensiwn Ewropeaidd ar Hawliau Dynol (Cod Ymarfer: Rhan 2 y Ddeddf)</a:t>
            </a:r>
          </a:p>
          <a:p>
            <a:pPr>
              <a:lnSpc>
                <a:spcPct val="90000"/>
              </a:lnSpc>
              <a:spcAft>
                <a:spcPts val="600"/>
              </a:spcAft>
              <a:defRPr/>
            </a:pPr>
            <a:r>
              <a:rPr lang="cy" sz="2000" b="0" i="0" u="none" strike="noStrike" cap="none" baseline="0" dirty="0">
                <a:solidFill>
                  <a:srgbClr val="000000"/>
                </a:solidFill>
                <a:effectLst/>
                <a:uFillTx/>
                <a:latin typeface="Aptos"/>
              </a:rPr>
              <a:t>Mae angen deall y rhain yn nhermau hawliau absoliwt, hawliau cyfyngedig neu hawliau cymwys.</a:t>
            </a:r>
          </a:p>
          <a:p>
            <a:pPr>
              <a:lnSpc>
                <a:spcPct val="90000"/>
              </a:lnSpc>
              <a:spcAft>
                <a:spcPts val="600"/>
              </a:spcAft>
              <a:defRPr/>
            </a:pPr>
            <a:r>
              <a:rPr lang="cy" sz="2200" b="0" i="0" u="none" strike="noStrike" cap="none" baseline="0" dirty="0">
                <a:solidFill>
                  <a:srgbClr val="000000"/>
                </a:solidFill>
                <a:effectLst/>
                <a:uFillTx/>
                <a:latin typeface="Aptos"/>
              </a:rPr>
              <a:t>Beth mae'r hawliau hyn yn ei olygu?</a:t>
            </a:r>
          </a:p>
        </p:txBody>
      </p:sp>
      <p:sp>
        <p:nvSpPr>
          <p:cNvPr id="4" name="Slide Number Placeholder 3">
            <a:extLst>
              <a:ext uri="{FF2B5EF4-FFF2-40B4-BE49-F238E27FC236}">
                <a16:creationId xmlns:a16="http://schemas.microsoft.com/office/drawing/2014/main" id="{6C57FD62-8F6D-424F-AA1A-C6CF4F097507}"/>
              </a:ext>
            </a:extLst>
          </p:cNvPr>
          <p:cNvSpPr>
            <a:spLocks noGrp="1"/>
          </p:cNvSpPr>
          <p:nvPr>
            <p:ph type="sldNum" sz="quarter" idx="12"/>
          </p:nvPr>
        </p:nvSpPr>
        <p:spPr/>
        <p:txBody>
          <a:bodyPr wrap="square" anchor="b">
            <a:normAutofit/>
          </a:bodyPr>
          <a:lstStyle/>
          <a:p>
            <a:pPr>
              <a:spcAft>
                <a:spcPts val="600"/>
              </a:spcAft>
              <a:defRPr/>
            </a:pPr>
            <a:fld id="{EC75C4D8-5E1B-4BCC-B7D7-71E1D1D7A2FD}" type="slidenum">
              <a:rPr lang="en-GB" altLang="en-US" smtClean="0"/>
              <a:pPr>
                <a:spcAft>
                  <a:spcPts val="600"/>
                </a:spcAft>
                <a:defRPr/>
              </a:pPr>
              <a:t>29</a:t>
            </a:fld>
            <a:endParaRPr lang="en-GB" altLang="en-US"/>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251520" y="1700808"/>
            <a:ext cx="2777429" cy="2016224"/>
          </a:xfrm>
        </p:spPr>
        <p:txBody>
          <a:bodyPr anchor="b">
            <a:normAutofit/>
          </a:bodyPr>
          <a:lstStyle/>
          <a:p>
            <a:pPr>
              <a:defRPr/>
            </a:pPr>
            <a:r>
              <a:rPr lang="cy" sz="2400" b="1" i="0" u="none" strike="noStrike" cap="none" baseline="0" dirty="0">
                <a:solidFill>
                  <a:srgbClr val="000000"/>
                </a:solidFill>
                <a:effectLst/>
                <a:uFillTx/>
                <a:latin typeface="Aptos Display"/>
              </a:rPr>
              <a:t>Ymyrraeth a Chymhwyso Barn Broffesiynol Mewn Sefyllfaoedd Cynyddol Gymhleth </a:t>
            </a:r>
          </a:p>
        </p:txBody>
      </p:sp>
      <p:graphicFrame>
        <p:nvGraphicFramePr>
          <p:cNvPr id="7" name="Content Placeholder 1">
            <a:extLst>
              <a:ext uri="{FF2B5EF4-FFF2-40B4-BE49-F238E27FC236}">
                <a16:creationId xmlns:a16="http://schemas.microsoft.com/office/drawing/2014/main" id="{F0655458-3784-A9F7-EA6A-7E1F47F33F3D}"/>
              </a:ext>
            </a:extLst>
          </p:cNvPr>
          <p:cNvGraphicFramePr>
            <a:graphicFrameLocks noGrp="1"/>
          </p:cNvGraphicFramePr>
          <p:nvPr>
            <p:ph idx="1"/>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id="{1E65546E-00C4-ED59-D2A5-FF3975F7B09F}"/>
              </a:ext>
            </a:extLst>
          </p:cNvPr>
          <p:cNvSpPr>
            <a:spLocks noGrp="1"/>
          </p:cNvSpPr>
          <p:nvPr>
            <p:ph type="sldNum" sz="quarter" idx="12"/>
          </p:nvPr>
        </p:nvSpPr>
        <p:spPr/>
        <p:txBody>
          <a:bodyPr/>
          <a:lstStyle/>
          <a:p>
            <a:pPr>
              <a:defRPr/>
            </a:pPr>
            <a:fld id="{B279AC3C-9A7B-46D6-8EDB-3083219B5F49}" type="slidenum">
              <a:rPr lang="en-GB" altLang="en-US" smtClean="0"/>
              <a:pPr>
                <a:defRPr/>
              </a:pPr>
              <a:t>30</a:t>
            </a:fld>
            <a:endParaRPr lang="en-GB" altLang="en-US"/>
          </a:p>
        </p:txBody>
      </p:sp>
      <p:sp>
        <p:nvSpPr>
          <p:cNvPr id="4" name="Footer Placeholder 3">
            <a:extLst>
              <a:ext uri="{FF2B5EF4-FFF2-40B4-BE49-F238E27FC236}">
                <a16:creationId xmlns:a16="http://schemas.microsoft.com/office/drawing/2014/main" id="{D72758C4-6791-B716-E399-F93C14E6C608}"/>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323528" y="365126"/>
            <a:ext cx="8193013" cy="1325563"/>
          </a:xfrm>
        </p:spPr>
        <p:txBody>
          <a:bodyPr anchor="ctr">
            <a:normAutofit fontScale="90000"/>
          </a:bodyPr>
          <a:lstStyle/>
          <a:p>
            <a:pPr>
              <a:lnSpc>
                <a:spcPct val="90000"/>
              </a:lnSpc>
              <a:defRPr/>
            </a:pPr>
            <a:r>
              <a:rPr lang="cy" sz="3500" b="0" i="0" u="none" strike="noStrike" cap="none" baseline="0" dirty="0">
                <a:solidFill>
                  <a:srgbClr val="000000"/>
                </a:solidFill>
                <a:effectLst/>
                <a:uFillTx/>
                <a:latin typeface="Aptos Display"/>
              </a:rPr>
              <a:t>Damcaniaethau Gwaith Cymdeithasol</a:t>
            </a:r>
            <a:br>
              <a:rPr lang="cy" sz="3500" b="0" i="0" u="none" strike="noStrike" cap="none" baseline="0" dirty="0">
                <a:solidFill>
                  <a:srgbClr val="000000"/>
                </a:solidFill>
                <a:effectLst/>
                <a:uFillTx/>
                <a:latin typeface="Aptos Display"/>
              </a:rPr>
            </a:br>
            <a:r>
              <a:rPr lang="cy" sz="3500" b="0" i="0" u="none" strike="noStrike" cap="none" baseline="0" dirty="0">
                <a:solidFill>
                  <a:srgbClr val="000000"/>
                </a:solidFill>
                <a:effectLst/>
                <a:uFillTx/>
                <a:latin typeface="Aptos Display"/>
              </a:rPr>
              <a:t>Mae damcaniaeth yn sail i wneud penderfyniadau proffesiynol</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half" idx="2"/>
          </p:nvPr>
        </p:nvSpPr>
        <p:spPr>
          <a:xfrm>
            <a:off x="457200" y="1693316"/>
            <a:ext cx="5050904" cy="5164684"/>
          </a:xfrm>
        </p:spPr>
        <p:txBody>
          <a:bodyPr wrap="square" anchor="t">
            <a:normAutofit/>
          </a:bodyPr>
          <a:lstStyle/>
          <a:p>
            <a:pPr marL="109537" indent="0">
              <a:lnSpc>
                <a:spcPct val="90000"/>
              </a:lnSpc>
              <a:buFont typeface="Wingdings 3" panose="05040102010807070707" pitchFamily="18" charset="2"/>
              <a:buNone/>
              <a:defRPr/>
            </a:pPr>
            <a:r>
              <a:rPr lang="cy" sz="1800" b="0" i="0" u="none" strike="noStrike" cap="none" baseline="0" dirty="0">
                <a:solidFill>
                  <a:srgbClr val="000000"/>
                </a:solidFill>
                <a:effectLst/>
                <a:uFillTx/>
                <a:latin typeface="Aptos"/>
              </a:rPr>
              <a:t>Ystyriwch:</a:t>
            </a:r>
          </a:p>
          <a:p>
            <a:pPr>
              <a:lnSpc>
                <a:spcPct val="90000"/>
              </a:lnSpc>
              <a:defRPr/>
            </a:pPr>
            <a:r>
              <a:rPr lang="cy" sz="1800" b="0" i="0" u="none" strike="noStrike" cap="none" baseline="0" dirty="0">
                <a:solidFill>
                  <a:srgbClr val="000000"/>
                </a:solidFill>
                <a:effectLst/>
                <a:uFillTx/>
                <a:latin typeface="Aptos"/>
              </a:rPr>
              <a:t>Beth yw sgiliau craidd damcaniaeth? Er enghraifft: dull sydd yn canolbwyntio ar y person - beth mae hyn yn ei olygu mewn gwirionedd o ran yr ymyriad? E.e.  cynhesrwydd, empathi, gonestrwydd ac ati. </a:t>
            </a:r>
          </a:p>
          <a:p>
            <a:pPr>
              <a:lnSpc>
                <a:spcPct val="90000"/>
              </a:lnSpc>
              <a:defRPr/>
            </a:pPr>
            <a:r>
              <a:rPr lang="cy" sz="1800" b="0" i="0" u="none" strike="noStrike" cap="none" baseline="0" dirty="0">
                <a:solidFill>
                  <a:srgbClr val="000000"/>
                </a:solidFill>
                <a:effectLst/>
                <a:uFillTx/>
                <a:latin typeface="Aptos"/>
              </a:rPr>
              <a:t>Sut mae/roedd y damcaniaethau rydych yn eu defnyddio yn sail i’ch asesiad? </a:t>
            </a:r>
          </a:p>
          <a:p>
            <a:pPr>
              <a:lnSpc>
                <a:spcPct val="90000"/>
              </a:lnSpc>
              <a:defRPr/>
            </a:pPr>
            <a:r>
              <a:rPr lang="cy" sz="1800" b="0" i="0" u="none" strike="noStrike" cap="none" baseline="0" dirty="0">
                <a:solidFill>
                  <a:srgbClr val="000000"/>
                </a:solidFill>
                <a:effectLst/>
                <a:uFillTx/>
                <a:latin typeface="Aptos"/>
              </a:rPr>
              <a:t>Sut y</a:t>
            </a:r>
            <a:r>
              <a:rPr lang="cy" sz="1800" dirty="0">
                <a:solidFill>
                  <a:srgbClr val="000000"/>
                </a:solidFill>
                <a:latin typeface="Aptos"/>
              </a:rPr>
              <a:t> gwnaethoch werthuso eu heffeitholrwydd yn yr achos/ymyriad hwn?</a:t>
            </a:r>
            <a:endParaRPr lang="cy" sz="1800" b="0" i="0" u="none" strike="noStrike" cap="none" baseline="0" dirty="0">
              <a:solidFill>
                <a:srgbClr val="000000"/>
              </a:solidFill>
              <a:effectLst/>
              <a:uFillTx/>
              <a:latin typeface="Aptos"/>
            </a:endParaRPr>
          </a:p>
          <a:p>
            <a:pPr>
              <a:lnSpc>
                <a:spcPct val="90000"/>
              </a:lnSpc>
              <a:defRPr/>
            </a:pPr>
            <a:r>
              <a:rPr lang="cy" sz="1800" b="0" i="0" u="none" strike="noStrike" cap="none" baseline="0" dirty="0">
                <a:solidFill>
                  <a:srgbClr val="000000"/>
                </a:solidFill>
                <a:effectLst/>
                <a:uFillTx/>
                <a:latin typeface="Aptos"/>
              </a:rPr>
              <a:t>A oes unrhyw faterion i’w hystyried mewn perthynas a’r damcaniaethau rydych wedi eu dewis? </a:t>
            </a:r>
          </a:p>
          <a:p>
            <a:pPr>
              <a:defRPr/>
            </a:pPr>
            <a:r>
              <a:rPr lang="cy" sz="1800" b="0" i="0" u="none" strike="noStrike" cap="none" baseline="0" dirty="0">
                <a:solidFill>
                  <a:srgbClr val="000000"/>
                </a:solidFill>
                <a:effectLst/>
                <a:uFillTx/>
                <a:latin typeface="Aptos"/>
              </a:rPr>
              <a:t>RHAID i chi gynnwys defnydd o “ddamcaniaethau” yn nhasg 3 hy mwy nag un ddamcaniaeth. </a:t>
            </a:r>
          </a:p>
          <a:p>
            <a:pPr>
              <a:lnSpc>
                <a:spcPct val="90000"/>
              </a:lnSpc>
              <a:defRPr/>
            </a:pPr>
            <a:endParaRPr lang="cy-GB" altLang="en-US" sz="1800" dirty="0"/>
          </a:p>
        </p:txBody>
      </p:sp>
      <p:sp>
        <p:nvSpPr>
          <p:cNvPr id="2" name="Slide Number Placeholder 1">
            <a:extLst>
              <a:ext uri="{FF2B5EF4-FFF2-40B4-BE49-F238E27FC236}">
                <a16:creationId xmlns:a16="http://schemas.microsoft.com/office/drawing/2014/main" id="{B325EBE2-8BC5-45B3-B8AA-FC0C0101CC62}"/>
              </a:ext>
            </a:extLst>
          </p:cNvPr>
          <p:cNvSpPr>
            <a:spLocks noGrp="1"/>
          </p:cNvSpPr>
          <p:nvPr>
            <p:ph type="sldNum" sz="quarter" idx="12"/>
          </p:nvPr>
        </p:nvSpPr>
        <p:spPr/>
        <p:txBody>
          <a:bodyPr wrap="square" anchor="b">
            <a:normAutofit/>
          </a:bodyPr>
          <a:lstStyle/>
          <a:p>
            <a:pPr>
              <a:spcAft>
                <a:spcPts val="600"/>
              </a:spcAft>
              <a:defRPr/>
            </a:pPr>
            <a:fld id="{B279AC3C-9A7B-46D6-8EDB-3083219B5F49}" type="slidenum">
              <a:rPr lang="en-GB" altLang="en-US" smtClean="0"/>
              <a:pPr>
                <a:spcAft>
                  <a:spcPts val="600"/>
                </a:spcAft>
                <a:defRPr/>
              </a:pPr>
              <a:t>31</a:t>
            </a:fld>
            <a:endParaRPr lang="en-GB" altLang="en-US" dirty="0"/>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08104" y="1916832"/>
            <a:ext cx="3434458" cy="3678262"/>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a:xfrm>
            <a:off x="482458" y="76647"/>
            <a:ext cx="6691086" cy="1481328"/>
          </a:xfrm>
        </p:spPr>
        <p:txBody>
          <a:bodyPr vert="horz" lIns="91440" tIns="45720" rIns="91440" bIns="45720" rtlCol="0" anchor="b">
            <a:normAutofit/>
          </a:bodyPr>
          <a:lstStyle/>
          <a:p>
            <a:pPr>
              <a:defRPr/>
            </a:pPr>
            <a:r>
              <a:rPr lang="cy" sz="4000" b="1" i="0" u="none" strike="noStrike" cap="none" baseline="0">
                <a:solidFill>
                  <a:srgbClr val="000000"/>
                </a:solidFill>
                <a:effectLst/>
                <a:uFillTx/>
                <a:latin typeface="Aptos Display"/>
              </a:rPr>
              <a:t>Damcaniaethau (gan gynnwys Modelau)</a:t>
            </a:r>
          </a:p>
        </p:txBody>
      </p:sp>
      <p:sp>
        <p:nvSpPr>
          <p:cNvPr id="37890" name="Content Placeholder 1">
            <a:extLst>
              <a:ext uri="{FF2B5EF4-FFF2-40B4-BE49-F238E27FC236}">
                <a16:creationId xmlns:a16="http://schemas.microsoft.com/office/drawing/2014/main" id="{7B74F407-3B84-4156-9BE8-BA3117EAEB2C}"/>
              </a:ext>
            </a:extLst>
          </p:cNvPr>
          <p:cNvSpPr>
            <a:spLocks noGrp="1"/>
          </p:cNvSpPr>
          <p:nvPr>
            <p:ph sz="half" idx="2"/>
          </p:nvPr>
        </p:nvSpPr>
        <p:spPr>
          <a:xfrm>
            <a:off x="482458" y="1844824"/>
            <a:ext cx="4449582" cy="4363952"/>
          </a:xfrm>
        </p:spPr>
        <p:txBody>
          <a:bodyPr vert="horz" lIns="91440" tIns="45720" rIns="91440" bIns="45720" rtlCol="0" anchor="t">
            <a:normAutofit/>
          </a:bodyPr>
          <a:lstStyle/>
          <a:p>
            <a:pPr marL="0" indent="0">
              <a:buNone/>
              <a:defRPr/>
            </a:pPr>
            <a:r>
              <a:rPr lang="cy" sz="2400" b="1" i="0" u="none" strike="noStrike" cap="none" baseline="0">
                <a:solidFill>
                  <a:srgbClr val="000000"/>
                </a:solidFill>
                <a:effectLst/>
                <a:uFillTx/>
                <a:latin typeface="Aptos"/>
              </a:rPr>
              <a:t>Ymarfer 4:</a:t>
            </a:r>
          </a:p>
          <a:p>
            <a:pPr>
              <a:defRPr/>
            </a:pPr>
            <a:r>
              <a:rPr lang="cy" sz="2400" b="0" i="0" u="none" strike="noStrike" cap="none" baseline="0">
                <a:solidFill>
                  <a:srgbClr val="000000"/>
                </a:solidFill>
                <a:effectLst/>
                <a:uFillTx/>
                <a:latin typeface="Aptos"/>
              </a:rPr>
              <a:t>Nodwch rai damcaniaethau (gall hyn gynnwys modelau) y gwnaethoch eu dilyn neu bwriadwch eu dilyn yn eich achos diogelu ar gyfer Tasg 3. </a:t>
            </a:r>
          </a:p>
          <a:p>
            <a:pPr>
              <a:defRPr/>
            </a:pPr>
            <a:r>
              <a:rPr lang="cy" sz="2400" b="0" i="0" u="none" strike="noStrike" cap="none" baseline="0">
                <a:solidFill>
                  <a:srgbClr val="000000"/>
                </a:solidFill>
                <a:effectLst/>
                <a:uFillTx/>
                <a:latin typeface="Aptos"/>
              </a:rPr>
              <a:t>Ystyriwch pam rydych chi'n meddwl eu bod yn berthnasol? </a:t>
            </a:r>
          </a:p>
          <a:p>
            <a:pPr>
              <a:defRPr/>
            </a:pPr>
            <a:r>
              <a:rPr lang="cy" sz="2400" b="0" i="0" u="none" strike="noStrike" cap="none" baseline="0">
                <a:solidFill>
                  <a:srgbClr val="000000"/>
                </a:solidFill>
                <a:effectLst/>
                <a:uFillTx/>
                <a:latin typeface="Aptos"/>
              </a:rPr>
              <a:t>Gwerthuswch pa effaith a gawsant/y gallent ei chael?</a:t>
            </a:r>
          </a:p>
          <a:p>
            <a:pPr>
              <a:defRPr/>
            </a:pPr>
            <a:endParaRPr lang="en-US" sz="1900">
              <a:effectLst/>
            </a:endParaRPr>
          </a:p>
          <a:p>
            <a:pPr marL="109537">
              <a:defRPr/>
            </a:pPr>
            <a:endParaRPr lang="en-US" altLang="en-US" sz="1900"/>
          </a:p>
          <a:p>
            <a:pPr>
              <a:defRPr/>
            </a:pPr>
            <a:endParaRPr lang="en-US" altLang="en-US" sz="1900"/>
          </a:p>
        </p:txBody>
      </p:sp>
      <p:pic>
        <p:nvPicPr>
          <p:cNvPr id="7" name="Picture 6" descr="A colourful pile of yarn turned into a yellow yarn light bulb">
            <a:extLst>
              <a:ext uri="{FF2B5EF4-FFF2-40B4-BE49-F238E27FC236}">
                <a16:creationId xmlns:a16="http://schemas.microsoft.com/office/drawing/2014/main" id="{A1B9CDF2-97A1-08BD-52D6-41A75A586B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2080" y="2462341"/>
            <a:ext cx="3449516" cy="2302551"/>
          </a:xfrm>
          <a:prstGeom prst="rect">
            <a:avLst/>
          </a:prstGeom>
        </p:spPr>
      </p:pic>
      <p:sp>
        <p:nvSpPr>
          <p:cNvPr id="2" name="Slide Number Placeholder 1">
            <a:extLst>
              <a:ext uri="{FF2B5EF4-FFF2-40B4-BE49-F238E27FC236}">
                <a16:creationId xmlns:a16="http://schemas.microsoft.com/office/drawing/2014/main" id="{A65D5B72-03F3-F801-CBF7-08459C99A9D9}"/>
              </a:ext>
            </a:extLst>
          </p:cNvPr>
          <p:cNvSpPr>
            <a:spLocks noGrp="1"/>
          </p:cNvSpPr>
          <p:nvPr>
            <p:ph type="sldNum" sz="quarter" idx="12"/>
          </p:nvPr>
        </p:nvSpPr>
        <p:spPr/>
        <p:txBody>
          <a:bodyPr/>
          <a:lstStyle/>
          <a:p>
            <a:pPr>
              <a:defRPr/>
            </a:pPr>
            <a:fld id="{07C15AAB-93E2-498D-96AC-3B90A4A92671}" type="slidenum">
              <a:rPr lang="en-GB" altLang="en-US" smtClean="0"/>
              <a:pPr>
                <a:defRPr/>
              </a:pPr>
              <a:t>32</a:t>
            </a:fld>
            <a:endParaRPr lang="en-GB" altLang="en-US"/>
          </a:p>
        </p:txBody>
      </p:sp>
      <p:sp>
        <p:nvSpPr>
          <p:cNvPr id="5" name="Footer Placeholder 4">
            <a:extLst>
              <a:ext uri="{FF2B5EF4-FFF2-40B4-BE49-F238E27FC236}">
                <a16:creationId xmlns:a16="http://schemas.microsoft.com/office/drawing/2014/main" id="{E27B417F-01AD-95B9-FFB1-2DFFC1ED8182}"/>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a:xfrm>
            <a:off x="440055" y="-315416"/>
            <a:ext cx="8263890" cy="1434415"/>
          </a:xfrm>
        </p:spPr>
        <p:txBody>
          <a:bodyPr anchor="b">
            <a:normAutofit/>
          </a:bodyPr>
          <a:lstStyle/>
          <a:p>
            <a:pPr>
              <a:defRPr/>
            </a:pPr>
            <a:r>
              <a:rPr lang="cy" sz="4700" b="0" i="0" u="none" strike="noStrike" cap="none" baseline="0" dirty="0">
                <a:solidFill>
                  <a:srgbClr val="000000"/>
                </a:solidFill>
                <a:effectLst/>
                <a:uFillTx/>
                <a:latin typeface="Aptos Display"/>
              </a:rPr>
              <a:t>Ystyried Cymhlethdod</a:t>
            </a:r>
          </a:p>
        </p:txBody>
      </p:sp>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29388" y="1556792"/>
            <a:ext cx="5035164" cy="4119172"/>
          </a:xfrm>
        </p:spPr>
        <p:txBody>
          <a:bodyPr anchor="t">
            <a:normAutofit lnSpcReduction="10000"/>
          </a:bodyPr>
          <a:lstStyle/>
          <a:p>
            <a:r>
              <a:rPr lang="cy" sz="1900" b="0" i="0" u="none" strike="noStrike" cap="none" baseline="0" dirty="0">
                <a:solidFill>
                  <a:srgbClr val="000000"/>
                </a:solidFill>
                <a:effectLst/>
                <a:uFillTx/>
                <a:latin typeface="Aptos"/>
              </a:rPr>
              <a:t>Mae llawer o asiantaethau/gwasanaethau gwahanol yn cymryd rhan fel arfer</a:t>
            </a:r>
          </a:p>
          <a:p>
            <a:r>
              <a:rPr lang="cy" sz="1900" b="0" i="0" u="none" strike="noStrike" cap="none" baseline="0" dirty="0">
                <a:solidFill>
                  <a:srgbClr val="000000"/>
                </a:solidFill>
                <a:effectLst/>
                <a:uFillTx/>
                <a:latin typeface="Aptos"/>
              </a:rPr>
              <a:t>Gall fod gan y rhain werthoedd, canlyniadau, modelau gofal gwahanol ac ati.</a:t>
            </a:r>
          </a:p>
          <a:p>
            <a:r>
              <a:rPr lang="cy" sz="1900" b="0" i="0" u="none" strike="noStrike" cap="none" baseline="0" dirty="0">
                <a:solidFill>
                  <a:srgbClr val="000000"/>
                </a:solidFill>
                <a:effectLst/>
                <a:uFillTx/>
                <a:latin typeface="Aptos"/>
              </a:rPr>
              <a:t>Problemau lluosog ee nid yw wedi'i ynysu i un mater, er enghraifft gallai problemau cyffuriau ac alcohol hefyd gynnwys anableddau dysgu a thrais domestig</a:t>
            </a:r>
          </a:p>
          <a:p>
            <a:r>
              <a:rPr lang="cy" sz="1900" b="0" i="0" u="none" strike="noStrike" cap="none" baseline="0" dirty="0">
                <a:solidFill>
                  <a:srgbClr val="000000"/>
                </a:solidFill>
                <a:effectLst/>
                <a:uFillTx/>
                <a:latin typeface="Aptos"/>
              </a:rPr>
              <a:t>Grŵp cymdeithasol cymhleth e.e. teuluoedd, ffrindiau ac ati</a:t>
            </a:r>
          </a:p>
          <a:p>
            <a:r>
              <a:rPr lang="cy" sz="1900" b="0" i="0" u="none" strike="noStrike" cap="none" baseline="0" dirty="0">
                <a:solidFill>
                  <a:srgbClr val="000000"/>
                </a:solidFill>
                <a:effectLst/>
                <a:uFillTx/>
                <a:latin typeface="Aptos"/>
              </a:rPr>
              <a:t>Amwyseddau - teimladau, y rheswm dros y penderfyniadau a wnaed, effaith y penderfyniadau a'r camau a gymerwyd, gwrthdaro buddiannau.</a:t>
            </a:r>
          </a:p>
          <a:p>
            <a:endParaRPr lang="en-GB" altLang="en-US" sz="1900" dirty="0"/>
          </a:p>
        </p:txBody>
      </p:sp>
      <p:pic>
        <p:nvPicPr>
          <p:cNvPr id="12" name="Picture 11" descr="Child sitting on the road">
            <a:extLst>
              <a:ext uri="{FF2B5EF4-FFF2-40B4-BE49-F238E27FC236}">
                <a16:creationId xmlns:a16="http://schemas.microsoft.com/office/drawing/2014/main" id="{EDFF8132-12EC-F445-9276-EB2AA8BC4C4E}"/>
              </a:ext>
            </a:extLst>
          </p:cNvPr>
          <p:cNvPicPr>
            <a:picLocks noChangeAspect="1"/>
          </p:cNvPicPr>
          <p:nvPr/>
        </p:nvPicPr>
        <p:blipFill>
          <a:blip r:embed="rId3">
            <a:extLst>
              <a:ext uri="{28A0092B-C50C-407E-A947-70E740481C1C}">
                <a14:useLocalDpi xmlns:a14="http://schemas.microsoft.com/office/drawing/2010/main" val="0"/>
              </a:ext>
            </a:extLst>
          </a:blip>
          <a:srcRect l="30849" r="23875" b="1"/>
          <a:stretch>
            <a:fillRect/>
          </a:stretch>
        </p:blipFill>
        <p:spPr>
          <a:xfrm>
            <a:off x="5780125" y="1689419"/>
            <a:ext cx="2955798" cy="4096512"/>
          </a:xfrm>
          <a:prstGeom prst="rect">
            <a:avLst/>
          </a:prstGeom>
        </p:spPr>
      </p:pic>
      <p:sp>
        <p:nvSpPr>
          <p:cNvPr id="2" name="Slide Number Placeholder 1">
            <a:extLst>
              <a:ext uri="{FF2B5EF4-FFF2-40B4-BE49-F238E27FC236}">
                <a16:creationId xmlns:a16="http://schemas.microsoft.com/office/drawing/2014/main" id="{A8AF1279-7C92-64E8-3905-17DF680552E5}"/>
              </a:ext>
            </a:extLst>
          </p:cNvPr>
          <p:cNvSpPr>
            <a:spLocks noGrp="1"/>
          </p:cNvSpPr>
          <p:nvPr>
            <p:ph type="sldNum" sz="quarter" idx="12"/>
          </p:nvPr>
        </p:nvSpPr>
        <p:spPr/>
        <p:txBody>
          <a:bodyPr/>
          <a:lstStyle/>
          <a:p>
            <a:pPr>
              <a:defRPr/>
            </a:pPr>
            <a:fld id="{B279AC3C-9A7B-46D6-8EDB-3083219B5F49}" type="slidenum">
              <a:rPr lang="en-GB" altLang="en-US" smtClean="0"/>
              <a:pPr>
                <a:defRPr/>
              </a:pPr>
              <a:t>33</a:t>
            </a:fld>
            <a:endParaRPr lang="en-GB" altLang="en-US"/>
          </a:p>
        </p:txBody>
      </p:sp>
      <p:sp>
        <p:nvSpPr>
          <p:cNvPr id="5" name="Footer Placeholder 4">
            <a:extLst>
              <a:ext uri="{FF2B5EF4-FFF2-40B4-BE49-F238E27FC236}">
                <a16:creationId xmlns:a16="http://schemas.microsoft.com/office/drawing/2014/main" id="{F2A039A0-13B4-2FB1-1947-60E95444B8A3}"/>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a:xfrm>
            <a:off x="3515418" y="-201311"/>
            <a:ext cx="5170932" cy="1783080"/>
          </a:xfrm>
        </p:spPr>
        <p:txBody>
          <a:bodyPr anchor="b">
            <a:normAutofit/>
          </a:bodyPr>
          <a:lstStyle/>
          <a:p>
            <a:pPr>
              <a:defRPr/>
            </a:pPr>
            <a:r>
              <a:rPr lang="cy" sz="4700" b="0" i="0" u="none" strike="noStrike" cap="none" baseline="0" dirty="0">
                <a:solidFill>
                  <a:srgbClr val="000000"/>
                </a:solidFill>
                <a:effectLst/>
                <a:uFillTx/>
                <a:latin typeface="Aptos Display"/>
              </a:rPr>
              <a:t>Meddwl yn Gymhleth</a:t>
            </a:r>
          </a:p>
        </p:txBody>
      </p:sp>
      <p:pic>
        <p:nvPicPr>
          <p:cNvPr id="56340" name="Picture 56339" descr="Person with idea concept">
            <a:extLst>
              <a:ext uri="{FF2B5EF4-FFF2-40B4-BE49-F238E27FC236}">
                <a16:creationId xmlns:a16="http://schemas.microsoft.com/office/drawing/2014/main" id="{1BD5498F-5B2B-B046-E0C2-8867C1E4AB24}"/>
              </a:ext>
            </a:extLst>
          </p:cNvPr>
          <p:cNvPicPr>
            <a:picLocks noChangeAspect="1"/>
          </p:cNvPicPr>
          <p:nvPr/>
        </p:nvPicPr>
        <p:blipFill>
          <a:blip r:embed="rId3"/>
          <a:srcRect l="39440" r="30977" b="-2"/>
          <a:stretch>
            <a:fillRect/>
          </a:stretch>
        </p:blipFill>
        <p:spPr>
          <a:xfrm>
            <a:off x="20" y="1"/>
            <a:ext cx="3039386"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a:xfrm>
            <a:off x="3529584" y="1844824"/>
            <a:ext cx="5170932" cy="4248472"/>
          </a:xfrm>
        </p:spPr>
        <p:txBody>
          <a:bodyPr>
            <a:normAutofit/>
          </a:bodyPr>
          <a:lstStyle/>
          <a:p>
            <a:pPr marL="109537" indent="0">
              <a:buFont typeface="Wingdings 3" panose="05040102010807070707" pitchFamily="18" charset="2"/>
              <a:buNone/>
              <a:defRPr/>
            </a:pPr>
            <a:r>
              <a:rPr lang="cy" sz="2000" b="0" i="0" u="none" strike="noStrike" cap="none" baseline="0">
                <a:solidFill>
                  <a:srgbClr val="000000"/>
                </a:solidFill>
                <a:effectLst/>
                <a:uFillTx/>
                <a:latin typeface="Aptos"/>
              </a:rPr>
              <a:t>Mae meddwl yn gymhleth yn cynnwys:</a:t>
            </a:r>
          </a:p>
          <a:p>
            <a:pPr>
              <a:defRPr/>
            </a:pPr>
            <a:r>
              <a:rPr lang="cy" sz="2000" b="0" i="0" u="none" strike="noStrike" cap="none" baseline="0">
                <a:solidFill>
                  <a:srgbClr val="000000"/>
                </a:solidFill>
                <a:effectLst/>
                <a:uFillTx/>
                <a:latin typeface="Aptos"/>
              </a:rPr>
              <a:t>Ailedrych ar syniadau trwy fyfyrio, meddwl yn feirniadol a gwneud sy’n ein galluogi i’w hail-werthuso yng ngoleuni ein hymarfer sy’n datblygu a darllen am ymarfer, wrth i’n dealltwriaeth o’r syniadau hynny ddod yn ddyfnach ac yn fwy coeth. </a:t>
            </a:r>
          </a:p>
          <a:p>
            <a:pPr>
              <a:defRPr/>
            </a:pPr>
            <a:r>
              <a:rPr lang="cy" sz="2000" b="0" i="0" u="none" strike="noStrike" cap="none" baseline="0">
                <a:solidFill>
                  <a:srgbClr val="000000"/>
                </a:solidFill>
                <a:effectLst/>
                <a:uFillTx/>
                <a:latin typeface="Aptos"/>
              </a:rPr>
              <a:t>Mae’n ein galluogi i brofi a newid syniadau am sefyllfaoedd sy’n ein hwynebu </a:t>
            </a:r>
          </a:p>
          <a:p>
            <a:pPr>
              <a:defRPr/>
            </a:pPr>
            <a:r>
              <a:rPr lang="cy" sz="2000" b="0" i="0" u="none" strike="noStrike" cap="none" baseline="0">
                <a:solidFill>
                  <a:srgbClr val="000000"/>
                </a:solidFill>
                <a:effectLst/>
                <a:uFillTx/>
                <a:latin typeface="Aptos"/>
              </a:rPr>
              <a:t>Mae ymarfer yn cynnwys cyfuniad cymhleth o sgiliau ymarferol, gwybodaeth, gwerthoedd, meddyliau, teimladau a gweithredu.</a:t>
            </a:r>
          </a:p>
        </p:txBody>
      </p:sp>
      <p:sp>
        <p:nvSpPr>
          <p:cNvPr id="2" name="Slide Number Placeholder 1">
            <a:extLst>
              <a:ext uri="{FF2B5EF4-FFF2-40B4-BE49-F238E27FC236}">
                <a16:creationId xmlns:a16="http://schemas.microsoft.com/office/drawing/2014/main" id="{8EA1E385-004D-EEAA-5980-B374B875B2DF}"/>
              </a:ext>
            </a:extLst>
          </p:cNvPr>
          <p:cNvSpPr>
            <a:spLocks noGrp="1"/>
          </p:cNvSpPr>
          <p:nvPr>
            <p:ph type="sldNum" sz="quarter" idx="12"/>
          </p:nvPr>
        </p:nvSpPr>
        <p:spPr/>
        <p:txBody>
          <a:bodyPr/>
          <a:lstStyle/>
          <a:p>
            <a:pPr>
              <a:defRPr/>
            </a:pPr>
            <a:fld id="{B279AC3C-9A7B-46D6-8EDB-3083219B5F49}" type="slidenum">
              <a:rPr lang="en-GB" altLang="en-US" smtClean="0"/>
              <a:pPr>
                <a:defRPr/>
              </a:pPr>
              <a:t>34</a:t>
            </a:fld>
            <a:endParaRPr lang="en-GB" altLang="en-US"/>
          </a:p>
        </p:txBody>
      </p:sp>
      <p:sp>
        <p:nvSpPr>
          <p:cNvPr id="5" name="Footer Placeholder 4">
            <a:extLst>
              <a:ext uri="{FF2B5EF4-FFF2-40B4-BE49-F238E27FC236}">
                <a16:creationId xmlns:a16="http://schemas.microsoft.com/office/drawing/2014/main" id="{6642A14A-EA23-534D-EE0C-A7DB71735536}"/>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a:xfrm>
            <a:off x="628650" y="365125"/>
            <a:ext cx="7886700" cy="1325563"/>
          </a:xfrm>
        </p:spPr>
        <p:txBody>
          <a:bodyPr>
            <a:normAutofit fontScale="90000"/>
          </a:bodyPr>
          <a:lstStyle/>
          <a:p>
            <a:r>
              <a:rPr lang="cy" sz="4700" b="0" i="0" u="none" strike="noStrike" cap="none" baseline="0">
                <a:solidFill>
                  <a:srgbClr val="000000"/>
                </a:solidFill>
                <a:effectLst/>
                <a:uFillTx/>
                <a:latin typeface="Aptos Display"/>
              </a:rPr>
              <a:t>Gwneud Penderfyniadau a Chynllunio</a:t>
            </a:r>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a:xfrm>
            <a:off x="628650" y="1929384"/>
            <a:ext cx="7886700" cy="4251960"/>
          </a:xfrm>
        </p:spPr>
        <p:txBody>
          <a:bodyPr>
            <a:normAutofit/>
          </a:bodyPr>
          <a:lstStyle/>
          <a:p>
            <a:pPr>
              <a:spcBef>
                <a:spcPct val="0"/>
              </a:spcBef>
              <a:spcAft>
                <a:spcPts val="1800"/>
              </a:spcAft>
            </a:pPr>
            <a:r>
              <a:rPr lang="cy" sz="1900" b="0" i="0" u="none" strike="noStrike" cap="none" baseline="0" dirty="0">
                <a:solidFill>
                  <a:srgbClr val="000000"/>
                </a:solidFill>
                <a:effectLst/>
                <a:uFillTx/>
                <a:latin typeface="Aptos"/>
              </a:rPr>
              <a:t>Beth mae'r wybodaeth a gasglwyd yn dweud am </a:t>
            </a:r>
            <a:r>
              <a:rPr lang="cy" sz="1900" b="1" i="0" u="none" strike="noStrike" cap="none" baseline="0" dirty="0">
                <a:solidFill>
                  <a:srgbClr val="000000"/>
                </a:solidFill>
                <a:effectLst/>
                <a:uFillTx/>
                <a:latin typeface="Aptos"/>
              </a:rPr>
              <a:t>risg</a:t>
            </a:r>
            <a:r>
              <a:rPr lang="cy" sz="1900" b="0" i="0" u="none" strike="noStrike" cap="none" baseline="0" dirty="0">
                <a:solidFill>
                  <a:srgbClr val="000000"/>
                </a:solidFill>
                <a:effectLst/>
                <a:uFillTx/>
                <a:latin typeface="Aptos"/>
              </a:rPr>
              <a:t> o niwed a ffactorau </a:t>
            </a:r>
            <a:r>
              <a:rPr lang="cy" sz="1900" b="1" i="0" u="none" strike="noStrike" cap="none" baseline="0" dirty="0">
                <a:solidFill>
                  <a:srgbClr val="000000"/>
                </a:solidFill>
                <a:effectLst/>
                <a:uFillTx/>
                <a:latin typeface="Aptos"/>
              </a:rPr>
              <a:t>amddiffynnol</a:t>
            </a:r>
            <a:r>
              <a:rPr lang="cy" sz="1900" b="0" i="0" u="none" strike="noStrike" cap="none" baseline="0" dirty="0">
                <a:solidFill>
                  <a:srgbClr val="000000"/>
                </a:solidFill>
                <a:effectLst/>
                <a:uFillTx/>
                <a:latin typeface="Aptos"/>
              </a:rPr>
              <a:t> sy'n ymwneud â'r oedolyn/plentyn sy'n wynebu risg?</a:t>
            </a:r>
          </a:p>
          <a:p>
            <a:pPr>
              <a:spcBef>
                <a:spcPct val="0"/>
              </a:spcBef>
              <a:spcAft>
                <a:spcPts val="1800"/>
              </a:spcAft>
            </a:pPr>
            <a:r>
              <a:rPr lang="cy" sz="1900" b="0" i="0" u="none" strike="noStrike" cap="none" baseline="0" dirty="0">
                <a:solidFill>
                  <a:srgbClr val="000000"/>
                </a:solidFill>
                <a:effectLst/>
                <a:uFillTx/>
                <a:latin typeface="Aptos"/>
              </a:rPr>
              <a:t>A oes digon o wybodaeth i wneud penderfyniad gwybodus am y </a:t>
            </a:r>
            <a:r>
              <a:rPr lang="cy" sz="1900" b="1" i="0" u="none" strike="noStrike" cap="none" baseline="0" dirty="0">
                <a:solidFill>
                  <a:srgbClr val="000000"/>
                </a:solidFill>
                <a:effectLst/>
                <a:uFillTx/>
                <a:latin typeface="Aptos"/>
              </a:rPr>
              <a:t>camau nesaf</a:t>
            </a:r>
            <a:r>
              <a:rPr lang="cy" sz="1900" b="0" i="0" u="none" strike="noStrike" cap="none" baseline="0" dirty="0">
                <a:solidFill>
                  <a:srgbClr val="000000"/>
                </a:solidFill>
                <a:effectLst/>
                <a:uFillTx/>
                <a:latin typeface="Aptos"/>
              </a:rPr>
              <a:t>?</a:t>
            </a:r>
          </a:p>
          <a:p>
            <a:pPr>
              <a:spcBef>
                <a:spcPct val="0"/>
              </a:spcBef>
              <a:spcAft>
                <a:spcPts val="1800"/>
              </a:spcAft>
            </a:pPr>
            <a:r>
              <a:rPr lang="cy" sz="1900" b="0" i="0" u="none" strike="noStrike" cap="none" baseline="0" dirty="0">
                <a:solidFill>
                  <a:srgbClr val="000000"/>
                </a:solidFill>
                <a:effectLst/>
                <a:uFillTx/>
                <a:latin typeface="Aptos"/>
              </a:rPr>
              <a:t>Beth yw dymuniadau'r oedolyn sy'n wynebu risg? Ydy dymuniadau'r plentyn yn hysbys? Ydy llais yr oedolyn/plentyn wedi cael ei glywed? </a:t>
            </a:r>
          </a:p>
          <a:p>
            <a:pPr>
              <a:spcBef>
                <a:spcPct val="0"/>
              </a:spcBef>
              <a:spcAft>
                <a:spcPts val="1800"/>
              </a:spcAft>
            </a:pPr>
            <a:r>
              <a:rPr lang="cy" sz="1900" b="0" i="0" u="none" strike="noStrike" cap="none" baseline="0" dirty="0">
                <a:solidFill>
                  <a:srgbClr val="000000"/>
                </a:solidFill>
                <a:effectLst/>
                <a:uFillTx/>
                <a:latin typeface="Aptos"/>
              </a:rPr>
              <a:t>Beth mae angen i </a:t>
            </a:r>
            <a:r>
              <a:rPr lang="cy" sz="1900" b="1" i="0" u="none" strike="noStrike" cap="none" baseline="0" dirty="0">
                <a:solidFill>
                  <a:srgbClr val="000000"/>
                </a:solidFill>
                <a:effectLst/>
                <a:uFillTx/>
                <a:latin typeface="Aptos"/>
              </a:rPr>
              <a:t>ymarferwyr </a:t>
            </a:r>
            <a:r>
              <a:rPr lang="cy" sz="1900" b="0" i="0" u="none" strike="noStrike" cap="none" baseline="0" dirty="0">
                <a:solidFill>
                  <a:srgbClr val="000000"/>
                </a:solidFill>
                <a:effectLst/>
                <a:uFillTx/>
                <a:latin typeface="Aptos"/>
              </a:rPr>
              <a:t> ei wneud i amddiffyn yr oedolyn/plentyn sy'n wynebu risg o gamdriniaeth ac esgeulustod heb dorri ei hawl i fywyd teuluol? </a:t>
            </a:r>
          </a:p>
          <a:p>
            <a:pPr marL="0" indent="0">
              <a:spcBef>
                <a:spcPct val="0"/>
              </a:spcBef>
              <a:spcAft>
                <a:spcPts val="1800"/>
              </a:spcAft>
              <a:buNone/>
            </a:pPr>
            <a:r>
              <a:rPr lang="cy" sz="1900" b="0" i="0" u="none" strike="noStrike" cap="none" baseline="0" dirty="0">
                <a:solidFill>
                  <a:srgbClr val="000000"/>
                </a:solidFill>
                <a:effectLst/>
                <a:uFillTx/>
                <a:latin typeface="Aptos"/>
              </a:rPr>
              <a:t>Beth allwch chi ei nodi fel ffactorau/egwyddor allweddol y mae angen i chi eu hystyried wrth asesu risg? </a:t>
            </a:r>
          </a:p>
          <a:p>
            <a:pPr marL="0" indent="0">
              <a:spcBef>
                <a:spcPct val="0"/>
              </a:spcBef>
              <a:spcAft>
                <a:spcPts val="1800"/>
              </a:spcAft>
              <a:buNone/>
            </a:pPr>
            <a:endParaRPr lang="en-US" sz="1900" dirty="0"/>
          </a:p>
        </p:txBody>
      </p:sp>
      <p:sp>
        <p:nvSpPr>
          <p:cNvPr id="5" name="Footer Placeholder 4">
            <a:extLst>
              <a:ext uri="{FF2B5EF4-FFF2-40B4-BE49-F238E27FC236}">
                <a16:creationId xmlns:a16="http://schemas.microsoft.com/office/drawing/2014/main" id="{D435EE41-C269-45DB-5A28-0B81807DACC9}"/>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a:solidFill>
                  <a:srgbClr val="767676"/>
                </a:solidFill>
                <a:effectLst/>
                <a:uFillTx/>
                <a:latin typeface="Aptos"/>
              </a:rPr>
              <a:t>PORTH AGORED - Cydgrynhoi Ymarfer Gwaith Cymdeithasol</a:t>
            </a:r>
          </a:p>
          <a:p>
            <a:pPr>
              <a:lnSpc>
                <a:spcPct val="90000"/>
              </a:lnSpc>
              <a:spcAft>
                <a:spcPts val="600"/>
              </a:spcAft>
              <a:defRPr/>
            </a:pPr>
            <a:r>
              <a:rPr lang="en-GB" sz="200"/>
              <a:t>
</a:t>
            </a:r>
          </a:p>
        </p:txBody>
      </p:sp>
      <p:sp>
        <p:nvSpPr>
          <p:cNvPr id="4" name="Slide Number Placeholder 3">
            <a:extLst>
              <a:ext uri="{FF2B5EF4-FFF2-40B4-BE49-F238E27FC236}">
                <a16:creationId xmlns:a16="http://schemas.microsoft.com/office/drawing/2014/main" id="{33E3D77E-F45A-7E1D-E527-D6C5D53A4AA7}"/>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35</a:t>
            </a:fld>
            <a:endParaRPr lang="en-GB" altLang="en-US"/>
          </a:p>
        </p:txBody>
      </p:sp>
    </p:spTree>
    <p:extLst>
      <p:ext uri="{BB962C8B-B14F-4D97-AF65-F5344CB8AC3E}">
        <p14:creationId xmlns:p14="http://schemas.microsoft.com/office/powerpoint/2010/main" val="55343227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19" name="Rectangle 389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a:xfrm>
            <a:off x="628650" y="365125"/>
            <a:ext cx="7886700" cy="1325563"/>
          </a:xfrm>
        </p:spPr>
        <p:txBody>
          <a:bodyPr>
            <a:normAutofit/>
          </a:bodyPr>
          <a:lstStyle/>
          <a:p>
            <a:pPr>
              <a:defRPr/>
            </a:pPr>
            <a:r>
              <a:rPr lang="cy" sz="4300" b="0" i="0" u="none" strike="noStrike" cap="none" baseline="0">
                <a:solidFill>
                  <a:srgbClr val="000000"/>
                </a:solidFill>
                <a:effectLst/>
                <a:uFillTx/>
                <a:latin typeface="Aptos Display"/>
              </a:rPr>
              <a:t>Barn Broffesiynol yn Seiliedig ar Wybodaeth Asesu </a:t>
            </a:r>
          </a:p>
        </p:txBody>
      </p:sp>
      <p:sp>
        <p:nvSpPr>
          <p:cNvPr id="389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a:xfrm>
            <a:off x="628650" y="1929384"/>
            <a:ext cx="7886700" cy="4251960"/>
          </a:xfrm>
        </p:spPr>
        <p:txBody>
          <a:bodyPr>
            <a:normAutofit/>
          </a:bodyPr>
          <a:lstStyle/>
          <a:p>
            <a:pPr marL="109537" indent="0">
              <a:buFont typeface="Wingdings 3" panose="05040102010807070707" pitchFamily="18" charset="2"/>
              <a:buNone/>
              <a:defRPr/>
            </a:pPr>
            <a:r>
              <a:rPr lang="cy" sz="1900" b="0" i="0" u="none" strike="noStrike" cap="none" baseline="0">
                <a:solidFill>
                  <a:srgbClr val="000000"/>
                </a:solidFill>
                <a:effectLst/>
                <a:uFillTx/>
                <a:latin typeface="Aptos"/>
              </a:rPr>
              <a:t>Dylai hyn gynnwys:</a:t>
            </a:r>
          </a:p>
          <a:p>
            <a:pPr>
              <a:defRPr/>
            </a:pPr>
            <a:r>
              <a:rPr lang="cy" sz="1900" b="0" i="0" u="none" strike="noStrike" cap="none" baseline="0">
                <a:solidFill>
                  <a:srgbClr val="000000"/>
                </a:solidFill>
                <a:effectLst/>
                <a:uFillTx/>
                <a:latin typeface="Aptos"/>
              </a:rPr>
              <a:t>Nodi a dadansoddi ffactorau perthnasol sydd wedi/a allai gynyddu cymhlethdod</a:t>
            </a:r>
          </a:p>
          <a:p>
            <a:pPr>
              <a:defRPr/>
            </a:pPr>
            <a:r>
              <a:rPr lang="cy" sz="1900" b="0" i="0" u="none" strike="noStrike" cap="none" baseline="0">
                <a:solidFill>
                  <a:srgbClr val="000000"/>
                </a:solidFill>
                <a:effectLst/>
                <a:uFillTx/>
                <a:latin typeface="Aptos"/>
              </a:rPr>
              <a:t>Ffiniau proffesiynol (cyfreithiol a sefydliadol)</a:t>
            </a:r>
          </a:p>
          <a:p>
            <a:pPr>
              <a:defRPr/>
            </a:pPr>
            <a:r>
              <a:rPr lang="cy" sz="1900" b="0" i="0" u="none" strike="noStrike" cap="none" baseline="0">
                <a:solidFill>
                  <a:srgbClr val="000000"/>
                </a:solidFill>
                <a:effectLst/>
                <a:uFillTx/>
                <a:latin typeface="Aptos"/>
              </a:rPr>
              <a:t>Cyd-drafod ag eraill i wneud penderfyniadau gan gynnwys safbwyntiau, anghenion, cryfderau, risg a ffactorau amddiffynnol unigolion</a:t>
            </a:r>
          </a:p>
          <a:p>
            <a:pPr>
              <a:defRPr/>
            </a:pPr>
            <a:r>
              <a:rPr lang="cy" sz="1900" b="0" i="0" u="none" strike="noStrike" cap="none" baseline="0">
                <a:solidFill>
                  <a:srgbClr val="000000"/>
                </a:solidFill>
                <a:effectLst/>
                <a:uFillTx/>
                <a:latin typeface="Aptos"/>
              </a:rPr>
              <a:t>Argymhellion a chyfiawnhad dros benderfyniadau (atebolrwydd)</a:t>
            </a:r>
          </a:p>
          <a:p>
            <a:pPr>
              <a:defRPr/>
            </a:pPr>
            <a:r>
              <a:rPr lang="cy" sz="1900" b="0" i="0" u="none" strike="noStrike" cap="none" baseline="0">
                <a:solidFill>
                  <a:srgbClr val="000000"/>
                </a:solidFill>
                <a:effectLst/>
                <a:uFillTx/>
                <a:latin typeface="Aptos"/>
              </a:rPr>
              <a:t>Defnyddio goruchwyliaeth a mentora i ystyried a rheoli cymhlethdod – mae hyn yn bwysig i ddangos tystiolaeth o wneud penderfyniadau proffesiynol </a:t>
            </a:r>
          </a:p>
          <a:p>
            <a:pPr>
              <a:defRPr/>
            </a:pPr>
            <a:r>
              <a:rPr lang="cy" sz="1900" b="0" i="0" u="none" strike="noStrike" cap="none" baseline="0">
                <a:solidFill>
                  <a:srgbClr val="000000"/>
                </a:solidFill>
                <a:effectLst/>
                <a:uFillTx/>
                <a:latin typeface="Aptos"/>
              </a:rPr>
              <a:t>Defnyddio tystiolaeth ymchwil i lywio penderfyniadau proffesiynol.   </a:t>
            </a:r>
          </a:p>
        </p:txBody>
      </p:sp>
      <p:sp>
        <p:nvSpPr>
          <p:cNvPr id="5" name="Footer Placeholder 4">
            <a:extLst>
              <a:ext uri="{FF2B5EF4-FFF2-40B4-BE49-F238E27FC236}">
                <a16:creationId xmlns:a16="http://schemas.microsoft.com/office/drawing/2014/main" id="{41187141-3B2F-7DC0-34F7-2CF92CE72C51}"/>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a:solidFill>
                  <a:srgbClr val="767676"/>
                </a:solidFill>
                <a:effectLst/>
                <a:uFillTx/>
                <a:latin typeface="Aptos"/>
              </a:rPr>
              <a:t>PORTH AGORED - Cydgrynhoi Ymarfer Gwaith Cymdeithasol</a:t>
            </a:r>
          </a:p>
          <a:p>
            <a:pPr>
              <a:lnSpc>
                <a:spcPct val="90000"/>
              </a:lnSpc>
              <a:spcAft>
                <a:spcPts val="600"/>
              </a:spcAft>
              <a:defRPr/>
            </a:pPr>
            <a:r>
              <a:rPr lang="en-GB" sz="200"/>
              <a:t>
</a:t>
            </a:r>
          </a:p>
        </p:txBody>
      </p:sp>
      <p:sp>
        <p:nvSpPr>
          <p:cNvPr id="2" name="Slide Number Placeholder 1">
            <a:extLst>
              <a:ext uri="{FF2B5EF4-FFF2-40B4-BE49-F238E27FC236}">
                <a16:creationId xmlns:a16="http://schemas.microsoft.com/office/drawing/2014/main" id="{8EA79BC2-A0EE-2E0F-9FF3-8647DF2CAD8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36</a:t>
            </a:fld>
            <a:endParaRPr lang="en-GB" altLang="en-US"/>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0B667B2-D088-4F0A-A62E-DA85239C6237}"/>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cy" sz="4300" b="0" i="0" u="none" strike="noStrike" cap="none" baseline="0">
                <a:solidFill>
                  <a:srgbClr val="000000"/>
                </a:solidFill>
                <a:effectLst/>
                <a:uFillTx/>
                <a:latin typeface="Aptos Display"/>
              </a:rPr>
              <a:t>Diogelu - Tasg 3</a:t>
            </a:r>
            <a:br>
              <a:rPr sz="4300"/>
            </a:br>
            <a:r>
              <a:rPr lang="cy" sz="4300" b="0" i="0" u="none" strike="noStrike" cap="none" baseline="0">
                <a:solidFill>
                  <a:srgbClr val="000000"/>
                </a:solidFill>
                <a:effectLst/>
                <a:uFillTx/>
                <a:latin typeface="Aptos Display"/>
              </a:rPr>
              <a:t> Crynodeb - Beth i'w gynnwys</a:t>
            </a:r>
          </a:p>
        </p:txBody>
      </p:sp>
      <p:sp>
        <p:nvSpPr>
          <p:cNvPr id="16"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483FDCE0-0D93-490B-84E7-E4D1803A01D1}"/>
              </a:ext>
            </a:extLst>
          </p:cNvPr>
          <p:cNvSpPr/>
          <p:nvPr/>
        </p:nvSpPr>
        <p:spPr>
          <a:xfrm>
            <a:off x="322385" y="2069462"/>
            <a:ext cx="4248472" cy="4209924"/>
          </a:xfrm>
          <a:prstGeom prst="rect">
            <a:avLst/>
          </a:prstGeom>
        </p:spPr>
        <p:txBody>
          <a:bodyPr/>
          <a:lstStyle/>
          <a:p>
            <a:pPr marL="71769" defTabSz="299557">
              <a:spcAft>
                <a:spcPts val="504"/>
              </a:spcAft>
            </a:pPr>
            <a:r>
              <a:rPr lang="cy" sz="2000" b="0" i="0" u="none" strike="noStrike" cap="none" baseline="0" dirty="0">
                <a:solidFill>
                  <a:srgbClr val="000000"/>
                </a:solidFill>
                <a:effectLst/>
                <a:uFillTx/>
                <a:latin typeface="Aptos"/>
              </a:rPr>
              <a:t>Rhaid i chi ddangos eich dealltwriaeth o:</a:t>
            </a:r>
          </a:p>
          <a:p>
            <a:pPr marL="71769" defTabSz="299557">
              <a:spcAft>
                <a:spcPts val="504"/>
              </a:spcAft>
            </a:pPr>
            <a:r>
              <a:rPr lang="cy" sz="2000" b="0" i="0" u="none" strike="noStrike" cap="none" baseline="0" dirty="0">
                <a:solidFill>
                  <a:srgbClr val="000000"/>
                </a:solidFill>
                <a:effectLst/>
                <a:uFillTx/>
                <a:latin typeface="Aptos"/>
              </a:rPr>
              <a:t>Canlyniadau dysgu GCC:</a:t>
            </a:r>
          </a:p>
          <a:p>
            <a:pPr marL="240030" indent="-240030" defTabSz="299557">
              <a:spcAft>
                <a:spcPts val="504"/>
              </a:spcAft>
              <a:buFont typeface="Arial" panose="020B0604020202020204" pitchFamily="34" charset="0"/>
              <a:buChar char="•"/>
            </a:pPr>
            <a:r>
              <a:rPr lang="cy" sz="2000" b="0" i="0" u="none" strike="noStrike" cap="none" baseline="0" dirty="0">
                <a:solidFill>
                  <a:srgbClr val="000000"/>
                </a:solidFill>
                <a:effectLst/>
                <a:uFillTx/>
                <a:latin typeface="Aptos"/>
              </a:rPr>
              <a:t>Integreiddio dadansoddi mewn asesu</a:t>
            </a:r>
          </a:p>
          <a:p>
            <a:pPr marL="240030" indent="-240030" defTabSz="299557">
              <a:spcAft>
                <a:spcPts val="504"/>
              </a:spcAft>
              <a:buFont typeface="Arial" panose="020B0604020202020204" pitchFamily="34" charset="0"/>
              <a:buChar char="•"/>
            </a:pPr>
            <a:r>
              <a:rPr lang="cy" sz="2000" b="0" i="0" u="none" strike="noStrike" cap="none" baseline="0" dirty="0">
                <a:solidFill>
                  <a:srgbClr val="000000"/>
                </a:solidFill>
                <a:effectLst/>
                <a:uFillTx/>
                <a:latin typeface="Aptos"/>
              </a:rPr>
              <a:t>Cydweithio</a:t>
            </a:r>
          </a:p>
          <a:p>
            <a:pPr marL="240030" indent="-240030" defTabSz="299557">
              <a:spcAft>
                <a:spcPts val="504"/>
              </a:spcAft>
              <a:buFont typeface="Arial" panose="020B0604020202020204" pitchFamily="34" charset="0"/>
              <a:buChar char="•"/>
            </a:pPr>
            <a:r>
              <a:rPr lang="cy" sz="2000" b="0" i="0" u="none" strike="noStrike" cap="none" baseline="0" dirty="0">
                <a:solidFill>
                  <a:srgbClr val="000000"/>
                </a:solidFill>
                <a:effectLst/>
                <a:uFillTx/>
                <a:latin typeface="Aptos"/>
              </a:rPr>
              <a:t>Barn broffesiynol mewn sefyllfaoedd cynyddol gymhleth  </a:t>
            </a:r>
          </a:p>
          <a:p>
            <a:pPr marL="240030" indent="-240030" defTabSz="299557">
              <a:spcAft>
                <a:spcPts val="504"/>
              </a:spcAft>
              <a:buFont typeface="Arial" panose="020B0604020202020204" pitchFamily="34" charset="0"/>
              <a:buChar char="•"/>
            </a:pPr>
            <a:r>
              <a:rPr lang="cy" sz="2000" b="0" i="0" u="none" strike="noStrike" cap="none" baseline="0" dirty="0">
                <a:solidFill>
                  <a:srgbClr val="000000"/>
                </a:solidFill>
                <a:effectLst/>
                <a:uFillTx/>
                <a:latin typeface="Aptos"/>
              </a:rPr>
              <a:t>Defnydd o </a:t>
            </a:r>
            <a:r>
              <a:rPr lang="cy" sz="2000" b="1" i="0" u="none" strike="noStrike" cap="none" baseline="0" dirty="0">
                <a:solidFill>
                  <a:srgbClr val="000000"/>
                </a:solidFill>
                <a:effectLst/>
                <a:uFillTx/>
                <a:latin typeface="Aptos"/>
              </a:rPr>
              <a:t>ddamcaniaethau</a:t>
            </a:r>
            <a:r>
              <a:rPr lang="cy" sz="2000" b="0" i="0" u="none" strike="noStrike" cap="none" baseline="0" dirty="0">
                <a:solidFill>
                  <a:srgbClr val="000000"/>
                </a:solidFill>
                <a:effectLst/>
                <a:uFillTx/>
                <a:latin typeface="Aptos"/>
              </a:rPr>
              <a:t> gwaith cymdeithasol</a:t>
            </a:r>
          </a:p>
          <a:p>
            <a:pPr marL="240030" indent="-240030" defTabSz="299557">
              <a:spcAft>
                <a:spcPts val="504"/>
              </a:spcAft>
              <a:buFont typeface="Arial" panose="020B0604020202020204" pitchFamily="34" charset="0"/>
              <a:buChar char="•"/>
            </a:pPr>
            <a:r>
              <a:rPr lang="cy" sz="2000" b="0" i="0" u="none" strike="noStrike" cap="none" baseline="0" dirty="0">
                <a:solidFill>
                  <a:srgbClr val="000000"/>
                </a:solidFill>
                <a:effectLst/>
                <a:uFillTx/>
                <a:latin typeface="Aptos"/>
              </a:rPr>
              <a:t>Dimensiynau penodol gweithio yng Nghymru.</a:t>
            </a:r>
          </a:p>
          <a:p>
            <a:pPr>
              <a:spcAft>
                <a:spcPts val="600"/>
              </a:spcAft>
            </a:pPr>
            <a:endParaRPr lang="en-GB" dirty="0"/>
          </a:p>
        </p:txBody>
      </p:sp>
      <p:sp>
        <p:nvSpPr>
          <p:cNvPr id="7" name="Content Placeholder 6">
            <a:extLst>
              <a:ext uri="{FF2B5EF4-FFF2-40B4-BE49-F238E27FC236}">
                <a16:creationId xmlns:a16="http://schemas.microsoft.com/office/drawing/2014/main" id="{0EEECA6B-A59B-45B9-B472-62052A71D5A4}"/>
              </a:ext>
            </a:extLst>
          </p:cNvPr>
          <p:cNvSpPr/>
          <p:nvPr/>
        </p:nvSpPr>
        <p:spPr>
          <a:xfrm>
            <a:off x="4570858" y="1997734"/>
            <a:ext cx="4248472" cy="4026368"/>
          </a:xfrm>
          <a:prstGeom prst="rect">
            <a:avLst/>
          </a:prstGeom>
        </p:spPr>
        <p:txBody>
          <a:bodyPr/>
          <a:lstStyle/>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Deddfwriaeth, polisi a gweithdrefnau cyfredol sy'n berthnasol i'ch maes gwaith cymdeithasol </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Diogelu data a rhannu gwybodaeth</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Deddfwriaeth cydraddoldeb</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Iechyd a diogelwch yn y gwaith</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Cyfraith ddomestig a rhyngwladol; gan gynnwys hawliau dynol a Chonfensiwn y Cenhedloedd Unedig ar Hawliau Dynol.</a:t>
            </a:r>
          </a:p>
          <a:p>
            <a:pPr marL="370286" indent="-299557" defTabSz="299557">
              <a:spcAft>
                <a:spcPts val="504"/>
              </a:spcAft>
              <a:defRPr/>
            </a:pPr>
            <a:endParaRPr lang="en-GB" altLang="en-US" sz="1310" kern="1200" dirty="0">
              <a:solidFill>
                <a:schemeClr val="tx1"/>
              </a:solidFill>
              <a:latin typeface="+mn-lt"/>
              <a:ea typeface="+mn-ea"/>
              <a:cs typeface="+mn-cs"/>
            </a:endParaRPr>
          </a:p>
          <a:p>
            <a:pPr>
              <a:spcAft>
                <a:spcPts val="600"/>
              </a:spcAft>
            </a:pPr>
            <a:endParaRPr lang="en-GB" dirty="0"/>
          </a:p>
        </p:txBody>
      </p:sp>
      <p:sp>
        <p:nvSpPr>
          <p:cNvPr id="9" name="Footer Placeholder 8">
            <a:extLst>
              <a:ext uri="{FF2B5EF4-FFF2-40B4-BE49-F238E27FC236}">
                <a16:creationId xmlns:a16="http://schemas.microsoft.com/office/drawing/2014/main" id="{05D54E52-EBE1-80BD-EBDB-46B3A7BEC9BC}"/>
              </a:ext>
            </a:extLst>
          </p:cNvPr>
          <p:cNvSpPr/>
          <p:nvPr/>
        </p:nvSpPr>
        <p:spPr>
          <a:xfrm>
            <a:off x="107504" y="6544353"/>
            <a:ext cx="6994762" cy="971780"/>
          </a:xfrm>
          <a:prstGeom prst="rect">
            <a:avLst/>
          </a:prstGeom>
        </p:spPr>
        <p:txBody>
          <a:bodyPr/>
          <a:lstStyle/>
          <a:p>
            <a:pPr defTabSz="768096">
              <a:spcAft>
                <a:spcPts val="600"/>
              </a:spcAft>
              <a:defRPr/>
            </a:pPr>
            <a:r>
              <a:rPr lang="cy" sz="1512" b="0" i="0" u="none" strike="noStrike" cap="none" baseline="0" dirty="0">
                <a:solidFill>
                  <a:srgbClr val="000000"/>
                </a:solidFill>
                <a:effectLst/>
                <a:uFillTx/>
                <a:latin typeface="Aptos"/>
              </a:rPr>
              <a:t>PORTH AGORED - Cydgrynhoi Ymarfer Gwaith Cymdeithasol</a:t>
            </a:r>
          </a:p>
          <a:p>
            <a:pPr defTabSz="768096">
              <a:spcAft>
                <a:spcPts val="600"/>
              </a:spcAft>
              <a:defRPr/>
            </a:pPr>
            <a:r>
              <a:rPr lang="en-GB" sz="1512" kern="1200" dirty="0">
                <a:solidFill>
                  <a:schemeClr val="tx1"/>
                </a:solidFill>
                <a:latin typeface="+mn-lt"/>
                <a:ea typeface="+mn-ea"/>
                <a:cs typeface="+mn-cs"/>
              </a:rPr>
              <a:t>
</a:t>
            </a:r>
            <a:endParaRPr lang="en-GB" dirty="0"/>
          </a:p>
        </p:txBody>
      </p:sp>
    </p:spTree>
    <p:extLst>
      <p:ext uri="{BB962C8B-B14F-4D97-AF65-F5344CB8AC3E}">
        <p14:creationId xmlns:p14="http://schemas.microsoft.com/office/powerpoint/2010/main" val="39380247"/>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a:xfrm>
            <a:off x="354765" y="238540"/>
            <a:ext cx="8225715" cy="1102229"/>
          </a:xfrm>
        </p:spPr>
        <p:txBody>
          <a:bodyPr anchor="b">
            <a:normAutofit fontScale="90000"/>
          </a:bodyPr>
          <a:lstStyle/>
          <a:p>
            <a:pPr>
              <a:defRPr/>
            </a:pPr>
            <a:br>
              <a:rPr sz="2200"/>
            </a:br>
            <a:r>
              <a:rPr lang="cy" sz="3100" b="1" i="0" u="none" strike="noStrike" cap="none" baseline="0">
                <a:solidFill>
                  <a:srgbClr val="000000"/>
                </a:solidFill>
                <a:effectLst/>
                <a:uFillTx/>
                <a:latin typeface="Aptos Display"/>
              </a:rPr>
              <a:t>Tasg Diogelu 3</a:t>
            </a:r>
            <a:br>
              <a:rPr sz="3100"/>
            </a:br>
            <a:r>
              <a:rPr lang="cy" sz="3100" b="1" i="0" u="none" strike="noStrike" cap="none" baseline="0">
                <a:solidFill>
                  <a:srgbClr val="000000"/>
                </a:solidFill>
                <a:effectLst/>
                <a:uFillTx/>
                <a:latin typeface="Aptos Display"/>
              </a:rPr>
              <a:t>Awgrymiadau a Chynghorion</a:t>
            </a:r>
            <a:br>
              <a:rPr sz="2200"/>
            </a:br>
            <a:endParaRPr sz="2200"/>
          </a:p>
        </p:txBody>
      </p:sp>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a:xfrm>
            <a:off x="323528" y="1340767"/>
            <a:ext cx="6264696" cy="5278693"/>
          </a:xfrm>
        </p:spPr>
        <p:txBody>
          <a:bodyPr anchor="t">
            <a:normAutofit fontScale="92500" lnSpcReduction="20000"/>
          </a:bodyPr>
          <a:lstStyle/>
          <a:p>
            <a:r>
              <a:rPr lang="cy" sz="2000" b="0" i="0" u="none" strike="noStrike" cap="none" baseline="0">
                <a:solidFill>
                  <a:srgbClr val="000000"/>
                </a:solidFill>
                <a:effectLst/>
                <a:uFillTx/>
                <a:latin typeface="Aptos"/>
              </a:rPr>
              <a:t>Atebwch y cwestiwn yn llawn, bodlonwch y meini prawf marcio, tystiolaethwch y canlyniadau dysgu a SGC, cynhwyswch werthoedd gwaith cymdeithasol a'r CoPP. </a:t>
            </a:r>
          </a:p>
          <a:p>
            <a:r>
              <a:rPr lang="cy" sz="2000" b="0" i="0" u="none" strike="noStrike" cap="none" baseline="0">
                <a:solidFill>
                  <a:srgbClr val="000000"/>
                </a:solidFill>
                <a:effectLst/>
                <a:uFillTx/>
                <a:latin typeface="Aptos"/>
              </a:rPr>
              <a:t>Gosodwch y cefndir - Adnabod cyd-destun daearyddol yr achos e.e. oedran, ethnigrwydd, anghenion iaith ac ati. </a:t>
            </a:r>
          </a:p>
          <a:p>
            <a:r>
              <a:rPr lang="cy" sz="2000" b="0" i="0" u="none" strike="noStrike" cap="none" baseline="0">
                <a:solidFill>
                  <a:srgbClr val="000000"/>
                </a:solidFill>
                <a:effectLst/>
                <a:uFillTx/>
                <a:latin typeface="Aptos"/>
              </a:rPr>
              <a:t>Cofiwch gynnwys cyfeiriadau at</a:t>
            </a:r>
            <a:r>
              <a:rPr lang="cy" sz="2000" b="1" i="0" u="none" strike="noStrike" cap="none" baseline="0">
                <a:solidFill>
                  <a:srgbClr val="000000"/>
                </a:solidFill>
                <a:effectLst/>
                <a:uFillTx/>
                <a:latin typeface="Aptos"/>
              </a:rPr>
              <a:t> ddamcaniaethau </a:t>
            </a:r>
            <a:r>
              <a:rPr lang="cy" sz="2000" b="0" i="0" u="none" strike="noStrike" cap="none" baseline="0">
                <a:solidFill>
                  <a:srgbClr val="000000"/>
                </a:solidFill>
                <a:effectLst/>
                <a:uFillTx/>
                <a:latin typeface="Aptos"/>
              </a:rPr>
              <a:t>ac ymchwil diweddar.</a:t>
            </a:r>
          </a:p>
          <a:p>
            <a:r>
              <a:rPr lang="cy" sz="2000" b="0" i="0" u="none" strike="noStrike" cap="none" baseline="0">
                <a:solidFill>
                  <a:srgbClr val="000000"/>
                </a:solidFill>
                <a:effectLst/>
                <a:uFillTx/>
                <a:latin typeface="Aptos"/>
              </a:rPr>
              <a:t>Byddwch yn </a:t>
            </a:r>
            <a:r>
              <a:rPr lang="cy" sz="2000" b="1" i="0" u="none" strike="noStrike" cap="none" baseline="0">
                <a:solidFill>
                  <a:srgbClr val="000000"/>
                </a:solidFill>
                <a:effectLst/>
                <a:uFillTx/>
                <a:latin typeface="Aptos"/>
              </a:rPr>
              <a:t>feirniadol fyfyriol </a:t>
            </a:r>
            <a:r>
              <a:rPr lang="cy" sz="2000" b="0" i="0" u="none" strike="noStrike" cap="none" baseline="0">
                <a:solidFill>
                  <a:srgbClr val="000000"/>
                </a:solidFill>
                <a:effectLst/>
                <a:uFillTx/>
                <a:latin typeface="Aptos"/>
              </a:rPr>
              <a:t>– Gall fod o gymorth i gynnwys ac integreiddio model o fyfyrio (nid oes angen model cyfeiriedig fel gofyniad ar gyfer y dasg hon).  </a:t>
            </a:r>
          </a:p>
          <a:p>
            <a:r>
              <a:rPr lang="cy" sz="2000" b="0" i="0" u="none" strike="noStrike" cap="none" baseline="0">
                <a:solidFill>
                  <a:srgbClr val="000000"/>
                </a:solidFill>
                <a:effectLst/>
                <a:uFillTx/>
                <a:latin typeface="Aptos"/>
              </a:rPr>
              <a:t>Osgowch fod yn rhy fanwl, darparwch a </a:t>
            </a:r>
            <a:r>
              <a:rPr lang="cy" sz="2000" b="1" i="0" u="none" strike="noStrike" cap="none" baseline="0">
                <a:solidFill>
                  <a:srgbClr val="000000"/>
                </a:solidFill>
                <a:effectLst/>
                <a:uFillTx/>
                <a:latin typeface="Aptos"/>
              </a:rPr>
              <a:t>fyfyriad beirniadol </a:t>
            </a:r>
            <a:r>
              <a:rPr lang="cy" sz="2000" b="0" i="0" u="none" strike="noStrike" cap="none" baseline="0">
                <a:solidFill>
                  <a:srgbClr val="000000"/>
                </a:solidFill>
                <a:effectLst/>
                <a:uFillTx/>
                <a:latin typeface="Aptos"/>
              </a:rPr>
              <a:t>a dadansoddiad o'r ymyriad yn rhoi digon o fanylion i'w wneud yn ddealladwy a rhoi cyd-destun, yna myfyriwch yn feirniadol.</a:t>
            </a:r>
          </a:p>
          <a:p>
            <a:r>
              <a:rPr lang="cy" sz="2000" b="0" i="0" u="none" strike="noStrike" cap="none" baseline="0">
                <a:solidFill>
                  <a:srgbClr val="000000"/>
                </a:solidFill>
                <a:effectLst/>
                <a:uFillTx/>
                <a:latin typeface="Aptos"/>
              </a:rPr>
              <a:t>Gwnewch yn siŵr eich bod yn ysgrifennu Tasg 3 yn eich maes gwaith dynodedig (naill ai plant neu oedolion) nid cymysgedd o'r ddau. </a:t>
            </a:r>
          </a:p>
          <a:p>
            <a:r>
              <a:rPr lang="cy" sz="2000" b="0" i="0" u="none" strike="noStrike" cap="none" baseline="0">
                <a:solidFill>
                  <a:srgbClr val="000000"/>
                </a:solidFill>
                <a:effectLst/>
                <a:uFillTx/>
                <a:latin typeface="Aptos"/>
              </a:rPr>
              <a:t>Eglurwch bethau yn llawn, gan gynnwys eich rôl yn y broses ddiogelu neu beth allai eich rôl </a:t>
            </a:r>
            <a:r>
              <a:rPr lang="cy" sz="2000" b="1" i="0" u="none" strike="noStrike" cap="none" baseline="0">
                <a:solidFill>
                  <a:srgbClr val="000000"/>
                </a:solidFill>
                <a:effectLst/>
                <a:uFillTx/>
                <a:latin typeface="Aptos"/>
              </a:rPr>
              <a:t>fod wedi bod </a:t>
            </a:r>
            <a:r>
              <a:rPr lang="cy" sz="2000" b="0" i="0" u="none" strike="noStrike" cap="none" baseline="0">
                <a:solidFill>
                  <a:srgbClr val="000000"/>
                </a:solidFill>
                <a:effectLst/>
                <a:uFillTx/>
                <a:latin typeface="Aptos"/>
              </a:rPr>
              <a:t>yn hytrach na thybio bod y darllenydd yn deall, er enghraifft grwpiau craidd, trothwyon, nodi risg, cysylltiadau â deddfwriaeth/polisi/gweithdrefn ac ati.  </a:t>
            </a:r>
          </a:p>
          <a:p>
            <a:endParaRPr lang="en-GB" altLang="en-US" sz="1300"/>
          </a:p>
        </p:txBody>
      </p:sp>
      <p:pic>
        <p:nvPicPr>
          <p:cNvPr id="5" name="Picture 4" descr="A person pushing a blue button&#10;&#10;Description automatically generated">
            <a:extLst>
              <a:ext uri="{FF2B5EF4-FFF2-40B4-BE49-F238E27FC236}">
                <a16:creationId xmlns:a16="http://schemas.microsoft.com/office/drawing/2014/main" id="{65BEF73B-DEDC-C97C-9526-DF34BCA96053}"/>
              </a:ext>
            </a:extLst>
          </p:cNvPr>
          <p:cNvPicPr>
            <a:picLocks noChangeAspect="1"/>
          </p:cNvPicPr>
          <p:nvPr/>
        </p:nvPicPr>
        <p:blipFill>
          <a:blip r:embed="rId2">
            <a:extLst>
              <a:ext uri="{28A0092B-C50C-407E-A947-70E740481C1C}">
                <a14:useLocalDpi xmlns:a14="http://schemas.microsoft.com/office/drawing/2010/main" val="0"/>
              </a:ext>
            </a:extLst>
          </a:blip>
          <a:srcRect l="45782" r="-1" b="-1"/>
          <a:stretch>
            <a:fillRect/>
          </a:stretch>
        </p:blipFill>
        <p:spPr>
          <a:xfrm>
            <a:off x="7073831" y="2093976"/>
            <a:ext cx="1638710" cy="2271128"/>
          </a:xfrm>
          <a:prstGeom prst="rect">
            <a:avLst/>
          </a:prstGeom>
        </p:spPr>
      </p:pic>
      <p:sp>
        <p:nvSpPr>
          <p:cNvPr id="2" name="Slide Number Placeholder 1">
            <a:extLst>
              <a:ext uri="{FF2B5EF4-FFF2-40B4-BE49-F238E27FC236}">
                <a16:creationId xmlns:a16="http://schemas.microsoft.com/office/drawing/2014/main" id="{EC44F610-E217-B651-77A6-9C3DCF1B8B77}"/>
              </a:ext>
            </a:extLst>
          </p:cNvPr>
          <p:cNvSpPr>
            <a:spLocks noGrp="1"/>
          </p:cNvSpPr>
          <p:nvPr>
            <p:ph type="sldNum" sz="quarter" idx="12"/>
          </p:nvPr>
        </p:nvSpPr>
        <p:spPr/>
        <p:txBody>
          <a:bodyPr/>
          <a:lstStyle/>
          <a:p>
            <a:pPr>
              <a:defRPr/>
            </a:pPr>
            <a:fld id="{B279AC3C-9A7B-46D6-8EDB-3083219B5F49}" type="slidenum">
              <a:rPr lang="en-GB" altLang="en-US" smtClean="0"/>
              <a:pPr>
                <a:defRPr/>
              </a:pPr>
              <a:t>38</a:t>
            </a:fld>
            <a:endParaRPr lang="en-GB" altLang="en-US"/>
          </a:p>
        </p:txBody>
      </p:sp>
      <p:sp>
        <p:nvSpPr>
          <p:cNvPr id="6" name="Footer Placeholder 5">
            <a:extLst>
              <a:ext uri="{FF2B5EF4-FFF2-40B4-BE49-F238E27FC236}">
                <a16:creationId xmlns:a16="http://schemas.microsoft.com/office/drawing/2014/main" id="{1A35A1FC-6DDD-93BC-F778-B379D5A99E16}"/>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F381-8D4A-4945-B219-9B3F093165F4}"/>
              </a:ext>
            </a:extLst>
          </p:cNvPr>
          <p:cNvSpPr>
            <a:spLocks noGrp="1"/>
          </p:cNvSpPr>
          <p:nvPr>
            <p:ph type="title"/>
          </p:nvPr>
        </p:nvSpPr>
        <p:spPr>
          <a:xfrm>
            <a:off x="457200" y="273050"/>
            <a:ext cx="8229600" cy="762000"/>
          </a:xfrm>
        </p:spPr>
        <p:txBody>
          <a:bodyPr>
            <a:normAutofit/>
          </a:bodyPr>
          <a:lstStyle/>
          <a:p>
            <a:pPr>
              <a:defRPr/>
            </a:pPr>
            <a:r>
              <a:rPr lang="cy" sz="3300" b="0" i="0" u="none" strike="noStrike" cap="none" baseline="0" dirty="0">
                <a:solidFill>
                  <a:srgbClr val="000000"/>
                </a:solidFill>
                <a:effectLst/>
                <a:uFillTx/>
                <a:latin typeface="Arial"/>
              </a:rPr>
              <a:t>Gweithdy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sz="quarter" idx="2"/>
          </p:nvPr>
        </p:nvSpPr>
        <p:spPr>
          <a:xfrm>
            <a:off x="457199" y="1412776"/>
            <a:ext cx="4040188" cy="4351007"/>
          </a:xfrm>
        </p:spPr>
        <p:txBody>
          <a:bodyPr>
            <a:normAutofit lnSpcReduction="10000"/>
          </a:bodyPr>
          <a:lstStyle/>
          <a:p>
            <a:pPr>
              <a:defRPr/>
            </a:pPr>
            <a:r>
              <a:rPr lang="cy" sz="1800" b="0" i="0" u="none" strike="noStrike" cap="none" baseline="0" dirty="0">
                <a:solidFill>
                  <a:srgbClr val="000000"/>
                </a:solidFill>
                <a:effectLst/>
                <a:uFillTx/>
                <a:latin typeface="Arial"/>
              </a:rPr>
              <a:t>Byddwch yn derbyn slot 10 munud 1 i 1 yng ngweithdy 4 neu bydd amser arall yn cael ei gynnig </a:t>
            </a:r>
          </a:p>
          <a:p>
            <a:pPr>
              <a:defRPr/>
            </a:pPr>
            <a:r>
              <a:rPr lang="cy" sz="1800" b="0" i="0" u="none" strike="noStrike" cap="none" baseline="0" dirty="0">
                <a:solidFill>
                  <a:srgbClr val="000000"/>
                </a:solidFill>
                <a:effectLst/>
                <a:uFillTx/>
                <a:latin typeface="Arial"/>
              </a:rPr>
              <a:t>Dyma gyfle i egluro materion a thrafod eich gwaith. </a:t>
            </a:r>
          </a:p>
          <a:p>
            <a:pPr>
              <a:defRPr/>
            </a:pPr>
            <a:r>
              <a:rPr lang="cy" sz="1800" b="0" i="0" u="none" strike="noStrike" cap="none" baseline="0" dirty="0">
                <a:solidFill>
                  <a:srgbClr val="000000"/>
                </a:solidFill>
                <a:effectLst/>
                <a:uFillTx/>
                <a:latin typeface="Arial"/>
              </a:rPr>
              <a:t>Anfonwch waith yr hoffech ei drafod at yr hyfforddwr o leiaf 5 diwrnod gwaith cyn gweithdy 4 trwy e-bost fel ei fod wedi cael cyfle i edrych drwyddo cyn iddynt gwrdd â chi </a:t>
            </a:r>
          </a:p>
          <a:p>
            <a:pPr>
              <a:defRPr/>
            </a:pPr>
            <a:r>
              <a:rPr lang="cy" sz="1800" b="0" i="0" u="none" strike="noStrike" cap="none" baseline="0" dirty="0">
                <a:solidFill>
                  <a:srgbClr val="000000"/>
                </a:solidFill>
                <a:effectLst/>
                <a:uFillTx/>
                <a:latin typeface="Arial"/>
              </a:rPr>
              <a:t>Cofiwch efallai na fydd yr hyfforddwr</a:t>
            </a:r>
            <a:r>
              <a:rPr lang="cy" sz="1800" b="1" i="0" u="none" strike="noStrike" cap="none" baseline="0" dirty="0">
                <a:solidFill>
                  <a:srgbClr val="000000"/>
                </a:solidFill>
                <a:effectLst/>
                <a:uFillTx/>
                <a:latin typeface="Arial"/>
              </a:rPr>
              <a:t>  </a:t>
            </a:r>
            <a:r>
              <a:rPr lang="cy" sz="1800" b="0" i="0" u="none" strike="noStrike" cap="none" baseline="0" dirty="0">
                <a:solidFill>
                  <a:srgbClr val="000000"/>
                </a:solidFill>
                <a:effectLst/>
                <a:uFillTx/>
                <a:latin typeface="Arial"/>
              </a:rPr>
              <a:t>yn gallu edrych ar eich portffolio cyfan, felly dewiswch y tasgau yr hoffech gael cymorth/cyngor gyda nhw a gwnewch hyn yn glir yn yr e-bost.</a:t>
            </a:r>
          </a:p>
          <a:p>
            <a:pPr marL="82153" indent="0">
              <a:buNone/>
              <a:defRPr/>
            </a:pPr>
            <a:r>
              <a:rPr lang="en-GB" altLang="en-US" sz="1800" dirty="0"/>
              <a:t> </a:t>
            </a:r>
          </a:p>
        </p:txBody>
      </p:sp>
      <p:sp>
        <p:nvSpPr>
          <p:cNvPr id="5" name="Content Placeholder 4">
            <a:extLst>
              <a:ext uri="{FF2B5EF4-FFF2-40B4-BE49-F238E27FC236}">
                <a16:creationId xmlns:a16="http://schemas.microsoft.com/office/drawing/2014/main" id="{FCB1B7E5-52D2-4200-99CB-263E489860B0}"/>
              </a:ext>
            </a:extLst>
          </p:cNvPr>
          <p:cNvSpPr>
            <a:spLocks noGrp="1"/>
          </p:cNvSpPr>
          <p:nvPr>
            <p:ph sz="quarter" idx="4"/>
          </p:nvPr>
        </p:nvSpPr>
        <p:spPr>
          <a:xfrm>
            <a:off x="4620769" y="1035049"/>
            <a:ext cx="4066032" cy="5738813"/>
          </a:xfrm>
        </p:spPr>
        <p:txBody>
          <a:bodyPr>
            <a:normAutofit/>
          </a:bodyPr>
          <a:lstStyle/>
          <a:p>
            <a:pPr marL="82153" indent="0">
              <a:buNone/>
              <a:defRPr/>
            </a:pPr>
            <a:r>
              <a:rPr lang="cy" sz="2000" b="1" i="0" u="none" strike="noStrike" cap="none" baseline="0" dirty="0">
                <a:solidFill>
                  <a:srgbClr val="000000"/>
                </a:solidFill>
                <a:effectLst/>
                <a:uFillTx/>
                <a:latin typeface="Arial"/>
              </a:rPr>
              <a:t>Erbyn Gweithdy 4</a:t>
            </a:r>
          </a:p>
          <a:p>
            <a:pPr>
              <a:defRPr/>
            </a:pPr>
            <a:r>
              <a:rPr lang="cy" sz="2000" b="0" i="0" u="none" strike="noStrike" cap="none" baseline="0" dirty="0">
                <a:solidFill>
                  <a:srgbClr val="000000"/>
                </a:solidFill>
                <a:effectLst/>
                <a:uFillTx/>
                <a:latin typeface="Arial"/>
              </a:rPr>
              <a:t>Wedi cwblhau Tasg 1 rhan a – adolygiad datblygiadol </a:t>
            </a:r>
          </a:p>
          <a:p>
            <a:pPr>
              <a:defRPr/>
            </a:pPr>
            <a:r>
              <a:rPr lang="cy" sz="2000" b="0" i="0" u="none" strike="noStrike" cap="none" baseline="0" dirty="0">
                <a:solidFill>
                  <a:srgbClr val="000000"/>
                </a:solidFill>
                <a:effectLst/>
                <a:uFillTx/>
                <a:latin typeface="Arial"/>
              </a:rPr>
              <a:t>Wedi gwneud ac ysgrifennu eich arsylwad – Tasg 2</a:t>
            </a:r>
          </a:p>
          <a:p>
            <a:pPr>
              <a:defRPr/>
            </a:pPr>
            <a:r>
              <a:rPr lang="cy" sz="2000" b="0" i="0" u="none" strike="noStrike" cap="none" baseline="0" dirty="0">
                <a:solidFill>
                  <a:srgbClr val="000000"/>
                </a:solidFill>
                <a:effectLst/>
                <a:uFillTx/>
                <a:latin typeface="Arial"/>
              </a:rPr>
              <a:t>Wedi gorffen drafft o’ch traethawd diogelu – Tasg 3</a:t>
            </a:r>
          </a:p>
          <a:p>
            <a:pPr>
              <a:defRPr/>
            </a:pPr>
            <a:r>
              <a:rPr lang="cy" sz="2000" b="0" i="0" u="none" strike="noStrike" cap="none" baseline="0" dirty="0">
                <a:solidFill>
                  <a:srgbClr val="000000"/>
                </a:solidFill>
                <a:effectLst/>
                <a:uFillTx/>
                <a:latin typeface="Arial"/>
              </a:rPr>
              <a:t>Bydd Gweithdy 4 yn caniatáu amser i fynd dros unrhyw adran yr hoffech ei hegluro/trafod ymhellach</a:t>
            </a:r>
          </a:p>
          <a:p>
            <a:pPr>
              <a:defRPr/>
            </a:pPr>
            <a:r>
              <a:rPr lang="cy" sz="2000" b="0" i="0" u="none" strike="noStrike" cap="none" baseline="0" dirty="0">
                <a:solidFill>
                  <a:srgbClr val="000000"/>
                </a:solidFill>
                <a:effectLst/>
                <a:uFillTx/>
                <a:latin typeface="Arial"/>
              </a:rPr>
              <a:t>Sicrhewch eich bod yn trefnu eich 3 diwrnod o gyfnod astudio os nad ydych wedi gwneud hynny eisoes.</a:t>
            </a:r>
          </a:p>
          <a:p>
            <a:pPr marL="109537" indent="0">
              <a:buNone/>
            </a:pPr>
            <a:endParaRPr lang="en-GB" dirty="0"/>
          </a:p>
        </p:txBody>
      </p:sp>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t>39</a:t>
            </a:fld>
            <a:endParaRPr lang="en-GB" altLang="en-US"/>
          </a:p>
        </p:txBody>
      </p:sp>
      <p:sp>
        <p:nvSpPr>
          <p:cNvPr id="3" name="Footer Placeholder 2">
            <a:extLst>
              <a:ext uri="{FF2B5EF4-FFF2-40B4-BE49-F238E27FC236}">
                <a16:creationId xmlns:a16="http://schemas.microsoft.com/office/drawing/2014/main" id="{7CFD3CF1-6C16-9FCA-82E8-5CC521464E2B}"/>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cy" sz="3300" b="0" i="0" u="none" strike="noStrike" cap="none" baseline="0">
                <a:solidFill>
                  <a:srgbClr val="000000"/>
                </a:solidFill>
                <a:effectLst/>
                <a:uFillTx/>
                <a:latin typeface="Aptos Display"/>
              </a:rPr>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cy" sz="1400" b="1" i="0" u="none" strike="noStrike" cap="none" baseline="0">
                          <a:solidFill>
                            <a:srgbClr val="FFFFFF"/>
                          </a:solidFill>
                          <a:effectLst/>
                          <a:uFillTx/>
                          <a:latin typeface="Aptos"/>
                        </a:rPr>
                        <a:t>Beth yn eich barn chi a weithiodd yn dda yn y gweithdy/beth oedd yn ddefnyddiol i chi heddiw?</a:t>
                      </a: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cy" sz="1400" b="1" i="0" u="none" strike="noStrike" cap="none" baseline="0">
                          <a:solidFill>
                            <a:srgbClr val="FFFFFF"/>
                          </a:solidFill>
                          <a:effectLst/>
                          <a:uFillTx/>
                          <a:latin typeface="Aptos"/>
                        </a:rPr>
                        <a:t>A oedd unrhyw beth nad oeddech yn meddwl a weithiodd cystal? </a:t>
                      </a:r>
                    </a:p>
                    <a:p>
                      <a:r>
                        <a:rPr lang="en-GB" sz="1400" b="1">
                          <a:solidFill>
                            <a:srgbClr val="FFFFFF"/>
                          </a:solidFill>
                          <a:effectLst/>
                        </a:rPr>
                        <a:t> </a:t>
                      </a:r>
                      <a:endParaRPr lang="en-GB" sz="1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cy" sz="1400" b="1" i="0" u="none" strike="noStrike" cap="none" baseline="0">
                          <a:solidFill>
                            <a:srgbClr val="FFFFFF"/>
                          </a:solidFill>
                          <a:effectLst/>
                          <a:uFillTx/>
                          <a:latin typeface="Aptos"/>
                        </a:rPr>
                        <a:t>A oes gennych unrhyw awgrymiadau am ffyrdd y gallwn wella'r gweithdai hyn?</a:t>
                      </a:r>
                    </a:p>
                    <a:p>
                      <a:br>
                        <a:rPr lang="en-GB" sz="1400" b="1">
                          <a:solidFill>
                            <a:srgbClr val="FFFFFF"/>
                          </a:solidFill>
                          <a:effectLst/>
                        </a:rPr>
                      </a:br>
                      <a:endParaRPr lang="en-GB" sz="1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799409" y="2125266"/>
            <a:ext cx="3887391" cy="2763441"/>
          </a:xfrm>
        </p:spPr>
        <p:txBody>
          <a:bodyPr wrap="square" anchor="t">
            <a:normAutofit fontScale="90000" lnSpcReduction="20000"/>
          </a:bodyPr>
          <a:lstStyle/>
          <a:p>
            <a:pPr>
              <a:spcAft>
                <a:spcPts val="450"/>
              </a:spcAft>
            </a:pPr>
            <a:r>
              <a:rPr lang="cy" sz="2100" b="0" i="0" u="none" strike="noStrike" cap="none" baseline="0">
                <a:solidFill>
                  <a:srgbClr val="000000"/>
                </a:solidFill>
                <a:effectLst/>
                <a:uFillTx/>
                <a:latin typeface="Aptos"/>
              </a:rPr>
              <a:t>Bydd yr hyfforddwyr yn eich gadael am 5 munud i wneud gwerthusiad o'r diwrnod. </a:t>
            </a:r>
          </a:p>
          <a:p>
            <a:pPr>
              <a:spcAft>
                <a:spcPts val="450"/>
              </a:spcAft>
            </a:pPr>
            <a:r>
              <a:rPr lang="cy" sz="2100" b="0" i="0" u="none" strike="noStrike" cap="none" baseline="0">
                <a:solidFill>
                  <a:srgbClr val="000000"/>
                </a:solidFill>
                <a:effectLst/>
                <a:uFillTx/>
                <a:latin typeface="Aptos"/>
              </a:rPr>
              <a:t>A fyddai modd i un ohonoch gymryd nodiadau o'r adborth gan y grŵp a'i drosglwyddo i'r hyfforddwr (naill ai teipiwch yn y blwch trafod/sgwrsio os ar-lein neu ar siart droi os wyneb yn wyneb). </a:t>
            </a:r>
          </a:p>
          <a:p>
            <a:pPr marL="82153" indent="0">
              <a:spcAft>
                <a:spcPts val="450"/>
              </a:spcAft>
              <a:buNone/>
            </a:pPr>
            <a:r>
              <a:rPr lang="cy" sz="2100" b="0" i="0" u="none" strike="noStrike" cap="none" baseline="0">
                <a:solidFill>
                  <a:srgbClr val="000000"/>
                </a:solidFill>
                <a:effectLst/>
                <a:uFillTx/>
                <a:latin typeface="Aptos"/>
              </a:rPr>
              <a:t>                 Diolch.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450"/>
              </a:spcAft>
              <a:defRPr/>
            </a:pPr>
            <a:fld id="{7774C298-7B0E-45D6-A1A1-14F34D0A5FD3}" type="slidenum">
              <a:rPr lang="en-GB" altLang="en-US" smtClean="0"/>
              <a:pPr>
                <a:spcAft>
                  <a:spcPts val="450"/>
                </a:spcAft>
                <a:defRPr/>
              </a:pPr>
              <a:t>40</a:t>
            </a:fld>
            <a:endParaRPr lang="en-GB" altLang="en-US"/>
          </a:p>
        </p:txBody>
      </p:sp>
      <p:sp>
        <p:nvSpPr>
          <p:cNvPr id="6" name="Footer Placeholder 5">
            <a:extLst>
              <a:ext uri="{FF2B5EF4-FFF2-40B4-BE49-F238E27FC236}">
                <a16:creationId xmlns:a16="http://schemas.microsoft.com/office/drawing/2014/main" id="{94191839-017A-48AA-7BB0-5F3D1E7B8415}"/>
              </a:ext>
            </a:extLst>
          </p:cNvPr>
          <p:cNvSpPr>
            <a:spLocks noGrp="1"/>
          </p:cNvSpPr>
          <p:nvPr>
            <p:ph type="ftr" sz="quarter" idx="11"/>
          </p:nvPr>
        </p:nvSpPr>
        <p:spPr/>
        <p:txBody>
          <a:bodyPr/>
          <a:lstStyle/>
          <a:p>
            <a:pPr>
              <a:defRPr/>
            </a:pPr>
            <a:r>
              <a:rPr lang="cy" sz="900" b="0" i="0" u="none" strike="noStrike" cap="none" baseline="0">
                <a:solidFill>
                  <a:srgbClr val="767676"/>
                </a:solidFill>
                <a:effectLst/>
                <a:uFillTx/>
                <a:latin typeface="Aptos"/>
              </a:rPr>
              <a:t>PORTH AGORED - Cydgrynhoi Ymarfer Gwaith Cymdeithasol</a:t>
            </a:r>
          </a:p>
          <a:p>
            <a:pPr>
              <a:defRPr/>
            </a:pPr>
            <a:r>
              <a:rPr lang="en-GB"/>
              <a:t>
</a:t>
            </a:r>
          </a:p>
        </p:txBody>
      </p:sp>
    </p:spTree>
    <p:extLst>
      <p:ext uri="{BB962C8B-B14F-4D97-AF65-F5344CB8AC3E}">
        <p14:creationId xmlns:p14="http://schemas.microsoft.com/office/powerpoint/2010/main" val="2182308461"/>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Microsoft Windows NT 10.0"/>
  <p:tag name="AS_RELEASE_DATE" val="2017.10.31"/>
  <p:tag name="AS_TITLE" val="Aspose.Slides for Java"/>
  <p:tag name="AS_VERSION" val="1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Dogfen Gwynedd" ma:contentTypeID="0x01010027448A19590E40ABB966CC44EC05A4100100DDBEE0595C65424693521F46C90C6E88" ma:contentTypeVersion="28" ma:contentTypeDescription="Dogfen ar gyfer defnydd cyffredinol. Drwy ddefnyddio hwn, byddwn yn sicrhau metadata cyson ar draws yr holl ddogfennau" ma:contentTypeScope="" ma:versionID="02f62fea7011fca3205f6d166f1bfcd1">
  <xsd:schema xmlns:xsd="http://www.w3.org/2001/XMLSchema" xmlns:xs="http://www.w3.org/2001/XMLSchema" xmlns:p="http://schemas.microsoft.com/office/2006/metadata/properties" xmlns:ns2="d91f2355-c79c-4942-b1d4-b53202503f7b" targetNamespace="http://schemas.microsoft.com/office/2006/metadata/properties" ma:root="true" ma:fieldsID="fc4754c80b1656297057a73273a00323" ns2:_="">
    <xsd:import namespace="d91f2355-c79c-4942-b1d4-b53202503f7b"/>
    <xsd:element name="properties">
      <xsd:complexType>
        <xsd:sequence>
          <xsd:element name="documentManagement">
            <xsd:complexType>
              <xsd:all>
                <xsd:element ref="ns2:CurrentStatus" minOccurs="0"/>
                <xsd:element ref="ns2:d1780b1f095142689bede48a1a592c27" minOccurs="0"/>
                <xsd:element ref="ns2:TaxCatchAll" minOccurs="0"/>
                <xsd:element ref="ns2:TaxCatchAllLabel" minOccurs="0"/>
                <xsd:element ref="ns2:ke93f16e132f4fd988b16f5cfb0cdfe5" minOccurs="0"/>
                <xsd:element ref="ns2:DocumentOwner" minOccurs="0"/>
                <xsd:element ref="ns2:fc21e95941e341fd9527e12848537719" minOccurs="0"/>
                <xsd:element ref="ns2:Migrated" minOccurs="0"/>
                <xsd:element ref="ns2:MigrationDetails"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1f2355-c79c-4942-b1d4-b53202503f7b" elementFormDefault="qualified">
    <xsd:import namespace="http://schemas.microsoft.com/office/2006/documentManagement/types"/>
    <xsd:import namespace="http://schemas.microsoft.com/office/infopath/2007/PartnerControls"/>
    <xsd:element name="CurrentStatus" ma:index="8" nillable="true" ma:displayName="Statws Presennol" ma:default="Drafft" ma:internalName="CurrentStatus">
      <xsd:simpleType>
        <xsd:restriction base="dms:Choice">
          <xsd:enumeration value="Drafft"/>
          <xsd:enumeration value="I'w Adolygu"/>
          <xsd:enumeration value="Adolygwyd"/>
          <xsd:enumeration value="I'w Gymeradwyo"/>
          <xsd:enumeration value="Wedi Cymeradwyo"/>
        </xsd:restriction>
      </xsd:simpleType>
    </xsd:element>
    <xsd:element name="d1780b1f095142689bede48a1a592c27" ma:index="9" nillable="true" ma:taxonomy="true" ma:internalName="d1780b1f095142689bede48a1a592c27" ma:taxonomyFieldName="_cx_SecurityMarkings" ma:displayName="Marc Gwarchod" ma:default="1;#Official|cc759f6a-42a8-4716-9405-b226874081d1" ma:fieldId="{d1780b1f-0951-4268-9bed-e48a1a592c27}" ma:sspId="3eea98ac-f451-44df-b5cb-3b1154eab1c5" ma:termSetId="a9da5f56-ebc6-4d64-8a44-41072e1701b2"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944fe43a-a92a-430f-a164-6bf196254a76}" ma:internalName="TaxCatchAll" ma:showField="CatchAllData"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944fe43a-a92a-430f-a164-6bf196254a76}" ma:internalName="TaxCatchAllLabel" ma:readOnly="true" ma:showField="CatchAllDataLabel"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ke93f16e132f4fd988b16f5cfb0cdfe5" ma:index="13" nillable="true" ma:taxonomy="true" ma:internalName="ke93f16e132f4fd988b16f5cfb0cdfe5" ma:taxonomyFieldName="Classification" ma:displayName="Categori Gwybodaeth" ma:fieldId="{4e93f16e-132f-4fd9-88b1-6f5cfb0cdfe5}"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DocumentOwner" ma:index="15" nillable="true" ma:displayName="Perchen y Ddogfen(nau)" ma:description="Y prif berson sy'n gyfrifol am asedau gwybodaeth y tîm (e.e. Rheolwr Gwasanaeth)" ma:SearchPeopleOnly="false" ma:SharePointGroup="0" ma:internalName="Document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c21e95941e341fd9527e12848537719" ma:index="16" nillable="true" ma:taxonomy="true" ma:internalName="fc21e95941e341fd9527e12848537719" ma:taxonomyFieldName="OriginatingFunction" ma:displayName="Tarddiad" ma:readOnly="false" ma:fieldId="{fc21e959-41e3-41fd-9527-e12848537719}"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Migrated" ma:index="18" nillable="true" ma:displayName="Mudo" ma:default="Na" ma:hidden="true" ma:internalName="Migrated">
      <xsd:simpleType>
        <xsd:restriction base="dms:Choice">
          <xsd:enumeration value="Ia"/>
          <xsd:enumeration value="Na"/>
        </xsd:restriction>
      </xsd:simpleType>
    </xsd:element>
    <xsd:element name="MigrationDetails" ma:index="19" nillable="true" ma:displayName="Manylion Mudo" ma:description="Manylion ychwanegol am y ddogfen wreiddiol a'r broses fudo" ma:hidden="true" ma:internalName="MigrationDetails">
      <xsd:simpleType>
        <xsd:restriction base="dms:Note">
          <xsd:maxLength value="255"/>
        </xsd:restriction>
      </xsd:simpleType>
    </xsd:element>
    <xsd:element name="TaxKeywordTaxHTField" ma:index="20" nillable="true" ma:taxonomy="true" ma:internalName="TaxKeywordTaxHTField" ma:taxonomyFieldName="TaxKeyword" ma:displayName="Allweddeiriau Enterprise" ma:fieldId="{23f27201-bee3-471e-b2e7-b64fd8b7ca38}" ma:taxonomyMulti="true" ma:sspId="3eea98ac-f451-44df-b5cb-3b1154eab1c5"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Migrated xmlns="d91f2355-c79c-4942-b1d4-b53202503f7b">Na</Migrated>
    <TaxKeywordTaxHTField xmlns="d91f2355-c79c-4942-b1d4-b53202503f7b">
      <Terms xmlns="http://schemas.microsoft.com/office/infopath/2007/PartnerControls"/>
    </TaxKeywordTaxHTField>
    <d1780b1f095142689bede48a1a592c27 xmlns="d91f2355-c79c-4942-b1d4-b53202503f7b">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cc759f6a-42a8-4716-9405-b226874081d1</TermId>
        </TermInfo>
      </Terms>
    </d1780b1f095142689bede48a1a592c27>
    <CurrentStatus xmlns="d91f2355-c79c-4942-b1d4-b53202503f7b">Drafft</CurrentStatus>
    <ke93f16e132f4fd988b16f5cfb0cdfe5 xmlns="d91f2355-c79c-4942-b1d4-b53202503f7b">
      <Terms xmlns="http://schemas.microsoft.com/office/infopath/2007/PartnerControls"/>
    </ke93f16e132f4fd988b16f5cfb0cdfe5>
    <fc21e95941e341fd9527e12848537719 xmlns="d91f2355-c79c-4942-b1d4-b53202503f7b">
      <Terms xmlns="http://schemas.microsoft.com/office/infopath/2007/PartnerControls"/>
    </fc21e95941e341fd9527e12848537719>
    <DocumentOwner xmlns="d91f2355-c79c-4942-b1d4-b53202503f7b">
      <UserInfo>
        <DisplayName/>
        <AccountId xsi:nil="true"/>
        <AccountType/>
      </UserInfo>
    </DocumentOwner>
    <MigrationDetails xmlns="d91f2355-c79c-4942-b1d4-b53202503f7b" xsi:nil="true"/>
    <TaxCatchAll xmlns="d91f2355-c79c-4942-b1d4-b53202503f7b">
      <Value>1</Value>
    </TaxCatchAll>
  </documentManagement>
</p:properties>
</file>

<file path=customXml/itemProps1.xml><?xml version="1.0" encoding="utf-8"?>
<ds:datastoreItem xmlns:ds="http://schemas.openxmlformats.org/officeDocument/2006/customXml" ds:itemID="{89FBAE32-042B-498D-AA48-83D4A82A029D}">
  <ds:schemaRefs>
    <ds:schemaRef ds:uri="http://schemas.microsoft.com/sharepoint/v3/contenttype/forms"/>
  </ds:schemaRefs>
</ds:datastoreItem>
</file>

<file path=customXml/itemProps2.xml><?xml version="1.0" encoding="utf-8"?>
<ds:datastoreItem xmlns:ds="http://schemas.openxmlformats.org/officeDocument/2006/customXml" ds:itemID="{5D450E9B-33F8-4939-B032-A161FCF9D8E5}">
  <ds:schemaRefs>
    <ds:schemaRef ds:uri="http://schemas.microsoft.com/office/2006/metadata/longProperties"/>
  </ds:schemaRefs>
</ds:datastoreItem>
</file>

<file path=customXml/itemProps3.xml><?xml version="1.0" encoding="utf-8"?>
<ds:datastoreItem xmlns:ds="http://schemas.openxmlformats.org/officeDocument/2006/customXml" ds:itemID="{47324421-5013-4A44-A8F5-8AC74748C8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1f2355-c79c-4942-b1d4-b53202503f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312E128-EA12-40AB-B0FD-BAD4E4CE5E73}">
  <ds:schemaRefs>
    <ds:schemaRef ds:uri="http://schemas.microsoft.com/office/2006/documentManagement/types"/>
    <ds:schemaRef ds:uri="d91f2355-c79c-4942-b1d4-b53202503f7b"/>
    <ds:schemaRef ds:uri="http://schemas.microsoft.com/office/infopath/2007/PartnerControls"/>
    <ds:schemaRef ds:uri="http://schemas.openxmlformats.org/package/2006/metadata/core-properties"/>
    <ds:schemaRef ds:uri="http://schemas.microsoft.com/office/2006/metadata/properties"/>
    <ds:schemaRef ds:uri="http://purl.org/dc/terms/"/>
    <ds:schemaRef ds:uri="http://www.w3.org/XML/1998/namespace"/>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56116</TotalTime>
  <Words>4044</Words>
  <Application>Microsoft Macintosh PowerPoint</Application>
  <PresentationFormat>On-screen Show (4:3)</PresentationFormat>
  <Paragraphs>432</Paragraphs>
  <Slides>40</Slides>
  <Notes>38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Aptos</vt:lpstr>
      <vt:lpstr>Aptos Display</vt:lpstr>
      <vt:lpstr>Arial</vt:lpstr>
      <vt:lpstr>Calibri</vt:lpstr>
      <vt:lpstr>Wingdings</vt:lpstr>
      <vt:lpstr>Wingdings 3</vt:lpstr>
      <vt:lpstr>Office Theme</vt:lpstr>
      <vt:lpstr>            </vt:lpstr>
      <vt:lpstr>  Disgwyliadau/ Rheolau ar gyfer gweithdai rhithiol</vt:lpstr>
      <vt:lpstr>Nodau ac Amcanion  </vt:lpstr>
      <vt:lpstr>Tasg 3 - Diogelu - Y Cwestiwn Portffolio</vt:lpstr>
      <vt:lpstr>Canlyniadau Dysgu GCC - Tasg 3 </vt:lpstr>
      <vt:lpstr>Canlyniad Dysgu - 1</vt:lpstr>
      <vt:lpstr>PowerPoint Presentation</vt:lpstr>
      <vt:lpstr>Deddfwriaeth Trosfwaol</vt:lpstr>
      <vt:lpstr>Deddfwriaeth, Polisi a Gweithrefnau Diogelu Trosfwaol </vt:lpstr>
      <vt:lpstr>Dyletswyddau Trosfwaol dan y Ddeddfa Gwasanaethau Cymdeithasol a Llesiant (Cymru) 2014</vt:lpstr>
      <vt:lpstr>PowerPoint Presentation</vt:lpstr>
      <vt:lpstr> Deddfwriaethau, polisïau,strategaethau a gweithdrefnau diogelu </vt:lpstr>
      <vt:lpstr>Gweithdrefnau Diogelu Cymru – Oedolion (mae'r egwyddorion hefyd yn berthnasol i blant)  </vt:lpstr>
      <vt:lpstr>Gweithdrefnau Diogelu Cymru – Oedolion (mae'r egwyddorion hefyd yn berthnasol i blant)</vt:lpstr>
      <vt:lpstr>Plant sydd yn wynebu risg</vt:lpstr>
      <vt:lpstr>Asesiad: Damcaniaethau ac Ymarfer - Goroesi Diogelu </vt:lpstr>
      <vt:lpstr>Canlyniad Dysgu - 2  2. Cydweithio â phobl sy’n cael gofal a chymorth, gofalwyr a gweithwyr proffesiynol eraill</vt:lpstr>
      <vt:lpstr>PowerPoint Presentation</vt:lpstr>
      <vt:lpstr>Tensiynau a Gwrthdaro Ymarfer 2 </vt:lpstr>
      <vt:lpstr>PowerPoint Presentation</vt:lpstr>
      <vt:lpstr>Risg, Diogelu a Gwerthoedd</vt:lpstr>
      <vt:lpstr>Moeseg ac Ymarfer Effeithiol</vt:lpstr>
      <vt:lpstr>Eiriolaeth - Egwyddorion</vt:lpstr>
      <vt:lpstr>Ymarfer 3 - Diogelu</vt:lpstr>
      <vt:lpstr> Gwerthfawrogi Rhagfarn yn y Broses Asesu Risg </vt:lpstr>
      <vt:lpstr>Chwilfrydedd Proffesiynol - Cydweithio </vt:lpstr>
      <vt:lpstr>Canlyniad Dysgu 3  3. Ymyrraeth a chymhwyso barn broffesiynol mewn sefyllfaoedd cynyddol gymhleth  </vt:lpstr>
      <vt:lpstr>Dimensiynau Gweithio yng Nghymru</vt:lpstr>
      <vt:lpstr>Deddf Gwasanaethau Cymdeithasol a Llesiant (Cymru) (2014) : Hawliau dynol </vt:lpstr>
      <vt:lpstr>Ymyrraeth a Chymhwyso Barn Broffesiynol Mewn Sefyllfaoedd Cynyddol Gymhleth </vt:lpstr>
      <vt:lpstr>Damcaniaethau Gwaith Cymdeithasol Mae damcaniaeth yn sail i wneud penderfyniadau proffesiynol</vt:lpstr>
      <vt:lpstr>Damcaniaethau (gan gynnwys Modelau)</vt:lpstr>
      <vt:lpstr>Ystyried Cymhlethdod</vt:lpstr>
      <vt:lpstr>Meddwl yn Gymhleth</vt:lpstr>
      <vt:lpstr>Gwneud Penderfyniadau a Chynllunio</vt:lpstr>
      <vt:lpstr>Barn Broffesiynol yn Seiliedig ar Wybodaeth Asesu </vt:lpstr>
      <vt:lpstr>Diogelu - Tasg 3  Crynodeb - Beth i'w gynnwys</vt:lpstr>
      <vt:lpstr> Tasg Diogelu 3 Awgrymiadau a Chynghorion </vt:lpstr>
      <vt:lpstr>Gweithdy 4  </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Tystysgrif i Raddedigion Porth Agored   Rhaglen Cadarnhau Gweithdy 3</dc:title>
  <dc:creator>Paula McCreary</dc:creator>
  <cp:lastModifiedBy>Paula McCreary</cp:lastModifiedBy>
  <cp:revision>74</cp:revision>
  <dcterms:created xsi:type="dcterms:W3CDTF">2021-01-05T17:42:59Z</dcterms:created>
  <dcterms:modified xsi:type="dcterms:W3CDTF">2024-04-18T09:11:10Z</dcterms:modified>
</cp:coreProperties>
</file>