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7"/>
  </p:notesMasterIdLst>
  <p:handoutMasterIdLst>
    <p:handoutMasterId r:id="rId28"/>
  </p:handoutMasterIdLst>
  <p:sldIdLst>
    <p:sldId id="256" r:id="rId5"/>
    <p:sldId id="257" r:id="rId6"/>
    <p:sldId id="258" r:id="rId7"/>
    <p:sldId id="259" r:id="rId8"/>
    <p:sldId id="260" r:id="rId9"/>
    <p:sldId id="262" r:id="rId10"/>
    <p:sldId id="263" r:id="rId11"/>
    <p:sldId id="264" r:id="rId12"/>
    <p:sldId id="270" r:id="rId13"/>
    <p:sldId id="265" r:id="rId14"/>
    <p:sldId id="266" r:id="rId15"/>
    <p:sldId id="267" r:id="rId16"/>
    <p:sldId id="268" r:id="rId17"/>
    <p:sldId id="269" r:id="rId18"/>
    <p:sldId id="271" r:id="rId19"/>
    <p:sldId id="272" r:id="rId20"/>
    <p:sldId id="273" r:id="rId21"/>
    <p:sldId id="274" r:id="rId22"/>
    <p:sldId id="275" r:id="rId23"/>
    <p:sldId id="276" r:id="rId24"/>
    <p:sldId id="278" r:id="rId25"/>
    <p:sldId id="279"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559" autoAdjust="0"/>
    <p:restoredTop sz="60329" autoAdjust="0"/>
  </p:normalViewPr>
  <p:slideViewPr>
    <p:cSldViewPr snapToGrid="0" showGuides="1">
      <p:cViewPr varScale="1">
        <p:scale>
          <a:sx n="43" d="100"/>
          <a:sy n="43" d="100"/>
        </p:scale>
        <p:origin x="1794" y="60"/>
      </p:cViewPr>
      <p:guideLst>
        <p:guide orient="horz" pos="2160"/>
        <p:guide pos="3840"/>
      </p:guideLst>
    </p:cSldViewPr>
  </p:slideViewPr>
  <p:notesTextViewPr>
    <p:cViewPr>
      <p:scale>
        <a:sx n="1" d="1"/>
        <a:sy n="1" d="1"/>
      </p:scale>
      <p:origin x="0" y="0"/>
    </p:cViewPr>
  </p:notesTextViewPr>
  <p:notesViewPr>
    <p:cSldViewPr snapToGrid="0" showGuides="1">
      <p:cViewPr varScale="1">
        <p:scale>
          <a:sx n="58" d="100"/>
          <a:sy n="58" d="100"/>
        </p:scale>
        <p:origin x="1974"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3CEAAF3-9831-450B-8D59-2C09DB96C8FC}" type="datetimeFigureOut">
              <a:rPr lang="en-US"/>
              <a:t>11/22/2016</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6834459-7356-44BF-850D-8B30C4FB3B6B}" type="slidenum">
              <a:rPr/>
              <a:t>‹#›</a:t>
            </a:fld>
            <a:endParaRPr/>
          </a:p>
        </p:txBody>
      </p:sp>
    </p:spTree>
    <p:extLst>
      <p:ext uri="{BB962C8B-B14F-4D97-AF65-F5344CB8AC3E}">
        <p14:creationId xmlns:p14="http://schemas.microsoft.com/office/powerpoint/2010/main" val="246901652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50CD79-FC16-4410-AB61-17F26E6D3BC8}" type="datetimeFigureOut">
              <a:rPr lang="en-US"/>
              <a:t>11/22/2016</a:t>
            </a:fld>
            <a:endParaRP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a:t>Click to edit Master text styles</a:t>
            </a:r>
          </a:p>
          <a:p>
            <a:pPr lvl="1"/>
            <a:r>
              <a:rPr/>
              <a:t>Second level</a:t>
            </a:r>
          </a:p>
          <a:p>
            <a:pPr lvl="2"/>
            <a:r>
              <a:rPr/>
              <a:t>Third level</a:t>
            </a:r>
          </a:p>
          <a:p>
            <a:pPr lvl="3"/>
            <a:r>
              <a:rPr/>
              <a:t>Fourth level</a:t>
            </a:r>
          </a:p>
          <a:p>
            <a:pPr lvl="4"/>
            <a:r>
              <a:rP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A3C37BE-C303-496D-B5CD-85F2937540FC}" type="slidenum">
              <a:rPr/>
              <a:t>‹#›</a:t>
            </a:fld>
            <a:endParaRPr/>
          </a:p>
        </p:txBody>
      </p:sp>
    </p:spTree>
    <p:extLst>
      <p:ext uri="{BB962C8B-B14F-4D97-AF65-F5344CB8AC3E}">
        <p14:creationId xmlns:p14="http://schemas.microsoft.com/office/powerpoint/2010/main" val="33508422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8" Type="http://schemas.openxmlformats.org/officeDocument/2006/relationships/hyperlink" Target="https://en.wikipedia.org/wiki/Huldrych_Zwingli" TargetMode="External"/><Relationship Id="rId13" Type="http://schemas.openxmlformats.org/officeDocument/2006/relationships/hyperlink" Target="https://en.wikipedia.org/wiki/John_Wycliffe" TargetMode="External"/><Relationship Id="rId18" Type="http://schemas.openxmlformats.org/officeDocument/2006/relationships/hyperlink" Target="https://en.wikipedia.org/wiki/Treasury_of_Merit" TargetMode="External"/><Relationship Id="rId26" Type="http://schemas.openxmlformats.org/officeDocument/2006/relationships/hyperlink" Target="https://en.wikipedia.org/wiki/Humanism" TargetMode="External"/><Relationship Id="rId3" Type="http://schemas.openxmlformats.org/officeDocument/2006/relationships/hyperlink" Target="https://en.wikipedia.org/wiki/Latin" TargetMode="External"/><Relationship Id="rId21" Type="http://schemas.openxmlformats.org/officeDocument/2006/relationships/hyperlink" Target="https://en.wikipedia.org/wiki/Christian_theology" TargetMode="External"/><Relationship Id="rId7" Type="http://schemas.openxmlformats.org/officeDocument/2006/relationships/hyperlink" Target="https://en.wikipedia.org/wiki/John_Calvin" TargetMode="External"/><Relationship Id="rId12" Type="http://schemas.openxmlformats.org/officeDocument/2006/relationships/hyperlink" Target="https://en.wikipedia.org/wiki/Peter_Waldo" TargetMode="External"/><Relationship Id="rId17" Type="http://schemas.openxmlformats.org/officeDocument/2006/relationships/hyperlink" Target="https://en.wikipedia.org/wiki/Purgatory" TargetMode="External"/><Relationship Id="rId25" Type="http://schemas.openxmlformats.org/officeDocument/2006/relationships/hyperlink" Target="https://en.wikipedia.org/wiki/Roman_Curia" TargetMode="External"/><Relationship Id="rId2" Type="http://schemas.openxmlformats.org/officeDocument/2006/relationships/slide" Target="../slides/slide10.xml"/><Relationship Id="rId16" Type="http://schemas.openxmlformats.org/officeDocument/2006/relationships/hyperlink" Target="https://en.wikipedia.org/wiki/Pope" TargetMode="External"/><Relationship Id="rId20" Type="http://schemas.openxmlformats.org/officeDocument/2006/relationships/hyperlink" Target="https://en.wikipedia.org/wiki/Sola_fide" TargetMode="External"/><Relationship Id="rId1" Type="http://schemas.openxmlformats.org/officeDocument/2006/relationships/notesMaster" Target="../notesMasters/notesMaster1.xml"/><Relationship Id="rId6" Type="http://schemas.openxmlformats.org/officeDocument/2006/relationships/hyperlink" Target="https://en.wikipedia.org/wiki/Martin_Luther" TargetMode="External"/><Relationship Id="rId11" Type="http://schemas.openxmlformats.org/officeDocument/2006/relationships/hyperlink" Target="https://en.wikipedia.org/wiki/Jan_Hus" TargetMode="External"/><Relationship Id="rId24" Type="http://schemas.openxmlformats.org/officeDocument/2006/relationships/hyperlink" Target="https://en.wikipedia.org/wiki/Papacy" TargetMode="External"/><Relationship Id="rId5" Type="http://schemas.openxmlformats.org/officeDocument/2006/relationships/hyperlink" Target="https://en.wikipedia.org/wiki/Roman_Catholic_Church" TargetMode="External"/><Relationship Id="rId15" Type="http://schemas.openxmlformats.org/officeDocument/2006/relationships/hyperlink" Target="https://en.wikipedia.org/wiki/Indulgences" TargetMode="External"/><Relationship Id="rId23" Type="http://schemas.openxmlformats.org/officeDocument/2006/relationships/hyperlink" Target="https://en.wikipedia.org/wiki/Western_Schism" TargetMode="External"/><Relationship Id="rId10" Type="http://schemas.openxmlformats.org/officeDocument/2006/relationships/hyperlink" Target="https://en.wikipedia.org/wiki/Europe" TargetMode="External"/><Relationship Id="rId19" Type="http://schemas.openxmlformats.org/officeDocument/2006/relationships/hyperlink" Target="https://en.wikipedia.org/wiki/Sola_scriptura" TargetMode="External"/><Relationship Id="rId4" Type="http://schemas.openxmlformats.org/officeDocument/2006/relationships/hyperlink" Target="https://en.wikipedia.org/wiki/Schism" TargetMode="External"/><Relationship Id="rId9" Type="http://schemas.openxmlformats.org/officeDocument/2006/relationships/hyperlink" Target="https://en.wikipedia.org/wiki/Protestant_Reformers" TargetMode="External"/><Relationship Id="rId14" Type="http://schemas.openxmlformats.org/officeDocument/2006/relationships/hyperlink" Target="https://en.wikipedia.org/wiki/The_Ninety-Five_Theses" TargetMode="External"/><Relationship Id="rId22" Type="http://schemas.openxmlformats.org/officeDocument/2006/relationships/hyperlink" Target="https://en.wikipedia.org/wiki/Nationalism" TargetMode="External"/><Relationship Id="rId27" Type="http://schemas.openxmlformats.org/officeDocument/2006/relationships/hyperlink" Target="https://en.wikipedia.org/wiki/Renaissance" TargetMode="Externa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en.wikipedia.org/wiki/Anatomy_of_Melancholy"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8" Type="http://schemas.openxmlformats.org/officeDocument/2006/relationships/hyperlink" Target="https://en.wikipedia.org/wiki/Emanuel_Scrope,_1st_Earl_of_Sunderland" TargetMode="External"/><Relationship Id="rId3" Type="http://schemas.openxmlformats.org/officeDocument/2006/relationships/hyperlink" Target="https://en.wikipedia.org/wiki/Anglicanism" TargetMode="External"/><Relationship Id="rId7" Type="http://schemas.openxmlformats.org/officeDocument/2006/relationships/hyperlink" Target="https://en.wikipedia.org/wiki/Michael_(archangel)" TargetMode="External"/><Relationship Id="rId12" Type="http://schemas.openxmlformats.org/officeDocument/2006/relationships/hyperlink" Target="http://www.oxforddnb.com/public/dnb/19763-article.html?articleid=19763#cosubject_19766" TargetMode="External"/><Relationship Id="rId2" Type="http://schemas.openxmlformats.org/officeDocument/2006/relationships/slide" Target="../slides/slide19.xml"/><Relationship Id="rId1" Type="http://schemas.openxmlformats.org/officeDocument/2006/relationships/notesMaster" Target="../notesMasters/notesMaster1.xml"/><Relationship Id="rId6" Type="http://schemas.openxmlformats.org/officeDocument/2006/relationships/hyperlink" Target="https://en.wikipedia.org/wiki/Raphael_(archangel)" TargetMode="External"/><Relationship Id="rId11" Type="http://schemas.openxmlformats.org/officeDocument/2006/relationships/hyperlink" Target="https://en.wikipedia.org/wiki/Thomas_Wentworth,_1st_Earl_of_Strafford" TargetMode="External"/><Relationship Id="rId5" Type="http://schemas.openxmlformats.org/officeDocument/2006/relationships/hyperlink" Target="https://en.wikipedia.org/wiki/Archangel" TargetMode="External"/><Relationship Id="rId10" Type="http://schemas.openxmlformats.org/officeDocument/2006/relationships/hyperlink" Target="https://en.wikipedia.org/wiki/Earl_of_Bolingbroke" TargetMode="External"/><Relationship Id="rId4" Type="http://schemas.openxmlformats.org/officeDocument/2006/relationships/hyperlink" Target="https://en.wikipedia.org/wiki/Medicine" TargetMode="External"/><Relationship Id="rId9" Type="http://schemas.openxmlformats.org/officeDocument/2006/relationships/hyperlink" Target="https://en.wikipedia.org/wiki/Earl_of_Sunderland" TargetMode="Externa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1" dirty="0">
                <a:latin typeface="Arial" pitchFamily="34" charset="0"/>
                <a:cs typeface="Arial" pitchFamily="34" charset="0"/>
              </a:rPr>
              <a:t>NOTE:</a:t>
            </a:r>
          </a:p>
          <a:p>
            <a:r>
              <a:rPr lang="en-US" i="1" dirty="0">
                <a:latin typeface="Arial" pitchFamily="34" charset="0"/>
                <a:cs typeface="Arial" pitchFamily="34" charset="0"/>
              </a:rPr>
              <a:t>To change the  image on this slide, select the picture and delete it. Then click the Pictures icon in the placeholder to insert your own image.</a:t>
            </a:r>
          </a:p>
        </p:txBody>
      </p:sp>
      <p:sp>
        <p:nvSpPr>
          <p:cNvPr id="4" name="Slide Number Placeholder 3"/>
          <p:cNvSpPr>
            <a:spLocks noGrp="1"/>
          </p:cNvSpPr>
          <p:nvPr>
            <p:ph type="sldNum" sz="quarter" idx="10"/>
          </p:nvPr>
        </p:nvSpPr>
        <p:spPr/>
        <p:txBody>
          <a:bodyPr/>
          <a:lstStyle/>
          <a:p>
            <a:fld id="{0A3C37BE-C303-496D-B5CD-85F2937540FC}" type="slidenum">
              <a:rPr lang="en-US" smtClean="0"/>
              <a:t>1</a:t>
            </a:fld>
            <a:endParaRPr lang="en-US"/>
          </a:p>
        </p:txBody>
      </p:sp>
    </p:spTree>
    <p:extLst>
      <p:ext uri="{BB962C8B-B14F-4D97-AF65-F5344CB8AC3E}">
        <p14:creationId xmlns:p14="http://schemas.microsoft.com/office/powerpoint/2010/main" val="24061502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Great religious, political, cultural, and economic transformations</a:t>
            </a:r>
          </a:p>
        </p:txBody>
      </p:sp>
      <p:sp>
        <p:nvSpPr>
          <p:cNvPr id="4" name="Slide Number Placeholder 3"/>
          <p:cNvSpPr>
            <a:spLocks noGrp="1"/>
          </p:cNvSpPr>
          <p:nvPr>
            <p:ph type="sldNum" sz="quarter" idx="10"/>
          </p:nvPr>
        </p:nvSpPr>
        <p:spPr/>
        <p:txBody>
          <a:bodyPr/>
          <a:lstStyle/>
          <a:p>
            <a:fld id="{0A3C37BE-C303-496D-B5CD-85F2937540FC}" type="slidenum">
              <a:rPr lang="en-GB" smtClean="0"/>
              <a:t>3</a:t>
            </a:fld>
            <a:endParaRPr lang="en-GB"/>
          </a:p>
        </p:txBody>
      </p:sp>
    </p:spTree>
    <p:extLst>
      <p:ext uri="{BB962C8B-B14F-4D97-AF65-F5344CB8AC3E}">
        <p14:creationId xmlns:p14="http://schemas.microsoft.com/office/powerpoint/2010/main" val="4962097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Being burnt alive, hanged,</a:t>
            </a:r>
            <a:r>
              <a:rPr lang="en-GB" baseline="0" dirty="0"/>
              <a:t> drowned, dismembered, crushed to death</a:t>
            </a:r>
            <a:endParaRPr lang="en-GB" dirty="0"/>
          </a:p>
        </p:txBody>
      </p:sp>
      <p:sp>
        <p:nvSpPr>
          <p:cNvPr id="4" name="Slide Number Placeholder 3"/>
          <p:cNvSpPr>
            <a:spLocks noGrp="1"/>
          </p:cNvSpPr>
          <p:nvPr>
            <p:ph type="sldNum" sz="quarter" idx="10"/>
          </p:nvPr>
        </p:nvSpPr>
        <p:spPr/>
        <p:txBody>
          <a:bodyPr/>
          <a:lstStyle/>
          <a:p>
            <a:fld id="{0A3C37BE-C303-496D-B5CD-85F2937540FC}" type="slidenum">
              <a:rPr lang="en-GB" smtClean="0"/>
              <a:t>5</a:t>
            </a:fld>
            <a:endParaRPr lang="en-GB"/>
          </a:p>
        </p:txBody>
      </p:sp>
    </p:spTree>
    <p:extLst>
      <p:ext uri="{BB962C8B-B14F-4D97-AF65-F5344CB8AC3E}">
        <p14:creationId xmlns:p14="http://schemas.microsoft.com/office/powerpoint/2010/main" val="19814475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A3C37BE-C303-496D-B5CD-85F2937540FC}" type="slidenum">
              <a:rPr lang="en-GB" smtClean="0"/>
              <a:t>6</a:t>
            </a:fld>
            <a:endParaRPr lang="en-GB"/>
          </a:p>
        </p:txBody>
      </p:sp>
    </p:spTree>
    <p:extLst>
      <p:ext uri="{BB962C8B-B14F-4D97-AF65-F5344CB8AC3E}">
        <p14:creationId xmlns:p14="http://schemas.microsoft.com/office/powerpoint/2010/main" val="38363733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Misfortunes: This includes those that befell individuals</a:t>
            </a:r>
            <a:r>
              <a:rPr lang="en-GB" baseline="0" dirty="0"/>
              <a:t> and those that affected whole communities, including crop failures, epidemics of disease and destructive weather.</a:t>
            </a:r>
            <a:endParaRPr lang="en-GB" dirty="0"/>
          </a:p>
        </p:txBody>
      </p:sp>
      <p:sp>
        <p:nvSpPr>
          <p:cNvPr id="4" name="Slide Number Placeholder 3"/>
          <p:cNvSpPr>
            <a:spLocks noGrp="1"/>
          </p:cNvSpPr>
          <p:nvPr>
            <p:ph type="sldNum" sz="quarter" idx="10"/>
          </p:nvPr>
        </p:nvSpPr>
        <p:spPr/>
        <p:txBody>
          <a:bodyPr/>
          <a:lstStyle/>
          <a:p>
            <a:fld id="{0A3C37BE-C303-496D-B5CD-85F2937540FC}" type="slidenum">
              <a:rPr lang="en-GB" smtClean="0"/>
              <a:t>7</a:t>
            </a:fld>
            <a:endParaRPr lang="en-GB"/>
          </a:p>
        </p:txBody>
      </p:sp>
    </p:spTree>
    <p:extLst>
      <p:ext uri="{BB962C8B-B14F-4D97-AF65-F5344CB8AC3E}">
        <p14:creationId xmlns:p14="http://schemas.microsoft.com/office/powerpoint/2010/main" val="4694409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a:t>
            </a:r>
            <a:r>
              <a:rPr lang="en-GB" baseline="0" dirty="0"/>
              <a:t> modern </a:t>
            </a:r>
            <a:r>
              <a:rPr lang="en-GB" baseline="0" dirty="0" err="1"/>
              <a:t>theoriests</a:t>
            </a:r>
            <a:r>
              <a:rPr lang="en-GB" baseline="0" dirty="0"/>
              <a:t>, including David Hume (1711-76) and Voltaire believed that witches were merely another name for the mentally ill. They brought the two together to try to explain what had happened.</a:t>
            </a:r>
          </a:p>
          <a:p>
            <a:r>
              <a:rPr lang="en-GB" baseline="0" dirty="0"/>
              <a:t>However this is not true, because the mentally ill came from all walks of life, including male and female. Most witches were old and female.</a:t>
            </a:r>
            <a:endParaRPr lang="en-GB" dirty="0"/>
          </a:p>
        </p:txBody>
      </p:sp>
      <p:sp>
        <p:nvSpPr>
          <p:cNvPr id="4" name="Slide Number Placeholder 3"/>
          <p:cNvSpPr>
            <a:spLocks noGrp="1"/>
          </p:cNvSpPr>
          <p:nvPr>
            <p:ph type="sldNum" sz="quarter" idx="10"/>
          </p:nvPr>
        </p:nvSpPr>
        <p:spPr/>
        <p:txBody>
          <a:bodyPr/>
          <a:lstStyle/>
          <a:p>
            <a:fld id="{0A3C37BE-C303-496D-B5CD-85F2937540FC}" type="slidenum">
              <a:rPr lang="en-GB" smtClean="0"/>
              <a:t>8</a:t>
            </a:fld>
            <a:endParaRPr lang="en-GB"/>
          </a:p>
        </p:txBody>
      </p:sp>
    </p:spTree>
    <p:extLst>
      <p:ext uri="{BB962C8B-B14F-4D97-AF65-F5344CB8AC3E}">
        <p14:creationId xmlns:p14="http://schemas.microsoft.com/office/powerpoint/2010/main" val="32276655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http://www.bing.com/videos/search?q=witch+hunts&amp;&amp;view=detail&amp;mid=8818D6FB2643CE92F0758818D6FB2643CE92F075&amp;FORM=VRDGAR</a:t>
            </a:r>
          </a:p>
          <a:p>
            <a:endParaRPr lang="en-GB" dirty="0"/>
          </a:p>
        </p:txBody>
      </p:sp>
      <p:sp>
        <p:nvSpPr>
          <p:cNvPr id="4" name="Slide Number Placeholder 3"/>
          <p:cNvSpPr>
            <a:spLocks noGrp="1"/>
          </p:cNvSpPr>
          <p:nvPr>
            <p:ph type="sldNum" sz="quarter" idx="10"/>
          </p:nvPr>
        </p:nvSpPr>
        <p:spPr/>
        <p:txBody>
          <a:bodyPr/>
          <a:lstStyle/>
          <a:p>
            <a:fld id="{0A3C37BE-C303-496D-B5CD-85F2937540FC}" type="slidenum">
              <a:rPr lang="en-GB" smtClean="0"/>
              <a:t>9</a:t>
            </a:fld>
            <a:endParaRPr lang="en-GB"/>
          </a:p>
        </p:txBody>
      </p:sp>
    </p:spTree>
    <p:extLst>
      <p:ext uri="{BB962C8B-B14F-4D97-AF65-F5344CB8AC3E}">
        <p14:creationId xmlns:p14="http://schemas.microsoft.com/office/powerpoint/2010/main" val="29079485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t>
            </a:r>
            <a:r>
              <a:rPr lang="en-GB" b="1" dirty="0"/>
              <a:t>Protestant Reformation</a:t>
            </a:r>
            <a:r>
              <a:rPr lang="en-GB" dirty="0"/>
              <a:t>, often referred to simply as the </a:t>
            </a:r>
            <a:r>
              <a:rPr lang="en-GB" b="1" dirty="0"/>
              <a:t>Reformation</a:t>
            </a:r>
            <a:r>
              <a:rPr lang="en-GB" dirty="0"/>
              <a:t> (from </a:t>
            </a:r>
            <a:r>
              <a:rPr lang="en-GB" dirty="0">
                <a:hlinkClick r:id="rId3" tooltip="Latin"/>
              </a:rPr>
              <a:t>Latin</a:t>
            </a:r>
            <a:r>
              <a:rPr lang="en-GB" dirty="0"/>
              <a:t> </a:t>
            </a:r>
            <a:r>
              <a:rPr lang="en-GB" i="1" dirty="0" err="1"/>
              <a:t>reformatio</a:t>
            </a:r>
            <a:r>
              <a:rPr lang="en-GB" dirty="0"/>
              <a:t>, lit. "restoration, renewal") was a </a:t>
            </a:r>
            <a:r>
              <a:rPr lang="en-GB" dirty="0">
                <a:hlinkClick r:id="rId4" tooltip="Schism"/>
              </a:rPr>
              <a:t>schism</a:t>
            </a:r>
            <a:r>
              <a:rPr lang="en-GB" dirty="0"/>
              <a:t> from the </a:t>
            </a:r>
            <a:r>
              <a:rPr lang="en-GB" dirty="0">
                <a:hlinkClick r:id="rId5" tooltip="Roman Catholic Church"/>
              </a:rPr>
              <a:t>Roman Catholic Church</a:t>
            </a:r>
            <a:r>
              <a:rPr lang="en-GB" dirty="0"/>
              <a:t> initiated by </a:t>
            </a:r>
            <a:r>
              <a:rPr lang="en-GB" dirty="0">
                <a:hlinkClick r:id="rId6" tooltip="Martin Luther"/>
              </a:rPr>
              <a:t>Martin Luther</a:t>
            </a:r>
            <a:r>
              <a:rPr lang="en-GB" dirty="0"/>
              <a:t> and continued by </a:t>
            </a:r>
            <a:r>
              <a:rPr lang="en-GB" dirty="0">
                <a:hlinkClick r:id="rId7" tooltip="John Calvin"/>
              </a:rPr>
              <a:t>John Calvin</a:t>
            </a:r>
            <a:r>
              <a:rPr lang="en-GB" dirty="0"/>
              <a:t>, </a:t>
            </a:r>
            <a:r>
              <a:rPr lang="en-GB" dirty="0" err="1">
                <a:hlinkClick r:id="rId8" tooltip="Huldrych Zwingli"/>
              </a:rPr>
              <a:t>Huldrych</a:t>
            </a:r>
            <a:r>
              <a:rPr lang="en-GB" dirty="0">
                <a:hlinkClick r:id="rId8" tooltip="Huldrych Zwingli"/>
              </a:rPr>
              <a:t> Zwingli</a:t>
            </a:r>
            <a:r>
              <a:rPr lang="en-GB" dirty="0"/>
              <a:t>, and other early </a:t>
            </a:r>
            <a:r>
              <a:rPr lang="en-GB" dirty="0">
                <a:hlinkClick r:id="rId9" tooltip="Protestant Reformers"/>
              </a:rPr>
              <a:t>Protestant Reformers</a:t>
            </a:r>
            <a:r>
              <a:rPr lang="en-GB" dirty="0"/>
              <a:t> in 16th century </a:t>
            </a:r>
            <a:r>
              <a:rPr lang="en-GB" dirty="0">
                <a:hlinkClick r:id="rId10" tooltip="Europe"/>
              </a:rPr>
              <a:t>Europe</a:t>
            </a:r>
            <a:r>
              <a:rPr lang="en-GB" dirty="0"/>
              <a:t>.</a:t>
            </a:r>
          </a:p>
          <a:p>
            <a:r>
              <a:rPr lang="en-GB" dirty="0"/>
              <a:t>Although there had been significant earlier attempts to reform the Roman Catholic Church before Luther – such as those of </a:t>
            </a:r>
            <a:r>
              <a:rPr lang="en-GB" dirty="0">
                <a:hlinkClick r:id="rId11" tooltip="Jan Hus"/>
              </a:rPr>
              <a:t>Jan Hus</a:t>
            </a:r>
            <a:r>
              <a:rPr lang="en-GB" dirty="0"/>
              <a:t>, </a:t>
            </a:r>
            <a:r>
              <a:rPr lang="en-GB" dirty="0">
                <a:hlinkClick r:id="rId12" tooltip="Peter Waldo"/>
              </a:rPr>
              <a:t>Peter Waldo</a:t>
            </a:r>
            <a:r>
              <a:rPr lang="en-GB" dirty="0"/>
              <a:t>, and </a:t>
            </a:r>
            <a:r>
              <a:rPr lang="en-GB" dirty="0">
                <a:hlinkClick r:id="rId13" tooltip="John Wycliffe"/>
              </a:rPr>
              <a:t>John Wycliffe</a:t>
            </a:r>
            <a:r>
              <a:rPr lang="en-GB" dirty="0"/>
              <a:t> – Martin Luther is widely acknowledged to have started the Reformation with his 1517 work </a:t>
            </a:r>
            <a:r>
              <a:rPr lang="en-GB" i="1" dirty="0">
                <a:hlinkClick r:id="rId14" tooltip="The Ninety-Five Theses"/>
              </a:rPr>
              <a:t>The Ninety-Five Theses</a:t>
            </a:r>
            <a:r>
              <a:rPr lang="en-GB" dirty="0"/>
              <a:t>. Luther began by criticizing the selling of </a:t>
            </a:r>
            <a:r>
              <a:rPr lang="en-GB" dirty="0">
                <a:hlinkClick r:id="rId15" tooltip="Indulgences"/>
              </a:rPr>
              <a:t>indulgences</a:t>
            </a:r>
            <a:r>
              <a:rPr lang="en-GB" dirty="0"/>
              <a:t>, insisting that the </a:t>
            </a:r>
            <a:r>
              <a:rPr lang="en-GB" dirty="0">
                <a:hlinkClick r:id="rId16" tooltip="Pope"/>
              </a:rPr>
              <a:t>Pope</a:t>
            </a:r>
            <a:r>
              <a:rPr lang="en-GB" dirty="0"/>
              <a:t> had no authority over </a:t>
            </a:r>
            <a:r>
              <a:rPr lang="en-GB" dirty="0">
                <a:hlinkClick r:id="rId17" tooltip="Purgatory"/>
              </a:rPr>
              <a:t>purgatory</a:t>
            </a:r>
            <a:r>
              <a:rPr lang="en-GB" dirty="0"/>
              <a:t> and that the Catholic doctrine of the </a:t>
            </a:r>
            <a:r>
              <a:rPr lang="en-GB" dirty="0">
                <a:hlinkClick r:id="rId18" tooltip="Treasury of Merit"/>
              </a:rPr>
              <a:t>merits of the saints</a:t>
            </a:r>
            <a:r>
              <a:rPr lang="en-GB" dirty="0"/>
              <a:t> had no foundation in the gospel. The Protestant position, however, would come to incorporate doctrinal changes such as </a:t>
            </a:r>
            <a:r>
              <a:rPr lang="en-GB" i="1" dirty="0">
                <a:hlinkClick r:id="rId19" tooltip="Sola scriptura"/>
              </a:rPr>
              <a:t>sola scriptura</a:t>
            </a:r>
            <a:r>
              <a:rPr lang="en-GB" dirty="0"/>
              <a:t> and </a:t>
            </a:r>
            <a:r>
              <a:rPr lang="en-GB" i="1" dirty="0">
                <a:hlinkClick r:id="rId20" tooltip="Sola fide"/>
              </a:rPr>
              <a:t>sola fide</a:t>
            </a:r>
            <a:r>
              <a:rPr lang="en-GB" dirty="0"/>
              <a:t>. The core motivation behind these changes was </a:t>
            </a:r>
            <a:r>
              <a:rPr lang="en-GB" dirty="0">
                <a:hlinkClick r:id="rId21" tooltip="Christian theology"/>
              </a:rPr>
              <a:t>theological</a:t>
            </a:r>
            <a:r>
              <a:rPr lang="en-GB" dirty="0"/>
              <a:t>, though many other factors played a part, including the rise of </a:t>
            </a:r>
            <a:r>
              <a:rPr lang="en-GB" dirty="0">
                <a:hlinkClick r:id="rId22" tooltip="Nationalism"/>
              </a:rPr>
              <a:t>nationalism</a:t>
            </a:r>
            <a:r>
              <a:rPr lang="en-GB" dirty="0"/>
              <a:t>, the </a:t>
            </a:r>
            <a:r>
              <a:rPr lang="en-GB" dirty="0">
                <a:hlinkClick r:id="rId23" tooltip="Western Schism"/>
              </a:rPr>
              <a:t>Western Schism</a:t>
            </a:r>
            <a:r>
              <a:rPr lang="en-GB" dirty="0"/>
              <a:t> that eroded faith in the </a:t>
            </a:r>
            <a:r>
              <a:rPr lang="en-GB" dirty="0">
                <a:hlinkClick r:id="rId24" tooltip="Papacy"/>
              </a:rPr>
              <a:t>Papacy</a:t>
            </a:r>
            <a:r>
              <a:rPr lang="en-GB" dirty="0"/>
              <a:t>, the perceived corruption of the </a:t>
            </a:r>
            <a:r>
              <a:rPr lang="en-GB" dirty="0">
                <a:hlinkClick r:id="rId25" tooltip="Roman Curia"/>
              </a:rPr>
              <a:t>Roman Curia</a:t>
            </a:r>
            <a:r>
              <a:rPr lang="en-GB" dirty="0"/>
              <a:t>, the impact of </a:t>
            </a:r>
            <a:r>
              <a:rPr lang="en-GB" dirty="0">
                <a:hlinkClick r:id="rId26" tooltip="Humanism"/>
              </a:rPr>
              <a:t>humanism</a:t>
            </a:r>
            <a:r>
              <a:rPr lang="en-GB" dirty="0"/>
              <a:t>, and the new learning of the </a:t>
            </a:r>
            <a:r>
              <a:rPr lang="en-GB" dirty="0">
                <a:hlinkClick r:id="rId27" tooltip="Renaissance"/>
              </a:rPr>
              <a:t>Renaissance</a:t>
            </a:r>
            <a:r>
              <a:rPr lang="en-GB" dirty="0"/>
              <a:t> that questioned much traditional thought</a:t>
            </a:r>
          </a:p>
          <a:p>
            <a:endParaRPr lang="en-GB" dirty="0"/>
          </a:p>
          <a:p>
            <a:r>
              <a:rPr lang="en-GB" dirty="0"/>
              <a:t>Born in Germany in 1483, Martin Luther became one of the most influential figures in Christian history when he began the Protestant Reformation in the 16th century. He called into question some of the basic tenets of Roman Catholicism, and his followers soon split from the Roman Catholic Church to begin the Protestant tradition.</a:t>
            </a:r>
          </a:p>
          <a:p>
            <a:endParaRPr lang="en-GB" dirty="0"/>
          </a:p>
        </p:txBody>
      </p:sp>
      <p:sp>
        <p:nvSpPr>
          <p:cNvPr id="4" name="Slide Number Placeholder 3"/>
          <p:cNvSpPr>
            <a:spLocks noGrp="1"/>
          </p:cNvSpPr>
          <p:nvPr>
            <p:ph type="sldNum" sz="quarter" idx="10"/>
          </p:nvPr>
        </p:nvSpPr>
        <p:spPr/>
        <p:txBody>
          <a:bodyPr/>
          <a:lstStyle/>
          <a:p>
            <a:fld id="{0A3C37BE-C303-496D-B5CD-85F2937540FC}" type="slidenum">
              <a:rPr lang="en-GB" smtClean="0"/>
              <a:t>10</a:t>
            </a:fld>
            <a:endParaRPr lang="en-GB"/>
          </a:p>
        </p:txBody>
      </p:sp>
    </p:spTree>
    <p:extLst>
      <p:ext uri="{BB962C8B-B14F-4D97-AF65-F5344CB8AC3E}">
        <p14:creationId xmlns:p14="http://schemas.microsoft.com/office/powerpoint/2010/main" val="11281166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Martin Luther</a:t>
            </a:r>
          </a:p>
        </p:txBody>
      </p:sp>
      <p:sp>
        <p:nvSpPr>
          <p:cNvPr id="4" name="Slide Number Placeholder 3"/>
          <p:cNvSpPr>
            <a:spLocks noGrp="1"/>
          </p:cNvSpPr>
          <p:nvPr>
            <p:ph type="sldNum" sz="quarter" idx="10"/>
          </p:nvPr>
        </p:nvSpPr>
        <p:spPr/>
        <p:txBody>
          <a:bodyPr/>
          <a:lstStyle/>
          <a:p>
            <a:fld id="{0A3C37BE-C303-496D-B5CD-85F2937540FC}" type="slidenum">
              <a:rPr lang="en-GB" smtClean="0"/>
              <a:t>11</a:t>
            </a:fld>
            <a:endParaRPr lang="en-GB"/>
          </a:p>
        </p:txBody>
      </p:sp>
    </p:spTree>
    <p:extLst>
      <p:ext uri="{BB962C8B-B14F-4D97-AF65-F5344CB8AC3E}">
        <p14:creationId xmlns:p14="http://schemas.microsoft.com/office/powerpoint/2010/main" val="22949719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medical men</a:t>
            </a:r>
          </a:p>
        </p:txBody>
      </p:sp>
      <p:sp>
        <p:nvSpPr>
          <p:cNvPr id="4" name="Slide Number Placeholder 3"/>
          <p:cNvSpPr>
            <a:spLocks noGrp="1"/>
          </p:cNvSpPr>
          <p:nvPr>
            <p:ph type="sldNum" sz="quarter" idx="10"/>
          </p:nvPr>
        </p:nvSpPr>
        <p:spPr/>
        <p:txBody>
          <a:bodyPr/>
          <a:lstStyle/>
          <a:p>
            <a:fld id="{0A3C37BE-C303-496D-B5CD-85F2937540FC}" type="slidenum">
              <a:rPr lang="en-GB" smtClean="0"/>
              <a:t>12</a:t>
            </a:fld>
            <a:endParaRPr lang="en-GB"/>
          </a:p>
        </p:txBody>
      </p:sp>
    </p:spTree>
    <p:extLst>
      <p:ext uri="{BB962C8B-B14F-4D97-AF65-F5344CB8AC3E}">
        <p14:creationId xmlns:p14="http://schemas.microsoft.com/office/powerpoint/2010/main" val="29800931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Andrew Boor</a:t>
            </a:r>
          </a:p>
        </p:txBody>
      </p:sp>
      <p:sp>
        <p:nvSpPr>
          <p:cNvPr id="4" name="Slide Number Placeholder 3"/>
          <p:cNvSpPr>
            <a:spLocks noGrp="1"/>
          </p:cNvSpPr>
          <p:nvPr>
            <p:ph type="sldNum" sz="quarter" idx="10"/>
          </p:nvPr>
        </p:nvSpPr>
        <p:spPr/>
        <p:txBody>
          <a:bodyPr/>
          <a:lstStyle/>
          <a:p>
            <a:fld id="{0A3C37BE-C303-496D-B5CD-85F2937540FC}" type="slidenum">
              <a:rPr lang="en-GB" smtClean="0"/>
              <a:t>13</a:t>
            </a:fld>
            <a:endParaRPr lang="en-GB"/>
          </a:p>
        </p:txBody>
      </p:sp>
    </p:spTree>
    <p:extLst>
      <p:ext uri="{BB962C8B-B14F-4D97-AF65-F5344CB8AC3E}">
        <p14:creationId xmlns:p14="http://schemas.microsoft.com/office/powerpoint/2010/main" val="414176032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professor of anatomy at Montpellier (and a man who conformed closely to </a:t>
            </a:r>
            <a:r>
              <a:rPr lang="en-GB" dirty="0" err="1"/>
              <a:t>Galenic</a:t>
            </a:r>
            <a:r>
              <a:rPr lang="en-GB" baseline="0" dirty="0"/>
              <a:t> orthodoxy in all things medical) </a:t>
            </a:r>
          </a:p>
          <a:p>
            <a:r>
              <a:rPr lang="en-GB" baseline="0" dirty="0"/>
              <a:t>But melancholy could also be a more systemic disorder</a:t>
            </a:r>
            <a:endParaRPr lang="en-GB" dirty="0"/>
          </a:p>
        </p:txBody>
      </p:sp>
      <p:sp>
        <p:nvSpPr>
          <p:cNvPr id="4" name="Slide Number Placeholder 3"/>
          <p:cNvSpPr>
            <a:spLocks noGrp="1"/>
          </p:cNvSpPr>
          <p:nvPr>
            <p:ph type="sldNum" sz="quarter" idx="10"/>
          </p:nvPr>
        </p:nvSpPr>
        <p:spPr/>
        <p:txBody>
          <a:bodyPr/>
          <a:lstStyle/>
          <a:p>
            <a:fld id="{0A3C37BE-C303-496D-B5CD-85F2937540FC}" type="slidenum">
              <a:rPr lang="en-GB" smtClean="0"/>
              <a:t>14</a:t>
            </a:fld>
            <a:endParaRPr lang="en-GB"/>
          </a:p>
        </p:txBody>
      </p:sp>
    </p:spTree>
    <p:extLst>
      <p:ext uri="{BB962C8B-B14F-4D97-AF65-F5344CB8AC3E}">
        <p14:creationId xmlns:p14="http://schemas.microsoft.com/office/powerpoint/2010/main" val="7964918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London (Thomas </a:t>
            </a:r>
            <a:r>
              <a:rPr lang="en-GB" dirty="0" err="1"/>
              <a:t>Vautrollier</a:t>
            </a:r>
            <a:r>
              <a:rPr lang="en-GB" dirty="0"/>
              <a:t>), 1586, 8vo; another edition, printed the same year by John </a:t>
            </a:r>
            <a:r>
              <a:rPr lang="en-GB" dirty="0" err="1"/>
              <a:t>Windet</a:t>
            </a:r>
            <a:r>
              <a:rPr lang="en-GB" dirty="0"/>
              <a:t>. This is said to be the work which suggested Burton's </a:t>
            </a:r>
            <a:r>
              <a:rPr lang="en-GB" i="1" dirty="0">
                <a:hlinkClick r:id="rId3" tooltip="Anatomy of Melancholy"/>
              </a:rPr>
              <a:t>Anatomy of Melancholy</a:t>
            </a:r>
            <a:endParaRPr lang="en-GB" dirty="0"/>
          </a:p>
        </p:txBody>
      </p:sp>
      <p:sp>
        <p:nvSpPr>
          <p:cNvPr id="4" name="Slide Number Placeholder 3"/>
          <p:cNvSpPr>
            <a:spLocks noGrp="1"/>
          </p:cNvSpPr>
          <p:nvPr>
            <p:ph type="sldNum" sz="quarter" idx="10"/>
          </p:nvPr>
        </p:nvSpPr>
        <p:spPr/>
        <p:txBody>
          <a:bodyPr/>
          <a:lstStyle/>
          <a:p>
            <a:fld id="{0A3C37BE-C303-496D-B5CD-85F2937540FC}" type="slidenum">
              <a:rPr lang="en-GB" smtClean="0"/>
              <a:t>15</a:t>
            </a:fld>
            <a:endParaRPr lang="en-GB"/>
          </a:p>
        </p:txBody>
      </p:sp>
    </p:spTree>
    <p:extLst>
      <p:ext uri="{BB962C8B-B14F-4D97-AF65-F5344CB8AC3E}">
        <p14:creationId xmlns:p14="http://schemas.microsoft.com/office/powerpoint/2010/main" val="344102823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Ten distinct Squares here seen apart,</a:t>
            </a:r>
          </a:p>
          <a:p>
            <a:r>
              <a:rPr lang="en-GB" dirty="0"/>
              <a:t>Are joined in one by Cutter's art.</a:t>
            </a:r>
          </a:p>
          <a:p>
            <a:r>
              <a:rPr lang="en-GB" dirty="0"/>
              <a:t>I. </a:t>
            </a:r>
          </a:p>
          <a:p>
            <a:r>
              <a:rPr lang="en-GB" dirty="0"/>
              <a:t>Old Democritus under a tree,</a:t>
            </a:r>
          </a:p>
          <a:p>
            <a:r>
              <a:rPr lang="en-GB" dirty="0"/>
              <a:t>Sits on a stone with book on knee;</a:t>
            </a:r>
          </a:p>
          <a:p>
            <a:r>
              <a:rPr lang="en-GB" dirty="0"/>
              <a:t>About him hang there many features,</a:t>
            </a:r>
          </a:p>
          <a:p>
            <a:r>
              <a:rPr lang="en-GB" dirty="0"/>
              <a:t>Of Cats, Dogs and such like creatures,</a:t>
            </a:r>
          </a:p>
          <a:p>
            <a:r>
              <a:rPr lang="en-GB" dirty="0"/>
              <a:t>Of which he makes anatomy,</a:t>
            </a:r>
          </a:p>
          <a:p>
            <a:r>
              <a:rPr lang="en-GB" dirty="0"/>
              <a:t>The seat of black choler to see.</a:t>
            </a:r>
          </a:p>
          <a:p>
            <a:r>
              <a:rPr lang="en-GB" dirty="0"/>
              <a:t>Over his head appears the sky,</a:t>
            </a:r>
          </a:p>
          <a:p>
            <a:r>
              <a:rPr lang="en-GB" dirty="0"/>
              <a:t>And Saturn Lord of melancholy.</a:t>
            </a:r>
          </a:p>
          <a:p>
            <a:r>
              <a:rPr lang="en-GB" dirty="0"/>
              <a:t>II. </a:t>
            </a:r>
          </a:p>
          <a:p>
            <a:r>
              <a:rPr lang="en-GB" dirty="0"/>
              <a:t>To the left a landscape of Jealousy,</a:t>
            </a:r>
          </a:p>
          <a:p>
            <a:r>
              <a:rPr lang="en-GB" dirty="0"/>
              <a:t>Presents itself unto thine eye.</a:t>
            </a:r>
          </a:p>
          <a:p>
            <a:r>
              <a:rPr lang="en-GB" dirty="0"/>
              <a:t>A Kingfisher, a Swan, an </a:t>
            </a:r>
            <a:r>
              <a:rPr lang="en-GB" dirty="0" err="1"/>
              <a:t>Hern</a:t>
            </a:r>
            <a:r>
              <a:rPr lang="en-GB" dirty="0"/>
              <a:t>,</a:t>
            </a:r>
          </a:p>
          <a:p>
            <a:r>
              <a:rPr lang="en-GB" dirty="0"/>
              <a:t>Two fighting-cocks you may discern,</a:t>
            </a:r>
          </a:p>
          <a:p>
            <a:r>
              <a:rPr lang="en-GB" dirty="0"/>
              <a:t>Two roaring Bulls each other </a:t>
            </a:r>
            <a:r>
              <a:rPr lang="en-GB" dirty="0" err="1"/>
              <a:t>hie</a:t>
            </a:r>
            <a:r>
              <a:rPr lang="en-GB" dirty="0"/>
              <a:t>,</a:t>
            </a:r>
          </a:p>
          <a:p>
            <a:r>
              <a:rPr lang="en-GB" dirty="0"/>
              <a:t>To assault concerning venery.</a:t>
            </a:r>
          </a:p>
          <a:p>
            <a:r>
              <a:rPr lang="en-GB" dirty="0"/>
              <a:t>Symbols are these; I say no more,</a:t>
            </a:r>
          </a:p>
          <a:p>
            <a:r>
              <a:rPr lang="en-GB" dirty="0"/>
              <a:t>Conceive the rest by that's afore.</a:t>
            </a:r>
          </a:p>
          <a:p>
            <a:r>
              <a:rPr lang="en-GB" dirty="0"/>
              <a:t>III. </a:t>
            </a:r>
          </a:p>
          <a:p>
            <a:r>
              <a:rPr lang="en-GB" dirty="0"/>
              <a:t>The next of solitariness,</a:t>
            </a:r>
          </a:p>
          <a:p>
            <a:r>
              <a:rPr lang="en-GB" dirty="0"/>
              <a:t>A portraiture doth well express,</a:t>
            </a:r>
          </a:p>
          <a:p>
            <a:r>
              <a:rPr lang="en-GB" dirty="0"/>
              <a:t>By sleeping dog, cat: Buck and Doe,</a:t>
            </a:r>
          </a:p>
          <a:p>
            <a:r>
              <a:rPr lang="en-GB" dirty="0"/>
              <a:t>Hares, Conies in the desert go:</a:t>
            </a:r>
          </a:p>
          <a:p>
            <a:r>
              <a:rPr lang="en-GB" dirty="0"/>
              <a:t>Bats, Owls the shady bowers over,</a:t>
            </a:r>
          </a:p>
          <a:p>
            <a:r>
              <a:rPr lang="en-GB" dirty="0"/>
              <a:t>In melancholy darkness hover.</a:t>
            </a:r>
          </a:p>
          <a:p>
            <a:r>
              <a:rPr lang="en-GB" dirty="0"/>
              <a:t>Mark well: </a:t>
            </a:r>
            <a:r>
              <a:rPr lang="en-GB" dirty="0" err="1"/>
              <a:t>If't</a:t>
            </a:r>
            <a:r>
              <a:rPr lang="en-GB" dirty="0"/>
              <a:t> be not </a:t>
            </a:r>
            <a:r>
              <a:rPr lang="en-GB" dirty="0" err="1"/>
              <a:t>as't</a:t>
            </a:r>
            <a:r>
              <a:rPr lang="en-GB" dirty="0"/>
              <a:t> should be,</a:t>
            </a:r>
          </a:p>
          <a:p>
            <a:r>
              <a:rPr lang="en-GB" dirty="0"/>
              <a:t>Blame the bad Cutter, and not me.</a:t>
            </a:r>
          </a:p>
          <a:p>
            <a:r>
              <a:rPr lang="en-GB" dirty="0"/>
              <a:t>IV. </a:t>
            </a:r>
          </a:p>
          <a:p>
            <a:r>
              <a:rPr lang="en-GB" dirty="0" err="1"/>
              <a:t>I'th</a:t>
            </a:r>
            <a:r>
              <a:rPr lang="en-GB" dirty="0"/>
              <a:t>' under column there doth stand</a:t>
            </a:r>
          </a:p>
          <a:p>
            <a:r>
              <a:rPr lang="en-GB" i="1" dirty="0" err="1"/>
              <a:t>Inamorato</a:t>
            </a:r>
            <a:r>
              <a:rPr lang="en-GB" dirty="0"/>
              <a:t> with folded hand;</a:t>
            </a:r>
          </a:p>
          <a:p>
            <a:r>
              <a:rPr lang="en-GB" dirty="0"/>
              <a:t>Down hangs his head, terse and polite,</a:t>
            </a:r>
          </a:p>
          <a:p>
            <a:r>
              <a:rPr lang="en-GB" dirty="0"/>
              <a:t>Some ditty sure he doth </a:t>
            </a:r>
            <a:r>
              <a:rPr lang="en-GB" dirty="0" err="1"/>
              <a:t>indite</a:t>
            </a:r>
            <a:r>
              <a:rPr lang="en-GB" dirty="0"/>
              <a:t>.</a:t>
            </a:r>
          </a:p>
          <a:p>
            <a:r>
              <a:rPr lang="en-GB" dirty="0"/>
              <a:t>His lute and books about him lie,</a:t>
            </a:r>
          </a:p>
          <a:p>
            <a:r>
              <a:rPr lang="en-GB" dirty="0"/>
              <a:t>As symptoms of his vanity.</a:t>
            </a:r>
          </a:p>
          <a:p>
            <a:r>
              <a:rPr lang="en-GB" dirty="0"/>
              <a:t>If this do not enough disclose,</a:t>
            </a:r>
          </a:p>
          <a:p>
            <a:r>
              <a:rPr lang="en-GB" dirty="0"/>
              <a:t>To paint him, take thyself by </a:t>
            </a:r>
            <a:r>
              <a:rPr lang="en-GB" dirty="0" err="1"/>
              <a:t>th</a:t>
            </a:r>
            <a:r>
              <a:rPr lang="en-GB" dirty="0"/>
              <a:t>' nose.</a:t>
            </a:r>
          </a:p>
          <a:p>
            <a:r>
              <a:rPr lang="en-GB" dirty="0"/>
              <a:t>V. </a:t>
            </a:r>
          </a:p>
          <a:p>
            <a:r>
              <a:rPr lang="en-GB" i="1" dirty="0" err="1"/>
              <a:t>Hypocondriacus</a:t>
            </a:r>
            <a:r>
              <a:rPr lang="en-GB" dirty="0"/>
              <a:t> leans on his arm,</a:t>
            </a:r>
          </a:p>
          <a:p>
            <a:r>
              <a:rPr lang="en-GB" dirty="0"/>
              <a:t>Wind in his side doth him much harm,</a:t>
            </a:r>
          </a:p>
          <a:p>
            <a:r>
              <a:rPr lang="en-GB" dirty="0"/>
              <a:t>And troubles him full sore, God knows,</a:t>
            </a:r>
          </a:p>
          <a:p>
            <a:r>
              <a:rPr lang="en-GB" dirty="0"/>
              <a:t>Much pain he hath and many woes.</a:t>
            </a:r>
          </a:p>
          <a:p>
            <a:r>
              <a:rPr lang="en-GB" dirty="0"/>
              <a:t>About him pots and glasses lie,</a:t>
            </a:r>
          </a:p>
          <a:p>
            <a:r>
              <a:rPr lang="en-GB" dirty="0"/>
              <a:t>Newly brought </a:t>
            </a:r>
            <a:r>
              <a:rPr lang="en-GB" dirty="0" err="1"/>
              <a:t>from's</a:t>
            </a:r>
            <a:r>
              <a:rPr lang="en-GB" dirty="0"/>
              <a:t> Apothecary.</a:t>
            </a:r>
          </a:p>
          <a:p>
            <a:r>
              <a:rPr lang="en-GB" dirty="0"/>
              <a:t>This Saturn's aspects signify,</a:t>
            </a:r>
          </a:p>
          <a:p>
            <a:r>
              <a:rPr lang="en-GB" dirty="0"/>
              <a:t>You see them </a:t>
            </a:r>
            <a:r>
              <a:rPr lang="en-GB" dirty="0" err="1"/>
              <a:t>portray'd</a:t>
            </a:r>
            <a:r>
              <a:rPr lang="en-GB" dirty="0"/>
              <a:t> in the sky.</a:t>
            </a:r>
          </a:p>
          <a:p>
            <a:r>
              <a:rPr lang="en-GB" dirty="0"/>
              <a:t>VI. </a:t>
            </a:r>
          </a:p>
          <a:p>
            <a:r>
              <a:rPr lang="en-GB" dirty="0"/>
              <a:t>Beneath them kneeling on his knee,</a:t>
            </a:r>
          </a:p>
          <a:p>
            <a:r>
              <a:rPr lang="en-GB" dirty="0"/>
              <a:t>A superstitious man you see:</a:t>
            </a:r>
          </a:p>
          <a:p>
            <a:r>
              <a:rPr lang="en-GB" dirty="0"/>
              <a:t>He fasts, prays, on his Idol fixt,</a:t>
            </a:r>
          </a:p>
          <a:p>
            <a:r>
              <a:rPr lang="en-GB" dirty="0"/>
              <a:t>Tormented hope and fear betwixt:</a:t>
            </a:r>
          </a:p>
          <a:p>
            <a:r>
              <a:rPr lang="en-GB" dirty="0"/>
              <a:t>For Hell perhaps he takes more pain,</a:t>
            </a:r>
          </a:p>
          <a:p>
            <a:r>
              <a:rPr lang="en-GB" dirty="0"/>
              <a:t>Than thou dost Heaven itself to gain.</a:t>
            </a:r>
          </a:p>
          <a:p>
            <a:r>
              <a:rPr lang="en-GB" dirty="0"/>
              <a:t>Alas poor soul, I pity thee,</a:t>
            </a:r>
          </a:p>
          <a:p>
            <a:r>
              <a:rPr lang="en-GB" dirty="0"/>
              <a:t>What stars incline thee so to be?</a:t>
            </a:r>
          </a:p>
          <a:p>
            <a:r>
              <a:rPr lang="en-GB" dirty="0"/>
              <a:t>VII. </a:t>
            </a:r>
          </a:p>
          <a:p>
            <a:r>
              <a:rPr lang="en-GB" dirty="0"/>
              <a:t>But see the madman rage downright</a:t>
            </a:r>
          </a:p>
          <a:p>
            <a:r>
              <a:rPr lang="en-GB" dirty="0"/>
              <a:t>With furious looks, a ghastly sight.</a:t>
            </a:r>
          </a:p>
          <a:p>
            <a:r>
              <a:rPr lang="en-GB" dirty="0"/>
              <a:t>Naked in chains bound doth he lie,</a:t>
            </a:r>
          </a:p>
          <a:p>
            <a:r>
              <a:rPr lang="en-GB" dirty="0"/>
              <a:t>And roars </a:t>
            </a:r>
            <a:r>
              <a:rPr lang="en-GB" dirty="0" err="1"/>
              <a:t>amain</a:t>
            </a:r>
            <a:r>
              <a:rPr lang="en-GB" dirty="0"/>
              <a:t> he knows not why!</a:t>
            </a:r>
          </a:p>
          <a:p>
            <a:r>
              <a:rPr lang="en-GB" dirty="0"/>
              <a:t>Observe him; for as in a glass,</a:t>
            </a:r>
          </a:p>
          <a:p>
            <a:r>
              <a:rPr lang="en-GB" dirty="0"/>
              <a:t>Thine angry portraiture it was.</a:t>
            </a:r>
          </a:p>
          <a:p>
            <a:r>
              <a:rPr lang="en-GB" dirty="0"/>
              <a:t>His picture keeps still in thy presence;</a:t>
            </a:r>
          </a:p>
          <a:p>
            <a:r>
              <a:rPr lang="en-GB" dirty="0"/>
              <a:t>'Twixt him and thee, there's no difference.</a:t>
            </a:r>
          </a:p>
          <a:p>
            <a:r>
              <a:rPr lang="en-GB" dirty="0"/>
              <a:t>VIII, IX. </a:t>
            </a:r>
          </a:p>
          <a:p>
            <a:r>
              <a:rPr lang="en-GB" i="1" dirty="0"/>
              <a:t>Borage</a:t>
            </a:r>
            <a:r>
              <a:rPr lang="en-GB" dirty="0"/>
              <a:t> and </a:t>
            </a:r>
            <a:r>
              <a:rPr lang="en-GB" i="1" dirty="0" err="1"/>
              <a:t>Hellebor</a:t>
            </a:r>
            <a:r>
              <a:rPr lang="en-GB" dirty="0"/>
              <a:t> fill two scenes,</a:t>
            </a:r>
          </a:p>
          <a:p>
            <a:r>
              <a:rPr lang="en-GB" dirty="0"/>
              <a:t>Sovereign plants to purge the veins</a:t>
            </a:r>
          </a:p>
          <a:p>
            <a:r>
              <a:rPr lang="en-GB" dirty="0"/>
              <a:t>Of melancholy, and cheer the heart,</a:t>
            </a:r>
          </a:p>
          <a:p>
            <a:r>
              <a:rPr lang="en-GB" dirty="0"/>
              <a:t>Of those black fumes which make it smart;</a:t>
            </a:r>
          </a:p>
          <a:p>
            <a:r>
              <a:rPr lang="en-GB" dirty="0"/>
              <a:t>To clear the brain of misty fogs,</a:t>
            </a:r>
          </a:p>
          <a:p>
            <a:r>
              <a:rPr lang="en-GB" dirty="0"/>
              <a:t>Which dull our senses, and Soul clogs.</a:t>
            </a:r>
          </a:p>
          <a:p>
            <a:r>
              <a:rPr lang="en-GB" dirty="0"/>
              <a:t>The best medicine that </a:t>
            </a:r>
            <a:r>
              <a:rPr lang="en-GB" dirty="0" err="1"/>
              <a:t>e'er</a:t>
            </a:r>
            <a:r>
              <a:rPr lang="en-GB" dirty="0"/>
              <a:t> God made</a:t>
            </a:r>
          </a:p>
          <a:p>
            <a:r>
              <a:rPr lang="en-GB" dirty="0"/>
              <a:t>For this malady, if well </a:t>
            </a:r>
            <a:r>
              <a:rPr lang="en-GB" dirty="0" err="1"/>
              <a:t>assay'd</a:t>
            </a:r>
            <a:r>
              <a:rPr lang="en-GB" dirty="0"/>
              <a:t>.</a:t>
            </a:r>
          </a:p>
          <a:p>
            <a:r>
              <a:rPr lang="en-GB" dirty="0"/>
              <a:t>X. </a:t>
            </a:r>
          </a:p>
          <a:p>
            <a:r>
              <a:rPr lang="en-GB" dirty="0"/>
              <a:t>Now last of all to fill a place,</a:t>
            </a:r>
          </a:p>
          <a:p>
            <a:r>
              <a:rPr lang="en-GB" dirty="0"/>
              <a:t>Presented is the Author's face;</a:t>
            </a:r>
          </a:p>
          <a:p>
            <a:r>
              <a:rPr lang="en-GB" dirty="0"/>
              <a:t>And in that habit which he wears,</a:t>
            </a:r>
          </a:p>
          <a:p>
            <a:r>
              <a:rPr lang="en-GB" dirty="0"/>
              <a:t>His image to the world appears.</a:t>
            </a:r>
          </a:p>
          <a:p>
            <a:r>
              <a:rPr lang="en-GB" dirty="0"/>
              <a:t>His mind no art can well express,</a:t>
            </a:r>
          </a:p>
          <a:p>
            <a:r>
              <a:rPr lang="en-GB" dirty="0"/>
              <a:t>That by his writings you may guess.</a:t>
            </a:r>
          </a:p>
          <a:p>
            <a:r>
              <a:rPr lang="en-GB" dirty="0"/>
              <a:t>It was not pride, nor yet vainglory,</a:t>
            </a:r>
          </a:p>
          <a:p>
            <a:r>
              <a:rPr lang="en-GB" dirty="0"/>
              <a:t>(Though others do it commonly)</a:t>
            </a:r>
          </a:p>
          <a:p>
            <a:r>
              <a:rPr lang="en-GB" dirty="0"/>
              <a:t>Made him do this: if you must know,</a:t>
            </a:r>
          </a:p>
          <a:p>
            <a:r>
              <a:rPr lang="en-GB" dirty="0"/>
              <a:t>The Printer would needs have it so.</a:t>
            </a:r>
          </a:p>
          <a:p>
            <a:r>
              <a:rPr lang="en-GB" dirty="0"/>
              <a:t>Then do not frown or scoff at it,</a:t>
            </a:r>
          </a:p>
          <a:p>
            <a:r>
              <a:rPr lang="en-GB" dirty="0"/>
              <a:t>Deride not, or detract a whit.</a:t>
            </a:r>
          </a:p>
          <a:p>
            <a:r>
              <a:rPr lang="en-GB" dirty="0"/>
              <a:t>For surely as thou dost by him,</a:t>
            </a:r>
          </a:p>
          <a:p>
            <a:r>
              <a:rPr lang="en-GB" dirty="0"/>
              <a:t>He will do the same again.</a:t>
            </a:r>
          </a:p>
          <a:p>
            <a:r>
              <a:rPr lang="en-GB" dirty="0"/>
              <a:t>Then look </a:t>
            </a:r>
            <a:r>
              <a:rPr lang="en-GB" dirty="0" err="1"/>
              <a:t>upon't</a:t>
            </a:r>
            <a:r>
              <a:rPr lang="en-GB" dirty="0"/>
              <a:t>, behold and see,</a:t>
            </a:r>
          </a:p>
          <a:p>
            <a:r>
              <a:rPr lang="en-GB" dirty="0"/>
              <a:t>As thou </a:t>
            </a:r>
            <a:r>
              <a:rPr lang="en-GB" dirty="0" err="1"/>
              <a:t>lik'st</a:t>
            </a:r>
            <a:r>
              <a:rPr lang="en-GB" dirty="0"/>
              <a:t> it, so it likes thee.</a:t>
            </a:r>
          </a:p>
          <a:p>
            <a:r>
              <a:rPr lang="en-GB" dirty="0"/>
              <a:t>And I for it will stand in view,</a:t>
            </a:r>
          </a:p>
          <a:p>
            <a:r>
              <a:rPr lang="en-GB" dirty="0"/>
              <a:t>Thine to command, Reader, adieu.</a:t>
            </a:r>
          </a:p>
          <a:p>
            <a:endParaRPr lang="en-GB" dirty="0"/>
          </a:p>
        </p:txBody>
      </p:sp>
      <p:sp>
        <p:nvSpPr>
          <p:cNvPr id="4" name="Slide Number Placeholder 3"/>
          <p:cNvSpPr>
            <a:spLocks noGrp="1"/>
          </p:cNvSpPr>
          <p:nvPr>
            <p:ph type="sldNum" sz="quarter" idx="10"/>
          </p:nvPr>
        </p:nvSpPr>
        <p:spPr/>
        <p:txBody>
          <a:bodyPr/>
          <a:lstStyle/>
          <a:p>
            <a:fld id="{0A3C37BE-C303-496D-B5CD-85F2937540FC}" type="slidenum">
              <a:rPr lang="en-GB" smtClean="0"/>
              <a:t>17</a:t>
            </a:fld>
            <a:endParaRPr lang="en-GB"/>
          </a:p>
        </p:txBody>
      </p:sp>
    </p:spTree>
    <p:extLst>
      <p:ext uri="{BB962C8B-B14F-4D97-AF65-F5344CB8AC3E}">
        <p14:creationId xmlns:p14="http://schemas.microsoft.com/office/powerpoint/2010/main" val="389413615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 writes: How </a:t>
            </a:r>
            <a:r>
              <a:rPr lang="en-GB" dirty="0" err="1"/>
              <a:t>farre</a:t>
            </a:r>
            <a:r>
              <a:rPr lang="en-GB" dirty="0"/>
              <a:t> the power of spirits and devils</a:t>
            </a:r>
            <a:r>
              <a:rPr lang="en-GB" baseline="0" dirty="0"/>
              <a:t> doth extend, and whether they can cause this or any other disease is a serious question, and worth to be considered. Further he states ‘Many think he can work upon the body, but not upon the </a:t>
            </a:r>
            <a:r>
              <a:rPr lang="en-GB" baseline="0" dirty="0" err="1"/>
              <a:t>moinde</a:t>
            </a:r>
            <a:r>
              <a:rPr lang="en-GB" baseline="0" dirty="0"/>
              <a:t>, but experience </a:t>
            </a:r>
            <a:r>
              <a:rPr lang="en-GB" baseline="0" dirty="0" err="1"/>
              <a:t>pronounceth</a:t>
            </a:r>
            <a:r>
              <a:rPr lang="en-GB" baseline="0" dirty="0"/>
              <a:t> otherwise, that he can </a:t>
            </a:r>
            <a:r>
              <a:rPr lang="en-GB" baseline="0" dirty="0" err="1"/>
              <a:t>worke</a:t>
            </a:r>
            <a:r>
              <a:rPr lang="en-GB" baseline="0" dirty="0"/>
              <a:t> both upon body and mind. </a:t>
            </a:r>
            <a:r>
              <a:rPr lang="en-GB" baseline="0" dirty="0" err="1"/>
              <a:t>Hee</a:t>
            </a:r>
            <a:r>
              <a:rPr lang="en-GB" baseline="0" dirty="0"/>
              <a:t> begins first with the </a:t>
            </a:r>
            <a:r>
              <a:rPr lang="en-GB" baseline="0" dirty="0" err="1"/>
              <a:t>phantasie</a:t>
            </a:r>
            <a:r>
              <a:rPr lang="en-GB" baseline="0" dirty="0"/>
              <a:t>, and </a:t>
            </a:r>
            <a:r>
              <a:rPr lang="en-GB" baseline="0" dirty="0" err="1"/>
              <a:t>movesd</a:t>
            </a:r>
            <a:r>
              <a:rPr lang="en-GB" baseline="0" dirty="0"/>
              <a:t> that so strongly that no reason is able to resist…of all other, melancholy persons are most subject to </a:t>
            </a:r>
            <a:r>
              <a:rPr lang="en-GB" baseline="0" dirty="0" err="1"/>
              <a:t>diabolicall</a:t>
            </a:r>
            <a:r>
              <a:rPr lang="en-GB" baseline="0" dirty="0"/>
              <a:t> temptations, and illusions, and most apt to entertain them, and the </a:t>
            </a:r>
            <a:r>
              <a:rPr lang="en-GB" baseline="0" dirty="0" err="1"/>
              <a:t>Devill</a:t>
            </a:r>
            <a:r>
              <a:rPr lang="en-GB" baseline="0" dirty="0"/>
              <a:t> best able to </a:t>
            </a:r>
            <a:r>
              <a:rPr lang="en-GB" baseline="0" dirty="0" err="1"/>
              <a:t>worke</a:t>
            </a:r>
            <a:r>
              <a:rPr lang="en-GB" baseline="0" dirty="0"/>
              <a:t> upon them</a:t>
            </a:r>
            <a:endParaRPr lang="en-GB" dirty="0"/>
          </a:p>
        </p:txBody>
      </p:sp>
      <p:sp>
        <p:nvSpPr>
          <p:cNvPr id="4" name="Slide Number Placeholder 3"/>
          <p:cNvSpPr>
            <a:spLocks noGrp="1"/>
          </p:cNvSpPr>
          <p:nvPr>
            <p:ph type="sldNum" sz="quarter" idx="10"/>
          </p:nvPr>
        </p:nvSpPr>
        <p:spPr/>
        <p:txBody>
          <a:bodyPr/>
          <a:lstStyle/>
          <a:p>
            <a:fld id="{0A3C37BE-C303-496D-B5CD-85F2937540FC}" type="slidenum">
              <a:rPr lang="en-GB" smtClean="0"/>
              <a:t>18</a:t>
            </a:fld>
            <a:endParaRPr lang="en-GB"/>
          </a:p>
        </p:txBody>
      </p:sp>
    </p:spTree>
    <p:extLst>
      <p:ext uri="{BB962C8B-B14F-4D97-AF65-F5344CB8AC3E}">
        <p14:creationId xmlns:p14="http://schemas.microsoft.com/office/powerpoint/2010/main" val="81662106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Napier was appointed a curate to preach in his place while he practised astrology, which was intertwined with his devout </a:t>
            </a:r>
            <a:r>
              <a:rPr lang="en-GB" dirty="0">
                <a:hlinkClick r:id="rId3" tooltip="Anglicanism"/>
              </a:rPr>
              <a:t>Anglicanism</a:t>
            </a:r>
            <a:r>
              <a:rPr lang="en-GB" dirty="0"/>
              <a:t> and interest in </a:t>
            </a:r>
            <a:r>
              <a:rPr lang="en-GB" dirty="0">
                <a:hlinkClick r:id="rId4" tooltip="Medicine"/>
              </a:rPr>
              <a:t>medicine</a:t>
            </a:r>
            <a:r>
              <a:rPr lang="en-GB" dirty="0"/>
              <a:t>. He claimed to speak with the </a:t>
            </a:r>
            <a:r>
              <a:rPr lang="en-GB" dirty="0">
                <a:hlinkClick r:id="rId5" tooltip="Archangel"/>
              </a:rPr>
              <a:t>archangel</a:t>
            </a:r>
            <a:r>
              <a:rPr lang="en-GB" dirty="0"/>
              <a:t> </a:t>
            </a:r>
            <a:r>
              <a:rPr lang="en-GB" dirty="0">
                <a:hlinkClick r:id="rId6" tooltip="Raphael (archangel)"/>
              </a:rPr>
              <a:t>Raphael</a:t>
            </a:r>
            <a:r>
              <a:rPr lang="en-GB" dirty="0"/>
              <a:t> frequently, and occasionally with the archangel </a:t>
            </a:r>
            <a:r>
              <a:rPr lang="en-GB" dirty="0">
                <a:hlinkClick r:id="rId7" tooltip="Michael (archangel)"/>
              </a:rPr>
              <a:t>Michael</a:t>
            </a:r>
            <a:r>
              <a:rPr lang="en-GB" dirty="0"/>
              <a:t>. His clients included </a:t>
            </a:r>
            <a:r>
              <a:rPr lang="en-GB" dirty="0">
                <a:hlinkClick r:id="rId8" tooltip="Emanuel Scrope, 1st Earl of Sunderland"/>
              </a:rPr>
              <a:t>Emanuel </a:t>
            </a:r>
            <a:r>
              <a:rPr lang="en-GB" dirty="0" err="1">
                <a:hlinkClick r:id="rId8" tooltip="Emanuel Scrope, 1st Earl of Sunderland"/>
              </a:rPr>
              <a:t>Scrope</a:t>
            </a:r>
            <a:r>
              <a:rPr lang="en-GB" dirty="0"/>
              <a:t>, </a:t>
            </a:r>
            <a:r>
              <a:rPr lang="en-GB" dirty="0">
                <a:hlinkClick r:id="rId9" tooltip="Earl of Sunderland"/>
              </a:rPr>
              <a:t>1st Earl of Sunderland</a:t>
            </a:r>
            <a:r>
              <a:rPr lang="en-GB" dirty="0"/>
              <a:t> as well as the </a:t>
            </a:r>
            <a:r>
              <a:rPr lang="en-GB" dirty="0">
                <a:hlinkClick r:id="rId10" tooltip="Earl of Bolingbroke"/>
              </a:rPr>
              <a:t>Earl of Bolingbroke</a:t>
            </a:r>
            <a:r>
              <a:rPr lang="en-GB" dirty="0"/>
              <a:t> and </a:t>
            </a:r>
            <a:r>
              <a:rPr lang="en-GB" dirty="0">
                <a:hlinkClick r:id="rId11" tooltip="Thomas Wentworth, 1st Earl of Strafford"/>
              </a:rPr>
              <a:t>Lord Wentworth</a:t>
            </a:r>
            <a:r>
              <a:rPr lang="en-GB" dirty="0"/>
              <a:t>, who reputedly protected him from the actions of magistrates</a:t>
            </a:r>
          </a:p>
          <a:p>
            <a:endParaRPr lang="en-GB" dirty="0"/>
          </a:p>
          <a:p>
            <a:r>
              <a:rPr lang="en-GB" dirty="0"/>
              <a:t>Napier’s casebooks survive from 1597 until his death in 1634. Through them and his other papers (all unpublished prior to the Casebooks Project), we can see his studious devotion to astrology, alchemy, various sorts of magic, and theology. Most of his patients were local. Through his brother, his repute spread amongst members of the nobility, including those in the circle of the duke of Buckingham. Napier was consulted about the duke’s ‘lunatic’ brother, Viscount Purbeck, John Villiers.</a:t>
            </a:r>
          </a:p>
          <a:p>
            <a:endParaRPr lang="en-GB" dirty="0"/>
          </a:p>
          <a:p>
            <a:br>
              <a:rPr lang="en-GB" dirty="0"/>
            </a:br>
            <a:r>
              <a:rPr lang="en-GB" dirty="0"/>
              <a:t>Despite the contested status of such arcane arts at this time, the combination of astrology and medicine clearly helped Napier to build up a prodigious and popular practice, tending to the bodily and mental ills of tens of thousands of patients. The afflicted came to him from all social ranks, although the majority of his clients were derived (and remained) from the lower middling, artisan, farming, and labouring classes. Even the poorer folk sought Napier out, no doubt encouraged by the fact that his fees were on the modest side, and that he would often forgo charging the poor, although the extent of his charity may have been exaggerated by some of his hagiographical biographers. About one-quarter of his clients were drawn from the nobility, aristocracy, and higher gentry, in part recruited initially through his brother, </a:t>
            </a:r>
            <a:r>
              <a:rPr lang="en-GB" dirty="0">
                <a:hlinkClick r:id="rId12"/>
              </a:rPr>
              <a:t>Sir Robert Napier [</a:t>
            </a:r>
            <a:r>
              <a:rPr lang="en-GB" i="1" dirty="0">
                <a:hlinkClick r:id="rId12"/>
              </a:rPr>
              <a:t>see below</a:t>
            </a:r>
            <a:r>
              <a:rPr lang="en-GB" dirty="0">
                <a:hlinkClick r:id="rId12"/>
              </a:rPr>
              <a:t>]</a:t>
            </a:r>
            <a:r>
              <a:rPr lang="en-GB" dirty="0"/>
              <a:t>, whose success as a Levant trader made him wealthy, and who moved in the duke of Buckingham's circle. </a:t>
            </a:r>
          </a:p>
          <a:p>
            <a:endParaRPr lang="en-GB" dirty="0"/>
          </a:p>
          <a:p>
            <a:br>
              <a:rPr lang="en-GB" dirty="0"/>
            </a:br>
            <a:r>
              <a:rPr lang="en-GB" dirty="0"/>
              <a:t>Astrology informed Napier's entire practice, from the content and style of consultation and diagnosis to record-keeping and the timing and nature of treatments. Yet the stars were not his only otherworldly guides for, allegedly (according to Lilly and Aubrey), he also discoursed regularly with the spirit world, calling upon the angel Raphael for advice about his patients. However, there are (perhaps deliberately) scant signs of such angelic consultations in his notes, while even astrology remained merely a tool in his medical practice. It was a more earthly and more regularly medical assessment of signs and symptoms on which Napier relied most.</a:t>
            </a:r>
          </a:p>
        </p:txBody>
      </p:sp>
      <p:sp>
        <p:nvSpPr>
          <p:cNvPr id="4" name="Slide Number Placeholder 3"/>
          <p:cNvSpPr>
            <a:spLocks noGrp="1"/>
          </p:cNvSpPr>
          <p:nvPr>
            <p:ph type="sldNum" sz="quarter" idx="10"/>
          </p:nvPr>
        </p:nvSpPr>
        <p:spPr/>
        <p:txBody>
          <a:bodyPr/>
          <a:lstStyle/>
          <a:p>
            <a:fld id="{0A3C37BE-C303-496D-B5CD-85F2937540FC}" type="slidenum">
              <a:rPr lang="en-GB" smtClean="0"/>
              <a:t>19</a:t>
            </a:fld>
            <a:endParaRPr lang="en-GB"/>
          </a:p>
        </p:txBody>
      </p:sp>
    </p:spTree>
    <p:extLst>
      <p:ext uri="{BB962C8B-B14F-4D97-AF65-F5344CB8AC3E}">
        <p14:creationId xmlns:p14="http://schemas.microsoft.com/office/powerpoint/2010/main" val="305408462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Most historical attention (thus far) has been accorded to Napier's mentally and psychically affected patients, who actually comprised less than 5 per cent (about 2000) of his enormous clientele. Yet his notes permit a unique and remarkable window into the mental afflictions and thought worlds of a wide range of mentally troubled and sick individuals and their families, and what they meant to a contemporary practitioner. Napier's empathy for the mental travails and ills of some of his patients may have been enhanced by the fact that he himself was evidently ‘afflicted with </a:t>
            </a:r>
            <a:r>
              <a:rPr lang="en-GB" dirty="0" err="1"/>
              <a:t>mopish</a:t>
            </a:r>
            <a:r>
              <a:rPr lang="en-GB" dirty="0"/>
              <a:t> melancholy’ (</a:t>
            </a:r>
            <a:r>
              <a:rPr lang="en-GB" dirty="0" err="1"/>
              <a:t>Bodl</a:t>
            </a:r>
            <a:r>
              <a:rPr lang="en-GB" dirty="0"/>
              <a:t>. </a:t>
            </a:r>
            <a:r>
              <a:rPr lang="en-GB" dirty="0" err="1"/>
              <a:t>Oxf</a:t>
            </a:r>
            <a:r>
              <a:rPr lang="en-GB" dirty="0"/>
              <a:t>., MS </a:t>
            </a:r>
            <a:r>
              <a:rPr lang="en-GB" dirty="0" err="1"/>
              <a:t>Ashmole</a:t>
            </a:r>
            <a:r>
              <a:rPr lang="en-GB" dirty="0"/>
              <a:t> 213, fol. 110). He also shared, to some extent, their anxieties about the spirit world, and offered them the kind of eclectic medical aid that they generally found highly palatable. Although reliant mainly on standard, conventional evacuative and </a:t>
            </a:r>
            <a:r>
              <a:rPr lang="en-GB" dirty="0" err="1"/>
              <a:t>antiphlogistic</a:t>
            </a:r>
            <a:r>
              <a:rPr lang="en-GB" dirty="0"/>
              <a:t> remedies, his extant medical notes show him dispensing a mixture of orthodox medicinal remedies, </a:t>
            </a:r>
            <a:r>
              <a:rPr lang="en-GB" dirty="0" err="1"/>
              <a:t>religio</a:t>
            </a:r>
            <a:r>
              <a:rPr lang="en-GB" dirty="0"/>
              <a:t>-moral counsel, and astrological, quasi-magical intervention—from purgation and bleeding, to mutual prayer, horoscope casting, the provision of amulets and charms, and ritual exorcism.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Why do you think there was a greater ration of women visiting Napier?</a:t>
            </a:r>
          </a:p>
          <a:p>
            <a:endParaRPr lang="en-GB" dirty="0"/>
          </a:p>
        </p:txBody>
      </p:sp>
      <p:sp>
        <p:nvSpPr>
          <p:cNvPr id="4" name="Slide Number Placeholder 3"/>
          <p:cNvSpPr>
            <a:spLocks noGrp="1"/>
          </p:cNvSpPr>
          <p:nvPr>
            <p:ph type="sldNum" sz="quarter" idx="10"/>
          </p:nvPr>
        </p:nvSpPr>
        <p:spPr/>
        <p:txBody>
          <a:bodyPr/>
          <a:lstStyle/>
          <a:p>
            <a:fld id="{0A3C37BE-C303-496D-B5CD-85F2937540FC}" type="slidenum">
              <a:rPr lang="en-GB" smtClean="0"/>
              <a:t>20</a:t>
            </a:fld>
            <a:endParaRPr lang="en-GB"/>
          </a:p>
        </p:txBody>
      </p:sp>
    </p:spTree>
    <p:extLst>
      <p:ext uri="{BB962C8B-B14F-4D97-AF65-F5344CB8AC3E}">
        <p14:creationId xmlns:p14="http://schemas.microsoft.com/office/powerpoint/2010/main" val="1629964481"/>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Rectangle 7"/>
          <p:cNvSpPr/>
          <p:nvPr/>
        </p:nvSpPr>
        <p:spPr>
          <a:xfrm>
            <a:off x="0" y="0"/>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pic>
        <p:nvPicPr>
          <p:cNvPr id="11" name="Picture 10"/>
          <p:cNvPicPr>
            <a:picLocks noChangeAspect="1"/>
          </p:cNvPicPr>
          <p:nvPr/>
        </p:nvPicPr>
        <p:blipFill rotWithShape="1">
          <a:blip r:embed="rId2" cstate="print">
            <a:duotone>
              <a:schemeClr val="accent2">
                <a:shade val="45000"/>
                <a:satMod val="135000"/>
              </a:schemeClr>
              <a:prstClr val="white"/>
            </a:duotone>
            <a:extLst>
              <a:ext uri="{BEBA8EAE-BF5A-486C-A8C5-ECC9F3942E4B}">
                <a14:imgProps xmlns:a14="http://schemas.microsoft.com/office/drawing/2010/main">
                  <a14:imgLayer r:embed="rId3">
                    <a14:imgEffect>
                      <a14:saturation sat="30000"/>
                    </a14:imgEffect>
                  </a14:imgLayer>
                </a14:imgProps>
              </a:ext>
              <a:ext uri="{28A0092B-C50C-407E-A947-70E740481C1C}">
                <a14:useLocalDpi xmlns:a14="http://schemas.microsoft.com/office/drawing/2010/main" val="0"/>
              </a:ext>
            </a:extLst>
          </a:blip>
          <a:srcRect/>
          <a:stretch/>
        </p:blipFill>
        <p:spPr>
          <a:xfrm>
            <a:off x="1324445" y="0"/>
            <a:ext cx="1747524" cy="2292094"/>
          </a:xfrm>
          <a:prstGeom prst="rect">
            <a:avLst/>
          </a:prstGeom>
        </p:spPr>
      </p:pic>
      <p:sp>
        <p:nvSpPr>
          <p:cNvPr id="2" name="Title 1"/>
          <p:cNvSpPr>
            <a:spLocks noGrp="1"/>
          </p:cNvSpPr>
          <p:nvPr>
            <p:ph type="ctrTitle"/>
          </p:nvPr>
        </p:nvSpPr>
        <p:spPr>
          <a:xfrm>
            <a:off x="1104900" y="2292094"/>
            <a:ext cx="10096500" cy="2219691"/>
          </a:xfrm>
        </p:spPr>
        <p:txBody>
          <a:bodyPr anchor="ctr">
            <a:normAutofit/>
          </a:bodyPr>
          <a:lstStyle>
            <a:lvl1pPr algn="l">
              <a:defRPr sz="4400" cap="all" baseline="0"/>
            </a:lvl1pPr>
          </a:lstStyle>
          <a:p>
            <a:r>
              <a:rPr lang="en-US"/>
              <a:t>Click to edit Master title style</a:t>
            </a:r>
            <a:endParaRPr/>
          </a:p>
        </p:txBody>
      </p:sp>
      <p:sp>
        <p:nvSpPr>
          <p:cNvPr id="3" name="Subtitle 2"/>
          <p:cNvSpPr>
            <a:spLocks noGrp="1"/>
          </p:cNvSpPr>
          <p:nvPr>
            <p:ph type="subTitle" idx="1"/>
          </p:nvPr>
        </p:nvSpPr>
        <p:spPr>
          <a:xfrm>
            <a:off x="1104898" y="4511784"/>
            <a:ext cx="10096501" cy="955565"/>
          </a:xfrm>
        </p:spPr>
        <p:txBody>
          <a:bodyPr>
            <a:normAutofit/>
          </a:bodyPr>
          <a:lstStyle>
            <a:lvl1pPr marL="0" indent="0" algn="l">
              <a:spcBef>
                <a:spcPts val="0"/>
              </a:spcBef>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a:p>
        </p:txBody>
      </p:sp>
      <p:sp>
        <p:nvSpPr>
          <p:cNvPr id="7" name="Rectangle 6"/>
          <p:cNvSpPr/>
          <p:nvPr/>
        </p:nvSpPr>
        <p:spPr>
          <a:xfrm>
            <a:off x="0" y="5778124"/>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4" name="Date Placeholder 3"/>
          <p:cNvSpPr>
            <a:spLocks noGrp="1"/>
          </p:cNvSpPr>
          <p:nvPr>
            <p:ph type="dt" sz="half" idx="10"/>
          </p:nvPr>
        </p:nvSpPr>
        <p:spPr/>
        <p:txBody>
          <a:bodyPr/>
          <a:lstStyle>
            <a:lvl1pPr>
              <a:defRPr baseline="0">
                <a:solidFill>
                  <a:schemeClr val="tx1">
                    <a:lumMod val="20000"/>
                    <a:lumOff val="80000"/>
                  </a:schemeClr>
                </a:solidFill>
              </a:defRPr>
            </a:lvl1pPr>
          </a:lstStyle>
          <a:p>
            <a:fld id="{402B9795-92DC-40DC-A1CA-9A4B349D7824}" type="datetimeFigureOut">
              <a:rPr lang="en-US" smtClean="0"/>
              <a:pPr/>
              <a:t>11/22/2016</a:t>
            </a:fld>
            <a:endParaRPr lang="en-US" dirty="0"/>
          </a:p>
        </p:txBody>
      </p:sp>
      <p:sp>
        <p:nvSpPr>
          <p:cNvPr id="5" name="Footer Placeholder 4"/>
          <p:cNvSpPr>
            <a:spLocks noGrp="1"/>
          </p:cNvSpPr>
          <p:nvPr>
            <p:ph type="ftr" sz="quarter" idx="11"/>
          </p:nvPr>
        </p:nvSpPr>
        <p:spPr/>
        <p:txBody>
          <a:bodyPr/>
          <a:lstStyle>
            <a:lvl1pPr>
              <a:defRPr baseline="0">
                <a:solidFill>
                  <a:schemeClr val="tx1">
                    <a:lumMod val="20000"/>
                    <a:lumOff val="80000"/>
                  </a:schemeClr>
                </a:solidFill>
              </a:defRPr>
            </a:lvl1pPr>
          </a:lstStyle>
          <a:p>
            <a:endParaRPr lang="en-US"/>
          </a:p>
        </p:txBody>
      </p:sp>
      <p:sp>
        <p:nvSpPr>
          <p:cNvPr id="6" name="Slide Number Placeholder 5"/>
          <p:cNvSpPr>
            <a:spLocks noGrp="1"/>
          </p:cNvSpPr>
          <p:nvPr>
            <p:ph type="sldNum" sz="quarter" idx="12"/>
          </p:nvPr>
        </p:nvSpPr>
        <p:spPr/>
        <p:txBody>
          <a:bodyPr/>
          <a:lstStyle>
            <a:lvl1pPr>
              <a:defRPr baseline="0">
                <a:solidFill>
                  <a:schemeClr val="tx1">
                    <a:lumMod val="20000"/>
                    <a:lumOff val="80000"/>
                  </a:schemeClr>
                </a:solidFill>
              </a:defRPr>
            </a:lvl1pPr>
          </a:lstStyle>
          <a:p>
            <a:fld id="{0FF54DE5-C571-48E8-A5BC-B369434E2F44}" type="slidenum">
              <a:rPr lang="en-US" smtClean="0"/>
              <a:pPr/>
              <a:t>‹#›</a:t>
            </a:fld>
            <a:endParaRPr lang="en-US"/>
          </a:p>
        </p:txBody>
      </p:sp>
    </p:spTree>
    <p:extLst>
      <p:ext uri="{BB962C8B-B14F-4D97-AF65-F5344CB8AC3E}">
        <p14:creationId xmlns:p14="http://schemas.microsoft.com/office/powerpoint/2010/main" val="16597565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402B9795-92DC-40DC-A1CA-9A4B349D7824}" type="datetimeFigureOut">
              <a:rPr lang="en-US"/>
              <a:t>11/22/2016</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7868768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1104900" y="2292094"/>
            <a:ext cx="5734050" cy="2219691"/>
          </a:xfrm>
        </p:spPr>
        <p:txBody>
          <a:bodyPr anchor="ctr">
            <a:normAutofit/>
          </a:bodyPr>
          <a:lstStyle>
            <a:lvl1pPr algn="l">
              <a:defRPr sz="4400" cap="all" baseline="0"/>
            </a:lvl1pPr>
          </a:lstStyle>
          <a:p>
            <a:r>
              <a:rPr lang="en-US"/>
              <a:t>Click to edit Master title style</a:t>
            </a:r>
            <a:endParaRPr/>
          </a:p>
        </p:txBody>
      </p:sp>
      <p:sp>
        <p:nvSpPr>
          <p:cNvPr id="3" name="Subtitle 2"/>
          <p:cNvSpPr>
            <a:spLocks noGrp="1"/>
          </p:cNvSpPr>
          <p:nvPr>
            <p:ph type="subTitle" idx="1"/>
          </p:nvPr>
        </p:nvSpPr>
        <p:spPr>
          <a:xfrm>
            <a:off x="1104900" y="4511784"/>
            <a:ext cx="5734050" cy="955565"/>
          </a:xfrm>
        </p:spPr>
        <p:txBody>
          <a:bodyPr>
            <a:normAutofit/>
          </a:bodyPr>
          <a:lstStyle>
            <a:lvl1pPr marL="0" indent="0" algn="l">
              <a:spcBef>
                <a:spcPts val="0"/>
              </a:spcBef>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a:p>
        </p:txBody>
      </p:sp>
      <p:sp>
        <p:nvSpPr>
          <p:cNvPr id="11" name="Picture Placeholder 10" descr="An empty placeholder to add an image. Click on the placeholder and select the image that you wish to add."/>
          <p:cNvSpPr>
            <a:spLocks noGrp="1"/>
          </p:cNvSpPr>
          <p:nvPr>
            <p:ph type="pic" sz="quarter" idx="13"/>
          </p:nvPr>
        </p:nvSpPr>
        <p:spPr>
          <a:xfrm>
            <a:off x="6981063" y="1310656"/>
            <a:ext cx="5210937" cy="4208604"/>
          </a:xfrm>
          <a:solidFill>
            <a:schemeClr val="tx1">
              <a:lumMod val="20000"/>
              <a:lumOff val="80000"/>
            </a:schemeClr>
          </a:solidFill>
        </p:spPr>
        <p:txBody>
          <a:bodyPr tIns="1005840"/>
          <a:lstStyle>
            <a:lvl1pPr marL="0" indent="0" algn="ctr">
              <a:buNone/>
              <a:defRPr/>
            </a:lvl1pPr>
          </a:lstStyle>
          <a:p>
            <a:r>
              <a:rPr lang="en-US"/>
              <a:t>Click icon to add picture</a:t>
            </a:r>
            <a:endParaRPr/>
          </a:p>
        </p:txBody>
      </p:sp>
      <p:sp>
        <p:nvSpPr>
          <p:cNvPr id="8" name="Rectangle 7"/>
          <p:cNvSpPr/>
          <p:nvPr/>
        </p:nvSpPr>
        <p:spPr>
          <a:xfrm>
            <a:off x="0" y="0"/>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nvGrpSpPr>
          <p:cNvPr id="14" name="Group 13"/>
          <p:cNvGrpSpPr/>
          <p:nvPr/>
        </p:nvGrpSpPr>
        <p:grpSpPr>
          <a:xfrm>
            <a:off x="0" y="1143000"/>
            <a:ext cx="12192000" cy="63125"/>
            <a:chOff x="507492" y="1501519"/>
            <a:chExt cx="8129016" cy="63125"/>
          </a:xfrm>
        </p:grpSpPr>
        <p:cxnSp>
          <p:nvCxnSpPr>
            <p:cNvPr id="15" name="Straight Connector 14"/>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pic>
        <p:nvPicPr>
          <p:cNvPr id="10" name="Picture 9"/>
          <p:cNvPicPr>
            <a:picLocks noChangeAspect="1"/>
          </p:cNvPicPr>
          <p:nvPr/>
        </p:nvPicPr>
        <p:blipFill rotWithShape="1">
          <a:blip r:embed="rId2" cstate="print">
            <a:duotone>
              <a:schemeClr val="accent2">
                <a:shade val="45000"/>
                <a:satMod val="135000"/>
              </a:schemeClr>
              <a:prstClr val="white"/>
            </a:duotone>
            <a:extLst>
              <a:ext uri="{BEBA8EAE-BF5A-486C-A8C5-ECC9F3942E4B}">
                <a14:imgProps xmlns:a14="http://schemas.microsoft.com/office/drawing/2010/main">
                  <a14:imgLayer r:embed="rId3">
                    <a14:imgEffect>
                      <a14:saturation sat="30000"/>
                    </a14:imgEffect>
                  </a14:imgLayer>
                </a14:imgProps>
              </a:ext>
              <a:ext uri="{28A0092B-C50C-407E-A947-70E740481C1C}">
                <a14:useLocalDpi xmlns:a14="http://schemas.microsoft.com/office/drawing/2010/main" val="0"/>
              </a:ext>
            </a:extLst>
          </a:blip>
          <a:srcRect/>
          <a:stretch/>
        </p:blipFill>
        <p:spPr>
          <a:xfrm>
            <a:off x="1325880" y="0"/>
            <a:ext cx="1747524" cy="2292094"/>
          </a:xfrm>
          <a:prstGeom prst="rect">
            <a:avLst/>
          </a:prstGeom>
        </p:spPr>
      </p:pic>
      <p:grpSp>
        <p:nvGrpSpPr>
          <p:cNvPr id="13" name="Group 12"/>
          <p:cNvGrpSpPr/>
          <p:nvPr/>
        </p:nvGrpSpPr>
        <p:grpSpPr>
          <a:xfrm rot="10800000">
            <a:off x="0" y="5645510"/>
            <a:ext cx="12192000" cy="63125"/>
            <a:chOff x="507492" y="1501519"/>
            <a:chExt cx="8129016" cy="63125"/>
          </a:xfrm>
        </p:grpSpPr>
        <p:cxnSp>
          <p:nvCxnSpPr>
            <p:cNvPr id="17" name="Straight Connector 16"/>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7" name="Rectangle 6"/>
          <p:cNvSpPr/>
          <p:nvPr/>
        </p:nvSpPr>
        <p:spPr>
          <a:xfrm>
            <a:off x="0" y="5778124"/>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Tree>
    <p:extLst>
      <p:ext uri="{BB962C8B-B14F-4D97-AF65-F5344CB8AC3E}">
        <p14:creationId xmlns:p14="http://schemas.microsoft.com/office/powerpoint/2010/main" val="26739436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2514600"/>
            <a:ext cx="12192000" cy="3194035"/>
            <a:chOff x="647402" y="2514600"/>
            <a:chExt cx="10838688" cy="3194035"/>
          </a:xfrm>
        </p:grpSpPr>
        <p:grpSp>
          <p:nvGrpSpPr>
            <p:cNvPr id="9" name="Group 8"/>
            <p:cNvGrpSpPr/>
            <p:nvPr/>
          </p:nvGrpSpPr>
          <p:grpSpPr>
            <a:xfrm>
              <a:off x="647402" y="2514600"/>
              <a:ext cx="10838688" cy="63125"/>
              <a:chOff x="507492" y="1501519"/>
              <a:chExt cx="8129016" cy="63125"/>
            </a:xfrm>
          </p:grpSpPr>
          <p:cxnSp>
            <p:nvCxnSpPr>
              <p:cNvPr id="14" name="Straight Connector 13"/>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10" name="Rectangle 9"/>
            <p:cNvSpPr/>
            <p:nvPr/>
          </p:nvSpPr>
          <p:spPr>
            <a:xfrm>
              <a:off x="647402" y="2640850"/>
              <a:ext cx="10838688" cy="294153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nvGrpSpPr>
            <p:cNvPr id="11" name="Group 10"/>
            <p:cNvGrpSpPr/>
            <p:nvPr/>
          </p:nvGrpSpPr>
          <p:grpSpPr>
            <a:xfrm rot="10800000">
              <a:off x="647402" y="5645510"/>
              <a:ext cx="10838688" cy="63125"/>
              <a:chOff x="507492" y="1501519"/>
              <a:chExt cx="8129016" cy="63125"/>
            </a:xfrm>
          </p:grpSpPr>
          <p:cxnSp>
            <p:nvCxnSpPr>
              <p:cNvPr id="12" name="Straight Connector 11"/>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grpSp>
      <p:pic>
        <p:nvPicPr>
          <p:cNvPr id="7" name="Picture 6"/>
          <p:cNvPicPr>
            <a:picLocks noChangeAspect="1"/>
          </p:cNvPicPr>
          <p:nvPr/>
        </p:nvPicPr>
        <p:blipFill>
          <a:blip r:embed="rId2" cstate="print">
            <a:duotone>
              <a:schemeClr val="accent2">
                <a:shade val="45000"/>
                <a:satMod val="135000"/>
              </a:schemeClr>
              <a:prstClr val="white"/>
            </a:duotone>
            <a:extLst>
              <a:ext uri="{28A0092B-C50C-407E-A947-70E740481C1C}">
                <a14:useLocalDpi xmlns:a14="http://schemas.microsoft.com/office/drawing/2010/main" val="0"/>
              </a:ext>
            </a:extLst>
          </a:blip>
          <a:stretch>
            <a:fillRect/>
          </a:stretch>
        </p:blipFill>
        <p:spPr>
          <a:xfrm>
            <a:off x="1325880" y="0"/>
            <a:ext cx="1783188" cy="2971806"/>
          </a:xfrm>
          <a:prstGeom prst="rect">
            <a:avLst/>
          </a:prstGeom>
        </p:spPr>
      </p:pic>
      <p:sp>
        <p:nvSpPr>
          <p:cNvPr id="2" name="Title 1"/>
          <p:cNvSpPr>
            <a:spLocks noGrp="1"/>
          </p:cNvSpPr>
          <p:nvPr>
            <p:ph type="title"/>
          </p:nvPr>
        </p:nvSpPr>
        <p:spPr>
          <a:xfrm>
            <a:off x="1104899" y="2971806"/>
            <a:ext cx="10071099" cy="1684150"/>
          </a:xfrm>
        </p:spPr>
        <p:txBody>
          <a:bodyPr anchor="ctr">
            <a:normAutofit/>
          </a:bodyPr>
          <a:lstStyle>
            <a:lvl1pPr>
              <a:defRPr sz="4400" cap="all" baseline="0">
                <a:solidFill>
                  <a:schemeClr val="bg1"/>
                </a:solidFill>
              </a:defRPr>
            </a:lvl1pPr>
          </a:lstStyle>
          <a:p>
            <a:r>
              <a:rPr lang="en-US"/>
              <a:t>Click to edit Master title style</a:t>
            </a:r>
            <a:endParaRPr/>
          </a:p>
        </p:txBody>
      </p:sp>
      <p:sp>
        <p:nvSpPr>
          <p:cNvPr id="3" name="Text Placeholder 2"/>
          <p:cNvSpPr>
            <a:spLocks noGrp="1"/>
          </p:cNvSpPr>
          <p:nvPr>
            <p:ph type="body" idx="1"/>
          </p:nvPr>
        </p:nvSpPr>
        <p:spPr>
          <a:xfrm>
            <a:off x="1104899" y="4655956"/>
            <a:ext cx="10071099" cy="509750"/>
          </a:xfrm>
        </p:spPr>
        <p:txBody>
          <a:bodyPr>
            <a:normAutofit/>
          </a:bodyPr>
          <a:lstStyle>
            <a:lvl1pPr marL="0" indent="0">
              <a:spcBef>
                <a:spcPts val="0"/>
              </a:spcBef>
              <a:buNone/>
              <a:defRPr sz="16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02B9795-92DC-40DC-A1CA-9A4B349D7824}" type="datetimeFigureOut">
              <a:rPr lang="en-US"/>
              <a:t>11/22/2016</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6026788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104900" y="1600200"/>
            <a:ext cx="4914900" cy="4571999"/>
          </a:xfrm>
        </p:spPr>
        <p:txBody>
          <a:bodyPr/>
          <a:lstStyle>
            <a:lvl5pPr>
              <a:defRPr/>
            </a:lvl5pPr>
            <a:lvl6pPr>
              <a:defRPr/>
            </a:lvl6pPr>
            <a:lvl7pPr>
              <a:defRPr/>
            </a:lvl7pPr>
            <a:lvl8pPr>
              <a:defRPr/>
            </a:lvl8pPr>
            <a:lvl9pP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172200" y="1600200"/>
            <a:ext cx="4914900" cy="4571999"/>
          </a:xfrm>
        </p:spPr>
        <p:txBody>
          <a:bodyPr/>
          <a:lstStyle>
            <a:lvl5pPr>
              <a:defRPr/>
            </a:lvl5pPr>
            <a:lvl6pPr>
              <a:defRPr/>
            </a:lvl6pPr>
            <a:lvl7pPr>
              <a:defRPr/>
            </a:lvl7pPr>
            <a:lvl8pPr>
              <a:defRPr/>
            </a:lvl8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402B9795-92DC-40DC-A1CA-9A4B349D7824}" type="datetimeFigureOut">
              <a:rPr lang="en-US"/>
              <a:t>11/22/2016</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5277910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Text Placeholder 2"/>
          <p:cNvSpPr>
            <a:spLocks noGrp="1"/>
          </p:cNvSpPr>
          <p:nvPr>
            <p:ph type="body" idx="1"/>
          </p:nvPr>
        </p:nvSpPr>
        <p:spPr>
          <a:xfrm>
            <a:off x="1104900" y="1600200"/>
            <a:ext cx="4919472" cy="823912"/>
          </a:xfrm>
        </p:spPr>
        <p:txBody>
          <a:bodyPr anchor="b"/>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4900" y="2424112"/>
            <a:ext cx="4919472" cy="37480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166110" y="1600200"/>
            <a:ext cx="4919472" cy="823912"/>
          </a:xfrm>
        </p:spPr>
        <p:txBody>
          <a:bodyPr anchor="b"/>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66110" y="2424112"/>
            <a:ext cx="4919472" cy="37480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7" name="Date Placeholder 6"/>
          <p:cNvSpPr>
            <a:spLocks noGrp="1"/>
          </p:cNvSpPr>
          <p:nvPr>
            <p:ph type="dt" sz="half" idx="10"/>
          </p:nvPr>
        </p:nvSpPr>
        <p:spPr/>
        <p:txBody>
          <a:bodyPr/>
          <a:lstStyle/>
          <a:p>
            <a:fld id="{402B9795-92DC-40DC-A1CA-9A4B349D7824}" type="datetimeFigureOut">
              <a:rPr lang="en-US"/>
              <a:t>11/22/2016</a:t>
            </a:fld>
            <a:endParaRPr/>
          </a:p>
        </p:txBody>
      </p:sp>
      <p:sp>
        <p:nvSpPr>
          <p:cNvPr id="8" name="Footer Placeholder 7"/>
          <p:cNvSpPr>
            <a:spLocks noGrp="1"/>
          </p:cNvSpPr>
          <p:nvPr>
            <p:ph type="ftr" sz="quarter" idx="11"/>
          </p:nvPr>
        </p:nvSpPr>
        <p:spPr/>
        <p:txBody>
          <a:bodyPr/>
          <a:lstStyle/>
          <a:p>
            <a:endParaRPr/>
          </a:p>
        </p:txBody>
      </p:sp>
      <p:sp>
        <p:nvSpPr>
          <p:cNvPr id="9" name="Slide Number Placeholder 8"/>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9710161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fld id="{402B9795-92DC-40DC-A1CA-9A4B349D7824}" type="datetimeFigureOut">
              <a:rPr lang="en-US"/>
              <a:t>11/22/2016</a:t>
            </a:fld>
            <a:endParaRPr/>
          </a:p>
        </p:txBody>
      </p:sp>
      <p:sp>
        <p:nvSpPr>
          <p:cNvPr id="4" name="Footer Placeholder 3"/>
          <p:cNvSpPr>
            <a:spLocks noGrp="1"/>
          </p:cNvSpPr>
          <p:nvPr>
            <p:ph type="ftr" sz="quarter" idx="11"/>
          </p:nvPr>
        </p:nvSpPr>
        <p:spPr/>
        <p:txBody>
          <a:bodyPr/>
          <a:lstStyle/>
          <a:p>
            <a:endParaRPr/>
          </a:p>
        </p:txBody>
      </p:sp>
      <p:sp>
        <p:nvSpPr>
          <p:cNvPr id="5" name="Slide Number Placeholder 4"/>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17581115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02B9795-92DC-40DC-A1CA-9A4B349D7824}" type="datetimeFigureOut">
              <a:rPr lang="en-US"/>
              <a:t>11/22/2016</a:t>
            </a:fld>
            <a:endParaRPr/>
          </a:p>
        </p:txBody>
      </p:sp>
      <p:sp>
        <p:nvSpPr>
          <p:cNvPr id="3" name="Footer Placeholder 2"/>
          <p:cNvSpPr>
            <a:spLocks noGrp="1"/>
          </p:cNvSpPr>
          <p:nvPr>
            <p:ph type="ftr" sz="quarter" idx="11"/>
          </p:nvPr>
        </p:nvSpPr>
        <p:spPr/>
        <p:txBody>
          <a:bodyPr/>
          <a:lstStyle/>
          <a:p>
            <a:endParaRPr/>
          </a:p>
        </p:txBody>
      </p:sp>
      <p:sp>
        <p:nvSpPr>
          <p:cNvPr id="4" name="Slide Number Placeholder 3"/>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024169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lvl1pPr>
              <a:defRPr sz="3200"/>
            </a:lvl1pPr>
          </a:lstStyle>
          <a:p>
            <a:r>
              <a:rPr lang="en-US"/>
              <a:t>Click to edit Master title style</a:t>
            </a:r>
            <a:endParaRPr/>
          </a:p>
        </p:txBody>
      </p:sp>
      <p:sp>
        <p:nvSpPr>
          <p:cNvPr id="4" name="Text Placeholder 3"/>
          <p:cNvSpPr>
            <a:spLocks noGrp="1"/>
          </p:cNvSpPr>
          <p:nvPr>
            <p:ph type="body" sz="half" idx="2"/>
          </p:nvPr>
        </p:nvSpPr>
        <p:spPr>
          <a:xfrm>
            <a:off x="1104900" y="1600200"/>
            <a:ext cx="4384548" cy="4572000"/>
          </a:xfrm>
        </p:spPr>
        <p:txBody>
          <a:bodyPr>
            <a:normAutofit/>
          </a:bodyPr>
          <a:lstStyle>
            <a:lvl1pPr marL="0" indent="0">
              <a:spcBef>
                <a:spcPts val="12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p:cNvSpPr>
            <a:spLocks noGrp="1"/>
          </p:cNvSpPr>
          <p:nvPr>
            <p:ph idx="1"/>
          </p:nvPr>
        </p:nvSpPr>
        <p:spPr>
          <a:xfrm>
            <a:off x="5641848" y="1600199"/>
            <a:ext cx="5445252" cy="4572001"/>
          </a:xfrm>
        </p:spPr>
        <p:txBody>
          <a:bodyPr>
            <a:normAutofit/>
          </a:bodyPr>
          <a:lstStyle>
            <a:lvl1pPr>
              <a:defRPr sz="2000"/>
            </a:lvl1pPr>
            <a:lvl2pPr>
              <a:defRPr sz="16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402B9795-92DC-40DC-A1CA-9A4B349D7824}" type="datetimeFigureOut">
              <a:rPr lang="en-US"/>
              <a:t>11/22/2016</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7697646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lvl1pPr>
              <a:defRPr sz="3200"/>
            </a:lvl1pPr>
          </a:lstStyle>
          <a:p>
            <a:r>
              <a:rPr lang="en-US"/>
              <a:t>Click to edit Master title style</a:t>
            </a:r>
            <a:endParaRPr/>
          </a:p>
        </p:txBody>
      </p:sp>
      <p:sp>
        <p:nvSpPr>
          <p:cNvPr id="4" name="Text Placeholder 3"/>
          <p:cNvSpPr>
            <a:spLocks noGrp="1"/>
          </p:cNvSpPr>
          <p:nvPr>
            <p:ph type="body" sz="half" idx="2"/>
          </p:nvPr>
        </p:nvSpPr>
        <p:spPr>
          <a:xfrm>
            <a:off x="1104900" y="1600200"/>
            <a:ext cx="3396996" cy="4572000"/>
          </a:xfrm>
        </p:spPr>
        <p:txBody>
          <a:bodyPr>
            <a:normAutofit/>
          </a:bodyPr>
          <a:lstStyle>
            <a:lvl1pPr marL="0" indent="0">
              <a:spcBef>
                <a:spcPts val="12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Picture Placeholder 2" descr="An empty placeholder to add an image. Click on the placeholder and select the image that you wish to add."/>
          <p:cNvSpPr>
            <a:spLocks noGrp="1"/>
          </p:cNvSpPr>
          <p:nvPr>
            <p:ph type="pic" idx="1"/>
          </p:nvPr>
        </p:nvSpPr>
        <p:spPr>
          <a:xfrm>
            <a:off x="4654671" y="1600199"/>
            <a:ext cx="6430912" cy="4572001"/>
          </a:xfrm>
        </p:spPr>
        <p:txBody>
          <a:bodyPr tIns="118872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5" name="Date Placeholder 4"/>
          <p:cNvSpPr>
            <a:spLocks noGrp="1"/>
          </p:cNvSpPr>
          <p:nvPr>
            <p:ph type="dt" sz="half" idx="10"/>
          </p:nvPr>
        </p:nvSpPr>
        <p:spPr/>
        <p:txBody>
          <a:bodyPr/>
          <a:lstStyle/>
          <a:p>
            <a:fld id="{402B9795-92DC-40DC-A1CA-9A4B349D7824}" type="datetimeFigureOut">
              <a:rPr lang="en-US"/>
              <a:t>11/22/2016</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7696370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402B9795-92DC-40DC-A1CA-9A4B349D7824}" type="datetimeFigureOut">
              <a:rPr lang="en-US"/>
              <a:t>11/22/2016</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20120767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372600" y="365125"/>
            <a:ext cx="1714500" cy="5811838"/>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104900" y="365125"/>
            <a:ext cx="8098896"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402B9795-92DC-40DC-A1CA-9A4B349D7824}" type="datetimeFigureOut">
              <a:rPr lang="en-US"/>
              <a:t>11/22/2016</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grpSp>
        <p:nvGrpSpPr>
          <p:cNvPr id="7" name="Group 6"/>
          <p:cNvGrpSpPr/>
          <p:nvPr/>
        </p:nvGrpSpPr>
        <p:grpSpPr>
          <a:xfrm rot="5400000">
            <a:off x="6514047" y="3228843"/>
            <a:ext cx="5632704" cy="84403"/>
            <a:chOff x="1073150" y="1219201"/>
            <a:chExt cx="10058400" cy="63125"/>
          </a:xfrm>
        </p:grpSpPr>
        <p:cxnSp>
          <p:nvCxnSpPr>
            <p:cNvPr id="8" name="Straight Connector 7"/>
            <p:cNvCxnSpPr/>
            <p:nvPr/>
          </p:nvCxnSpPr>
          <p:spPr>
            <a:xfrm rot="10800000">
              <a:off x="1073150" y="1219201"/>
              <a:ext cx="10058400"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rot="10800000">
              <a:off x="1073150" y="1282326"/>
              <a:ext cx="10058400"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459271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04900" y="76200"/>
            <a:ext cx="9980682" cy="1096962"/>
          </a:xfrm>
          <a:prstGeom prst="rect">
            <a:avLst/>
          </a:prstGeom>
        </p:spPr>
        <p:txBody>
          <a:bodyPr vert="horz" lIns="0" tIns="45720" rIns="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104900" y="1600200"/>
            <a:ext cx="9982200" cy="457200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2"/>
          </p:nvPr>
        </p:nvSpPr>
        <p:spPr>
          <a:xfrm>
            <a:off x="1104899" y="6356351"/>
            <a:ext cx="1829559" cy="365125"/>
          </a:xfrm>
          <a:prstGeom prst="rect">
            <a:avLst/>
          </a:prstGeom>
        </p:spPr>
        <p:txBody>
          <a:bodyPr vert="horz" lIns="0" tIns="45720" rIns="0" bIns="45720" rtlCol="0" anchor="ctr"/>
          <a:lstStyle>
            <a:lvl1pPr algn="l">
              <a:defRPr sz="1200" baseline="0">
                <a:solidFill>
                  <a:schemeClr val="tx1">
                    <a:lumMod val="75000"/>
                  </a:schemeClr>
                </a:solidFill>
              </a:defRPr>
            </a:lvl1pPr>
          </a:lstStyle>
          <a:p>
            <a:fld id="{402B9795-92DC-40DC-A1CA-9A4B349D7824}" type="datetimeFigureOut">
              <a:rPr lang="en-US" smtClean="0"/>
              <a:pPr/>
              <a:t>11/22/2016</a:t>
            </a:fld>
            <a:endParaRPr lang="en-US"/>
          </a:p>
        </p:txBody>
      </p:sp>
      <p:sp>
        <p:nvSpPr>
          <p:cNvPr id="5" name="Footer Placeholder 4"/>
          <p:cNvSpPr>
            <a:spLocks noGrp="1"/>
          </p:cNvSpPr>
          <p:nvPr>
            <p:ph type="ftr" sz="quarter" idx="3"/>
          </p:nvPr>
        </p:nvSpPr>
        <p:spPr>
          <a:xfrm>
            <a:off x="2934459" y="6356350"/>
            <a:ext cx="6323082" cy="365126"/>
          </a:xfrm>
          <a:prstGeom prst="rect">
            <a:avLst/>
          </a:prstGeom>
        </p:spPr>
        <p:txBody>
          <a:bodyPr vert="horz" lIns="0" tIns="45720" rIns="0" bIns="45720" rtlCol="0" anchor="ctr"/>
          <a:lstStyle>
            <a:lvl1pPr algn="ctr">
              <a:defRPr sz="1200" baseline="0">
                <a:solidFill>
                  <a:schemeClr val="tx1">
                    <a:lumMod val="75000"/>
                  </a:schemeClr>
                </a:solidFill>
              </a:defRPr>
            </a:lvl1pPr>
          </a:lstStyle>
          <a:p>
            <a:endParaRPr lang="en-US"/>
          </a:p>
        </p:txBody>
      </p:sp>
      <p:sp>
        <p:nvSpPr>
          <p:cNvPr id="6" name="Slide Number Placeholder 5"/>
          <p:cNvSpPr>
            <a:spLocks noGrp="1"/>
          </p:cNvSpPr>
          <p:nvPr>
            <p:ph type="sldNum" sz="quarter" idx="4"/>
          </p:nvPr>
        </p:nvSpPr>
        <p:spPr>
          <a:xfrm>
            <a:off x="9256782" y="6356351"/>
            <a:ext cx="1828800" cy="365125"/>
          </a:xfrm>
          <a:prstGeom prst="rect">
            <a:avLst/>
          </a:prstGeom>
        </p:spPr>
        <p:txBody>
          <a:bodyPr vert="horz" lIns="0" tIns="45720" rIns="0" bIns="45720" rtlCol="0" anchor="ctr"/>
          <a:lstStyle>
            <a:lvl1pPr algn="r">
              <a:defRPr sz="1200" baseline="0">
                <a:solidFill>
                  <a:schemeClr val="tx1">
                    <a:lumMod val="75000"/>
                  </a:schemeClr>
                </a:solidFill>
              </a:defRPr>
            </a:lvl1pPr>
          </a:lstStyle>
          <a:p>
            <a:fld id="{0FF54DE5-C571-48E8-A5BC-B369434E2F44}" type="slidenum">
              <a:rPr lang="en-US" smtClean="0"/>
              <a:pPr/>
              <a:t>‹#›</a:t>
            </a:fld>
            <a:endParaRPr lang="en-US"/>
          </a:p>
        </p:txBody>
      </p:sp>
      <p:grpSp>
        <p:nvGrpSpPr>
          <p:cNvPr id="15" name="Group 14"/>
          <p:cNvGrpSpPr/>
          <p:nvPr/>
        </p:nvGrpSpPr>
        <p:grpSpPr>
          <a:xfrm>
            <a:off x="1103376" y="1219201"/>
            <a:ext cx="9985248" cy="84403"/>
            <a:chOff x="1073150" y="1219201"/>
            <a:chExt cx="10058400" cy="63125"/>
          </a:xfrm>
        </p:grpSpPr>
        <p:cxnSp>
          <p:nvCxnSpPr>
            <p:cNvPr id="13" name="Straight Connector 12"/>
            <p:cNvCxnSpPr/>
            <p:nvPr/>
          </p:nvCxnSpPr>
          <p:spPr>
            <a:xfrm rot="10800000">
              <a:off x="1073150" y="1219201"/>
              <a:ext cx="10058400"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0800000">
              <a:off x="1073150" y="1282326"/>
              <a:ext cx="10058400"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3462510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28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800"/>
        </a:spcBef>
        <a:buFont typeface="Wingdings" panose="05000000000000000000" pitchFamily="2" charset="2"/>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600"/>
        </a:spcBef>
        <a:buFont typeface="Wingdings" panose="05000000000000000000" pitchFamily="2" charset="2"/>
        <a:buChar char="§"/>
        <a:defRPr sz="1600" kern="1200">
          <a:solidFill>
            <a:schemeClr val="tx1"/>
          </a:solidFill>
          <a:latin typeface="+mn-lt"/>
          <a:ea typeface="+mn-ea"/>
          <a:cs typeface="+mn-cs"/>
        </a:defRPr>
      </a:lvl2pPr>
      <a:lvl3pPr marL="11430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3pPr>
      <a:lvl4pPr marL="16002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4pPr>
      <a:lvl5pPr marL="20574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696">
          <p15:clr>
            <a:srgbClr val="F26B43"/>
          </p15:clr>
        </p15:guide>
        <p15:guide id="2" pos="6984">
          <p15:clr>
            <a:srgbClr val="F26B43"/>
          </p15:clr>
        </p15:guide>
        <p15:guide id="3" orient="horz" pos="1008">
          <p15:clr>
            <a:srgbClr val="F26B43"/>
          </p15:clr>
        </p15:guide>
        <p15:guide id="4" orient="horz" pos="3888">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7.jpg"/><Relationship Id="rId4" Type="http://schemas.openxmlformats.org/officeDocument/2006/relationships/image" Target="../media/image6.jpg"/></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10.jpg"/><Relationship Id="rId4" Type="http://schemas.openxmlformats.org/officeDocument/2006/relationships/image" Target="../media/image9.jp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15.jp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1104900" y="2292094"/>
            <a:ext cx="5734050" cy="2219691"/>
          </a:xfrm>
        </p:spPr>
        <p:txBody>
          <a:bodyPr anchor="ctr"/>
          <a:lstStyle/>
          <a:p>
            <a:r>
              <a:rPr lang="en-US" dirty="0"/>
              <a:t>Witches </a:t>
            </a:r>
            <a:br>
              <a:rPr lang="en-US" dirty="0"/>
            </a:br>
            <a:br>
              <a:rPr lang="en-US" dirty="0"/>
            </a:br>
            <a:r>
              <a:rPr lang="en-US" dirty="0" err="1"/>
              <a:t>Melancholie</a:t>
            </a:r>
            <a:endParaRPr lang="en-US" dirty="0"/>
          </a:p>
        </p:txBody>
      </p:sp>
      <p:sp>
        <p:nvSpPr>
          <p:cNvPr id="7" name="Subtitle 6"/>
          <p:cNvSpPr>
            <a:spLocks noGrp="1"/>
          </p:cNvSpPr>
          <p:nvPr>
            <p:ph type="subTitle" idx="1"/>
          </p:nvPr>
        </p:nvSpPr>
        <p:spPr/>
        <p:txBody>
          <a:bodyPr/>
          <a:lstStyle/>
          <a:p>
            <a:r>
              <a:rPr lang="en-US" dirty="0"/>
              <a:t>Subtitle</a:t>
            </a:r>
          </a:p>
        </p:txBody>
      </p:sp>
      <p:pic>
        <p:nvPicPr>
          <p:cNvPr id="5" name="Picture Placeholder 4"/>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l="8733" r="8733"/>
          <a:stretch>
            <a:fillRect/>
          </a:stretch>
        </p:blipFill>
        <p:spPr/>
      </p:pic>
    </p:spTree>
    <p:extLst>
      <p:ext uri="{BB962C8B-B14F-4D97-AF65-F5344CB8AC3E}">
        <p14:creationId xmlns:p14="http://schemas.microsoft.com/office/powerpoint/2010/main" val="16521339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a:t>
            </a:r>
          </a:p>
        </p:txBody>
      </p:sp>
      <p:sp>
        <p:nvSpPr>
          <p:cNvPr id="3" name="Content Placeholder 2"/>
          <p:cNvSpPr>
            <a:spLocks noGrp="1"/>
          </p:cNvSpPr>
          <p:nvPr>
            <p:ph idx="1"/>
          </p:nvPr>
        </p:nvSpPr>
        <p:spPr/>
        <p:txBody>
          <a:bodyPr/>
          <a:lstStyle/>
          <a:p>
            <a:r>
              <a:rPr lang="en-GB" dirty="0"/>
              <a:t>To understand the early modern era’s ideas of madness and witches</a:t>
            </a:r>
          </a:p>
          <a:p>
            <a:r>
              <a:rPr lang="en-GB" dirty="0"/>
              <a:t>To become familiar with the schism within the European Christian church</a:t>
            </a:r>
          </a:p>
          <a:p>
            <a:r>
              <a:rPr lang="en-GB" dirty="0"/>
              <a:t>To become aware of the notion of melancholia</a:t>
            </a:r>
          </a:p>
        </p:txBody>
      </p:sp>
    </p:spTree>
    <p:extLst>
      <p:ext uri="{BB962C8B-B14F-4D97-AF65-F5344CB8AC3E}">
        <p14:creationId xmlns:p14="http://schemas.microsoft.com/office/powerpoint/2010/main" val="14601492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Early Modern Era </a:t>
            </a:r>
            <a:r>
              <a:rPr lang="en-GB" dirty="0"/>
              <a:t>(Late 15</a:t>
            </a:r>
            <a:r>
              <a:rPr lang="en-GB" baseline="30000" dirty="0"/>
              <a:t>th</a:t>
            </a:r>
            <a:r>
              <a:rPr lang="en-GB" dirty="0"/>
              <a:t> to the dawn of 18</a:t>
            </a:r>
            <a:r>
              <a:rPr lang="en-GB" baseline="30000" dirty="0"/>
              <a:t>th</a:t>
            </a:r>
            <a:r>
              <a:rPr lang="en-GB" dirty="0"/>
              <a:t> century)</a:t>
            </a:r>
          </a:p>
        </p:txBody>
      </p:sp>
      <p:sp>
        <p:nvSpPr>
          <p:cNvPr id="3" name="Content Placeholder 2"/>
          <p:cNvSpPr>
            <a:spLocks noGrp="1"/>
          </p:cNvSpPr>
          <p:nvPr>
            <p:ph sz="half" idx="1"/>
          </p:nvPr>
        </p:nvSpPr>
        <p:spPr/>
        <p:txBody>
          <a:bodyPr/>
          <a:lstStyle/>
          <a:p>
            <a:r>
              <a:rPr lang="en-GB" dirty="0"/>
              <a:t>This was a time of great change</a:t>
            </a:r>
          </a:p>
          <a:p>
            <a:r>
              <a:rPr lang="en-GB" dirty="0"/>
              <a:t>Feudal system was falling apart</a:t>
            </a:r>
          </a:p>
          <a:p>
            <a:r>
              <a:rPr lang="en-GB" dirty="0"/>
              <a:t>The rise of the nation state – extension of trade and markets in Europe</a:t>
            </a:r>
          </a:p>
          <a:p>
            <a:r>
              <a:rPr lang="en-GB" dirty="0"/>
              <a:t>Circumnavigation of the globe</a:t>
            </a:r>
          </a:p>
        </p:txBody>
      </p:sp>
      <p:pic>
        <p:nvPicPr>
          <p:cNvPr id="5" name="Content Placeholder 4"/>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6172200" y="2138134"/>
            <a:ext cx="4914900" cy="3496132"/>
          </a:xfrm>
        </p:spPr>
      </p:pic>
    </p:spTree>
    <p:extLst>
      <p:ext uri="{BB962C8B-B14F-4D97-AF65-F5344CB8AC3E}">
        <p14:creationId xmlns:p14="http://schemas.microsoft.com/office/powerpoint/2010/main" val="40832832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a:p>
        </p:txBody>
      </p:sp>
      <p:sp>
        <p:nvSpPr>
          <p:cNvPr id="3" name="Content Placeholder 2"/>
          <p:cNvSpPr>
            <a:spLocks noGrp="1"/>
          </p:cNvSpPr>
          <p:nvPr>
            <p:ph sz="half" idx="1"/>
          </p:nvPr>
        </p:nvSpPr>
        <p:spPr>
          <a:xfrm>
            <a:off x="1104900" y="2138134"/>
            <a:ext cx="4914900" cy="4571999"/>
          </a:xfrm>
        </p:spPr>
        <p:txBody>
          <a:bodyPr/>
          <a:lstStyle/>
          <a:p>
            <a:r>
              <a:rPr lang="en-GB" dirty="0"/>
              <a:t>Manifestations of protestant reformation and the Catholic Church losing power in places across Europe.</a:t>
            </a:r>
          </a:p>
          <a:p>
            <a:r>
              <a:rPr lang="en-GB" dirty="0"/>
              <a:t>Renaissance</a:t>
            </a:r>
          </a:p>
          <a:p>
            <a:pPr lvl="1"/>
            <a:r>
              <a:rPr lang="en-GB" dirty="0"/>
              <a:t>Classical learning</a:t>
            </a:r>
          </a:p>
          <a:p>
            <a:pPr lvl="1"/>
            <a:r>
              <a:rPr lang="en-GB" dirty="0"/>
              <a:t>Print Culture (pamphlets </a:t>
            </a:r>
            <a:r>
              <a:rPr lang="en-GB" dirty="0" err="1"/>
              <a:t>etc</a:t>
            </a:r>
            <a:r>
              <a:rPr lang="en-GB" dirty="0"/>
              <a:t>)</a:t>
            </a:r>
          </a:p>
          <a:p>
            <a:pPr lvl="1"/>
            <a:r>
              <a:rPr lang="en-GB" dirty="0"/>
              <a:t>Creativity within architecture, music, art, drama</a:t>
            </a:r>
          </a:p>
          <a:p>
            <a:pPr lvl="1"/>
            <a:r>
              <a:rPr lang="en-GB" dirty="0"/>
              <a:t>Birth of the scientific revolution</a:t>
            </a:r>
          </a:p>
          <a:p>
            <a:endParaRPr lang="en-GB" dirty="0"/>
          </a:p>
        </p:txBody>
      </p:sp>
      <p:pic>
        <p:nvPicPr>
          <p:cNvPr id="10" name="Content Placeholder 9"/>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172200" y="2176907"/>
            <a:ext cx="4914900" cy="3418586"/>
          </a:xfrm>
        </p:spPr>
      </p:pic>
    </p:spTree>
    <p:extLst>
      <p:ext uri="{BB962C8B-B14F-4D97-AF65-F5344CB8AC3E}">
        <p14:creationId xmlns:p14="http://schemas.microsoft.com/office/powerpoint/2010/main" val="14080856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Witch-hunts</a:t>
            </a:r>
          </a:p>
        </p:txBody>
      </p:sp>
      <p:sp>
        <p:nvSpPr>
          <p:cNvPr id="3" name="Content Placeholder 2"/>
          <p:cNvSpPr>
            <a:spLocks noGrp="1"/>
          </p:cNvSpPr>
          <p:nvPr>
            <p:ph idx="1"/>
          </p:nvPr>
        </p:nvSpPr>
        <p:spPr/>
        <p:txBody>
          <a:bodyPr/>
          <a:lstStyle/>
          <a:p>
            <a:r>
              <a:rPr lang="en-GB" dirty="0"/>
              <a:t>Witch-hunts across Europe</a:t>
            </a:r>
          </a:p>
          <a:p>
            <a:r>
              <a:rPr lang="en-GB" dirty="0"/>
              <a:t>Trials, tortures, executions</a:t>
            </a:r>
          </a:p>
          <a:p>
            <a:r>
              <a:rPr lang="en-GB" dirty="0"/>
              <a:t>Agonizing deaths</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70806" y="3692359"/>
            <a:ext cx="3181350" cy="2257425"/>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843462" y="2000250"/>
            <a:ext cx="2505075" cy="2857500"/>
          </a:xfrm>
          <a:prstGeom prst="rect">
            <a:avLst/>
          </a:prstGeo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189407" y="2731258"/>
            <a:ext cx="3288999" cy="2309884"/>
          </a:xfrm>
          <a:prstGeom prst="rect">
            <a:avLst/>
          </a:prstGeom>
        </p:spPr>
      </p:pic>
    </p:spTree>
    <p:extLst>
      <p:ext uri="{BB962C8B-B14F-4D97-AF65-F5344CB8AC3E}">
        <p14:creationId xmlns:p14="http://schemas.microsoft.com/office/powerpoint/2010/main" val="10184870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Witch Hunts across Europe</a:t>
            </a:r>
          </a:p>
        </p:txBody>
      </p:sp>
      <p:sp>
        <p:nvSpPr>
          <p:cNvPr id="3" name="Content Placeholder 2"/>
          <p:cNvSpPr>
            <a:spLocks noGrp="1"/>
          </p:cNvSpPr>
          <p:nvPr>
            <p:ph idx="1"/>
          </p:nvPr>
        </p:nvSpPr>
        <p:spPr/>
        <p:txBody>
          <a:bodyPr/>
          <a:lstStyle/>
          <a:p>
            <a:r>
              <a:rPr lang="en-GB" dirty="0"/>
              <a:t>Intense and in some places long-lasting</a:t>
            </a:r>
          </a:p>
          <a:p>
            <a:r>
              <a:rPr lang="en-GB" dirty="0"/>
              <a:t>Both Catholics and Protestants were engaged in the seeking, finding and torturing of witches. Both were engaged in shocking and gruesome brutality.</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38457" y="2935441"/>
            <a:ext cx="2747125" cy="3663797"/>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04900" y="2938086"/>
            <a:ext cx="2683329" cy="3661152"/>
          </a:xfrm>
          <a:prstGeom prst="rect">
            <a:avLst/>
          </a:prstGeom>
        </p:spPr>
      </p:pic>
      <p:pic>
        <p:nvPicPr>
          <p:cNvPr id="6" name="Picture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666491" y="3419551"/>
            <a:ext cx="2857500" cy="2695575"/>
          </a:xfrm>
          <a:prstGeom prst="rect">
            <a:avLst/>
          </a:prstGeom>
        </p:spPr>
      </p:pic>
    </p:spTree>
    <p:extLst>
      <p:ext uri="{BB962C8B-B14F-4D97-AF65-F5344CB8AC3E}">
        <p14:creationId xmlns:p14="http://schemas.microsoft.com/office/powerpoint/2010/main" val="12320530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Witches and torture</a:t>
            </a:r>
          </a:p>
        </p:txBody>
      </p:sp>
      <p:sp>
        <p:nvSpPr>
          <p:cNvPr id="3" name="Content Placeholder 2"/>
          <p:cNvSpPr>
            <a:spLocks noGrp="1"/>
          </p:cNvSpPr>
          <p:nvPr>
            <p:ph idx="1"/>
          </p:nvPr>
        </p:nvSpPr>
        <p:spPr/>
        <p:txBody>
          <a:bodyPr/>
          <a:lstStyle/>
          <a:p>
            <a:r>
              <a:rPr lang="en-GB" dirty="0"/>
              <a:t>Witches were said to be in league with the devil</a:t>
            </a:r>
          </a:p>
          <a:p>
            <a:r>
              <a:rPr lang="en-GB" dirty="0"/>
              <a:t>Under torture they admitted to this, often stating that they were possessed by devils, even agreeing that they had copulated with the Devil.</a:t>
            </a:r>
          </a:p>
          <a:p>
            <a:r>
              <a:rPr lang="en-GB" dirty="0"/>
              <a:t>These confessions led to the witches receiving further torment and cruelty – the aim being to kill them.</a:t>
            </a:r>
          </a:p>
          <a:p>
            <a:r>
              <a:rPr lang="en-GB" dirty="0"/>
              <a:t>Witches were blamed for all manner of misfortunes</a:t>
            </a:r>
          </a:p>
          <a:p>
            <a:r>
              <a:rPr lang="en-GB" dirty="0"/>
              <a:t>Somewhere in the region of 50,000 – 100,000 witches were said to have been killed during the witch-hunts, until the craze dissipated.</a:t>
            </a:r>
          </a:p>
        </p:txBody>
      </p:sp>
    </p:spTree>
    <p:extLst>
      <p:ext uri="{BB962C8B-B14F-4D97-AF65-F5344CB8AC3E}">
        <p14:creationId xmlns:p14="http://schemas.microsoft.com/office/powerpoint/2010/main" val="5464775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Possession and Madness</a:t>
            </a:r>
          </a:p>
        </p:txBody>
      </p:sp>
      <p:sp>
        <p:nvSpPr>
          <p:cNvPr id="3" name="Content Placeholder 2"/>
          <p:cNvSpPr>
            <a:spLocks noGrp="1"/>
          </p:cNvSpPr>
          <p:nvPr>
            <p:ph idx="1"/>
          </p:nvPr>
        </p:nvSpPr>
        <p:spPr/>
        <p:txBody>
          <a:bodyPr/>
          <a:lstStyle/>
          <a:p>
            <a:r>
              <a:rPr lang="en-GB" dirty="0"/>
              <a:t>The idea that mad people were possessed by evil spirits and demons had been around for a while</a:t>
            </a:r>
          </a:p>
          <a:p>
            <a:r>
              <a:rPr lang="en-GB" dirty="0"/>
              <a:t>Satan, the devil, was seen as being around us all the time. Looking out for unwary souls to trap and seduce.</a:t>
            </a:r>
          </a:p>
          <a:p>
            <a:r>
              <a:rPr lang="en-GB" dirty="0"/>
              <a:t>Death was always around people at this time, but so was Satan.  </a:t>
            </a:r>
          </a:p>
        </p:txBody>
      </p:sp>
    </p:spTree>
    <p:extLst>
      <p:ext uri="{BB962C8B-B14F-4D97-AF65-F5344CB8AC3E}">
        <p14:creationId xmlns:p14="http://schemas.microsoft.com/office/powerpoint/2010/main" val="35954693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Women, madness and witchcraft</a:t>
            </a:r>
          </a:p>
        </p:txBody>
      </p:sp>
      <p:sp>
        <p:nvSpPr>
          <p:cNvPr id="3" name="Content Placeholder 2"/>
          <p:cNvSpPr>
            <a:spLocks noGrp="1"/>
          </p:cNvSpPr>
          <p:nvPr>
            <p:ph idx="1"/>
          </p:nvPr>
        </p:nvSpPr>
        <p:spPr/>
        <p:txBody>
          <a:bodyPr/>
          <a:lstStyle/>
          <a:p>
            <a:r>
              <a:rPr lang="en-GB" dirty="0"/>
              <a:t>Question:</a:t>
            </a:r>
          </a:p>
          <a:p>
            <a:pPr lvl="1"/>
            <a:r>
              <a:rPr lang="en-GB" dirty="0"/>
              <a:t>So many of the people who were persecuted for being for witches were older women who were perhaps traditional healers or midwives. Why do you think society chose to torment these women in particular?</a:t>
            </a:r>
          </a:p>
        </p:txBody>
      </p:sp>
    </p:spTree>
    <p:extLst>
      <p:ext uri="{BB962C8B-B14F-4D97-AF65-F5344CB8AC3E}">
        <p14:creationId xmlns:p14="http://schemas.microsoft.com/office/powerpoint/2010/main" val="19522508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Catholic and Protestant Viewpoints</a:t>
            </a:r>
          </a:p>
        </p:txBody>
      </p:sp>
      <p:sp>
        <p:nvSpPr>
          <p:cNvPr id="3" name="Content Placeholder 2"/>
          <p:cNvSpPr>
            <a:spLocks noGrp="1"/>
          </p:cNvSpPr>
          <p:nvPr>
            <p:ph sz="half" idx="1"/>
          </p:nvPr>
        </p:nvSpPr>
        <p:spPr>
          <a:xfrm>
            <a:off x="1180341" y="2449286"/>
            <a:ext cx="4914900" cy="4571999"/>
          </a:xfrm>
        </p:spPr>
        <p:txBody>
          <a:bodyPr/>
          <a:lstStyle/>
          <a:p>
            <a:r>
              <a:rPr lang="en-GB" dirty="0"/>
              <a:t>Schism within the Christian Church</a:t>
            </a:r>
          </a:p>
          <a:p>
            <a:r>
              <a:rPr lang="en-GB" dirty="0"/>
              <a:t>Martin Luther – The Ninety Five Theses</a:t>
            </a:r>
          </a:p>
          <a:p>
            <a:r>
              <a:rPr lang="en-GB" dirty="0"/>
              <a:t>Luther criticised the Catholic Church, was the Pope in league with the Devil? Were the rituals and rites merely a ruse?</a:t>
            </a:r>
          </a:p>
          <a:p>
            <a:endParaRPr lang="en-GB" dirty="0"/>
          </a:p>
          <a:p>
            <a:endParaRPr lang="en-GB" dirty="0"/>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7900306" y="2058249"/>
            <a:ext cx="2549979" cy="3665595"/>
          </a:xfrm>
        </p:spPr>
      </p:pic>
    </p:spTree>
    <p:extLst>
      <p:ext uri="{BB962C8B-B14F-4D97-AF65-F5344CB8AC3E}">
        <p14:creationId xmlns:p14="http://schemas.microsoft.com/office/powerpoint/2010/main" val="29582274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110343" y="1132114"/>
            <a:ext cx="10101943" cy="4401205"/>
          </a:xfrm>
          <a:prstGeom prst="rect">
            <a:avLst/>
          </a:prstGeom>
          <a:noFill/>
        </p:spPr>
        <p:txBody>
          <a:bodyPr wrap="square" rtlCol="0">
            <a:spAutoFit/>
          </a:bodyPr>
          <a:lstStyle/>
          <a:p>
            <a:r>
              <a:rPr lang="en-GB" sz="2800" dirty="0"/>
              <a:t>Who could list all the knavery done in the name of Christ or Mary to drive out devilish spirits…Such spirits arise now and confirm purgatory, Masses for the dead, the service of all the saints, pilgrimage, monasteries, churches and </a:t>
            </a:r>
            <a:r>
              <a:rPr lang="en-GB" sz="2800" dirty="0" err="1"/>
              <a:t>chapels..But</a:t>
            </a:r>
            <a:r>
              <a:rPr lang="en-GB" sz="2800" dirty="0"/>
              <a:t> all of this comes from the devil in order to maintain his abomination and lies and to hold people charmed and caught in error….It is a small matter for the devil that he allows himself to be expelled, if he wants, by an evil villain; and yet he remains really </a:t>
            </a:r>
            <a:r>
              <a:rPr lang="en-GB" sz="2800" dirty="0" err="1"/>
              <a:t>unexpelled</a:t>
            </a:r>
            <a:r>
              <a:rPr lang="en-GB" sz="2800" dirty="0"/>
              <a:t> for he thereby possesses people all the more firmly, trapped in his shameful deceit.</a:t>
            </a:r>
          </a:p>
        </p:txBody>
      </p:sp>
    </p:spTree>
    <p:extLst>
      <p:ext uri="{BB962C8B-B14F-4D97-AF65-F5344CB8AC3E}">
        <p14:creationId xmlns:p14="http://schemas.microsoft.com/office/powerpoint/2010/main" val="1147990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Few among the educated natural philosophers doubted that witches and devils were real</a:t>
            </a:r>
          </a:p>
          <a:p>
            <a:r>
              <a:rPr lang="en-GB" dirty="0"/>
              <a:t>Even the practitioners of physic believed in evil spirits, however they had to decide where an illness might be caused by an evil spirit and where it might be explained in humoral terms. Which were effects of God and the divine and which were acts of Satan and therefore diabolical.</a:t>
            </a:r>
          </a:p>
          <a:p>
            <a:r>
              <a:rPr lang="en-GB" dirty="0"/>
              <a:t>Some Doctors and Divines (both Catholic and Protestant) believed that some forms of madness were caused by a spiritual affliction, they were the product of an evil spirit possession, or the divine punishment for a sin. However they also agreed that some of those affected by illness were illness and therefore could be treated medically.</a:t>
            </a:r>
          </a:p>
        </p:txBody>
      </p:sp>
    </p:spTree>
    <p:extLst>
      <p:ext uri="{BB962C8B-B14F-4D97-AF65-F5344CB8AC3E}">
        <p14:creationId xmlns:p14="http://schemas.microsoft.com/office/powerpoint/2010/main" val="17770410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Melancholia</a:t>
            </a:r>
          </a:p>
        </p:txBody>
      </p:sp>
      <p:sp>
        <p:nvSpPr>
          <p:cNvPr id="3" name="Content Placeholder 2"/>
          <p:cNvSpPr>
            <a:spLocks noGrp="1"/>
          </p:cNvSpPr>
          <p:nvPr>
            <p:ph idx="1"/>
          </p:nvPr>
        </p:nvSpPr>
        <p:spPr/>
        <p:txBody>
          <a:bodyPr/>
          <a:lstStyle/>
          <a:p>
            <a:r>
              <a:rPr lang="en-GB" dirty="0"/>
              <a:t>This idea of </a:t>
            </a:r>
            <a:r>
              <a:rPr lang="en-GB" dirty="0" err="1"/>
              <a:t>Melancholie</a:t>
            </a:r>
            <a:r>
              <a:rPr lang="en-GB" dirty="0"/>
              <a:t> or madness really took root in the 16</a:t>
            </a:r>
            <a:r>
              <a:rPr lang="en-GB" baseline="30000" dirty="0"/>
              <a:t>th</a:t>
            </a:r>
            <a:r>
              <a:rPr lang="en-GB" dirty="0"/>
              <a:t>-17</a:t>
            </a:r>
            <a:r>
              <a:rPr lang="en-GB" baseline="30000" dirty="0"/>
              <a:t>th</a:t>
            </a:r>
            <a:r>
              <a:rPr lang="en-GB" dirty="0"/>
              <a:t> century and was probably influenced by the works of Avicenna and Galen.</a:t>
            </a:r>
          </a:p>
          <a:p>
            <a:r>
              <a:rPr lang="en-GB" dirty="0"/>
              <a:t>“</a:t>
            </a:r>
            <a:r>
              <a:rPr lang="en-GB" dirty="0" err="1"/>
              <a:t>evyl</a:t>
            </a:r>
            <a:r>
              <a:rPr lang="en-GB" dirty="0"/>
              <a:t> melancholy humour” – Andrew </a:t>
            </a:r>
            <a:r>
              <a:rPr lang="en-GB" dirty="0" err="1"/>
              <a:t>Boorde</a:t>
            </a:r>
            <a:endParaRPr lang="en-GB" dirty="0"/>
          </a:p>
          <a:p>
            <a:r>
              <a:rPr lang="en-GB" dirty="0"/>
              <a:t>The darkness and heaviness of soul and mind were said to be caused by black bile, or roasted, burned and acrid yellow bile, whose residues were corrupting the body,</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67250" y="3579813"/>
            <a:ext cx="2247900" cy="3019425"/>
          </a:xfrm>
          <a:prstGeom prst="rect">
            <a:avLst/>
          </a:prstGeom>
        </p:spPr>
      </p:pic>
    </p:spTree>
    <p:extLst>
      <p:ext uri="{BB962C8B-B14F-4D97-AF65-F5344CB8AC3E}">
        <p14:creationId xmlns:p14="http://schemas.microsoft.com/office/powerpoint/2010/main" val="36373134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Melancholie</a:t>
            </a:r>
            <a:endParaRPr lang="en-GB" dirty="0"/>
          </a:p>
        </p:txBody>
      </p:sp>
      <p:sp>
        <p:nvSpPr>
          <p:cNvPr id="3" name="Content Placeholder 2"/>
          <p:cNvSpPr>
            <a:spLocks noGrp="1"/>
          </p:cNvSpPr>
          <p:nvPr>
            <p:ph idx="1"/>
          </p:nvPr>
        </p:nvSpPr>
        <p:spPr/>
        <p:txBody>
          <a:bodyPr>
            <a:normAutofit lnSpcReduction="10000"/>
          </a:bodyPr>
          <a:lstStyle/>
          <a:p>
            <a:r>
              <a:rPr lang="en-GB" dirty="0"/>
              <a:t>Andreas </a:t>
            </a:r>
            <a:r>
              <a:rPr lang="en-GB" dirty="0" err="1"/>
              <a:t>Laurentius</a:t>
            </a:r>
            <a:r>
              <a:rPr lang="en-GB" dirty="0"/>
              <a:t> (1560?-1609) suggest melancholy was caused by:</a:t>
            </a:r>
          </a:p>
          <a:p>
            <a:endParaRPr lang="en-GB" dirty="0"/>
          </a:p>
          <a:p>
            <a:pPr marL="457200" lvl="1" indent="0">
              <a:buNone/>
            </a:pPr>
            <a:r>
              <a:rPr lang="en-GB" dirty="0">
                <a:latin typeface="Bradley Hand ITC" panose="03070402050302030203" pitchFamily="66" charset="0"/>
              </a:rPr>
              <a:t>‘</a:t>
            </a:r>
            <a:r>
              <a:rPr lang="en-GB" sz="1800" dirty="0">
                <a:latin typeface="Bradley Hand ITC" panose="03070402050302030203" pitchFamily="66" charset="0"/>
              </a:rPr>
              <a:t>Cometh of the </a:t>
            </a:r>
            <a:r>
              <a:rPr lang="en-GB" sz="1800" dirty="0" err="1">
                <a:latin typeface="Bradley Hand ITC" panose="03070402050302030203" pitchFamily="66" charset="0"/>
              </a:rPr>
              <a:t>onely</a:t>
            </a:r>
            <a:r>
              <a:rPr lang="en-GB" sz="1800" dirty="0">
                <a:latin typeface="Bradley Hand ITC" panose="03070402050302030203" pitchFamily="66" charset="0"/>
              </a:rPr>
              <a:t> and sole fault of the brain’ </a:t>
            </a:r>
          </a:p>
          <a:p>
            <a:pPr marL="457200" lvl="1" indent="0">
              <a:buNone/>
            </a:pPr>
            <a:endParaRPr lang="en-GB" sz="1800" dirty="0"/>
          </a:p>
          <a:p>
            <a:pPr marL="457200" lvl="1" indent="0">
              <a:buNone/>
            </a:pPr>
            <a:r>
              <a:rPr lang="en-GB" sz="1800" dirty="0"/>
              <a:t>But also…</a:t>
            </a:r>
          </a:p>
          <a:p>
            <a:pPr marL="457200" lvl="1" indent="0">
              <a:buNone/>
            </a:pPr>
            <a:endParaRPr lang="en-GB" sz="1800" dirty="0"/>
          </a:p>
          <a:p>
            <a:pPr marL="457200" lvl="1" indent="0">
              <a:buNone/>
            </a:pPr>
            <a:r>
              <a:rPr lang="en-GB" sz="1800" dirty="0">
                <a:latin typeface="Bradley Hand ITC" panose="03070402050302030203" pitchFamily="66" charset="0"/>
              </a:rPr>
              <a:t>‘</a:t>
            </a:r>
            <a:r>
              <a:rPr lang="en-GB" sz="1800" dirty="0" err="1">
                <a:latin typeface="Bradley Hand ITC" panose="03070402050302030203" pitchFamily="66" charset="0"/>
              </a:rPr>
              <a:t>When..the</a:t>
            </a:r>
            <a:r>
              <a:rPr lang="en-GB" sz="1800" dirty="0">
                <a:latin typeface="Bradley Hand ITC" panose="03070402050302030203" pitchFamily="66" charset="0"/>
              </a:rPr>
              <a:t> whole temperature and constitution of the </a:t>
            </a:r>
            <a:r>
              <a:rPr lang="en-GB" sz="1800" dirty="0" err="1">
                <a:latin typeface="Bradley Hand ITC" panose="03070402050302030203" pitchFamily="66" charset="0"/>
              </a:rPr>
              <a:t>bodie</a:t>
            </a:r>
            <a:r>
              <a:rPr lang="en-GB" sz="1800" dirty="0">
                <a:latin typeface="Bradley Hand ITC" panose="03070402050302030203" pitchFamily="66" charset="0"/>
              </a:rPr>
              <a:t> is melancholic’</a:t>
            </a:r>
          </a:p>
          <a:p>
            <a:pPr marL="457200" lvl="1" indent="0">
              <a:buNone/>
            </a:pPr>
            <a:endParaRPr lang="en-GB" sz="1800" dirty="0">
              <a:latin typeface="Bradley Hand ITC" panose="03070402050302030203" pitchFamily="66" charset="0"/>
            </a:endParaRPr>
          </a:p>
          <a:p>
            <a:pPr marL="457200" lvl="1" indent="0">
              <a:buNone/>
            </a:pPr>
            <a:r>
              <a:rPr lang="en-GB" sz="1800" dirty="0">
                <a:latin typeface="Bradley Hand ITC" panose="03070402050302030203" pitchFamily="66" charset="0"/>
              </a:rPr>
              <a:t>‘or the </a:t>
            </a:r>
            <a:r>
              <a:rPr lang="en-GB" sz="1800" dirty="0" err="1">
                <a:latin typeface="Bradley Hand ITC" panose="03070402050302030203" pitchFamily="66" charset="0"/>
              </a:rPr>
              <a:t>flatuous</a:t>
            </a:r>
            <a:r>
              <a:rPr lang="en-GB" sz="1800" dirty="0">
                <a:latin typeface="Bradley Hand ITC" panose="03070402050302030203" pitchFamily="66" charset="0"/>
              </a:rPr>
              <a:t> or </a:t>
            </a:r>
            <a:r>
              <a:rPr lang="en-GB" sz="1800" dirty="0" err="1">
                <a:latin typeface="Bradley Hand ITC" panose="03070402050302030203" pitchFamily="66" charset="0"/>
              </a:rPr>
              <a:t>windie</a:t>
            </a:r>
            <a:r>
              <a:rPr lang="en-GB" sz="1800" dirty="0">
                <a:latin typeface="Bradley Hand ITC" panose="03070402050302030203" pitchFamily="66" charset="0"/>
              </a:rPr>
              <a:t> </a:t>
            </a:r>
            <a:r>
              <a:rPr lang="en-GB" sz="1800" dirty="0" err="1">
                <a:latin typeface="Bradley Hand ITC" panose="03070402050302030203" pitchFamily="66" charset="0"/>
              </a:rPr>
              <a:t>melancholie</a:t>
            </a:r>
            <a:r>
              <a:rPr lang="en-GB" sz="1800" dirty="0">
                <a:latin typeface="Bradley Hand ITC" panose="03070402050302030203" pitchFamily="66" charset="0"/>
              </a:rPr>
              <a:t>….</a:t>
            </a:r>
            <a:r>
              <a:rPr lang="en-GB" sz="1800" dirty="0" err="1">
                <a:latin typeface="Bradley Hand ITC" panose="03070402050302030203" pitchFamily="66" charset="0"/>
              </a:rPr>
              <a:t>ariseth</a:t>
            </a:r>
            <a:r>
              <a:rPr lang="en-GB" sz="1800" dirty="0">
                <a:latin typeface="Bradley Hand ITC" panose="03070402050302030203" pitchFamily="66" charset="0"/>
              </a:rPr>
              <a:t> from amongst the bowels but especially from the </a:t>
            </a:r>
            <a:r>
              <a:rPr lang="en-GB" sz="1800" dirty="0" err="1">
                <a:latin typeface="Bradley Hand ITC" panose="03070402050302030203" pitchFamily="66" charset="0"/>
              </a:rPr>
              <a:t>spleene</a:t>
            </a:r>
            <a:r>
              <a:rPr lang="en-GB" sz="1800" dirty="0">
                <a:latin typeface="Bradley Hand ITC" panose="03070402050302030203" pitchFamily="66" charset="0"/>
              </a:rPr>
              <a:t>, liver and the </a:t>
            </a:r>
            <a:r>
              <a:rPr lang="en-GB" sz="1800" dirty="0" err="1">
                <a:latin typeface="Bradley Hand ITC" panose="03070402050302030203" pitchFamily="66" charset="0"/>
              </a:rPr>
              <a:t>membraine</a:t>
            </a:r>
            <a:r>
              <a:rPr lang="en-GB" sz="1800" dirty="0">
                <a:latin typeface="Bradley Hand ITC" panose="03070402050302030203" pitchFamily="66" charset="0"/>
              </a:rPr>
              <a:t> called </a:t>
            </a:r>
            <a:r>
              <a:rPr lang="en-GB" sz="1800" dirty="0" err="1">
                <a:latin typeface="Bradley Hand ITC" panose="03070402050302030203" pitchFamily="66" charset="0"/>
              </a:rPr>
              <a:t>mesenterium</a:t>
            </a:r>
            <a:r>
              <a:rPr lang="en-GB" sz="1800" dirty="0">
                <a:latin typeface="Bradley Hand ITC" panose="03070402050302030203" pitchFamily="66" charset="0"/>
              </a:rPr>
              <a:t>’</a:t>
            </a:r>
          </a:p>
          <a:p>
            <a:pPr marL="457200" lvl="1" indent="0">
              <a:buNone/>
            </a:pPr>
            <a:endParaRPr lang="en-GB" sz="1800" dirty="0"/>
          </a:p>
          <a:p>
            <a:pPr marL="0" indent="0">
              <a:buNone/>
            </a:pPr>
            <a:r>
              <a:rPr lang="en-GB" dirty="0" err="1"/>
              <a:t>Laurentius</a:t>
            </a:r>
            <a:r>
              <a:rPr lang="en-GB" dirty="0"/>
              <a:t> suggested </a:t>
            </a:r>
          </a:p>
          <a:p>
            <a:pPr marL="0" indent="0">
              <a:buNone/>
            </a:pPr>
            <a:r>
              <a:rPr lang="en-GB" sz="1800" dirty="0"/>
              <a:t>	‘</a:t>
            </a:r>
            <a:r>
              <a:rPr lang="en-GB" sz="1800" dirty="0">
                <a:latin typeface="Bradley Hand ITC" panose="03070402050302030203" pitchFamily="66" charset="0"/>
              </a:rPr>
              <a:t>All </a:t>
            </a:r>
            <a:r>
              <a:rPr lang="en-GB" sz="1800" dirty="0" err="1">
                <a:latin typeface="Bradley Hand ITC" panose="03070402050302030203" pitchFamily="66" charset="0"/>
              </a:rPr>
              <a:t>melancholike</a:t>
            </a:r>
            <a:r>
              <a:rPr lang="en-GB" sz="1800" dirty="0">
                <a:latin typeface="Bradley Hand ITC" panose="03070402050302030203" pitchFamily="66" charset="0"/>
              </a:rPr>
              <a:t> persons have their imagination troubled’ </a:t>
            </a:r>
            <a:r>
              <a:rPr lang="en-GB" sz="1800" dirty="0"/>
              <a:t>and in many cases also </a:t>
            </a:r>
            <a:r>
              <a:rPr lang="en-GB" sz="1800" dirty="0">
                <a:latin typeface="Bradley Hand ITC" panose="03070402050302030203" pitchFamily="66" charset="0"/>
              </a:rPr>
              <a:t>‘their reason corrupted’</a:t>
            </a:r>
          </a:p>
        </p:txBody>
      </p:sp>
    </p:spTree>
    <p:extLst>
      <p:ext uri="{BB962C8B-B14F-4D97-AF65-F5344CB8AC3E}">
        <p14:creationId xmlns:p14="http://schemas.microsoft.com/office/powerpoint/2010/main" val="42915842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Timothie</a:t>
            </a:r>
            <a:r>
              <a:rPr lang="en-GB" dirty="0"/>
              <a:t> Bright</a:t>
            </a:r>
          </a:p>
        </p:txBody>
      </p:sp>
      <p:sp>
        <p:nvSpPr>
          <p:cNvPr id="3" name="Content Placeholder 2"/>
          <p:cNvSpPr>
            <a:spLocks noGrp="1"/>
          </p:cNvSpPr>
          <p:nvPr>
            <p:ph idx="1"/>
          </p:nvPr>
        </p:nvSpPr>
        <p:spPr/>
        <p:txBody>
          <a:bodyPr/>
          <a:lstStyle/>
          <a:p>
            <a:r>
              <a:rPr lang="en-GB" i="1" dirty="0"/>
              <a:t>A Treatise of </a:t>
            </a:r>
            <a:r>
              <a:rPr lang="en-GB" i="1" dirty="0" err="1"/>
              <a:t>Melancholie</a:t>
            </a:r>
            <a:r>
              <a:rPr lang="en-GB" i="1" dirty="0"/>
              <a:t>, Containing the </a:t>
            </a:r>
            <a:r>
              <a:rPr lang="en-GB" i="1" dirty="0" err="1"/>
              <a:t>cavses</a:t>
            </a:r>
            <a:r>
              <a:rPr lang="en-GB" i="1" dirty="0"/>
              <a:t> thereof, &amp; reasons of the strange effects it </a:t>
            </a:r>
            <a:r>
              <a:rPr lang="en-GB" i="1" dirty="0" err="1"/>
              <a:t>worketh</a:t>
            </a:r>
            <a:r>
              <a:rPr lang="en-GB" i="1" dirty="0"/>
              <a:t> in our minds and bodies: with the </a:t>
            </a:r>
            <a:r>
              <a:rPr lang="en-GB" i="1" dirty="0" err="1"/>
              <a:t>phisicke</a:t>
            </a:r>
            <a:r>
              <a:rPr lang="en-GB" i="1" dirty="0"/>
              <a:t> cure, and </a:t>
            </a:r>
            <a:r>
              <a:rPr lang="en-GB" i="1" dirty="0" err="1"/>
              <a:t>spirituall</a:t>
            </a:r>
            <a:r>
              <a:rPr lang="en-GB" i="1" dirty="0"/>
              <a:t> consolation for such as </a:t>
            </a:r>
            <a:r>
              <a:rPr lang="en-GB" i="1" dirty="0" err="1"/>
              <a:t>haue</a:t>
            </a:r>
            <a:r>
              <a:rPr lang="en-GB" i="1" dirty="0"/>
              <a:t> thereto </a:t>
            </a:r>
            <a:r>
              <a:rPr lang="en-GB" i="1" dirty="0" err="1"/>
              <a:t>adioyned</a:t>
            </a:r>
            <a:r>
              <a:rPr lang="en-GB" i="1" dirty="0"/>
              <a:t> an afflicted conscience</a:t>
            </a:r>
            <a:r>
              <a:rPr lang="en-GB" dirty="0"/>
              <a:t>.</a:t>
            </a:r>
          </a:p>
          <a:p>
            <a:endParaRPr lang="en-GB" dirty="0"/>
          </a:p>
          <a:p>
            <a:r>
              <a:rPr lang="en-GB" dirty="0"/>
              <a:t>He writes:</a:t>
            </a:r>
          </a:p>
          <a:p>
            <a:r>
              <a:rPr lang="en-GB" dirty="0" err="1"/>
              <a:t>Melancholics</a:t>
            </a:r>
            <a:r>
              <a:rPr lang="en-GB" dirty="0"/>
              <a:t> displayed “</a:t>
            </a:r>
            <a:r>
              <a:rPr lang="en-GB" dirty="0" err="1"/>
              <a:t>feare</a:t>
            </a:r>
            <a:r>
              <a:rPr lang="en-GB" dirty="0"/>
              <a:t>, sadness, desperation, </a:t>
            </a:r>
            <a:r>
              <a:rPr lang="en-GB" dirty="0" err="1"/>
              <a:t>teares</a:t>
            </a:r>
            <a:r>
              <a:rPr lang="en-GB" dirty="0"/>
              <a:t>, weeping, sobbing, </a:t>
            </a:r>
            <a:r>
              <a:rPr lang="en-GB" dirty="0" err="1"/>
              <a:t>sighing..’and</a:t>
            </a:r>
            <a:r>
              <a:rPr lang="en-GB" dirty="0"/>
              <a:t> without </a:t>
            </a:r>
            <a:r>
              <a:rPr lang="en-GB" dirty="0" err="1"/>
              <a:t>cause..they</a:t>
            </a:r>
            <a:r>
              <a:rPr lang="en-GB" dirty="0"/>
              <a:t> can neither </a:t>
            </a:r>
            <a:r>
              <a:rPr lang="en-GB" dirty="0" err="1"/>
              <a:t>recelive</a:t>
            </a:r>
            <a:r>
              <a:rPr lang="en-GB" dirty="0"/>
              <a:t> consolation nor hope assurance, notwithstanding </a:t>
            </a:r>
            <a:r>
              <a:rPr lang="en-GB" dirty="0" err="1"/>
              <a:t>ther</a:t>
            </a:r>
            <a:r>
              <a:rPr lang="en-GB" dirty="0"/>
              <a:t> be neither matter of </a:t>
            </a:r>
            <a:r>
              <a:rPr lang="en-GB" dirty="0" err="1"/>
              <a:t>feare</a:t>
            </a:r>
            <a:r>
              <a:rPr lang="en-GB" dirty="0"/>
              <a:t>, or discontentment, nor yet cause of danger’.</a:t>
            </a:r>
          </a:p>
        </p:txBody>
      </p:sp>
    </p:spTree>
    <p:extLst>
      <p:ext uri="{BB962C8B-B14F-4D97-AF65-F5344CB8AC3E}">
        <p14:creationId xmlns:p14="http://schemas.microsoft.com/office/powerpoint/2010/main" val="24269785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Cures and treatments</a:t>
            </a:r>
          </a:p>
        </p:txBody>
      </p:sp>
      <p:sp>
        <p:nvSpPr>
          <p:cNvPr id="3" name="Content Placeholder 2"/>
          <p:cNvSpPr>
            <a:spLocks noGrp="1"/>
          </p:cNvSpPr>
          <p:nvPr>
            <p:ph idx="1"/>
          </p:nvPr>
        </p:nvSpPr>
        <p:spPr/>
        <p:txBody>
          <a:bodyPr/>
          <a:lstStyle/>
          <a:p>
            <a:r>
              <a:rPr lang="en-GB" dirty="0" err="1"/>
              <a:t>Melancholics</a:t>
            </a:r>
            <a:r>
              <a:rPr lang="en-GB" dirty="0"/>
              <a:t> were deemed hard to cure, it was a long illness and resisted treatment.</a:t>
            </a:r>
          </a:p>
          <a:p>
            <a:r>
              <a:rPr lang="en-GB" dirty="0"/>
              <a:t>Suggestions were to pay attention to diet, exercise, fresh air and a healthy environment.</a:t>
            </a:r>
          </a:p>
          <a:p>
            <a:r>
              <a:rPr lang="en-GB" dirty="0"/>
              <a:t>Traditional treatments could include: bleeding, </a:t>
            </a:r>
            <a:r>
              <a:rPr lang="en-GB" dirty="0" err="1"/>
              <a:t>cupping,vomits</a:t>
            </a:r>
            <a:r>
              <a:rPr lang="en-GB" dirty="0"/>
              <a:t> and purges</a:t>
            </a:r>
          </a:p>
          <a:p>
            <a:endParaRPr lang="en-GB" dirty="0"/>
          </a:p>
          <a:p>
            <a:r>
              <a:rPr lang="en-GB" dirty="0"/>
              <a:t>In the same period however, melancholia also became a fashionable illness. Those who were scholars or men of genius were particularly prone to the melancholic disease.</a:t>
            </a:r>
          </a:p>
        </p:txBody>
      </p:sp>
    </p:spTree>
    <p:extLst>
      <p:ext uri="{BB962C8B-B14F-4D97-AF65-F5344CB8AC3E}">
        <p14:creationId xmlns:p14="http://schemas.microsoft.com/office/powerpoint/2010/main" val="13767656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Robert Burton: The Anatomy of Melancholia</a:t>
            </a:r>
          </a:p>
        </p:txBody>
      </p:sp>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4465084" y="1600200"/>
            <a:ext cx="3261831" cy="4572000"/>
          </a:xfrm>
        </p:spPr>
      </p:pic>
    </p:spTree>
    <p:extLst>
      <p:ext uri="{BB962C8B-B14F-4D97-AF65-F5344CB8AC3E}">
        <p14:creationId xmlns:p14="http://schemas.microsoft.com/office/powerpoint/2010/main" val="2145283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Anatomy of Melancholia</a:t>
            </a:r>
          </a:p>
        </p:txBody>
      </p:sp>
      <p:sp>
        <p:nvSpPr>
          <p:cNvPr id="3" name="Content Placeholder 2"/>
          <p:cNvSpPr>
            <a:spLocks noGrp="1"/>
          </p:cNvSpPr>
          <p:nvPr>
            <p:ph idx="1"/>
          </p:nvPr>
        </p:nvSpPr>
        <p:spPr/>
        <p:txBody>
          <a:bodyPr/>
          <a:lstStyle/>
          <a:p>
            <a:r>
              <a:rPr lang="en-GB" dirty="0"/>
              <a:t>Like his contemporaries, Burton viewed </a:t>
            </a:r>
            <a:r>
              <a:rPr lang="en-GB" dirty="0" err="1"/>
              <a:t>melancholie</a:t>
            </a:r>
            <a:r>
              <a:rPr lang="en-GB" dirty="0"/>
              <a:t> as an imbalance of the humours, particularly black bile. He recommended treatment by the physicians who were offering purging, leeching and blood letting. And also the environmental sources of treatment, such as exercise in the fresh air etc.</a:t>
            </a:r>
          </a:p>
          <a:p>
            <a:endParaRPr lang="en-GB" dirty="0"/>
          </a:p>
          <a:p>
            <a:r>
              <a:rPr lang="en-GB" dirty="0"/>
              <a:t>However he also recommended prayer, prayer should always come first, and then the treatments of the physicians.</a:t>
            </a:r>
          </a:p>
          <a:p>
            <a:r>
              <a:rPr lang="en-GB" dirty="0"/>
              <a:t>Again, like his contemporaries he had a strong belief that Satan was ever-present in the world and would appear to people to torment and torture them.</a:t>
            </a:r>
          </a:p>
        </p:txBody>
      </p:sp>
    </p:spTree>
    <p:extLst>
      <p:ext uri="{BB962C8B-B14F-4D97-AF65-F5344CB8AC3E}">
        <p14:creationId xmlns:p14="http://schemas.microsoft.com/office/powerpoint/2010/main" val="31162199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Richard Napier, astrologer and physician</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22173" y="2150268"/>
            <a:ext cx="3063409" cy="3471863"/>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91674" y="4812506"/>
            <a:ext cx="2314575" cy="1619250"/>
          </a:xfrm>
          <a:prstGeom prst="rect">
            <a:avLst/>
          </a:prstGeom>
        </p:spPr>
      </p:pic>
      <p:sp>
        <p:nvSpPr>
          <p:cNvPr id="6" name="TextBox 5"/>
          <p:cNvSpPr txBox="1"/>
          <p:nvPr/>
        </p:nvSpPr>
        <p:spPr>
          <a:xfrm>
            <a:off x="1104900" y="1761893"/>
            <a:ext cx="6522534" cy="2862322"/>
          </a:xfrm>
          <a:prstGeom prst="rect">
            <a:avLst/>
          </a:prstGeom>
          <a:noFill/>
        </p:spPr>
        <p:txBody>
          <a:bodyPr wrap="square" rtlCol="0">
            <a:spAutoFit/>
          </a:bodyPr>
          <a:lstStyle/>
          <a:p>
            <a:pPr marL="285750" indent="-285750">
              <a:buFont typeface="Arial" panose="020B0604020202020204" pitchFamily="34" charset="0"/>
              <a:buChar char="•"/>
            </a:pPr>
            <a:r>
              <a:rPr lang="en-GB" dirty="0"/>
              <a:t>Napier’s casebooks survive from 1597- until his death in 1634</a:t>
            </a:r>
          </a:p>
          <a:p>
            <a:pPr marL="285750" indent="-285750">
              <a:buFont typeface="Arial" panose="020B0604020202020204" pitchFamily="34" charset="0"/>
              <a:buChar char="•"/>
            </a:pPr>
            <a:r>
              <a:rPr lang="en-GB" dirty="0"/>
              <a:t>He studied astrology, alchemy, magic and theology and despite the contested status of such arcane arts at the time, his combination of astrology and medicine helped Napier to build up a very popular practice. </a:t>
            </a:r>
          </a:p>
          <a:p>
            <a:pPr marL="285750" indent="-285750">
              <a:buFont typeface="Arial" panose="020B0604020202020204" pitchFamily="34" charset="0"/>
              <a:buChar char="•"/>
            </a:pPr>
            <a:r>
              <a:rPr lang="en-GB" dirty="0"/>
              <a:t>Those wishing to be treated came from all walks of life and social ranks,, although the majority were from artisan, </a:t>
            </a:r>
            <a:r>
              <a:rPr lang="en-GB" dirty="0" err="1"/>
              <a:t>farning</a:t>
            </a:r>
            <a:r>
              <a:rPr lang="en-GB" dirty="0"/>
              <a:t> and labouring classes, probably because of his low fees.</a:t>
            </a:r>
          </a:p>
        </p:txBody>
      </p:sp>
    </p:spTree>
    <p:extLst>
      <p:ext uri="{BB962C8B-B14F-4D97-AF65-F5344CB8AC3E}">
        <p14:creationId xmlns:p14="http://schemas.microsoft.com/office/powerpoint/2010/main" val="35820839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Richard Napier</a:t>
            </a:r>
          </a:p>
        </p:txBody>
      </p:sp>
      <p:sp>
        <p:nvSpPr>
          <p:cNvPr id="3" name="Content Placeholder 2"/>
          <p:cNvSpPr>
            <a:spLocks noGrp="1"/>
          </p:cNvSpPr>
          <p:nvPr>
            <p:ph idx="1"/>
          </p:nvPr>
        </p:nvSpPr>
        <p:spPr/>
        <p:txBody>
          <a:bodyPr/>
          <a:lstStyle/>
          <a:p>
            <a:r>
              <a:rPr lang="en-GB" dirty="0"/>
              <a:t>Most attention has been given to the patients that were mentally or psychically affected. This actually comprises of less than 5% of his patients.</a:t>
            </a:r>
          </a:p>
          <a:p>
            <a:r>
              <a:rPr lang="en-GB" dirty="0"/>
              <a:t>However his notes allow us to see how the English world viewed the mentally troubled, the sick individuals and their families.</a:t>
            </a:r>
          </a:p>
          <a:p>
            <a:r>
              <a:rPr lang="en-GB" dirty="0"/>
              <a:t>Napier was affected by melancholy himself, which may perhaps be why he had a particular interest when working with these patients.</a:t>
            </a:r>
          </a:p>
          <a:p>
            <a:r>
              <a:rPr lang="en-GB" dirty="0"/>
              <a:t>He dispensed a mixture of contemporary medicinal remedies, religious and moral counsel and astrological intervention.</a:t>
            </a:r>
          </a:p>
          <a:p>
            <a:r>
              <a:rPr lang="en-GB" dirty="0"/>
              <a:t>More of his patients were women: 1286 female patients compared with 748 men, and this is despite his documented contempt of women and their intellectual abilities!</a:t>
            </a:r>
          </a:p>
          <a:p>
            <a:endParaRPr lang="en-GB" dirty="0"/>
          </a:p>
        </p:txBody>
      </p:sp>
    </p:spTree>
    <p:extLst>
      <p:ext uri="{BB962C8B-B14F-4D97-AF65-F5344CB8AC3E}">
        <p14:creationId xmlns:p14="http://schemas.microsoft.com/office/powerpoint/2010/main" val="41932019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Richard Napier cont..</a:t>
            </a:r>
          </a:p>
        </p:txBody>
      </p:sp>
      <p:sp>
        <p:nvSpPr>
          <p:cNvPr id="3" name="Content Placeholder 2"/>
          <p:cNvSpPr>
            <a:spLocks noGrp="1"/>
          </p:cNvSpPr>
          <p:nvPr>
            <p:ph idx="1"/>
          </p:nvPr>
        </p:nvSpPr>
        <p:spPr/>
        <p:txBody>
          <a:bodyPr/>
          <a:lstStyle/>
          <a:p>
            <a:r>
              <a:rPr lang="en-GB" dirty="0"/>
              <a:t>Approximately 1 in 20 of the mentally ill that came to see him he would describe as ‘mad’ or ‘lunatic’. These were the worst cases and the most difficult.</a:t>
            </a:r>
          </a:p>
        </p:txBody>
      </p:sp>
    </p:spTree>
    <p:extLst>
      <p:ext uri="{BB962C8B-B14F-4D97-AF65-F5344CB8AC3E}">
        <p14:creationId xmlns:p14="http://schemas.microsoft.com/office/powerpoint/2010/main" val="39511471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Questions</a:t>
            </a:r>
          </a:p>
        </p:txBody>
      </p:sp>
      <p:sp>
        <p:nvSpPr>
          <p:cNvPr id="3" name="Content Placeholder 2"/>
          <p:cNvSpPr>
            <a:spLocks noGrp="1"/>
          </p:cNvSpPr>
          <p:nvPr>
            <p:ph idx="1"/>
          </p:nvPr>
        </p:nvSpPr>
        <p:spPr/>
        <p:txBody>
          <a:bodyPr/>
          <a:lstStyle/>
          <a:p>
            <a:r>
              <a:rPr lang="en-GB" dirty="0"/>
              <a:t>What differences are you noticing within this new world that we are studying?</a:t>
            </a:r>
          </a:p>
          <a:p>
            <a:endParaRPr lang="en-GB" dirty="0"/>
          </a:p>
          <a:p>
            <a:r>
              <a:rPr lang="en-GB" dirty="0"/>
              <a:t>Work for next week:</a:t>
            </a:r>
          </a:p>
          <a:p>
            <a:r>
              <a:rPr lang="en-GB" dirty="0"/>
              <a:t>I want you to take a look at contemporary literature texts and images and see what references you can find to madness and mental health, e.g. </a:t>
            </a:r>
            <a:r>
              <a:rPr lang="en-GB"/>
              <a:t>Shakespeare</a:t>
            </a:r>
            <a:endParaRPr lang="en-GB" dirty="0"/>
          </a:p>
          <a:p>
            <a:r>
              <a:rPr lang="en-GB" dirty="0"/>
              <a:t>Bring to class next week.</a:t>
            </a:r>
          </a:p>
        </p:txBody>
      </p:sp>
    </p:spTree>
    <p:extLst>
      <p:ext uri="{BB962C8B-B14F-4D97-AF65-F5344CB8AC3E}">
        <p14:creationId xmlns:p14="http://schemas.microsoft.com/office/powerpoint/2010/main" val="7204909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Academic Literature 16x9">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TF03431380.potx" id="{B573BD99-E105-4D2A-964B-B901A176567A}" vid="{B1D363B9-18DE-4874-9E2B-FD69B5C6548D}"/>
    </a:ext>
  </a:extLst>
</a:theme>
</file>

<file path=ppt/theme/theme2.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APDescription xmlns="4873beb7-5857-4685-be1f-d57550cc96cc" xsi:nil="true"/>
    <AssetExpire xmlns="4873beb7-5857-4685-be1f-d57550cc96cc">2029-01-01T08:00:00+00:00</AssetExpire>
    <CampaignTagsTaxHTField0 xmlns="4873beb7-5857-4685-be1f-d57550cc96cc">
      <Terms xmlns="http://schemas.microsoft.com/office/infopath/2007/PartnerControls"/>
    </CampaignTagsTaxHTField0>
    <IntlLangReviewDate xmlns="4873beb7-5857-4685-be1f-d57550cc96cc" xsi:nil="true"/>
    <TPFriendlyName xmlns="4873beb7-5857-4685-be1f-d57550cc96cc" xsi:nil="true"/>
    <IntlLangReview xmlns="4873beb7-5857-4685-be1f-d57550cc96cc">false</IntlLangReview>
    <LocLastLocAttemptVersionLookup xmlns="4873beb7-5857-4685-be1f-d57550cc96cc">855024</LocLastLocAttemptVersionLookup>
    <PolicheckWords xmlns="4873beb7-5857-4685-be1f-d57550cc96cc" xsi:nil="true"/>
    <SubmitterId xmlns="4873beb7-5857-4685-be1f-d57550cc96cc" xsi:nil="true"/>
    <AcquiredFrom xmlns="4873beb7-5857-4685-be1f-d57550cc96cc">Internal MS</AcquiredFrom>
    <EditorialStatus xmlns="4873beb7-5857-4685-be1f-d57550cc96cc">Complete</EditorialStatus>
    <Markets xmlns="4873beb7-5857-4685-be1f-d57550cc96cc"/>
    <OriginAsset xmlns="4873beb7-5857-4685-be1f-d57550cc96cc" xsi:nil="true"/>
    <AssetStart xmlns="4873beb7-5857-4685-be1f-d57550cc96cc">2012-08-31T08:50:00+00:00</AssetStart>
    <FriendlyTitle xmlns="4873beb7-5857-4685-be1f-d57550cc96cc" xsi:nil="true"/>
    <MarketSpecific xmlns="4873beb7-5857-4685-be1f-d57550cc96cc">false</MarketSpecific>
    <TPNamespace xmlns="4873beb7-5857-4685-be1f-d57550cc96cc" xsi:nil="true"/>
    <PublishStatusLookup xmlns="4873beb7-5857-4685-be1f-d57550cc96cc">
      <Value>1616423</Value>
    </PublishStatusLookup>
    <APAuthor xmlns="4873beb7-5857-4685-be1f-d57550cc96cc">
      <UserInfo>
        <DisplayName>REDMOND\kristaa</DisplayName>
        <AccountId>136</AccountId>
        <AccountType/>
      </UserInfo>
    </APAuthor>
    <TPCommandLine xmlns="4873beb7-5857-4685-be1f-d57550cc96cc" xsi:nil="true"/>
    <IntlLangReviewer xmlns="4873beb7-5857-4685-be1f-d57550cc96cc" xsi:nil="true"/>
    <OpenTemplate xmlns="4873beb7-5857-4685-be1f-d57550cc96cc">true</OpenTemplate>
    <CSXSubmissionDate xmlns="4873beb7-5857-4685-be1f-d57550cc96cc" xsi:nil="true"/>
    <TaxCatchAll xmlns="4873beb7-5857-4685-be1f-d57550cc96cc"/>
    <Manager xmlns="4873beb7-5857-4685-be1f-d57550cc96cc" xsi:nil="true"/>
    <NumericId xmlns="4873beb7-5857-4685-be1f-d57550cc96cc" xsi:nil="true"/>
    <ParentAssetId xmlns="4873beb7-5857-4685-be1f-d57550cc96cc" xsi:nil="true"/>
    <OriginalSourceMarket xmlns="4873beb7-5857-4685-be1f-d57550cc96cc" xsi:nil="true"/>
    <ApprovalStatus xmlns="4873beb7-5857-4685-be1f-d57550cc96cc">InProgress</ApprovalStatus>
    <TPComponent xmlns="4873beb7-5857-4685-be1f-d57550cc96cc" xsi:nil="true"/>
    <EditorialTags xmlns="4873beb7-5857-4685-be1f-d57550cc96cc" xsi:nil="true"/>
    <TPExecutable xmlns="4873beb7-5857-4685-be1f-d57550cc96cc" xsi:nil="true"/>
    <TPLaunchHelpLink xmlns="4873beb7-5857-4685-be1f-d57550cc96cc" xsi:nil="true"/>
    <LocComments xmlns="4873beb7-5857-4685-be1f-d57550cc96cc" xsi:nil="true"/>
    <LocRecommendedHandoff xmlns="4873beb7-5857-4685-be1f-d57550cc96cc" xsi:nil="true"/>
    <SourceTitle xmlns="4873beb7-5857-4685-be1f-d57550cc96cc" xsi:nil="true"/>
    <CSXUpdate xmlns="4873beb7-5857-4685-be1f-d57550cc96cc">false</CSXUpdate>
    <IntlLocPriority xmlns="4873beb7-5857-4685-be1f-d57550cc96cc" xsi:nil="true"/>
    <UAProjectedTotalWords xmlns="4873beb7-5857-4685-be1f-d57550cc96cc" xsi:nil="true"/>
    <AssetType xmlns="4873beb7-5857-4685-be1f-d57550cc96cc">TP</AssetType>
    <MachineTranslated xmlns="4873beb7-5857-4685-be1f-d57550cc96cc">false</MachineTranslated>
    <OutputCachingOn xmlns="4873beb7-5857-4685-be1f-d57550cc96cc">false</OutputCachingOn>
    <TemplateStatus xmlns="4873beb7-5857-4685-be1f-d57550cc96cc">Complete</TemplateStatus>
    <IsSearchable xmlns="4873beb7-5857-4685-be1f-d57550cc96cc">true</IsSearchable>
    <ContentItem xmlns="4873beb7-5857-4685-be1f-d57550cc96cc" xsi:nil="true"/>
    <HandoffToMSDN xmlns="4873beb7-5857-4685-be1f-d57550cc96cc" xsi:nil="true"/>
    <ShowIn xmlns="4873beb7-5857-4685-be1f-d57550cc96cc">Show everywhere</ShowIn>
    <ThumbnailAssetId xmlns="4873beb7-5857-4685-be1f-d57550cc96cc" xsi:nil="true"/>
    <UALocComments xmlns="4873beb7-5857-4685-be1f-d57550cc96cc" xsi:nil="true"/>
    <UALocRecommendation xmlns="4873beb7-5857-4685-be1f-d57550cc96cc">Localize</UALocRecommendation>
    <LastModifiedDateTime xmlns="4873beb7-5857-4685-be1f-d57550cc96cc" xsi:nil="true"/>
    <LegacyData xmlns="4873beb7-5857-4685-be1f-d57550cc96cc" xsi:nil="true"/>
    <LocManualTestRequired xmlns="4873beb7-5857-4685-be1f-d57550cc96cc">false</LocManualTestRequired>
    <LocMarketGroupTiers2 xmlns="4873beb7-5857-4685-be1f-d57550cc96cc" xsi:nil="true"/>
    <ClipArtFilename xmlns="4873beb7-5857-4685-be1f-d57550cc96cc" xsi:nil="true"/>
    <TPApplication xmlns="4873beb7-5857-4685-be1f-d57550cc96cc" xsi:nil="true"/>
    <CSXHash xmlns="4873beb7-5857-4685-be1f-d57550cc96cc" xsi:nil="true"/>
    <DirectSourceMarket xmlns="4873beb7-5857-4685-be1f-d57550cc96cc" xsi:nil="true"/>
    <PrimaryImageGen xmlns="4873beb7-5857-4685-be1f-d57550cc96cc">true</PrimaryImageGen>
    <PlannedPubDate xmlns="4873beb7-5857-4685-be1f-d57550cc96cc" xsi:nil="true"/>
    <CSXSubmissionMarket xmlns="4873beb7-5857-4685-be1f-d57550cc96cc" xsi:nil="true"/>
    <Downloads xmlns="4873beb7-5857-4685-be1f-d57550cc96cc">0</Downloads>
    <ArtSampleDocs xmlns="4873beb7-5857-4685-be1f-d57550cc96cc" xsi:nil="true"/>
    <TrustLevel xmlns="4873beb7-5857-4685-be1f-d57550cc96cc">1 Microsoft Managed Content</TrustLevel>
    <BlockPublish xmlns="4873beb7-5857-4685-be1f-d57550cc96cc">false</BlockPublish>
    <TPLaunchHelpLinkType xmlns="4873beb7-5857-4685-be1f-d57550cc96cc">Template</TPLaunchHelpLinkType>
    <LocalizationTagsTaxHTField0 xmlns="4873beb7-5857-4685-be1f-d57550cc96cc">
      <Terms xmlns="http://schemas.microsoft.com/office/infopath/2007/PartnerControls"/>
    </LocalizationTagsTaxHTField0>
    <BusinessGroup xmlns="4873beb7-5857-4685-be1f-d57550cc96cc" xsi:nil="true"/>
    <Providers xmlns="4873beb7-5857-4685-be1f-d57550cc96cc" xsi:nil="true"/>
    <TemplateTemplateType xmlns="4873beb7-5857-4685-be1f-d57550cc96cc">PowerPoint Presentation Template</TemplateTemplateType>
    <TimesCloned xmlns="4873beb7-5857-4685-be1f-d57550cc96cc" xsi:nil="true"/>
    <TPAppVersion xmlns="4873beb7-5857-4685-be1f-d57550cc96cc" xsi:nil="true"/>
    <VoteCount xmlns="4873beb7-5857-4685-be1f-d57550cc96cc" xsi:nil="true"/>
    <AverageRating xmlns="4873beb7-5857-4685-be1f-d57550cc96cc" xsi:nil="true"/>
    <FeatureTagsTaxHTField0 xmlns="4873beb7-5857-4685-be1f-d57550cc96cc">
      <Terms xmlns="http://schemas.microsoft.com/office/infopath/2007/PartnerControls"/>
    </FeatureTagsTaxHTField0>
    <Provider xmlns="4873beb7-5857-4685-be1f-d57550cc96cc" xsi:nil="true"/>
    <UACurrentWords xmlns="4873beb7-5857-4685-be1f-d57550cc96cc" xsi:nil="true"/>
    <AssetId xmlns="4873beb7-5857-4685-be1f-d57550cc96cc">TP103431361</AssetId>
    <TPClientViewer xmlns="4873beb7-5857-4685-be1f-d57550cc96cc" xsi:nil="true"/>
    <DSATActionTaken xmlns="4873beb7-5857-4685-be1f-d57550cc96cc" xsi:nil="true"/>
    <APEditor xmlns="4873beb7-5857-4685-be1f-d57550cc96cc">
      <UserInfo>
        <DisplayName/>
        <AccountId xsi:nil="true"/>
        <AccountType/>
      </UserInfo>
    </APEditor>
    <TPInstallLocation xmlns="4873beb7-5857-4685-be1f-d57550cc96cc" xsi:nil="true"/>
    <OOCacheId xmlns="4873beb7-5857-4685-be1f-d57550cc96cc" xsi:nil="true"/>
    <IsDeleted xmlns="4873beb7-5857-4685-be1f-d57550cc96cc">false</IsDeleted>
    <PublishTargets xmlns="4873beb7-5857-4685-be1f-d57550cc96cc">OfficeOnlineVNext</PublishTargets>
    <ApprovalLog xmlns="4873beb7-5857-4685-be1f-d57550cc96cc" xsi:nil="true"/>
    <BugNumber xmlns="4873beb7-5857-4685-be1f-d57550cc96cc" xsi:nil="true"/>
    <CrawlForDependencies xmlns="4873beb7-5857-4685-be1f-d57550cc96cc">false</CrawlForDependencies>
    <InternalTagsTaxHTField0 xmlns="4873beb7-5857-4685-be1f-d57550cc96cc">
      <Terms xmlns="http://schemas.microsoft.com/office/infopath/2007/PartnerControls"/>
    </InternalTagsTaxHTField0>
    <LastHandOff xmlns="4873beb7-5857-4685-be1f-d57550cc96cc" xsi:nil="true"/>
    <Milestone xmlns="4873beb7-5857-4685-be1f-d57550cc96cc" xsi:nil="true"/>
    <OriginalRelease xmlns="4873beb7-5857-4685-be1f-d57550cc96cc">15</OriginalRelease>
    <RecommendationsModifier xmlns="4873beb7-5857-4685-be1f-d57550cc96cc" xsi:nil="true"/>
    <ScenarioTagsTaxHTField0 xmlns="4873beb7-5857-4685-be1f-d57550cc96cc">
      <Terms xmlns="http://schemas.microsoft.com/office/infopath/2007/PartnerControls"/>
    </ScenarioTagsTaxHTField0>
    <UANotes xmlns="4873beb7-5857-4685-be1f-d57550cc96cc" xsi:nil="true"/>
  </documentManagement>
</p:properties>
</file>

<file path=customXml/item2.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8CDDBB83-77C1-4099-A0AA-289882E745E2}">
  <ds:schemaRefs>
    <ds:schemaRef ds:uri="http://schemas.microsoft.com/office/2006/metadata/properties"/>
    <ds:schemaRef ds:uri="http://purl.org/dc/terms/"/>
    <ds:schemaRef ds:uri="4873beb7-5857-4685-be1f-d57550cc96cc"/>
    <ds:schemaRef ds:uri="http://schemas.microsoft.com/office/2006/documentManagement/types"/>
    <ds:schemaRef ds:uri="http://purl.org/dc/elements/1.1/"/>
    <ds:schemaRef ds:uri="http://schemas.microsoft.com/office/infopath/2007/PartnerControls"/>
    <ds:schemaRef ds:uri="http://schemas.openxmlformats.org/package/2006/metadata/core-properties"/>
    <ds:schemaRef ds:uri="http://www.w3.org/XML/1998/namespace"/>
    <ds:schemaRef ds:uri="http://purl.org/dc/dcmitype/"/>
  </ds:schemaRefs>
</ds:datastoreItem>
</file>

<file path=customXml/itemProps2.xml><?xml version="1.0" encoding="utf-8"?>
<ds:datastoreItem xmlns:ds="http://schemas.openxmlformats.org/officeDocument/2006/customXml" ds:itemID="{28C8B9CA-0273-4370-889A-FC05DA5C2F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61E720F-F05D-4536-9C34-0CFCED65D3B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Academic presentation, pinstripe and ribbon design (widescreen)</Template>
  <TotalTime>6328</TotalTime>
  <Words>3035</Words>
  <Application>Microsoft Office PowerPoint</Application>
  <PresentationFormat>Widescreen</PresentationFormat>
  <Paragraphs>236</Paragraphs>
  <Slides>22</Slides>
  <Notes>17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Arial</vt:lpstr>
      <vt:lpstr>Bradley Hand ITC</vt:lpstr>
      <vt:lpstr>Euphemia</vt:lpstr>
      <vt:lpstr>Plantagenet Cherokee</vt:lpstr>
      <vt:lpstr>Wingdings</vt:lpstr>
      <vt:lpstr>Academic Literature 16x9</vt:lpstr>
      <vt:lpstr>Witches   Melancholie</vt:lpstr>
      <vt:lpstr>Aim</vt:lpstr>
      <vt:lpstr>Early Modern Era (Late 15th to the dawn of 18th century)</vt:lpstr>
      <vt:lpstr>PowerPoint Presentation</vt:lpstr>
      <vt:lpstr>Witch-hunts</vt:lpstr>
      <vt:lpstr>Witch Hunts across Europe</vt:lpstr>
      <vt:lpstr>Witches and torture</vt:lpstr>
      <vt:lpstr>Possession and Madness</vt:lpstr>
      <vt:lpstr>Women, madness and witchcraft</vt:lpstr>
      <vt:lpstr>Catholic and Protestant Viewpoints</vt:lpstr>
      <vt:lpstr>PowerPoint Presentation</vt:lpstr>
      <vt:lpstr>PowerPoint Presentation</vt:lpstr>
      <vt:lpstr>Melancholia</vt:lpstr>
      <vt:lpstr>Melancholie</vt:lpstr>
      <vt:lpstr>Timothie Bright</vt:lpstr>
      <vt:lpstr>Cures and treatments</vt:lpstr>
      <vt:lpstr>Robert Burton: The Anatomy of Melancholia</vt:lpstr>
      <vt:lpstr>Anatomy of Melancholia</vt:lpstr>
      <vt:lpstr>Richard Napier, astrologer and physician</vt:lpstr>
      <vt:lpstr>Richard Napier</vt:lpstr>
      <vt:lpstr>Richard Napier cont..</vt:lpstr>
      <vt:lpstr>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Witches</dc:title>
  <dc:creator>Catherine Slade</dc:creator>
  <cp:lastModifiedBy>Catherine Slade</cp:lastModifiedBy>
  <cp:revision>27</cp:revision>
  <dcterms:created xsi:type="dcterms:W3CDTF">2016-11-16T13:53:18Z</dcterms:created>
  <dcterms:modified xsi:type="dcterms:W3CDTF">2016-11-22T05:58:24Z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0x0101006EDDDB5EE6D98C44930B742096920B300400F5B6D36B3EF94B4E9A635CDF2A18F5B8</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