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media/image3.jpeg" ContentType="image/jpeg"/>
  <Override PartName="/ppt/media/image4.jpeg" ContentType="image/jpeg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media/image5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5D7CC"/>
          </a:solidFill>
        </a:fill>
      </a:tcStyle>
    </a:wholeTbl>
    <a:band2H>
      <a:tcTxStyle b="def" i="def"/>
      <a:tcStyle>
        <a:tcBdr/>
        <a:fill>
          <a:solidFill>
            <a:srgbClr val="EBECE7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BE0E0"/>
          </a:solidFill>
        </a:fill>
      </a:tcStyle>
    </a:wholeTbl>
    <a:band2H>
      <a:tcTxStyle b="def" i="def"/>
      <a:tcStyle>
        <a:tcBdr/>
        <a:fill>
          <a:solidFill>
            <a:srgbClr val="EEF0F0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6D8D4"/>
          </a:solidFill>
        </a:fill>
      </a:tcStyle>
    </a:wholeTbl>
    <a:band2H>
      <a:tcTxStyle b="def" i="def"/>
      <a:tcStyle>
        <a:tcBdr/>
        <a:fill>
          <a:solidFill>
            <a:srgbClr val="F3ECEB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
</file>

<file path=ppt/charts/_rels/chart1.xml.rels><?xml version="1.0" encoding="UTF-8"?>
<Relationships xmlns="http://schemas.openxmlformats.org/package/2006/relationships"><Relationship Id="rId1" Type="http://schemas.openxmlformats.org/officeDocument/2006/relationships/package" Target="../embeddings/Microsoft_Excel_Sheet1.xlsx"/></Relationships>

</file>

<file path=ppt/charts/_rels/chart2.xml.rels><?xml version="1.0" encoding="UTF-8"?>
<Relationships xmlns="http://schemas.openxmlformats.org/package/2006/relationships"><Relationship Id="rId1" Type="http://schemas.openxmlformats.org/officeDocument/2006/relationships/package" Target="../embeddings/Microsoft_Excel_Sheet2.xlsx"/></Relationships>

</file>

<file path=ppt/charts/_rels/chart3.xml.rels><?xml version="1.0" encoding="UTF-8"?>
<Relationships xmlns="http://schemas.openxmlformats.org/package/2006/relationships"><Relationship Id="rId1" Type="http://schemas.openxmlformats.org/officeDocument/2006/relationships/package" Target="../embeddings/Microsoft_Excel_Sheet3.xlsx"/></Relationships>

</file>

<file path=ppt/charts/_rels/chart4.xml.rels><?xml version="1.0" encoding="UTF-8"?>
<Relationships xmlns="http://schemas.openxmlformats.org/package/2006/relationships"><Relationship Id="rId1" Type="http://schemas.openxmlformats.org/officeDocument/2006/relationships/package" Target="../embeddings/Microsoft_Excel_Sheet4.xlsx"/></Relationships>
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roundedCorners val="0"/>
  <c:chart>
    <c:title>
      <c:tx>
        <c:rich>
          <a:bodyPr rot="0"/>
          <a:lstStyle/>
          <a:p>
            <a:pPr>
              <a:defRPr b="0" i="0" strike="noStrike" sz="1400" u="none">
                <a:solidFill>
                  <a:srgbClr val="595959"/>
                </a:solidFill>
                <a:latin typeface="Avenir Next LT Pro"/>
              </a:defRPr>
            </a:pPr>
            <a:r>
              <a:rPr b="0" i="0" strike="noStrike" sz="1400" u="none">
                <a:solidFill>
                  <a:srgbClr val="595959"/>
                </a:solidFill>
                <a:latin typeface="Avenir Next LT Pro"/>
              </a:rPr>
              <a:t>Age Distribution of Pizza Consumers in the UK</a:t>
            </a:r>
          </a:p>
        </c:rich>
      </c:tx>
      <c:layout>
        <c:manualLayout>
          <c:xMode val="edge"/>
          <c:yMode val="edge"/>
          <c:x val="0.00854311"/>
          <c:y val="0"/>
          <c:w val="0.982914"/>
          <c:h val="0.277264"/>
        </c:manualLayout>
      </c:layout>
      <c:overlay val="1"/>
      <c:spPr>
        <a:noFill/>
        <a:effectLst/>
      </c:spPr>
    </c:title>
    <c:autoTitleDeleted val="1"/>
    <c:plotArea>
      <c:layout>
        <c:manualLayout>
          <c:layoutTarget val="inner"/>
          <c:xMode val="edge"/>
          <c:yMode val="edge"/>
          <c:x val="0.261929"/>
          <c:y val="0.277264"/>
          <c:w val="0.476143"/>
          <c:h val="0.604612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Percentage</c:v>
                </c:pt>
              </c:strCache>
            </c:strRef>
          </c:tx>
          <c:spPr>
            <a:solidFill>
              <a:schemeClr val="accent1"/>
            </a:solidFill>
            <a:ln w="19050" cap="flat">
              <a:solidFill>
                <a:srgbClr val="FFFFFF"/>
              </a:solidFill>
              <a:prstDash val="solid"/>
              <a:round/>
            </a:ln>
            <a:effectLst/>
          </c:spPr>
          <c:explosion val="0"/>
          <c:dPt>
            <c:idx val="0"/>
            <c:explosion val="0"/>
            <c:spPr>
              <a:solidFill>
                <a:schemeClr val="accent1"/>
              </a:solidFill>
              <a:ln w="19050" cap="flat">
                <a:solidFill>
                  <a:srgbClr val="FFFFFF"/>
                </a:solidFill>
                <a:prstDash val="solid"/>
                <a:round/>
              </a:ln>
              <a:effectLst/>
            </c:spPr>
          </c:dPt>
          <c:dPt>
            <c:idx val="1"/>
            <c:explosion val="0"/>
            <c:spPr>
              <a:solidFill>
                <a:schemeClr val="accent2"/>
              </a:solidFill>
              <a:ln w="19050" cap="flat">
                <a:solidFill>
                  <a:srgbClr val="FFFFFF"/>
                </a:solidFill>
                <a:prstDash val="solid"/>
                <a:round/>
              </a:ln>
              <a:effectLst/>
            </c:spPr>
          </c:dPt>
          <c:dPt>
            <c:idx val="2"/>
            <c:explosion val="0"/>
            <c:spPr>
              <a:solidFill>
                <a:schemeClr val="accent3"/>
              </a:solidFill>
              <a:ln w="19050" cap="flat">
                <a:solidFill>
                  <a:srgbClr val="FFFFFF"/>
                </a:solidFill>
                <a:prstDash val="solid"/>
                <a:round/>
              </a:ln>
              <a:effectLst/>
            </c:spPr>
          </c:dPt>
          <c:dPt>
            <c:idx val="3"/>
            <c:explosion val="0"/>
            <c:spPr>
              <a:solidFill>
                <a:schemeClr val="accent4"/>
              </a:solidFill>
              <a:ln w="19050" cap="flat">
                <a:solidFill>
                  <a:srgbClr val="FFFFFF"/>
                </a:solidFill>
                <a:prstDash val="solid"/>
                <a:round/>
              </a:ln>
              <a:effectLst/>
            </c:spPr>
          </c:dPt>
          <c:dPt>
            <c:idx val="4"/>
            <c:explosion val="0"/>
            <c:spPr>
              <a:solidFill>
                <a:schemeClr val="accent5"/>
              </a:solidFill>
              <a:ln w="19050" cap="flat">
                <a:solidFill>
                  <a:srgbClr val="FFFFFF"/>
                </a:solidFill>
                <a:prstDash val="solid"/>
                <a:round/>
              </a:ln>
              <a:effectLst/>
            </c:spPr>
          </c:dPt>
          <c:dPt>
            <c:idx val="5"/>
            <c:explosion val="0"/>
            <c:spPr>
              <a:solidFill>
                <a:schemeClr val="accent6"/>
              </a:solidFill>
              <a:ln w="19050" cap="flat">
                <a:solidFill>
                  <a:srgbClr val="FFFFFF"/>
                </a:solidFill>
                <a:prstDash val="solid"/>
                <a:round/>
              </a:ln>
              <a:effectLst/>
            </c:spPr>
          </c:dPt>
          <c:dLbls>
            <c:dLbl>
              <c:idx val="0"/>
              <c:numFmt formatCode="0.##" sourceLinked="0"/>
              <c:txPr>
                <a:bodyPr/>
                <a:lstStyle/>
                <a:p>
                  <a:pPr>
                    <a:defRPr b="0" i="0" strike="noStrike" sz="1000" u="none">
                      <a:solidFill>
                        <a:srgbClr val="000000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1"/>
              <c:numFmt formatCode="0.#" sourceLinked="0"/>
              <c:txPr>
                <a:bodyPr/>
                <a:lstStyle/>
                <a:p>
                  <a:pPr>
                    <a:defRPr b="0" i="0" strike="noStrike" sz="1000" u="none">
                      <a:solidFill>
                        <a:srgbClr val="000000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2"/>
              <c:numFmt formatCode="0.#" sourceLinked="0"/>
              <c:txPr>
                <a:bodyPr/>
                <a:lstStyle/>
                <a:p>
                  <a:pPr>
                    <a:defRPr b="0" i="0" strike="noStrike" sz="1000" u="none">
                      <a:solidFill>
                        <a:srgbClr val="000000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3"/>
              <c:numFmt formatCode="0.##" sourceLinked="0"/>
              <c:txPr>
                <a:bodyPr/>
                <a:lstStyle/>
                <a:p>
                  <a:pPr>
                    <a:defRPr b="0" i="0" strike="noStrike" sz="1000" u="none">
                      <a:solidFill>
                        <a:srgbClr val="000000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4"/>
              <c:numFmt formatCode="0.##" sourceLinked="0"/>
              <c:txPr>
                <a:bodyPr/>
                <a:lstStyle/>
                <a:p>
                  <a:pPr>
                    <a:defRPr b="0" i="0" strike="noStrike" sz="1000" u="none">
                      <a:solidFill>
                        <a:srgbClr val="000000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0"/>
              <c:showBubbleSize val="0"/>
            </c:dLbl>
            <c:dLbl>
              <c:idx val="5"/>
              <c:numFmt formatCode="0.##" sourceLinked="0"/>
              <c:txPr>
                <a:bodyPr/>
                <a:lstStyle/>
                <a:p>
                  <a:pPr>
                    <a:defRPr b="0" i="0" strike="noStrike" sz="1000" u="none">
                      <a:solidFill>
                        <a:srgbClr val="000000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0"/>
              <c:showBubbleSize val="0"/>
            </c:dLbl>
            <c:numFmt formatCode="0.##" sourceLinked="0"/>
            <c:txPr>
              <a:bodyPr/>
              <a:lstStyle/>
              <a:p>
                <a:pPr>
                  <a:defRPr b="0" i="0" strike="noStrike" sz="1000" u="none">
                    <a:solidFill>
                      <a:srgbClr val="000000"/>
                    </a:solidFill>
                    <a:latin typeface="Avenir Next LT Pro"/>
                  </a:defRPr>
                </a:pPr>
              </a:p>
            </c:txPr>
            <c:dLblPos val="inEnd"/>
            <c:showLegendKey val="0"/>
            <c:showVal val="0"/>
            <c:showCatName val="0"/>
            <c:showSerName val="0"/>
            <c:showPercent val="0"/>
            <c:showBubbleSize val="0"/>
            <c:showLeaderLines val="1"/>
            <c:leaderLines>
              <c:spPr>
                <a:noFill/>
                <a:ln w="6350" cap="flat">
                  <a:solidFill>
                    <a:srgbClr val="000000"/>
                  </a:solidFill>
                  <a:prstDash val="solid"/>
                  <a:miter lim="400000"/>
                </a:ln>
                <a:effectLst/>
              </c:spPr>
            </c:leaderLines>
          </c:dLbls>
          <c:cat>
            <c:strRef>
              <c:f>Sheet1!$B$1:$G$1</c:f>
              <c:strCache>
                <c:ptCount val="6"/>
                <c:pt idx="0">
                  <c:v>18-24</c:v>
                </c:pt>
                <c:pt idx="1">
                  <c:v>25-34</c:v>
                </c:pt>
                <c:pt idx="2">
                  <c:v>35-44</c:v>
                </c:pt>
                <c:pt idx="3">
                  <c:v>45-54</c:v>
                </c:pt>
                <c:pt idx="4">
                  <c:v>55-64</c:v>
                </c:pt>
                <c:pt idx="5">
                  <c:v>65+</c:v>
                </c:pt>
              </c:strCache>
            </c:strRef>
          </c:cat>
          <c:val>
            <c:numRef>
              <c:f>Sheet1!$B$2:$G$2</c:f>
              <c:numCache>
                <c:ptCount val="6"/>
                <c:pt idx="0">
                  <c:v>0.250000</c:v>
                </c:pt>
                <c:pt idx="1">
                  <c:v>0.300000</c:v>
                </c:pt>
                <c:pt idx="2">
                  <c:v>0.200000</c:v>
                </c:pt>
                <c:pt idx="3">
                  <c:v>0.150000</c:v>
                </c:pt>
                <c:pt idx="4">
                  <c:v>0.050000</c:v>
                </c:pt>
                <c:pt idx="5">
                  <c:v>0.050000</c:v>
                </c:pt>
              </c:numCache>
            </c:numRef>
          </c:val>
        </c:ser>
        <c:firstSliceAng val="0"/>
      </c:pieChart>
      <c:spPr>
        <a:noFill/>
        <a:ln w="12700" cap="flat">
          <a:noFill/>
          <a:miter lim="400000"/>
        </a:ln>
        <a:effectLst/>
      </c:spPr>
    </c:plotArea>
    <c:legend>
      <c:legendPos val="b"/>
      <c:layout>
        <c:manualLayout>
          <c:xMode val="edge"/>
          <c:yMode val="edge"/>
          <c:x val="0"/>
          <c:y val="0.939089"/>
          <c:w val="1"/>
          <c:h val="0.0609111"/>
        </c:manualLayout>
      </c:layout>
      <c:overlay val="1"/>
      <c:spPr>
        <a:noFill/>
        <a:ln w="12700" cap="flat">
          <a:noFill/>
          <a:miter lim="400000"/>
        </a:ln>
        <a:effectLst/>
      </c:spPr>
      <c:txPr>
        <a:bodyPr rot="0"/>
        <a:lstStyle/>
        <a:p>
          <a:pPr>
            <a:defRPr b="0" i="0" strike="noStrike" sz="900" u="none">
              <a:solidFill>
                <a:srgbClr val="595959"/>
              </a:solidFill>
              <a:latin typeface="Avenir Next LT Pro"/>
            </a:defRPr>
          </a:pPr>
        </a:p>
      </c:txPr>
    </c:legend>
    <c:plotVisOnly val="1"/>
    <c:dispBlanksAs val="gap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roundedCorners val="0"/>
  <c:chart>
    <c:title>
      <c:tx>
        <c:rich>
          <a:bodyPr rot="0"/>
          <a:lstStyle/>
          <a:p>
            <a:pPr>
              <a:defRPr b="1" i="0" strike="noStrike" sz="1600" u="none">
                <a:solidFill>
                  <a:srgbClr val="595959"/>
                </a:solidFill>
                <a:latin typeface="Avenir Next LT Pro"/>
              </a:defRPr>
            </a:pPr>
            <a:r>
              <a:rPr b="1" i="0" strike="noStrike" sz="1600" u="none">
                <a:solidFill>
                  <a:srgbClr val="595959"/>
                </a:solidFill>
                <a:latin typeface="Avenir Next LT Pro"/>
              </a:rPr>
              <a:t>Pizza Consumption Trends in the UK (2018-2022)</a:t>
            </a:r>
          </a:p>
        </c:rich>
      </c:tx>
      <c:layout>
        <c:manualLayout>
          <c:xMode val="edge"/>
          <c:yMode val="edge"/>
          <c:x val="0.0250507"/>
          <c:y val="0"/>
          <c:w val="0.949899"/>
          <c:h val="0.106165"/>
        </c:manualLayout>
      </c:layout>
      <c:overlay val="1"/>
      <c:spPr>
        <a:noFill/>
        <a:effectLst/>
      </c:spPr>
    </c:title>
    <c:autoTitleDeleted val="1"/>
    <c:plotArea>
      <c:layout>
        <c:manualLayout>
          <c:layoutTarget val="inner"/>
          <c:xMode val="edge"/>
          <c:yMode val="edge"/>
          <c:x val="0.0741597"/>
          <c:y val="0.106165"/>
          <c:w val="0.92084"/>
          <c:h val="0.85368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Percentage</c:v>
                </c:pt>
              </c:strCache>
            </c:strRef>
          </c:tx>
          <c:spPr>
            <a:solidFill>
              <a:schemeClr val="accent1"/>
            </a:solidFill>
            <a:ln w="22225" cap="rnd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diamond"/>
            <c:size val="5"/>
            <c:spPr>
              <a:solidFill>
                <a:schemeClr val="accent1"/>
              </a:solidFill>
              <a:ln w="9525" cap="flat">
                <a:solidFill>
                  <a:schemeClr val="accent1"/>
                </a:solidFill>
                <a:prstDash val="solid"/>
                <a:round/>
              </a:ln>
              <a:effectLst/>
            </c:spPr>
          </c:marker>
          <c:dLbls>
            <c:numFmt formatCode="0%" sourceLinked="0"/>
            <c:txPr>
              <a:bodyPr/>
              <a:lstStyle/>
              <a:p>
                <a:pPr>
                  <a:defRPr b="0" i="0" strike="noStrike" sz="1000" u="none">
                    <a:solidFill>
                      <a:srgbClr val="000000"/>
                    </a:solidFill>
                    <a:latin typeface="Avenir Next LT Pro"/>
                  </a:defRPr>
                </a:pPr>
              </a:p>
            </c:txPr>
            <c:dLblPos val="t"/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Sheet1!$A$2:$A$6</c:f>
              <c:strCache>
                <c:ptCount val="5"/>
                <c:pt idx="0">
                  <c:v>2018</c:v>
                </c:pt>
                <c:pt idx="1">
                  <c:v>2019</c:v>
                </c:pt>
                <c:pt idx="2">
                  <c:v>2020</c:v>
                </c:pt>
                <c:pt idx="3">
                  <c:v>2021</c:v>
                </c:pt>
                <c:pt idx="4">
                  <c:v>2022</c:v>
                </c:pt>
              </c:strCache>
            </c:strRef>
          </c:cat>
          <c:val>
            <c:numRef>
              <c:f>Sheet1!$B$2:$B$6</c:f>
              <c:numCache>
                <c:ptCount val="5"/>
                <c:pt idx="0">
                  <c:v>0.500000</c:v>
                </c:pt>
                <c:pt idx="1">
                  <c:v>0.510000</c:v>
                </c:pt>
                <c:pt idx="2">
                  <c:v>0.520000</c:v>
                </c:pt>
                <c:pt idx="3">
                  <c:v>0.530000</c:v>
                </c:pt>
                <c:pt idx="4">
                  <c:v>0.540000</c:v>
                </c:pt>
              </c:numCache>
            </c:numRef>
          </c:val>
          <c:smooth val="0"/>
        </c:ser>
        <c:marker val="1"/>
        <c:axId val="2094734552"/>
        <c:axId val="2094734553"/>
      </c:lineChart>
      <c:catAx>
        <c:axId val="2094734552"/>
        <c:scaling>
          <c:orientation val="minMax"/>
        </c:scaling>
        <c:delete val="0"/>
        <c:axPos val="b"/>
        <c:majorGridlines>
          <c:spPr>
            <a:ln w="12700" cap="flat">
              <a:solidFill>
                <a:srgbClr val="D9D9D9"/>
              </a:solidFill>
              <a:prstDash val="solid"/>
              <a:round/>
            </a:ln>
          </c:spPr>
        </c:majorGridlines>
        <c:numFmt formatCode="General" sourceLinked="0"/>
        <c:majorTickMark val="none"/>
        <c:minorTickMark val="none"/>
        <c:tickLblPos val="low"/>
        <c:spPr>
          <a:ln w="12700" cap="flat">
            <a:solidFill>
              <a:srgbClr val="D9D9D9"/>
            </a:solidFill>
            <a:prstDash val="solid"/>
            <a:round/>
          </a:ln>
        </c:spPr>
        <c:txPr>
          <a:bodyPr rot="0"/>
          <a:lstStyle/>
          <a:p>
            <a:pPr>
              <a:defRPr b="0" i="0" strike="noStrike" sz="800" u="none">
                <a:solidFill>
                  <a:srgbClr val="595959"/>
                </a:solidFill>
                <a:latin typeface="Avenir Next LT Pro"/>
              </a:defRPr>
            </a:pPr>
          </a:p>
        </c:txPr>
        <c:crossAx val="2094734553"/>
        <c:crosses val="autoZero"/>
        <c:auto val="1"/>
        <c:lblAlgn val="ctr"/>
        <c:noMultiLvlLbl val="1"/>
      </c:catAx>
      <c:valAx>
        <c:axId val="2094734553"/>
        <c:scaling>
          <c:orientation val="minMax"/>
        </c:scaling>
        <c:delete val="0"/>
        <c:axPos val="l"/>
        <c:numFmt formatCode="0%" sourceLinked="0"/>
        <c:majorTickMark val="none"/>
        <c:minorTickMark val="none"/>
        <c:tickLblPos val="nextTo"/>
        <c:spPr>
          <a:ln w="12700" cap="flat">
            <a:solidFill>
              <a:srgbClr val="D9D9D9"/>
            </a:solidFill>
            <a:prstDash val="solid"/>
            <a:round/>
          </a:ln>
        </c:spPr>
        <c:txPr>
          <a:bodyPr rot="0"/>
          <a:lstStyle/>
          <a:p>
            <a:pPr>
              <a:defRPr b="0" i="0" strike="noStrike" sz="900" u="none">
                <a:solidFill>
                  <a:srgbClr val="595959"/>
                </a:solidFill>
                <a:latin typeface="Avenir Next LT Pro"/>
              </a:defRPr>
            </a:pPr>
          </a:p>
        </c:txPr>
        <c:crossAx val="2094734552"/>
        <c:crosses val="autoZero"/>
        <c:crossBetween val="between"/>
        <c:majorUnit val="0.0125"/>
        <c:minorUnit val="0.00625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roundedCorners val="0"/>
  <c:chart>
    <c:title>
      <c:tx>
        <c:rich>
          <a:bodyPr rot="0"/>
          <a:lstStyle/>
          <a:p>
            <a:pPr>
              <a:defRPr b="0" i="0" strike="noStrike" sz="1800" u="none">
                <a:solidFill>
                  <a:srgbClr val="595959"/>
                </a:solidFill>
                <a:latin typeface="Avenir Next LT Pro"/>
              </a:defRPr>
            </a:pPr>
            <a:r>
              <a:rPr b="0" i="0" strike="noStrike" sz="1800" u="none">
                <a:solidFill>
                  <a:srgbClr val="595959"/>
                </a:solidFill>
                <a:latin typeface="Avenir Next LT Pro"/>
              </a:rPr>
              <a:t>Monthly Revenue vs Expenses</a:t>
            </a:r>
          </a:p>
        </c:rich>
      </c:tx>
      <c:layout>
        <c:manualLayout>
          <c:xMode val="edge"/>
          <c:yMode val="edge"/>
          <c:x val="0.216647"/>
          <c:y val="0"/>
          <c:w val="0.566706"/>
          <c:h val="0.0977927"/>
        </c:manualLayout>
      </c:layout>
      <c:overlay val="1"/>
      <c:spPr>
        <a:noFill/>
        <a:effectLst/>
      </c:spPr>
    </c:title>
    <c:autoTitleDeleted val="1"/>
    <c:plotArea>
      <c:layout>
        <c:manualLayout>
          <c:layoutTarget val="inner"/>
          <c:xMode val="edge"/>
          <c:yMode val="edge"/>
          <c:x val="0.0965145"/>
          <c:y val="0.0977927"/>
          <c:w val="0.898485"/>
          <c:h val="0.786187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 £</c:v>
                </c:pt>
              </c:strCache>
            </c:strRef>
          </c:tx>
          <c:spPr>
            <a:noFill/>
            <a:ln w="28575" cap="rnd">
              <a:solidFill>
                <a:schemeClr val="accent1"/>
              </a:solidFill>
              <a:prstDash val="solid"/>
              <a:round/>
            </a:ln>
            <a:effectLst/>
          </c:spPr>
          <c:marker>
            <c:symbol val="none"/>
            <c:size val="4"/>
            <c:spPr>
              <a:noFill/>
              <a:ln w="28575" cap="rnd">
                <a:solidFill>
                  <a:schemeClr val="accent1"/>
                </a:solidFill>
                <a:prstDash val="solid"/>
                <a:round/>
              </a:ln>
              <a:effectLst/>
            </c:spPr>
          </c:marker>
          <c:dLbls>
            <c:numFmt formatCode="0" sourceLinked="0"/>
            <c:txPr>
              <a:bodyPr/>
              <a:lstStyle/>
              <a:p>
                <a:pPr>
                  <a:defRPr b="0" i="0" strike="noStrike" sz="1000" u="none">
                    <a:solidFill>
                      <a:srgbClr val="000000"/>
                    </a:solidFill>
                    <a:latin typeface="Avenir Next LT Pro"/>
                  </a:defRPr>
                </a:pPr>
              </a:p>
            </c:txPr>
            <c:dLblPos val="t"/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ptCount val="12"/>
                <c:pt idx="0">
                  <c:v>5000.000000</c:v>
                </c:pt>
                <c:pt idx="1">
                  <c:v>6000.000000</c:v>
                </c:pt>
                <c:pt idx="2">
                  <c:v>7000.000000</c:v>
                </c:pt>
                <c:pt idx="3">
                  <c:v>8500.000000</c:v>
                </c:pt>
                <c:pt idx="4">
                  <c:v>9500.000000</c:v>
                </c:pt>
                <c:pt idx="5">
                  <c:v>10500.000000</c:v>
                </c:pt>
                <c:pt idx="6">
                  <c:v>11500.000000</c:v>
                </c:pt>
                <c:pt idx="7">
                  <c:v>12000.000000</c:v>
                </c:pt>
                <c:pt idx="8">
                  <c:v>13000.000000</c:v>
                </c:pt>
                <c:pt idx="9">
                  <c:v>14000.000000</c:v>
                </c:pt>
                <c:pt idx="10">
                  <c:v>15000.000000</c:v>
                </c:pt>
                <c:pt idx="11">
                  <c:v>16000.000000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Expenses £</c:v>
                </c:pt>
              </c:strCache>
            </c:strRef>
          </c:tx>
          <c:spPr>
            <a:noFill/>
            <a:ln w="28575" cap="rnd">
              <a:solidFill>
                <a:schemeClr val="accent2"/>
              </a:solidFill>
              <a:prstDash val="solid"/>
              <a:round/>
            </a:ln>
            <a:effectLst/>
          </c:spPr>
          <c:marker>
            <c:symbol val="none"/>
            <c:size val="4"/>
            <c:spPr>
              <a:noFill/>
              <a:ln w="28575" cap="rnd">
                <a:solidFill>
                  <a:schemeClr val="accent2"/>
                </a:solidFill>
                <a:prstDash val="solid"/>
                <a:round/>
              </a:ln>
              <a:effectLst/>
            </c:spPr>
          </c:marker>
          <c:dLbls>
            <c:numFmt formatCode="0" sourceLinked="0"/>
            <c:txPr>
              <a:bodyPr/>
              <a:lstStyle/>
              <a:p>
                <a:pPr>
                  <a:defRPr b="0" i="0" strike="noStrike" sz="1000" u="none">
                    <a:solidFill>
                      <a:srgbClr val="000000"/>
                    </a:solidFill>
                    <a:latin typeface="Avenir Next LT Pro"/>
                  </a:defRPr>
                </a:pPr>
              </a:p>
            </c:txPr>
            <c:dLblPos val="t"/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ptCount val="12"/>
                <c:pt idx="0">
                  <c:v>4800.000000</c:v>
                </c:pt>
                <c:pt idx="1">
                  <c:v>5000.000000</c:v>
                </c:pt>
                <c:pt idx="2">
                  <c:v>5200.000000</c:v>
                </c:pt>
                <c:pt idx="3">
                  <c:v>5400.000000</c:v>
                </c:pt>
                <c:pt idx="4">
                  <c:v>5600.000000</c:v>
                </c:pt>
                <c:pt idx="5">
                  <c:v>5700.000000</c:v>
                </c:pt>
                <c:pt idx="6">
                  <c:v>5800.000000</c:v>
                </c:pt>
                <c:pt idx="7">
                  <c:v>5900.000000</c:v>
                </c:pt>
                <c:pt idx="8">
                  <c:v>6000.000000</c:v>
                </c:pt>
                <c:pt idx="9">
                  <c:v>6100.000000</c:v>
                </c:pt>
                <c:pt idx="10">
                  <c:v>6200.000000</c:v>
                </c:pt>
                <c:pt idx="11">
                  <c:v>6300.000000</c:v>
                </c:pt>
              </c:numCache>
            </c:numRef>
          </c:val>
          <c:smooth val="0"/>
        </c:ser>
        <c:marker val="1"/>
        <c:axId val="2094734552"/>
        <c:axId val="2094734553"/>
      </c:lineChart>
      <c:catAx>
        <c:axId val="2094734552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low"/>
        <c:spPr>
          <a:ln w="12700" cap="flat">
            <a:solidFill>
              <a:srgbClr val="D9D9D9"/>
            </a:solidFill>
            <a:prstDash val="solid"/>
            <a:round/>
          </a:ln>
        </c:spPr>
        <c:txPr>
          <a:bodyPr rot="0"/>
          <a:lstStyle/>
          <a:p>
            <a:pPr>
              <a:defRPr b="0" i="0" strike="noStrike" sz="1100" u="none">
                <a:solidFill>
                  <a:srgbClr val="595959"/>
                </a:solidFill>
                <a:latin typeface="Avenir Next LT Pro"/>
              </a:defRPr>
            </a:pPr>
          </a:p>
        </c:txPr>
        <c:crossAx val="2094734553"/>
        <c:crosses val="autoZero"/>
        <c:auto val="1"/>
        <c:lblAlgn val="ctr"/>
        <c:noMultiLvlLbl val="1"/>
      </c:catAx>
      <c:valAx>
        <c:axId val="2094734553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D9D9D9"/>
              </a:solidFill>
              <a:prstDash val="solid"/>
              <a:round/>
            </a:ln>
          </c:spPr>
        </c:majorGridlines>
        <c:numFmt formatCode="0" sourceLinked="0"/>
        <c:majorTickMark val="none"/>
        <c:minorTickMark val="none"/>
        <c:tickLblPos val="nextTo"/>
        <c:spPr>
          <a:ln w="12700" cap="flat">
            <a:noFill/>
            <a:prstDash val="solid"/>
            <a:round/>
          </a:ln>
        </c:spPr>
        <c:txPr>
          <a:bodyPr rot="0"/>
          <a:lstStyle/>
          <a:p>
            <a:pPr>
              <a:defRPr b="0" i="0" strike="noStrike" sz="1100" u="none">
                <a:solidFill>
                  <a:srgbClr val="595959"/>
                </a:solidFill>
                <a:latin typeface="Avenir Next LT Pro"/>
              </a:defRPr>
            </a:pPr>
          </a:p>
        </c:txPr>
        <c:crossAx val="2094734552"/>
        <c:crosses val="autoZero"/>
        <c:crossBetween val="between"/>
        <c:majorUnit val="4000"/>
        <c:minorUnit val="2000"/>
      </c:valAx>
      <c:spPr>
        <a:noFill/>
        <a:ln w="12700" cap="flat">
          <a:noFill/>
          <a:miter lim="400000"/>
        </a:ln>
        <a:effectLst/>
      </c:spPr>
    </c:plotArea>
    <c:legend>
      <c:legendPos val="b"/>
      <c:layout>
        <c:manualLayout>
          <c:xMode val="edge"/>
          <c:yMode val="edge"/>
          <c:x val="0.30569"/>
          <c:y val="0.951177"/>
          <c:w val="0.402112"/>
          <c:h val="0.048823"/>
        </c:manualLayout>
      </c:layout>
      <c:overlay val="1"/>
      <c:spPr>
        <a:noFill/>
        <a:ln w="12700" cap="flat">
          <a:noFill/>
          <a:miter lim="400000"/>
        </a:ln>
        <a:effectLst/>
      </c:spPr>
      <c:txPr>
        <a:bodyPr rot="0"/>
        <a:lstStyle/>
        <a:p>
          <a:pPr>
            <a:defRPr b="0" i="0" strike="noStrike" sz="1100" u="none">
              <a:solidFill>
                <a:srgbClr val="595959"/>
              </a:solidFill>
              <a:latin typeface="Avenir Next LT Pro"/>
            </a:defRPr>
          </a:pPr>
        </a:p>
      </c:txPr>
    </c:legend>
    <c:plotVisOnly val="1"/>
    <c:dispBlanksAs val="gap"/>
  </c:chart>
  <c:spPr>
    <a:noFill/>
    <a:ln>
      <a:noFill/>
    </a:ln>
    <a:effectLst/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roundedCorners val="0"/>
  <c:chart>
    <c:title>
      <c:tx>
        <c:rich>
          <a:bodyPr rot="0"/>
          <a:lstStyle/>
          <a:p>
            <a:pPr>
              <a:defRPr b="1" i="0" strike="noStrike" sz="1800" u="none">
                <a:solidFill>
                  <a:srgbClr val="404040"/>
                </a:solidFill>
                <a:latin typeface="Avenir Next LT Pro"/>
              </a:defRPr>
            </a:pPr>
            <a:r>
              <a:rPr b="1" i="0" strike="noStrike" sz="1800" u="none">
                <a:solidFill>
                  <a:srgbClr val="404040"/>
                </a:solidFill>
                <a:latin typeface="Avenir Next LT Pro"/>
              </a:rPr>
              <a:t>Initial Investment Allocation</a:t>
            </a:r>
          </a:p>
        </c:rich>
      </c:tx>
      <c:layout>
        <c:manualLayout>
          <c:xMode val="edge"/>
          <c:yMode val="edge"/>
          <c:x val="0.0316856"/>
          <c:y val="0"/>
          <c:w val="0.51702"/>
          <c:h val="0.112458"/>
        </c:manualLayout>
      </c:layout>
      <c:overlay val="1"/>
      <c:spPr>
        <a:noFill/>
        <a:effectLst/>
      </c:spPr>
    </c:title>
    <c:autoTitleDeleted val="1"/>
    <c:plotArea>
      <c:layout>
        <c:manualLayout>
          <c:layoutTarget val="inner"/>
          <c:xMode val="edge"/>
          <c:yMode val="edge"/>
          <c:x val="0.005"/>
          <c:y val="0.112458"/>
          <c:w val="0.580391"/>
          <c:h val="0.875042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Amount £</c:v>
                </c:pt>
              </c:strCache>
            </c:strRef>
          </c:tx>
          <c:spPr>
            <a:solidFill>
              <a:schemeClr val="accent1"/>
            </a:solidFill>
            <a:ln w="12700" cap="flat">
              <a:noFill/>
              <a:miter lim="400000"/>
            </a:ln>
            <a:effectLst>
              <a:outerShdw sx="100000" sy="100000" kx="0" ky="0" algn="tl" rotWithShape="1" blurRad="254000" dist="0" dir="0">
                <a:srgbClr val="000000">
                  <a:alpha val="20000"/>
                </a:srgbClr>
              </a:outerShdw>
            </a:effectLst>
          </c:spPr>
          <c:explosion val="0"/>
          <c:dPt>
            <c:idx val="0"/>
            <c:explosion val="0"/>
            <c:spPr>
              <a:solidFill>
                <a:schemeClr val="accent1"/>
              </a:solidFill>
              <a:ln w="12700" cap="flat">
                <a:noFill/>
                <a:miter lim="400000"/>
              </a:ln>
              <a:effectLst>
                <a:outerShdw sx="100000" sy="100000" kx="0" ky="0" algn="tl" rotWithShape="1" blurRad="254000" dist="0" dir="0">
                  <a:srgbClr val="000000">
                    <a:alpha val="20000"/>
                  </a:srgbClr>
                </a:outerShdw>
              </a:effectLst>
            </c:spPr>
          </c:dPt>
          <c:dPt>
            <c:idx val="1"/>
            <c:explosion val="0"/>
            <c:spPr>
              <a:solidFill>
                <a:schemeClr val="accent2"/>
              </a:solidFill>
              <a:ln w="12700" cap="flat">
                <a:noFill/>
                <a:miter lim="400000"/>
              </a:ln>
              <a:effectLst>
                <a:outerShdw sx="100000" sy="100000" kx="0" ky="0" algn="tl" rotWithShape="1" blurRad="254000" dist="0" dir="0">
                  <a:srgbClr val="000000">
                    <a:alpha val="20000"/>
                  </a:srgbClr>
                </a:outerShdw>
              </a:effectLst>
            </c:spPr>
          </c:dPt>
          <c:dPt>
            <c:idx val="2"/>
            <c:explosion val="0"/>
            <c:spPr>
              <a:solidFill>
                <a:schemeClr val="accent3"/>
              </a:solidFill>
              <a:ln w="12700" cap="flat">
                <a:noFill/>
                <a:miter lim="400000"/>
              </a:ln>
              <a:effectLst>
                <a:outerShdw sx="100000" sy="100000" kx="0" ky="0" algn="tl" rotWithShape="1" blurRad="254000" dist="0" dir="0">
                  <a:srgbClr val="000000">
                    <a:alpha val="20000"/>
                  </a:srgbClr>
                </a:outerShdw>
              </a:effectLst>
            </c:spPr>
          </c:dPt>
          <c:dPt>
            <c:idx val="3"/>
            <c:explosion val="0"/>
            <c:spPr>
              <a:solidFill>
                <a:schemeClr val="accent4"/>
              </a:solidFill>
              <a:ln w="12700" cap="flat">
                <a:noFill/>
                <a:miter lim="400000"/>
              </a:ln>
              <a:effectLst>
                <a:outerShdw sx="100000" sy="100000" kx="0" ky="0" algn="tl" rotWithShape="1" blurRad="254000" dist="0" dir="0">
                  <a:srgbClr val="000000">
                    <a:alpha val="20000"/>
                  </a:srgbClr>
                </a:outerShdw>
              </a:effectLst>
            </c:spPr>
          </c:dPt>
          <c:dPt>
            <c:idx val="4"/>
            <c:explosion val="0"/>
            <c:spPr>
              <a:solidFill>
                <a:schemeClr val="accent5"/>
              </a:solidFill>
              <a:ln w="12700" cap="flat">
                <a:noFill/>
                <a:miter lim="400000"/>
              </a:ln>
              <a:effectLst>
                <a:outerShdw sx="100000" sy="100000" kx="0" ky="0" algn="tl" rotWithShape="1" blurRad="254000" dist="0" dir="0">
                  <a:srgbClr val="000000">
                    <a:alpha val="20000"/>
                  </a:srgbClr>
                </a:outerShdw>
              </a:effectLst>
            </c:spPr>
          </c:dPt>
          <c:dPt>
            <c:idx val="5"/>
            <c:explosion val="0"/>
            <c:spPr>
              <a:solidFill>
                <a:schemeClr val="accent6"/>
              </a:solidFill>
              <a:ln w="12700" cap="flat">
                <a:noFill/>
                <a:miter lim="400000"/>
              </a:ln>
              <a:effectLst>
                <a:outerShdw sx="100000" sy="100000" kx="0" ky="0" algn="tl" rotWithShape="1" blurRad="254000" dist="0" dir="0">
                  <a:srgbClr val="000000">
                    <a:alpha val="20000"/>
                  </a:srgbClr>
                </a:outerShdw>
              </a:effectLst>
            </c:spPr>
          </c:dPt>
          <c:dPt>
            <c:idx val="6"/>
            <c:explosion val="0"/>
            <c:spPr>
              <a:solidFill>
                <a:srgbClr val="474C21"/>
              </a:solidFill>
              <a:ln w="12700" cap="flat">
                <a:noFill/>
                <a:miter lim="400000"/>
              </a:ln>
              <a:effectLst>
                <a:outerShdw sx="100000" sy="100000" kx="0" ky="0" algn="tl" rotWithShape="1" blurRad="254000" dist="0" dir="0">
                  <a:srgbClr val="000000">
                    <a:alpha val="20000"/>
                  </a:srgbClr>
                </a:outerShdw>
              </a:effectLst>
            </c:spPr>
          </c:dPt>
          <c:dLbls>
            <c:dLbl>
              <c:idx val="0"/>
              <c:numFmt formatCode="0%" sourceLinked="0"/>
              <c:txPr>
                <a:bodyPr/>
                <a:lstStyle/>
                <a:p>
                  <a:pPr>
                    <a:defRPr b="1" i="0" strike="noStrike" sz="1000" u="none">
                      <a:solidFill>
                        <a:srgbClr val="FFFFFF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1"/>
              <c:numFmt formatCode="0%" sourceLinked="0"/>
              <c:txPr>
                <a:bodyPr/>
                <a:lstStyle/>
                <a:p>
                  <a:pPr>
                    <a:defRPr b="1" i="0" strike="noStrike" sz="1000" u="none">
                      <a:solidFill>
                        <a:srgbClr val="FFFFFF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2"/>
              <c:numFmt formatCode="0%" sourceLinked="0"/>
              <c:txPr>
                <a:bodyPr/>
                <a:lstStyle/>
                <a:p>
                  <a:pPr>
                    <a:defRPr b="1" i="0" strike="noStrike" sz="1000" u="none">
                      <a:solidFill>
                        <a:srgbClr val="FFFFFF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3"/>
              <c:numFmt formatCode="0%" sourceLinked="0"/>
              <c:txPr>
                <a:bodyPr/>
                <a:lstStyle/>
                <a:p>
                  <a:pPr>
                    <a:defRPr b="1" i="0" strike="noStrike" sz="1000" u="none">
                      <a:solidFill>
                        <a:srgbClr val="FFFFFF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4"/>
              <c:numFmt formatCode="0%" sourceLinked="0"/>
              <c:txPr>
                <a:bodyPr/>
                <a:lstStyle/>
                <a:p>
                  <a:pPr>
                    <a:defRPr b="1" i="0" strike="noStrike" sz="1000" u="none">
                      <a:solidFill>
                        <a:srgbClr val="FFFFFF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5"/>
              <c:numFmt formatCode="0%" sourceLinked="0"/>
              <c:txPr>
                <a:bodyPr/>
                <a:lstStyle/>
                <a:p>
                  <a:pPr>
                    <a:defRPr b="1" i="0" strike="noStrike" sz="1000" u="none">
                      <a:solidFill>
                        <a:srgbClr val="FFFFFF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6"/>
              <c:numFmt formatCode="0%" sourceLinked="0"/>
              <c:txPr>
                <a:bodyPr/>
                <a:lstStyle/>
                <a:p>
                  <a:pPr>
                    <a:defRPr b="1" i="0" strike="noStrike" sz="1000" u="none">
                      <a:solidFill>
                        <a:srgbClr val="FFFFFF"/>
                      </a:solidFill>
                      <a:latin typeface="Avenir Next LT Pro"/>
                    </a:defRPr>
                  </a:pPr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</c:dLbl>
            <c:numFmt formatCode="0%" sourceLinked="0"/>
            <c:txPr>
              <a:bodyPr/>
              <a:lstStyle/>
              <a:p>
                <a:pPr>
                  <a:defRPr b="1" i="0" strike="noStrike" sz="1000" u="none">
                    <a:solidFill>
                      <a:srgbClr val="FFFFFF"/>
                    </a:solidFill>
                    <a:latin typeface="Avenir Next LT Pro"/>
                  </a:defRPr>
                </a:pPr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noFill/>
                <a:ln w="9525" cap="flat">
                  <a:solidFill>
                    <a:srgbClr val="808080"/>
                  </a:solidFill>
                  <a:prstDash val="solid"/>
                  <a:round/>
                </a:ln>
                <a:effectLst/>
              </c:spPr>
            </c:leaderLines>
          </c:dLbls>
          <c:cat>
            <c:strRef>
              <c:f>Sheet1!$B$1:$H$1</c:f>
              <c:strCache>
                <c:ptCount val="7"/>
                <c:pt idx="0">
                  <c:v>Food truck purchase and customization</c:v>
                </c:pt>
                <c:pt idx="1">
                  <c:v>Kitchen Equipment</c:v>
                </c:pt>
                <c:pt idx="2">
                  <c:v>Initial Inventory</c:v>
                </c:pt>
                <c:pt idx="3">
                  <c:v>Licenses and permits </c:v>
                </c:pt>
                <c:pt idx="4">
                  <c:v>Marketing </c:v>
                </c:pt>
                <c:pt idx="5">
                  <c:v>Insurance</c:v>
                </c:pt>
                <c:pt idx="6">
                  <c:v>Working capital</c:v>
                </c:pt>
              </c:strCache>
            </c:strRef>
          </c:cat>
          <c:val>
            <c:numRef>
              <c:f>Sheet1!$B$2:$H$2</c:f>
              <c:numCache>
                <c:ptCount val="7"/>
                <c:pt idx="0">
                  <c:v>12000.000000</c:v>
                </c:pt>
                <c:pt idx="1">
                  <c:v>4000.000000</c:v>
                </c:pt>
                <c:pt idx="2">
                  <c:v>2000.000000</c:v>
                </c:pt>
                <c:pt idx="3">
                  <c:v>1000.000000</c:v>
                </c:pt>
                <c:pt idx="4">
                  <c:v>1500.000000</c:v>
                </c:pt>
                <c:pt idx="5">
                  <c:v>1000.000000</c:v>
                </c:pt>
                <c:pt idx="6">
                  <c:v>2500.000000</c:v>
                </c:pt>
              </c:numCache>
            </c:numRef>
          </c:val>
        </c:ser>
        <c:firstSliceAng val="0"/>
      </c:pieChart>
      <c:spPr>
        <a:noFill/>
        <a:ln w="12700" cap="flat">
          <a:noFill/>
          <a:miter lim="400000"/>
        </a:ln>
        <a:effectLst/>
      </c:spPr>
    </c:plotArea>
    <c:legend>
      <c:legendPos val="r"/>
      <c:layout>
        <c:manualLayout>
          <c:xMode val="edge"/>
          <c:yMode val="edge"/>
          <c:x val="0.608509"/>
          <c:y val="0.342373"/>
          <c:w val="0.391491"/>
          <c:h val="0.279685"/>
        </c:manualLayout>
      </c:layout>
      <c:overlay val="1"/>
      <c:spPr>
        <a:solidFill>
          <a:srgbClr val="F2F2F2">
            <a:alpha val="39000"/>
          </a:srgbClr>
        </a:solidFill>
        <a:ln w="12700" cap="flat">
          <a:noFill/>
          <a:miter lim="400000"/>
        </a:ln>
        <a:effectLst/>
      </c:spPr>
      <c:txPr>
        <a:bodyPr rot="0"/>
        <a:lstStyle/>
        <a:p>
          <a:pPr>
            <a:defRPr b="0" i="0" strike="noStrike" sz="900" u="none">
              <a:solidFill>
                <a:srgbClr val="404040"/>
              </a:solidFill>
              <a:latin typeface="Avenir Next LT Pro"/>
            </a:defRPr>
          </a:pPr>
        </a:p>
      </c:txPr>
    </c:legend>
    <c:plotVisOnly val="1"/>
    <c:dispBlanksAs val="gap"/>
  </c:chart>
  <c:spPr>
    <a:gradFill flip="none" rotWithShape="1">
      <a:gsLst>
        <a:gs pos="0">
          <a:srgbClr val="FFFFFF"/>
        </a:gs>
        <a:gs pos="39000">
          <a:srgbClr val="FFFFFF"/>
        </a:gs>
        <a:gs pos="100000">
          <a:srgbClr val="BFBFBF"/>
        </a:gs>
      </a:gsLst>
      <a:path path="circle">
        <a:fillToRect l="37721" t="-19636" r="62278" b="119636"/>
      </a:path>
    </a:gradFill>
    <a:ln w="12700" cap="flat">
      <a:solidFill>
        <a:srgbClr val="BFBFBF"/>
      </a:solidFill>
      <a:prstDash val="solid"/>
      <a:round/>
    </a:ln>
    <a:effectLst/>
  </c:spPr>
  <c:externalData r:id="rId1">
    <c:autoUpdate val="0"/>
  </c:externalData>
</c:chartSpace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1" name="Shape 111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Aptos"/>
      </a:defRPr>
    </a:lvl1pPr>
    <a:lvl2pPr indent="228600" latinLnBrk="0">
      <a:defRPr sz="1200">
        <a:latin typeface="+mj-lt"/>
        <a:ea typeface="+mj-ea"/>
        <a:cs typeface="+mj-cs"/>
        <a:sym typeface="Aptos"/>
      </a:defRPr>
    </a:lvl2pPr>
    <a:lvl3pPr indent="457200" latinLnBrk="0">
      <a:defRPr sz="1200">
        <a:latin typeface="+mj-lt"/>
        <a:ea typeface="+mj-ea"/>
        <a:cs typeface="+mj-cs"/>
        <a:sym typeface="Aptos"/>
      </a:defRPr>
    </a:lvl3pPr>
    <a:lvl4pPr indent="685800" latinLnBrk="0">
      <a:defRPr sz="1200">
        <a:latin typeface="+mj-lt"/>
        <a:ea typeface="+mj-ea"/>
        <a:cs typeface="+mj-cs"/>
        <a:sym typeface="Aptos"/>
      </a:defRPr>
    </a:lvl4pPr>
    <a:lvl5pPr indent="914400" latinLnBrk="0">
      <a:defRPr sz="1200">
        <a:latin typeface="+mj-lt"/>
        <a:ea typeface="+mj-ea"/>
        <a:cs typeface="+mj-cs"/>
        <a:sym typeface="Aptos"/>
      </a:defRPr>
    </a:lvl5pPr>
    <a:lvl6pPr indent="1143000" latinLnBrk="0">
      <a:defRPr sz="1200">
        <a:latin typeface="+mj-lt"/>
        <a:ea typeface="+mj-ea"/>
        <a:cs typeface="+mj-cs"/>
        <a:sym typeface="Aptos"/>
      </a:defRPr>
    </a:lvl6pPr>
    <a:lvl7pPr indent="1371600" latinLnBrk="0">
      <a:defRPr sz="1200">
        <a:latin typeface="+mj-lt"/>
        <a:ea typeface="+mj-ea"/>
        <a:cs typeface="+mj-cs"/>
        <a:sym typeface="Aptos"/>
      </a:defRPr>
    </a:lvl7pPr>
    <a:lvl8pPr indent="1600200" latinLnBrk="0">
      <a:defRPr sz="1200">
        <a:latin typeface="+mj-lt"/>
        <a:ea typeface="+mj-ea"/>
        <a:cs typeface="+mj-cs"/>
        <a:sym typeface="Aptos"/>
      </a:defRPr>
    </a:lvl8pPr>
    <a:lvl9pPr indent="1828800" latinLnBrk="0">
      <a:defRPr sz="1200">
        <a:latin typeface="+mj-lt"/>
        <a:ea typeface="+mj-ea"/>
        <a:cs typeface="+mj-cs"/>
        <a:sym typeface="Aptos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2107200" y="1096965"/>
            <a:ext cx="7977600" cy="2085696"/>
          </a:xfrm>
          <a:prstGeom prst="rect">
            <a:avLst/>
          </a:prstGeom>
        </p:spPr>
        <p:txBody>
          <a:bodyPr/>
          <a:lstStyle>
            <a:lvl1pPr algn="ctr">
              <a:defRPr sz="48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3216000" y="3945771"/>
            <a:ext cx="5760000" cy="183273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buClrTx/>
              <a:buSzTx/>
              <a:buNone/>
              <a:defRPr sz="2400"/>
            </a:lvl1pPr>
            <a:lvl2pPr indent="457200" algn="ctr">
              <a:lnSpc>
                <a:spcPct val="125000"/>
              </a:lnSpc>
              <a:buClrTx/>
              <a:buFontTx/>
              <a:defRPr sz="2400"/>
            </a:lvl2pPr>
            <a:lvl3pPr marL="0" indent="914400" algn="ctr">
              <a:lnSpc>
                <a:spcPct val="125000"/>
              </a:lnSpc>
              <a:buClrTx/>
              <a:buSzTx/>
              <a:buNone/>
              <a:defRPr sz="2400"/>
            </a:lvl3pPr>
            <a:lvl4pPr indent="1371600" algn="ctr">
              <a:lnSpc>
                <a:spcPct val="125000"/>
              </a:lnSpc>
              <a:buClrTx/>
              <a:buFontTx/>
              <a:defRPr sz="2400"/>
            </a:lvl4pPr>
            <a:lvl5pPr marL="0" indent="1828800" algn="ctr">
              <a:lnSpc>
                <a:spcPct val="125000"/>
              </a:lnSpc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traight Connector 6"/>
          <p:cNvSpPr/>
          <p:nvPr/>
        </p:nvSpPr>
        <p:spPr>
          <a:xfrm>
            <a:off x="5825999" y="3525773"/>
            <a:ext cx="540001" cy="1"/>
          </a:xfrm>
          <a:prstGeom prst="line">
            <a:avLst/>
          </a:prstGeom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grpSp>
        <p:nvGrpSpPr>
          <p:cNvPr id="18" name="Group 7"/>
          <p:cNvGrpSpPr/>
          <p:nvPr/>
        </p:nvGrpSpPr>
        <p:grpSpPr>
          <a:xfrm>
            <a:off x="9787904" y="4226998"/>
            <a:ext cx="1538806" cy="1541912"/>
            <a:chOff x="0" y="0"/>
            <a:chExt cx="1538805" cy="1541910"/>
          </a:xfrm>
        </p:grpSpPr>
        <p:grpSp>
          <p:nvGrpSpPr>
            <p:cNvPr id="16" name="Group 8"/>
            <p:cNvGrpSpPr/>
            <p:nvPr/>
          </p:nvGrpSpPr>
          <p:grpSpPr>
            <a:xfrm>
              <a:off x="87371" y="-1"/>
              <a:ext cx="1451435" cy="1451436"/>
              <a:chOff x="0" y="0"/>
              <a:chExt cx="1451434" cy="1451434"/>
            </a:xfrm>
          </p:grpSpPr>
          <p:sp>
            <p:nvSpPr>
              <p:cNvPr id="14" name="Freeform 68"/>
              <p:cNvSpPr/>
              <p:nvPr/>
            </p:nvSpPr>
            <p:spPr>
              <a:xfrm rot="2700000">
                <a:off x="455042" y="-95027"/>
                <a:ext cx="319089" cy="14192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0" y="10800"/>
                    </a:moveTo>
                    <a:cubicBezTo>
                      <a:pt x="0" y="15077"/>
                      <a:pt x="8382" y="18918"/>
                      <a:pt x="21600" y="21600"/>
                    </a:cubicBezTo>
                    <a:cubicBezTo>
                      <a:pt x="21600" y="0"/>
                      <a:pt x="21600" y="0"/>
                      <a:pt x="21600" y="0"/>
                    </a:cubicBezTo>
                    <a:cubicBezTo>
                      <a:pt x="8382" y="2609"/>
                      <a:pt x="0" y="6451"/>
                      <a:pt x="0" y="1080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/>
              <a:p>
                <a:pPr/>
              </a:p>
            </p:txBody>
          </p:sp>
          <p:sp>
            <p:nvSpPr>
              <p:cNvPr id="15" name="Freeform 69"/>
              <p:cNvSpPr/>
              <p:nvPr/>
            </p:nvSpPr>
            <p:spPr>
              <a:xfrm rot="2700000">
                <a:off x="681369" y="128919"/>
                <a:ext cx="314326" cy="1419226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0" y="0"/>
                    </a:moveTo>
                    <a:cubicBezTo>
                      <a:pt x="0" y="21600"/>
                      <a:pt x="0" y="21600"/>
                      <a:pt x="0" y="21600"/>
                    </a:cubicBezTo>
                    <a:cubicBezTo>
                      <a:pt x="13418" y="18918"/>
                      <a:pt x="21600" y="15077"/>
                      <a:pt x="21600" y="10800"/>
                    </a:cubicBezTo>
                    <a:cubicBezTo>
                      <a:pt x="21600" y="6451"/>
                      <a:pt x="13418" y="2609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/>
              <a:p>
                <a:pPr/>
              </a:p>
            </p:txBody>
          </p:sp>
        </p:grpSp>
        <p:sp>
          <p:nvSpPr>
            <p:cNvPr id="17" name="Line 70"/>
            <p:cNvSpPr/>
            <p:nvPr/>
          </p:nvSpPr>
          <p:spPr>
            <a:xfrm flipV="1">
              <a:off x="0" y="225180"/>
              <a:ext cx="1316731" cy="1316731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1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7" name="Body Level One…"/>
          <p:cNvSpPr txBox="1"/>
          <p:nvPr>
            <p:ph type="body" idx="1"/>
          </p:nvPr>
        </p:nvSpPr>
        <p:spPr>
          <a:xfrm>
            <a:off x="989399" y="1685925"/>
            <a:ext cx="10213201" cy="4040191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Text"/>
          <p:cNvSpPr txBox="1"/>
          <p:nvPr>
            <p:ph type="title"/>
          </p:nvPr>
        </p:nvSpPr>
        <p:spPr>
          <a:xfrm>
            <a:off x="990000" y="2305799"/>
            <a:ext cx="4636800" cy="2246402"/>
          </a:xfrm>
          <a:prstGeom prst="rect">
            <a:avLst/>
          </a:prstGeom>
        </p:spPr>
        <p:txBody>
          <a:bodyPr anchor="ctr"/>
          <a:lstStyle>
            <a:lvl1pPr algn="ctr">
              <a:defRPr sz="4800"/>
            </a:lvl1pPr>
          </a:lstStyle>
          <a:p>
            <a:pPr/>
            <a:r>
              <a:t>Title Text</a:t>
            </a:r>
          </a:p>
        </p:txBody>
      </p:sp>
      <p:sp>
        <p:nvSpPr>
          <p:cNvPr id="36" name="Body Level One…"/>
          <p:cNvSpPr txBox="1"/>
          <p:nvPr>
            <p:ph type="body" sz="quarter" idx="1"/>
          </p:nvPr>
        </p:nvSpPr>
        <p:spPr>
          <a:xfrm>
            <a:off x="6565249" y="2305799"/>
            <a:ext cx="4636801" cy="224640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25000"/>
              </a:lnSpc>
              <a:buClrTx/>
              <a:buSzTx/>
              <a:buNone/>
              <a:defRPr i="1" sz="2400"/>
            </a:lvl1pPr>
            <a:lvl2pPr indent="457200" algn="ctr">
              <a:lnSpc>
                <a:spcPct val="125000"/>
              </a:lnSpc>
              <a:buClrTx/>
              <a:buFontTx/>
              <a:defRPr i="1" sz="2400"/>
            </a:lvl2pPr>
            <a:lvl3pPr marL="0" indent="914400" algn="ctr">
              <a:lnSpc>
                <a:spcPct val="125000"/>
              </a:lnSpc>
              <a:buClrTx/>
              <a:buSzTx/>
              <a:buNone/>
              <a:defRPr i="1" sz="2400"/>
            </a:lvl3pPr>
            <a:lvl4pPr indent="1371600" algn="ctr">
              <a:lnSpc>
                <a:spcPct val="125000"/>
              </a:lnSpc>
              <a:buClrTx/>
              <a:buFontTx/>
              <a:defRPr i="1" sz="2400"/>
            </a:lvl4pPr>
            <a:lvl5pPr marL="0" indent="1828800" algn="ctr">
              <a:lnSpc>
                <a:spcPct val="125000"/>
              </a:lnSpc>
              <a:buClrTx/>
              <a:buSzTx/>
              <a:buNone/>
              <a:defRPr i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" name="Oval 6"/>
          <p:cNvSpPr/>
          <p:nvPr/>
        </p:nvSpPr>
        <p:spPr>
          <a:xfrm>
            <a:off x="1437136" y="649304"/>
            <a:ext cx="340417" cy="340417"/>
          </a:xfrm>
          <a:prstGeom prst="ellipse">
            <a:avLst/>
          </a:prstGeom>
          <a:gradFill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/>
          </a:gra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grpSp>
        <p:nvGrpSpPr>
          <p:cNvPr id="46" name="Group 7"/>
          <p:cNvGrpSpPr/>
          <p:nvPr/>
        </p:nvGrpSpPr>
        <p:grpSpPr>
          <a:xfrm>
            <a:off x="1079499" y="1088319"/>
            <a:ext cx="924392" cy="933576"/>
            <a:chOff x="0" y="0"/>
            <a:chExt cx="924390" cy="933575"/>
          </a:xfrm>
        </p:grpSpPr>
        <p:grpSp>
          <p:nvGrpSpPr>
            <p:cNvPr id="41" name="Group 8"/>
            <p:cNvGrpSpPr/>
            <p:nvPr/>
          </p:nvGrpSpPr>
          <p:grpSpPr>
            <a:xfrm>
              <a:off x="-1" y="1175"/>
              <a:ext cx="317161" cy="932401"/>
              <a:chOff x="0" y="0"/>
              <a:chExt cx="317159" cy="932399"/>
            </a:xfrm>
          </p:grpSpPr>
          <p:sp>
            <p:nvSpPr>
              <p:cNvPr id="38" name="Freeform 68"/>
              <p:cNvSpPr/>
              <p:nvPr/>
            </p:nvSpPr>
            <p:spPr>
              <a:xfrm rot="10800000">
                <a:off x="157387" y="221773"/>
                <a:ext cx="159773" cy="71062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0" y="10800"/>
                    </a:moveTo>
                    <a:cubicBezTo>
                      <a:pt x="0" y="15077"/>
                      <a:pt x="8382" y="18918"/>
                      <a:pt x="21600" y="21600"/>
                    </a:cubicBezTo>
                    <a:cubicBezTo>
                      <a:pt x="21600" y="0"/>
                      <a:pt x="21600" y="0"/>
                      <a:pt x="21600" y="0"/>
                    </a:cubicBezTo>
                    <a:cubicBezTo>
                      <a:pt x="8382" y="2609"/>
                      <a:pt x="0" y="6451"/>
                      <a:pt x="0" y="1080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/>
              <a:p>
                <a:pPr/>
              </a:p>
            </p:txBody>
          </p:sp>
          <p:sp>
            <p:nvSpPr>
              <p:cNvPr id="39" name="Freeform 69"/>
              <p:cNvSpPr/>
              <p:nvPr/>
            </p:nvSpPr>
            <p:spPr>
              <a:xfrm rot="10800000">
                <a:off x="-1" y="221773"/>
                <a:ext cx="157389" cy="710627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0" y="0"/>
                    </a:moveTo>
                    <a:cubicBezTo>
                      <a:pt x="0" y="21600"/>
                      <a:pt x="0" y="21600"/>
                      <a:pt x="0" y="21600"/>
                    </a:cubicBezTo>
                    <a:cubicBezTo>
                      <a:pt x="13418" y="18918"/>
                      <a:pt x="21600" y="15077"/>
                      <a:pt x="21600" y="10800"/>
                    </a:cubicBezTo>
                    <a:cubicBezTo>
                      <a:pt x="21600" y="6451"/>
                      <a:pt x="13418" y="2609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/>
              <a:p>
                <a:pPr/>
              </a:p>
            </p:txBody>
          </p:sp>
          <p:sp>
            <p:nvSpPr>
              <p:cNvPr id="40" name="Line 70"/>
              <p:cNvSpPr/>
              <p:nvPr/>
            </p:nvSpPr>
            <p:spPr>
              <a:xfrm flipH="1">
                <a:off x="158657" y="0"/>
                <a:ext cx="1" cy="932399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/>
              <a:p>
                <a:pPr/>
              </a:p>
            </p:txBody>
          </p:sp>
        </p:grpSp>
        <p:grpSp>
          <p:nvGrpSpPr>
            <p:cNvPr id="45" name="Group 9"/>
            <p:cNvGrpSpPr/>
            <p:nvPr/>
          </p:nvGrpSpPr>
          <p:grpSpPr>
            <a:xfrm>
              <a:off x="153980" y="0"/>
              <a:ext cx="770411" cy="771834"/>
              <a:chOff x="0" y="0"/>
              <a:chExt cx="770409" cy="771833"/>
            </a:xfrm>
          </p:grpSpPr>
          <p:sp>
            <p:nvSpPr>
              <p:cNvPr id="42" name="Freeform 68"/>
              <p:cNvSpPr/>
              <p:nvPr/>
            </p:nvSpPr>
            <p:spPr>
              <a:xfrm flipH="1" rot="8100000">
                <a:off x="271501" y="108787"/>
                <a:ext cx="159773" cy="71062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0" y="10800"/>
                    </a:moveTo>
                    <a:cubicBezTo>
                      <a:pt x="0" y="15077"/>
                      <a:pt x="8382" y="18918"/>
                      <a:pt x="21600" y="21600"/>
                    </a:cubicBezTo>
                    <a:cubicBezTo>
                      <a:pt x="21600" y="0"/>
                      <a:pt x="21600" y="0"/>
                      <a:pt x="21600" y="0"/>
                    </a:cubicBezTo>
                    <a:cubicBezTo>
                      <a:pt x="8382" y="2609"/>
                      <a:pt x="0" y="6451"/>
                      <a:pt x="0" y="1080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/>
              <a:p>
                <a:pPr/>
              </a:p>
            </p:txBody>
          </p:sp>
          <p:sp>
            <p:nvSpPr>
              <p:cNvPr id="43" name="Freeform 69"/>
              <p:cNvSpPr/>
              <p:nvPr/>
            </p:nvSpPr>
            <p:spPr>
              <a:xfrm flipH="1" rot="8100000">
                <a:off x="384826" y="-3346"/>
                <a:ext cx="157389" cy="71062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fill="norm" stroke="1" extrusionOk="0">
                    <a:moveTo>
                      <a:pt x="0" y="0"/>
                    </a:moveTo>
                    <a:cubicBezTo>
                      <a:pt x="0" y="21600"/>
                      <a:pt x="0" y="21600"/>
                      <a:pt x="0" y="21600"/>
                    </a:cubicBezTo>
                    <a:cubicBezTo>
                      <a:pt x="13418" y="18918"/>
                      <a:pt x="21600" y="15077"/>
                      <a:pt x="21600" y="10800"/>
                    </a:cubicBezTo>
                    <a:cubicBezTo>
                      <a:pt x="21600" y="6451"/>
                      <a:pt x="13418" y="2609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/>
              <a:p>
                <a:pPr/>
              </a:p>
            </p:txBody>
          </p:sp>
          <p:sp>
            <p:nvSpPr>
              <p:cNvPr id="44" name="Line 70"/>
              <p:cNvSpPr/>
              <p:nvPr/>
            </p:nvSpPr>
            <p:spPr>
              <a:xfrm>
                <a:off x="-1" y="0"/>
                <a:ext cx="659307" cy="659306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/>
              <a:p>
                <a:pPr/>
              </a:p>
            </p:txBody>
          </p:sp>
        </p:grpSp>
      </p:grpSp>
      <p:sp>
        <p:nvSpPr>
          <p:cNvPr id="47" name="Straight Connector 16"/>
          <p:cNvSpPr/>
          <p:nvPr/>
        </p:nvSpPr>
        <p:spPr>
          <a:xfrm>
            <a:off x="6095364" y="3159636"/>
            <a:ext cx="1" cy="540001"/>
          </a:xfrm>
          <a:prstGeom prst="line">
            <a:avLst/>
          </a:prstGeom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4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6" name="Body Level One…"/>
          <p:cNvSpPr txBox="1"/>
          <p:nvPr>
            <p:ph type="body" sz="half" idx="1"/>
          </p:nvPr>
        </p:nvSpPr>
        <p:spPr>
          <a:xfrm>
            <a:off x="989399" y="1685925"/>
            <a:ext cx="4928401" cy="4092575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5" name="Body Level One…"/>
          <p:cNvSpPr txBox="1"/>
          <p:nvPr>
            <p:ph type="body" sz="quarter" idx="1"/>
          </p:nvPr>
        </p:nvSpPr>
        <p:spPr>
          <a:xfrm>
            <a:off x="989399" y="1736731"/>
            <a:ext cx="4928400" cy="661913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cap="all" spc="300" sz="1600"/>
            </a:lvl1pPr>
            <a:lvl2pPr indent="457200">
              <a:buClrTx/>
              <a:buFontTx/>
              <a:defRPr cap="all" spc="300" sz="1600"/>
            </a:lvl2pPr>
            <a:lvl3pPr marL="0" indent="914400">
              <a:buClrTx/>
              <a:buSzTx/>
              <a:buNone/>
              <a:defRPr cap="all" spc="300" sz="1600"/>
            </a:lvl3pPr>
            <a:lvl4pPr indent="1371600">
              <a:buClrTx/>
              <a:buFontTx/>
              <a:defRPr cap="all" spc="300" sz="1600"/>
            </a:lvl4pPr>
            <a:lvl5pPr marL="0" indent="1828800">
              <a:buClrTx/>
              <a:buSzTx/>
              <a:buNone/>
              <a:defRPr cap="all" spc="300"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6" name="Text Placeholder 4"/>
          <p:cNvSpPr/>
          <p:nvPr>
            <p:ph type="body" sz="quarter" idx="21"/>
          </p:nvPr>
        </p:nvSpPr>
        <p:spPr>
          <a:xfrm>
            <a:off x="6274199" y="1736731"/>
            <a:ext cx="4928401" cy="662401"/>
          </a:xfrm>
          <a:prstGeom prst="rect">
            <a:avLst/>
          </a:prstGeom>
        </p:spPr>
        <p:txBody>
          <a:bodyPr anchor="b"/>
          <a:lstStyle/>
          <a:p>
            <a:pPr marL="0" indent="0">
              <a:buClrTx/>
              <a:buSzTx/>
              <a:buNone/>
              <a:defRPr cap="all" spc="300" sz="1600"/>
            </a:pPr>
          </a:p>
        </p:txBody>
      </p:sp>
      <p:sp>
        <p:nvSpPr>
          <p:cNvPr id="6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Title Text"/>
          <p:cNvSpPr txBox="1"/>
          <p:nvPr>
            <p:ph type="title"/>
          </p:nvPr>
        </p:nvSpPr>
        <p:spPr>
          <a:xfrm>
            <a:off x="990001" y="955674"/>
            <a:ext cx="3531600" cy="1384996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Title Text</a:t>
            </a:r>
          </a:p>
        </p:txBody>
      </p:sp>
      <p:sp>
        <p:nvSpPr>
          <p:cNvPr id="90" name="Body Level One…"/>
          <p:cNvSpPr txBox="1"/>
          <p:nvPr>
            <p:ph type="body" sz="half" idx="1"/>
          </p:nvPr>
        </p:nvSpPr>
        <p:spPr>
          <a:xfrm>
            <a:off x="5444849" y="882650"/>
            <a:ext cx="5760001" cy="4895850"/>
          </a:xfrm>
          <a:prstGeom prst="rect">
            <a:avLst/>
          </a:prstGeom>
        </p:spPr>
        <p:txBody>
          <a:bodyPr/>
          <a:lstStyle>
            <a:lvl1pPr marL="359999" indent="-359999">
              <a:defRPr sz="3200"/>
            </a:lvl1pPr>
            <a:lvl2pPr>
              <a:defRPr sz="3200"/>
            </a:lvl2pPr>
            <a:lvl3pPr marL="1200000" indent="-480000">
              <a:defRPr sz="3200"/>
            </a:lvl3pPr>
            <a:lvl4pPr>
              <a:defRPr sz="3200"/>
            </a:lvl4pPr>
            <a:lvl5pPr marL="2016000" indent="-57600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1" name="Text Placeholder 3"/>
          <p:cNvSpPr/>
          <p:nvPr>
            <p:ph type="body" sz="quarter" idx="21"/>
          </p:nvPr>
        </p:nvSpPr>
        <p:spPr>
          <a:xfrm>
            <a:off x="989401" y="2584759"/>
            <a:ext cx="3531600" cy="3193742"/>
          </a:xfrm>
          <a:prstGeom prst="rect">
            <a:avLst/>
          </a:prstGeom>
        </p:spPr>
        <p:txBody>
          <a:bodyPr/>
          <a:lstStyle/>
          <a:p>
            <a:pPr marL="0" indent="0">
              <a:buClrTx/>
              <a:buSzTx/>
              <a:buNone/>
              <a:defRPr spc="0"/>
            </a:pPr>
          </a:p>
        </p:txBody>
      </p:sp>
      <p:sp>
        <p:nvSpPr>
          <p:cNvPr id="92" name="Straight Connector 9"/>
          <p:cNvSpPr/>
          <p:nvPr/>
        </p:nvSpPr>
        <p:spPr>
          <a:xfrm flipH="1">
            <a:off x="4979987" y="539999"/>
            <a:ext cx="1" cy="5778002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itle Text"/>
          <p:cNvSpPr txBox="1"/>
          <p:nvPr>
            <p:ph type="title"/>
          </p:nvPr>
        </p:nvSpPr>
        <p:spPr>
          <a:xfrm>
            <a:off x="990000" y="955456"/>
            <a:ext cx="3531600" cy="1384996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Title Text</a:t>
            </a:r>
          </a:p>
        </p:txBody>
      </p:sp>
      <p:sp>
        <p:nvSpPr>
          <p:cNvPr id="101" name="Picture Placeholder 2"/>
          <p:cNvSpPr/>
          <p:nvPr>
            <p:ph type="pic" sz="half" idx="21"/>
          </p:nvPr>
        </p:nvSpPr>
        <p:spPr>
          <a:xfrm>
            <a:off x="5537200" y="540001"/>
            <a:ext cx="6115050" cy="5238501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102" name="Body Level One…"/>
          <p:cNvSpPr txBox="1"/>
          <p:nvPr>
            <p:ph type="body" sz="quarter" idx="1"/>
          </p:nvPr>
        </p:nvSpPr>
        <p:spPr>
          <a:xfrm>
            <a:off x="990000" y="2584757"/>
            <a:ext cx="3531600" cy="3284230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</a:lvl1pPr>
            <a:lvl2pPr indent="457200">
              <a:buClrTx/>
              <a:buFontTx/>
            </a:lvl2pPr>
            <a:lvl3pPr marL="0" indent="914400">
              <a:buClrTx/>
              <a:buSzTx/>
              <a:buNone/>
            </a:lvl3pPr>
            <a:lvl4pPr indent="1371600">
              <a:buClrTx/>
              <a:buFontTx/>
            </a:lvl4pPr>
            <a:lvl5pPr marL="0" indent="1828800">
              <a:buClrTx/>
              <a:buSzTx/>
              <a:buNone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3" name="Straight Connector 8"/>
          <p:cNvSpPr/>
          <p:nvPr/>
        </p:nvSpPr>
        <p:spPr>
          <a:xfrm flipH="1">
            <a:off x="4979987" y="539999"/>
            <a:ext cx="1" cy="5778002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0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DAE3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989399" y="395289"/>
            <a:ext cx="10213201" cy="1112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b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461009" y="6475127"/>
            <a:ext cx="281941" cy="225746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cap="all" spc="200" sz="1000">
                <a:solidFill>
                  <a:srgbClr val="000000">
                    <a:alpha val="60000"/>
                  </a:srgbClr>
                </a:solidFill>
                <a:latin typeface="Goudy Old Style"/>
                <a:ea typeface="Goudy Old Style"/>
                <a:cs typeface="Goudy Old Style"/>
                <a:sym typeface="Goudy Old Styl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solidFill>
            <a:srgbClr val="000000"/>
          </a:solidFill>
          <a:uFillTx/>
          <a:latin typeface="Goudy Old Style"/>
          <a:ea typeface="Goudy Old Style"/>
          <a:cs typeface="Goudy Old Style"/>
          <a:sym typeface="Goudy Old Style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solidFill>
            <a:srgbClr val="000000"/>
          </a:solidFill>
          <a:uFillTx/>
          <a:latin typeface="Goudy Old Style"/>
          <a:ea typeface="Goudy Old Style"/>
          <a:cs typeface="Goudy Old Style"/>
          <a:sym typeface="Goudy Old Style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solidFill>
            <a:srgbClr val="000000"/>
          </a:solidFill>
          <a:uFillTx/>
          <a:latin typeface="Goudy Old Style"/>
          <a:ea typeface="Goudy Old Style"/>
          <a:cs typeface="Goudy Old Style"/>
          <a:sym typeface="Goudy Old Style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solidFill>
            <a:srgbClr val="000000"/>
          </a:solidFill>
          <a:uFillTx/>
          <a:latin typeface="Goudy Old Style"/>
          <a:ea typeface="Goudy Old Style"/>
          <a:cs typeface="Goudy Old Style"/>
          <a:sym typeface="Goudy Old Style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solidFill>
            <a:srgbClr val="000000"/>
          </a:solidFill>
          <a:uFillTx/>
          <a:latin typeface="Goudy Old Style"/>
          <a:ea typeface="Goudy Old Style"/>
          <a:cs typeface="Goudy Old Style"/>
          <a:sym typeface="Goudy Old Style"/>
        </a:defRPr>
      </a:lvl5pPr>
      <a:lvl6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solidFill>
            <a:srgbClr val="000000"/>
          </a:solidFill>
          <a:uFillTx/>
          <a:latin typeface="Goudy Old Style"/>
          <a:ea typeface="Goudy Old Style"/>
          <a:cs typeface="Goudy Old Style"/>
          <a:sym typeface="Goudy Old Style"/>
        </a:defRPr>
      </a:lvl6pPr>
      <a:lvl7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solidFill>
            <a:srgbClr val="000000"/>
          </a:solidFill>
          <a:uFillTx/>
          <a:latin typeface="Goudy Old Style"/>
          <a:ea typeface="Goudy Old Style"/>
          <a:cs typeface="Goudy Old Style"/>
          <a:sym typeface="Goudy Old Style"/>
        </a:defRPr>
      </a:lvl7pPr>
      <a:lvl8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solidFill>
            <a:srgbClr val="000000"/>
          </a:solidFill>
          <a:uFillTx/>
          <a:latin typeface="Goudy Old Style"/>
          <a:ea typeface="Goudy Old Style"/>
          <a:cs typeface="Goudy Old Style"/>
          <a:sym typeface="Goudy Old Style"/>
        </a:defRPr>
      </a:lvl8pPr>
      <a:lvl9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200" u="none">
          <a:solidFill>
            <a:srgbClr val="000000"/>
          </a:solidFill>
          <a:uFillTx/>
          <a:latin typeface="Goudy Old Style"/>
          <a:ea typeface="Goudy Old Style"/>
          <a:cs typeface="Goudy Old Style"/>
          <a:sym typeface="Goudy Old Style"/>
        </a:defRPr>
      </a:lvl9pPr>
    </p:titleStyle>
    <p:bodyStyle>
      <a:lvl1pPr marL="360000" marR="0" indent="-360000" algn="l" defTabSz="914400" rtl="0" latinLnBrk="0">
        <a:lnSpc>
          <a:spcPct val="150000"/>
        </a:lnSpc>
        <a:spcBef>
          <a:spcPts val="1000"/>
        </a:spcBef>
        <a:spcAft>
          <a:spcPts val="0"/>
        </a:spcAft>
        <a:buClr>
          <a:schemeClr val="accent3"/>
        </a:buClr>
        <a:buSzPct val="100000"/>
        <a:buFontTx/>
        <a:buChar char="·"/>
        <a:tabLst/>
        <a:defRPr b="0" baseline="0" cap="none" i="0" spc="50" strike="noStrike" sz="2000" u="none">
          <a:solidFill>
            <a:srgbClr val="000000">
              <a:alpha val="60000"/>
            </a:srgbClr>
          </a:solidFill>
          <a:uFillTx/>
          <a:latin typeface="Avenir Next LT Pro"/>
          <a:ea typeface="Avenir Next LT Pro"/>
          <a:cs typeface="Avenir Next LT Pro"/>
          <a:sym typeface="Avenir Next LT Pro"/>
        </a:defRPr>
      </a:lvl1pPr>
      <a:lvl2pPr marL="0" marR="0" indent="359999" algn="l" defTabSz="914400" rtl="0" latinLnBrk="0">
        <a:lnSpc>
          <a:spcPct val="150000"/>
        </a:lnSpc>
        <a:spcBef>
          <a:spcPts val="1000"/>
        </a:spcBef>
        <a:spcAft>
          <a:spcPts val="0"/>
        </a:spcAft>
        <a:buClr>
          <a:schemeClr val="accent3"/>
        </a:buClr>
        <a:buSzTx/>
        <a:buFont typeface="Wingdings"/>
        <a:buNone/>
        <a:tabLst/>
        <a:defRPr b="0" baseline="0" cap="none" i="0" spc="50" strike="noStrike" sz="2000" u="none">
          <a:solidFill>
            <a:srgbClr val="000000">
              <a:alpha val="60000"/>
            </a:srgbClr>
          </a:solidFill>
          <a:uFillTx/>
          <a:latin typeface="Avenir Next LT Pro"/>
          <a:ea typeface="Avenir Next LT Pro"/>
          <a:cs typeface="Avenir Next LT Pro"/>
          <a:sym typeface="Avenir Next LT Pro"/>
        </a:defRPr>
      </a:lvl2pPr>
      <a:lvl3pPr marL="1079999" marR="0" indent="-360000" algn="l" defTabSz="914400" rtl="0" latinLnBrk="0">
        <a:lnSpc>
          <a:spcPct val="150000"/>
        </a:lnSpc>
        <a:spcBef>
          <a:spcPts val="1000"/>
        </a:spcBef>
        <a:spcAft>
          <a:spcPts val="0"/>
        </a:spcAft>
        <a:buClr>
          <a:schemeClr val="accent3"/>
        </a:buClr>
        <a:buSzPct val="100000"/>
        <a:buFontTx/>
        <a:buChar char="·"/>
        <a:tabLst/>
        <a:defRPr b="0" baseline="0" cap="none" i="0" spc="50" strike="noStrike" sz="2000" u="none">
          <a:solidFill>
            <a:srgbClr val="000000">
              <a:alpha val="60000"/>
            </a:srgbClr>
          </a:solidFill>
          <a:uFillTx/>
          <a:latin typeface="Avenir Next LT Pro"/>
          <a:ea typeface="Avenir Next LT Pro"/>
          <a:cs typeface="Avenir Next LT Pro"/>
          <a:sym typeface="Avenir Next LT Pro"/>
        </a:defRPr>
      </a:lvl3pPr>
      <a:lvl4pPr marL="0" marR="0" indent="1079999" algn="l" defTabSz="914400" rtl="0" latinLnBrk="0">
        <a:lnSpc>
          <a:spcPct val="150000"/>
        </a:lnSpc>
        <a:spcBef>
          <a:spcPts val="1000"/>
        </a:spcBef>
        <a:spcAft>
          <a:spcPts val="0"/>
        </a:spcAft>
        <a:buClr>
          <a:schemeClr val="accent3"/>
        </a:buClr>
        <a:buSzTx/>
        <a:buFont typeface="Wingdings"/>
        <a:buNone/>
        <a:tabLst/>
        <a:defRPr b="0" baseline="0" cap="none" i="0" spc="50" strike="noStrike" sz="2000" u="none">
          <a:solidFill>
            <a:srgbClr val="000000">
              <a:alpha val="60000"/>
            </a:srgbClr>
          </a:solidFill>
          <a:uFillTx/>
          <a:latin typeface="Avenir Next LT Pro"/>
          <a:ea typeface="Avenir Next LT Pro"/>
          <a:cs typeface="Avenir Next LT Pro"/>
          <a:sym typeface="Avenir Next LT Pro"/>
        </a:defRPr>
      </a:lvl4pPr>
      <a:lvl5pPr marL="1800000" marR="0" indent="-360000" algn="l" defTabSz="914400" rtl="0" latinLnBrk="0">
        <a:lnSpc>
          <a:spcPct val="150000"/>
        </a:lnSpc>
        <a:spcBef>
          <a:spcPts val="1000"/>
        </a:spcBef>
        <a:spcAft>
          <a:spcPts val="0"/>
        </a:spcAft>
        <a:buClr>
          <a:schemeClr val="accent3"/>
        </a:buClr>
        <a:buSzPct val="100000"/>
        <a:buFontTx/>
        <a:buChar char="·"/>
        <a:tabLst/>
        <a:defRPr b="0" baseline="0" cap="none" i="0" spc="50" strike="noStrike" sz="2000" u="none">
          <a:solidFill>
            <a:srgbClr val="000000">
              <a:alpha val="60000"/>
            </a:srgbClr>
          </a:solidFill>
          <a:uFillTx/>
          <a:latin typeface="Avenir Next LT Pro"/>
          <a:ea typeface="Avenir Next LT Pro"/>
          <a:cs typeface="Avenir Next LT Pro"/>
          <a:sym typeface="Avenir Next LT Pro"/>
        </a:defRPr>
      </a:lvl5pPr>
      <a:lvl6pPr marL="2540000" marR="0" indent="-254000" algn="l" defTabSz="914400" rtl="0" latinLnBrk="0">
        <a:lnSpc>
          <a:spcPct val="150000"/>
        </a:lnSpc>
        <a:spcBef>
          <a:spcPts val="1000"/>
        </a:spcBef>
        <a:spcAft>
          <a:spcPts val="0"/>
        </a:spcAft>
        <a:buClr>
          <a:schemeClr val="accent3"/>
        </a:buClr>
        <a:buSzPct val="100000"/>
        <a:buFontTx/>
        <a:buChar char="•"/>
        <a:tabLst/>
        <a:defRPr b="0" baseline="0" cap="none" i="0" spc="50" strike="noStrike" sz="2000" u="none">
          <a:solidFill>
            <a:srgbClr val="000000">
              <a:alpha val="60000"/>
            </a:srgbClr>
          </a:solidFill>
          <a:uFillTx/>
          <a:latin typeface="Avenir Next LT Pro"/>
          <a:ea typeface="Avenir Next LT Pro"/>
          <a:cs typeface="Avenir Next LT Pro"/>
          <a:sym typeface="Avenir Next LT Pro"/>
        </a:defRPr>
      </a:lvl6pPr>
      <a:lvl7pPr marL="2997200" marR="0" indent="-254000" algn="l" defTabSz="914400" rtl="0" latinLnBrk="0">
        <a:lnSpc>
          <a:spcPct val="150000"/>
        </a:lnSpc>
        <a:spcBef>
          <a:spcPts val="1000"/>
        </a:spcBef>
        <a:spcAft>
          <a:spcPts val="0"/>
        </a:spcAft>
        <a:buClr>
          <a:schemeClr val="accent3"/>
        </a:buClr>
        <a:buSzPct val="100000"/>
        <a:buFontTx/>
        <a:buChar char="•"/>
        <a:tabLst/>
        <a:defRPr b="0" baseline="0" cap="none" i="0" spc="50" strike="noStrike" sz="2000" u="none">
          <a:solidFill>
            <a:srgbClr val="000000">
              <a:alpha val="60000"/>
            </a:srgbClr>
          </a:solidFill>
          <a:uFillTx/>
          <a:latin typeface="Avenir Next LT Pro"/>
          <a:ea typeface="Avenir Next LT Pro"/>
          <a:cs typeface="Avenir Next LT Pro"/>
          <a:sym typeface="Avenir Next LT Pro"/>
        </a:defRPr>
      </a:lvl7pPr>
      <a:lvl8pPr marL="3454400" marR="0" indent="-254000" algn="l" defTabSz="914400" rtl="0" latinLnBrk="0">
        <a:lnSpc>
          <a:spcPct val="150000"/>
        </a:lnSpc>
        <a:spcBef>
          <a:spcPts val="1000"/>
        </a:spcBef>
        <a:spcAft>
          <a:spcPts val="0"/>
        </a:spcAft>
        <a:buClr>
          <a:schemeClr val="accent3"/>
        </a:buClr>
        <a:buSzPct val="100000"/>
        <a:buFontTx/>
        <a:buChar char="•"/>
        <a:tabLst/>
        <a:defRPr b="0" baseline="0" cap="none" i="0" spc="50" strike="noStrike" sz="2000" u="none">
          <a:solidFill>
            <a:srgbClr val="000000">
              <a:alpha val="60000"/>
            </a:srgbClr>
          </a:solidFill>
          <a:uFillTx/>
          <a:latin typeface="Avenir Next LT Pro"/>
          <a:ea typeface="Avenir Next LT Pro"/>
          <a:cs typeface="Avenir Next LT Pro"/>
          <a:sym typeface="Avenir Next LT Pro"/>
        </a:defRPr>
      </a:lvl8pPr>
      <a:lvl9pPr marL="3911600" marR="0" indent="-254000" algn="l" defTabSz="914400" rtl="0" latinLnBrk="0">
        <a:lnSpc>
          <a:spcPct val="150000"/>
        </a:lnSpc>
        <a:spcBef>
          <a:spcPts val="1000"/>
        </a:spcBef>
        <a:spcAft>
          <a:spcPts val="0"/>
        </a:spcAft>
        <a:buClr>
          <a:schemeClr val="accent3"/>
        </a:buClr>
        <a:buSzPct val="100000"/>
        <a:buFontTx/>
        <a:buChar char="•"/>
        <a:tabLst/>
        <a:defRPr b="0" baseline="0" cap="none" i="0" spc="50" strike="noStrike" sz="2000" u="none">
          <a:solidFill>
            <a:srgbClr val="000000">
              <a:alpha val="60000"/>
            </a:srgbClr>
          </a:solidFill>
          <a:uFillTx/>
          <a:latin typeface="Avenir Next LT Pro"/>
          <a:ea typeface="Avenir Next LT Pro"/>
          <a:cs typeface="Avenir Next LT Pro"/>
          <a:sym typeface="Avenir Next LT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20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Goudy Old Style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20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Goudy Old Style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20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Goudy Old Style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20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Goudy Old Style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20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Goudy Old Style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20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Goudy Old Style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20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Goudy Old Style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20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Goudy Old Style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20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Goudy Old Styl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2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chart" Target="../charts/chart1.xml"/><Relationship Id="rId3" Type="http://schemas.openxmlformats.org/officeDocument/2006/relationships/chart" Target="../charts/chart2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4.jpe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chart" Target="../charts/chart3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chart" Target="../charts/chart4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5.jpe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s://www.theseus.fi/bitstream/handle/10024/755075/Business%20Plan%20for%20Loukoumades%20Food%20Truck.pdf?sequence=2" TargetMode="External"/><Relationship Id="rId3" Type="http://schemas.openxmlformats.org/officeDocument/2006/relationships/hyperlink" Target="https://www.researchgate.net/publication/328281664_THE_UTILIZATION_OF_SOCIAL_MEDIA_AS_A_MARKETING_TOOL_IN_FOOD_TRUCK_BUSINESS" TargetMode="External"/><Relationship Id="rId4" Type="http://schemas.openxmlformats.org/officeDocument/2006/relationships/hyperlink" Target="https://www.gov.uk/limited-company-formation" TargetMode="External"/><Relationship Id="rId5" Type="http://schemas.openxmlformats.org/officeDocument/2006/relationships/hyperlink" Target="https://www.entrepreneur.com/starting-a-business/food-trucks-101-how-to-start-a-mobile-food-business/299468" TargetMode="External"/><Relationship Id="rId6" Type="http://schemas.openxmlformats.org/officeDocument/2006/relationships/hyperlink" Target="https://www.ibisworld.com/united-kingdom/market-research-reports/food-truck-industry/" TargetMode="External"/><Relationship Id="rId7" Type="http://schemas.openxmlformats.org/officeDocument/2006/relationships/hyperlink" Target="https://scholars.smwc.edu/server/api/core/bitstreams/09c4d2c9-56b2-40af-8bd2-c8a9a64246a4/content" TargetMode="External"/><Relationship Id="rId8" Type="http://schemas.openxmlformats.org/officeDocument/2006/relationships/hyperlink" Target="https://store.mintel.com/report/uk-pizza-restaurants-market-report" TargetMode="External"/><Relationship Id="rId9" Type="http://schemas.openxmlformats.org/officeDocument/2006/relationships/hyperlink" Target="https://books.google.co.uk/books?id=iact2btysfcC" TargetMode="External"/><Relationship Id="rId10" Type="http://schemas.openxmlformats.org/officeDocument/2006/relationships/hyperlink" Target="https://digitalrepository.salemstate.edu/handle/20.500.13013/747" TargetMode="External"/><Relationship Id="rId11" Type="http://schemas.openxmlformats.org/officeDocument/2006/relationships/hyperlink" Target="https://www.statista.com/statistics/507069/pizza-usage-in-the-united-kingdom-uk/" TargetMode="External"/><Relationship Id="rId12" Type="http://schemas.openxmlformats.org/officeDocument/2006/relationships/hyperlink" Target="https://www.theseus.fi/handle/10024/143620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Rectangle 1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AE3E3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11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0" t="7874" r="0" b="0"/>
          <a:stretch>
            <a:fillRect/>
          </a:stretch>
        </p:blipFill>
        <p:spPr>
          <a:xfrm>
            <a:off x="-1" y="83043"/>
            <a:ext cx="12191981" cy="6318002"/>
          </a:xfrm>
          <a:prstGeom prst="rect">
            <a:avLst/>
          </a:prstGeom>
          <a:ln w="12700">
            <a:miter lim="400000"/>
          </a:ln>
        </p:spPr>
      </p:pic>
      <p:sp>
        <p:nvSpPr>
          <p:cNvPr id="115" name="TextBox 5"/>
          <p:cNvSpPr txBox="1"/>
          <p:nvPr/>
        </p:nvSpPr>
        <p:spPr>
          <a:xfrm>
            <a:off x="184039" y="2830285"/>
            <a:ext cx="6020840" cy="37165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algn="just">
              <a:lnSpc>
                <a:spcPct val="150000"/>
              </a:lnSpc>
              <a:spcBef>
                <a:spcPts val="8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Assessment Component 1: Written Report/ Business Plan </a:t>
            </a:r>
            <a:endParaRPr>
              <a:latin typeface="+mj-lt"/>
              <a:ea typeface="+mj-ea"/>
              <a:cs typeface="+mj-cs"/>
              <a:sym typeface="Aptos"/>
            </a:endParaRPr>
          </a:p>
          <a:p>
            <a:pPr algn="just">
              <a:lnSpc>
                <a:spcPct val="150000"/>
              </a:lnSpc>
              <a:spcBef>
                <a:spcPts val="8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Student Name: Georgiana Madalina Usurelu</a:t>
            </a:r>
            <a:endParaRPr>
              <a:latin typeface="+mj-lt"/>
              <a:ea typeface="+mj-ea"/>
              <a:cs typeface="+mj-cs"/>
              <a:sym typeface="Aptos"/>
            </a:endParaRPr>
          </a:p>
          <a:p>
            <a:pPr algn="just">
              <a:lnSpc>
                <a:spcPct val="150000"/>
              </a:lnSpc>
              <a:spcBef>
                <a:spcPts val="8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Student Number: 2226304</a:t>
            </a:r>
            <a:endParaRPr>
              <a:latin typeface="+mj-lt"/>
              <a:ea typeface="+mj-ea"/>
              <a:cs typeface="+mj-cs"/>
              <a:sym typeface="Aptos"/>
            </a:endParaRPr>
          </a:p>
          <a:p>
            <a:pPr indent="69850" algn="just">
              <a:lnSpc>
                <a:spcPct val="150000"/>
              </a:lnSpc>
              <a:spcBef>
                <a:spcPts val="5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Lecturer Name: Dr Vasilios Tavlaridis</a:t>
            </a:r>
          </a:p>
          <a:p>
            <a:pPr indent="69850" algn="just">
              <a:lnSpc>
                <a:spcPct val="150000"/>
              </a:lnSpc>
              <a:spcBef>
                <a:spcPts val="5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 </a:t>
            </a:r>
          </a:p>
          <a:p>
            <a:pPr algn="just">
              <a:lnSpc>
                <a:spcPct val="150000"/>
              </a:lnSpc>
              <a:spcBef>
                <a:spcPts val="800"/>
              </a:spcBef>
              <a:defRPr b="1">
                <a:latin typeface="Arial"/>
                <a:ea typeface="Arial"/>
                <a:cs typeface="Arial"/>
                <a:sym typeface="Arial"/>
              </a:defRPr>
            </a:pPr>
            <a:r>
              <a:t>LCBB5001_BIRM</a:t>
            </a:r>
            <a:endParaRPr>
              <a:latin typeface="+mj-lt"/>
              <a:ea typeface="+mj-ea"/>
              <a:cs typeface="+mj-cs"/>
              <a:sym typeface="Aptos"/>
            </a:endParaRPr>
          </a:p>
          <a:p>
            <a:pPr algn="just">
              <a:lnSpc>
                <a:spcPct val="150000"/>
              </a:lnSpc>
              <a:spcBef>
                <a:spcPts val="8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Entrepreneurship</a:t>
            </a:r>
            <a:endParaRPr>
              <a:latin typeface="+mj-lt"/>
              <a:ea typeface="+mj-ea"/>
              <a:cs typeface="+mj-cs"/>
              <a:sym typeface="Aptos"/>
            </a:endParaR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4848606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" name="Picture 8" descr="Picture 8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91303" y="0"/>
            <a:ext cx="6858001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Rectangle 9"/>
          <p:cNvSpPr/>
          <p:nvPr/>
        </p:nvSpPr>
        <p:spPr>
          <a:xfrm>
            <a:off x="0" y="6305"/>
            <a:ext cx="12192000" cy="6858001"/>
          </a:xfrm>
          <a:prstGeom prst="rect">
            <a:avLst/>
          </a:prstGeom>
          <a:solidFill>
            <a:srgbClr val="DAE3E3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21" name="Title 1"/>
          <p:cNvSpPr txBox="1"/>
          <p:nvPr>
            <p:ph type="ctrTitle"/>
          </p:nvPr>
        </p:nvSpPr>
        <p:spPr>
          <a:xfrm>
            <a:off x="990000" y="395289"/>
            <a:ext cx="4075201" cy="2226688"/>
          </a:xfrm>
          <a:prstGeom prst="rect">
            <a:avLst/>
          </a:prstGeom>
        </p:spPr>
        <p:txBody>
          <a:bodyPr/>
          <a:lstStyle/>
          <a:p>
            <a:pPr/>
            <a:r>
              <a:t>Overview of the Business Idea</a:t>
            </a:r>
          </a:p>
        </p:txBody>
      </p:sp>
      <p:sp>
        <p:nvSpPr>
          <p:cNvPr id="122" name="Subtitle 2"/>
          <p:cNvSpPr txBox="1"/>
          <p:nvPr>
            <p:ph type="subTitle" sz="quarter" idx="1"/>
          </p:nvPr>
        </p:nvSpPr>
        <p:spPr>
          <a:xfrm>
            <a:off x="990000" y="4248000"/>
            <a:ext cx="4075201" cy="2070001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pc="0" sz="1600"/>
            </a:lvl1pPr>
          </a:lstStyle>
          <a:p>
            <a:pPr/>
            <a:r>
              <a:t>Pizza on Wheels is a mobile food truck business offering high-quality, artisanal pizzas. The unique selling points include fresh ingredients, traditional recipes, and the convenience of mobility.</a:t>
            </a:r>
          </a:p>
        </p:txBody>
      </p:sp>
      <p:grpSp>
        <p:nvGrpSpPr>
          <p:cNvPr id="133" name="Group 11"/>
          <p:cNvGrpSpPr/>
          <p:nvPr/>
        </p:nvGrpSpPr>
        <p:grpSpPr>
          <a:xfrm>
            <a:off x="1919525" y="2840038"/>
            <a:ext cx="2216151" cy="1177925"/>
            <a:chOff x="0" y="0"/>
            <a:chExt cx="2216150" cy="1177924"/>
          </a:xfrm>
        </p:grpSpPr>
        <p:sp>
          <p:nvSpPr>
            <p:cNvPr id="123" name="Rectangle 12"/>
            <p:cNvSpPr/>
            <p:nvPr/>
          </p:nvSpPr>
          <p:spPr>
            <a:xfrm>
              <a:off x="0" y="-1"/>
              <a:ext cx="2216150" cy="1177926"/>
            </a:xfrm>
            <a:prstGeom prst="rect">
              <a:avLst/>
            </a:prstGeom>
            <a:solidFill>
              <a:srgbClr val="DAE3E3">
                <a:alpha val="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grpSp>
          <p:nvGrpSpPr>
            <p:cNvPr id="132" name="Group 13"/>
            <p:cNvGrpSpPr/>
            <p:nvPr/>
          </p:nvGrpSpPr>
          <p:grpSpPr>
            <a:xfrm>
              <a:off x="434732" y="118628"/>
              <a:ext cx="1332015" cy="876203"/>
              <a:chOff x="0" y="0"/>
              <a:chExt cx="1332014" cy="876202"/>
            </a:xfrm>
          </p:grpSpPr>
          <p:grpSp>
            <p:nvGrpSpPr>
              <p:cNvPr id="127" name="Group 14"/>
              <p:cNvGrpSpPr/>
              <p:nvPr/>
            </p:nvGrpSpPr>
            <p:grpSpPr>
              <a:xfrm>
                <a:off x="457235" y="-1"/>
                <a:ext cx="874780" cy="876204"/>
                <a:chOff x="0" y="0"/>
                <a:chExt cx="874778" cy="876202"/>
              </a:xfrm>
            </p:grpSpPr>
            <p:sp>
              <p:nvSpPr>
                <p:cNvPr id="124" name="Freeform 68"/>
                <p:cNvSpPr/>
                <p:nvPr/>
              </p:nvSpPr>
              <p:spPr>
                <a:xfrm rot="2700000">
                  <a:off x="375870" y="-47581"/>
                  <a:ext cx="159773" cy="71062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0" y="10800"/>
                      </a:moveTo>
                      <a:cubicBezTo>
                        <a:pt x="0" y="15077"/>
                        <a:pt x="8382" y="18918"/>
                        <a:pt x="21600" y="21600"/>
                      </a:cubicBezTo>
                      <a:cubicBezTo>
                        <a:pt x="21600" y="0"/>
                        <a:pt x="21600" y="0"/>
                        <a:pt x="21600" y="0"/>
                      </a:cubicBezTo>
                      <a:cubicBezTo>
                        <a:pt x="8382" y="2609"/>
                        <a:pt x="0" y="6451"/>
                        <a:pt x="0" y="1080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</a:gra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  <p:sp>
              <p:nvSpPr>
                <p:cNvPr id="125" name="Freeform 69"/>
                <p:cNvSpPr/>
                <p:nvPr/>
              </p:nvSpPr>
              <p:spPr>
                <a:xfrm rot="2700000">
                  <a:off x="489195" y="64551"/>
                  <a:ext cx="157388" cy="71062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0" y="0"/>
                      </a:moveTo>
                      <a:cubicBezTo>
                        <a:pt x="0" y="21600"/>
                        <a:pt x="0" y="21600"/>
                        <a:pt x="0" y="21600"/>
                      </a:cubicBezTo>
                      <a:cubicBezTo>
                        <a:pt x="13418" y="18918"/>
                        <a:pt x="21600" y="15077"/>
                        <a:pt x="21600" y="10800"/>
                      </a:cubicBezTo>
                      <a:cubicBezTo>
                        <a:pt x="21600" y="6451"/>
                        <a:pt x="13418" y="2609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</a:gra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  <p:sp>
              <p:nvSpPr>
                <p:cNvPr id="126" name="Line 70"/>
                <p:cNvSpPr/>
                <p:nvPr/>
              </p:nvSpPr>
              <p:spPr>
                <a:xfrm flipV="1">
                  <a:off x="-1" y="112526"/>
                  <a:ext cx="763677" cy="763677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</p:grpSp>
          <p:grpSp>
            <p:nvGrpSpPr>
              <p:cNvPr id="131" name="Group 15"/>
              <p:cNvGrpSpPr/>
              <p:nvPr/>
            </p:nvGrpSpPr>
            <p:grpSpPr>
              <a:xfrm>
                <a:off x="0" y="-1"/>
                <a:ext cx="876049" cy="876204"/>
                <a:chOff x="0" y="0"/>
                <a:chExt cx="876048" cy="876202"/>
              </a:xfrm>
            </p:grpSpPr>
            <p:sp>
              <p:nvSpPr>
                <p:cNvPr id="128" name="Freeform 68"/>
                <p:cNvSpPr/>
                <p:nvPr/>
              </p:nvSpPr>
              <p:spPr>
                <a:xfrm flipH="1" rot="18900000">
                  <a:off x="339135" y="-47581"/>
                  <a:ext cx="159773" cy="71062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0" y="10800"/>
                      </a:moveTo>
                      <a:cubicBezTo>
                        <a:pt x="0" y="15077"/>
                        <a:pt x="8382" y="18918"/>
                        <a:pt x="21600" y="21600"/>
                      </a:cubicBezTo>
                      <a:cubicBezTo>
                        <a:pt x="21600" y="0"/>
                        <a:pt x="21600" y="0"/>
                        <a:pt x="21600" y="0"/>
                      </a:cubicBezTo>
                      <a:cubicBezTo>
                        <a:pt x="8382" y="2609"/>
                        <a:pt x="0" y="6451"/>
                        <a:pt x="0" y="1080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</a:gra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  <p:sp>
              <p:nvSpPr>
                <p:cNvPr id="129" name="Freeform 69"/>
                <p:cNvSpPr/>
                <p:nvPr/>
              </p:nvSpPr>
              <p:spPr>
                <a:xfrm flipH="1" rot="18900000">
                  <a:off x="228195" y="64551"/>
                  <a:ext cx="157388" cy="71062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0" y="0"/>
                      </a:moveTo>
                      <a:cubicBezTo>
                        <a:pt x="0" y="21600"/>
                        <a:pt x="0" y="21600"/>
                        <a:pt x="0" y="21600"/>
                      </a:cubicBezTo>
                      <a:cubicBezTo>
                        <a:pt x="13418" y="18918"/>
                        <a:pt x="21600" y="15077"/>
                        <a:pt x="21600" y="10800"/>
                      </a:cubicBezTo>
                      <a:cubicBezTo>
                        <a:pt x="21600" y="6451"/>
                        <a:pt x="13418" y="2609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</a:gra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  <p:sp>
              <p:nvSpPr>
                <p:cNvPr id="130" name="Line 70"/>
                <p:cNvSpPr/>
                <p:nvPr/>
              </p:nvSpPr>
              <p:spPr>
                <a:xfrm flipH="1" flipV="1">
                  <a:off x="112373" y="112526"/>
                  <a:ext cx="763676" cy="763677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</p:grpSp>
        </p:grpSp>
      </p:grpSp>
      <p:pic>
        <p:nvPicPr>
          <p:cNvPr id="13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2009" r="1" b="23089"/>
          <a:stretch>
            <a:fillRect/>
          </a:stretch>
        </p:blipFill>
        <p:spPr>
          <a:xfrm>
            <a:off x="6080462" y="6305"/>
            <a:ext cx="6111539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AE3E3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37" name="Title 1"/>
          <p:cNvSpPr txBox="1"/>
          <p:nvPr>
            <p:ph type="ctrTitle"/>
          </p:nvPr>
        </p:nvSpPr>
        <p:spPr>
          <a:xfrm>
            <a:off x="990000" y="1089025"/>
            <a:ext cx="4075201" cy="1532952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</a:lstStyle>
          <a:p>
            <a:pPr/>
            <a:r>
              <a:t>Market Opportunity</a:t>
            </a:r>
          </a:p>
        </p:txBody>
      </p:sp>
      <p:grpSp>
        <p:nvGrpSpPr>
          <p:cNvPr id="148" name="Group 10"/>
          <p:cNvGrpSpPr/>
          <p:nvPr/>
        </p:nvGrpSpPr>
        <p:grpSpPr>
          <a:xfrm>
            <a:off x="1919525" y="2840038"/>
            <a:ext cx="2216151" cy="1177925"/>
            <a:chOff x="0" y="0"/>
            <a:chExt cx="2216150" cy="1177924"/>
          </a:xfrm>
        </p:grpSpPr>
        <p:sp>
          <p:nvSpPr>
            <p:cNvPr id="138" name="Rectangle 11"/>
            <p:cNvSpPr/>
            <p:nvPr/>
          </p:nvSpPr>
          <p:spPr>
            <a:xfrm>
              <a:off x="0" y="-1"/>
              <a:ext cx="2216150" cy="1177926"/>
            </a:xfrm>
            <a:prstGeom prst="rect">
              <a:avLst/>
            </a:prstGeom>
            <a:solidFill>
              <a:srgbClr val="DAE3E3">
                <a:alpha val="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grpSp>
          <p:nvGrpSpPr>
            <p:cNvPr id="147" name="Group 12"/>
            <p:cNvGrpSpPr/>
            <p:nvPr/>
          </p:nvGrpSpPr>
          <p:grpSpPr>
            <a:xfrm>
              <a:off x="434732" y="118628"/>
              <a:ext cx="1332015" cy="876203"/>
              <a:chOff x="0" y="0"/>
              <a:chExt cx="1332014" cy="876202"/>
            </a:xfrm>
          </p:grpSpPr>
          <p:grpSp>
            <p:nvGrpSpPr>
              <p:cNvPr id="142" name="Group 13"/>
              <p:cNvGrpSpPr/>
              <p:nvPr/>
            </p:nvGrpSpPr>
            <p:grpSpPr>
              <a:xfrm>
                <a:off x="457235" y="-1"/>
                <a:ext cx="874780" cy="876204"/>
                <a:chOff x="0" y="0"/>
                <a:chExt cx="874778" cy="876202"/>
              </a:xfrm>
            </p:grpSpPr>
            <p:sp>
              <p:nvSpPr>
                <p:cNvPr id="139" name="Freeform 68"/>
                <p:cNvSpPr/>
                <p:nvPr/>
              </p:nvSpPr>
              <p:spPr>
                <a:xfrm rot="2700000">
                  <a:off x="375870" y="-47581"/>
                  <a:ext cx="159773" cy="71062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0" y="10800"/>
                      </a:moveTo>
                      <a:cubicBezTo>
                        <a:pt x="0" y="15077"/>
                        <a:pt x="8382" y="18918"/>
                        <a:pt x="21600" y="21600"/>
                      </a:cubicBezTo>
                      <a:cubicBezTo>
                        <a:pt x="21600" y="0"/>
                        <a:pt x="21600" y="0"/>
                        <a:pt x="21600" y="0"/>
                      </a:cubicBezTo>
                      <a:cubicBezTo>
                        <a:pt x="8382" y="2609"/>
                        <a:pt x="0" y="6451"/>
                        <a:pt x="0" y="1080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</a:gra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  <p:sp>
              <p:nvSpPr>
                <p:cNvPr id="140" name="Freeform 69"/>
                <p:cNvSpPr/>
                <p:nvPr/>
              </p:nvSpPr>
              <p:spPr>
                <a:xfrm rot="2700000">
                  <a:off x="489195" y="64551"/>
                  <a:ext cx="157388" cy="71062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0" y="0"/>
                      </a:moveTo>
                      <a:cubicBezTo>
                        <a:pt x="0" y="21600"/>
                        <a:pt x="0" y="21600"/>
                        <a:pt x="0" y="21600"/>
                      </a:cubicBezTo>
                      <a:cubicBezTo>
                        <a:pt x="13418" y="18918"/>
                        <a:pt x="21600" y="15077"/>
                        <a:pt x="21600" y="10800"/>
                      </a:cubicBezTo>
                      <a:cubicBezTo>
                        <a:pt x="21600" y="6451"/>
                        <a:pt x="13418" y="2609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</a:gra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  <p:sp>
              <p:nvSpPr>
                <p:cNvPr id="141" name="Line 70"/>
                <p:cNvSpPr/>
                <p:nvPr/>
              </p:nvSpPr>
              <p:spPr>
                <a:xfrm flipV="1">
                  <a:off x="-1" y="112526"/>
                  <a:ext cx="763677" cy="763677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</p:grpSp>
          <p:grpSp>
            <p:nvGrpSpPr>
              <p:cNvPr id="146" name="Group 14"/>
              <p:cNvGrpSpPr/>
              <p:nvPr/>
            </p:nvGrpSpPr>
            <p:grpSpPr>
              <a:xfrm>
                <a:off x="0" y="-1"/>
                <a:ext cx="876049" cy="876204"/>
                <a:chOff x="0" y="0"/>
                <a:chExt cx="876048" cy="876202"/>
              </a:xfrm>
            </p:grpSpPr>
            <p:sp>
              <p:nvSpPr>
                <p:cNvPr id="143" name="Freeform 68"/>
                <p:cNvSpPr/>
                <p:nvPr/>
              </p:nvSpPr>
              <p:spPr>
                <a:xfrm flipH="1" rot="18900000">
                  <a:off x="339135" y="-47581"/>
                  <a:ext cx="159773" cy="71062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0" y="10800"/>
                      </a:moveTo>
                      <a:cubicBezTo>
                        <a:pt x="0" y="15077"/>
                        <a:pt x="8382" y="18918"/>
                        <a:pt x="21600" y="21600"/>
                      </a:cubicBezTo>
                      <a:cubicBezTo>
                        <a:pt x="21600" y="0"/>
                        <a:pt x="21600" y="0"/>
                        <a:pt x="21600" y="0"/>
                      </a:cubicBezTo>
                      <a:cubicBezTo>
                        <a:pt x="8382" y="2609"/>
                        <a:pt x="0" y="6451"/>
                        <a:pt x="0" y="1080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</a:gra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  <p:sp>
              <p:nvSpPr>
                <p:cNvPr id="144" name="Freeform 69"/>
                <p:cNvSpPr/>
                <p:nvPr/>
              </p:nvSpPr>
              <p:spPr>
                <a:xfrm flipH="1" rot="18900000">
                  <a:off x="228195" y="64551"/>
                  <a:ext cx="157388" cy="710628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0" y="0"/>
                      </a:moveTo>
                      <a:cubicBezTo>
                        <a:pt x="0" y="21600"/>
                        <a:pt x="0" y="21600"/>
                        <a:pt x="0" y="21600"/>
                      </a:cubicBezTo>
                      <a:cubicBezTo>
                        <a:pt x="13418" y="18918"/>
                        <a:pt x="21600" y="15077"/>
                        <a:pt x="21600" y="10800"/>
                      </a:cubicBezTo>
                      <a:cubicBezTo>
                        <a:pt x="21600" y="6451"/>
                        <a:pt x="13418" y="2609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</a:gra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  <p:sp>
              <p:nvSpPr>
                <p:cNvPr id="145" name="Line 70"/>
                <p:cNvSpPr/>
                <p:nvPr/>
              </p:nvSpPr>
              <p:spPr>
                <a:xfrm flipH="1" flipV="1">
                  <a:off x="112373" y="112526"/>
                  <a:ext cx="763676" cy="763677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/>
                <a:p>
                  <a:pPr/>
                </a:p>
              </p:txBody>
            </p:sp>
          </p:grpSp>
        </p:grpSp>
      </p:grpSp>
      <p:sp>
        <p:nvSpPr>
          <p:cNvPr id="149" name="Straight Connector 22"/>
          <p:cNvSpPr/>
          <p:nvPr/>
        </p:nvSpPr>
        <p:spPr>
          <a:xfrm flipH="1">
            <a:off x="6096000" y="539999"/>
            <a:ext cx="1" cy="5778002"/>
          </a:xfrm>
          <a:prstGeom prst="line">
            <a:avLst/>
          </a:prstGeom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graphicFrame>
        <p:nvGraphicFramePr>
          <p:cNvPr id="150" name="Chart 7"/>
          <p:cNvGraphicFramePr/>
          <p:nvPr/>
        </p:nvGraphicFramePr>
        <p:xfrm>
          <a:off x="1160940" y="3560997"/>
          <a:ext cx="3740059" cy="2885703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  <p:graphicFrame>
        <p:nvGraphicFramePr>
          <p:cNvPr id="151" name="Chart 9"/>
          <p:cNvGraphicFramePr/>
          <p:nvPr/>
        </p:nvGraphicFramePr>
        <p:xfrm>
          <a:off x="6483836" y="612382"/>
          <a:ext cx="4968571" cy="5742017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3"/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0" name="SmartArt Placeholder 39"/>
          <p:cNvGrpSpPr/>
          <p:nvPr/>
        </p:nvGrpSpPr>
        <p:grpSpPr>
          <a:xfrm>
            <a:off x="1091609" y="2218616"/>
            <a:ext cx="10507256" cy="3600280"/>
            <a:chOff x="0" y="0"/>
            <a:chExt cx="10507255" cy="3600280"/>
          </a:xfrm>
        </p:grpSpPr>
        <p:sp>
          <p:nvSpPr>
            <p:cNvPr id="153" name="Line"/>
            <p:cNvSpPr/>
            <p:nvPr/>
          </p:nvSpPr>
          <p:spPr>
            <a:xfrm>
              <a:off x="6798812" y="3128998"/>
              <a:ext cx="618074" cy="1"/>
            </a:xfrm>
            <a:prstGeom prst="line">
              <a:avLst/>
            </a:prstGeom>
            <a:noFill/>
            <a:ln w="10795" cap="flat">
              <a:solidFill>
                <a:schemeClr val="accent5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4" name="Line"/>
            <p:cNvSpPr/>
            <p:nvPr/>
          </p:nvSpPr>
          <p:spPr>
            <a:xfrm>
              <a:off x="3090370" y="1800140"/>
              <a:ext cx="618074" cy="13288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0"/>
                  </a:moveTo>
                  <a:lnTo>
                    <a:pt x="10800" y="0"/>
                  </a:lnTo>
                  <a:lnTo>
                    <a:pt x="10800" y="21600"/>
                  </a:lnTo>
                  <a:lnTo>
                    <a:pt x="21600" y="21600"/>
                  </a:lnTo>
                </a:path>
              </a:pathLst>
            </a:custGeom>
            <a:noFill/>
            <a:ln w="10795" cap="flat">
              <a:solidFill>
                <a:schemeClr val="accent4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5" name="Line"/>
            <p:cNvSpPr/>
            <p:nvPr/>
          </p:nvSpPr>
          <p:spPr>
            <a:xfrm>
              <a:off x="6798812" y="1800139"/>
              <a:ext cx="618074" cy="1"/>
            </a:xfrm>
            <a:prstGeom prst="line">
              <a:avLst/>
            </a:prstGeom>
            <a:noFill/>
            <a:ln w="10795" cap="flat">
              <a:solidFill>
                <a:schemeClr val="accent5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6" name="Line"/>
            <p:cNvSpPr/>
            <p:nvPr/>
          </p:nvSpPr>
          <p:spPr>
            <a:xfrm>
              <a:off x="3090370" y="1800139"/>
              <a:ext cx="618074" cy="1"/>
            </a:xfrm>
            <a:prstGeom prst="line">
              <a:avLst/>
            </a:prstGeom>
            <a:noFill/>
            <a:ln w="10795" cap="flat">
              <a:solidFill>
                <a:schemeClr val="accent4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7" name="Line"/>
            <p:cNvSpPr/>
            <p:nvPr/>
          </p:nvSpPr>
          <p:spPr>
            <a:xfrm>
              <a:off x="6798812" y="471281"/>
              <a:ext cx="618074" cy="1"/>
            </a:xfrm>
            <a:prstGeom prst="line">
              <a:avLst/>
            </a:prstGeom>
            <a:noFill/>
            <a:ln w="10795" cap="flat">
              <a:solidFill>
                <a:schemeClr val="accent5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8" name="Line"/>
            <p:cNvSpPr/>
            <p:nvPr/>
          </p:nvSpPr>
          <p:spPr>
            <a:xfrm>
              <a:off x="3090370" y="471281"/>
              <a:ext cx="618074" cy="13288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0" y="21600"/>
                  </a:moveTo>
                  <a:lnTo>
                    <a:pt x="10800" y="21600"/>
                  </a:lnTo>
                  <a:lnTo>
                    <a:pt x="10800" y="0"/>
                  </a:lnTo>
                  <a:lnTo>
                    <a:pt x="21600" y="0"/>
                  </a:lnTo>
                </a:path>
              </a:pathLst>
            </a:custGeom>
            <a:noFill/>
            <a:ln w="10795" cap="flat">
              <a:solidFill>
                <a:schemeClr val="accent4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grpSp>
          <p:nvGrpSpPr>
            <p:cNvPr id="161" name="Group"/>
            <p:cNvGrpSpPr/>
            <p:nvPr/>
          </p:nvGrpSpPr>
          <p:grpSpPr>
            <a:xfrm>
              <a:off x="0" y="1329226"/>
              <a:ext cx="3090370" cy="957515"/>
              <a:chOff x="0" y="0"/>
              <a:chExt cx="3090369" cy="957514"/>
            </a:xfrm>
          </p:grpSpPr>
          <p:sp>
            <p:nvSpPr>
              <p:cNvPr id="159" name="Rectangle"/>
              <p:cNvSpPr/>
              <p:nvPr/>
            </p:nvSpPr>
            <p:spPr>
              <a:xfrm>
                <a:off x="0" y="0"/>
                <a:ext cx="3090370" cy="941828"/>
              </a:xfrm>
              <a:prstGeom prst="rect">
                <a:avLst/>
              </a:prstGeom>
              <a:solidFill>
                <a:schemeClr val="accent2"/>
              </a:solidFill>
              <a:ln w="10795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 defTabSz="8001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160" name="Georgiana Usurelu…"/>
              <p:cNvSpPr txBox="1"/>
              <p:nvPr/>
            </p:nvSpPr>
            <p:spPr>
              <a:xfrm>
                <a:off x="0" y="338642"/>
                <a:ext cx="3090369" cy="61887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429" tIns="11429" rIns="11429" bIns="11429" numCol="1" anchor="ctr">
                <a:spAutoFit/>
              </a:bodyPr>
              <a:lstStyle/>
              <a:p>
                <a:pPr algn="ctr" defTabSz="8001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pPr>
                <a:r>
                  <a:t>Georgiana Usurelu</a:t>
                </a:r>
              </a:p>
              <a:p>
                <a:pPr algn="ctr" defTabSz="8001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pPr>
                <a:r>
                  <a:t>CEO</a:t>
                </a:r>
              </a:p>
            </p:txBody>
          </p:sp>
        </p:grpSp>
        <p:grpSp>
          <p:nvGrpSpPr>
            <p:cNvPr id="164" name="Group"/>
            <p:cNvGrpSpPr/>
            <p:nvPr/>
          </p:nvGrpSpPr>
          <p:grpSpPr>
            <a:xfrm>
              <a:off x="3708443" y="0"/>
              <a:ext cx="3090370" cy="942563"/>
              <a:chOff x="0" y="0"/>
              <a:chExt cx="3090369" cy="942562"/>
            </a:xfrm>
          </p:grpSpPr>
          <p:sp>
            <p:nvSpPr>
              <p:cNvPr id="162" name="Rectangle"/>
              <p:cNvSpPr/>
              <p:nvPr/>
            </p:nvSpPr>
            <p:spPr>
              <a:xfrm>
                <a:off x="-1" y="-1"/>
                <a:ext cx="3090371" cy="942564"/>
              </a:xfrm>
              <a:prstGeom prst="rect">
                <a:avLst/>
              </a:prstGeom>
              <a:solidFill>
                <a:schemeClr val="accent4"/>
              </a:solidFill>
              <a:ln w="10795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 defTabSz="8001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163" name="Mihai Ionescu…"/>
              <p:cNvSpPr txBox="1"/>
              <p:nvPr/>
            </p:nvSpPr>
            <p:spPr>
              <a:xfrm>
                <a:off x="0" y="205048"/>
                <a:ext cx="3090369" cy="53246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429" tIns="11429" rIns="11429" bIns="11429" numCol="1" anchor="ctr">
                <a:spAutoFit/>
              </a:bodyPr>
              <a:lstStyle/>
              <a:p>
                <a:pPr algn="ctr" defTabSz="8001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pPr>
                <a:r>
                  <a:t>Mihai Ionescu</a:t>
                </a:r>
              </a:p>
              <a:p>
                <a:pPr algn="ctr" defTabSz="800100">
                  <a:lnSpc>
                    <a:spcPct val="90000"/>
                  </a:lnSpc>
                  <a:spcBef>
                    <a:spcPts val="500"/>
                  </a:spcBef>
                  <a:defRPr sz="12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pPr>
                <a:r>
                  <a:t>Head Chef</a:t>
                </a:r>
              </a:p>
            </p:txBody>
          </p:sp>
        </p:grpSp>
        <p:grpSp>
          <p:nvGrpSpPr>
            <p:cNvPr id="167" name="Group"/>
            <p:cNvGrpSpPr/>
            <p:nvPr/>
          </p:nvGrpSpPr>
          <p:grpSpPr>
            <a:xfrm>
              <a:off x="7416886" y="0"/>
              <a:ext cx="3090370" cy="942563"/>
              <a:chOff x="0" y="0"/>
              <a:chExt cx="3090369" cy="942562"/>
            </a:xfrm>
          </p:grpSpPr>
          <p:sp>
            <p:nvSpPr>
              <p:cNvPr id="165" name="Rectangle"/>
              <p:cNvSpPr/>
              <p:nvPr/>
            </p:nvSpPr>
            <p:spPr>
              <a:xfrm>
                <a:off x="-1" y="-1"/>
                <a:ext cx="3090371" cy="942564"/>
              </a:xfrm>
              <a:prstGeom prst="rect">
                <a:avLst/>
              </a:prstGeom>
              <a:solidFill>
                <a:schemeClr val="accent5"/>
              </a:solidFill>
              <a:ln w="10795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 defTabSz="533400">
                  <a:lnSpc>
                    <a:spcPct val="90000"/>
                  </a:lnSpc>
                  <a:spcBef>
                    <a:spcPts val="700"/>
                  </a:spcBef>
                  <a:defRPr sz="12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pPr>
              </a:p>
            </p:txBody>
          </p:sp>
          <p:sp>
            <p:nvSpPr>
              <p:cNvPr id="166" name="accountants"/>
              <p:cNvSpPr txBox="1"/>
              <p:nvPr/>
            </p:nvSpPr>
            <p:spPr>
              <a:xfrm>
                <a:off x="0" y="377253"/>
                <a:ext cx="3090369" cy="18805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" tIns="7620" rIns="7620" bIns="7620" numCol="1" anchor="ctr">
                <a:spAutoFit/>
              </a:bodyPr>
              <a:lstStyle>
                <a:lvl1pPr algn="ctr" defTabSz="533400">
                  <a:lnSpc>
                    <a:spcPct val="90000"/>
                  </a:lnSpc>
                  <a:spcBef>
                    <a:spcPts val="500"/>
                  </a:spcBef>
                  <a:defRPr sz="12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</a:lstStyle>
              <a:p>
                <a:pPr/>
                <a:r>
                  <a:t>accountants</a:t>
                </a:r>
              </a:p>
            </p:txBody>
          </p:sp>
        </p:grpSp>
        <p:grpSp>
          <p:nvGrpSpPr>
            <p:cNvPr id="170" name="Group"/>
            <p:cNvGrpSpPr/>
            <p:nvPr/>
          </p:nvGrpSpPr>
          <p:grpSpPr>
            <a:xfrm>
              <a:off x="3708443" y="1328859"/>
              <a:ext cx="3090370" cy="942563"/>
              <a:chOff x="0" y="0"/>
              <a:chExt cx="3090369" cy="942562"/>
            </a:xfrm>
          </p:grpSpPr>
          <p:sp>
            <p:nvSpPr>
              <p:cNvPr id="168" name="Rectangle"/>
              <p:cNvSpPr/>
              <p:nvPr/>
            </p:nvSpPr>
            <p:spPr>
              <a:xfrm>
                <a:off x="-1" y="-1"/>
                <a:ext cx="3090371" cy="942564"/>
              </a:xfrm>
              <a:prstGeom prst="rect">
                <a:avLst/>
              </a:prstGeom>
              <a:solidFill>
                <a:schemeClr val="accent4"/>
              </a:solidFill>
              <a:ln w="10795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 defTabSz="8001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169" name="Andreea Popa…"/>
              <p:cNvSpPr txBox="1"/>
              <p:nvPr/>
            </p:nvSpPr>
            <p:spPr>
              <a:xfrm>
                <a:off x="0" y="202444"/>
                <a:ext cx="3090369" cy="53767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429" tIns="11429" rIns="11429" bIns="11429" numCol="1" anchor="ctr">
                <a:spAutoFit/>
              </a:bodyPr>
              <a:lstStyle/>
              <a:p>
                <a:pPr algn="ctr" defTabSz="8001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Goudy Old Style"/>
                    <a:ea typeface="Goudy Old Style"/>
                    <a:cs typeface="Goudy Old Style"/>
                    <a:sym typeface="Goudy Old Style"/>
                  </a:defRPr>
                </a:pPr>
                <a:r>
                  <a:t>Andreea Popa</a:t>
                </a:r>
              </a:p>
              <a:p>
                <a:pPr algn="ctr" defTabSz="800100">
                  <a:lnSpc>
                    <a:spcPct val="90000"/>
                  </a:lnSpc>
                  <a:spcBef>
                    <a:spcPts val="500"/>
                  </a:spcBef>
                  <a:defRPr sz="1200">
                    <a:solidFill>
                      <a:srgbClr val="FFFFFF"/>
                    </a:solidFill>
                  </a:defRPr>
                </a:pPr>
                <a:r>
                  <a:t>Marketing Manager</a:t>
                </a:r>
              </a:p>
            </p:txBody>
          </p:sp>
        </p:grpSp>
        <p:grpSp>
          <p:nvGrpSpPr>
            <p:cNvPr id="173" name="Group"/>
            <p:cNvGrpSpPr/>
            <p:nvPr/>
          </p:nvGrpSpPr>
          <p:grpSpPr>
            <a:xfrm>
              <a:off x="7416886" y="1328859"/>
              <a:ext cx="3090370" cy="942563"/>
              <a:chOff x="0" y="0"/>
              <a:chExt cx="3090369" cy="942562"/>
            </a:xfrm>
          </p:grpSpPr>
          <p:sp>
            <p:nvSpPr>
              <p:cNvPr id="171" name="Rectangle"/>
              <p:cNvSpPr/>
              <p:nvPr/>
            </p:nvSpPr>
            <p:spPr>
              <a:xfrm>
                <a:off x="-1" y="-1"/>
                <a:ext cx="3090371" cy="942564"/>
              </a:xfrm>
              <a:prstGeom prst="rect">
                <a:avLst/>
              </a:prstGeom>
              <a:solidFill>
                <a:schemeClr val="accent5"/>
              </a:solidFill>
              <a:ln w="10795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 defTabSz="533400">
                  <a:lnSpc>
                    <a:spcPct val="90000"/>
                  </a:lnSpc>
                  <a:spcBef>
                    <a:spcPts val="700"/>
                  </a:spcBef>
                  <a:defRPr sz="12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pPr>
              </a:p>
            </p:txBody>
          </p:sp>
          <p:sp>
            <p:nvSpPr>
              <p:cNvPr id="172" name="customer service representatives"/>
              <p:cNvSpPr txBox="1"/>
              <p:nvPr/>
            </p:nvSpPr>
            <p:spPr>
              <a:xfrm>
                <a:off x="0" y="377253"/>
                <a:ext cx="3090369" cy="18805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" tIns="7620" rIns="7620" bIns="7620" numCol="1" anchor="ctr">
                <a:spAutoFit/>
              </a:bodyPr>
              <a:lstStyle>
                <a:lvl1pPr algn="ctr" defTabSz="533400">
                  <a:lnSpc>
                    <a:spcPct val="90000"/>
                  </a:lnSpc>
                  <a:spcBef>
                    <a:spcPts val="500"/>
                  </a:spcBef>
                  <a:defRPr sz="12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</a:lstStyle>
              <a:p>
                <a:pPr/>
                <a:r>
                  <a:t>customer service representatives</a:t>
                </a:r>
              </a:p>
            </p:txBody>
          </p:sp>
        </p:grpSp>
        <p:grpSp>
          <p:nvGrpSpPr>
            <p:cNvPr id="176" name="Group"/>
            <p:cNvGrpSpPr/>
            <p:nvPr/>
          </p:nvGrpSpPr>
          <p:grpSpPr>
            <a:xfrm>
              <a:off x="3708443" y="2657717"/>
              <a:ext cx="3090370" cy="942564"/>
              <a:chOff x="0" y="0"/>
              <a:chExt cx="3090369" cy="942562"/>
            </a:xfrm>
          </p:grpSpPr>
          <p:sp>
            <p:nvSpPr>
              <p:cNvPr id="174" name="Rectangle"/>
              <p:cNvSpPr/>
              <p:nvPr/>
            </p:nvSpPr>
            <p:spPr>
              <a:xfrm>
                <a:off x="-1" y="-1"/>
                <a:ext cx="3090371" cy="942564"/>
              </a:xfrm>
              <a:prstGeom prst="rect">
                <a:avLst/>
              </a:prstGeom>
              <a:solidFill>
                <a:schemeClr val="accent4"/>
              </a:solidFill>
              <a:ln w="10795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 defTabSz="8001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175" name="Natasha Jones…"/>
              <p:cNvSpPr txBox="1"/>
              <p:nvPr/>
            </p:nvSpPr>
            <p:spPr>
              <a:xfrm>
                <a:off x="0" y="202444"/>
                <a:ext cx="3090369" cy="53767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429" tIns="11429" rIns="11429" bIns="11429" numCol="1" anchor="ctr">
                <a:spAutoFit/>
              </a:bodyPr>
              <a:lstStyle/>
              <a:p>
                <a:pPr algn="ctr" defTabSz="8001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Goudy Old Style"/>
                    <a:ea typeface="Goudy Old Style"/>
                    <a:cs typeface="Goudy Old Style"/>
                    <a:sym typeface="Goudy Old Style"/>
                  </a:defRPr>
                </a:pPr>
                <a:r>
                  <a:t>Natasha Jones</a:t>
                </a:r>
              </a:p>
              <a:p>
                <a:pPr algn="ctr" defTabSz="800100">
                  <a:lnSpc>
                    <a:spcPct val="90000"/>
                  </a:lnSpc>
                  <a:spcBef>
                    <a:spcPts val="500"/>
                  </a:spcBef>
                  <a:defRPr sz="1200">
                    <a:solidFill>
                      <a:srgbClr val="FFFFFF"/>
                    </a:solidFill>
                  </a:defRPr>
                </a:pPr>
                <a:r>
                  <a:t>Operational </a:t>
                </a:r>
                <a:r>
                  <a:rPr>
                    <a:latin typeface="Arial"/>
                    <a:ea typeface="Arial"/>
                    <a:cs typeface="Arial"/>
                    <a:sym typeface="Arial"/>
                  </a:rPr>
                  <a:t>Manager</a:t>
                </a:r>
              </a:p>
            </p:txBody>
          </p:sp>
        </p:grpSp>
        <p:grpSp>
          <p:nvGrpSpPr>
            <p:cNvPr id="179" name="Group"/>
            <p:cNvGrpSpPr/>
            <p:nvPr/>
          </p:nvGrpSpPr>
          <p:grpSpPr>
            <a:xfrm>
              <a:off x="7416886" y="2657717"/>
              <a:ext cx="3090370" cy="942564"/>
              <a:chOff x="0" y="0"/>
              <a:chExt cx="3090369" cy="942562"/>
            </a:xfrm>
          </p:grpSpPr>
          <p:sp>
            <p:nvSpPr>
              <p:cNvPr id="177" name="Rectangle"/>
              <p:cNvSpPr/>
              <p:nvPr/>
            </p:nvSpPr>
            <p:spPr>
              <a:xfrm>
                <a:off x="-1" y="-1"/>
                <a:ext cx="3090371" cy="942564"/>
              </a:xfrm>
              <a:prstGeom prst="rect">
                <a:avLst/>
              </a:prstGeom>
              <a:solidFill>
                <a:schemeClr val="accent5"/>
              </a:solidFill>
              <a:ln w="10795" cap="flat">
                <a:solidFill>
                  <a:srgbClr val="FFFFFF"/>
                </a:solidFill>
                <a:prstDash val="solid"/>
                <a:round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/>
              <a:p>
                <a:pPr algn="ctr" defTabSz="533400">
                  <a:lnSpc>
                    <a:spcPct val="90000"/>
                  </a:lnSpc>
                  <a:spcBef>
                    <a:spcPts val="700"/>
                  </a:spcBef>
                  <a:defRPr sz="12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pPr>
              </a:p>
            </p:txBody>
          </p:sp>
          <p:sp>
            <p:nvSpPr>
              <p:cNvPr id="178" name="kitchen assistants"/>
              <p:cNvSpPr txBox="1"/>
              <p:nvPr/>
            </p:nvSpPr>
            <p:spPr>
              <a:xfrm>
                <a:off x="0" y="377253"/>
                <a:ext cx="3090369" cy="18805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" tIns="7620" rIns="7620" bIns="7620" numCol="1" anchor="ctr">
                <a:spAutoFit/>
              </a:bodyPr>
              <a:lstStyle>
                <a:lvl1pPr algn="ctr" defTabSz="533400">
                  <a:lnSpc>
                    <a:spcPct val="90000"/>
                  </a:lnSpc>
                  <a:spcBef>
                    <a:spcPts val="500"/>
                  </a:spcBef>
                  <a:defRPr sz="12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</a:lstStyle>
              <a:p>
                <a:pPr/>
                <a:r>
                  <a:t>kitchen assistants</a:t>
                </a:r>
              </a:p>
            </p:txBody>
          </p:sp>
        </p:grpSp>
      </p:grpSp>
      <p:sp>
        <p:nvSpPr>
          <p:cNvPr id="181" name="TextBox 2"/>
          <p:cNvSpPr txBox="1"/>
          <p:nvPr/>
        </p:nvSpPr>
        <p:spPr>
          <a:xfrm>
            <a:off x="536811" y="274586"/>
            <a:ext cx="11330544" cy="18594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algn="ctr"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Legal Format:</a:t>
            </a:r>
          </a:p>
          <a:p>
            <a:pPr>
              <a:defRPr sz="2400">
                <a:latin typeface="Arial"/>
                <a:ea typeface="Arial"/>
                <a:cs typeface="Arial"/>
                <a:sym typeface="Arial"/>
              </a:defRPr>
            </a:pPr>
          </a:p>
          <a:p>
            <a:pPr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Pizza on Wheels will be structured as a Private Limited Company (Ltd), </a:t>
            </a:r>
          </a:p>
          <a:p>
            <a:pPr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providing limited liability, increased credibility, and ease of raising capital (GOV.UK, 2023).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Rectangle 4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AE3E3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184" name="Picture 33" descr="Picture 3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AE3E3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87" name="Title 1"/>
          <p:cNvSpPr txBox="1"/>
          <p:nvPr>
            <p:ph type="title"/>
          </p:nvPr>
        </p:nvSpPr>
        <p:spPr>
          <a:xfrm>
            <a:off x="7112368" y="536575"/>
            <a:ext cx="4078801" cy="1453003"/>
          </a:xfrm>
          <a:prstGeom prst="rect">
            <a:avLst/>
          </a:prstGeom>
        </p:spPr>
        <p:txBody>
          <a:bodyPr/>
          <a:lstStyle>
            <a:lvl1pPr algn="ctr">
              <a:defRPr sz="3200"/>
            </a:lvl1pPr>
          </a:lstStyle>
          <a:p>
            <a:pPr/>
            <a:r>
              <a:t>Marketing Strategy</a:t>
            </a:r>
          </a:p>
        </p:txBody>
      </p:sp>
      <p:sp>
        <p:nvSpPr>
          <p:cNvPr id="188" name="Rectangle 16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>
                    <a:alpha val="20000"/>
                  </a:srgbClr>
                </a:solidFill>
              </a:defRPr>
            </a:pPr>
          </a:p>
        </p:txBody>
      </p:sp>
      <p:pic>
        <p:nvPicPr>
          <p:cNvPr id="189" name="Picture Placeholder 5" descr="Picture Placeholder 5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6227" t="0" r="6226" b="0"/>
          <a:stretch>
            <a:fillRect/>
          </a:stretch>
        </p:blipFill>
        <p:spPr>
          <a:xfrm>
            <a:off x="540000" y="1285990"/>
            <a:ext cx="4999886" cy="4283364"/>
          </a:xfrm>
          <a:prstGeom prst="rect">
            <a:avLst/>
          </a:prstGeom>
        </p:spPr>
      </p:pic>
      <p:sp>
        <p:nvSpPr>
          <p:cNvPr id="190" name="Straight Connector 14"/>
          <p:cNvSpPr/>
          <p:nvPr/>
        </p:nvSpPr>
        <p:spPr>
          <a:xfrm>
            <a:off x="8881768" y="2428147"/>
            <a:ext cx="540001" cy="1"/>
          </a:xfrm>
          <a:prstGeom prst="line">
            <a:avLst/>
          </a:prstGeom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91" name="Text Placeholder 3"/>
          <p:cNvSpPr txBox="1"/>
          <p:nvPr>
            <p:ph type="body" sz="quarter" idx="1"/>
          </p:nvPr>
        </p:nvSpPr>
        <p:spPr>
          <a:xfrm>
            <a:off x="7112368" y="2877017"/>
            <a:ext cx="4078801" cy="2901483"/>
          </a:xfrm>
          <a:prstGeom prst="rect">
            <a:avLst/>
          </a:prstGeom>
        </p:spPr>
        <p:txBody>
          <a:bodyPr/>
          <a:lstStyle>
            <a:lvl1pPr>
              <a:lnSpc>
                <a:spcPct val="140000"/>
              </a:lnSpc>
              <a:defRPr spc="0" sz="1700"/>
            </a:lvl1pPr>
          </a:lstStyle>
          <a:p>
            <a:pPr/>
            <a:r>
              <a:t>Marketing strategy applies the 4Ps: Product, Price, Place, and Promotion. The company will offer premium pizzas at competitive prices, operate in high-traffic locations, and utilize social media and local events for promotion (Ishak and Zainal, 2018).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Title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Financial Projections</a:t>
            </a:r>
          </a:p>
        </p:txBody>
      </p:sp>
      <p:sp>
        <p:nvSpPr>
          <p:cNvPr id="194" name="Text Placeholder 3"/>
          <p:cNvSpPr txBox="1"/>
          <p:nvPr>
            <p:ph type="body" sz="quarter" idx="1"/>
          </p:nvPr>
        </p:nvSpPr>
        <p:spPr>
          <a:xfrm>
            <a:off x="989401" y="2584759"/>
            <a:ext cx="3531600" cy="319374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35000"/>
              </a:lnSpc>
              <a:buSzTx/>
              <a:buFont typeface="Wingdings"/>
              <a:buNone/>
              <a:defRPr spc="0" sz="1700"/>
            </a:lvl1pPr>
          </a:lstStyle>
          <a:p>
            <a:pPr/>
            <a:r>
              <a:t>The cash flow forecast for the first 12 months shows a gradual increase in revenue, reaching profitability by the sixth month.  Total revenue of £102,000 against expenses of £68,700, resulting in a net cash flow of £33,300.</a:t>
            </a:r>
          </a:p>
        </p:txBody>
      </p:sp>
      <p:graphicFrame>
        <p:nvGraphicFramePr>
          <p:cNvPr id="195" name="Content Placeholder 4"/>
          <p:cNvGraphicFramePr/>
          <p:nvPr/>
        </p:nvGraphicFramePr>
        <p:xfrm>
          <a:off x="5518361" y="1028276"/>
          <a:ext cx="5538260" cy="4545331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Title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Initial Investment and Spending</a:t>
            </a:r>
          </a:p>
        </p:txBody>
      </p:sp>
      <p:sp>
        <p:nvSpPr>
          <p:cNvPr id="198" name="Text Placeholder 3"/>
          <p:cNvSpPr txBox="1"/>
          <p:nvPr>
            <p:ph type="body" sz="quarter" idx="1"/>
          </p:nvPr>
        </p:nvSpPr>
        <p:spPr>
          <a:xfrm>
            <a:off x="989401" y="2584759"/>
            <a:ext cx="3531600" cy="319374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buSzTx/>
              <a:buFont typeface="Wingdings"/>
              <a:buNone/>
              <a:defRPr spc="0" sz="1500"/>
            </a:lvl1pPr>
          </a:lstStyle>
          <a:p>
            <a:pPr/>
            <a:r>
              <a:t>The initial investment of £24,000 will be allocated as follows: Food Truck Purchase and Customization (£12,000), Kitchen Equipment (£4,000), Initial Inventory (£2,000), Licenses and Permits (£1,000), Marketing (£1,500), Insurance (£1,000), and Working Capital (£2,500) </a:t>
            </a:r>
          </a:p>
        </p:txBody>
      </p:sp>
      <p:graphicFrame>
        <p:nvGraphicFramePr>
          <p:cNvPr id="199" name="Content Placeholder 4"/>
          <p:cNvGraphicFramePr/>
          <p:nvPr/>
        </p:nvGraphicFramePr>
        <p:xfrm>
          <a:off x="5610225" y="1407362"/>
          <a:ext cx="5871653" cy="3839653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AE3E3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02" name="Title 1"/>
          <p:cNvSpPr txBox="1"/>
          <p:nvPr>
            <p:ph type="title"/>
          </p:nvPr>
        </p:nvSpPr>
        <p:spPr>
          <a:xfrm>
            <a:off x="7112368" y="536575"/>
            <a:ext cx="4078801" cy="1453003"/>
          </a:xfrm>
          <a:prstGeom prst="rect">
            <a:avLst/>
          </a:prstGeom>
        </p:spPr>
        <p:txBody>
          <a:bodyPr/>
          <a:lstStyle>
            <a:lvl1pPr algn="ctr">
              <a:defRPr sz="5400"/>
            </a:lvl1pPr>
          </a:lstStyle>
          <a:p>
            <a:pPr/>
            <a:r>
              <a:t>Conclusion</a:t>
            </a:r>
          </a:p>
        </p:txBody>
      </p:sp>
      <p:sp>
        <p:nvSpPr>
          <p:cNvPr id="203" name="Rectangle 12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>
                    <a:alpha val="20000"/>
                  </a:srgbClr>
                </a:solidFill>
              </a:defRPr>
            </a:pPr>
          </a:p>
        </p:txBody>
      </p:sp>
      <p:pic>
        <p:nvPicPr>
          <p:cNvPr id="204" name="Content Placeholder 5" descr="Content Placeholder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540032"/>
            <a:ext cx="3744688" cy="5775280"/>
          </a:xfrm>
          <a:prstGeom prst="rect">
            <a:avLst/>
          </a:prstGeom>
          <a:ln w="12700">
            <a:miter lim="400000"/>
          </a:ln>
        </p:spPr>
      </p:pic>
      <p:sp>
        <p:nvSpPr>
          <p:cNvPr id="205" name="Straight Connector 14"/>
          <p:cNvSpPr/>
          <p:nvPr/>
        </p:nvSpPr>
        <p:spPr>
          <a:xfrm>
            <a:off x="8881768" y="2428147"/>
            <a:ext cx="540001" cy="1"/>
          </a:xfrm>
          <a:prstGeom prst="line">
            <a:avLst/>
          </a:prstGeom>
          <a:ln w="12700">
            <a:solidFill>
              <a:srgbClr val="FFFFFF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6" name="Text Placeholder 3"/>
          <p:cNvSpPr txBox="1"/>
          <p:nvPr>
            <p:ph type="body" sz="quarter" idx="1"/>
          </p:nvPr>
        </p:nvSpPr>
        <p:spPr>
          <a:xfrm>
            <a:off x="7112368" y="2877017"/>
            <a:ext cx="4078801" cy="2901483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 typeface="Wingdings"/>
              <a:buNone/>
              <a:defRPr spc="0" sz="1600"/>
            </a:lvl1pPr>
          </a:lstStyle>
          <a:p>
            <a:pPr/>
            <a:r>
              <a:t>Pizza on Wheels' combines the popularity of pizza with the flexibility of a food truck. With a strong market demand, effective marketing strategies, and a dedicated management team, we are confident in our ability to achieve success and provide a profitable return on investment.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itle 1"/>
          <p:cNvSpPr txBox="1"/>
          <p:nvPr>
            <p:ph type="title"/>
          </p:nvPr>
        </p:nvSpPr>
        <p:spPr>
          <a:xfrm>
            <a:off x="108857" y="-87086"/>
            <a:ext cx="11919857" cy="6509657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50000"/>
              </a:lnSpc>
              <a:spcBef>
                <a:spcPts val="800"/>
              </a:spcBef>
              <a:defRPr sz="4000"/>
            </a:pPr>
            <a:r>
              <a:t>References</a:t>
            </a:r>
            <a:br/>
            <a:r>
              <a:rPr sz="1200">
                <a:latin typeface="Arial"/>
                <a:ea typeface="Arial"/>
                <a:cs typeface="Arial"/>
                <a:sym typeface="Arial"/>
              </a:rPr>
              <a:t>Agostini, D., Martinez, J., and Brizuela, P. (2022). ‘Business Plan for Loukoumades Food Truck’.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2" invalidUrl="" action="" tgtFrame="" tooltip="" history="1" highlightClick="0" endSnd="0"/>
              </a:rPr>
              <a:t>https://www.theseus.fi/bitstream/handle/10024/755075/Business%20Plan%20for%20Loukoumades%20Food%20Truck.pdf?sequence=2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13.06.2024)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Che Ishak, F. A., and Zainal, Z. (2018). ‘The Utilization of Social Media as a Marketing Tool in Food Truck Business’.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3" invalidUrl="" action="" tgtFrame="" tooltip="" history="1" highlightClick="0" endSnd="0"/>
              </a:rPr>
              <a:t>https://www.researchgate.net/publication/328281664_THE_UTILIZATION_OF_SOCIAL_MEDIA_AS_A_MARKETING_TOOL_IN_FOOD_TRUCK_BUSINESS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12.06.2024)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GOV.UK. (2023). ‘Set up a private limited company’.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4" invalidUrl="" action="" tgtFrame="" tooltip="" history="1" highlightClick="0" endSnd="0"/>
              </a:rPr>
              <a:t>https://www.gov.uk/limited-company-formation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11.06.2024)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Haltiwanger, J. (2018). ‘The Complete Guide to Starting a Food Truck Business’. </a:t>
            </a:r>
            <a:r>
              <a:rPr i="1" sz="1200">
                <a:latin typeface="Arial"/>
                <a:ea typeface="Arial"/>
                <a:cs typeface="Arial"/>
                <a:sym typeface="Arial"/>
              </a:rPr>
              <a:t>Entrepreneur. 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5" invalidUrl="" action="" tgtFrame="" tooltip="" history="1" highlightClick="0" endSnd="0"/>
              </a:rPr>
              <a:t>https://www.entrepreneur.com/starting-a-business/food-trucks-101-how-to-start-a-mobile-food-business/299468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12.06.2024)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IBISWorld. (2023). ‘Food Truck Industry in the UK - Market Research Report’.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6" invalidUrl="" action="" tgtFrame="" tooltip="" history="1" highlightClick="0" endSnd="0"/>
              </a:rPr>
              <a:t>https://www.ibisworld.com/united-kingdom/market-research-reports/food-truck-industry/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11.06.2024)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Johnson, N., S., (2021). ‘Party on wheels revised business plan.’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7" invalidUrl="" action="" tgtFrame="" tooltip="" history="1" highlightClick="0" endSnd="0"/>
              </a:rPr>
              <a:t>https://scholars.smwc.edu/server/api/core/bitstreams/09c4d2c9-56b2-40af-8bd2-c8a9a64246a4/content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11.06.2024)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Mintel. (2022). ‘Pizza Restaurants in the UK’.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8" invalidUrl="" action="" tgtFrame="" tooltip="" history="1" highlightClick="0" endSnd="0"/>
              </a:rPr>
              <a:t>https://store.mintel.com/report/uk-pizza-restaurants-market-report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12.06.2024)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Myers, J., and Thompson, R. (2023). ‘Developing a Successful Food Truck Business’.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9" invalidUrl="" action="" tgtFrame="" tooltip="" history="1" highlightClick="0" endSnd="0"/>
              </a:rPr>
              <a:t>https://books.google.co.uk/books?id=iact2btysfcC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13.06.2024)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Shaima, A. (2020). ‘Business Plan for Food Truck: Case Study.’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10" invalidUrl="" action="" tgtFrame="" tooltip="" history="1" highlightClick="0" endSnd="0"/>
              </a:rPr>
              <a:t>https://digitalrepository.salemstate.edu/handle/20.500.13013/747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13.06.2024)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Salem State University. (2020). ‘Business Plan for Food Truck: Case Study’.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10" invalidUrl="" action="" tgtFrame="" tooltip="" history="1" highlightClick="0" endSnd="0"/>
              </a:rPr>
              <a:t>https://digitalrepository.salemstate.edu/handle/20.500.13013/747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14.06.2024)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Statista. (2023). ‘Pizza Consumption in the UK’.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11" invalidUrl="" action="" tgtFrame="" tooltip="" history="1" highlightClick="0" endSnd="0"/>
              </a:rPr>
              <a:t>https://www.statista.com/statistics/507069/pizza-usage-in-the-united-kingdom-uk/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15.06.2024)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  <a:r>
              <a:rPr sz="1200">
                <a:latin typeface="Arial"/>
                <a:ea typeface="Arial"/>
                <a:cs typeface="Arial"/>
                <a:sym typeface="Arial"/>
              </a:rPr>
              <a:t>Theseus. (2017). ‘Food Truck Business Plan: Evaluation and Implementation’. Available at: </a:t>
            </a:r>
            <a:r>
              <a:rPr sz="1200" u="sng">
                <a:solidFill>
                  <a:srgbClr val="B57001"/>
                </a:solidFill>
                <a:uFill>
                  <a:solidFill>
                    <a:srgbClr val="B57001"/>
                  </a:solidFill>
                </a:uFill>
                <a:latin typeface="Arial"/>
                <a:ea typeface="Arial"/>
                <a:cs typeface="Arial"/>
                <a:sym typeface="Arial"/>
                <a:hlinkClick r:id="rId12" invalidUrl="" action="" tgtFrame="" tooltip="" history="1" highlightClick="0" endSnd="0"/>
              </a:rPr>
              <a:t>https://www.theseus.fi/handle/10024/143620</a:t>
            </a:r>
            <a:r>
              <a:rPr sz="1200">
                <a:latin typeface="Arial"/>
                <a:ea typeface="Arial"/>
                <a:cs typeface="Arial"/>
                <a:sym typeface="Arial"/>
              </a:rPr>
              <a:t> (Accessed: 15.06.2024)</a:t>
            </a:r>
            <a:br>
              <a:rPr sz="1200">
                <a:latin typeface="Arial"/>
                <a:ea typeface="Arial"/>
                <a:cs typeface="Arial"/>
                <a:sym typeface="Arial"/>
              </a:rPr>
            </a:b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FrostyVTI">
  <a:themeElements>
    <a:clrScheme name="FrostyVTI">
      <a:dk1>
        <a:srgbClr val="000000"/>
      </a:dk1>
      <a:lt1>
        <a:srgbClr val="DAE3E3"/>
      </a:lt1>
      <a:dk2>
        <a:srgbClr val="A7A7A7"/>
      </a:dk2>
      <a:lt2>
        <a:srgbClr val="53535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0000FF"/>
      </a:hlink>
      <a:folHlink>
        <a:srgbClr val="FF00FF"/>
      </a:folHlink>
    </a:clrScheme>
    <a:fontScheme name="FrostyVTI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Frosty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0795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Avenir Next LT Pro"/>
            <a:ea typeface="Avenir Next LT Pro"/>
            <a:cs typeface="Avenir Next LT Pro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0795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Avenir Next LT Pro"/>
            <a:ea typeface="Avenir Next LT Pro"/>
            <a:cs typeface="Avenir Next LT Pro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FrostyVTI">
  <a:themeElements>
    <a:clrScheme name="Frosty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0000FF"/>
      </a:hlink>
      <a:folHlink>
        <a:srgbClr val="FF00FF"/>
      </a:folHlink>
    </a:clrScheme>
    <a:fontScheme name="FrostyVTI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Frosty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0795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Avenir Next LT Pro"/>
            <a:ea typeface="Avenir Next LT Pro"/>
            <a:cs typeface="Avenir Next LT Pro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0795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Avenir Next LT Pro"/>
            <a:ea typeface="Avenir Next LT Pro"/>
            <a:cs typeface="Avenir Next LT Pro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