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2" r:id="rId1"/>
    <p:sldMasterId id="2147483855" r:id="rId2"/>
  </p:sldMasterIdLst>
  <p:sldIdLst>
    <p:sldId id="289" r:id="rId3"/>
    <p:sldId id="278" r:id="rId4"/>
    <p:sldId id="279" r:id="rId5"/>
    <p:sldId id="280" r:id="rId6"/>
    <p:sldId id="281" r:id="rId7"/>
    <p:sldId id="282" r:id="rId8"/>
    <p:sldId id="283" r:id="rId9"/>
    <p:sldId id="284" r:id="rId10"/>
    <p:sldId id="285" r:id="rId11"/>
    <p:sldId id="286" r:id="rId12"/>
    <p:sldId id="287" r:id="rId13"/>
    <p:sldId id="28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80"/>
    <p:restoredTop sz="94709"/>
  </p:normalViewPr>
  <p:slideViewPr>
    <p:cSldViewPr snapToGrid="0" showGuides="1">
      <p:cViewPr>
        <p:scale>
          <a:sx n="50" d="100"/>
          <a:sy n="50" d="100"/>
        </p:scale>
        <p:origin x="1476" y="3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11/13/2025</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715393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11/13/2025</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62871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11/13/2025</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99804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11/13/2025</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60448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11/13/2025</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57932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11/13/2025</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21920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11/13/2025</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27751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11/13/2025</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38608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11/13/2025</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3325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11/13/2025</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92177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11/13/2025</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406464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11/13/2025</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755545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04E9CD-F641-2D16-AE1C-A98D479CF46C}"/>
              </a:ext>
            </a:extLst>
          </p:cNvPr>
          <p:cNvSpPr>
            <a:spLocks noGrp="1"/>
          </p:cNvSpPr>
          <p:nvPr>
            <p:ph type="dt" sz="half" idx="10"/>
          </p:nvPr>
        </p:nvSpPr>
        <p:spPr>
          <a:xfrm>
            <a:off x="527051" y="6524626"/>
            <a:ext cx="1295400" cy="219075"/>
          </a:xfrm>
        </p:spPr>
        <p:txBody>
          <a:bodyPr/>
          <a:lstStyle>
            <a:lvl1pPr>
              <a:defRPr/>
            </a:lvl1pPr>
          </a:lstStyle>
          <a:p>
            <a:pPr>
              <a:defRPr/>
            </a:pPr>
            <a:fld id="{AC753FD1-A63B-4023-87B4-AD30767F6EB2}" type="datetime1">
              <a:rPr lang="en-GB" altLang="en-US"/>
              <a:pPr>
                <a:defRPr/>
              </a:pPr>
              <a:t>13/11/2025</a:t>
            </a:fld>
            <a:endParaRPr lang="en-GB" altLang="en-US" dirty="0"/>
          </a:p>
        </p:txBody>
      </p:sp>
      <p:sp>
        <p:nvSpPr>
          <p:cNvPr id="5" name="Footer Placeholder 4">
            <a:extLst>
              <a:ext uri="{FF2B5EF4-FFF2-40B4-BE49-F238E27FC236}">
                <a16:creationId xmlns:a16="http://schemas.microsoft.com/office/drawing/2014/main" id="{C1A30192-454F-2740-625F-B3621FC65E6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D815023-4E16-FCCE-C1DD-A709FC6892F2}"/>
              </a:ext>
            </a:extLst>
          </p:cNvPr>
          <p:cNvSpPr>
            <a:spLocks noGrp="1"/>
          </p:cNvSpPr>
          <p:nvPr>
            <p:ph type="sldNum" sz="quarter" idx="12"/>
          </p:nvPr>
        </p:nvSpPr>
        <p:spPr/>
        <p:txBody>
          <a:bodyPr/>
          <a:lstStyle>
            <a:lvl1pPr>
              <a:defRPr/>
            </a:lvl1pPr>
          </a:lstStyle>
          <a:p>
            <a:pPr>
              <a:defRPr/>
            </a:pPr>
            <a:fld id="{6081F45A-4F79-4894-A0F3-DC0658BEBB4E}" type="slidenum">
              <a:rPr lang="en-GB" altLang="en-US"/>
              <a:pPr>
                <a:defRPr/>
              </a:pPr>
              <a:t>‹#›</a:t>
            </a:fld>
            <a:endParaRPr lang="en-GB" altLang="en-US"/>
          </a:p>
        </p:txBody>
      </p:sp>
    </p:spTree>
    <p:extLst>
      <p:ext uri="{BB962C8B-B14F-4D97-AF65-F5344CB8AC3E}">
        <p14:creationId xmlns:p14="http://schemas.microsoft.com/office/powerpoint/2010/main" val="41142496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F7CA11-ABC3-9B25-AE7A-96F443926D1A}"/>
              </a:ext>
            </a:extLst>
          </p:cNvPr>
          <p:cNvSpPr>
            <a:spLocks noGrp="1"/>
          </p:cNvSpPr>
          <p:nvPr>
            <p:ph type="dt" sz="half" idx="10"/>
          </p:nvPr>
        </p:nvSpPr>
        <p:spPr/>
        <p:txBody>
          <a:bodyPr/>
          <a:lstStyle>
            <a:lvl1pPr>
              <a:defRPr/>
            </a:lvl1pPr>
          </a:lstStyle>
          <a:p>
            <a:pPr>
              <a:defRPr/>
            </a:pPr>
            <a:fld id="{63163EF8-2307-4794-9875-6B8CA664E276}" type="datetime1">
              <a:rPr lang="en-GB" altLang="en-US"/>
              <a:pPr>
                <a:defRPr/>
              </a:pPr>
              <a:t>13/11/2025</a:t>
            </a:fld>
            <a:endParaRPr lang="en-GB" altLang="en-US" dirty="0"/>
          </a:p>
        </p:txBody>
      </p:sp>
      <p:sp>
        <p:nvSpPr>
          <p:cNvPr id="5" name="Footer Placeholder 4">
            <a:extLst>
              <a:ext uri="{FF2B5EF4-FFF2-40B4-BE49-F238E27FC236}">
                <a16:creationId xmlns:a16="http://schemas.microsoft.com/office/drawing/2014/main" id="{B3C9AFEE-920B-4E34-32A5-905B8D52CD4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634C4A3-3E47-968D-B305-BADEA0B2CF32}"/>
              </a:ext>
            </a:extLst>
          </p:cNvPr>
          <p:cNvSpPr>
            <a:spLocks noGrp="1"/>
          </p:cNvSpPr>
          <p:nvPr>
            <p:ph type="sldNum" sz="quarter" idx="12"/>
          </p:nvPr>
        </p:nvSpPr>
        <p:spPr/>
        <p:txBody>
          <a:bodyPr/>
          <a:lstStyle>
            <a:lvl1pPr>
              <a:defRPr/>
            </a:lvl1pPr>
          </a:lstStyle>
          <a:p>
            <a:pPr>
              <a:defRPr/>
            </a:pPr>
            <a:fld id="{8B34AADE-47AB-4FD6-A959-68A9E6432E18}" type="slidenum">
              <a:rPr lang="en-GB" altLang="en-US"/>
              <a:pPr>
                <a:defRPr/>
              </a:pPr>
              <a:t>‹#›</a:t>
            </a:fld>
            <a:endParaRPr lang="en-GB" altLang="en-US"/>
          </a:p>
        </p:txBody>
      </p:sp>
    </p:spTree>
    <p:extLst>
      <p:ext uri="{BB962C8B-B14F-4D97-AF65-F5344CB8AC3E}">
        <p14:creationId xmlns:p14="http://schemas.microsoft.com/office/powerpoint/2010/main" val="22479557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4193276-8476-E991-1328-B9E6E976C75C}"/>
              </a:ext>
            </a:extLst>
          </p:cNvPr>
          <p:cNvSpPr>
            <a:spLocks noGrp="1"/>
          </p:cNvSpPr>
          <p:nvPr>
            <p:ph type="dt" sz="half" idx="10"/>
          </p:nvPr>
        </p:nvSpPr>
        <p:spPr/>
        <p:txBody>
          <a:bodyPr/>
          <a:lstStyle>
            <a:lvl1pPr>
              <a:defRPr/>
            </a:lvl1pPr>
          </a:lstStyle>
          <a:p>
            <a:pPr>
              <a:defRPr/>
            </a:pPr>
            <a:fld id="{34F7F892-95A5-4165-84D5-4D97929965D5}" type="datetime1">
              <a:rPr lang="en-GB" altLang="en-US"/>
              <a:pPr>
                <a:defRPr/>
              </a:pPr>
              <a:t>13/11/2025</a:t>
            </a:fld>
            <a:endParaRPr lang="en-GB" altLang="en-US" dirty="0"/>
          </a:p>
        </p:txBody>
      </p:sp>
      <p:sp>
        <p:nvSpPr>
          <p:cNvPr id="5" name="Slide Number Placeholder 5">
            <a:extLst>
              <a:ext uri="{FF2B5EF4-FFF2-40B4-BE49-F238E27FC236}">
                <a16:creationId xmlns:a16="http://schemas.microsoft.com/office/drawing/2014/main" id="{0EC24C7C-46DA-33D6-4F7A-2CC27FBE172B}"/>
              </a:ext>
            </a:extLst>
          </p:cNvPr>
          <p:cNvSpPr>
            <a:spLocks noGrp="1"/>
          </p:cNvSpPr>
          <p:nvPr>
            <p:ph type="sldNum" sz="quarter" idx="11"/>
          </p:nvPr>
        </p:nvSpPr>
        <p:spPr/>
        <p:txBody>
          <a:bodyPr/>
          <a:lstStyle>
            <a:lvl1pPr>
              <a:defRPr/>
            </a:lvl1pPr>
          </a:lstStyle>
          <a:p>
            <a:pPr>
              <a:defRPr/>
            </a:pPr>
            <a:fld id="{7F9C115A-34C3-449A-BED7-7129D45E869C}" type="slidenum">
              <a:rPr lang="en-GB" altLang="en-US"/>
              <a:pPr>
                <a:defRPr/>
              </a:pPr>
              <a:t>‹#›</a:t>
            </a:fld>
            <a:endParaRPr lang="en-GB" altLang="en-US"/>
          </a:p>
        </p:txBody>
      </p:sp>
    </p:spTree>
    <p:extLst>
      <p:ext uri="{BB962C8B-B14F-4D97-AF65-F5344CB8AC3E}">
        <p14:creationId xmlns:p14="http://schemas.microsoft.com/office/powerpoint/2010/main" val="5868328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5B3A2588-5111-857F-530B-C2F1DF761B1F}"/>
              </a:ext>
            </a:extLst>
          </p:cNvPr>
          <p:cNvSpPr>
            <a:spLocks noGrp="1"/>
          </p:cNvSpPr>
          <p:nvPr>
            <p:ph type="dt" sz="half" idx="10"/>
          </p:nvPr>
        </p:nvSpPr>
        <p:spPr/>
        <p:txBody>
          <a:bodyPr/>
          <a:lstStyle>
            <a:lvl1pPr>
              <a:defRPr/>
            </a:lvl1pPr>
          </a:lstStyle>
          <a:p>
            <a:pPr>
              <a:defRPr/>
            </a:pPr>
            <a:fld id="{4CAEACB9-EE64-489F-8A5C-43DF1112173E}" type="datetime1">
              <a:rPr lang="en-GB" altLang="en-US"/>
              <a:pPr>
                <a:defRPr/>
              </a:pPr>
              <a:t>13/11/2025</a:t>
            </a:fld>
            <a:endParaRPr lang="en-GB" altLang="en-US" dirty="0"/>
          </a:p>
        </p:txBody>
      </p:sp>
      <p:sp>
        <p:nvSpPr>
          <p:cNvPr id="6" name="Slide Number Placeholder 5">
            <a:extLst>
              <a:ext uri="{FF2B5EF4-FFF2-40B4-BE49-F238E27FC236}">
                <a16:creationId xmlns:a16="http://schemas.microsoft.com/office/drawing/2014/main" id="{72E191EE-1571-0779-F5F6-599BD1A23C44}"/>
              </a:ext>
            </a:extLst>
          </p:cNvPr>
          <p:cNvSpPr>
            <a:spLocks noGrp="1"/>
          </p:cNvSpPr>
          <p:nvPr>
            <p:ph type="sldNum" sz="quarter" idx="11"/>
          </p:nvPr>
        </p:nvSpPr>
        <p:spPr/>
        <p:txBody>
          <a:bodyPr/>
          <a:lstStyle>
            <a:lvl1pPr>
              <a:defRPr/>
            </a:lvl1pPr>
          </a:lstStyle>
          <a:p>
            <a:pPr>
              <a:defRPr/>
            </a:pPr>
            <a:fld id="{6A33FF7F-8EC4-4268-A5B1-A1868E7A7065}" type="slidenum">
              <a:rPr lang="en-GB" altLang="en-US"/>
              <a:pPr>
                <a:defRPr/>
              </a:pPr>
              <a:t>‹#›</a:t>
            </a:fld>
            <a:endParaRPr lang="en-GB" altLang="en-US"/>
          </a:p>
        </p:txBody>
      </p:sp>
    </p:spTree>
    <p:extLst>
      <p:ext uri="{BB962C8B-B14F-4D97-AF65-F5344CB8AC3E}">
        <p14:creationId xmlns:p14="http://schemas.microsoft.com/office/powerpoint/2010/main" val="7191113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632FF88-3424-371A-2F06-900C179492FC}"/>
              </a:ext>
            </a:extLst>
          </p:cNvPr>
          <p:cNvSpPr>
            <a:spLocks noGrp="1"/>
          </p:cNvSpPr>
          <p:nvPr>
            <p:ph type="dt" sz="half" idx="10"/>
          </p:nvPr>
        </p:nvSpPr>
        <p:spPr/>
        <p:txBody>
          <a:bodyPr/>
          <a:lstStyle>
            <a:lvl1pPr>
              <a:defRPr/>
            </a:lvl1pPr>
          </a:lstStyle>
          <a:p>
            <a:pPr>
              <a:defRPr/>
            </a:pPr>
            <a:fld id="{6BF57B8C-503E-4D8A-BEF8-4A9B6580F7A7}" type="datetime1">
              <a:rPr lang="en-GB" altLang="en-US"/>
              <a:pPr>
                <a:defRPr/>
              </a:pPr>
              <a:t>13/11/2025</a:t>
            </a:fld>
            <a:endParaRPr lang="en-GB" altLang="en-US" dirty="0"/>
          </a:p>
        </p:txBody>
      </p:sp>
      <p:sp>
        <p:nvSpPr>
          <p:cNvPr id="8" name="Slide Number Placeholder 5">
            <a:extLst>
              <a:ext uri="{FF2B5EF4-FFF2-40B4-BE49-F238E27FC236}">
                <a16:creationId xmlns:a16="http://schemas.microsoft.com/office/drawing/2014/main" id="{FC50879B-77A8-4D74-7C0D-42C2B9CEF658}"/>
              </a:ext>
            </a:extLst>
          </p:cNvPr>
          <p:cNvSpPr>
            <a:spLocks noGrp="1"/>
          </p:cNvSpPr>
          <p:nvPr>
            <p:ph type="sldNum" sz="quarter" idx="11"/>
          </p:nvPr>
        </p:nvSpPr>
        <p:spPr/>
        <p:txBody>
          <a:bodyPr/>
          <a:lstStyle>
            <a:lvl1pPr>
              <a:defRPr/>
            </a:lvl1pPr>
          </a:lstStyle>
          <a:p>
            <a:pPr>
              <a:defRPr/>
            </a:pPr>
            <a:fld id="{DB4814D9-90E1-49B5-A140-76E9199831B0}" type="slidenum">
              <a:rPr lang="en-GB" altLang="en-US"/>
              <a:pPr>
                <a:defRPr/>
              </a:pPr>
              <a:t>‹#›</a:t>
            </a:fld>
            <a:endParaRPr lang="en-GB" altLang="en-US"/>
          </a:p>
        </p:txBody>
      </p:sp>
    </p:spTree>
    <p:extLst>
      <p:ext uri="{BB962C8B-B14F-4D97-AF65-F5344CB8AC3E}">
        <p14:creationId xmlns:p14="http://schemas.microsoft.com/office/powerpoint/2010/main" val="18263355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3020809-B9AE-DA50-112D-55CA5FED0BA1}"/>
              </a:ext>
            </a:extLst>
          </p:cNvPr>
          <p:cNvSpPr>
            <a:spLocks noGrp="1"/>
          </p:cNvSpPr>
          <p:nvPr>
            <p:ph type="dt" sz="half" idx="10"/>
          </p:nvPr>
        </p:nvSpPr>
        <p:spPr/>
        <p:txBody>
          <a:bodyPr/>
          <a:lstStyle>
            <a:lvl1pPr>
              <a:defRPr/>
            </a:lvl1pPr>
          </a:lstStyle>
          <a:p>
            <a:pPr>
              <a:defRPr/>
            </a:pPr>
            <a:fld id="{E06BCFF4-E420-4403-B367-9F04E1A6AE05}" type="datetime1">
              <a:rPr lang="en-GB" altLang="en-US"/>
              <a:pPr>
                <a:defRPr/>
              </a:pPr>
              <a:t>13/11/2025</a:t>
            </a:fld>
            <a:endParaRPr lang="en-GB" altLang="en-US" dirty="0"/>
          </a:p>
        </p:txBody>
      </p:sp>
      <p:sp>
        <p:nvSpPr>
          <p:cNvPr id="4" name="Slide Number Placeholder 5">
            <a:extLst>
              <a:ext uri="{FF2B5EF4-FFF2-40B4-BE49-F238E27FC236}">
                <a16:creationId xmlns:a16="http://schemas.microsoft.com/office/drawing/2014/main" id="{F97A9AEE-9C82-7A9B-7243-2E2DD31115FE}"/>
              </a:ext>
            </a:extLst>
          </p:cNvPr>
          <p:cNvSpPr>
            <a:spLocks noGrp="1"/>
          </p:cNvSpPr>
          <p:nvPr>
            <p:ph type="sldNum" sz="quarter" idx="11"/>
          </p:nvPr>
        </p:nvSpPr>
        <p:spPr/>
        <p:txBody>
          <a:bodyPr/>
          <a:lstStyle>
            <a:lvl1pPr>
              <a:defRPr/>
            </a:lvl1pPr>
          </a:lstStyle>
          <a:p>
            <a:pPr>
              <a:defRPr/>
            </a:pPr>
            <a:fld id="{9AFBE18E-BDF0-4DBF-A61A-0D584281FA9C}" type="slidenum">
              <a:rPr lang="en-GB" altLang="en-US"/>
              <a:pPr>
                <a:defRPr/>
              </a:pPr>
              <a:t>‹#›</a:t>
            </a:fld>
            <a:endParaRPr lang="en-GB" altLang="en-US"/>
          </a:p>
        </p:txBody>
      </p:sp>
    </p:spTree>
    <p:extLst>
      <p:ext uri="{BB962C8B-B14F-4D97-AF65-F5344CB8AC3E}">
        <p14:creationId xmlns:p14="http://schemas.microsoft.com/office/powerpoint/2010/main" val="10265469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F79AF55-E0DB-E3D5-5F3C-70A92B53B12D}"/>
              </a:ext>
            </a:extLst>
          </p:cNvPr>
          <p:cNvSpPr>
            <a:spLocks noGrp="1"/>
          </p:cNvSpPr>
          <p:nvPr>
            <p:ph type="dt" sz="half" idx="10"/>
          </p:nvPr>
        </p:nvSpPr>
        <p:spPr/>
        <p:txBody>
          <a:bodyPr/>
          <a:lstStyle>
            <a:lvl1pPr>
              <a:defRPr/>
            </a:lvl1pPr>
          </a:lstStyle>
          <a:p>
            <a:pPr>
              <a:defRPr/>
            </a:pPr>
            <a:fld id="{EDB6C9C1-EE8D-4E81-8CC6-BB4A4C8E41AF}" type="datetime1">
              <a:rPr lang="en-GB" altLang="en-US"/>
              <a:pPr>
                <a:defRPr/>
              </a:pPr>
              <a:t>13/11/2025</a:t>
            </a:fld>
            <a:endParaRPr lang="en-GB" altLang="en-US" dirty="0"/>
          </a:p>
        </p:txBody>
      </p:sp>
      <p:sp>
        <p:nvSpPr>
          <p:cNvPr id="3" name="Slide Number Placeholder 5">
            <a:extLst>
              <a:ext uri="{FF2B5EF4-FFF2-40B4-BE49-F238E27FC236}">
                <a16:creationId xmlns:a16="http://schemas.microsoft.com/office/drawing/2014/main" id="{A46C3587-07CA-4049-3B36-7984F603AAE0}"/>
              </a:ext>
            </a:extLst>
          </p:cNvPr>
          <p:cNvSpPr>
            <a:spLocks noGrp="1"/>
          </p:cNvSpPr>
          <p:nvPr>
            <p:ph type="sldNum" sz="quarter" idx="11"/>
          </p:nvPr>
        </p:nvSpPr>
        <p:spPr/>
        <p:txBody>
          <a:bodyPr/>
          <a:lstStyle>
            <a:lvl1pPr>
              <a:defRPr/>
            </a:lvl1pPr>
          </a:lstStyle>
          <a:p>
            <a:pPr>
              <a:defRPr/>
            </a:pPr>
            <a:fld id="{C1261938-9E42-416F-8D59-4CC0B9739539}" type="slidenum">
              <a:rPr lang="en-GB" altLang="en-US"/>
              <a:pPr>
                <a:defRPr/>
              </a:pPr>
              <a:t>‹#›</a:t>
            </a:fld>
            <a:endParaRPr lang="en-GB" altLang="en-US"/>
          </a:p>
        </p:txBody>
      </p:sp>
    </p:spTree>
    <p:extLst>
      <p:ext uri="{BB962C8B-B14F-4D97-AF65-F5344CB8AC3E}">
        <p14:creationId xmlns:p14="http://schemas.microsoft.com/office/powerpoint/2010/main" val="23962150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24E256A-210F-5429-BF2E-FE88B83284CC}"/>
              </a:ext>
            </a:extLst>
          </p:cNvPr>
          <p:cNvSpPr>
            <a:spLocks noGrp="1"/>
          </p:cNvSpPr>
          <p:nvPr>
            <p:ph type="dt" sz="half" idx="10"/>
          </p:nvPr>
        </p:nvSpPr>
        <p:spPr/>
        <p:txBody>
          <a:bodyPr/>
          <a:lstStyle>
            <a:lvl1pPr>
              <a:defRPr/>
            </a:lvl1pPr>
          </a:lstStyle>
          <a:p>
            <a:pPr>
              <a:defRPr/>
            </a:pPr>
            <a:fld id="{6F6F407E-EB43-4C0B-A651-CA7A0933CB5A}" type="datetime1">
              <a:rPr lang="en-GB" altLang="en-US"/>
              <a:pPr>
                <a:defRPr/>
              </a:pPr>
              <a:t>13/11/2025</a:t>
            </a:fld>
            <a:endParaRPr lang="en-GB" altLang="en-US" dirty="0"/>
          </a:p>
        </p:txBody>
      </p:sp>
      <p:sp>
        <p:nvSpPr>
          <p:cNvPr id="6" name="Slide Number Placeholder 5">
            <a:extLst>
              <a:ext uri="{FF2B5EF4-FFF2-40B4-BE49-F238E27FC236}">
                <a16:creationId xmlns:a16="http://schemas.microsoft.com/office/drawing/2014/main" id="{A5AA7C60-13FB-3DB6-D5DA-4B8CE3FB5531}"/>
              </a:ext>
            </a:extLst>
          </p:cNvPr>
          <p:cNvSpPr>
            <a:spLocks noGrp="1"/>
          </p:cNvSpPr>
          <p:nvPr>
            <p:ph type="sldNum" sz="quarter" idx="11"/>
          </p:nvPr>
        </p:nvSpPr>
        <p:spPr/>
        <p:txBody>
          <a:bodyPr/>
          <a:lstStyle>
            <a:lvl1pPr>
              <a:defRPr/>
            </a:lvl1pPr>
          </a:lstStyle>
          <a:p>
            <a:pPr>
              <a:defRPr/>
            </a:pPr>
            <a:fld id="{CD8E0A7A-F1C4-4879-8BF1-3C5ECBA83802}" type="slidenum">
              <a:rPr lang="en-GB" altLang="en-US"/>
              <a:pPr>
                <a:defRPr/>
              </a:pPr>
              <a:t>‹#›</a:t>
            </a:fld>
            <a:endParaRPr lang="en-GB" altLang="en-US"/>
          </a:p>
        </p:txBody>
      </p:sp>
    </p:spTree>
    <p:extLst>
      <p:ext uri="{BB962C8B-B14F-4D97-AF65-F5344CB8AC3E}">
        <p14:creationId xmlns:p14="http://schemas.microsoft.com/office/powerpoint/2010/main" val="18653719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7E4ED1B-CC92-6769-2F5A-B50854A5913E}"/>
              </a:ext>
            </a:extLst>
          </p:cNvPr>
          <p:cNvSpPr>
            <a:spLocks noGrp="1"/>
          </p:cNvSpPr>
          <p:nvPr>
            <p:ph type="dt" sz="half" idx="10"/>
          </p:nvPr>
        </p:nvSpPr>
        <p:spPr/>
        <p:txBody>
          <a:bodyPr/>
          <a:lstStyle>
            <a:lvl1pPr>
              <a:defRPr/>
            </a:lvl1pPr>
          </a:lstStyle>
          <a:p>
            <a:pPr>
              <a:defRPr/>
            </a:pPr>
            <a:fld id="{F6530BD2-57DB-46DA-B9C8-41FF22D0BF0C}" type="datetime1">
              <a:rPr lang="en-GB" altLang="en-US"/>
              <a:pPr>
                <a:defRPr/>
              </a:pPr>
              <a:t>13/11/2025</a:t>
            </a:fld>
            <a:endParaRPr lang="en-GB" altLang="en-US" dirty="0"/>
          </a:p>
        </p:txBody>
      </p:sp>
      <p:sp>
        <p:nvSpPr>
          <p:cNvPr id="6" name="Slide Number Placeholder 5">
            <a:extLst>
              <a:ext uri="{FF2B5EF4-FFF2-40B4-BE49-F238E27FC236}">
                <a16:creationId xmlns:a16="http://schemas.microsoft.com/office/drawing/2014/main" id="{DD27592D-40E1-9586-7AF0-45E9B2E75954}"/>
              </a:ext>
            </a:extLst>
          </p:cNvPr>
          <p:cNvSpPr>
            <a:spLocks noGrp="1"/>
          </p:cNvSpPr>
          <p:nvPr>
            <p:ph type="sldNum" sz="quarter" idx="11"/>
          </p:nvPr>
        </p:nvSpPr>
        <p:spPr/>
        <p:txBody>
          <a:bodyPr/>
          <a:lstStyle>
            <a:lvl1pPr>
              <a:defRPr/>
            </a:lvl1pPr>
          </a:lstStyle>
          <a:p>
            <a:pPr>
              <a:defRPr/>
            </a:pPr>
            <a:fld id="{46463D49-524E-4321-8005-8FC52E52B40A}" type="slidenum">
              <a:rPr lang="en-GB" altLang="en-US"/>
              <a:pPr>
                <a:defRPr/>
              </a:pPr>
              <a:t>‹#›</a:t>
            </a:fld>
            <a:endParaRPr lang="en-GB" altLang="en-US"/>
          </a:p>
        </p:txBody>
      </p:sp>
    </p:spTree>
    <p:extLst>
      <p:ext uri="{BB962C8B-B14F-4D97-AF65-F5344CB8AC3E}">
        <p14:creationId xmlns:p14="http://schemas.microsoft.com/office/powerpoint/2010/main" val="35936042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03852-4731-F15B-3D78-932BF5D9A8CA}"/>
              </a:ext>
            </a:extLst>
          </p:cNvPr>
          <p:cNvSpPr>
            <a:spLocks noGrp="1"/>
          </p:cNvSpPr>
          <p:nvPr>
            <p:ph type="dt" sz="half" idx="10"/>
          </p:nvPr>
        </p:nvSpPr>
        <p:spPr/>
        <p:txBody>
          <a:bodyPr/>
          <a:lstStyle>
            <a:lvl1pPr>
              <a:defRPr/>
            </a:lvl1pPr>
          </a:lstStyle>
          <a:p>
            <a:pPr>
              <a:defRPr/>
            </a:pPr>
            <a:fld id="{3D17F189-64AA-4C12-94B6-CABF7FB697A4}" type="datetime1">
              <a:rPr lang="en-GB" altLang="en-US"/>
              <a:pPr>
                <a:defRPr/>
              </a:pPr>
              <a:t>13/11/2025</a:t>
            </a:fld>
            <a:endParaRPr lang="en-GB" altLang="en-US" dirty="0"/>
          </a:p>
        </p:txBody>
      </p:sp>
      <p:sp>
        <p:nvSpPr>
          <p:cNvPr id="5" name="Slide Number Placeholder 5">
            <a:extLst>
              <a:ext uri="{FF2B5EF4-FFF2-40B4-BE49-F238E27FC236}">
                <a16:creationId xmlns:a16="http://schemas.microsoft.com/office/drawing/2014/main" id="{83EC4009-FF36-2E93-F02D-018642024678}"/>
              </a:ext>
            </a:extLst>
          </p:cNvPr>
          <p:cNvSpPr>
            <a:spLocks noGrp="1"/>
          </p:cNvSpPr>
          <p:nvPr>
            <p:ph type="sldNum" sz="quarter" idx="11"/>
          </p:nvPr>
        </p:nvSpPr>
        <p:spPr/>
        <p:txBody>
          <a:bodyPr/>
          <a:lstStyle>
            <a:lvl1pPr>
              <a:defRPr/>
            </a:lvl1pPr>
          </a:lstStyle>
          <a:p>
            <a:pPr>
              <a:defRPr/>
            </a:pPr>
            <a:fld id="{29C1F6E3-F491-4CE6-8910-D1E0AAE8C828}" type="slidenum">
              <a:rPr lang="en-GB" altLang="en-US"/>
              <a:pPr>
                <a:defRPr/>
              </a:pPr>
              <a:t>‹#›</a:t>
            </a:fld>
            <a:endParaRPr lang="en-GB" altLang="en-US"/>
          </a:p>
        </p:txBody>
      </p:sp>
    </p:spTree>
    <p:extLst>
      <p:ext uri="{BB962C8B-B14F-4D97-AF65-F5344CB8AC3E}">
        <p14:creationId xmlns:p14="http://schemas.microsoft.com/office/powerpoint/2010/main" val="9927524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81ACB1-F064-C0E4-46DA-1F9D43BDEDED}"/>
              </a:ext>
            </a:extLst>
          </p:cNvPr>
          <p:cNvSpPr>
            <a:spLocks noGrp="1"/>
          </p:cNvSpPr>
          <p:nvPr>
            <p:ph type="dt" sz="half" idx="10"/>
          </p:nvPr>
        </p:nvSpPr>
        <p:spPr/>
        <p:txBody>
          <a:bodyPr/>
          <a:lstStyle>
            <a:lvl1pPr>
              <a:defRPr/>
            </a:lvl1pPr>
          </a:lstStyle>
          <a:p>
            <a:pPr>
              <a:defRPr/>
            </a:pPr>
            <a:fld id="{61C46A5F-5640-415B-B154-20B9234A719B}" type="datetime1">
              <a:rPr lang="en-GB" altLang="en-US"/>
              <a:pPr>
                <a:defRPr/>
              </a:pPr>
              <a:t>13/11/2025</a:t>
            </a:fld>
            <a:endParaRPr lang="en-GB" altLang="en-US" dirty="0"/>
          </a:p>
        </p:txBody>
      </p:sp>
      <p:sp>
        <p:nvSpPr>
          <p:cNvPr id="5" name="Slide Number Placeholder 5">
            <a:extLst>
              <a:ext uri="{FF2B5EF4-FFF2-40B4-BE49-F238E27FC236}">
                <a16:creationId xmlns:a16="http://schemas.microsoft.com/office/drawing/2014/main" id="{4A61CEF1-FA52-76F8-6846-AC6164515CE9}"/>
              </a:ext>
            </a:extLst>
          </p:cNvPr>
          <p:cNvSpPr>
            <a:spLocks noGrp="1"/>
          </p:cNvSpPr>
          <p:nvPr>
            <p:ph type="sldNum" sz="quarter" idx="11"/>
          </p:nvPr>
        </p:nvSpPr>
        <p:spPr/>
        <p:txBody>
          <a:bodyPr/>
          <a:lstStyle>
            <a:lvl1pPr>
              <a:defRPr/>
            </a:lvl1pPr>
          </a:lstStyle>
          <a:p>
            <a:pPr>
              <a:defRPr/>
            </a:pPr>
            <a:fld id="{59AFDC8A-E5F0-4E5D-82F1-A06478F56D26}" type="slidenum">
              <a:rPr lang="en-GB" altLang="en-US"/>
              <a:pPr>
                <a:defRPr/>
              </a:pPr>
              <a:t>‹#›</a:t>
            </a:fld>
            <a:endParaRPr lang="en-GB" altLang="en-US"/>
          </a:p>
        </p:txBody>
      </p:sp>
    </p:spTree>
    <p:extLst>
      <p:ext uri="{BB962C8B-B14F-4D97-AF65-F5344CB8AC3E}">
        <p14:creationId xmlns:p14="http://schemas.microsoft.com/office/powerpoint/2010/main" val="288128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11/13/2025</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950970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11/13/2025</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413262475"/>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40" r:id="rId5"/>
    <p:sldLayoutId id="2147483741" r:id="rId6"/>
    <p:sldLayoutId id="2147483747" r:id="rId7"/>
    <p:sldLayoutId id="2147483742" r:id="rId8"/>
    <p:sldLayoutId id="2147483743" r:id="rId9"/>
    <p:sldLayoutId id="2147483744" r:id="rId10"/>
    <p:sldLayoutId id="2147483745" r:id="rId11"/>
    <p:sldLayoutId id="2147483746"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449418D-A240-AF64-42A6-163782EE097F}"/>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B229CAE-B7C8-CB8F-4D52-3EE13BD7F500}"/>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E2F89B5-B455-E8F6-D975-3770F76D814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C26769B-636A-4A89-9C40-7A443B4C48F4}" type="datetime1">
              <a:rPr lang="en-GB" altLang="en-US"/>
              <a:pPr>
                <a:defRPr/>
              </a:pPr>
              <a:t>13/11/2025</a:t>
            </a:fld>
            <a:endParaRPr lang="en-GB" altLang="en-US" dirty="0"/>
          </a:p>
        </p:txBody>
      </p:sp>
      <p:sp>
        <p:nvSpPr>
          <p:cNvPr id="6" name="Slide Number Placeholder 5">
            <a:extLst>
              <a:ext uri="{FF2B5EF4-FFF2-40B4-BE49-F238E27FC236}">
                <a16:creationId xmlns:a16="http://schemas.microsoft.com/office/drawing/2014/main" id="{D1A1D677-7C7A-8A1C-CC00-9F62E1D3E140}"/>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F378E9A-0564-4118-8EE3-03BC9DB999BA}" type="slidenum">
              <a:rPr lang="en-GB" altLang="en-US"/>
              <a:pPr>
                <a:defRPr/>
              </a:pPr>
              <a:t>‹#›</a:t>
            </a:fld>
            <a:endParaRPr lang="en-GB" altLang="en-US"/>
          </a:p>
        </p:txBody>
      </p:sp>
    </p:spTree>
    <p:extLst>
      <p:ext uri="{BB962C8B-B14F-4D97-AF65-F5344CB8AC3E}">
        <p14:creationId xmlns:p14="http://schemas.microsoft.com/office/powerpoint/2010/main" val="2047757727"/>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 id="2147483867"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eg"/><Relationship Id="rId1" Type="http://schemas.openxmlformats.org/officeDocument/2006/relationships/slideLayout" Target="../slideLayouts/slideLayout14.xml"/><Relationship Id="rId5" Type="http://schemas.openxmlformats.org/officeDocument/2006/relationships/hyperlink" Target="https://creativecommons.org/licenses/by/3.0/" TargetMode="External"/><Relationship Id="rId4" Type="http://schemas.openxmlformats.org/officeDocument/2006/relationships/hyperlink" Target="https://openbooks.library.baylor.edu/lifespanhumandevelopment/chapter/chapter-17-1-early-life-attachment/"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AC9EE7-BAF7-C123-5F00-A8C45C5F17D1}"/>
              </a:ext>
            </a:extLst>
          </p:cNvPr>
          <p:cNvSpPr>
            <a:spLocks noGrp="1"/>
          </p:cNvSpPr>
          <p:nvPr>
            <p:ph type="dt" sz="half" idx="10"/>
          </p:nvPr>
        </p:nvSpPr>
        <p:spPr/>
        <p:txBody>
          <a:bodyPr/>
          <a:lstStyle/>
          <a:p>
            <a:pPr>
              <a:defRPr/>
            </a:pPr>
            <a:fld id="{EDB6C9C1-EE8D-4E81-8CC6-BB4A4C8E41AF}" type="datetime1">
              <a:rPr lang="en-GB" altLang="en-US" smtClean="0"/>
              <a:pPr>
                <a:defRPr/>
              </a:pPr>
              <a:t>13/11/2025</a:t>
            </a:fld>
            <a:endParaRPr lang="en-GB" altLang="en-US" dirty="0"/>
          </a:p>
        </p:txBody>
      </p:sp>
      <p:sp>
        <p:nvSpPr>
          <p:cNvPr id="3" name="Slide Number Placeholder 2">
            <a:extLst>
              <a:ext uri="{FF2B5EF4-FFF2-40B4-BE49-F238E27FC236}">
                <a16:creationId xmlns:a16="http://schemas.microsoft.com/office/drawing/2014/main" id="{B9E1642B-01E9-8ABF-6A7D-3CFA849DC674}"/>
              </a:ext>
            </a:extLst>
          </p:cNvPr>
          <p:cNvSpPr>
            <a:spLocks noGrp="1"/>
          </p:cNvSpPr>
          <p:nvPr>
            <p:ph type="sldNum" sz="quarter" idx="11"/>
          </p:nvPr>
        </p:nvSpPr>
        <p:spPr/>
        <p:txBody>
          <a:bodyPr/>
          <a:lstStyle/>
          <a:p>
            <a:pPr>
              <a:defRPr/>
            </a:pPr>
            <a:fld id="{C1261938-9E42-416F-8D59-4CC0B9739539}" type="slidenum">
              <a:rPr lang="en-GB" altLang="en-US" smtClean="0"/>
              <a:pPr>
                <a:defRPr/>
              </a:pPr>
              <a:t>1</a:t>
            </a:fld>
            <a:endParaRPr lang="en-GB" altLang="en-US"/>
          </a:p>
        </p:txBody>
      </p:sp>
      <p:sp>
        <p:nvSpPr>
          <p:cNvPr id="12" name="TextBox 11">
            <a:extLst>
              <a:ext uri="{FF2B5EF4-FFF2-40B4-BE49-F238E27FC236}">
                <a16:creationId xmlns:a16="http://schemas.microsoft.com/office/drawing/2014/main" id="{7E5B4987-5084-5FA1-0CDC-7AB19403952C}"/>
              </a:ext>
            </a:extLst>
          </p:cNvPr>
          <p:cNvSpPr txBox="1"/>
          <p:nvPr/>
        </p:nvSpPr>
        <p:spPr>
          <a:xfrm>
            <a:off x="4038600" y="1397675"/>
            <a:ext cx="6781800" cy="3108543"/>
          </a:xfrm>
          <a:prstGeom prst="rect">
            <a:avLst/>
          </a:prstGeom>
          <a:noFill/>
        </p:spPr>
        <p:txBody>
          <a:bodyPr wrap="square">
            <a:spAutoFit/>
          </a:bodyPr>
          <a:lstStyle/>
          <a:p>
            <a:r>
              <a:rPr lang="en-GB" sz="2800" dirty="0">
                <a:latin typeface="Arial" panose="020B0604020202020204" pitchFamily="34" charset="0"/>
                <a:cs typeface="Arial" panose="020B0604020202020204" pitchFamily="34" charset="0"/>
              </a:rPr>
              <a:t>Module Title: Psychology in Health and Social Care</a:t>
            </a:r>
          </a:p>
          <a:p>
            <a:r>
              <a:rPr lang="en-GB" sz="2800" dirty="0">
                <a:latin typeface="Arial" panose="020B0604020202020204" pitchFamily="34" charset="0"/>
                <a:cs typeface="Arial" panose="020B0604020202020204" pitchFamily="34" charset="0"/>
              </a:rPr>
              <a:t>Module Number: LCHS4010(LON)</a:t>
            </a:r>
          </a:p>
          <a:p>
            <a:r>
              <a:rPr lang="en-GB" sz="2800" dirty="0">
                <a:latin typeface="Arial" panose="020B0604020202020204" pitchFamily="34" charset="0"/>
                <a:cs typeface="Arial" panose="020B0604020202020204" pitchFamily="34" charset="0"/>
              </a:rPr>
              <a:t>Assignment No:     ASSIGNMENT 1</a:t>
            </a:r>
          </a:p>
          <a:p>
            <a:r>
              <a:rPr lang="en-GB" sz="2800" dirty="0">
                <a:latin typeface="Arial" panose="020B0604020202020204" pitchFamily="34" charset="0"/>
                <a:cs typeface="Arial" panose="020B0604020202020204" pitchFamily="34" charset="0"/>
              </a:rPr>
              <a:t>Student Name:  Evelyn Alexander</a:t>
            </a:r>
          </a:p>
          <a:p>
            <a:r>
              <a:rPr lang="en-GB" sz="2800" dirty="0">
                <a:latin typeface="Arial" panose="020B0604020202020204" pitchFamily="34" charset="0"/>
                <a:cs typeface="Arial" panose="020B0604020202020204" pitchFamily="34" charset="0"/>
              </a:rPr>
              <a:t>Student ID:  2417638</a:t>
            </a:r>
          </a:p>
          <a:p>
            <a:r>
              <a:rPr lang="en-GB" sz="2800" dirty="0">
                <a:latin typeface="Arial" panose="020B0604020202020204" pitchFamily="34" charset="0"/>
                <a:cs typeface="Arial" panose="020B0604020202020204" pitchFamily="34" charset="0"/>
              </a:rPr>
              <a:t>Lecturer’s Name: Shaila Hussain</a:t>
            </a:r>
          </a:p>
        </p:txBody>
      </p:sp>
      <p:pic>
        <p:nvPicPr>
          <p:cNvPr id="13" name="Picture 12" descr="University of Wales Trinity Saint David ...">
            <a:extLst>
              <a:ext uri="{FF2B5EF4-FFF2-40B4-BE49-F238E27FC236}">
                <a16:creationId xmlns:a16="http://schemas.microsoft.com/office/drawing/2014/main" id="{F47FE318-8602-4085-A57B-BAB5A148F7E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4870" y="114298"/>
            <a:ext cx="3804180" cy="2438401"/>
          </a:xfrm>
          <a:prstGeom prst="rect">
            <a:avLst/>
          </a:prstGeom>
          <a:noFill/>
          <a:ln>
            <a:noFill/>
          </a:ln>
        </p:spPr>
      </p:pic>
    </p:spTree>
    <p:extLst>
      <p:ext uri="{BB962C8B-B14F-4D97-AF65-F5344CB8AC3E}">
        <p14:creationId xmlns:p14="http://schemas.microsoft.com/office/powerpoint/2010/main" val="1583407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0">
          <a:blip r:embed="rId2">
            <a:alphaModFix amt="74351"/>
            <a:lum/>
          </a:blip>
          <a:srcRect/>
          <a:stretch>
            <a:fillRect/>
          </a:stretch>
        </a:blipFill>
        <a:effectLst/>
      </p:bgPr>
    </p:bg>
    <p:spTree>
      <p:nvGrpSpPr>
        <p:cNvPr id="1" name=""/>
        <p:cNvGrpSpPr/>
        <p:nvPr/>
      </p:nvGrpSpPr>
      <p:grpSpPr>
        <a:xfrm>
          <a:off x="0" y="0"/>
          <a:ext cx="0" cy="0"/>
          <a:chOff x="0" y="0"/>
          <a:chExt cx="0" cy="0"/>
        </a:xfrm>
      </p:grpSpPr>
      <p:sp>
        <p:nvSpPr>
          <p:cNvPr id="9219" name="Subtitle 4">
            <a:extLst>
              <a:ext uri="{FF2B5EF4-FFF2-40B4-BE49-F238E27FC236}">
                <a16:creationId xmlns:a16="http://schemas.microsoft.com/office/drawing/2014/main" id="{D25DA504-F8A1-0725-A845-0BE2FB6F4226}"/>
              </a:ext>
            </a:extLst>
          </p:cNvPr>
          <p:cNvSpPr>
            <a:spLocks noGrp="1"/>
          </p:cNvSpPr>
          <p:nvPr>
            <p:ph type="subTitle" idx="1"/>
          </p:nvPr>
        </p:nvSpPr>
        <p:spPr>
          <a:xfrm>
            <a:off x="1451608" y="1167684"/>
            <a:ext cx="10740392" cy="3860277"/>
          </a:xfrm>
        </p:spPr>
        <p:txBody>
          <a:bodyPr/>
          <a:lstStyle/>
          <a:p>
            <a:endParaRPr lang="en-GB" sz="2400" b="0" i="0" u="none" strike="noStrike">
              <a:solidFill>
                <a:schemeClr val="bg1"/>
              </a:solidFill>
              <a:effectLst/>
              <a:latin typeface="-webkit-standard"/>
            </a:endParaRPr>
          </a:p>
          <a:p>
            <a:r>
              <a:rPr lang="en-GB" sz="2400" b="0" i="0" u="none" strike="noStrike">
                <a:solidFill>
                  <a:schemeClr val="bg1"/>
                </a:solidFill>
                <a:effectLst/>
                <a:latin typeface="-webkit-standard"/>
              </a:rPr>
              <a:t>Topic: </a:t>
            </a:r>
            <a:r>
              <a:rPr lang="en-GB" sz="2400" b="1" i="0" u="none" strike="noStrike">
                <a:solidFill>
                  <a:schemeClr val="bg1"/>
                </a:solidFill>
                <a:effectLst/>
              </a:rPr>
              <a:t>Bowlby’s Attachment Theory applied to Amira (3 years old)</a:t>
            </a:r>
            <a:br>
              <a:rPr lang="en-GB" sz="2400">
                <a:solidFill>
                  <a:schemeClr val="bg1"/>
                </a:solidFill>
              </a:rPr>
            </a:br>
            <a:r>
              <a:rPr lang="en-GB" sz="2400" b="0" i="0" u="none" strike="noStrike">
                <a:solidFill>
                  <a:schemeClr val="bg1"/>
                </a:solidFill>
                <a:effectLst/>
                <a:latin typeface="-webkit-standard"/>
              </a:rPr>
              <a:t>Student Name: </a:t>
            </a:r>
            <a:r>
              <a:rPr lang="en-GB" sz="2400" b="1" i="0" u="none" strike="noStrike">
                <a:solidFill>
                  <a:schemeClr val="bg1"/>
                </a:solidFill>
                <a:effectLst/>
              </a:rPr>
              <a:t>Evelyn Alexandre</a:t>
            </a:r>
            <a:br>
              <a:rPr lang="en-GB" sz="2400">
                <a:solidFill>
                  <a:schemeClr val="bg1"/>
                </a:solidFill>
              </a:rPr>
            </a:br>
            <a:r>
              <a:rPr lang="en-GB" sz="2400" b="0" i="0" u="none" strike="noStrike">
                <a:solidFill>
                  <a:schemeClr val="bg1"/>
                </a:solidFill>
                <a:effectLst/>
                <a:latin typeface="-webkit-standard"/>
              </a:rPr>
              <a:t>Module: </a:t>
            </a:r>
            <a:r>
              <a:rPr lang="en-GB" sz="2400" b="1" i="0" u="none" strike="noStrike">
                <a:solidFill>
                  <a:schemeClr val="bg1"/>
                </a:solidFill>
                <a:effectLst/>
              </a:rPr>
              <a:t>Psychology in Health and Social Care (LCHS4010)</a:t>
            </a:r>
            <a:endParaRPr lang="en-GB" sz="4000" dirty="0">
              <a:solidFill>
                <a:schemeClr val="bg1"/>
              </a:solidFill>
              <a:latin typeface="Calibri" panose="020F0502020204030204" pitchFamily="34" charset="0"/>
              <a:cs typeface="Calibri" panose="020F0502020204030204" pitchFamily="34" charset="0"/>
            </a:endParaRPr>
          </a:p>
        </p:txBody>
      </p:sp>
      <p:sp>
        <p:nvSpPr>
          <p:cNvPr id="3" name="Date Placeholder 2">
            <a:extLst>
              <a:ext uri="{FF2B5EF4-FFF2-40B4-BE49-F238E27FC236}">
                <a16:creationId xmlns:a16="http://schemas.microsoft.com/office/drawing/2014/main" id="{8C669508-E3EB-07A3-384D-2C4E511F3251}"/>
              </a:ext>
            </a:extLst>
          </p:cNvPr>
          <p:cNvSpPr>
            <a:spLocks noGrp="1"/>
          </p:cNvSpPr>
          <p:nvPr>
            <p:ph type="dt" sz="quarter"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EC0FA7E-6D3B-48D7-9F80-6C4D37659D9C}"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13/11/2025</a:t>
            </a:fld>
            <a:endParaRPr kumimoji="0" lang="en-GB" altLang="en-US"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pic>
        <p:nvPicPr>
          <p:cNvPr id="1028" name="Picture 4" descr="Bright Horizons | Nursery Near Me | Find a nursery">
            <a:extLst>
              <a:ext uri="{FF2B5EF4-FFF2-40B4-BE49-F238E27FC236}">
                <a16:creationId xmlns:a16="http://schemas.microsoft.com/office/drawing/2014/main" id="{4FA1EA94-1612-F0F6-5703-E57E19D14E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1142" y="2939005"/>
            <a:ext cx="3317111" cy="331711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FA605-0388-2501-E7BE-8E23434BE43B}"/>
              </a:ext>
            </a:extLst>
          </p:cNvPr>
          <p:cNvSpPr>
            <a:spLocks noGrp="1"/>
          </p:cNvSpPr>
          <p:nvPr>
            <p:ph type="title"/>
          </p:nvPr>
        </p:nvSpPr>
        <p:spPr/>
        <p:txBody>
          <a:bodyPr/>
          <a:lstStyle/>
          <a:p>
            <a:pPr algn="just"/>
            <a:r>
              <a:rPr lang="en-GB" b="0" i="0" u="none" strike="noStrike" dirty="0">
                <a:solidFill>
                  <a:srgbClr val="131615"/>
                </a:solidFill>
                <a:effectLst/>
                <a:latin typeface="Arial" panose="020B0604020202020204" pitchFamily="34" charset="0"/>
                <a:cs typeface="Arial" panose="020B0604020202020204" pitchFamily="34" charset="0"/>
              </a:rPr>
              <a:t>Table of Contents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23E0E38-61FC-2DCB-127B-0BD70D1C3DC0}"/>
              </a:ext>
            </a:extLst>
          </p:cNvPr>
          <p:cNvSpPr>
            <a:spLocks noGrp="1"/>
          </p:cNvSpPr>
          <p:nvPr>
            <p:ph idx="1"/>
          </p:nvPr>
        </p:nvSpPr>
        <p:spPr/>
        <p:txBody>
          <a:bodyPr/>
          <a:lstStyle/>
          <a:p>
            <a:pPr marL="0" indent="0" algn="just">
              <a:buNone/>
            </a:pPr>
            <a:r>
              <a:rPr lang="en-GB" sz="2400" b="0" i="0" u="none" strike="noStrike" dirty="0">
                <a:solidFill>
                  <a:srgbClr val="131615"/>
                </a:solidFill>
                <a:effectLst/>
                <a:latin typeface="Times New Roman" panose="02020603050405020304" pitchFamily="18" charset="0"/>
                <a:cs typeface="Times New Roman" panose="02020603050405020304" pitchFamily="18" charset="0"/>
              </a:rPr>
              <a:t>Introduction</a:t>
            </a:r>
          </a:p>
          <a:p>
            <a:pPr marL="0" indent="0" algn="just">
              <a:buNone/>
            </a:pPr>
            <a:r>
              <a:rPr lang="en-GB" sz="2400" b="0" i="0" u="none" strike="noStrike" dirty="0">
                <a:solidFill>
                  <a:srgbClr val="131615"/>
                </a:solidFill>
                <a:effectLst/>
                <a:latin typeface="Times New Roman" panose="02020603050405020304" pitchFamily="18" charset="0"/>
                <a:cs typeface="Times New Roman" panose="02020603050405020304" pitchFamily="18" charset="0"/>
              </a:rPr>
              <a:t> Bowlby’s Attachment Theory Overview</a:t>
            </a:r>
          </a:p>
          <a:p>
            <a:pPr marL="0" indent="0" algn="just">
              <a:buNone/>
            </a:pPr>
            <a:r>
              <a:rPr lang="en-GB" sz="2400" b="0" i="0" u="none" strike="noStrike" dirty="0">
                <a:solidFill>
                  <a:srgbClr val="131615"/>
                </a:solidFill>
                <a:effectLst/>
                <a:latin typeface="Times New Roman" panose="02020603050405020304" pitchFamily="18" charset="0"/>
                <a:cs typeface="Times New Roman" panose="02020603050405020304" pitchFamily="18" charset="0"/>
              </a:rPr>
              <a:t> Key Concepts </a:t>
            </a:r>
          </a:p>
          <a:p>
            <a:pPr marL="0" indent="0" algn="just">
              <a:buNone/>
            </a:pPr>
            <a:r>
              <a:rPr lang="en-GB" sz="2400" b="0" i="0" u="none" strike="noStrike" dirty="0">
                <a:solidFill>
                  <a:srgbClr val="131615"/>
                </a:solidFill>
                <a:effectLst/>
                <a:latin typeface="Times New Roman" panose="02020603050405020304" pitchFamily="18" charset="0"/>
                <a:cs typeface="Times New Roman" panose="02020603050405020304" pitchFamily="18" charset="0"/>
              </a:rPr>
              <a:t>Application to Amira’s Case </a:t>
            </a:r>
          </a:p>
          <a:p>
            <a:pPr marL="0" indent="0" algn="just">
              <a:buNone/>
            </a:pPr>
            <a:r>
              <a:rPr lang="en-GB" sz="2400" b="0" i="0" u="none" strike="noStrike" dirty="0">
                <a:solidFill>
                  <a:srgbClr val="131615"/>
                </a:solidFill>
                <a:effectLst/>
                <a:latin typeface="Times New Roman" panose="02020603050405020304" pitchFamily="18" charset="0"/>
                <a:cs typeface="Times New Roman" panose="02020603050405020304" pitchFamily="18" charset="0"/>
              </a:rPr>
              <a:t>Biological and Environmental Influences Strategies and Interventions </a:t>
            </a:r>
          </a:p>
          <a:p>
            <a:pPr marL="0" indent="0" algn="just">
              <a:buNone/>
            </a:pPr>
            <a:r>
              <a:rPr lang="en-GB" sz="2400" b="0" i="0" u="none" strike="noStrike" dirty="0">
                <a:solidFill>
                  <a:srgbClr val="131615"/>
                </a:solidFill>
                <a:effectLst/>
                <a:latin typeface="Times New Roman" panose="02020603050405020304" pitchFamily="18" charset="0"/>
                <a:cs typeface="Times New Roman" panose="02020603050405020304" pitchFamily="18" charset="0"/>
              </a:rPr>
              <a:t>Evaluation of the Theory </a:t>
            </a:r>
          </a:p>
          <a:p>
            <a:pPr marL="0" indent="0" algn="just">
              <a:buNone/>
            </a:pPr>
            <a:r>
              <a:rPr lang="en-GB" sz="2400" b="0" i="0" u="none" strike="noStrike" dirty="0">
                <a:solidFill>
                  <a:srgbClr val="131615"/>
                </a:solidFill>
                <a:effectLst/>
                <a:latin typeface="Times New Roman" panose="02020603050405020304" pitchFamily="18" charset="0"/>
                <a:cs typeface="Times New Roman" panose="02020603050405020304" pitchFamily="18" charset="0"/>
              </a:rPr>
              <a:t>Conclusion </a:t>
            </a:r>
          </a:p>
          <a:p>
            <a:pPr marL="0" indent="0" algn="just">
              <a:buNone/>
            </a:pPr>
            <a:r>
              <a:rPr lang="en-GB" sz="2400" b="0" i="0" u="none" strike="noStrike" dirty="0">
                <a:solidFill>
                  <a:srgbClr val="131615"/>
                </a:solidFill>
                <a:effectLst/>
                <a:latin typeface="Times New Roman" panose="02020603050405020304" pitchFamily="18" charset="0"/>
                <a:cs typeface="Times New Roman" panose="02020603050405020304" pitchFamily="18" charset="0"/>
              </a:rPr>
              <a:t>References</a:t>
            </a:r>
            <a:endParaRPr lang="en-GB" sz="2400" dirty="0">
              <a:latin typeface="Times New Roman" panose="02020603050405020304" pitchFamily="18" charset="0"/>
              <a:cs typeface="Times New Roman" panose="02020603050405020304" pitchFamily="18" charset="0"/>
            </a:endParaRPr>
          </a:p>
        </p:txBody>
      </p:sp>
      <p:sp>
        <p:nvSpPr>
          <p:cNvPr id="4" name="Date Placeholder 3">
            <a:extLst>
              <a:ext uri="{FF2B5EF4-FFF2-40B4-BE49-F238E27FC236}">
                <a16:creationId xmlns:a16="http://schemas.microsoft.com/office/drawing/2014/main" id="{6B099B53-85AD-24C9-226C-00B56C65887B}"/>
              </a:ext>
            </a:extLst>
          </p:cNvPr>
          <p:cNvSpPr>
            <a:spLocks noGrp="1"/>
          </p:cNvSpPr>
          <p:nvPr>
            <p:ph type="dt" sz="half" idx="10"/>
          </p:nvPr>
        </p:nvSpPr>
        <p:spPr/>
        <p:txBody>
          <a:bodyPr/>
          <a:lstStyle/>
          <a:p>
            <a:pPr>
              <a:defRPr/>
            </a:pPr>
            <a:fld id="{63163EF8-2307-4794-9875-6B8CA664E276}" type="datetime1">
              <a:rPr lang="en-GB" altLang="en-US" smtClean="0"/>
              <a:pPr>
                <a:defRPr/>
              </a:pPr>
              <a:t>13/11/2025</a:t>
            </a:fld>
            <a:endParaRPr lang="en-GB" altLang="en-US" dirty="0"/>
          </a:p>
        </p:txBody>
      </p:sp>
      <p:sp>
        <p:nvSpPr>
          <p:cNvPr id="5" name="Slide Number Placeholder 4">
            <a:extLst>
              <a:ext uri="{FF2B5EF4-FFF2-40B4-BE49-F238E27FC236}">
                <a16:creationId xmlns:a16="http://schemas.microsoft.com/office/drawing/2014/main" id="{5AE5E56E-D546-8A51-1008-3483A3B6CEEA}"/>
              </a:ext>
            </a:extLst>
          </p:cNvPr>
          <p:cNvSpPr>
            <a:spLocks noGrp="1"/>
          </p:cNvSpPr>
          <p:nvPr>
            <p:ph type="sldNum" sz="quarter" idx="12"/>
          </p:nvPr>
        </p:nvSpPr>
        <p:spPr/>
        <p:txBody>
          <a:bodyPr/>
          <a:lstStyle/>
          <a:p>
            <a:pPr>
              <a:defRPr/>
            </a:pPr>
            <a:fld id="{8B34AADE-47AB-4FD6-A959-68A9E6432E18}" type="slidenum">
              <a:rPr lang="en-GB" altLang="en-US" smtClean="0"/>
              <a:pPr>
                <a:defRPr/>
              </a:pPr>
              <a:t>3</a:t>
            </a:fld>
            <a:endParaRPr lang="en-GB" altLang="en-US"/>
          </a:p>
        </p:txBody>
      </p:sp>
    </p:spTree>
    <p:extLst>
      <p:ext uri="{BB962C8B-B14F-4D97-AF65-F5344CB8AC3E}">
        <p14:creationId xmlns:p14="http://schemas.microsoft.com/office/powerpoint/2010/main" val="3132468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F3DD7-F989-ABFB-5D72-11E2E531DE21}"/>
              </a:ext>
            </a:extLst>
          </p:cNvPr>
          <p:cNvSpPr>
            <a:spLocks noGrp="1"/>
          </p:cNvSpPr>
          <p:nvPr>
            <p:ph type="title"/>
          </p:nvPr>
        </p:nvSpPr>
        <p:spPr/>
        <p:txBody>
          <a:bodyPr/>
          <a:lstStyle/>
          <a:p>
            <a:r>
              <a:rPr lang="en-GB" b="0" i="0" u="none" strike="noStrike" dirty="0">
                <a:solidFill>
                  <a:srgbClr val="131615"/>
                </a:solidFill>
                <a:effectLst/>
                <a:latin typeface="Times New Roman" panose="02020603050405020304" pitchFamily="18" charset="0"/>
                <a:cs typeface="Times New Roman" panose="02020603050405020304" pitchFamily="18" charset="0"/>
              </a:rPr>
              <a:t>Introduction</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5BEFF4B-819B-9AC8-987C-26CC79AD57BD}"/>
              </a:ext>
            </a:extLst>
          </p:cNvPr>
          <p:cNvSpPr>
            <a:spLocks noGrp="1"/>
          </p:cNvSpPr>
          <p:nvPr>
            <p:ph idx="1"/>
          </p:nvPr>
        </p:nvSpPr>
        <p:spPr>
          <a:xfrm>
            <a:off x="609600" y="2095500"/>
            <a:ext cx="10972800" cy="3239170"/>
          </a:xfrm>
        </p:spPr>
        <p:txBody>
          <a:bodyPr/>
          <a:lstStyle/>
          <a:p>
            <a:pPr marL="0" indent="0" algn="just">
              <a:buNone/>
            </a:pPr>
            <a:r>
              <a:rPr lang="en-GB" sz="2000" b="0" i="0" u="none" strike="noStrike" dirty="0">
                <a:solidFill>
                  <a:srgbClr val="131615"/>
                </a:solidFill>
                <a:effectLst/>
                <a:latin typeface="Arial" panose="020B0604020202020204" pitchFamily="34" charset="0"/>
                <a:cs typeface="Arial" panose="020B0604020202020204" pitchFamily="34" charset="0"/>
              </a:rPr>
              <a:t>The study of psychology enables researchers to understand child development patterns and behavioural responses during their first years of life. The three-year-old Amira displays separation anxiety, and she speaks infrequently while showing challenges when playing with others. Knowledge about child development enables professionals to create better plans for supporting Amira's emotional and social development. The selected theory for this analysis is Bowlby's Attachment Theory because it explains how early relationships between children and their caregivers shape their behavioural responses and emotional stability (Bowlby, 1969).</a:t>
            </a:r>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22ED50F5-809B-0099-43F8-F09E68725ED8}"/>
              </a:ext>
            </a:extLst>
          </p:cNvPr>
          <p:cNvSpPr>
            <a:spLocks noGrp="1"/>
          </p:cNvSpPr>
          <p:nvPr>
            <p:ph type="dt" sz="half" idx="10"/>
          </p:nvPr>
        </p:nvSpPr>
        <p:spPr/>
        <p:txBody>
          <a:bodyPr/>
          <a:lstStyle/>
          <a:p>
            <a:pPr>
              <a:defRPr/>
            </a:pPr>
            <a:fld id="{63163EF8-2307-4794-9875-6B8CA664E276}" type="datetime1">
              <a:rPr lang="en-GB" altLang="en-US" smtClean="0"/>
              <a:pPr>
                <a:defRPr/>
              </a:pPr>
              <a:t>13/11/2025</a:t>
            </a:fld>
            <a:endParaRPr lang="en-GB" altLang="en-US" dirty="0"/>
          </a:p>
        </p:txBody>
      </p:sp>
      <p:sp>
        <p:nvSpPr>
          <p:cNvPr id="5" name="Slide Number Placeholder 4">
            <a:extLst>
              <a:ext uri="{FF2B5EF4-FFF2-40B4-BE49-F238E27FC236}">
                <a16:creationId xmlns:a16="http://schemas.microsoft.com/office/drawing/2014/main" id="{EA430879-3466-957B-D748-9D84C8408505}"/>
              </a:ext>
            </a:extLst>
          </p:cNvPr>
          <p:cNvSpPr>
            <a:spLocks noGrp="1"/>
          </p:cNvSpPr>
          <p:nvPr>
            <p:ph type="sldNum" sz="quarter" idx="12"/>
          </p:nvPr>
        </p:nvSpPr>
        <p:spPr/>
        <p:txBody>
          <a:bodyPr/>
          <a:lstStyle/>
          <a:p>
            <a:pPr>
              <a:defRPr/>
            </a:pPr>
            <a:fld id="{8B34AADE-47AB-4FD6-A959-68A9E6432E18}" type="slidenum">
              <a:rPr lang="en-GB" altLang="en-US" smtClean="0"/>
              <a:pPr>
                <a:defRPr/>
              </a:pPr>
              <a:t>4</a:t>
            </a:fld>
            <a:endParaRPr lang="en-GB" altLang="en-US"/>
          </a:p>
        </p:txBody>
      </p:sp>
    </p:spTree>
    <p:extLst>
      <p:ext uri="{BB962C8B-B14F-4D97-AF65-F5344CB8AC3E}">
        <p14:creationId xmlns:p14="http://schemas.microsoft.com/office/powerpoint/2010/main" val="1410080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E0C0C-5BCC-F64E-A2FD-89405F70CEDB}"/>
              </a:ext>
            </a:extLst>
          </p:cNvPr>
          <p:cNvSpPr>
            <a:spLocks noGrp="1"/>
          </p:cNvSpPr>
          <p:nvPr>
            <p:ph type="title"/>
          </p:nvPr>
        </p:nvSpPr>
        <p:spPr/>
        <p:txBody>
          <a:bodyPr/>
          <a:lstStyle/>
          <a:p>
            <a:r>
              <a:rPr lang="en-GB" b="0" i="0" u="none" strike="noStrike" dirty="0">
                <a:solidFill>
                  <a:srgbClr val="131615"/>
                </a:solidFill>
                <a:effectLst/>
                <a:latin typeface="Arial" panose="020B0604020202020204" pitchFamily="34" charset="0"/>
                <a:cs typeface="Arial" panose="020B0604020202020204" pitchFamily="34" charset="0"/>
              </a:rPr>
              <a:t>Bowlby’s Attachment Theory Overview</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9BBB7A7-9D30-EF0C-CA0D-97CA7A0317DE}"/>
              </a:ext>
            </a:extLst>
          </p:cNvPr>
          <p:cNvSpPr>
            <a:spLocks noGrp="1"/>
          </p:cNvSpPr>
          <p:nvPr>
            <p:ph idx="1"/>
          </p:nvPr>
        </p:nvSpPr>
        <p:spPr>
          <a:xfrm>
            <a:off x="609600" y="1589631"/>
            <a:ext cx="10972800" cy="3917032"/>
          </a:xfrm>
        </p:spPr>
        <p:txBody>
          <a:bodyPr/>
          <a:lstStyle/>
          <a:p>
            <a:pPr marL="0" indent="0" algn="just">
              <a:buNone/>
            </a:pPr>
            <a:r>
              <a:rPr lang="en-GB" sz="1800" b="0" i="0" u="none" strike="noStrike" dirty="0">
                <a:solidFill>
                  <a:srgbClr val="131615"/>
                </a:solidFill>
                <a:effectLst/>
                <a:latin typeface="Arial" panose="020B0604020202020204" pitchFamily="34" charset="0"/>
                <a:cs typeface="Arial" panose="020B0604020202020204" pitchFamily="34" charset="0"/>
              </a:rPr>
              <a:t>John Bowlby established this theory in 1969. The theory examines the emotional connection which develops between children and their main caregivers. The development of emotional and social skills depends on children establishing secure attachments with their caregivers. The early relationships children experience will shape their ability to form future relationships and their capacity to manage emotions. Children experience anxiety and develop insecure attachment patterns when they experience separation from their caregivers or receive inconsistent care (Ainsworth &amp; Bell, 1970).</a:t>
            </a:r>
            <a:endParaRPr lang="en-GB" sz="1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8E9412EE-CD38-0239-91A2-4CF8DE305236}"/>
              </a:ext>
            </a:extLst>
          </p:cNvPr>
          <p:cNvSpPr>
            <a:spLocks noGrp="1"/>
          </p:cNvSpPr>
          <p:nvPr>
            <p:ph type="dt" sz="half" idx="10"/>
          </p:nvPr>
        </p:nvSpPr>
        <p:spPr/>
        <p:txBody>
          <a:bodyPr/>
          <a:lstStyle/>
          <a:p>
            <a:pPr>
              <a:defRPr/>
            </a:pPr>
            <a:fld id="{63163EF8-2307-4794-9875-6B8CA664E276}" type="datetime1">
              <a:rPr lang="en-GB" altLang="en-US" smtClean="0"/>
              <a:pPr>
                <a:defRPr/>
              </a:pPr>
              <a:t>13/11/2025</a:t>
            </a:fld>
            <a:endParaRPr lang="en-GB" altLang="en-US" dirty="0"/>
          </a:p>
        </p:txBody>
      </p:sp>
      <p:sp>
        <p:nvSpPr>
          <p:cNvPr id="5" name="Slide Number Placeholder 4">
            <a:extLst>
              <a:ext uri="{FF2B5EF4-FFF2-40B4-BE49-F238E27FC236}">
                <a16:creationId xmlns:a16="http://schemas.microsoft.com/office/drawing/2014/main" id="{74799DBF-D900-631A-47BD-10513637F6F1}"/>
              </a:ext>
            </a:extLst>
          </p:cNvPr>
          <p:cNvSpPr>
            <a:spLocks noGrp="1"/>
          </p:cNvSpPr>
          <p:nvPr>
            <p:ph type="sldNum" sz="quarter" idx="12"/>
          </p:nvPr>
        </p:nvSpPr>
        <p:spPr/>
        <p:txBody>
          <a:bodyPr/>
          <a:lstStyle/>
          <a:p>
            <a:pPr>
              <a:defRPr/>
            </a:pPr>
            <a:fld id="{8B34AADE-47AB-4FD6-A959-68A9E6432E18}" type="slidenum">
              <a:rPr lang="en-GB" altLang="en-US" smtClean="0"/>
              <a:pPr>
                <a:defRPr/>
              </a:pPr>
              <a:t>5</a:t>
            </a:fld>
            <a:endParaRPr lang="en-GB" altLang="en-US"/>
          </a:p>
        </p:txBody>
      </p:sp>
      <p:pic>
        <p:nvPicPr>
          <p:cNvPr id="2050" name="Picture 2" descr="About The Bowlby Centre - The John Bowlby Centre">
            <a:extLst>
              <a:ext uri="{FF2B5EF4-FFF2-40B4-BE49-F238E27FC236}">
                <a16:creationId xmlns:a16="http://schemas.microsoft.com/office/drawing/2014/main" id="{7757A481-1FF6-EABE-D97F-9874459E19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14546" y="3293970"/>
            <a:ext cx="3067854" cy="240582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hat is attachment theory in early childhood? | Famly">
            <a:extLst>
              <a:ext uri="{FF2B5EF4-FFF2-40B4-BE49-F238E27FC236}">
                <a16:creationId xmlns:a16="http://schemas.microsoft.com/office/drawing/2014/main" id="{90D035DA-85F5-A23C-26A2-1E26CB8407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2132" y="3398905"/>
            <a:ext cx="3570817" cy="230089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DB16481-1B4B-3743-0A92-74FA49B33177}"/>
              </a:ext>
            </a:extLst>
          </p:cNvPr>
          <p:cNvSpPr txBox="1"/>
          <p:nvPr/>
        </p:nvSpPr>
        <p:spPr>
          <a:xfrm>
            <a:off x="4846270" y="5383552"/>
            <a:ext cx="6099858" cy="246221"/>
          </a:xfrm>
          <a:prstGeom prst="rect">
            <a:avLst/>
          </a:prstGeom>
          <a:noFill/>
        </p:spPr>
        <p:txBody>
          <a:bodyPr wrap="square">
            <a:spAutoFit/>
          </a:bodyPr>
          <a:lstStyle/>
          <a:p>
            <a:r>
              <a:rPr lang="en-GB" sz="1000" b="0" i="1" u="none" strike="noStrike" dirty="0">
                <a:solidFill>
                  <a:srgbClr val="000000"/>
                </a:solidFill>
                <a:effectLst/>
                <a:latin typeface="Times New Roman" panose="02020603050405020304" pitchFamily="18" charset="0"/>
                <a:cs typeface="Times New Roman" panose="02020603050405020304" pitchFamily="18" charset="0"/>
              </a:rPr>
              <a:t>Caption: “John Bowlby &amp; early attachment theory”</a:t>
            </a:r>
            <a:endParaRPr lang="en-GB"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204959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A62B3-18ED-4950-FCCE-44604581FB6E}"/>
              </a:ext>
            </a:extLst>
          </p:cNvPr>
          <p:cNvSpPr>
            <a:spLocks noGrp="1"/>
          </p:cNvSpPr>
          <p:nvPr>
            <p:ph type="title"/>
          </p:nvPr>
        </p:nvSpPr>
        <p:spPr>
          <a:xfrm>
            <a:off x="609600" y="274638"/>
            <a:ext cx="10972800" cy="883566"/>
          </a:xfrm>
        </p:spPr>
        <p:txBody>
          <a:bodyPr/>
          <a:lstStyle/>
          <a:p>
            <a:r>
              <a:rPr lang="en-GB" b="0" i="0" u="none" strike="noStrike" dirty="0">
                <a:solidFill>
                  <a:srgbClr val="131615"/>
                </a:solidFill>
                <a:effectLst/>
                <a:latin typeface="Times New Roman" panose="02020603050405020304" pitchFamily="18" charset="0"/>
                <a:cs typeface="Times New Roman" panose="02020603050405020304" pitchFamily="18" charset="0"/>
              </a:rPr>
              <a:t>Key Concepts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9BA314F-CFB9-88D1-6791-718EBFF66258}"/>
              </a:ext>
            </a:extLst>
          </p:cNvPr>
          <p:cNvSpPr>
            <a:spLocks noGrp="1"/>
          </p:cNvSpPr>
          <p:nvPr>
            <p:ph idx="1"/>
          </p:nvPr>
        </p:nvSpPr>
        <p:spPr>
          <a:xfrm>
            <a:off x="609600" y="1158204"/>
            <a:ext cx="10972800" cy="4359029"/>
          </a:xfrm>
        </p:spPr>
        <p:txBody>
          <a:bodyPr/>
          <a:lstStyle/>
          <a:p>
            <a:pPr marL="0" indent="0">
              <a:buNone/>
            </a:pPr>
            <a:r>
              <a:rPr lang="en-GB" sz="1800" b="0" i="0" u="none" strike="noStrike" dirty="0">
                <a:solidFill>
                  <a:srgbClr val="131615"/>
                </a:solidFill>
                <a:effectLst/>
                <a:latin typeface="Arial" panose="020B0604020202020204" pitchFamily="34" charset="0"/>
                <a:cs typeface="Arial" panose="020B0604020202020204" pitchFamily="34" charset="0"/>
              </a:rPr>
              <a:t>Attachment refers to the emotional connection which develops between children and their caregivers. The caregiver functions as a secure base, which enables children to feel safe while they explore their environment. Children experience separation anxiety when they face situations where they must be apart from their primary caregivers. Children develop internal working models which represent their self-perception and their understanding of others according to Bowlby (1988). The first five years of life mark a critical period for developing strong attachments between children and their caregivers.</a:t>
            </a:r>
            <a:endParaRPr lang="en-GB" sz="1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DBA1B3E-A555-2456-0DA7-731E3A665426}"/>
              </a:ext>
            </a:extLst>
          </p:cNvPr>
          <p:cNvSpPr>
            <a:spLocks noGrp="1"/>
          </p:cNvSpPr>
          <p:nvPr>
            <p:ph type="dt" sz="half" idx="10"/>
          </p:nvPr>
        </p:nvSpPr>
        <p:spPr/>
        <p:txBody>
          <a:bodyPr/>
          <a:lstStyle/>
          <a:p>
            <a:pPr>
              <a:defRPr/>
            </a:pPr>
            <a:fld id="{63163EF8-2307-4794-9875-6B8CA664E276}" type="datetime1">
              <a:rPr lang="en-GB" altLang="en-US" smtClean="0"/>
              <a:pPr>
                <a:defRPr/>
              </a:pPr>
              <a:t>13/11/2025</a:t>
            </a:fld>
            <a:endParaRPr lang="en-GB" altLang="en-US" dirty="0"/>
          </a:p>
        </p:txBody>
      </p:sp>
      <p:sp>
        <p:nvSpPr>
          <p:cNvPr id="5" name="Slide Number Placeholder 4">
            <a:extLst>
              <a:ext uri="{FF2B5EF4-FFF2-40B4-BE49-F238E27FC236}">
                <a16:creationId xmlns:a16="http://schemas.microsoft.com/office/drawing/2014/main" id="{6FAE39A0-E116-BDF0-0E58-2D411F2EDD48}"/>
              </a:ext>
            </a:extLst>
          </p:cNvPr>
          <p:cNvSpPr>
            <a:spLocks noGrp="1"/>
          </p:cNvSpPr>
          <p:nvPr>
            <p:ph type="sldNum" sz="quarter" idx="12"/>
          </p:nvPr>
        </p:nvSpPr>
        <p:spPr/>
        <p:txBody>
          <a:bodyPr/>
          <a:lstStyle/>
          <a:p>
            <a:pPr>
              <a:defRPr/>
            </a:pPr>
            <a:fld id="{8B34AADE-47AB-4FD6-A959-68A9E6432E18}" type="slidenum">
              <a:rPr lang="en-GB" altLang="en-US" smtClean="0"/>
              <a:pPr>
                <a:defRPr/>
              </a:pPr>
              <a:t>6</a:t>
            </a:fld>
            <a:endParaRPr lang="en-GB" altLang="en-US"/>
          </a:p>
        </p:txBody>
      </p:sp>
      <p:pic>
        <p:nvPicPr>
          <p:cNvPr id="3074" name="Picture 2" descr="Introduction to the Secure Base model">
            <a:extLst>
              <a:ext uri="{FF2B5EF4-FFF2-40B4-BE49-F238E27FC236}">
                <a16:creationId xmlns:a16="http://schemas.microsoft.com/office/drawing/2014/main" id="{964E9074-4430-9025-CCA6-25D198B2A6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0385" y="3097930"/>
            <a:ext cx="3555839" cy="260186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ntroduction to the Secure Base model">
            <a:extLst>
              <a:ext uri="{FF2B5EF4-FFF2-40B4-BE49-F238E27FC236}">
                <a16:creationId xmlns:a16="http://schemas.microsoft.com/office/drawing/2014/main" id="{9D65C7E7-BC93-E5C9-D44A-A3E8A95B3E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55988" y="3097929"/>
            <a:ext cx="3243323" cy="241930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32D653E-1A89-F11C-B422-98BE2976EF01}"/>
              </a:ext>
            </a:extLst>
          </p:cNvPr>
          <p:cNvSpPr txBox="1"/>
          <p:nvPr/>
        </p:nvSpPr>
        <p:spPr>
          <a:xfrm>
            <a:off x="7830273" y="5134688"/>
            <a:ext cx="3501342" cy="246221"/>
          </a:xfrm>
          <a:prstGeom prst="rect">
            <a:avLst/>
          </a:prstGeom>
          <a:noFill/>
        </p:spPr>
        <p:txBody>
          <a:bodyPr wrap="square">
            <a:spAutoFit/>
          </a:bodyPr>
          <a:lstStyle/>
          <a:p>
            <a:r>
              <a:rPr lang="en-GB" sz="1000" b="0" i="1" u="none" strike="noStrike" dirty="0">
                <a:solidFill>
                  <a:srgbClr val="000000"/>
                </a:solidFill>
                <a:effectLst/>
                <a:latin typeface="Times New Roman" panose="02020603050405020304" pitchFamily="18" charset="0"/>
                <a:cs typeface="Times New Roman" panose="02020603050405020304" pitchFamily="18" charset="0"/>
              </a:rPr>
              <a:t>Caption: “Secure base supporting exploration”</a:t>
            </a:r>
            <a:endParaRPr lang="en-GB" sz="10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48843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2E00B-559D-AF32-2079-488D11A010AF}"/>
              </a:ext>
            </a:extLst>
          </p:cNvPr>
          <p:cNvSpPr>
            <a:spLocks noGrp="1"/>
          </p:cNvSpPr>
          <p:nvPr>
            <p:ph type="title"/>
          </p:nvPr>
        </p:nvSpPr>
        <p:spPr>
          <a:xfrm>
            <a:off x="609600" y="1"/>
            <a:ext cx="10972800" cy="1066800"/>
          </a:xfrm>
        </p:spPr>
        <p:txBody>
          <a:bodyPr/>
          <a:lstStyle/>
          <a:p>
            <a:r>
              <a:rPr lang="en-GB" b="0" i="0" u="none" strike="noStrike" dirty="0">
                <a:solidFill>
                  <a:srgbClr val="131615"/>
                </a:solidFill>
                <a:effectLst/>
                <a:latin typeface="Arial" panose="020B0604020202020204" pitchFamily="34" charset="0"/>
                <a:cs typeface="Arial" panose="020B0604020202020204" pitchFamily="34" charset="0"/>
              </a:rPr>
              <a:t>Application to Amira’s Case</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BF9CCB-27A5-E411-9DAE-2565E188D6CE}"/>
              </a:ext>
            </a:extLst>
          </p:cNvPr>
          <p:cNvSpPr>
            <a:spLocks noGrp="1"/>
          </p:cNvSpPr>
          <p:nvPr>
            <p:ph idx="1"/>
          </p:nvPr>
        </p:nvSpPr>
        <p:spPr>
          <a:xfrm>
            <a:off x="609600" y="895350"/>
            <a:ext cx="10972800" cy="4621883"/>
          </a:xfrm>
        </p:spPr>
        <p:txBody>
          <a:bodyPr/>
          <a:lstStyle/>
          <a:p>
            <a:pPr marL="0" indent="0" algn="just">
              <a:buNone/>
            </a:pPr>
            <a:r>
              <a:rPr lang="en-GB" sz="1800" b="0" i="0" u="none" strike="noStrike" dirty="0">
                <a:solidFill>
                  <a:srgbClr val="131615"/>
                </a:solidFill>
                <a:effectLst/>
                <a:latin typeface="Arial" panose="020B0604020202020204" pitchFamily="34" charset="0"/>
                <a:cs typeface="Arial" panose="020B0604020202020204" pitchFamily="34" charset="0"/>
              </a:rPr>
              <a:t>The anxious behaviour Amira displays when she is left alone suggests she might have an insecure attachment pattern. The child's restricted ability to speak could stem from emotional turmoil or self-doubt. The child shows challenges in group activities because she displays uncertainty and fear when interacting with others. The theory of Bowlby explains that Amira needs to establish a trustworthy bond with adult staff members at the nursery to feel secure. The development of an attachment bond with a designated key worker will enable Amira to experience safety while exploring new environments (Bretherton, 1992).</a:t>
            </a:r>
            <a:endParaRPr lang="en-GB" sz="1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DC29029-7FFB-2B53-706F-06F6569763E0}"/>
              </a:ext>
            </a:extLst>
          </p:cNvPr>
          <p:cNvSpPr>
            <a:spLocks noGrp="1"/>
          </p:cNvSpPr>
          <p:nvPr>
            <p:ph type="dt" sz="half" idx="10"/>
          </p:nvPr>
        </p:nvSpPr>
        <p:spPr/>
        <p:txBody>
          <a:bodyPr/>
          <a:lstStyle/>
          <a:p>
            <a:pPr>
              <a:defRPr/>
            </a:pPr>
            <a:fld id="{63163EF8-2307-4794-9875-6B8CA664E276}" type="datetime1">
              <a:rPr lang="en-GB" altLang="en-US" smtClean="0"/>
              <a:pPr>
                <a:defRPr/>
              </a:pPr>
              <a:t>13/11/2025</a:t>
            </a:fld>
            <a:endParaRPr lang="en-GB" altLang="en-US" dirty="0"/>
          </a:p>
        </p:txBody>
      </p:sp>
      <p:sp>
        <p:nvSpPr>
          <p:cNvPr id="5" name="Slide Number Placeholder 4">
            <a:extLst>
              <a:ext uri="{FF2B5EF4-FFF2-40B4-BE49-F238E27FC236}">
                <a16:creationId xmlns:a16="http://schemas.microsoft.com/office/drawing/2014/main" id="{027A8499-1708-0748-55A6-88E94F7F5682}"/>
              </a:ext>
            </a:extLst>
          </p:cNvPr>
          <p:cNvSpPr>
            <a:spLocks noGrp="1"/>
          </p:cNvSpPr>
          <p:nvPr>
            <p:ph type="sldNum" sz="quarter" idx="12"/>
          </p:nvPr>
        </p:nvSpPr>
        <p:spPr/>
        <p:txBody>
          <a:bodyPr/>
          <a:lstStyle/>
          <a:p>
            <a:pPr>
              <a:defRPr/>
            </a:pPr>
            <a:fld id="{8B34AADE-47AB-4FD6-A959-68A9E6432E18}" type="slidenum">
              <a:rPr lang="en-GB" altLang="en-US" smtClean="0"/>
              <a:pPr>
                <a:defRPr/>
              </a:pPr>
              <a:t>7</a:t>
            </a:fld>
            <a:endParaRPr lang="en-GB" altLang="en-US"/>
          </a:p>
        </p:txBody>
      </p:sp>
      <p:pic>
        <p:nvPicPr>
          <p:cNvPr id="4098" name="Picture 2" descr="Dealing with Separation Anxiety - The Goddard School">
            <a:extLst>
              <a:ext uri="{FF2B5EF4-FFF2-40B4-BE49-F238E27FC236}">
                <a16:creationId xmlns:a16="http://schemas.microsoft.com/office/drawing/2014/main" id="{F69C576B-A2BA-D668-E6A1-D7DE2D7649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3028486"/>
            <a:ext cx="3345518" cy="2229313"/>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The Importance of Group Play for Early Years Children">
            <a:extLst>
              <a:ext uri="{FF2B5EF4-FFF2-40B4-BE49-F238E27FC236}">
                <a16:creationId xmlns:a16="http://schemas.microsoft.com/office/drawing/2014/main" id="{36C7B25B-B060-A6DD-77D1-3CD35D2497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4999" y="3028486"/>
            <a:ext cx="3345518" cy="223034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C9EE1DE-555B-8139-C88F-CF4D8D6E9C63}"/>
              </a:ext>
            </a:extLst>
          </p:cNvPr>
          <p:cNvSpPr txBox="1"/>
          <p:nvPr/>
        </p:nvSpPr>
        <p:spPr>
          <a:xfrm>
            <a:off x="6684379" y="5331778"/>
            <a:ext cx="6099858" cy="246221"/>
          </a:xfrm>
          <a:prstGeom prst="rect">
            <a:avLst/>
          </a:prstGeom>
          <a:noFill/>
        </p:spPr>
        <p:txBody>
          <a:bodyPr wrap="square">
            <a:spAutoFit/>
          </a:bodyPr>
          <a:lstStyle/>
          <a:p>
            <a:pPr algn="just"/>
            <a:r>
              <a:rPr lang="en-GB" sz="1000" b="0" i="1" u="none" strike="noStrike" dirty="0">
                <a:solidFill>
                  <a:srgbClr val="000000"/>
                </a:solidFill>
                <a:effectLst/>
                <a:latin typeface="Times New Roman" panose="02020603050405020304" pitchFamily="18" charset="0"/>
                <a:cs typeface="Times New Roman" panose="02020603050405020304" pitchFamily="18" charset="0"/>
              </a:rPr>
              <a:t>Caption: “Example of a child experiencing separation anxiety / new setting”</a:t>
            </a:r>
            <a:endParaRPr lang="en-GB"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68127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A0DA4-B425-03E3-2CFE-71951A3174F6}"/>
              </a:ext>
            </a:extLst>
          </p:cNvPr>
          <p:cNvSpPr>
            <a:spLocks noGrp="1"/>
          </p:cNvSpPr>
          <p:nvPr>
            <p:ph type="title"/>
          </p:nvPr>
        </p:nvSpPr>
        <p:spPr/>
        <p:txBody>
          <a:bodyPr/>
          <a:lstStyle/>
          <a:p>
            <a:r>
              <a:rPr lang="en-GB" sz="2800" b="0" i="0" u="none" strike="noStrike" dirty="0">
                <a:solidFill>
                  <a:srgbClr val="131615"/>
                </a:solidFill>
                <a:effectLst/>
                <a:latin typeface="Arial" panose="020B0604020202020204" pitchFamily="34" charset="0"/>
                <a:cs typeface="Arial" panose="020B0604020202020204" pitchFamily="34" charset="0"/>
              </a:rPr>
              <a:t>Biological and Environmental Influences (Nature and Nurture)</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78FD277-B69A-B6A3-F1A8-2F8ED1851488}"/>
              </a:ext>
            </a:extLst>
          </p:cNvPr>
          <p:cNvSpPr>
            <a:spLocks noGrp="1"/>
          </p:cNvSpPr>
          <p:nvPr>
            <p:ph idx="1"/>
          </p:nvPr>
        </p:nvSpPr>
        <p:spPr>
          <a:xfrm>
            <a:off x="609600" y="1200150"/>
            <a:ext cx="10972800" cy="4317083"/>
          </a:xfrm>
        </p:spPr>
        <p:txBody>
          <a:bodyPr/>
          <a:lstStyle/>
          <a:p>
            <a:pPr marL="0" indent="0" algn="just">
              <a:buNone/>
              <a:tabLst>
                <a:tab pos="7861300" algn="l"/>
              </a:tabLst>
            </a:pPr>
            <a:r>
              <a:rPr lang="en-GB" sz="1800" b="0" i="0" u="none" strike="noStrike" dirty="0">
                <a:solidFill>
                  <a:srgbClr val="131615"/>
                </a:solidFill>
                <a:effectLst/>
                <a:latin typeface="Times New Roman" panose="02020603050405020304" pitchFamily="18" charset="0"/>
                <a:cs typeface="Times New Roman" panose="02020603050405020304" pitchFamily="18" charset="0"/>
              </a:rPr>
              <a:t>Biological: The development of emotional control in children depends on their natural temperament and their brain structure (</a:t>
            </a:r>
            <a:r>
              <a:rPr lang="en-GB" sz="1800" b="0" i="0" u="none" strike="noStrike" dirty="0" err="1">
                <a:solidFill>
                  <a:srgbClr val="131615"/>
                </a:solidFill>
                <a:effectLst/>
                <a:latin typeface="Times New Roman" panose="02020603050405020304" pitchFamily="18" charset="0"/>
                <a:cs typeface="Times New Roman" panose="02020603050405020304" pitchFamily="18" charset="0"/>
              </a:rPr>
              <a:t>Schore</a:t>
            </a:r>
            <a:r>
              <a:rPr lang="en-GB" sz="1800" b="0" i="0" u="none" strike="noStrike" dirty="0">
                <a:solidFill>
                  <a:srgbClr val="131615"/>
                </a:solidFill>
                <a:effectLst/>
                <a:latin typeface="Times New Roman" panose="02020603050405020304" pitchFamily="18" charset="0"/>
                <a:cs typeface="Times New Roman" panose="02020603050405020304" pitchFamily="18" charset="0"/>
              </a:rPr>
              <a:t>, 2001). The brain regions responsible for attachment and language development become affected by elevated stress levels. Environmental: Children develop insecurity when their parents separate or when they experience changes in their caregivers or move to new environments. The nursery environment serves as a fundamental factor which establishes emotional safety for children (Ainsworth, 1979). The combination of genetic and environmental factors determines how Amira develops emotionally and what attachment pattern she will develop</a:t>
            </a:r>
            <a:endParaRPr lang="en-GB" sz="1800" dirty="0">
              <a:latin typeface="Times New Roman" panose="02020603050405020304" pitchFamily="18" charset="0"/>
              <a:cs typeface="Times New Roman" panose="02020603050405020304" pitchFamily="18" charset="0"/>
            </a:endParaRPr>
          </a:p>
        </p:txBody>
      </p:sp>
      <p:sp>
        <p:nvSpPr>
          <p:cNvPr id="4" name="Date Placeholder 3">
            <a:extLst>
              <a:ext uri="{FF2B5EF4-FFF2-40B4-BE49-F238E27FC236}">
                <a16:creationId xmlns:a16="http://schemas.microsoft.com/office/drawing/2014/main" id="{F0858D20-2350-5EE6-DA09-FAC29D8B001D}"/>
              </a:ext>
            </a:extLst>
          </p:cNvPr>
          <p:cNvSpPr>
            <a:spLocks noGrp="1"/>
          </p:cNvSpPr>
          <p:nvPr>
            <p:ph type="dt" sz="half" idx="10"/>
          </p:nvPr>
        </p:nvSpPr>
        <p:spPr/>
        <p:txBody>
          <a:bodyPr/>
          <a:lstStyle/>
          <a:p>
            <a:pPr>
              <a:defRPr/>
            </a:pPr>
            <a:fld id="{63163EF8-2307-4794-9875-6B8CA664E276}" type="datetime1">
              <a:rPr lang="en-GB" altLang="en-US" smtClean="0"/>
              <a:pPr>
                <a:defRPr/>
              </a:pPr>
              <a:t>13/11/2025</a:t>
            </a:fld>
            <a:endParaRPr lang="en-GB" altLang="en-US" dirty="0"/>
          </a:p>
        </p:txBody>
      </p:sp>
      <p:sp>
        <p:nvSpPr>
          <p:cNvPr id="5" name="Slide Number Placeholder 4">
            <a:extLst>
              <a:ext uri="{FF2B5EF4-FFF2-40B4-BE49-F238E27FC236}">
                <a16:creationId xmlns:a16="http://schemas.microsoft.com/office/drawing/2014/main" id="{665107FB-E578-4C4A-625C-CA10864CAE12}"/>
              </a:ext>
            </a:extLst>
          </p:cNvPr>
          <p:cNvSpPr>
            <a:spLocks noGrp="1"/>
          </p:cNvSpPr>
          <p:nvPr>
            <p:ph type="sldNum" sz="quarter" idx="12"/>
          </p:nvPr>
        </p:nvSpPr>
        <p:spPr/>
        <p:txBody>
          <a:bodyPr/>
          <a:lstStyle/>
          <a:p>
            <a:pPr>
              <a:defRPr/>
            </a:pPr>
            <a:fld id="{8B34AADE-47AB-4FD6-A959-68A9E6432E18}" type="slidenum">
              <a:rPr lang="en-GB" altLang="en-US" smtClean="0"/>
              <a:pPr>
                <a:defRPr/>
              </a:pPr>
              <a:t>8</a:t>
            </a:fld>
            <a:endParaRPr lang="en-GB" altLang="en-US"/>
          </a:p>
        </p:txBody>
      </p:sp>
      <p:pic>
        <p:nvPicPr>
          <p:cNvPr id="5124" name="Picture 4" descr="How a child's brain development over the years?">
            <a:extLst>
              <a:ext uri="{FF2B5EF4-FFF2-40B4-BE49-F238E27FC236}">
                <a16:creationId xmlns:a16="http://schemas.microsoft.com/office/drawing/2014/main" id="{40B7CC5A-2F35-4DED-A5FD-84A8E59726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3153179"/>
            <a:ext cx="3546459" cy="1828799"/>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Nature vs. Nurture: Genetic and Environmental Influences">
            <a:extLst>
              <a:ext uri="{FF2B5EF4-FFF2-40B4-BE49-F238E27FC236}">
                <a16:creationId xmlns:a16="http://schemas.microsoft.com/office/drawing/2014/main" id="{02217230-890D-D0C2-A465-E387F7D4F2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3250" y="3153180"/>
            <a:ext cx="3335857" cy="192026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9614A2E-47B4-FB0C-803E-60669C6AB850}"/>
              </a:ext>
            </a:extLst>
          </p:cNvPr>
          <p:cNvSpPr txBox="1"/>
          <p:nvPr/>
        </p:nvSpPr>
        <p:spPr>
          <a:xfrm>
            <a:off x="6652437" y="5243307"/>
            <a:ext cx="6103088" cy="246221"/>
          </a:xfrm>
          <a:prstGeom prst="rect">
            <a:avLst/>
          </a:prstGeom>
          <a:noFill/>
        </p:spPr>
        <p:txBody>
          <a:bodyPr wrap="square">
            <a:spAutoFit/>
          </a:bodyPr>
          <a:lstStyle/>
          <a:p>
            <a:pPr algn="just"/>
            <a:r>
              <a:rPr lang="en-GB" sz="1000" b="0" i="1" u="none" strike="noStrike" dirty="0">
                <a:solidFill>
                  <a:srgbClr val="000000"/>
                </a:solidFill>
                <a:effectLst/>
                <a:latin typeface="Times New Roman" panose="02020603050405020304" pitchFamily="18" charset="0"/>
                <a:cs typeface="Times New Roman" panose="02020603050405020304" pitchFamily="18" charset="0"/>
              </a:rPr>
              <a:t>Caption: “Biological and environmental factors in development”</a:t>
            </a:r>
            <a:endParaRPr lang="en-GB" sz="10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921087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8B8D8-C1E8-FADA-1FE2-E48AB9D73167}"/>
              </a:ext>
            </a:extLst>
          </p:cNvPr>
          <p:cNvSpPr>
            <a:spLocks noGrp="1"/>
          </p:cNvSpPr>
          <p:nvPr>
            <p:ph type="title"/>
          </p:nvPr>
        </p:nvSpPr>
        <p:spPr>
          <a:xfrm>
            <a:off x="609600" y="0"/>
            <a:ext cx="10972800" cy="1104900"/>
          </a:xfrm>
        </p:spPr>
        <p:txBody>
          <a:bodyPr/>
          <a:lstStyle/>
          <a:p>
            <a:r>
              <a:rPr lang="en-GB" b="0" i="0" u="none" strike="noStrike" dirty="0">
                <a:solidFill>
                  <a:srgbClr val="131615"/>
                </a:solidFill>
                <a:effectLst/>
                <a:latin typeface="Arial" panose="020B0604020202020204" pitchFamily="34" charset="0"/>
                <a:cs typeface="Arial" panose="020B0604020202020204" pitchFamily="34" charset="0"/>
              </a:rPr>
              <a:t>Strategies and Interventions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7CBB089-70B9-9D52-A7D9-ECB40D88A98F}"/>
              </a:ext>
            </a:extLst>
          </p:cNvPr>
          <p:cNvSpPr>
            <a:spLocks noGrp="1"/>
          </p:cNvSpPr>
          <p:nvPr>
            <p:ph idx="1"/>
          </p:nvPr>
        </p:nvSpPr>
        <p:spPr>
          <a:xfrm>
            <a:off x="609600" y="971550"/>
            <a:ext cx="10972800" cy="4545683"/>
          </a:xfrm>
        </p:spPr>
        <p:txBody>
          <a:bodyPr/>
          <a:lstStyle/>
          <a:p>
            <a:pPr marL="0" indent="0" algn="just">
              <a:buNone/>
            </a:pPr>
            <a:r>
              <a:rPr lang="en-GB" sz="1800" b="0" i="0" u="none" strike="noStrike" dirty="0">
                <a:solidFill>
                  <a:srgbClr val="131615"/>
                </a:solidFill>
                <a:effectLst/>
                <a:latin typeface="Arial" panose="020B0604020202020204" pitchFamily="34" charset="0"/>
                <a:cs typeface="Arial" panose="020B0604020202020204" pitchFamily="34" charset="0"/>
              </a:rPr>
              <a:t>A designated key worker should provide Amira with consistent care and emotional support. The child needs daily contact with caregivers who show sensitive and warm behaviour. The child should experience short periods of separation from caregivers before moving to longer periods. The child should participate in play activities which help them learn to communicate effectively. The program should organize small group activities which help children join social activities in a gentle way. The program should include parent involvement through regular updates about child progress and attachment-based strategies for home use. The program should use positive reinforcement to help Amira build her self-assurance (Bee &amp; Boyd, 2019).</a:t>
            </a:r>
            <a:endParaRPr lang="en-GB" sz="1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495096A-E281-CB34-A5BC-AC09ACDFA44E}"/>
              </a:ext>
            </a:extLst>
          </p:cNvPr>
          <p:cNvSpPr>
            <a:spLocks noGrp="1"/>
          </p:cNvSpPr>
          <p:nvPr>
            <p:ph type="dt" sz="half" idx="10"/>
          </p:nvPr>
        </p:nvSpPr>
        <p:spPr/>
        <p:txBody>
          <a:bodyPr/>
          <a:lstStyle/>
          <a:p>
            <a:pPr>
              <a:defRPr/>
            </a:pPr>
            <a:fld id="{63163EF8-2307-4794-9875-6B8CA664E276}" type="datetime1">
              <a:rPr lang="en-GB" altLang="en-US" smtClean="0"/>
              <a:pPr>
                <a:defRPr/>
              </a:pPr>
              <a:t>13/11/2025</a:t>
            </a:fld>
            <a:endParaRPr lang="en-GB" altLang="en-US" dirty="0"/>
          </a:p>
        </p:txBody>
      </p:sp>
      <p:sp>
        <p:nvSpPr>
          <p:cNvPr id="5" name="Slide Number Placeholder 4">
            <a:extLst>
              <a:ext uri="{FF2B5EF4-FFF2-40B4-BE49-F238E27FC236}">
                <a16:creationId xmlns:a16="http://schemas.microsoft.com/office/drawing/2014/main" id="{BEEBEA53-E6C2-37CC-4082-E7B85A4E60DC}"/>
              </a:ext>
            </a:extLst>
          </p:cNvPr>
          <p:cNvSpPr>
            <a:spLocks noGrp="1"/>
          </p:cNvSpPr>
          <p:nvPr>
            <p:ph type="sldNum" sz="quarter" idx="12"/>
          </p:nvPr>
        </p:nvSpPr>
        <p:spPr/>
        <p:txBody>
          <a:bodyPr/>
          <a:lstStyle/>
          <a:p>
            <a:pPr>
              <a:defRPr/>
            </a:pPr>
            <a:fld id="{8B34AADE-47AB-4FD6-A959-68A9E6432E18}" type="slidenum">
              <a:rPr lang="en-GB" altLang="en-US" smtClean="0"/>
              <a:pPr>
                <a:defRPr/>
              </a:pPr>
              <a:t>9</a:t>
            </a:fld>
            <a:endParaRPr lang="en-GB" altLang="en-US"/>
          </a:p>
        </p:txBody>
      </p:sp>
      <p:pic>
        <p:nvPicPr>
          <p:cNvPr id="6146" name="Picture 2" descr="Top Small Group Activities for Preschoolers to Enhance Learning">
            <a:extLst>
              <a:ext uri="{FF2B5EF4-FFF2-40B4-BE49-F238E27FC236}">
                <a16:creationId xmlns:a16="http://schemas.microsoft.com/office/drawing/2014/main" id="{20E58E73-9B87-E7F4-17CE-6ED288EDEF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6350" y="3045104"/>
            <a:ext cx="3755655" cy="1988288"/>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What makes for an effective key person in an early years setting? -  Teachwire">
            <a:extLst>
              <a:ext uri="{FF2B5EF4-FFF2-40B4-BE49-F238E27FC236}">
                <a16:creationId xmlns:a16="http://schemas.microsoft.com/office/drawing/2014/main" id="{7A0AE8AB-F80E-C1F5-3468-A77AB827EC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0913" y="3045104"/>
            <a:ext cx="3755655" cy="198828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13BB829-085A-5429-0CC1-DAA440DE4F39}"/>
              </a:ext>
            </a:extLst>
          </p:cNvPr>
          <p:cNvSpPr txBox="1"/>
          <p:nvPr/>
        </p:nvSpPr>
        <p:spPr>
          <a:xfrm>
            <a:off x="7283302" y="5277618"/>
            <a:ext cx="6103088" cy="246221"/>
          </a:xfrm>
          <a:prstGeom prst="rect">
            <a:avLst/>
          </a:prstGeom>
          <a:noFill/>
        </p:spPr>
        <p:txBody>
          <a:bodyPr wrap="square">
            <a:spAutoFit/>
          </a:bodyPr>
          <a:lstStyle/>
          <a:p>
            <a:pPr algn="just"/>
            <a:r>
              <a:rPr lang="en-GB" sz="1000" b="0" i="1" u="none" strike="noStrike" dirty="0">
                <a:solidFill>
                  <a:srgbClr val="000000"/>
                </a:solidFill>
                <a:effectLst/>
                <a:latin typeface="Times New Roman" panose="02020603050405020304" pitchFamily="18" charset="0"/>
                <a:cs typeface="Times New Roman" panose="02020603050405020304" pitchFamily="18" charset="0"/>
              </a:rPr>
              <a:t>Caption: “Individualised support &amp; small-group interaction”</a:t>
            </a:r>
            <a:endParaRPr lang="en-GB" sz="10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07184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9AE1E-06BF-8A08-FA76-C1585B2A74E6}"/>
              </a:ext>
            </a:extLst>
          </p:cNvPr>
          <p:cNvSpPr>
            <a:spLocks noGrp="1"/>
          </p:cNvSpPr>
          <p:nvPr>
            <p:ph type="title"/>
          </p:nvPr>
        </p:nvSpPr>
        <p:spPr>
          <a:xfrm>
            <a:off x="609600" y="274638"/>
            <a:ext cx="10972800" cy="904124"/>
          </a:xfrm>
        </p:spPr>
        <p:txBody>
          <a:bodyPr/>
          <a:lstStyle/>
          <a:p>
            <a:r>
              <a:rPr lang="en-GB" b="0" i="0" u="none" strike="noStrike" dirty="0">
                <a:solidFill>
                  <a:srgbClr val="131615"/>
                </a:solidFill>
                <a:effectLst/>
                <a:latin typeface="Arial" panose="020B0604020202020204" pitchFamily="34" charset="0"/>
                <a:cs typeface="Arial" panose="020B0604020202020204" pitchFamily="34" charset="0"/>
              </a:rPr>
              <a:t>Evaluation of Bowlby’s Theory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D6EB1D2-1839-E850-6609-3D3E8BD40421}"/>
              </a:ext>
            </a:extLst>
          </p:cNvPr>
          <p:cNvSpPr>
            <a:spLocks noGrp="1"/>
          </p:cNvSpPr>
          <p:nvPr>
            <p:ph idx="1"/>
          </p:nvPr>
        </p:nvSpPr>
        <p:spPr>
          <a:xfrm>
            <a:off x="476250" y="1178762"/>
            <a:ext cx="11106150" cy="4338471"/>
          </a:xfrm>
        </p:spPr>
        <p:txBody>
          <a:bodyPr/>
          <a:lstStyle/>
          <a:p>
            <a:pPr marL="0" indent="0" algn="just">
              <a:buNone/>
            </a:pPr>
            <a:r>
              <a:rPr lang="en-GB" sz="1800" b="0" i="0" u="none" strike="noStrike" dirty="0">
                <a:solidFill>
                  <a:srgbClr val="131615"/>
                </a:solidFill>
                <a:effectLst/>
                <a:latin typeface="Arial" panose="020B0604020202020204" pitchFamily="34" charset="0"/>
                <a:cs typeface="Arial" panose="020B0604020202020204" pitchFamily="34" charset="0"/>
              </a:rPr>
              <a:t>Strengths: The theory explains how early relationships create emotional and social challenges in children. Research supports the "Strange Situation" study by Ainsworth supports the theory. The theory enables early years practitioners to create practical intervention methods for supporting children (Howe, 2011). Limitations: The theory focuses primarily on mother-child relationships but fails to recognise the importance of other social bonds (Rutter, 1981). The theory lacks a complete understanding of how different cultural backgrounds affect attachment patterns. The theory fails to recognise both learned behaviours and individual coping abilities.</a:t>
            </a:r>
            <a:endParaRPr lang="en-GB" sz="1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E384A26-3C1A-79AC-702F-2049AFE084E1}"/>
              </a:ext>
            </a:extLst>
          </p:cNvPr>
          <p:cNvSpPr>
            <a:spLocks noGrp="1"/>
          </p:cNvSpPr>
          <p:nvPr>
            <p:ph type="dt" sz="half" idx="10"/>
          </p:nvPr>
        </p:nvSpPr>
        <p:spPr/>
        <p:txBody>
          <a:bodyPr/>
          <a:lstStyle/>
          <a:p>
            <a:pPr>
              <a:defRPr/>
            </a:pPr>
            <a:fld id="{63163EF8-2307-4794-9875-6B8CA664E276}" type="datetime1">
              <a:rPr lang="en-GB" altLang="en-US" smtClean="0"/>
              <a:pPr>
                <a:defRPr/>
              </a:pPr>
              <a:t>13/11/2025</a:t>
            </a:fld>
            <a:endParaRPr lang="en-GB" altLang="en-US" dirty="0"/>
          </a:p>
        </p:txBody>
      </p:sp>
      <p:sp>
        <p:nvSpPr>
          <p:cNvPr id="5" name="Slide Number Placeholder 4">
            <a:extLst>
              <a:ext uri="{FF2B5EF4-FFF2-40B4-BE49-F238E27FC236}">
                <a16:creationId xmlns:a16="http://schemas.microsoft.com/office/drawing/2014/main" id="{9D980759-6795-0604-F70A-5315956C991E}"/>
              </a:ext>
            </a:extLst>
          </p:cNvPr>
          <p:cNvSpPr>
            <a:spLocks noGrp="1"/>
          </p:cNvSpPr>
          <p:nvPr>
            <p:ph type="sldNum" sz="quarter" idx="12"/>
          </p:nvPr>
        </p:nvSpPr>
        <p:spPr/>
        <p:txBody>
          <a:bodyPr/>
          <a:lstStyle/>
          <a:p>
            <a:pPr>
              <a:defRPr/>
            </a:pPr>
            <a:fld id="{8B34AADE-47AB-4FD6-A959-68A9E6432E18}" type="slidenum">
              <a:rPr lang="en-GB" altLang="en-US" smtClean="0"/>
              <a:pPr>
                <a:defRPr/>
              </a:pPr>
              <a:t>10</a:t>
            </a:fld>
            <a:endParaRPr lang="en-GB" altLang="en-US"/>
          </a:p>
        </p:txBody>
      </p:sp>
      <p:pic>
        <p:nvPicPr>
          <p:cNvPr id="7170" name="Picture 2" descr="Embracing Diversity: The Crucial Role of Cultural Diversity in Early  Childhood Education - The Nest Schools">
            <a:extLst>
              <a:ext uri="{FF2B5EF4-FFF2-40B4-BE49-F238E27FC236}">
                <a16:creationId xmlns:a16="http://schemas.microsoft.com/office/drawing/2014/main" id="{2EBD780B-4160-3E9B-398A-9AF65874C5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6250" y="3368632"/>
            <a:ext cx="3905250" cy="231060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4828EC6-8F5F-B40E-8F6E-F851EFE032D8}"/>
              </a:ext>
            </a:extLst>
          </p:cNvPr>
          <p:cNvSpPr txBox="1"/>
          <p:nvPr/>
        </p:nvSpPr>
        <p:spPr>
          <a:xfrm>
            <a:off x="4381500" y="5517233"/>
            <a:ext cx="3196026" cy="246221"/>
          </a:xfrm>
          <a:prstGeom prst="rect">
            <a:avLst/>
          </a:prstGeom>
          <a:noFill/>
        </p:spPr>
        <p:txBody>
          <a:bodyPr wrap="square">
            <a:spAutoFit/>
          </a:bodyPr>
          <a:lstStyle/>
          <a:p>
            <a:pPr algn="just"/>
            <a:r>
              <a:rPr lang="en-GB" sz="1000" b="0" i="0" u="none" strike="noStrike" dirty="0">
                <a:solidFill>
                  <a:srgbClr val="000000"/>
                </a:solidFill>
                <a:effectLst/>
                <a:latin typeface="Times New Roman" panose="02020603050405020304" pitchFamily="18" charset="0"/>
                <a:cs typeface="Times New Roman" panose="02020603050405020304" pitchFamily="18" charset="0"/>
              </a:rPr>
              <a:t>Caption: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“Consideration of strengths &amp; limitations”</a:t>
            </a:r>
            <a:endParaRPr lang="en-GB" sz="1000" dirty="0">
              <a:latin typeface="Times New Roman" panose="02020603050405020304" pitchFamily="18" charset="0"/>
              <a:cs typeface="Times New Roman" panose="02020603050405020304" pitchFamily="18" charset="0"/>
            </a:endParaRPr>
          </a:p>
        </p:txBody>
      </p:sp>
      <p:pic>
        <p:nvPicPr>
          <p:cNvPr id="16" name="Picture 15" descr="A person holding a baby&#10;&#10;AI-generated content may be incorrect.">
            <a:extLst>
              <a:ext uri="{FF2B5EF4-FFF2-40B4-BE49-F238E27FC236}">
                <a16:creationId xmlns:a16="http://schemas.microsoft.com/office/drawing/2014/main" id="{AB779127-9801-D736-9C5E-2095F88DAB3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577525" y="3368633"/>
            <a:ext cx="4290625" cy="2148600"/>
          </a:xfrm>
          <a:prstGeom prst="rect">
            <a:avLst/>
          </a:prstGeom>
        </p:spPr>
      </p:pic>
      <p:sp>
        <p:nvSpPr>
          <p:cNvPr id="17" name="TextBox 16">
            <a:extLst>
              <a:ext uri="{FF2B5EF4-FFF2-40B4-BE49-F238E27FC236}">
                <a16:creationId xmlns:a16="http://schemas.microsoft.com/office/drawing/2014/main" id="{84DFD093-BE47-A202-7758-A8E7716B4409}"/>
              </a:ext>
            </a:extLst>
          </p:cNvPr>
          <p:cNvSpPr txBox="1"/>
          <p:nvPr/>
        </p:nvSpPr>
        <p:spPr>
          <a:xfrm>
            <a:off x="6212489" y="6858000"/>
            <a:ext cx="4817460" cy="230832"/>
          </a:xfrm>
          <a:prstGeom prst="rect">
            <a:avLst/>
          </a:prstGeom>
          <a:noFill/>
        </p:spPr>
        <p:txBody>
          <a:bodyPr wrap="square" rtlCol="0">
            <a:spAutoFit/>
          </a:bodyPr>
          <a:lstStyle/>
          <a:p>
            <a:r>
              <a:rPr lang="en-GB" sz="900" dirty="0">
                <a:hlinkClick r:id="rId4" tooltip="https://openbooks.library.baylor.edu/lifespanhumandevelopment/chapter/chapter-17-1-early-life-attachment/"/>
              </a:rPr>
              <a:t>This Photo</a:t>
            </a:r>
            <a:r>
              <a:rPr lang="en-GB" sz="900" dirty="0"/>
              <a:t> by Unknown Author is licensed under </a:t>
            </a:r>
            <a:r>
              <a:rPr lang="en-GB" sz="900" dirty="0">
                <a:hlinkClick r:id="rId5" tooltip="https://creativecommons.org/licenses/by/3.0/"/>
              </a:rPr>
              <a:t>CC BY</a:t>
            </a:r>
            <a:endParaRPr lang="en-GB" sz="900" dirty="0"/>
          </a:p>
        </p:txBody>
      </p:sp>
    </p:spTree>
    <p:extLst>
      <p:ext uri="{BB962C8B-B14F-4D97-AF65-F5344CB8AC3E}">
        <p14:creationId xmlns:p14="http://schemas.microsoft.com/office/powerpoint/2010/main" val="22007628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2F9F1-5881-DF38-0C33-65A0590894F4}"/>
              </a:ext>
            </a:extLst>
          </p:cNvPr>
          <p:cNvSpPr>
            <a:spLocks noGrp="1"/>
          </p:cNvSpPr>
          <p:nvPr>
            <p:ph type="title"/>
          </p:nvPr>
        </p:nvSpPr>
        <p:spPr>
          <a:xfrm>
            <a:off x="609600" y="0"/>
            <a:ext cx="10972800" cy="858793"/>
          </a:xfrm>
        </p:spPr>
        <p:txBody>
          <a:bodyPr/>
          <a:lstStyle/>
          <a:p>
            <a:r>
              <a:rPr lang="en-GB" b="0" i="0" u="none" strike="noStrike" dirty="0">
                <a:solidFill>
                  <a:srgbClr val="131615"/>
                </a:solidFill>
                <a:effectLst/>
                <a:latin typeface="Arial" panose="020B0604020202020204" pitchFamily="34" charset="0"/>
                <a:cs typeface="Arial" panose="020B0604020202020204" pitchFamily="34" charset="0"/>
              </a:rPr>
              <a:t>Conclusion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1B25068-6C78-FA02-F76F-CB7EB17C0D39}"/>
              </a:ext>
            </a:extLst>
          </p:cNvPr>
          <p:cNvSpPr>
            <a:spLocks noGrp="1"/>
          </p:cNvSpPr>
          <p:nvPr>
            <p:ph idx="1"/>
          </p:nvPr>
        </p:nvSpPr>
        <p:spPr>
          <a:xfrm>
            <a:off x="609600" y="858793"/>
            <a:ext cx="10972800" cy="4658440"/>
          </a:xfrm>
        </p:spPr>
        <p:txBody>
          <a:bodyPr/>
          <a:lstStyle/>
          <a:p>
            <a:pPr marL="0" indent="0" algn="just">
              <a:buNone/>
            </a:pPr>
            <a:r>
              <a:rPr lang="en-GB" sz="1800" b="0" i="0" u="none" strike="noStrike" dirty="0">
                <a:solidFill>
                  <a:srgbClr val="131615"/>
                </a:solidFill>
                <a:effectLst/>
                <a:latin typeface="Arial" panose="020B0604020202020204" pitchFamily="34" charset="0"/>
                <a:cs typeface="Arial" panose="020B0604020202020204" pitchFamily="34" charset="0"/>
              </a:rPr>
              <a:t>The theory of Bowlby demonstrates that children need secure bonds with their caregivers during their early years. The theory explains Amira's social difficulties and anxiety through possible insecure attachment patterns. The theory enables practitioners to create safety measures which will help Amira develop confidence and maintain social connections. The theory supports complete child development through its impact on emotional growth and cognitive development, and social abilities.</a:t>
            </a:r>
          </a:p>
          <a:p>
            <a:endParaRPr lang="en-GB" dirty="0"/>
          </a:p>
        </p:txBody>
      </p:sp>
      <p:sp>
        <p:nvSpPr>
          <p:cNvPr id="4" name="Date Placeholder 3">
            <a:extLst>
              <a:ext uri="{FF2B5EF4-FFF2-40B4-BE49-F238E27FC236}">
                <a16:creationId xmlns:a16="http://schemas.microsoft.com/office/drawing/2014/main" id="{AC5087F9-F054-F8BD-813D-88B00983ACCD}"/>
              </a:ext>
            </a:extLst>
          </p:cNvPr>
          <p:cNvSpPr>
            <a:spLocks noGrp="1"/>
          </p:cNvSpPr>
          <p:nvPr>
            <p:ph type="dt" sz="half" idx="10"/>
          </p:nvPr>
        </p:nvSpPr>
        <p:spPr/>
        <p:txBody>
          <a:bodyPr/>
          <a:lstStyle/>
          <a:p>
            <a:pPr>
              <a:defRPr/>
            </a:pPr>
            <a:fld id="{63163EF8-2307-4794-9875-6B8CA664E276}" type="datetime1">
              <a:rPr lang="en-GB" altLang="en-US" smtClean="0"/>
              <a:pPr>
                <a:defRPr/>
              </a:pPr>
              <a:t>13/11/2025</a:t>
            </a:fld>
            <a:endParaRPr lang="en-GB" altLang="en-US" dirty="0"/>
          </a:p>
        </p:txBody>
      </p:sp>
      <p:sp>
        <p:nvSpPr>
          <p:cNvPr id="5" name="Slide Number Placeholder 4">
            <a:extLst>
              <a:ext uri="{FF2B5EF4-FFF2-40B4-BE49-F238E27FC236}">
                <a16:creationId xmlns:a16="http://schemas.microsoft.com/office/drawing/2014/main" id="{6911DF9D-207E-FE93-0DD6-A75F92BF09CA}"/>
              </a:ext>
            </a:extLst>
          </p:cNvPr>
          <p:cNvSpPr>
            <a:spLocks noGrp="1"/>
          </p:cNvSpPr>
          <p:nvPr>
            <p:ph type="sldNum" sz="quarter" idx="12"/>
          </p:nvPr>
        </p:nvSpPr>
        <p:spPr/>
        <p:txBody>
          <a:bodyPr/>
          <a:lstStyle/>
          <a:p>
            <a:pPr>
              <a:defRPr/>
            </a:pPr>
            <a:fld id="{8B34AADE-47AB-4FD6-A959-68A9E6432E18}" type="slidenum">
              <a:rPr lang="en-GB" altLang="en-US" smtClean="0"/>
              <a:pPr>
                <a:defRPr/>
              </a:pPr>
              <a:t>11</a:t>
            </a:fld>
            <a:endParaRPr lang="en-GB" altLang="en-US"/>
          </a:p>
        </p:txBody>
      </p:sp>
      <p:pic>
        <p:nvPicPr>
          <p:cNvPr id="8194" name="Picture 2" descr="8 Ways Children Can Benefit from a Nursery Environment | Bright Horizons">
            <a:extLst>
              <a:ext uri="{FF2B5EF4-FFF2-40B4-BE49-F238E27FC236}">
                <a16:creationId xmlns:a16="http://schemas.microsoft.com/office/drawing/2014/main" id="{A3BD06BD-E60D-EB6F-FD91-EFB683A9EA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3009900"/>
            <a:ext cx="4608993" cy="2086787"/>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Nursery Setting Ideas - Creating the Perfect Childcare Environment">
            <a:extLst>
              <a:ext uri="{FF2B5EF4-FFF2-40B4-BE49-F238E27FC236}">
                <a16:creationId xmlns:a16="http://schemas.microsoft.com/office/drawing/2014/main" id="{DE364710-4BA3-37FE-0AD1-A3B49BF21B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9893" y="3009900"/>
            <a:ext cx="4915674" cy="241994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7AEBCDA-416B-8971-B67A-C652F04053C3}"/>
              </a:ext>
            </a:extLst>
          </p:cNvPr>
          <p:cNvSpPr txBox="1"/>
          <p:nvPr/>
        </p:nvSpPr>
        <p:spPr>
          <a:xfrm>
            <a:off x="2239925" y="5429840"/>
            <a:ext cx="6103088" cy="246221"/>
          </a:xfrm>
          <a:prstGeom prst="rect">
            <a:avLst/>
          </a:prstGeom>
          <a:noFill/>
        </p:spPr>
        <p:txBody>
          <a:bodyPr wrap="square">
            <a:spAutoFit/>
          </a:bodyPr>
          <a:lstStyle/>
          <a:p>
            <a:pPr algn="just"/>
            <a:r>
              <a:rPr lang="en-GB" sz="1000" b="0" i="1" u="none" strike="noStrike" dirty="0">
                <a:solidFill>
                  <a:srgbClr val="000000"/>
                </a:solidFill>
                <a:effectLst/>
                <a:latin typeface="Times New Roman" panose="02020603050405020304" pitchFamily="18" charset="0"/>
                <a:cs typeface="Times New Roman" panose="02020603050405020304" pitchFamily="18" charset="0"/>
              </a:rPr>
              <a:t>Caption: “Supporting children to thrive emotionally and socially”</a:t>
            </a:r>
            <a:endParaRPr lang="en-GB" sz="10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081703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FBF0A-550F-5E97-60F2-5D0F5A04BB2D}"/>
              </a:ext>
            </a:extLst>
          </p:cNvPr>
          <p:cNvSpPr>
            <a:spLocks noGrp="1"/>
          </p:cNvSpPr>
          <p:nvPr>
            <p:ph type="title"/>
          </p:nvPr>
        </p:nvSpPr>
        <p:spPr>
          <a:xfrm>
            <a:off x="609600" y="274638"/>
            <a:ext cx="10972800" cy="533053"/>
          </a:xfrm>
        </p:spPr>
        <p:txBody>
          <a:bodyPr wrap="square" anchor="ctr">
            <a:normAutofit fontScale="90000"/>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038C66FD-A76A-29AB-CA72-0E907A43FDE1}"/>
              </a:ext>
            </a:extLst>
          </p:cNvPr>
          <p:cNvSpPr>
            <a:spLocks noGrp="1"/>
          </p:cNvSpPr>
          <p:nvPr>
            <p:ph sz="half" idx="1"/>
          </p:nvPr>
        </p:nvSpPr>
        <p:spPr>
          <a:xfrm>
            <a:off x="334433" y="807691"/>
            <a:ext cx="5659967" cy="4781550"/>
          </a:xfrm>
        </p:spPr>
        <p:txBody>
          <a:bodyPr wrap="square" anchor="t">
            <a:normAutofit/>
          </a:bodyPr>
          <a:lstStyle/>
          <a:p>
            <a:pPr marL="0" indent="0">
              <a:lnSpc>
                <a:spcPct val="90000"/>
              </a:lnSpc>
              <a:buNone/>
            </a:pPr>
            <a:r>
              <a:rPr lang="en-GB" sz="1400" dirty="0">
                <a:latin typeface="Arial" panose="020B0604020202020204" pitchFamily="34" charset="0"/>
                <a:cs typeface="Arial" panose="020B0604020202020204" pitchFamily="34" charset="0"/>
              </a:rPr>
              <a:t>Ainsworth, M.D.S. (1979) </a:t>
            </a:r>
            <a:r>
              <a:rPr lang="en-GB" sz="1400" i="1" dirty="0">
                <a:latin typeface="Arial" panose="020B0604020202020204" pitchFamily="34" charset="0"/>
                <a:cs typeface="Arial" panose="020B0604020202020204" pitchFamily="34" charset="0"/>
              </a:rPr>
              <a:t>Infant–mother attachment</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American Psychologist</a:t>
            </a:r>
            <a:r>
              <a:rPr lang="en-GB" sz="1400" dirty="0">
                <a:latin typeface="Arial" panose="020B0604020202020204" pitchFamily="34" charset="0"/>
                <a:cs typeface="Arial" panose="020B0604020202020204" pitchFamily="34" charset="0"/>
              </a:rPr>
              <a:t>, 34(10), pp. 932–937.</a:t>
            </a:r>
          </a:p>
          <a:p>
            <a:pPr marL="0" indent="0">
              <a:lnSpc>
                <a:spcPct val="90000"/>
              </a:lnSpc>
              <a:buNone/>
            </a:pPr>
            <a:r>
              <a:rPr lang="en-GB" sz="1400" dirty="0">
                <a:latin typeface="Arial" panose="020B0604020202020204" pitchFamily="34" charset="0"/>
                <a:cs typeface="Arial" panose="020B0604020202020204" pitchFamily="34" charset="0"/>
              </a:rPr>
              <a:t>Ainsworth, M.D.S. and Bell, S.M. (1970) </a:t>
            </a:r>
            <a:r>
              <a:rPr lang="en-GB" sz="1400" i="1" dirty="0">
                <a:latin typeface="Arial" panose="020B0604020202020204" pitchFamily="34" charset="0"/>
                <a:cs typeface="Arial" panose="020B0604020202020204" pitchFamily="34" charset="0"/>
              </a:rPr>
              <a:t>Attachment, exploration, and separation</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Child Development</a:t>
            </a:r>
            <a:r>
              <a:rPr lang="en-GB" sz="1400" dirty="0">
                <a:latin typeface="Arial" panose="020B0604020202020204" pitchFamily="34" charset="0"/>
                <a:cs typeface="Arial" panose="020B0604020202020204" pitchFamily="34" charset="0"/>
              </a:rPr>
              <a:t>, 41(1), pp. 49–67.</a:t>
            </a:r>
          </a:p>
          <a:p>
            <a:pPr marL="0" indent="0">
              <a:lnSpc>
                <a:spcPct val="90000"/>
              </a:lnSpc>
              <a:buNone/>
            </a:pPr>
            <a:r>
              <a:rPr lang="en-GB" sz="1400" dirty="0">
                <a:latin typeface="Arial" panose="020B0604020202020204" pitchFamily="34" charset="0"/>
                <a:cs typeface="Arial" panose="020B0604020202020204" pitchFamily="34" charset="0"/>
              </a:rPr>
              <a:t>Bee, H. and Boyd, D. (2019) </a:t>
            </a:r>
            <a:r>
              <a:rPr lang="en-GB" sz="1400" i="1" dirty="0">
                <a:latin typeface="Arial" panose="020B0604020202020204" pitchFamily="34" charset="0"/>
                <a:cs typeface="Arial" panose="020B0604020202020204" pitchFamily="34" charset="0"/>
              </a:rPr>
              <a:t>The Developing Child</a:t>
            </a:r>
            <a:r>
              <a:rPr lang="en-GB" sz="1400" dirty="0">
                <a:latin typeface="Arial" panose="020B0604020202020204" pitchFamily="34" charset="0"/>
                <a:cs typeface="Arial" panose="020B0604020202020204" pitchFamily="34" charset="0"/>
              </a:rPr>
              <a:t>. 13th ed. Pearson Education.</a:t>
            </a:r>
          </a:p>
          <a:p>
            <a:pPr marL="0" indent="0">
              <a:lnSpc>
                <a:spcPct val="90000"/>
              </a:lnSpc>
              <a:buNone/>
            </a:pPr>
            <a:r>
              <a:rPr lang="en-GB" sz="1400" dirty="0">
                <a:latin typeface="Arial" panose="020B0604020202020204" pitchFamily="34" charset="0"/>
                <a:cs typeface="Arial" panose="020B0604020202020204" pitchFamily="34" charset="0"/>
              </a:rPr>
              <a:t>Bowlby, J. (1969) </a:t>
            </a:r>
            <a:r>
              <a:rPr lang="en-GB" sz="1400" i="1" dirty="0">
                <a:latin typeface="Arial" panose="020B0604020202020204" pitchFamily="34" charset="0"/>
                <a:cs typeface="Arial" panose="020B0604020202020204" pitchFamily="34" charset="0"/>
              </a:rPr>
              <a:t>Attachment and Loss: Vol. 1. Attachment</a:t>
            </a:r>
            <a:r>
              <a:rPr lang="en-GB" sz="1400" dirty="0">
                <a:latin typeface="Arial" panose="020B0604020202020204" pitchFamily="34" charset="0"/>
                <a:cs typeface="Arial" panose="020B0604020202020204" pitchFamily="34" charset="0"/>
              </a:rPr>
              <a:t>. New York: Basic Books.</a:t>
            </a:r>
          </a:p>
          <a:p>
            <a:pPr marL="0" indent="0">
              <a:lnSpc>
                <a:spcPct val="90000"/>
              </a:lnSpc>
              <a:buNone/>
            </a:pPr>
            <a:r>
              <a:rPr lang="en-GB" sz="1400" dirty="0">
                <a:latin typeface="Arial" panose="020B0604020202020204" pitchFamily="34" charset="0"/>
                <a:cs typeface="Arial" panose="020B0604020202020204" pitchFamily="34" charset="0"/>
              </a:rPr>
              <a:t>Bowlby, J. (1988) </a:t>
            </a:r>
            <a:r>
              <a:rPr lang="en-GB" sz="1400" i="1" dirty="0">
                <a:latin typeface="Arial" panose="020B0604020202020204" pitchFamily="34" charset="0"/>
                <a:cs typeface="Arial" panose="020B0604020202020204" pitchFamily="34" charset="0"/>
              </a:rPr>
              <a:t>A Secure Base: Parent–Child Attachment and Healthy Human Development</a:t>
            </a:r>
            <a:r>
              <a:rPr lang="en-GB" sz="1400" dirty="0">
                <a:latin typeface="Arial" panose="020B0604020202020204" pitchFamily="34" charset="0"/>
                <a:cs typeface="Arial" panose="020B0604020202020204" pitchFamily="34" charset="0"/>
              </a:rPr>
              <a:t>. Routledge.</a:t>
            </a:r>
          </a:p>
          <a:p>
            <a:pPr marL="0" indent="0">
              <a:lnSpc>
                <a:spcPct val="90000"/>
              </a:lnSpc>
              <a:buNone/>
            </a:pPr>
            <a:r>
              <a:rPr lang="en-GB" sz="1400" dirty="0">
                <a:latin typeface="Arial" panose="020B0604020202020204" pitchFamily="34" charset="0"/>
                <a:cs typeface="Arial" panose="020B0604020202020204" pitchFamily="34" charset="0"/>
              </a:rPr>
              <a:t>Bretherton, I. (1992) </a:t>
            </a:r>
            <a:r>
              <a:rPr lang="en-GB" sz="1400" i="1" dirty="0">
                <a:latin typeface="Arial" panose="020B0604020202020204" pitchFamily="34" charset="0"/>
                <a:cs typeface="Arial" panose="020B0604020202020204" pitchFamily="34" charset="0"/>
              </a:rPr>
              <a:t>The origins of attachment theory: John Bowlby and Mary Ainsworth</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Developmental Psychology</a:t>
            </a:r>
            <a:r>
              <a:rPr lang="en-GB" sz="1400" dirty="0">
                <a:latin typeface="Arial" panose="020B0604020202020204" pitchFamily="34" charset="0"/>
                <a:cs typeface="Arial" panose="020B0604020202020204" pitchFamily="34" charset="0"/>
              </a:rPr>
              <a:t>, 28(5), pp. 759–775.</a:t>
            </a:r>
          </a:p>
          <a:p>
            <a:pPr marL="0" indent="0">
              <a:lnSpc>
                <a:spcPct val="90000"/>
              </a:lnSpc>
              <a:buNone/>
            </a:pPr>
            <a:r>
              <a:rPr lang="en-GB" sz="1400" dirty="0">
                <a:latin typeface="Arial" panose="020B0604020202020204" pitchFamily="34" charset="0"/>
                <a:cs typeface="Arial" panose="020B0604020202020204" pitchFamily="34" charset="0"/>
              </a:rPr>
              <a:t>Howe, D. (2011) </a:t>
            </a:r>
            <a:r>
              <a:rPr lang="en-GB" sz="1400" i="1" dirty="0">
                <a:latin typeface="Arial" panose="020B0604020202020204" pitchFamily="34" charset="0"/>
                <a:cs typeface="Arial" panose="020B0604020202020204" pitchFamily="34" charset="0"/>
              </a:rPr>
              <a:t>Attachment Across the </a:t>
            </a:r>
            <a:r>
              <a:rPr lang="en-GB" sz="1400" i="1" dirty="0" err="1">
                <a:latin typeface="Arial" panose="020B0604020202020204" pitchFamily="34" charset="0"/>
                <a:cs typeface="Arial" panose="020B0604020202020204" pitchFamily="34" charset="0"/>
              </a:rPr>
              <a:t>Lifecourse</a:t>
            </a:r>
            <a:r>
              <a:rPr lang="en-GB" sz="1400" i="1" dirty="0">
                <a:latin typeface="Arial" panose="020B0604020202020204" pitchFamily="34" charset="0"/>
                <a:cs typeface="Arial" panose="020B0604020202020204" pitchFamily="34" charset="0"/>
              </a:rPr>
              <a:t>: A Brief Introduction</a:t>
            </a:r>
            <a:r>
              <a:rPr lang="en-GB" sz="1400" dirty="0">
                <a:latin typeface="Arial" panose="020B0604020202020204" pitchFamily="34" charset="0"/>
                <a:cs typeface="Arial" panose="020B0604020202020204" pitchFamily="34" charset="0"/>
              </a:rPr>
              <a:t>. Palgrave Macmillan.</a:t>
            </a:r>
          </a:p>
          <a:p>
            <a:pPr marL="0" indent="0">
              <a:lnSpc>
                <a:spcPct val="90000"/>
              </a:lnSpc>
              <a:buNone/>
            </a:pPr>
            <a:r>
              <a:rPr lang="en-GB" sz="1400" dirty="0">
                <a:latin typeface="Arial" panose="020B0604020202020204" pitchFamily="34" charset="0"/>
                <a:cs typeface="Arial" panose="020B0604020202020204" pitchFamily="34" charset="0"/>
              </a:rPr>
              <a:t>Rutter, M. (1981) </a:t>
            </a:r>
            <a:r>
              <a:rPr lang="en-GB" sz="1400" i="1" dirty="0">
                <a:latin typeface="Arial" panose="020B0604020202020204" pitchFamily="34" charset="0"/>
                <a:cs typeface="Arial" panose="020B0604020202020204" pitchFamily="34" charset="0"/>
              </a:rPr>
              <a:t>Maternal Deprivation Reassessed</a:t>
            </a:r>
            <a:r>
              <a:rPr lang="en-GB" sz="1400" dirty="0">
                <a:latin typeface="Arial" panose="020B0604020202020204" pitchFamily="34" charset="0"/>
                <a:cs typeface="Arial" panose="020B0604020202020204" pitchFamily="34" charset="0"/>
              </a:rPr>
              <a:t>. Penguin.</a:t>
            </a:r>
          </a:p>
          <a:p>
            <a:pPr marL="0" indent="0">
              <a:lnSpc>
                <a:spcPct val="90000"/>
              </a:lnSpc>
              <a:buNone/>
            </a:pPr>
            <a:r>
              <a:rPr lang="en-GB" sz="1400" dirty="0">
                <a:latin typeface="Arial" panose="020B0604020202020204" pitchFamily="34" charset="0"/>
                <a:cs typeface="Arial" panose="020B0604020202020204" pitchFamily="34" charset="0"/>
              </a:rPr>
              <a:t>Schore, A.N. (2001) </a:t>
            </a:r>
            <a:r>
              <a:rPr lang="en-GB" sz="1400" i="1" dirty="0">
                <a:latin typeface="Arial" panose="020B0604020202020204" pitchFamily="34" charset="0"/>
                <a:cs typeface="Arial" panose="020B0604020202020204" pitchFamily="34" charset="0"/>
              </a:rPr>
              <a:t>Effects of a secure attachment relationship on right brain development</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Infant Mental Health Journal</a:t>
            </a:r>
            <a:r>
              <a:rPr lang="en-GB" sz="1400" dirty="0">
                <a:latin typeface="Arial" panose="020B0604020202020204" pitchFamily="34" charset="0"/>
                <a:cs typeface="Arial" panose="020B0604020202020204" pitchFamily="34" charset="0"/>
              </a:rPr>
              <a:t>, 22(1–2), pp. 7–66.</a:t>
            </a:r>
          </a:p>
          <a:p>
            <a:pPr>
              <a:lnSpc>
                <a:spcPct val="90000"/>
              </a:lnSpc>
            </a:pPr>
            <a:endParaRPr lang="en-GB" sz="1300" dirty="0"/>
          </a:p>
        </p:txBody>
      </p:sp>
      <p:pic>
        <p:nvPicPr>
          <p:cNvPr id="9218" name="Picture 2" descr="Early Childhood Attachments | Cottesloe Counselling Centre">
            <a:extLst>
              <a:ext uri="{FF2B5EF4-FFF2-40B4-BE49-F238E27FC236}">
                <a16:creationId xmlns:a16="http://schemas.microsoft.com/office/drawing/2014/main" id="{DBC34071-5B66-A182-B2B2-6AAEEB8EBC5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57927" y="1600201"/>
            <a:ext cx="4264146" cy="3989040"/>
          </a:xfrm>
          <a:prstGeom prst="rect">
            <a:avLst/>
          </a:prstGeom>
          <a:solidFill>
            <a:srgbClr val="FFFFFF"/>
          </a:solidFill>
        </p:spPr>
      </p:pic>
      <p:sp>
        <p:nvSpPr>
          <p:cNvPr id="4" name="Date Placeholder 3">
            <a:extLst>
              <a:ext uri="{FF2B5EF4-FFF2-40B4-BE49-F238E27FC236}">
                <a16:creationId xmlns:a16="http://schemas.microsoft.com/office/drawing/2014/main" id="{DBC14D28-D42D-3CA4-C56B-D8EA265B2E01}"/>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63163EF8-2307-4794-9875-6B8CA664E276}" type="datetime1">
              <a:rPr lang="en-GB" altLang="en-US" sz="900" smtClean="0"/>
              <a:pPr>
                <a:lnSpc>
                  <a:spcPct val="90000"/>
                </a:lnSpc>
                <a:spcAft>
                  <a:spcPts val="600"/>
                </a:spcAft>
                <a:defRPr/>
              </a:pPr>
              <a:t>13/11/2025</a:t>
            </a:fld>
            <a:endParaRPr lang="en-GB" altLang="en-US" sz="900"/>
          </a:p>
        </p:txBody>
      </p:sp>
      <p:sp>
        <p:nvSpPr>
          <p:cNvPr id="5" name="Slide Number Placeholder 4">
            <a:extLst>
              <a:ext uri="{FF2B5EF4-FFF2-40B4-BE49-F238E27FC236}">
                <a16:creationId xmlns:a16="http://schemas.microsoft.com/office/drawing/2014/main" id="{FBC7EA2E-E747-5DF6-AE14-0EFA742FDFF5}"/>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8B34AADE-47AB-4FD6-A959-68A9E6432E18}"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2083461933"/>
      </p:ext>
    </p:extLst>
  </p:cSld>
  <p:clrMapOvr>
    <a:masterClrMapping/>
  </p:clrMapOvr>
</p:sld>
</file>

<file path=ppt/theme/theme1.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5956</TotalTime>
  <Words>1202</Words>
  <Application>Microsoft Office PowerPoint</Application>
  <PresentationFormat>Widescreen</PresentationFormat>
  <Paragraphs>74</Paragraphs>
  <Slides>12</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12</vt:i4>
      </vt:variant>
    </vt:vector>
  </HeadingPairs>
  <TitlesOfParts>
    <vt:vector size="21" baseType="lpstr">
      <vt:lpstr>Arial</vt:lpstr>
      <vt:lpstr>Calibri</vt:lpstr>
      <vt:lpstr>Century Gothic</vt:lpstr>
      <vt:lpstr>Elephant</vt:lpstr>
      <vt:lpstr>Myriad Pro</vt:lpstr>
      <vt:lpstr>Times New Roman</vt:lpstr>
      <vt:lpstr>-webkit-standard</vt:lpstr>
      <vt:lpstr>BrushVTI</vt:lpstr>
      <vt:lpstr>20140311PresentationUWTSDTemplate</vt:lpstr>
      <vt:lpstr>PowerPoint Presentation</vt:lpstr>
      <vt:lpstr>PowerPoint Presentation</vt:lpstr>
      <vt:lpstr>Table of Contents</vt:lpstr>
      <vt:lpstr>Introduction</vt:lpstr>
      <vt:lpstr>Bowlby’s Attachment Theory Overview</vt:lpstr>
      <vt:lpstr>Key Concepts</vt:lpstr>
      <vt:lpstr>Application to Amira’s Case</vt:lpstr>
      <vt:lpstr>Biological and Environmental Influences (Nature and Nurture)</vt:lpstr>
      <vt:lpstr>Strategies and Interventions</vt:lpstr>
      <vt:lpstr>Evaluation of Bowlby’s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Alex Evelyn</cp:lastModifiedBy>
  <cp:revision>11</cp:revision>
  <dcterms:created xsi:type="dcterms:W3CDTF">2025-06-09T16:43:11Z</dcterms:created>
  <dcterms:modified xsi:type="dcterms:W3CDTF">2025-11-17T11:46:46Z</dcterms:modified>
</cp:coreProperties>
</file>