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6"/>
  </p:notesMasterIdLst>
  <p:sldIdLst>
    <p:sldId id="299" r:id="rId2"/>
    <p:sldId id="465" r:id="rId3"/>
    <p:sldId id="500" r:id="rId4"/>
    <p:sldId id="438" r:id="rId5"/>
    <p:sldId id="502" r:id="rId6"/>
    <p:sldId id="503" r:id="rId7"/>
    <p:sldId id="504" r:id="rId8"/>
    <p:sldId id="501" r:id="rId9"/>
    <p:sldId id="466" r:id="rId10"/>
    <p:sldId id="523" r:id="rId11"/>
    <p:sldId id="522" r:id="rId12"/>
    <p:sldId id="471" r:id="rId13"/>
    <p:sldId id="505" r:id="rId14"/>
    <p:sldId id="506" r:id="rId15"/>
    <p:sldId id="507" r:id="rId16"/>
    <p:sldId id="508" r:id="rId17"/>
    <p:sldId id="509" r:id="rId18"/>
    <p:sldId id="519" r:id="rId19"/>
    <p:sldId id="484" r:id="rId20"/>
    <p:sldId id="510" r:id="rId21"/>
    <p:sldId id="511" r:id="rId22"/>
    <p:sldId id="512" r:id="rId23"/>
    <p:sldId id="513" r:id="rId24"/>
    <p:sldId id="515" r:id="rId25"/>
    <p:sldId id="514" r:id="rId26"/>
    <p:sldId id="516" r:id="rId27"/>
    <p:sldId id="517" r:id="rId28"/>
    <p:sldId id="430" r:id="rId29"/>
    <p:sldId id="521" r:id="rId30"/>
    <p:sldId id="520" r:id="rId31"/>
    <p:sldId id="518" r:id="rId32"/>
    <p:sldId id="340" r:id="rId33"/>
    <p:sldId id="426" r:id="rId34"/>
    <p:sldId id="334"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D893F2-160B-42BC-9DBE-31967943AC4C}">
          <p14:sldIdLst>
            <p14:sldId id="299"/>
            <p14:sldId id="465"/>
            <p14:sldId id="500"/>
            <p14:sldId id="438"/>
            <p14:sldId id="502"/>
            <p14:sldId id="503"/>
            <p14:sldId id="504"/>
            <p14:sldId id="501"/>
            <p14:sldId id="466"/>
            <p14:sldId id="523"/>
            <p14:sldId id="522"/>
            <p14:sldId id="471"/>
            <p14:sldId id="505"/>
            <p14:sldId id="506"/>
            <p14:sldId id="507"/>
            <p14:sldId id="508"/>
            <p14:sldId id="509"/>
            <p14:sldId id="519"/>
            <p14:sldId id="484"/>
            <p14:sldId id="510"/>
            <p14:sldId id="511"/>
            <p14:sldId id="512"/>
            <p14:sldId id="513"/>
            <p14:sldId id="515"/>
            <p14:sldId id="514"/>
            <p14:sldId id="516"/>
            <p14:sldId id="517"/>
            <p14:sldId id="430"/>
            <p14:sldId id="521"/>
            <p14:sldId id="520"/>
            <p14:sldId id="518"/>
            <p14:sldId id="340"/>
            <p14:sldId id="426"/>
            <p14:sldId id="334"/>
          </p14:sldIdLst>
        </p14:section>
        <p14:section name="Untitled Section" id="{2519D357-BA92-4A34-B4A5-E23287E3AC6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1112DE-9EC6-91B3-E9B9-0FD531BF52F6}" v="6" dt="2024-10-02T12:54:36.8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0952" autoAdjust="0"/>
  </p:normalViewPr>
  <p:slideViewPr>
    <p:cSldViewPr snapToGrid="0" snapToObjects="1">
      <p:cViewPr varScale="1">
        <p:scale>
          <a:sx n="58" d="100"/>
          <a:sy n="58" d="100"/>
        </p:scale>
        <p:origin x="964" y="52"/>
      </p:cViewPr>
      <p:guideLst/>
    </p:cSldViewPr>
  </p:slideViewPr>
  <p:notesTextViewPr>
    <p:cViewPr>
      <p:scale>
        <a:sx n="1" d="1"/>
        <a:sy n="1" d="1"/>
      </p:scale>
      <p:origin x="0" y="0"/>
    </p:cViewPr>
  </p:notesTextViewPr>
  <p:notesViewPr>
    <p:cSldViewPr snapToGrid="0" snapToObjects="1">
      <p:cViewPr varScale="1">
        <p:scale>
          <a:sx n="99" d="100"/>
          <a:sy n="99" d="100"/>
        </p:scale>
        <p:origin x="4272" y="1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057BE9-F6C6-9A47-A37C-48EE9AFC566D}" type="datetimeFigureOut">
              <a:rPr lang="en-US" smtClean="0"/>
              <a:t>10/2/2024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0C6F8-F0DE-D348-A9B6-87F0241C242A}" type="slidenum">
              <a:rPr lang="en-US" smtClean="0"/>
              <a:t>‹#›</a:t>
            </a:fld>
            <a:endParaRPr lang="en-US"/>
          </a:p>
        </p:txBody>
      </p:sp>
    </p:spTree>
    <p:extLst>
      <p:ext uri="{BB962C8B-B14F-4D97-AF65-F5344CB8AC3E}">
        <p14:creationId xmlns:p14="http://schemas.microsoft.com/office/powerpoint/2010/main" val="3006979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4E9C2E4-6E4C-4E48-8053-19D7D4BB7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559F7EA-D0D2-4883-8F9A-9374B8100F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a:extLst>
              <a:ext uri="{FF2B5EF4-FFF2-40B4-BE49-F238E27FC236}">
                <a16:creationId xmlns:a16="http://schemas.microsoft.com/office/drawing/2014/main" id="{F971A8E5-7152-41AE-97AE-1E4843859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8723D5-058E-4F95-BC1A-76365AE1AC70}" type="slidenum">
              <a:rPr lang="en-GB" altLang="en-US" smtClean="0"/>
              <a:pPr>
                <a:spcBef>
                  <a:spcPct val="0"/>
                </a:spcBef>
              </a:pPr>
              <a:t>1</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763" y="0"/>
            <a:ext cx="12188825" cy="6984277"/>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330496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229404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1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838200" y="6356350"/>
            <a:ext cx="2743200" cy="365125"/>
          </a:xfrm>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120585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118550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345234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64521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02/10/2024</a:t>
            </a:fld>
            <a:endParaRPr lang="en-GB" dirty="0"/>
          </a:p>
        </p:txBody>
      </p:sp>
    </p:spTree>
    <p:extLst>
      <p:ext uri="{BB962C8B-B14F-4D97-AF65-F5344CB8AC3E}">
        <p14:creationId xmlns:p14="http://schemas.microsoft.com/office/powerpoint/2010/main" val="3260018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20137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969308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409686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509957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861715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379134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10"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2074268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5466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11"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12"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348333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8592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410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02/10/2024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8"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72570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DED6D8-7A62-43EE-94AE-168AA6F1A291}"/>
              </a:ext>
            </a:extLst>
          </p:cNvPr>
          <p:cNvSpPr>
            <a:spLocks noGrp="1"/>
          </p:cNvSpPr>
          <p:nvPr>
            <p:ph type="dt" sz="half" idx="10"/>
          </p:nvPr>
        </p:nvSpPr>
        <p:spPr>
          <a:xfrm>
            <a:off x="527051" y="6524626"/>
            <a:ext cx="1295400" cy="219075"/>
          </a:xfrm>
        </p:spPr>
        <p:txBody>
          <a:bodyPr/>
          <a:lstStyle>
            <a:lvl1pPr>
              <a:defRPr/>
            </a:lvl1pPr>
          </a:lstStyle>
          <a:p>
            <a:pPr>
              <a:defRPr/>
            </a:pPr>
            <a:fld id="{337DE46C-364C-40A7-B2B6-77FBD3D542D2}" type="datetime5">
              <a:rPr lang="en-GB"/>
              <a:pPr>
                <a:defRPr/>
              </a:pPr>
              <a:t>2-Oct-24</a:t>
            </a:fld>
            <a:endParaRPr lang="en-GB"/>
          </a:p>
        </p:txBody>
      </p:sp>
      <p:sp>
        <p:nvSpPr>
          <p:cNvPr id="5" name="Footer Placeholder 4">
            <a:extLst>
              <a:ext uri="{FF2B5EF4-FFF2-40B4-BE49-F238E27FC236}">
                <a16:creationId xmlns:a16="http://schemas.microsoft.com/office/drawing/2014/main" id="{3F4F8EB1-579B-4314-8361-8DE9A3CB797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339A4EA4-FAFB-4A63-A0B0-A77DBD2152E4}"/>
              </a:ext>
            </a:extLst>
          </p:cNvPr>
          <p:cNvSpPr>
            <a:spLocks noGrp="1"/>
          </p:cNvSpPr>
          <p:nvPr>
            <p:ph type="sldNum" sz="quarter" idx="12"/>
          </p:nvPr>
        </p:nvSpPr>
        <p:spPr/>
        <p:txBody>
          <a:bodyPr/>
          <a:lstStyle>
            <a:lvl1pPr>
              <a:defRPr/>
            </a:lvl1pPr>
          </a:lstStyle>
          <a:p>
            <a:pPr>
              <a:defRPr/>
            </a:pPr>
            <a:fld id="{F1A723F2-C58A-44F1-9217-590952EDE10A}" type="slidenum">
              <a:rPr lang="en-GB" altLang="en-US"/>
              <a:pPr>
                <a:defRPr/>
              </a:pPr>
              <a:t>‹#›</a:t>
            </a:fld>
            <a:endParaRPr lang="en-GB" altLang="en-US"/>
          </a:p>
        </p:txBody>
      </p:sp>
    </p:spTree>
    <p:extLst>
      <p:ext uri="{BB962C8B-B14F-4D97-AF65-F5344CB8AC3E}">
        <p14:creationId xmlns:p14="http://schemas.microsoft.com/office/powerpoint/2010/main" val="1224885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B616E-AC95-4102-8D3D-E5F3062BBE69}" type="datetimeFigureOut">
              <a:rPr lang="en-GB" smtClean="0"/>
              <a:pPr/>
              <a:t>02/10/2024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645279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26EDA2BC-495A-4E7E-900A-BB7815D25068}"/>
              </a:ext>
            </a:extLst>
          </p:cNvPr>
          <p:cNvSpPr>
            <a:spLocks noGrp="1"/>
          </p:cNvSpPr>
          <p:nvPr>
            <p:ph type="ctrTitle"/>
          </p:nvPr>
        </p:nvSpPr>
        <p:spPr>
          <a:xfrm>
            <a:off x="286439" y="1600199"/>
            <a:ext cx="11699913" cy="4888735"/>
          </a:xfrm>
        </p:spPr>
        <p:txBody>
          <a:bodyPr rtlCol="0">
            <a:normAutofit fontScale="90000"/>
          </a:bodyPr>
          <a:lstStyle/>
          <a:p>
            <a:pPr algn="ct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r>
              <a:rPr lang="en-GB" altLang="en-US" sz="4000" b="1" dirty="0">
                <a:effectLst>
                  <a:outerShdw blurRad="38100" dist="38100" dir="2700000" algn="tl">
                    <a:srgbClr val="000000">
                      <a:alpha val="43137"/>
                    </a:srgbClr>
                  </a:outerShdw>
                </a:effectLst>
                <a:latin typeface="Myriad Pro"/>
              </a:rPr>
              <a:t>Strategic Management for Business – LCLM 6001</a:t>
            </a:r>
            <a:br>
              <a:rPr lang="en-GB" altLang="en-US" sz="4000" b="1" dirty="0">
                <a:effectLst>
                  <a:outerShdw blurRad="38100" dist="38100" dir="2700000" algn="tl">
                    <a:srgbClr val="000000">
                      <a:alpha val="43137"/>
                    </a:srgbClr>
                  </a:outerShdw>
                </a:effectLst>
                <a:latin typeface="Myriad Pro"/>
              </a:rPr>
            </a:br>
            <a:br>
              <a:rPr lang="en-GB" altLang="en-US" sz="4000" b="1" dirty="0">
                <a:effectLst>
                  <a:outerShdw blurRad="38100" dist="38100" dir="2700000" algn="tl">
                    <a:srgbClr val="000000">
                      <a:alpha val="43137"/>
                    </a:srgbClr>
                  </a:outerShdw>
                </a:effectLst>
                <a:latin typeface="Myriad Pro"/>
              </a:rPr>
            </a:br>
            <a:r>
              <a:rPr lang="en-GB" altLang="en-US" b="1" dirty="0">
                <a:effectLst>
                  <a:outerShdw blurRad="38100" dist="38100" dir="2700000" algn="tl">
                    <a:srgbClr val="000000">
                      <a:alpha val="43137"/>
                    </a:srgbClr>
                  </a:outerShdw>
                </a:effectLst>
                <a:latin typeface="Myriad Pro"/>
              </a:rPr>
              <a:t>Week 5 :</a:t>
            </a:r>
            <a:br>
              <a:rPr lang="en-GB" altLang="en-US" b="1" dirty="0">
                <a:effectLst>
                  <a:outerShdw blurRad="38100" dist="38100" dir="2700000" algn="tl">
                    <a:srgbClr val="000000">
                      <a:alpha val="43137"/>
                    </a:srgbClr>
                  </a:outerShdw>
                </a:effectLst>
                <a:latin typeface="Myriad Pro"/>
              </a:rPr>
            </a:br>
            <a:br>
              <a:rPr lang="en-GB" sz="3600" dirty="0">
                <a:latin typeface="Myriad Pro"/>
                <a:ea typeface="Calibri" panose="020F0502020204030204" pitchFamily="34" charset="0"/>
                <a:cs typeface="Times New Roman" panose="02020603050405020304" pitchFamily="18" charset="0"/>
              </a:rPr>
            </a:br>
            <a:r>
              <a:rPr lang="en-GB" sz="4000" b="1" dirty="0">
                <a:latin typeface="Myriad Pro"/>
                <a:cs typeface="Arial"/>
              </a:rPr>
              <a:t>Strategic Capabilities</a:t>
            </a:r>
            <a:r>
              <a:rPr lang="en-GB" sz="3200" b="1" dirty="0">
                <a:latin typeface="Myriad Pro"/>
                <a:cs typeface="Arial"/>
              </a:rPr>
              <a:t>:</a:t>
            </a:r>
            <a:br>
              <a:rPr lang="en-GB" sz="3200" b="1" dirty="0">
                <a:latin typeface="Myriad Pro"/>
                <a:cs typeface="Arial" panose="020B0604020202020204" pitchFamily="34" charset="0"/>
              </a:rPr>
            </a:br>
            <a:r>
              <a:rPr lang="en-GB" sz="4000" b="1" dirty="0">
                <a:latin typeface="Myriad Pro"/>
              </a:rPr>
              <a:t>Resources and Competences</a:t>
            </a:r>
            <a:br>
              <a:rPr lang="en-GB" sz="4000" b="1" dirty="0">
                <a:latin typeface="Myriad Pro"/>
              </a:rPr>
            </a:br>
            <a:br>
              <a:rPr lang="en-GB" altLang="en-US" sz="3100" b="1" dirty="0">
                <a:effectLst>
                  <a:outerShdw blurRad="38100" dist="38100" dir="2700000" algn="tl">
                    <a:srgbClr val="000000">
                      <a:alpha val="43137"/>
                    </a:srgbClr>
                  </a:outerShdw>
                </a:effectLst>
                <a:latin typeface="Myriad Pro"/>
              </a:rPr>
            </a:br>
            <a:br>
              <a:rPr lang="en-GB" altLang="en-US" sz="3100" b="1" dirty="0">
                <a:effectLst>
                  <a:outerShdw blurRad="38100" dist="38100" dir="2700000" algn="tl">
                    <a:srgbClr val="000000">
                      <a:alpha val="43137"/>
                    </a:srgbClr>
                  </a:outerShdw>
                </a:effectLst>
                <a:latin typeface="Myriad Pro"/>
              </a:rPr>
            </a:br>
            <a:br>
              <a:rPr lang="en-GB" altLang="en-US" sz="2400" dirty="0"/>
            </a:br>
            <a:br>
              <a:rPr lang="en-GB" altLang="en-US" sz="1800" dirty="0"/>
            </a:br>
            <a:br>
              <a:rPr lang="en-GB" sz="8800" b="1" dirty="0"/>
            </a:br>
            <a:br>
              <a:rPr lang="en-GB" sz="4000" b="1" u="sng" dirty="0"/>
            </a:b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8195" name="Picture 1" descr="TSD_logo2010">
            <a:extLst>
              <a:ext uri="{FF2B5EF4-FFF2-40B4-BE49-F238E27FC236}">
                <a16:creationId xmlns:a16="http://schemas.microsoft.com/office/drawing/2014/main" id="{D5577D3E-A39E-4B9D-962B-11810F7A6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1401" y="22860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p:cTn id="7" dur="1000" fill="hold"/>
                                        <p:tgtEl>
                                          <p:spTgt spid="3074"/>
                                        </p:tgtEl>
                                        <p:attrNameLst>
                                          <p:attrName>ppt_w</p:attrName>
                                        </p:attrNameLst>
                                      </p:cBhvr>
                                      <p:tavLst>
                                        <p:tav tm="0">
                                          <p:val>
                                            <p:fltVal val="0"/>
                                          </p:val>
                                        </p:tav>
                                        <p:tav tm="100000">
                                          <p:val>
                                            <p:strVal val="#ppt_w"/>
                                          </p:val>
                                        </p:tav>
                                      </p:tavLst>
                                    </p:anim>
                                    <p:anim calcmode="lin" valueType="num">
                                      <p:cBhvr>
                                        <p:cTn id="8" dur="1000" fill="hold"/>
                                        <p:tgtEl>
                                          <p:spTgt spid="3074"/>
                                        </p:tgtEl>
                                        <p:attrNameLst>
                                          <p:attrName>ppt_h</p:attrName>
                                        </p:attrNameLst>
                                      </p:cBhvr>
                                      <p:tavLst>
                                        <p:tav tm="0">
                                          <p:val>
                                            <p:fltVal val="0"/>
                                          </p:val>
                                        </p:tav>
                                        <p:tav tm="100000">
                                          <p:val>
                                            <p:strVal val="#ppt_h"/>
                                          </p:val>
                                        </p:tav>
                                      </p:tavLst>
                                    </p:anim>
                                    <p:anim calcmode="lin" valueType="num">
                                      <p:cBhvr>
                                        <p:cTn id="9" dur="1000" fill="hold"/>
                                        <p:tgtEl>
                                          <p:spTgt spid="3074"/>
                                        </p:tgtEl>
                                        <p:attrNameLst>
                                          <p:attrName>style.rotation</p:attrName>
                                        </p:attrNameLst>
                                      </p:cBhvr>
                                      <p:tavLst>
                                        <p:tav tm="0">
                                          <p:val>
                                            <p:fltVal val="90"/>
                                          </p:val>
                                        </p:tav>
                                        <p:tav tm="100000">
                                          <p:val>
                                            <p:fltVal val="0"/>
                                          </p:val>
                                        </p:tav>
                                      </p:tavLst>
                                    </p:anim>
                                    <p:animEffect transition="in" filter="fade">
                                      <p:cBhvr>
                                        <p:cTn id="10" dur="10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226064" y="-6614"/>
            <a:ext cx="11461244" cy="986745"/>
          </a:xfrm>
          <a:prstGeom prst="rect">
            <a:avLst/>
          </a:prstGeom>
          <a:noFill/>
        </p:spPr>
        <p:txBody>
          <a:bodyPr wrap="square">
            <a:spAutoFit/>
          </a:bodyPr>
          <a:lstStyle/>
          <a:p>
            <a:pPr algn="ctr">
              <a:lnSpc>
                <a:spcPct val="133000"/>
              </a:lnSpc>
            </a:pPr>
            <a:r>
              <a:rPr lang="en-GB" sz="4800" b="1" dirty="0">
                <a:latin typeface="Myriad Pro"/>
              </a:rPr>
              <a:t>Last Week….</a:t>
            </a:r>
          </a:p>
        </p:txBody>
      </p:sp>
      <p:sp>
        <p:nvSpPr>
          <p:cNvPr id="5" name="TextBox 4">
            <a:extLst>
              <a:ext uri="{FF2B5EF4-FFF2-40B4-BE49-F238E27FC236}">
                <a16:creationId xmlns:a16="http://schemas.microsoft.com/office/drawing/2014/main" id="{268678A4-7C23-87C4-44C7-C440FE54C42C}"/>
              </a:ext>
            </a:extLst>
          </p:cNvPr>
          <p:cNvSpPr txBox="1"/>
          <p:nvPr/>
        </p:nvSpPr>
        <p:spPr>
          <a:xfrm>
            <a:off x="99152" y="760164"/>
            <a:ext cx="11993695" cy="4862870"/>
          </a:xfrm>
          <a:prstGeom prst="rect">
            <a:avLst/>
          </a:prstGeom>
          <a:noFill/>
        </p:spPr>
        <p:txBody>
          <a:bodyPr wrap="square">
            <a:spAutoFit/>
          </a:bodyPr>
          <a:lstStyle/>
          <a:p>
            <a:r>
              <a:rPr lang="en-GB" sz="4400" b="1" dirty="0">
                <a:latin typeface="Myriad Pro"/>
              </a:rPr>
              <a:t>We examined…..</a:t>
            </a:r>
          </a:p>
          <a:p>
            <a:r>
              <a:rPr lang="en-GB" sz="4200" b="1" dirty="0">
                <a:latin typeface="Myriad Pro"/>
                <a:cs typeface="Arial" panose="020B0604020202020204" pitchFamily="34" charset="0"/>
              </a:rPr>
              <a:t>Market / Portfolio Analysis:</a:t>
            </a:r>
          </a:p>
          <a:p>
            <a:endParaRPr lang="en-GB" sz="4200" b="1" dirty="0">
              <a:latin typeface="Myriad Pro"/>
              <a:cs typeface="Arial" panose="020B0604020202020204" pitchFamily="34" charset="0"/>
            </a:endParaRPr>
          </a:p>
          <a:p>
            <a:pPr marL="571500" indent="-571500">
              <a:buFont typeface="Wingdings" panose="05000000000000000000" pitchFamily="2" charset="2"/>
              <a:buChar char="q"/>
            </a:pPr>
            <a:r>
              <a:rPr lang="en-US" sz="3600" b="1" dirty="0">
                <a:latin typeface="Myriad Pro"/>
              </a:rPr>
              <a:t>The Ansoff Matrix.</a:t>
            </a:r>
          </a:p>
          <a:p>
            <a:endParaRPr lang="en-US" sz="3600" b="1" dirty="0">
              <a:latin typeface="Myriad Pro"/>
            </a:endParaRPr>
          </a:p>
          <a:p>
            <a:pPr marL="571500" indent="-571500">
              <a:buFont typeface="Wingdings" panose="05000000000000000000" pitchFamily="2" charset="2"/>
              <a:buChar char="q"/>
            </a:pPr>
            <a:r>
              <a:rPr lang="en-US" sz="3600" b="1" dirty="0">
                <a:latin typeface="Myriad Pro"/>
                <a:cs typeface="Arial" panose="020B0604020202020204" pitchFamily="34" charset="0"/>
              </a:rPr>
              <a:t>BCG Growth Share Matrix.</a:t>
            </a:r>
          </a:p>
          <a:p>
            <a:endParaRPr lang="en-US" sz="3600" b="1" dirty="0">
              <a:latin typeface="Myriad Pro"/>
              <a:cs typeface="Arial" panose="020B0604020202020204" pitchFamily="34" charset="0"/>
            </a:endParaRPr>
          </a:p>
          <a:p>
            <a:pPr marL="571500" indent="-571500">
              <a:buFont typeface="Wingdings" panose="05000000000000000000" pitchFamily="2" charset="2"/>
              <a:buChar char="q"/>
            </a:pPr>
            <a:r>
              <a:rPr lang="en-US" sz="3600" b="1" dirty="0">
                <a:latin typeface="Myriad Pro"/>
                <a:cs typeface="Arial" panose="020B0604020202020204" pitchFamily="34" charset="0"/>
              </a:rPr>
              <a:t>Stakeholder Analysis.</a:t>
            </a:r>
            <a:endParaRPr lang="en-GB" sz="36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849642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226064" y="-6614"/>
            <a:ext cx="11461244" cy="986745"/>
          </a:xfrm>
          <a:prstGeom prst="rect">
            <a:avLst/>
          </a:prstGeom>
          <a:noFill/>
        </p:spPr>
        <p:txBody>
          <a:bodyPr wrap="square">
            <a:spAutoFit/>
          </a:bodyPr>
          <a:lstStyle/>
          <a:p>
            <a:pPr algn="ctr">
              <a:lnSpc>
                <a:spcPct val="133000"/>
              </a:lnSpc>
            </a:pPr>
            <a:r>
              <a:rPr lang="en-GB" sz="4800" b="1" dirty="0">
                <a:latin typeface="Myriad Pro"/>
              </a:rPr>
              <a:t>This Week….</a:t>
            </a:r>
          </a:p>
        </p:txBody>
      </p:sp>
      <p:sp>
        <p:nvSpPr>
          <p:cNvPr id="5" name="TextBox 4">
            <a:extLst>
              <a:ext uri="{FF2B5EF4-FFF2-40B4-BE49-F238E27FC236}">
                <a16:creationId xmlns:a16="http://schemas.microsoft.com/office/drawing/2014/main" id="{268678A4-7C23-87C4-44C7-C440FE54C42C}"/>
              </a:ext>
            </a:extLst>
          </p:cNvPr>
          <p:cNvSpPr txBox="1"/>
          <p:nvPr/>
        </p:nvSpPr>
        <p:spPr>
          <a:xfrm>
            <a:off x="99152" y="760164"/>
            <a:ext cx="11993695" cy="4647426"/>
          </a:xfrm>
          <a:prstGeom prst="rect">
            <a:avLst/>
          </a:prstGeom>
          <a:noFill/>
        </p:spPr>
        <p:txBody>
          <a:bodyPr wrap="square">
            <a:spAutoFit/>
          </a:bodyPr>
          <a:lstStyle/>
          <a:p>
            <a:r>
              <a:rPr lang="en-GB" sz="4000" b="1" dirty="0">
                <a:latin typeface="Myriad Pro"/>
              </a:rPr>
              <a:t>We will examine…..</a:t>
            </a:r>
          </a:p>
          <a:p>
            <a:r>
              <a:rPr lang="en-GB" sz="4000" b="1" dirty="0">
                <a:latin typeface="Myriad Pro"/>
                <a:cs typeface="Arial" panose="020B0604020202020204" pitchFamily="34" charset="0"/>
              </a:rPr>
              <a:t>Strategic Capabilities: - </a:t>
            </a:r>
            <a:r>
              <a:rPr lang="en-GB" sz="3600" b="1" dirty="0">
                <a:latin typeface="Myriad Pro"/>
              </a:rPr>
              <a:t>Resources and Competences</a:t>
            </a:r>
          </a:p>
          <a:p>
            <a:endParaRPr lang="en-GB" sz="3600" b="1" dirty="0">
              <a:latin typeface="Myriad Pro"/>
            </a:endParaRPr>
          </a:p>
          <a:p>
            <a:pPr marL="571500" indent="-571500">
              <a:buFont typeface="Wingdings" panose="05000000000000000000" pitchFamily="2" charset="2"/>
              <a:buChar char="q"/>
            </a:pPr>
            <a:r>
              <a:rPr lang="en-US" sz="3600" b="1" dirty="0">
                <a:latin typeface="Myriad Pro"/>
              </a:rPr>
              <a:t>Organizational </a:t>
            </a:r>
            <a:r>
              <a:rPr lang="en-GB" sz="3600" b="1" dirty="0">
                <a:latin typeface="Myriad Pro"/>
              </a:rPr>
              <a:t>Resources.</a:t>
            </a:r>
          </a:p>
          <a:p>
            <a:endParaRPr lang="en-US" sz="3600" b="1" dirty="0">
              <a:latin typeface="Myriad Pro"/>
            </a:endParaRPr>
          </a:p>
          <a:p>
            <a:pPr marL="571500" indent="-571500">
              <a:buFont typeface="Wingdings" panose="05000000000000000000" pitchFamily="2" charset="2"/>
              <a:buChar char="q"/>
            </a:pPr>
            <a:r>
              <a:rPr lang="en-US" sz="3600" b="1" dirty="0">
                <a:latin typeface="Myriad Pro"/>
                <a:cs typeface="Arial" panose="020B0604020202020204" pitchFamily="34" charset="0"/>
              </a:rPr>
              <a:t>Competences. </a:t>
            </a:r>
          </a:p>
          <a:p>
            <a:pPr marL="571500" indent="-571500">
              <a:buFont typeface="Wingdings" panose="05000000000000000000" pitchFamily="2" charset="2"/>
              <a:buChar char="q"/>
            </a:pPr>
            <a:endParaRPr lang="en-US" sz="3600" b="1" dirty="0">
              <a:latin typeface="Myriad Pro"/>
              <a:cs typeface="Arial" panose="020B0604020202020204" pitchFamily="34" charset="0"/>
            </a:endParaRPr>
          </a:p>
          <a:p>
            <a:pPr marL="571500" indent="-571500">
              <a:buFont typeface="Wingdings" panose="05000000000000000000" pitchFamily="2" charset="2"/>
              <a:buChar char="q"/>
            </a:pPr>
            <a:r>
              <a:rPr lang="en-GB" sz="3600" b="1" dirty="0">
                <a:latin typeface="Myriad Pro"/>
              </a:rPr>
              <a:t>Unique Resources and Core Competences.</a:t>
            </a:r>
            <a:endParaRPr lang="en-GB" sz="36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1026" name="Picture 2" descr="The Internal Organization: Resources ...">
            <a:extLst>
              <a:ext uri="{FF2B5EF4-FFF2-40B4-BE49-F238E27FC236}">
                <a16:creationId xmlns:a16="http://schemas.microsoft.com/office/drawing/2014/main" id="{E9EB54AE-95F5-0393-A1DF-0B217AE9E5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8588" y="2209996"/>
            <a:ext cx="4425107" cy="2339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594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 calcmode="lin" valueType="num">
                                      <p:cBhvr additive="base">
                                        <p:cTn id="19" dur="500" fill="hold"/>
                                        <p:tgtEl>
                                          <p:spTgt spid="1026"/>
                                        </p:tgtEl>
                                        <p:attrNameLst>
                                          <p:attrName>ppt_x</p:attrName>
                                        </p:attrNameLst>
                                      </p:cBhvr>
                                      <p:tavLst>
                                        <p:tav tm="0">
                                          <p:val>
                                            <p:strVal val="#ppt_x"/>
                                          </p:val>
                                        </p:tav>
                                        <p:tav tm="100000">
                                          <p:val>
                                            <p:strVal val="#ppt_x"/>
                                          </p:val>
                                        </p:tav>
                                      </p:tavLst>
                                    </p:anim>
                                    <p:anim calcmode="lin" valueType="num">
                                      <p:cBhvr additive="base">
                                        <p:cTn id="20"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Quick Recalls</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869025"/>
          </a:xfrm>
          <a:prstGeom prst="rect">
            <a:avLst/>
          </a:prstGeom>
          <a:noFill/>
        </p:spPr>
        <p:txBody>
          <a:bodyPr wrap="square">
            <a:spAutoFit/>
          </a:bodyPr>
          <a:lstStyle/>
          <a:p>
            <a:pPr algn="ctr"/>
            <a:endParaRPr lang="en-US" sz="4800" b="1" dirty="0">
              <a:latin typeface="Myriad Pro"/>
              <a:cs typeface="Arial" panose="020B0604020202020204" pitchFamily="34" charset="0"/>
            </a:endParaRPr>
          </a:p>
          <a:p>
            <a:pPr algn="ctr"/>
            <a:r>
              <a:rPr lang="en-GB" sz="3600" b="1" dirty="0">
                <a:solidFill>
                  <a:srgbClr val="FF0000"/>
                </a:solidFill>
                <a:latin typeface="Myriad Pro"/>
              </a:rPr>
              <a:t>Strategy is the </a:t>
            </a:r>
            <a:r>
              <a:rPr lang="en-GB" sz="3600" b="1" i="1" dirty="0">
                <a:solidFill>
                  <a:srgbClr val="FF0000"/>
                </a:solidFill>
                <a:latin typeface="Myriad Pro"/>
              </a:rPr>
              <a:t>direction </a:t>
            </a:r>
            <a:r>
              <a:rPr lang="en-GB" sz="3600" b="1" dirty="0">
                <a:solidFill>
                  <a:srgbClr val="FF0000"/>
                </a:solidFill>
                <a:latin typeface="Myriad Pro"/>
              </a:rPr>
              <a:t>and </a:t>
            </a:r>
            <a:r>
              <a:rPr lang="en-GB" sz="3600" b="1" i="1" dirty="0">
                <a:solidFill>
                  <a:srgbClr val="FF0000"/>
                </a:solidFill>
                <a:latin typeface="Myriad Pro"/>
              </a:rPr>
              <a:t>scope </a:t>
            </a:r>
            <a:r>
              <a:rPr lang="en-GB" sz="3600" b="1" dirty="0">
                <a:solidFill>
                  <a:srgbClr val="FF0000"/>
                </a:solidFill>
                <a:latin typeface="Myriad Pro"/>
              </a:rPr>
              <a:t>of an organisation over the </a:t>
            </a:r>
            <a:r>
              <a:rPr lang="en-GB" sz="3600" b="1" i="1" dirty="0">
                <a:solidFill>
                  <a:srgbClr val="FF0000"/>
                </a:solidFill>
                <a:latin typeface="Myriad Pro"/>
              </a:rPr>
              <a:t>long term</a:t>
            </a:r>
            <a:r>
              <a:rPr lang="en-GB" sz="3600" b="1" dirty="0">
                <a:solidFill>
                  <a:srgbClr val="FF0000"/>
                </a:solidFill>
                <a:latin typeface="Myriad Pro"/>
              </a:rPr>
              <a:t>, which achieves </a:t>
            </a:r>
            <a:r>
              <a:rPr lang="en-GB" sz="3600" b="1" i="1" dirty="0">
                <a:solidFill>
                  <a:srgbClr val="FF0000"/>
                </a:solidFill>
                <a:latin typeface="Myriad Pro"/>
              </a:rPr>
              <a:t>advantage </a:t>
            </a:r>
            <a:r>
              <a:rPr lang="en-GB" sz="3600" b="1" dirty="0">
                <a:solidFill>
                  <a:srgbClr val="FF0000"/>
                </a:solidFill>
                <a:latin typeface="Myriad Pro"/>
              </a:rPr>
              <a:t>in a changing </a:t>
            </a:r>
            <a:r>
              <a:rPr lang="en-GB" sz="3600" b="1" i="1" dirty="0">
                <a:solidFill>
                  <a:srgbClr val="FF0000"/>
                </a:solidFill>
                <a:latin typeface="Myriad Pro"/>
              </a:rPr>
              <a:t>environment </a:t>
            </a:r>
            <a:r>
              <a:rPr lang="en-GB" sz="3600" b="1" dirty="0">
                <a:solidFill>
                  <a:srgbClr val="FF0000"/>
                </a:solidFill>
                <a:latin typeface="Myriad Pro"/>
              </a:rPr>
              <a:t>through its configuration of </a:t>
            </a:r>
            <a:r>
              <a:rPr lang="en-GB" sz="3600" b="1" i="1" dirty="0">
                <a:latin typeface="Myriad Pro"/>
              </a:rPr>
              <a:t>resources and competences </a:t>
            </a:r>
            <a:r>
              <a:rPr lang="en-GB" sz="3600" b="1" dirty="0">
                <a:solidFill>
                  <a:srgbClr val="FF0000"/>
                </a:solidFill>
                <a:latin typeface="Myriad Pro"/>
              </a:rPr>
              <a:t>with the aim of fulfilling </a:t>
            </a:r>
            <a:r>
              <a:rPr lang="en-GB" sz="3600" b="1" i="1" dirty="0">
                <a:latin typeface="Myriad Pro"/>
              </a:rPr>
              <a:t>stakeholder </a:t>
            </a:r>
            <a:r>
              <a:rPr lang="en-GB" sz="3600" b="1" dirty="0">
                <a:latin typeface="Myriad Pro"/>
              </a:rPr>
              <a:t>expectations</a:t>
            </a:r>
            <a:r>
              <a:rPr lang="en-GB" sz="3600" b="1" dirty="0">
                <a:solidFill>
                  <a:srgbClr val="FF0000"/>
                </a:solidFill>
                <a:latin typeface="Myriad Pro"/>
              </a:rPr>
              <a:t>.</a:t>
            </a:r>
            <a:endParaRPr lang="en-GB" altLang="en-US" sz="3600" b="1" u="sng" dirty="0">
              <a:solidFill>
                <a:srgbClr val="FF0000"/>
              </a:solidFill>
              <a:latin typeface="Myriad Pro"/>
            </a:endParaRPr>
          </a:p>
          <a:p>
            <a:pPr algn="just"/>
            <a:endParaRPr lang="en-GB" altLang="en-US" sz="3200" b="1"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525837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Quick Recalls</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176802"/>
          </a:xfrm>
          <a:prstGeom prst="rect">
            <a:avLst/>
          </a:prstGeom>
          <a:noFill/>
        </p:spPr>
        <p:txBody>
          <a:bodyPr wrap="square">
            <a:spAutoFit/>
          </a:bodyPr>
          <a:lstStyle/>
          <a:p>
            <a:pPr algn="ctr"/>
            <a:endParaRPr lang="en-US" sz="4800" b="1" dirty="0">
              <a:latin typeface="Myriad Pro"/>
              <a:cs typeface="Arial" panose="020B0604020202020204" pitchFamily="34" charset="0"/>
            </a:endParaRPr>
          </a:p>
          <a:p>
            <a:pPr algn="ctr"/>
            <a:r>
              <a:rPr lang="en-GB" sz="4000" b="1" dirty="0">
                <a:latin typeface="Myriad Pro"/>
              </a:rPr>
              <a:t>It [strategy] is about exploiting the strategic capability of an organisation, in terms of its </a:t>
            </a:r>
            <a:r>
              <a:rPr lang="en-GB" sz="4000" b="1" i="1" dirty="0">
                <a:solidFill>
                  <a:srgbClr val="FF0000"/>
                </a:solidFill>
                <a:latin typeface="Myriad Pro"/>
              </a:rPr>
              <a:t>resources and competences</a:t>
            </a:r>
            <a:r>
              <a:rPr lang="en-GB" sz="4000" b="1" dirty="0">
                <a:latin typeface="Myriad Pro"/>
              </a:rPr>
              <a:t>, to provide competitive advantage and/or yield new opportunities. </a:t>
            </a:r>
          </a:p>
          <a:p>
            <a:pPr algn="just"/>
            <a:endParaRPr lang="en-GB" altLang="en-US" sz="3200" b="1"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293050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Quick Recalls</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792355"/>
          </a:xfrm>
          <a:prstGeom prst="rect">
            <a:avLst/>
          </a:prstGeom>
          <a:noFill/>
        </p:spPr>
        <p:txBody>
          <a:bodyPr wrap="square">
            <a:spAutoFit/>
          </a:bodyPr>
          <a:lstStyle/>
          <a:p>
            <a:pPr algn="ctr"/>
            <a:endParaRPr lang="en-US" sz="4800" b="1" dirty="0">
              <a:latin typeface="Myriad Pro"/>
              <a:cs typeface="Arial" panose="020B0604020202020204" pitchFamily="34" charset="0"/>
            </a:endParaRPr>
          </a:p>
          <a:p>
            <a:pPr algn="ctr"/>
            <a:r>
              <a:rPr lang="en-GB" sz="4000" b="1" dirty="0">
                <a:latin typeface="Myriad Pro"/>
              </a:rPr>
              <a:t>For example, an organisation might try to leverage resources such as technology skills or strong brands. </a:t>
            </a:r>
          </a:p>
          <a:p>
            <a:pPr algn="ctr"/>
            <a:r>
              <a:rPr lang="en-GB" sz="4000" b="1" dirty="0">
                <a:latin typeface="Myriad Pro"/>
              </a:rPr>
              <a:t>Yahoo! claims a brand ‘synonymous with the Internet’, theoretically giving it clear </a:t>
            </a:r>
            <a:r>
              <a:rPr lang="en-GB" sz="4000" b="1" dirty="0">
                <a:solidFill>
                  <a:srgbClr val="FF0000"/>
                </a:solidFill>
                <a:latin typeface="Myriad Pro"/>
              </a:rPr>
              <a:t>advantage </a:t>
            </a:r>
            <a:r>
              <a:rPr lang="en-GB" sz="4000" b="1" dirty="0">
                <a:latin typeface="Myriad Pro"/>
              </a:rPr>
              <a:t>in that environment.</a:t>
            </a:r>
          </a:p>
          <a:p>
            <a:pPr algn="just"/>
            <a:endParaRPr lang="en-GB" altLang="en-US" sz="3200" b="1"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556821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Quick Point</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191917"/>
          </a:xfrm>
          <a:prstGeom prst="rect">
            <a:avLst/>
          </a:prstGeom>
          <a:noFill/>
        </p:spPr>
        <p:txBody>
          <a:bodyPr wrap="square">
            <a:spAutoFit/>
          </a:bodyPr>
          <a:lstStyle/>
          <a:p>
            <a:r>
              <a:rPr lang="en-GB" sz="3800" b="1" dirty="0">
                <a:latin typeface="Myriad Pro"/>
              </a:rPr>
              <a:t>Considering the afore stated statements on strategy, strategic capability:</a:t>
            </a:r>
          </a:p>
          <a:p>
            <a:pPr algn="just"/>
            <a:r>
              <a:rPr lang="en-GB" sz="3800" dirty="0">
                <a:latin typeface="Myriad Pro"/>
              </a:rPr>
              <a:t>can be defined as the </a:t>
            </a:r>
            <a:r>
              <a:rPr lang="en-GB" sz="3800" b="1" dirty="0">
                <a:solidFill>
                  <a:srgbClr val="FF0000"/>
                </a:solidFill>
                <a:latin typeface="Myriad Pro"/>
              </a:rPr>
              <a:t>resources</a:t>
            </a:r>
            <a:r>
              <a:rPr lang="en-GB" sz="3800" dirty="0">
                <a:latin typeface="Myriad Pro"/>
              </a:rPr>
              <a:t> and </a:t>
            </a:r>
            <a:r>
              <a:rPr lang="en-GB" sz="3800" b="1" dirty="0">
                <a:solidFill>
                  <a:srgbClr val="FF0000"/>
                </a:solidFill>
                <a:latin typeface="Myriad Pro"/>
              </a:rPr>
              <a:t>competences </a:t>
            </a:r>
            <a:r>
              <a:rPr lang="en-GB" sz="3800" dirty="0">
                <a:latin typeface="Myriad Pro"/>
              </a:rPr>
              <a:t>of an organisation needed for it to survive and prosper.</a:t>
            </a:r>
          </a:p>
          <a:p>
            <a:pPr algn="just"/>
            <a:endParaRPr lang="en-GB" altLang="en-US" sz="3200" b="1" u="sng" dirty="0">
              <a:latin typeface="Myriad Pro"/>
            </a:endParaRPr>
          </a:p>
          <a:p>
            <a:pPr algn="just"/>
            <a:endParaRPr lang="en-GB" altLang="en-US" sz="3200" b="1"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353D74BD-F67E-BF26-9470-F2E5122AEA78}"/>
              </a:ext>
            </a:extLst>
          </p:cNvPr>
          <p:cNvPicPr>
            <a:picLocks noChangeAspect="1"/>
          </p:cNvPicPr>
          <p:nvPr/>
        </p:nvPicPr>
        <p:blipFill>
          <a:blip r:embed="rId3"/>
          <a:stretch>
            <a:fillRect/>
          </a:stretch>
        </p:blipFill>
        <p:spPr>
          <a:xfrm>
            <a:off x="6676222" y="3532965"/>
            <a:ext cx="5339508" cy="2245949"/>
          </a:xfrm>
          <a:prstGeom prst="rect">
            <a:avLst/>
          </a:prstGeom>
        </p:spPr>
      </p:pic>
    </p:spTree>
    <p:extLst>
      <p:ext uri="{BB962C8B-B14F-4D97-AF65-F5344CB8AC3E}">
        <p14:creationId xmlns:p14="http://schemas.microsoft.com/office/powerpoint/2010/main" val="3520215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299912"/>
          </a:xfrm>
          <a:prstGeom prst="rect">
            <a:avLst/>
          </a:prstGeom>
          <a:noFill/>
        </p:spPr>
        <p:txBody>
          <a:bodyPr wrap="square">
            <a:spAutoFit/>
          </a:bodyPr>
          <a:lstStyle/>
          <a:p>
            <a:pPr algn="ctr"/>
            <a:endParaRPr lang="en-US" sz="4800" b="1" dirty="0">
              <a:latin typeface="Myriad Pro"/>
              <a:cs typeface="Arial" panose="020B0604020202020204" pitchFamily="34" charset="0"/>
            </a:endParaRPr>
          </a:p>
          <a:p>
            <a:pPr algn="ctr"/>
            <a:endParaRPr lang="en-US" sz="4800" b="1" dirty="0">
              <a:solidFill>
                <a:srgbClr val="FF0000"/>
              </a:solidFill>
              <a:latin typeface="Myriad Pro"/>
            </a:endParaRPr>
          </a:p>
          <a:p>
            <a:pPr algn="ctr"/>
            <a:r>
              <a:rPr lang="en-GB" sz="4800" b="1" dirty="0">
                <a:latin typeface="Myriad Pro"/>
              </a:rPr>
              <a:t>Organizational Resources</a:t>
            </a:r>
          </a:p>
          <a:p>
            <a:pPr algn="ctr"/>
            <a:endParaRPr lang="en-GB" altLang="en-US" sz="4800" b="1" u="sng" dirty="0">
              <a:latin typeface="Myriad Pro"/>
            </a:endParaRPr>
          </a:p>
          <a:p>
            <a:pPr algn="ctr"/>
            <a:endParaRPr lang="en-GB" altLang="en-US" sz="4800" b="1" u="sng" dirty="0">
              <a:latin typeface="Myriad Pro"/>
            </a:endParaRPr>
          </a:p>
          <a:p>
            <a:pPr algn="ctr"/>
            <a:endParaRPr lang="en-GB" altLang="en-US" sz="4800" b="1"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635767F5-DC39-A1AD-3BF2-BBDA0AEDEB73}"/>
              </a:ext>
            </a:extLst>
          </p:cNvPr>
          <p:cNvPicPr>
            <a:picLocks noChangeAspect="1"/>
          </p:cNvPicPr>
          <p:nvPr/>
        </p:nvPicPr>
        <p:blipFill>
          <a:blip r:embed="rId3"/>
          <a:stretch>
            <a:fillRect/>
          </a:stretch>
        </p:blipFill>
        <p:spPr>
          <a:xfrm>
            <a:off x="6797407" y="3349128"/>
            <a:ext cx="5277080" cy="2429786"/>
          </a:xfrm>
          <a:prstGeom prst="rect">
            <a:avLst/>
          </a:prstGeom>
        </p:spPr>
      </p:pic>
    </p:spTree>
    <p:extLst>
      <p:ext uri="{BB962C8B-B14F-4D97-AF65-F5344CB8AC3E}">
        <p14:creationId xmlns:p14="http://schemas.microsoft.com/office/powerpoint/2010/main" val="290041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US" sz="4400" b="1" dirty="0">
                <a:latin typeface="Myriad Pro"/>
              </a:rPr>
              <a:t>Organizational </a:t>
            </a:r>
            <a:r>
              <a:rPr lang="en-GB" sz="4400" b="1" dirty="0">
                <a:latin typeface="Myriad Pro"/>
              </a:rPr>
              <a:t>Resources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401205"/>
          </a:xfrm>
          <a:prstGeom prst="rect">
            <a:avLst/>
          </a:prstGeom>
          <a:noFill/>
        </p:spPr>
        <p:txBody>
          <a:bodyPr wrap="square">
            <a:spAutoFit/>
          </a:bodyPr>
          <a:lstStyle/>
          <a:p>
            <a:pPr algn="ctr"/>
            <a:endParaRPr lang="en-GB" sz="4000" b="1" dirty="0">
              <a:latin typeface="Myriad Pro"/>
            </a:endParaRPr>
          </a:p>
          <a:p>
            <a:pPr algn="ctr"/>
            <a:endParaRPr lang="en-GB" sz="4000" b="1" dirty="0">
              <a:latin typeface="Myriad Pro"/>
            </a:endParaRPr>
          </a:p>
          <a:p>
            <a:pPr algn="ctr"/>
            <a:r>
              <a:rPr lang="en-GB" sz="4000" b="1" dirty="0">
                <a:solidFill>
                  <a:srgbClr val="FF0000"/>
                </a:solidFill>
                <a:latin typeface="Myriad Pro"/>
              </a:rPr>
              <a:t>Organizational resources </a:t>
            </a:r>
            <a:r>
              <a:rPr lang="en-GB" sz="4000" dirty="0">
                <a:latin typeface="Myriad Pro"/>
              </a:rPr>
              <a:t>are actually what helps a firm exploit opportunities and neutralize threats in their business environments.</a:t>
            </a:r>
          </a:p>
          <a:p>
            <a:pPr algn="just"/>
            <a:endParaRPr lang="en-GB" sz="4000" dirty="0">
              <a:latin typeface="Myriad Pro"/>
            </a:endParaRPr>
          </a:p>
          <a:p>
            <a:pPr algn="just"/>
            <a:endParaRPr lang="en-GB" sz="4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663939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US" sz="4400" b="1" dirty="0">
                <a:latin typeface="Myriad Pro"/>
              </a:rPr>
              <a:t>Organizational </a:t>
            </a:r>
            <a:r>
              <a:rPr lang="en-GB" sz="4400" b="1" dirty="0">
                <a:latin typeface="Myriad Pro"/>
              </a:rPr>
              <a:t>Resources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632311"/>
          </a:xfrm>
          <a:prstGeom prst="rect">
            <a:avLst/>
          </a:prstGeom>
          <a:noFill/>
        </p:spPr>
        <p:txBody>
          <a:bodyPr wrap="square">
            <a:spAutoFit/>
          </a:bodyPr>
          <a:lstStyle/>
          <a:p>
            <a:pPr algn="ctr"/>
            <a:endParaRPr lang="en-GB" sz="4000" b="1" dirty="0">
              <a:latin typeface="Myriad Pro"/>
            </a:endParaRPr>
          </a:p>
          <a:p>
            <a:pPr algn="ctr"/>
            <a:endParaRPr lang="en-GB" sz="4000" b="1" dirty="0">
              <a:latin typeface="Myriad Pro"/>
            </a:endParaRPr>
          </a:p>
          <a:p>
            <a:r>
              <a:rPr lang="en-GB" sz="4000" b="1" dirty="0">
                <a:solidFill>
                  <a:srgbClr val="FF0000"/>
                </a:solidFill>
                <a:latin typeface="Myriad Pro"/>
              </a:rPr>
              <a:t>Organizational resources can be classified </a:t>
            </a:r>
            <a:r>
              <a:rPr lang="en-GB" sz="4000" dirty="0">
                <a:latin typeface="Myriad Pro"/>
              </a:rPr>
              <a:t>as:</a:t>
            </a:r>
          </a:p>
          <a:p>
            <a:endParaRPr lang="en-GB" sz="4000" dirty="0">
              <a:latin typeface="Myriad Pro"/>
            </a:endParaRPr>
          </a:p>
          <a:p>
            <a:pPr marL="571500" indent="-571500">
              <a:buFont typeface="Wingdings" panose="05000000000000000000" pitchFamily="2" charset="2"/>
              <a:buChar char="q"/>
            </a:pPr>
            <a:r>
              <a:rPr lang="en-GB" sz="4000" dirty="0">
                <a:latin typeface="Myriad Pro"/>
              </a:rPr>
              <a:t>Tangible resources, and;</a:t>
            </a:r>
          </a:p>
          <a:p>
            <a:pPr marL="571500" indent="-571500">
              <a:buFont typeface="Wingdings" panose="05000000000000000000" pitchFamily="2" charset="2"/>
              <a:buChar char="q"/>
            </a:pPr>
            <a:endParaRPr lang="en-GB" sz="4000" dirty="0">
              <a:latin typeface="Myriad Pro"/>
            </a:endParaRPr>
          </a:p>
          <a:p>
            <a:pPr marL="571500" indent="-571500">
              <a:buFont typeface="Wingdings" panose="05000000000000000000" pitchFamily="2" charset="2"/>
              <a:buChar char="q"/>
            </a:pPr>
            <a:r>
              <a:rPr lang="en-GB" sz="4000" dirty="0">
                <a:latin typeface="Myriad Pro"/>
              </a:rPr>
              <a:t>Intangible resources.</a:t>
            </a:r>
          </a:p>
          <a:p>
            <a:pPr algn="just"/>
            <a:endParaRPr lang="en-GB" sz="4000" dirty="0">
              <a:latin typeface="Myriad Pro"/>
            </a:endParaRPr>
          </a:p>
          <a:p>
            <a:pPr algn="just"/>
            <a:endParaRPr lang="en-GB" sz="4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884691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US" sz="4400" b="1" dirty="0">
                <a:latin typeface="Myriad Pro"/>
              </a:rPr>
              <a:t>Organizational </a:t>
            </a:r>
            <a:r>
              <a:rPr lang="en-GB" sz="4400" b="1" dirty="0">
                <a:latin typeface="Myriad Pro"/>
              </a:rPr>
              <a:t>Resources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pPr algn="ctr"/>
            <a:endParaRPr lang="en-GB" sz="4000" b="1" dirty="0">
              <a:latin typeface="Myriad Pro"/>
            </a:endParaRPr>
          </a:p>
          <a:p>
            <a:pPr algn="ctr"/>
            <a:endParaRPr lang="en-GB" sz="4000" b="1" dirty="0">
              <a:latin typeface="Myriad Pro"/>
            </a:endParaRPr>
          </a:p>
          <a:p>
            <a:pPr algn="ctr"/>
            <a:r>
              <a:rPr lang="en-GB" sz="4800" b="1" dirty="0">
                <a:solidFill>
                  <a:srgbClr val="FF0000"/>
                </a:solidFill>
                <a:latin typeface="Myriad Pro"/>
              </a:rPr>
              <a:t>Tangible resources </a:t>
            </a:r>
            <a:r>
              <a:rPr lang="en-GB" sz="4000" dirty="0">
                <a:latin typeface="Myriad Pro"/>
              </a:rPr>
              <a:t>are the physical assets of an organisation such as plant, labour and finance.</a:t>
            </a:r>
          </a:p>
          <a:p>
            <a:pPr algn="just"/>
            <a:endParaRPr lang="en-GB" sz="4000" dirty="0">
              <a:latin typeface="Myriad Pro"/>
            </a:endParaRPr>
          </a:p>
          <a:p>
            <a:pPr algn="just"/>
            <a:endParaRPr lang="en-GB" sz="4000" dirty="0">
              <a:latin typeface="Myriad Pro"/>
            </a:endParaRPr>
          </a:p>
          <a:p>
            <a:pPr algn="just"/>
            <a:endParaRPr lang="en-GB" sz="4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658144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1 - </a:t>
            </a:r>
            <a:r>
              <a:rPr lang="en-US" sz="4400" b="1" dirty="0">
                <a:latin typeface="Myriad Pro"/>
              </a:rPr>
              <a:t>Organizational </a:t>
            </a:r>
            <a:r>
              <a:rPr lang="en-GB" sz="4400" b="1" dirty="0">
                <a:latin typeface="Myriad Pro"/>
              </a:rPr>
              <a:t>Resources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893647"/>
          </a:xfrm>
          <a:prstGeom prst="rect">
            <a:avLst/>
          </a:prstGeom>
          <a:noFill/>
        </p:spPr>
        <p:txBody>
          <a:bodyPr wrap="square">
            <a:spAutoFit/>
          </a:bodyPr>
          <a:lstStyle/>
          <a:p>
            <a:pPr algn="ctr"/>
            <a:endParaRPr lang="en-GB" sz="4400" b="1" dirty="0">
              <a:latin typeface="Myriad Pro"/>
            </a:endParaRPr>
          </a:p>
          <a:p>
            <a:pPr algn="ctr"/>
            <a:endParaRPr lang="en-GB" sz="4400" b="1" dirty="0">
              <a:latin typeface="Myriad Pro"/>
            </a:endParaRPr>
          </a:p>
          <a:p>
            <a:pPr algn="ctr"/>
            <a:r>
              <a:rPr lang="en-GB" sz="4800" b="1" dirty="0">
                <a:solidFill>
                  <a:srgbClr val="FF0000"/>
                </a:solidFill>
                <a:latin typeface="Myriad Pro"/>
              </a:rPr>
              <a:t>Intangible resources </a:t>
            </a:r>
            <a:r>
              <a:rPr lang="en-GB" sz="4400" dirty="0">
                <a:latin typeface="Myriad Pro"/>
              </a:rPr>
              <a:t>are non-physical assets such as information, reputation and knowledge.</a:t>
            </a:r>
            <a:endParaRPr lang="en-GB" sz="4400" dirty="0">
              <a:latin typeface="Myriad Pro"/>
              <a:cs typeface="Arial" panose="020B0604020202020204" pitchFamily="34" charset="0"/>
            </a:endParaRPr>
          </a:p>
          <a:p>
            <a:pPr algn="ctr"/>
            <a:endParaRPr lang="en-GB" sz="4400" dirty="0">
              <a:latin typeface="Myriad Pro"/>
              <a:cs typeface="Arial" panose="020B0604020202020204" pitchFamily="34" charset="0"/>
            </a:endParaRPr>
          </a:p>
          <a:p>
            <a:pPr algn="ctr"/>
            <a:endParaRPr lang="en-GB" sz="44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578523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1 - </a:t>
            </a:r>
            <a:r>
              <a:rPr lang="en-US" sz="4400" b="1" dirty="0">
                <a:latin typeface="Myriad Pro"/>
              </a:rPr>
              <a:t>Organizational </a:t>
            </a:r>
            <a:r>
              <a:rPr lang="en-GB" sz="4400" b="1" dirty="0">
                <a:latin typeface="Myriad Pro"/>
              </a:rPr>
              <a:t>Resources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pPr algn="ctr"/>
            <a:endParaRPr lang="en-GB" sz="4400" b="1" dirty="0">
              <a:latin typeface="Myriad Pro"/>
            </a:endParaRPr>
          </a:p>
          <a:p>
            <a:r>
              <a:rPr lang="en-GB" sz="3600" dirty="0">
                <a:latin typeface="Myriad Pro"/>
              </a:rPr>
              <a:t>Typically, an organisation’s resources can be considered under the following four broad categories:</a:t>
            </a:r>
          </a:p>
          <a:p>
            <a:pPr marL="457200" indent="-457200">
              <a:buFont typeface="Wingdings" panose="05000000000000000000" pitchFamily="2" charset="2"/>
              <a:buChar char="§"/>
            </a:pPr>
            <a:r>
              <a:rPr lang="en-GB" sz="3200" b="1" i="1" dirty="0">
                <a:latin typeface="Myriad Pro"/>
              </a:rPr>
              <a:t>Physical </a:t>
            </a:r>
            <a:r>
              <a:rPr lang="en-GB" sz="3200" i="1" dirty="0">
                <a:latin typeface="Myriad Pro"/>
              </a:rPr>
              <a:t>resources</a:t>
            </a:r>
          </a:p>
          <a:p>
            <a:pPr marL="457200" indent="-457200">
              <a:buFont typeface="Wingdings" panose="05000000000000000000" pitchFamily="2" charset="2"/>
              <a:buChar char="§"/>
            </a:pPr>
            <a:r>
              <a:rPr lang="en-GB" sz="3200" b="1" i="1" dirty="0">
                <a:latin typeface="Myriad Pro"/>
              </a:rPr>
              <a:t>Financial</a:t>
            </a:r>
            <a:r>
              <a:rPr lang="en-GB" sz="3200" i="1" dirty="0">
                <a:latin typeface="Myriad Pro"/>
              </a:rPr>
              <a:t> resources</a:t>
            </a:r>
          </a:p>
          <a:p>
            <a:pPr marL="457200" indent="-457200">
              <a:buFont typeface="Wingdings" panose="05000000000000000000" pitchFamily="2" charset="2"/>
              <a:buChar char="§"/>
            </a:pPr>
            <a:r>
              <a:rPr lang="en-GB" sz="3200" b="1" i="1" dirty="0">
                <a:latin typeface="Myriad Pro"/>
              </a:rPr>
              <a:t>Human resources</a:t>
            </a:r>
            <a:r>
              <a:rPr lang="en-GB" sz="3200" i="1" dirty="0">
                <a:latin typeface="Myriad Pro"/>
              </a:rPr>
              <a:t>, and,</a:t>
            </a:r>
          </a:p>
          <a:p>
            <a:pPr marL="457200" indent="-457200">
              <a:buFont typeface="Wingdings" panose="05000000000000000000" pitchFamily="2" charset="2"/>
              <a:buChar char="§"/>
            </a:pPr>
            <a:r>
              <a:rPr lang="en-GB" sz="3200" b="1" i="1" dirty="0">
                <a:latin typeface="Myriad Pro"/>
              </a:rPr>
              <a:t>Intellectual capital</a:t>
            </a:r>
            <a:endParaRPr lang="en-GB" sz="3200" b="1" dirty="0">
              <a:latin typeface="Myriad Pro"/>
              <a:cs typeface="Arial" panose="020B0604020202020204" pitchFamily="34" charset="0"/>
            </a:endParaRPr>
          </a:p>
          <a:p>
            <a:pPr algn="ctr"/>
            <a:endParaRPr lang="en-GB" sz="44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802156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1 - </a:t>
            </a:r>
            <a:r>
              <a:rPr lang="en-US" sz="4400" b="1" dirty="0">
                <a:latin typeface="Myriad Pro"/>
              </a:rPr>
              <a:t>Organizational </a:t>
            </a:r>
            <a:r>
              <a:rPr lang="en-GB" sz="4400" b="1" dirty="0">
                <a:latin typeface="Myriad Pro"/>
              </a:rPr>
              <a:t>Resources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893647"/>
          </a:xfrm>
          <a:prstGeom prst="rect">
            <a:avLst/>
          </a:prstGeom>
          <a:noFill/>
        </p:spPr>
        <p:txBody>
          <a:bodyPr wrap="square">
            <a:spAutoFit/>
          </a:bodyPr>
          <a:lstStyle/>
          <a:p>
            <a:pPr algn="ctr"/>
            <a:endParaRPr lang="en-GB" sz="4400" b="1" dirty="0">
              <a:latin typeface="Myriad Pro"/>
            </a:endParaRPr>
          </a:p>
          <a:p>
            <a:r>
              <a:rPr lang="en-GB" sz="4400" b="1" i="1" dirty="0">
                <a:solidFill>
                  <a:srgbClr val="FF0000"/>
                </a:solidFill>
                <a:latin typeface="Myriad Pro"/>
              </a:rPr>
              <a:t>Physical resources </a:t>
            </a:r>
            <a:r>
              <a:rPr lang="en-GB" sz="3200" dirty="0">
                <a:latin typeface="Myriad Pro"/>
              </a:rPr>
              <a:t>– such as the machines, buildings or the production capacity of the organisation. The nature of these resources, such as the age, condition, capacity and location of each resource, will determine the usefulness of such resources.</a:t>
            </a:r>
          </a:p>
          <a:p>
            <a:endParaRPr lang="en-GB" sz="3200" dirty="0">
              <a:latin typeface="Myriad Pro"/>
              <a:cs typeface="Arial" panose="020B0604020202020204" pitchFamily="34" charset="0"/>
            </a:endParaRPr>
          </a:p>
          <a:p>
            <a:endParaRPr lang="en-GB" sz="3200" dirty="0">
              <a:latin typeface="Myriad Pro"/>
              <a:cs typeface="Arial" panose="020B0604020202020204" pitchFamily="34" charset="0"/>
            </a:endParaRPr>
          </a:p>
          <a:p>
            <a:endParaRPr lang="en-GB" sz="3200" dirty="0">
              <a:latin typeface="Myriad Pro"/>
              <a:cs typeface="Arial" panose="020B0604020202020204" pitchFamily="34" charset="0"/>
            </a:endParaRPr>
          </a:p>
          <a:p>
            <a:endParaRPr lang="en-GB" sz="32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126974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1 - </a:t>
            </a:r>
            <a:r>
              <a:rPr lang="en-US" sz="4400" b="1" dirty="0">
                <a:latin typeface="Myriad Pro"/>
              </a:rPr>
              <a:t>Organizational </a:t>
            </a:r>
            <a:r>
              <a:rPr lang="en-GB" sz="4400" b="1" dirty="0">
                <a:latin typeface="Myriad Pro"/>
              </a:rPr>
              <a:t>Resources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647426"/>
          </a:xfrm>
          <a:prstGeom prst="rect">
            <a:avLst/>
          </a:prstGeom>
          <a:noFill/>
        </p:spPr>
        <p:txBody>
          <a:bodyPr wrap="square">
            <a:spAutoFit/>
          </a:bodyPr>
          <a:lstStyle/>
          <a:p>
            <a:pPr algn="just"/>
            <a:r>
              <a:rPr lang="en-GB" sz="4000" b="1" i="1" dirty="0">
                <a:solidFill>
                  <a:srgbClr val="FF0000"/>
                </a:solidFill>
                <a:latin typeface="Myriad Pro"/>
              </a:rPr>
              <a:t>Financial resources </a:t>
            </a:r>
            <a:r>
              <a:rPr lang="en-GB" sz="3600" dirty="0">
                <a:latin typeface="Myriad Pro"/>
              </a:rPr>
              <a:t>– such as capital, cash, debtors and creditors, and suppliers of money (shareholders, bankers, etc.).</a:t>
            </a:r>
          </a:p>
          <a:p>
            <a:pPr algn="just"/>
            <a:endParaRPr lang="en-GB" sz="3600" dirty="0">
              <a:latin typeface="Myriad Pro"/>
            </a:endParaRPr>
          </a:p>
          <a:p>
            <a:pPr algn="just"/>
            <a:endParaRPr lang="en-GB" sz="3600" dirty="0">
              <a:latin typeface="Myriad Pro"/>
            </a:endParaRPr>
          </a:p>
          <a:p>
            <a:pPr algn="just"/>
            <a:r>
              <a:rPr lang="en-GB" sz="4000" b="1" i="1" dirty="0">
                <a:solidFill>
                  <a:srgbClr val="FF0000"/>
                </a:solidFill>
                <a:latin typeface="Myriad Pro"/>
              </a:rPr>
              <a:t>Human resources </a:t>
            </a:r>
            <a:r>
              <a:rPr lang="en-GB" sz="3600" dirty="0">
                <a:latin typeface="Myriad Pro"/>
              </a:rPr>
              <a:t>– including the mix (for example, demographic profile), skills and knowledge of employees and other people in an organisation’s networks.</a:t>
            </a:r>
            <a:endParaRPr lang="en-GB" sz="32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626729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1 - </a:t>
            </a:r>
            <a:r>
              <a:rPr lang="en-US" sz="4400" b="1" dirty="0">
                <a:latin typeface="Myriad Pro"/>
              </a:rPr>
              <a:t>Organizational </a:t>
            </a:r>
            <a:r>
              <a:rPr lang="en-GB" sz="4400" b="1" dirty="0">
                <a:latin typeface="Myriad Pro"/>
              </a:rPr>
              <a:t>Resources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647426"/>
          </a:xfrm>
          <a:prstGeom prst="rect">
            <a:avLst/>
          </a:prstGeom>
          <a:noFill/>
        </p:spPr>
        <p:txBody>
          <a:bodyPr wrap="square">
            <a:spAutoFit/>
          </a:bodyPr>
          <a:lstStyle/>
          <a:p>
            <a:r>
              <a:rPr lang="en-GB" sz="4400" b="1" i="1" dirty="0">
                <a:solidFill>
                  <a:srgbClr val="FF0000"/>
                </a:solidFill>
                <a:latin typeface="Myriad Pro"/>
              </a:rPr>
              <a:t>Intellectual capital </a:t>
            </a:r>
            <a:r>
              <a:rPr lang="en-GB" sz="3600" dirty="0">
                <a:latin typeface="Myriad Pro"/>
              </a:rPr>
              <a:t>– as an intangible resource – includes patents, brands, business systems and customer databases. </a:t>
            </a:r>
          </a:p>
          <a:p>
            <a:endParaRPr lang="en-GB" sz="3600" dirty="0">
              <a:latin typeface="Myriad Pro"/>
            </a:endParaRPr>
          </a:p>
          <a:p>
            <a:pPr algn="just"/>
            <a:r>
              <a:rPr lang="en-GB" sz="3600" dirty="0">
                <a:latin typeface="Myriad Pro"/>
              </a:rPr>
              <a:t>An indication of the value of these is that when businesses are sold, part of the value is ‘goodwill’. In a knowledge-based economy intellectual capital is likely to be a major asset of many organisations.</a:t>
            </a:r>
            <a:endParaRPr lang="en-GB" sz="36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887572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GB" sz="4200" b="1" dirty="0">
                <a:latin typeface="Myriad Pro"/>
                <a:cs typeface="Arial" panose="020B0604020202020204" pitchFamily="34" charset="0"/>
              </a:rPr>
              <a:t>Class Activity 1</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69" y="982074"/>
            <a:ext cx="11898217" cy="4985980"/>
          </a:xfrm>
          <a:prstGeom prst="rect">
            <a:avLst/>
          </a:prstGeom>
          <a:noFill/>
        </p:spPr>
        <p:txBody>
          <a:bodyPr wrap="square">
            <a:spAutoFit/>
          </a:bodyPr>
          <a:lstStyle/>
          <a:p>
            <a:r>
              <a:rPr lang="en-GB" sz="3600" b="1" i="1" dirty="0">
                <a:latin typeface="Myriad Pro"/>
              </a:rPr>
              <a:t>Go on the internet and research about different types of resources the following organisations have:</a:t>
            </a:r>
            <a:r>
              <a:rPr lang="en-GB" sz="3600" b="1" i="1" dirty="0">
                <a:solidFill>
                  <a:srgbClr val="FF0000"/>
                </a:solidFill>
                <a:latin typeface="Myriad Pro"/>
                <a:cs typeface="Arial" panose="020B0604020202020204" pitchFamily="34" charset="0"/>
              </a:rPr>
              <a:t> </a:t>
            </a:r>
          </a:p>
          <a:p>
            <a:pPr marL="571500" indent="-571500">
              <a:buFont typeface="Wingdings" panose="05000000000000000000" pitchFamily="2" charset="2"/>
              <a:buChar char="q"/>
            </a:pPr>
            <a:r>
              <a:rPr lang="en-GB" sz="3000" b="1" i="1" dirty="0">
                <a:solidFill>
                  <a:srgbClr val="FF0000"/>
                </a:solidFill>
                <a:latin typeface="Myriad Pro"/>
                <a:cs typeface="Arial" panose="020B0604020202020204" pitchFamily="34" charset="0"/>
              </a:rPr>
              <a:t>BP</a:t>
            </a:r>
          </a:p>
          <a:p>
            <a:pPr marL="571500" indent="-571500">
              <a:buFont typeface="Wingdings" panose="05000000000000000000" pitchFamily="2" charset="2"/>
              <a:buChar char="q"/>
            </a:pPr>
            <a:r>
              <a:rPr lang="en-GB" sz="3000" b="1" i="1" dirty="0">
                <a:solidFill>
                  <a:srgbClr val="FF0000"/>
                </a:solidFill>
                <a:latin typeface="Myriad Pro"/>
                <a:cs typeface="Arial" panose="020B0604020202020204" pitchFamily="34" charset="0"/>
              </a:rPr>
              <a:t>General Electric</a:t>
            </a:r>
          </a:p>
          <a:p>
            <a:pPr marL="571500" indent="-571500">
              <a:buFont typeface="Wingdings" panose="05000000000000000000" pitchFamily="2" charset="2"/>
              <a:buChar char="q"/>
            </a:pPr>
            <a:r>
              <a:rPr lang="en-GB" sz="3000" b="1" i="1" dirty="0">
                <a:solidFill>
                  <a:srgbClr val="FF0000"/>
                </a:solidFill>
                <a:latin typeface="Myriad Pro"/>
                <a:cs typeface="Arial" panose="020B0604020202020204" pitchFamily="34" charset="0"/>
              </a:rPr>
              <a:t>Fujifilm</a:t>
            </a:r>
          </a:p>
          <a:p>
            <a:pPr marL="571500" indent="-571500">
              <a:buFont typeface="Wingdings" panose="05000000000000000000" pitchFamily="2" charset="2"/>
              <a:buChar char="q"/>
            </a:pPr>
            <a:r>
              <a:rPr lang="en-GB" sz="3000" b="1" i="1" dirty="0">
                <a:solidFill>
                  <a:srgbClr val="FF0000"/>
                </a:solidFill>
                <a:latin typeface="Myriad Pro"/>
                <a:cs typeface="Arial" panose="020B0604020202020204" pitchFamily="34" charset="0"/>
              </a:rPr>
              <a:t>Siemens </a:t>
            </a:r>
          </a:p>
          <a:p>
            <a:pPr marL="571500" indent="-571500">
              <a:buFont typeface="Wingdings" panose="05000000000000000000" pitchFamily="2" charset="2"/>
              <a:buChar char="q"/>
            </a:pPr>
            <a:r>
              <a:rPr lang="en-GB" sz="3000" b="1" i="1" dirty="0">
                <a:solidFill>
                  <a:srgbClr val="FF0000"/>
                </a:solidFill>
                <a:latin typeface="Myriad Pro"/>
                <a:cs typeface="Arial" panose="020B0604020202020204" pitchFamily="34" charset="0"/>
              </a:rPr>
              <a:t>WPP</a:t>
            </a:r>
          </a:p>
          <a:p>
            <a:r>
              <a:rPr lang="en-GB" sz="3200" b="1" i="1" dirty="0">
                <a:latin typeface="Myriad Pro"/>
                <a:cs typeface="Arial" panose="020B0604020202020204" pitchFamily="34" charset="0"/>
              </a:rPr>
              <a:t>In your view which of them has more vast resource, and why? </a:t>
            </a:r>
          </a:p>
          <a:p>
            <a:r>
              <a:rPr lang="en-GB" sz="3200" b="1" i="1" dirty="0">
                <a:latin typeface="Myriad Pro"/>
                <a:cs typeface="Arial" panose="020B0604020202020204" pitchFamily="34" charset="0"/>
              </a:rPr>
              <a:t>(350 words) – 30 minutes</a:t>
            </a:r>
          </a:p>
          <a:p>
            <a:r>
              <a:rPr lang="en-GB" sz="3200" b="1" i="1" dirty="0">
                <a:latin typeface="Myriad Pro"/>
                <a:cs typeface="Arial" panose="020B0604020202020204" pitchFamily="34" charset="0"/>
              </a:rPr>
              <a:t>Email your answer with your lecturer.</a:t>
            </a:r>
            <a:endParaRPr lang="en-GB" sz="32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419468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GB" sz="4200" b="1" dirty="0">
                <a:latin typeface="Myriad Pro"/>
                <a:cs typeface="Arial" panose="020B0604020202020204" pitchFamily="34" charset="0"/>
              </a:rPr>
              <a:t>What’s Next?</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69" y="982074"/>
            <a:ext cx="11898217" cy="5109091"/>
          </a:xfrm>
          <a:prstGeom prst="rect">
            <a:avLst/>
          </a:prstGeom>
          <a:noFill/>
        </p:spPr>
        <p:txBody>
          <a:bodyPr wrap="square">
            <a:spAutoFit/>
          </a:bodyPr>
          <a:lstStyle/>
          <a:p>
            <a:pPr algn="ctr"/>
            <a:r>
              <a:rPr lang="en-GB" sz="4000" b="1" dirty="0">
                <a:latin typeface="Myriad Pro"/>
                <a:cs typeface="Arial" panose="020B0604020202020204" pitchFamily="34" charset="0"/>
              </a:rPr>
              <a:t>Break Time!</a:t>
            </a:r>
            <a:endParaRPr lang="en-US" sz="4000" b="1" dirty="0">
              <a:latin typeface="Myriad Pro"/>
              <a:cs typeface="Arial" panose="020B0604020202020204" pitchFamily="34" charset="0"/>
            </a:endParaRPr>
          </a:p>
          <a:p>
            <a:pPr algn="ctr"/>
            <a:r>
              <a:rPr lang="en-GB" sz="4000" b="1" i="1" dirty="0">
                <a:latin typeface="Myriad Pro"/>
              </a:rPr>
              <a:t>Let’s go for cuppa!</a:t>
            </a: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2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2050" name="Picture 2" descr="Coffee Brewing Essentials To Help You ...">
            <a:extLst>
              <a:ext uri="{FF2B5EF4-FFF2-40B4-BE49-F238E27FC236}">
                <a16:creationId xmlns:a16="http://schemas.microsoft.com/office/drawing/2014/main" id="{9E235BF9-BF85-0E63-A5BF-F6AE68F350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1851" y="2390660"/>
            <a:ext cx="8648241" cy="29965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4439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nodeType="clickEffect">
                                  <p:stCondLst>
                                    <p:cond delay="0"/>
                                  </p:stCondLst>
                                  <p:childTnLst>
                                    <p:set>
                                      <p:cBhvr>
                                        <p:cTn id="19" dur="1" fill="hold">
                                          <p:stCondLst>
                                            <p:cond delay="0"/>
                                          </p:stCondLst>
                                        </p:cTn>
                                        <p:tgtEl>
                                          <p:spTgt spid="2050"/>
                                        </p:tgtEl>
                                        <p:attrNameLst>
                                          <p:attrName>style.visibility</p:attrName>
                                        </p:attrNameLst>
                                      </p:cBhvr>
                                      <p:to>
                                        <p:strVal val="visible"/>
                                      </p:to>
                                    </p:set>
                                    <p:anim calcmode="lin" valueType="num">
                                      <p:cBhvr>
                                        <p:cTn id="20" dur="1000" fill="hold"/>
                                        <p:tgtEl>
                                          <p:spTgt spid="2050"/>
                                        </p:tgtEl>
                                        <p:attrNameLst>
                                          <p:attrName>ppt_w</p:attrName>
                                        </p:attrNameLst>
                                      </p:cBhvr>
                                      <p:tavLst>
                                        <p:tav tm="0">
                                          <p:val>
                                            <p:fltVal val="0"/>
                                          </p:val>
                                        </p:tav>
                                        <p:tav tm="100000">
                                          <p:val>
                                            <p:strVal val="#ppt_w"/>
                                          </p:val>
                                        </p:tav>
                                      </p:tavLst>
                                    </p:anim>
                                    <p:anim calcmode="lin" valueType="num">
                                      <p:cBhvr>
                                        <p:cTn id="21" dur="1000" fill="hold"/>
                                        <p:tgtEl>
                                          <p:spTgt spid="2050"/>
                                        </p:tgtEl>
                                        <p:attrNameLst>
                                          <p:attrName>ppt_h</p:attrName>
                                        </p:attrNameLst>
                                      </p:cBhvr>
                                      <p:tavLst>
                                        <p:tav tm="0">
                                          <p:val>
                                            <p:fltVal val="0"/>
                                          </p:val>
                                        </p:tav>
                                        <p:tav tm="100000">
                                          <p:val>
                                            <p:strVal val="#ppt_h"/>
                                          </p:val>
                                        </p:tav>
                                      </p:tavLst>
                                    </p:anim>
                                    <p:anim calcmode="lin" valueType="num">
                                      <p:cBhvr>
                                        <p:cTn id="22" dur="1000" fill="hold"/>
                                        <p:tgtEl>
                                          <p:spTgt spid="2050"/>
                                        </p:tgtEl>
                                        <p:attrNameLst>
                                          <p:attrName>style.rotation</p:attrName>
                                        </p:attrNameLst>
                                      </p:cBhvr>
                                      <p:tavLst>
                                        <p:tav tm="0">
                                          <p:val>
                                            <p:fltVal val="90"/>
                                          </p:val>
                                        </p:tav>
                                        <p:tav tm="100000">
                                          <p:val>
                                            <p:fltVal val="0"/>
                                          </p:val>
                                        </p:tav>
                                      </p:tavLst>
                                    </p:anim>
                                    <p:animEffect transition="in" filter="fade">
                                      <p:cBhvr>
                                        <p:cTn id="23" dur="1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Competences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078313"/>
          </a:xfrm>
          <a:prstGeom prst="rect">
            <a:avLst/>
          </a:prstGeom>
          <a:noFill/>
        </p:spPr>
        <p:txBody>
          <a:bodyPr wrap="square">
            <a:spAutoFit/>
          </a:bodyPr>
          <a:lstStyle/>
          <a:p>
            <a:endParaRPr lang="en-GB" sz="4000" b="1" dirty="0">
              <a:latin typeface="Myriad Pro"/>
            </a:endParaRPr>
          </a:p>
          <a:p>
            <a:endParaRPr lang="en-GB" sz="4000" b="1" dirty="0">
              <a:latin typeface="Myriad Pro"/>
            </a:endParaRPr>
          </a:p>
          <a:p>
            <a:r>
              <a:rPr lang="en-GB" sz="4400" b="1" dirty="0">
                <a:solidFill>
                  <a:srgbClr val="FF0000"/>
                </a:solidFill>
                <a:latin typeface="Myriad Pro"/>
              </a:rPr>
              <a:t>Competences</a:t>
            </a:r>
            <a:r>
              <a:rPr lang="en-GB" sz="4000" b="1" dirty="0">
                <a:latin typeface="Myriad Pro"/>
              </a:rPr>
              <a:t> </a:t>
            </a:r>
            <a:r>
              <a:rPr lang="en-GB" sz="4000" dirty="0">
                <a:latin typeface="Myriad Pro"/>
              </a:rPr>
              <a:t>are the skills and abilities by which resources are deployed effectively through an organisation’s activities and processes.</a:t>
            </a:r>
          </a:p>
          <a:p>
            <a:endParaRPr lang="en-GB" sz="4000" dirty="0">
              <a:latin typeface="Myriad Pro"/>
            </a:endParaRPr>
          </a:p>
          <a:p>
            <a:endParaRPr lang="en-GB" sz="4000" dirty="0">
              <a:latin typeface="Myriad Pro"/>
            </a:endParaRPr>
          </a:p>
          <a:p>
            <a:endParaRPr lang="en-US" sz="4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348925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Competences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85871"/>
          </a:xfrm>
          <a:prstGeom prst="rect">
            <a:avLst/>
          </a:prstGeom>
          <a:noFill/>
        </p:spPr>
        <p:txBody>
          <a:bodyPr wrap="square">
            <a:spAutoFit/>
          </a:bodyPr>
          <a:lstStyle/>
          <a:p>
            <a:endParaRPr lang="en-GB" sz="4000" b="1" dirty="0">
              <a:latin typeface="Myriad Pro"/>
            </a:endParaRPr>
          </a:p>
          <a:p>
            <a:pPr algn="ctr"/>
            <a:r>
              <a:rPr lang="en-GB" sz="3600" b="1" dirty="0">
                <a:latin typeface="Myriad Pro"/>
              </a:rPr>
              <a:t>Resources</a:t>
            </a:r>
            <a:r>
              <a:rPr lang="en-GB" sz="3600" dirty="0">
                <a:latin typeface="Myriad Pro"/>
              </a:rPr>
              <a:t> are certainly important, but what an organisation does – how it employs and deploys these resources – matters at least as much as what</a:t>
            </a:r>
          </a:p>
          <a:p>
            <a:pPr algn="ctr"/>
            <a:r>
              <a:rPr lang="en-GB" sz="3600" dirty="0">
                <a:latin typeface="Myriad Pro"/>
              </a:rPr>
              <a:t>resources it has.</a:t>
            </a:r>
          </a:p>
          <a:p>
            <a:pPr algn="ctr"/>
            <a:endParaRPr lang="en-GB" sz="3600" dirty="0">
              <a:latin typeface="Myriad Pro"/>
            </a:endParaRPr>
          </a:p>
          <a:p>
            <a:pPr algn="ctr"/>
            <a:r>
              <a:rPr lang="en-GB" sz="3600" dirty="0">
                <a:latin typeface="Myriad Pro"/>
              </a:rPr>
              <a:t>This is where </a:t>
            </a:r>
            <a:r>
              <a:rPr lang="en-GB" sz="3600" b="1" dirty="0">
                <a:solidFill>
                  <a:srgbClr val="FF0000"/>
                </a:solidFill>
                <a:latin typeface="Myriad Pro"/>
              </a:rPr>
              <a:t>competences</a:t>
            </a:r>
            <a:r>
              <a:rPr lang="en-GB" sz="3600" dirty="0">
                <a:latin typeface="Myriad Pro"/>
              </a:rPr>
              <a:t> step in to complement organizational resources!</a:t>
            </a:r>
            <a:endParaRPr lang="en-US" sz="4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153614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Competences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154984"/>
          </a:xfrm>
          <a:prstGeom prst="rect">
            <a:avLst/>
          </a:prstGeom>
          <a:noFill/>
        </p:spPr>
        <p:txBody>
          <a:bodyPr wrap="square">
            <a:spAutoFit/>
          </a:bodyPr>
          <a:lstStyle/>
          <a:p>
            <a:endParaRPr lang="en-GB" sz="4000" b="1" dirty="0">
              <a:latin typeface="Myriad Pro"/>
            </a:endParaRPr>
          </a:p>
          <a:p>
            <a:pPr algn="ctr"/>
            <a:r>
              <a:rPr lang="en-GB" sz="3600" dirty="0">
                <a:latin typeface="Myriad Pro"/>
              </a:rPr>
              <a:t>Organizations with strategies based on core versus non-core competences are expected to survive recession better than others and emerge stronger as economic recovery develops.</a:t>
            </a:r>
          </a:p>
          <a:p>
            <a:pPr algn="ctr"/>
            <a:endParaRPr lang="en-GB" sz="4000" dirty="0">
              <a:latin typeface="Myriad Pro"/>
            </a:endParaRPr>
          </a:p>
          <a:p>
            <a:endParaRPr lang="en-US" sz="4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434966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Competences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pPr algn="ctr"/>
            <a:r>
              <a:rPr lang="en-GB" sz="3600" dirty="0">
                <a:latin typeface="Myriad Pro"/>
              </a:rPr>
              <a:t>Other term used for competences are capabilities.</a:t>
            </a:r>
          </a:p>
          <a:p>
            <a:pPr algn="ctr"/>
            <a:r>
              <a:rPr lang="en-GB" sz="3600" dirty="0">
                <a:latin typeface="Myriad Pro"/>
              </a:rPr>
              <a:t>These are abilities, skills and related resources that are deployed effectively through an organisation’s activities and processes.</a:t>
            </a:r>
          </a:p>
          <a:p>
            <a:pPr algn="ctr"/>
            <a:endParaRPr lang="en-GB" sz="3600" dirty="0">
              <a:latin typeface="Myriad Pro"/>
            </a:endParaRPr>
          </a:p>
          <a:p>
            <a:pPr algn="ctr"/>
            <a:r>
              <a:rPr lang="en-GB" sz="3600" dirty="0">
                <a:latin typeface="Myriad Pro"/>
              </a:rPr>
              <a:t>In particular, those that might organization achieve </a:t>
            </a:r>
          </a:p>
          <a:p>
            <a:pPr algn="ctr"/>
            <a:r>
              <a:rPr lang="en-GB" sz="3600" dirty="0">
                <a:latin typeface="Myriad Pro"/>
              </a:rPr>
              <a:t>competitive advantage and superior performance.</a:t>
            </a:r>
          </a:p>
          <a:p>
            <a:pPr algn="ctr"/>
            <a:r>
              <a:rPr lang="en-GB" sz="3600" dirty="0">
                <a:latin typeface="Myriad Pro"/>
              </a:rPr>
              <a:t>are called </a:t>
            </a:r>
            <a:r>
              <a:rPr lang="en-GB" sz="3600" b="1" i="1" dirty="0">
                <a:solidFill>
                  <a:srgbClr val="FF0000"/>
                </a:solidFill>
                <a:latin typeface="Myriad Pro"/>
              </a:rPr>
              <a:t>Threshold capabilities.</a:t>
            </a:r>
            <a:endParaRPr lang="en-US" sz="4000" i="1" dirty="0">
              <a:solidFill>
                <a:srgbClr val="FF0000"/>
              </a:solidFill>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897425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Competences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770537"/>
          </a:xfrm>
          <a:prstGeom prst="rect">
            <a:avLst/>
          </a:prstGeom>
          <a:noFill/>
        </p:spPr>
        <p:txBody>
          <a:bodyPr wrap="square">
            <a:spAutoFit/>
          </a:bodyPr>
          <a:lstStyle/>
          <a:p>
            <a:endParaRPr lang="en-GB" sz="3600" b="1" dirty="0">
              <a:latin typeface="Myriad Pro"/>
            </a:endParaRPr>
          </a:p>
          <a:p>
            <a:endParaRPr lang="en-GB" sz="3600" b="1" dirty="0">
              <a:latin typeface="Myriad Pro"/>
            </a:endParaRPr>
          </a:p>
          <a:p>
            <a:pPr algn="just"/>
            <a:r>
              <a:rPr lang="en-GB" sz="4400" b="1" dirty="0">
                <a:solidFill>
                  <a:srgbClr val="FF0000"/>
                </a:solidFill>
                <a:latin typeface="Myriad Pro"/>
              </a:rPr>
              <a:t>Threshold capabilities </a:t>
            </a:r>
            <a:r>
              <a:rPr lang="en-GB" sz="4000" dirty="0">
                <a:latin typeface="Myriad Pro"/>
              </a:rPr>
              <a:t>are those needed for an organisation to meet the necessary requirements to compete in a given market. </a:t>
            </a:r>
          </a:p>
          <a:p>
            <a:endParaRPr lang="en-GB" sz="3600" dirty="0">
              <a:latin typeface="Myriad Pro"/>
            </a:endParaRPr>
          </a:p>
          <a:p>
            <a:endParaRPr lang="en-GB" sz="3600" dirty="0">
              <a:latin typeface="Myriad Pro"/>
            </a:endParaRPr>
          </a:p>
          <a:p>
            <a:endParaRPr lang="en-GB" sz="36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55696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Competences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r>
              <a:rPr lang="en-GB" sz="3600" dirty="0">
                <a:latin typeface="Myriad Pro"/>
              </a:rPr>
              <a:t>These could be </a:t>
            </a:r>
            <a:r>
              <a:rPr lang="en-GB" sz="3600" b="1" i="1" dirty="0">
                <a:solidFill>
                  <a:srgbClr val="FF0000"/>
                </a:solidFill>
                <a:latin typeface="Myriad Pro"/>
              </a:rPr>
              <a:t>threshold resources </a:t>
            </a:r>
            <a:r>
              <a:rPr lang="en-GB" sz="3600" dirty="0">
                <a:latin typeface="Myriad Pro"/>
              </a:rPr>
              <a:t>required to meet minimum customer requirements: </a:t>
            </a:r>
          </a:p>
          <a:p>
            <a:endParaRPr lang="en-GB" sz="3600" dirty="0">
              <a:latin typeface="Myriad Pro"/>
            </a:endParaRPr>
          </a:p>
          <a:p>
            <a:endParaRPr lang="en-GB" sz="3600" dirty="0">
              <a:latin typeface="Myriad Pro"/>
            </a:endParaRPr>
          </a:p>
          <a:p>
            <a:r>
              <a:rPr lang="en-GB" sz="3600" dirty="0">
                <a:latin typeface="Myriad Pro"/>
              </a:rPr>
              <a:t>For example, the increasing demands by modern multiple retailers of their suppliers mean that those suppliers have to possess a quite sophisticated IT infrastructure simply to stand a chance of meeting retailer requirements. </a:t>
            </a:r>
            <a:endParaRPr lang="en-US" sz="3600" dirty="0">
              <a:solidFill>
                <a:srgbClr val="FF0000"/>
              </a:solidFill>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201499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Competences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324535"/>
          </a:xfrm>
          <a:prstGeom prst="rect">
            <a:avLst/>
          </a:prstGeom>
          <a:noFill/>
        </p:spPr>
        <p:txBody>
          <a:bodyPr wrap="square">
            <a:spAutoFit/>
          </a:bodyPr>
          <a:lstStyle/>
          <a:p>
            <a:endParaRPr lang="en-GB" sz="3600" dirty="0">
              <a:latin typeface="Myriad Pro"/>
            </a:endParaRPr>
          </a:p>
          <a:p>
            <a:endParaRPr lang="en-GB" sz="3600" dirty="0">
              <a:latin typeface="Myriad Pro"/>
            </a:endParaRPr>
          </a:p>
          <a:p>
            <a:pPr algn="ctr"/>
            <a:r>
              <a:rPr lang="en-GB" sz="4000" dirty="0">
                <a:latin typeface="Myriad Pro"/>
              </a:rPr>
              <a:t>Or they could be the </a:t>
            </a:r>
            <a:r>
              <a:rPr lang="en-GB" sz="4000" b="1" i="1" dirty="0">
                <a:solidFill>
                  <a:srgbClr val="FF0000"/>
                </a:solidFill>
                <a:latin typeface="Myriad Pro"/>
              </a:rPr>
              <a:t>threshold competences </a:t>
            </a:r>
            <a:r>
              <a:rPr lang="en-GB" sz="4000" dirty="0">
                <a:latin typeface="Myriad Pro"/>
              </a:rPr>
              <a:t>required to deploy resources so as to meet customers’ requirements and support particular strategies.</a:t>
            </a:r>
            <a:endParaRPr lang="en-GB" sz="4000" dirty="0">
              <a:solidFill>
                <a:srgbClr val="FF0000"/>
              </a:solidFill>
              <a:latin typeface="Myriad Pro"/>
            </a:endParaRPr>
          </a:p>
          <a:p>
            <a:endParaRPr lang="en-GB" sz="3600" dirty="0">
              <a:solidFill>
                <a:srgbClr val="FF0000"/>
              </a:solidFill>
              <a:latin typeface="Myriad Pro"/>
            </a:endParaRPr>
          </a:p>
          <a:p>
            <a:endParaRPr lang="en-GB" sz="3600" dirty="0">
              <a:solidFill>
                <a:srgbClr val="FF0000"/>
              </a:solidFill>
              <a:latin typeface="Myriad Pro"/>
            </a:endParaRPr>
          </a:p>
          <a:p>
            <a:endParaRPr lang="en-US" sz="3600" dirty="0">
              <a:solidFill>
                <a:srgbClr val="FF0000"/>
              </a:solidFill>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81068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46331"/>
          </a:xfrm>
          <a:prstGeom prst="rect">
            <a:avLst/>
          </a:prstGeom>
          <a:noFill/>
        </p:spPr>
        <p:txBody>
          <a:bodyPr wrap="square">
            <a:spAutoFit/>
          </a:bodyPr>
          <a:lstStyle/>
          <a:p>
            <a:pPr algn="ctr"/>
            <a:r>
              <a:rPr lang="en-US" sz="3600" b="1" dirty="0">
                <a:latin typeface="Myriad Pro"/>
                <a:cs typeface="Arial" panose="020B0604020202020204" pitchFamily="34" charset="0"/>
              </a:rPr>
              <a:t>Session 3 - </a:t>
            </a:r>
            <a:r>
              <a:rPr lang="en-GB" sz="3600" b="1" dirty="0">
                <a:latin typeface="Myriad Pro"/>
              </a:rPr>
              <a:t>Unique Resources and Core Competences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85871"/>
          </a:xfrm>
          <a:prstGeom prst="rect">
            <a:avLst/>
          </a:prstGeom>
          <a:noFill/>
        </p:spPr>
        <p:txBody>
          <a:bodyPr wrap="square">
            <a:spAutoFit/>
          </a:bodyPr>
          <a:lstStyle/>
          <a:p>
            <a:r>
              <a:rPr lang="en-GB" sz="3600" b="1" dirty="0">
                <a:solidFill>
                  <a:srgbClr val="FF0000"/>
                </a:solidFill>
                <a:latin typeface="Myriad Pro"/>
              </a:rPr>
              <a:t>Unique Resources and Core Competences:</a:t>
            </a:r>
          </a:p>
          <a:p>
            <a:r>
              <a:rPr lang="en-GB" sz="3200" b="1" dirty="0">
                <a:latin typeface="Myriad Pro"/>
              </a:rPr>
              <a:t>Unique resources </a:t>
            </a:r>
            <a:r>
              <a:rPr lang="en-GB" sz="3200" dirty="0">
                <a:latin typeface="Myriad Pro"/>
              </a:rPr>
              <a:t>are those resources that critically underpin competitive advantage and that others cannot easily imitate or obtain.</a:t>
            </a:r>
          </a:p>
          <a:p>
            <a:endParaRPr lang="en-GB" sz="3200" b="1" dirty="0">
              <a:latin typeface="Myriad Pro"/>
            </a:endParaRPr>
          </a:p>
          <a:p>
            <a:r>
              <a:rPr lang="en-GB" sz="3200" b="1" dirty="0">
                <a:latin typeface="Myriad Pro"/>
              </a:rPr>
              <a:t>Core competences </a:t>
            </a:r>
            <a:r>
              <a:rPr lang="en-GB" sz="3200" dirty="0">
                <a:latin typeface="Myriad Pro"/>
              </a:rPr>
              <a:t>are the skills and abilities by which resources are deployed through an organisation’s activities and processes such as to achieve competitive advantage in ways that others cannot imitate or obtain.</a:t>
            </a:r>
            <a:endParaRPr lang="en-US" sz="3600" dirty="0">
              <a:solidFill>
                <a:srgbClr val="FF0000"/>
              </a:solidFill>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24610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46331"/>
          </a:xfrm>
          <a:prstGeom prst="rect">
            <a:avLst/>
          </a:prstGeom>
          <a:noFill/>
        </p:spPr>
        <p:txBody>
          <a:bodyPr wrap="square">
            <a:spAutoFit/>
          </a:bodyPr>
          <a:lstStyle/>
          <a:p>
            <a:pPr algn="ctr"/>
            <a:r>
              <a:rPr lang="en-US" sz="3600" b="1" dirty="0">
                <a:latin typeface="Myriad Pro"/>
                <a:cs typeface="Arial" panose="020B0604020202020204" pitchFamily="34" charset="0"/>
              </a:rPr>
              <a:t>Session 3 – </a:t>
            </a:r>
            <a:r>
              <a:rPr lang="en-GB" sz="3600" b="1" dirty="0">
                <a:latin typeface="Myriad Pro"/>
              </a:rPr>
              <a:t>Strategic Capabilities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727114"/>
            <a:ext cx="11898217" cy="5078313"/>
          </a:xfrm>
          <a:prstGeom prst="rect">
            <a:avLst/>
          </a:prstGeom>
          <a:noFill/>
        </p:spPr>
        <p:txBody>
          <a:bodyPr wrap="square">
            <a:spAutoFit/>
          </a:bodyPr>
          <a:lstStyle/>
          <a:p>
            <a:r>
              <a:rPr lang="en-GB" sz="3200" b="1" dirty="0">
                <a:solidFill>
                  <a:srgbClr val="FF0000"/>
                </a:solidFill>
                <a:latin typeface="Myriad Pro"/>
              </a:rPr>
              <a:t>Tabular Summary of Strategic Capabilities:</a:t>
            </a:r>
          </a:p>
          <a:p>
            <a:endParaRPr lang="en-GB" sz="3200" b="1" dirty="0">
              <a:solidFill>
                <a:srgbClr val="FF0000"/>
              </a:solidFill>
              <a:latin typeface="Myriad Pro"/>
            </a:endParaRPr>
          </a:p>
          <a:p>
            <a:endParaRPr lang="en-GB" sz="3600" b="1" dirty="0">
              <a:solidFill>
                <a:srgbClr val="FF0000"/>
              </a:solidFill>
              <a:latin typeface="Myriad Pro"/>
            </a:endParaRPr>
          </a:p>
          <a:p>
            <a:endParaRPr lang="en-GB" sz="3600" b="1" dirty="0">
              <a:solidFill>
                <a:srgbClr val="FF0000"/>
              </a:solidFill>
              <a:latin typeface="Myriad Pro"/>
            </a:endParaRPr>
          </a:p>
          <a:p>
            <a:endParaRPr lang="en-GB" sz="3600" b="1" dirty="0">
              <a:solidFill>
                <a:srgbClr val="FF0000"/>
              </a:solidFill>
              <a:latin typeface="Myriad Pro"/>
            </a:endParaRPr>
          </a:p>
          <a:p>
            <a:endParaRPr lang="en-GB" sz="3600" b="1" dirty="0">
              <a:solidFill>
                <a:srgbClr val="FF0000"/>
              </a:solidFill>
              <a:latin typeface="Myriad Pro"/>
            </a:endParaRPr>
          </a:p>
          <a:p>
            <a:endParaRPr lang="en-GB" sz="3600" b="1" dirty="0">
              <a:solidFill>
                <a:srgbClr val="FF0000"/>
              </a:solidFill>
              <a:latin typeface="Myriad Pro"/>
            </a:endParaRPr>
          </a:p>
          <a:p>
            <a:endParaRPr lang="en-GB" sz="3600" b="1" dirty="0">
              <a:solidFill>
                <a:srgbClr val="FF0000"/>
              </a:solidFill>
              <a:latin typeface="Myriad Pro"/>
            </a:endParaRPr>
          </a:p>
          <a:p>
            <a:endParaRPr lang="en-GB" sz="3600" b="1" dirty="0">
              <a:solidFill>
                <a:srgbClr val="FF0000"/>
              </a:solidFill>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D28F31CC-E911-C9DD-FBC0-B036519A0FCF}"/>
              </a:ext>
            </a:extLst>
          </p:cNvPr>
          <p:cNvPicPr>
            <a:picLocks noChangeAspect="1"/>
          </p:cNvPicPr>
          <p:nvPr/>
        </p:nvPicPr>
        <p:blipFill>
          <a:blip r:embed="rId3"/>
          <a:stretch>
            <a:fillRect/>
          </a:stretch>
        </p:blipFill>
        <p:spPr>
          <a:xfrm>
            <a:off x="297456" y="1244906"/>
            <a:ext cx="11718274" cy="4534007"/>
          </a:xfrm>
          <a:prstGeom prst="rect">
            <a:avLst/>
          </a:prstGeom>
        </p:spPr>
      </p:pic>
    </p:spTree>
    <p:extLst>
      <p:ext uri="{BB962C8B-B14F-4D97-AF65-F5344CB8AC3E}">
        <p14:creationId xmlns:p14="http://schemas.microsoft.com/office/powerpoint/2010/main" val="3996496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solidFill>
                  <a:srgbClr val="FF0000"/>
                </a:solidFill>
                <a:latin typeface="Myriad Pro"/>
                <a:cs typeface="Myanmar Text" panose="020B0502040204020203" pitchFamily="34" charset="0"/>
              </a:rPr>
              <a:t>Class Activity 2 </a:t>
            </a:r>
            <a:endParaRPr lang="en-GB" altLang="en-US" sz="4400" b="1" dirty="0">
              <a:solidFill>
                <a:srgbClr val="FF0000"/>
              </a:solidFill>
              <a:latin typeface="Myriad Pro"/>
              <a:cs typeface="Myanmar Text" panose="020B0502040204020203"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708981"/>
          </a:xfrm>
          <a:prstGeom prst="rect">
            <a:avLst/>
          </a:prstGeom>
          <a:noFill/>
        </p:spPr>
        <p:txBody>
          <a:bodyPr wrap="square">
            <a:spAutoFit/>
          </a:bodyPr>
          <a:lstStyle/>
          <a:p>
            <a:r>
              <a:rPr lang="en-GB" sz="3200" b="1" i="1" dirty="0">
                <a:latin typeface="Myriad Pro"/>
              </a:rPr>
              <a:t>What re the unique resources and core competences of  the following organisations have:</a:t>
            </a:r>
            <a:r>
              <a:rPr lang="en-GB" sz="3200" b="1" i="1" dirty="0">
                <a:solidFill>
                  <a:srgbClr val="FF0000"/>
                </a:solidFill>
                <a:latin typeface="Myriad Pro"/>
                <a:cs typeface="Arial" panose="020B0604020202020204" pitchFamily="34" charset="0"/>
              </a:rPr>
              <a:t> </a:t>
            </a:r>
          </a:p>
          <a:p>
            <a:pPr marL="571500" indent="-571500">
              <a:buFont typeface="Wingdings" panose="05000000000000000000" pitchFamily="2" charset="2"/>
              <a:buChar char="q"/>
            </a:pPr>
            <a:r>
              <a:rPr lang="en-GB" sz="2800" b="1" i="1" dirty="0">
                <a:solidFill>
                  <a:srgbClr val="FF0000"/>
                </a:solidFill>
                <a:latin typeface="Myriad Pro"/>
                <a:cs typeface="Arial" panose="020B0604020202020204" pitchFamily="34" charset="0"/>
              </a:rPr>
              <a:t>Cargill</a:t>
            </a:r>
          </a:p>
          <a:p>
            <a:pPr marL="571500" indent="-571500">
              <a:buFont typeface="Wingdings" panose="05000000000000000000" pitchFamily="2" charset="2"/>
              <a:buChar char="q"/>
            </a:pPr>
            <a:r>
              <a:rPr lang="en-GB" sz="2800" b="1" i="1" dirty="0">
                <a:solidFill>
                  <a:srgbClr val="FF0000"/>
                </a:solidFill>
                <a:latin typeface="Myriad Pro"/>
                <a:cs typeface="Arial" panose="020B0604020202020204" pitchFamily="34" charset="0"/>
              </a:rPr>
              <a:t>General Mills</a:t>
            </a:r>
          </a:p>
          <a:p>
            <a:pPr marL="571500" indent="-571500">
              <a:buFont typeface="Wingdings" panose="05000000000000000000" pitchFamily="2" charset="2"/>
              <a:buChar char="q"/>
            </a:pPr>
            <a:r>
              <a:rPr lang="en-GB" sz="2800" b="1" i="1" dirty="0">
                <a:solidFill>
                  <a:srgbClr val="FF0000"/>
                </a:solidFill>
                <a:latin typeface="Myriad Pro"/>
                <a:cs typeface="Arial" panose="020B0604020202020204" pitchFamily="34" charset="0"/>
              </a:rPr>
              <a:t>Samsung</a:t>
            </a:r>
          </a:p>
          <a:p>
            <a:pPr marL="571500" indent="-571500">
              <a:buFont typeface="Wingdings" panose="05000000000000000000" pitchFamily="2" charset="2"/>
              <a:buChar char="q"/>
            </a:pPr>
            <a:r>
              <a:rPr lang="en-GB" sz="2800" b="1" i="1" dirty="0">
                <a:solidFill>
                  <a:srgbClr val="FF0000"/>
                </a:solidFill>
                <a:latin typeface="Myriad Pro"/>
                <a:cs typeface="Arial" panose="020B0604020202020204" pitchFamily="34" charset="0"/>
              </a:rPr>
              <a:t>Toyota</a:t>
            </a:r>
          </a:p>
          <a:p>
            <a:pPr marL="571500" indent="-571500">
              <a:buFont typeface="Wingdings" panose="05000000000000000000" pitchFamily="2" charset="2"/>
              <a:buChar char="q"/>
            </a:pPr>
            <a:r>
              <a:rPr lang="en-GB" sz="2800" b="1" i="1" dirty="0">
                <a:solidFill>
                  <a:srgbClr val="FF0000"/>
                </a:solidFill>
                <a:latin typeface="Myriad Pro"/>
                <a:cs typeface="Arial" panose="020B0604020202020204" pitchFamily="34" charset="0"/>
              </a:rPr>
              <a:t>Tyson Foods</a:t>
            </a:r>
          </a:p>
          <a:p>
            <a:r>
              <a:rPr lang="en-GB" sz="3200" b="1" i="1" dirty="0">
                <a:latin typeface="Myriad Pro"/>
                <a:cs typeface="Arial" panose="020B0604020202020204" pitchFamily="34" charset="0"/>
              </a:rPr>
              <a:t>In your view which of them has more unique resource, and core competences, and why?  (300 words) – 30 minutes.</a:t>
            </a:r>
          </a:p>
          <a:p>
            <a:r>
              <a:rPr lang="en-GB" sz="3200" b="1" i="1" dirty="0">
                <a:latin typeface="Myriad Pro"/>
                <a:cs typeface="Arial" panose="020B0604020202020204" pitchFamily="34" charset="0"/>
              </a:rPr>
              <a:t>Email your answer with your lecturer.</a:t>
            </a:r>
            <a:endParaRPr lang="en-GB" sz="32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3146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solidFill>
                  <a:srgbClr val="FF0000"/>
                </a:solidFill>
                <a:latin typeface="Myriad Pro"/>
                <a:cs typeface="Myanmar Text" panose="020B0502040204020203" pitchFamily="34" charset="0"/>
              </a:rPr>
              <a:t>What’s Next?</a:t>
            </a:r>
            <a:endParaRPr lang="en-GB" altLang="en-US" sz="4400" b="1" dirty="0">
              <a:solidFill>
                <a:srgbClr val="FF0000"/>
              </a:solidFill>
              <a:latin typeface="Myriad Pro"/>
              <a:cs typeface="Myanmar Text" panose="020B0502040204020203"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pPr algn="ctr"/>
            <a:r>
              <a:rPr lang="en-GB" sz="3200" b="1" dirty="0">
                <a:latin typeface="Myriad Pro"/>
                <a:cs typeface="Arial" panose="020B0604020202020204" pitchFamily="34" charset="0"/>
              </a:rPr>
              <a:t>Break Time!</a:t>
            </a:r>
            <a:endParaRPr lang="en-US" sz="3200" b="1" dirty="0">
              <a:latin typeface="Myriad Pro"/>
              <a:cs typeface="Arial" panose="020B0604020202020204" pitchFamily="34" charset="0"/>
            </a:endParaRPr>
          </a:p>
          <a:p>
            <a:pPr algn="ctr"/>
            <a:r>
              <a:rPr lang="en-GB" sz="3200" b="1" i="1" dirty="0">
                <a:latin typeface="Myriad Pro"/>
              </a:rPr>
              <a:t>You care for another cuppa time?</a:t>
            </a: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4A333ABB-CB28-24EB-57C0-2DACA739BFE6}"/>
              </a:ext>
            </a:extLst>
          </p:cNvPr>
          <p:cNvPicPr>
            <a:picLocks noChangeAspect="1"/>
          </p:cNvPicPr>
          <p:nvPr/>
        </p:nvPicPr>
        <p:blipFill>
          <a:blip r:embed="rId3"/>
          <a:stretch>
            <a:fillRect/>
          </a:stretch>
        </p:blipFill>
        <p:spPr>
          <a:xfrm>
            <a:off x="2883658" y="2181340"/>
            <a:ext cx="6436612" cy="3325049"/>
          </a:xfrm>
          <a:prstGeom prst="rect">
            <a:avLst/>
          </a:prstGeom>
        </p:spPr>
      </p:pic>
    </p:spTree>
    <p:extLst>
      <p:ext uri="{BB962C8B-B14F-4D97-AF65-F5344CB8AC3E}">
        <p14:creationId xmlns:p14="http://schemas.microsoft.com/office/powerpoint/2010/main" val="3306158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solidFill>
                  <a:srgbClr val="FF0000"/>
                </a:solidFill>
                <a:latin typeface="Myriad Pro"/>
                <a:cs typeface="Myanmar Text" panose="020B0502040204020203" pitchFamily="34" charset="0"/>
              </a:rPr>
              <a:t>Class Activity 3 </a:t>
            </a:r>
            <a:endParaRPr lang="en-GB" altLang="en-US" sz="4400" b="1" dirty="0">
              <a:solidFill>
                <a:srgbClr val="FF0000"/>
              </a:solidFill>
              <a:latin typeface="Myriad Pro"/>
              <a:cs typeface="Myanmar Text" panose="020B0502040204020203"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462760"/>
          </a:xfrm>
          <a:prstGeom prst="rect">
            <a:avLst/>
          </a:prstGeom>
          <a:noFill/>
        </p:spPr>
        <p:txBody>
          <a:bodyPr wrap="square">
            <a:spAutoFit/>
          </a:bodyPr>
          <a:lstStyle/>
          <a:p>
            <a:endParaRPr lang="en-GB" sz="3600" b="1" i="1" dirty="0">
              <a:latin typeface="Myriad Pro"/>
            </a:endParaRPr>
          </a:p>
          <a:p>
            <a:pPr algn="ctr"/>
            <a:r>
              <a:rPr lang="en-GB" sz="3600" b="1" i="1" dirty="0">
                <a:latin typeface="Myriad Pro"/>
              </a:rPr>
              <a:t>Summarise key concepts you have learnt during today’s lecture, including the class activities you have completed.</a:t>
            </a:r>
            <a:endParaRPr lang="en-GB" sz="3600" b="1" i="1" dirty="0">
              <a:solidFill>
                <a:srgbClr val="FF0000"/>
              </a:solidFill>
              <a:latin typeface="Myriad Pro"/>
              <a:cs typeface="Arial" panose="020B0604020202020204" pitchFamily="34" charset="0"/>
            </a:endParaRPr>
          </a:p>
          <a:p>
            <a:pPr algn="ctr"/>
            <a:endParaRPr lang="en-GB" sz="3600" b="1" i="1" dirty="0">
              <a:latin typeface="Myriad Pro"/>
              <a:cs typeface="Arial" panose="020B0604020202020204" pitchFamily="34" charset="0"/>
            </a:endParaRPr>
          </a:p>
          <a:p>
            <a:pPr algn="ctr"/>
            <a:endParaRPr lang="en-GB" sz="3600" b="1" i="1" dirty="0">
              <a:latin typeface="Myriad Pro"/>
              <a:cs typeface="Arial" panose="020B0604020202020204" pitchFamily="34" charset="0"/>
            </a:endParaRPr>
          </a:p>
          <a:p>
            <a:pPr algn="ctr"/>
            <a:r>
              <a:rPr lang="en-GB" sz="3600" b="1" i="1" dirty="0">
                <a:latin typeface="Myriad Pro"/>
                <a:cs typeface="Arial" panose="020B0604020202020204" pitchFamily="34" charset="0"/>
              </a:rPr>
              <a:t>Email your answer with your lecturer - 20 minutes.</a:t>
            </a:r>
          </a:p>
          <a:p>
            <a:pPr algn="ctr"/>
            <a:endParaRPr lang="en-GB" sz="32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508423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solidFill>
                  <a:srgbClr val="FF0000"/>
                </a:solidFill>
                <a:latin typeface="Myriad Pro"/>
                <a:cs typeface="Myanmar Text" panose="020B0502040204020203" pitchFamily="34" charset="0"/>
              </a:rPr>
              <a:t>Task to Complete</a:t>
            </a:r>
            <a:endParaRPr lang="en-GB" altLang="en-US" sz="4400" b="1" dirty="0">
              <a:solidFill>
                <a:srgbClr val="FF0000"/>
              </a:solidFill>
              <a:latin typeface="Myriad Pro"/>
              <a:cs typeface="Myanmar Text" panose="020B0502040204020203"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3785652"/>
          </a:xfrm>
          <a:prstGeom prst="rect">
            <a:avLst/>
          </a:prstGeom>
          <a:noFill/>
        </p:spPr>
        <p:txBody>
          <a:bodyPr wrap="square">
            <a:spAutoFit/>
          </a:bodyPr>
          <a:lstStyle/>
          <a:p>
            <a:r>
              <a:rPr lang="en-GB" sz="4000" b="1" dirty="0">
                <a:latin typeface="Myriad Pro"/>
              </a:rPr>
              <a:t>Use the remainder of the session to work on your C1 assignment.</a:t>
            </a:r>
          </a:p>
          <a:p>
            <a:endParaRPr lang="en-GB" sz="4000" b="1" dirty="0">
              <a:latin typeface="Myriad Pro"/>
            </a:endParaRPr>
          </a:p>
          <a:p>
            <a:pPr algn="just"/>
            <a:r>
              <a:rPr lang="en-GB" sz="4000" b="1" dirty="0">
                <a:solidFill>
                  <a:srgbClr val="FF0000"/>
                </a:solidFill>
                <a:latin typeface="Myriad Pro"/>
              </a:rPr>
              <a:t>You can liaise with your lecturer for further support with understanding the C1 assignment, if you need such help.</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666844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ea typeface="Calibri" panose="020F0502020204030204" pitchFamily="34" charset="0"/>
                <a:cs typeface="Times New Roman" panose="02020603050405020304" pitchFamily="18" charset="0"/>
              </a:rPr>
              <a:t>Summary of Today’s Lecture</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848300"/>
            <a:ext cx="11898217" cy="4842756"/>
          </a:xfrm>
          <a:prstGeom prst="rect">
            <a:avLst/>
          </a:prstGeom>
          <a:noFill/>
        </p:spPr>
        <p:txBody>
          <a:bodyPr wrap="square">
            <a:spAutoFit/>
          </a:bodyPr>
          <a:lstStyle/>
          <a:p>
            <a:r>
              <a:rPr lang="en-GB" sz="4400" dirty="0">
                <a:latin typeface="Myriad Pro"/>
              </a:rPr>
              <a:t>Today we covered:</a:t>
            </a:r>
          </a:p>
          <a:p>
            <a:r>
              <a:rPr lang="en-GB" sz="4000" b="1" dirty="0">
                <a:latin typeface="Myriad Pro"/>
                <a:cs typeface="Arial" panose="020B0604020202020204" pitchFamily="34" charset="0"/>
              </a:rPr>
              <a:t>Strategic Capabilities: - </a:t>
            </a:r>
            <a:r>
              <a:rPr lang="en-GB" sz="3600" b="1" dirty="0">
                <a:latin typeface="Myriad Pro"/>
              </a:rPr>
              <a:t>Resources and Competences</a:t>
            </a:r>
          </a:p>
          <a:p>
            <a:pPr marL="571500" indent="-571500">
              <a:buFont typeface="Wingdings" panose="05000000000000000000" pitchFamily="2" charset="2"/>
              <a:buChar char="q"/>
            </a:pPr>
            <a:r>
              <a:rPr lang="en-US" sz="3600" b="1" dirty="0">
                <a:latin typeface="Myriad Pro"/>
              </a:rPr>
              <a:t>Organizational </a:t>
            </a:r>
            <a:r>
              <a:rPr lang="en-GB" sz="3600" b="1" dirty="0">
                <a:latin typeface="Myriad Pro"/>
              </a:rPr>
              <a:t>Resources.</a:t>
            </a:r>
          </a:p>
          <a:p>
            <a:endParaRPr lang="en-US" sz="3600" b="1" dirty="0">
              <a:latin typeface="Myriad Pro"/>
            </a:endParaRPr>
          </a:p>
          <a:p>
            <a:pPr marL="571500" indent="-571500">
              <a:buFont typeface="Wingdings" panose="05000000000000000000" pitchFamily="2" charset="2"/>
              <a:buChar char="q"/>
            </a:pPr>
            <a:r>
              <a:rPr lang="en-US" sz="3600" b="1" dirty="0">
                <a:latin typeface="Myriad Pro"/>
                <a:cs typeface="Arial" panose="020B0604020202020204" pitchFamily="34" charset="0"/>
              </a:rPr>
              <a:t>Competences. </a:t>
            </a:r>
          </a:p>
          <a:p>
            <a:pPr marL="571500" indent="-571500">
              <a:buFont typeface="Wingdings" panose="05000000000000000000" pitchFamily="2" charset="2"/>
              <a:buChar char="q"/>
            </a:pPr>
            <a:endParaRPr lang="en-US" sz="3600" b="1" dirty="0">
              <a:latin typeface="Myriad Pro"/>
              <a:cs typeface="Arial" panose="020B0604020202020204" pitchFamily="34" charset="0"/>
            </a:endParaRPr>
          </a:p>
          <a:p>
            <a:pPr marL="571500" indent="-571500">
              <a:buFont typeface="Wingdings" panose="05000000000000000000" pitchFamily="2" charset="2"/>
              <a:buChar char="q"/>
            </a:pPr>
            <a:r>
              <a:rPr lang="en-GB" sz="3600" b="1" dirty="0">
                <a:latin typeface="Myriad Pro"/>
              </a:rPr>
              <a:t>Unique Resources and Core.</a:t>
            </a:r>
            <a:endParaRPr lang="en-GB" sz="3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751E70AE-F383-4776-A6DA-B627EC9027E7}"/>
              </a:ext>
            </a:extLst>
          </p:cNvPr>
          <p:cNvPicPr>
            <a:picLocks noChangeAspect="1"/>
          </p:cNvPicPr>
          <p:nvPr/>
        </p:nvPicPr>
        <p:blipFill>
          <a:blip r:embed="rId3"/>
          <a:stretch>
            <a:fillRect/>
          </a:stretch>
        </p:blipFill>
        <p:spPr>
          <a:xfrm>
            <a:off x="7160963" y="4026314"/>
            <a:ext cx="5188945" cy="1752600"/>
          </a:xfrm>
          <a:prstGeom prst="rect">
            <a:avLst/>
          </a:prstGeom>
        </p:spPr>
      </p:pic>
    </p:spTree>
    <p:extLst>
      <p:ext uri="{BB962C8B-B14F-4D97-AF65-F5344CB8AC3E}">
        <p14:creationId xmlns:p14="http://schemas.microsoft.com/office/powerpoint/2010/main" val="2882774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rPr>
              <a:t>Next Week, We will look at…</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4" y="1090670"/>
            <a:ext cx="11956974" cy="4416768"/>
          </a:xfrm>
          <a:prstGeom prst="rect">
            <a:avLst/>
          </a:prstGeom>
          <a:noFill/>
        </p:spPr>
        <p:txBody>
          <a:bodyPr wrap="square">
            <a:spAutoFit/>
          </a:bodyPr>
          <a:lstStyle/>
          <a:p>
            <a:endParaRPr lang="en-GB" sz="3200" dirty="0"/>
          </a:p>
          <a:p>
            <a:pPr algn="ctr"/>
            <a:endParaRPr lang="en-GB" sz="4800" b="1" dirty="0"/>
          </a:p>
          <a:p>
            <a:pPr algn="ctr"/>
            <a:r>
              <a:rPr lang="en-GB" sz="4400" b="1" dirty="0">
                <a:latin typeface="Myriad Pro"/>
              </a:rPr>
              <a:t>Case Studies, Discussions &amp;</a:t>
            </a:r>
          </a:p>
          <a:p>
            <a:pPr algn="ctr"/>
            <a:r>
              <a:rPr lang="en-GB" sz="4400" b="1" dirty="0">
                <a:latin typeface="Myriad Pro"/>
              </a:rPr>
              <a:t>Academic Surgery.</a:t>
            </a:r>
          </a:p>
          <a:p>
            <a:pPr algn="ctr"/>
            <a:endParaRPr lang="en-GB" sz="4400" b="1" dirty="0">
              <a:solidFill>
                <a:srgbClr val="C00000"/>
              </a:solidFill>
              <a:latin typeface="Myriad Pro"/>
              <a:cs typeface="Arial" panose="020B0604020202020204" pitchFamily="34" charset="0"/>
            </a:endParaRPr>
          </a:p>
          <a:p>
            <a:pPr algn="ctr"/>
            <a:endParaRPr lang="en-US" sz="3200" b="1" dirty="0">
              <a:latin typeface="Myriad Pro"/>
              <a:cs typeface="Arial" panose="020B0604020202020204" pitchFamily="34" charset="0"/>
            </a:endParaRPr>
          </a:p>
          <a:p>
            <a:pPr marL="457200" indent="-457200">
              <a:buFont typeface="Wingdings" panose="05000000000000000000" pitchFamily="2" charset="2"/>
              <a:buChar char="ü"/>
            </a:pPr>
            <a:endParaRPr lang="en-US" sz="32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290076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latin typeface="Myriad Pro"/>
              </a:rPr>
              <a:t>References</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793214"/>
            <a:ext cx="11898217" cy="5267173"/>
          </a:xfrm>
          <a:prstGeom prst="rect">
            <a:avLst/>
          </a:prstGeom>
          <a:noFill/>
        </p:spPr>
        <p:txBody>
          <a:bodyPr wrap="square">
            <a:spAutoFit/>
          </a:bodyPr>
          <a:lstStyle/>
          <a:p>
            <a:pPr marL="457200" indent="-457200" defTabSz="610361">
              <a:buFont typeface="Wingdings" panose="05000000000000000000" pitchFamily="2" charset="2"/>
              <a:buChar char="§"/>
              <a:defRPr sz="2136"/>
            </a:pPr>
            <a:r>
              <a:rPr lang="en-GB" sz="3600" dirty="0">
                <a:latin typeface="Myriad Pro"/>
              </a:rPr>
              <a:t>Barney, J. B., &amp; </a:t>
            </a:r>
            <a:r>
              <a:rPr lang="en-GB" sz="3600" dirty="0" err="1">
                <a:latin typeface="Myriad Pro"/>
              </a:rPr>
              <a:t>Hesterly</a:t>
            </a:r>
            <a:r>
              <a:rPr lang="en-GB" sz="3600" dirty="0">
                <a:latin typeface="Myriad Pro"/>
              </a:rPr>
              <a:t>, W. S. (2018). Strategic Management and Competitive Advantage Concepts. New Jersey: Prentice Hill. </a:t>
            </a:r>
          </a:p>
          <a:p>
            <a:pPr marL="457200" indent="-457200" defTabSz="610361">
              <a:buFont typeface="Wingdings" panose="05000000000000000000" pitchFamily="2" charset="2"/>
              <a:buChar char="§"/>
              <a:defRPr sz="2136"/>
            </a:pPr>
            <a:endParaRPr lang="en-GB" sz="3600" dirty="0">
              <a:latin typeface="Myriad Pro"/>
            </a:endParaRPr>
          </a:p>
          <a:p>
            <a:pPr marL="457200" indent="-457200" defTabSz="610361">
              <a:buFont typeface="Wingdings" panose="05000000000000000000" pitchFamily="2" charset="2"/>
              <a:buChar char="§"/>
              <a:defRPr sz="2136"/>
            </a:pPr>
            <a:r>
              <a:rPr lang="en-GB" sz="3600" dirty="0">
                <a:latin typeface="Myriad Pro"/>
              </a:rPr>
              <a:t>Johnson, G., Whittington, R., Scholes, K., Angwin, D. and </a:t>
            </a:r>
            <a:r>
              <a:rPr lang="en-GB" sz="3600" dirty="0" err="1">
                <a:latin typeface="Myriad Pro"/>
              </a:rPr>
              <a:t>Regnér</a:t>
            </a:r>
            <a:r>
              <a:rPr lang="en-GB" sz="3600" dirty="0">
                <a:latin typeface="Myriad Pro"/>
              </a:rPr>
              <a:t>, P. (2017),  Exploring strategy, Pearson, London.</a:t>
            </a:r>
          </a:p>
          <a:p>
            <a:pPr marL="457200" indent="-457200" defTabSz="610361">
              <a:buFont typeface="Wingdings" panose="05000000000000000000" pitchFamily="2" charset="2"/>
              <a:buChar char="§"/>
              <a:defRPr sz="2136"/>
            </a:pPr>
            <a:endParaRPr lang="en-GB" sz="3600" dirty="0">
              <a:latin typeface="Myriad Pro"/>
            </a:endParaRPr>
          </a:p>
          <a:p>
            <a:pPr marL="457200" indent="-457200" defTabSz="610361">
              <a:buFont typeface="Wingdings" panose="05000000000000000000" pitchFamily="2" charset="2"/>
              <a:buChar char="§"/>
              <a:defRPr sz="2136"/>
            </a:pPr>
            <a:r>
              <a:rPr lang="en-GB" sz="3600" dirty="0">
                <a:latin typeface="Myriad Pro"/>
              </a:rPr>
              <a:t>Lynch, R. (2021), Strategic Management, 7th ed., Pearson.</a:t>
            </a:r>
            <a:endParaRPr lang="en-US" sz="28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631474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theme/theme1.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18904</TotalTime>
  <Words>1170</Words>
  <Application>Microsoft Office PowerPoint</Application>
  <PresentationFormat>Widescreen</PresentationFormat>
  <Paragraphs>196</Paragraphs>
  <Slides>34</Slides>
  <Notes>1</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Kogan Page</vt:lpstr>
      <vt:lpstr>      Strategic Management for Business – LCLM 6001  Week 5 :  Strategic Capabilities: Resources and Competences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FUNDAMENTALS OF PERFORMANCE MANAGEMENT</dc:title>
  <dc:creator>Michael Armstrong Armstrong</dc:creator>
  <cp:lastModifiedBy>Adegbite, Oluwaseun</cp:lastModifiedBy>
  <cp:revision>310</cp:revision>
  <dcterms:created xsi:type="dcterms:W3CDTF">2021-05-12T10:15:20Z</dcterms:created>
  <dcterms:modified xsi:type="dcterms:W3CDTF">2024-10-02T12:58:19Z</dcterms:modified>
</cp:coreProperties>
</file>