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3" r:id="rId1"/>
  </p:sldMasterIdLst>
  <p:handoutMasterIdLst>
    <p:handoutMasterId r:id="rId23"/>
  </p:handoutMasterIdLst>
  <p:sldIdLst>
    <p:sldId id="256" r:id="rId2"/>
    <p:sldId id="281" r:id="rId3"/>
    <p:sldId id="259" r:id="rId4"/>
    <p:sldId id="295" r:id="rId5"/>
    <p:sldId id="300" r:id="rId6"/>
    <p:sldId id="283" r:id="rId7"/>
    <p:sldId id="296" r:id="rId8"/>
    <p:sldId id="301" r:id="rId9"/>
    <p:sldId id="299" r:id="rId10"/>
    <p:sldId id="282" r:id="rId11"/>
    <p:sldId id="284" r:id="rId12"/>
    <p:sldId id="286" r:id="rId13"/>
    <p:sldId id="285" r:id="rId14"/>
    <p:sldId id="290" r:id="rId15"/>
    <p:sldId id="287" r:id="rId16"/>
    <p:sldId id="289" r:id="rId17"/>
    <p:sldId id="291" r:id="rId18"/>
    <p:sldId id="293" r:id="rId19"/>
    <p:sldId id="288" r:id="rId20"/>
    <p:sldId id="294" r:id="rId21"/>
    <p:sldId id="292" r:id="rId22"/>
  </p:sldIdLst>
  <p:sldSz cx="9144000" cy="6858000" type="screen4x3"/>
  <p:notesSz cx="6724650" cy="9774238"/>
  <p:defaultTextStyle>
    <a:defPPr>
      <a:defRPr lang="en-US"/>
    </a:defPPr>
    <a:lvl1pPr algn="l" rtl="0" eaLnBrk="0" fontAlgn="base" hangingPunct="0">
      <a:spcBef>
        <a:spcPct val="0"/>
      </a:spcBef>
      <a:spcAft>
        <a:spcPct val="0"/>
      </a:spcAft>
      <a:defRPr kern="1200">
        <a:solidFill>
          <a:schemeClr val="tx1"/>
        </a:solidFill>
        <a:latin typeface="Garamond" pitchFamily="18" charset="0"/>
        <a:ea typeface="+mn-ea"/>
        <a:cs typeface="+mn-cs"/>
      </a:defRPr>
    </a:lvl1pPr>
    <a:lvl2pPr marL="457200" algn="l" rtl="0" eaLnBrk="0" fontAlgn="base" hangingPunct="0">
      <a:spcBef>
        <a:spcPct val="0"/>
      </a:spcBef>
      <a:spcAft>
        <a:spcPct val="0"/>
      </a:spcAft>
      <a:defRPr kern="1200">
        <a:solidFill>
          <a:schemeClr val="tx1"/>
        </a:solidFill>
        <a:latin typeface="Garamond" pitchFamily="18" charset="0"/>
        <a:ea typeface="+mn-ea"/>
        <a:cs typeface="+mn-cs"/>
      </a:defRPr>
    </a:lvl2pPr>
    <a:lvl3pPr marL="914400" algn="l" rtl="0" eaLnBrk="0" fontAlgn="base" hangingPunct="0">
      <a:spcBef>
        <a:spcPct val="0"/>
      </a:spcBef>
      <a:spcAft>
        <a:spcPct val="0"/>
      </a:spcAft>
      <a:defRPr kern="1200">
        <a:solidFill>
          <a:schemeClr val="tx1"/>
        </a:solidFill>
        <a:latin typeface="Garamond" pitchFamily="18" charset="0"/>
        <a:ea typeface="+mn-ea"/>
        <a:cs typeface="+mn-cs"/>
      </a:defRPr>
    </a:lvl3pPr>
    <a:lvl4pPr marL="1371600" algn="l" rtl="0" eaLnBrk="0" fontAlgn="base" hangingPunct="0">
      <a:spcBef>
        <a:spcPct val="0"/>
      </a:spcBef>
      <a:spcAft>
        <a:spcPct val="0"/>
      </a:spcAft>
      <a:defRPr kern="1200">
        <a:solidFill>
          <a:schemeClr val="tx1"/>
        </a:solidFill>
        <a:latin typeface="Garamond" pitchFamily="18" charset="0"/>
        <a:ea typeface="+mn-ea"/>
        <a:cs typeface="+mn-cs"/>
      </a:defRPr>
    </a:lvl4pPr>
    <a:lvl5pPr marL="1828800" algn="l" rtl="0" eaLnBrk="0" fontAlgn="base" hangingPunct="0">
      <a:spcBef>
        <a:spcPct val="0"/>
      </a:spcBef>
      <a:spcAft>
        <a:spcPct val="0"/>
      </a:spcAft>
      <a:defRPr kern="1200">
        <a:solidFill>
          <a:schemeClr val="tx1"/>
        </a:solidFill>
        <a:latin typeface="Garamond" pitchFamily="18" charset="0"/>
        <a:ea typeface="+mn-ea"/>
        <a:cs typeface="+mn-cs"/>
      </a:defRPr>
    </a:lvl5pPr>
    <a:lvl6pPr marL="2286000" algn="l" defTabSz="914400" rtl="0" eaLnBrk="1" latinLnBrk="0" hangingPunct="1">
      <a:defRPr kern="1200">
        <a:solidFill>
          <a:schemeClr val="tx1"/>
        </a:solidFill>
        <a:latin typeface="Garamond" pitchFamily="18" charset="0"/>
        <a:ea typeface="+mn-ea"/>
        <a:cs typeface="+mn-cs"/>
      </a:defRPr>
    </a:lvl6pPr>
    <a:lvl7pPr marL="2743200" algn="l" defTabSz="914400" rtl="0" eaLnBrk="1" latinLnBrk="0" hangingPunct="1">
      <a:defRPr kern="1200">
        <a:solidFill>
          <a:schemeClr val="tx1"/>
        </a:solidFill>
        <a:latin typeface="Garamond" pitchFamily="18" charset="0"/>
        <a:ea typeface="+mn-ea"/>
        <a:cs typeface="+mn-cs"/>
      </a:defRPr>
    </a:lvl7pPr>
    <a:lvl8pPr marL="3200400" algn="l" defTabSz="914400" rtl="0" eaLnBrk="1" latinLnBrk="0" hangingPunct="1">
      <a:defRPr kern="1200">
        <a:solidFill>
          <a:schemeClr val="tx1"/>
        </a:solidFill>
        <a:latin typeface="Garamond" pitchFamily="18" charset="0"/>
        <a:ea typeface="+mn-ea"/>
        <a:cs typeface="+mn-cs"/>
      </a:defRPr>
    </a:lvl8pPr>
    <a:lvl9pPr marL="3657600" algn="l" defTabSz="914400" rtl="0" eaLnBrk="1" latinLnBrk="0" hangingPunct="1">
      <a:defRPr kern="1200">
        <a:solidFill>
          <a:schemeClr val="tx1"/>
        </a:solidFill>
        <a:latin typeface="Garamond" pitchFamily="18"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DBB"/>
    <a:srgbClr val="FFCC99"/>
    <a:srgbClr val="003F3E"/>
    <a:srgbClr val="4D4D4D"/>
    <a:srgbClr val="005654"/>
    <a:srgbClr val="006666"/>
    <a:srgbClr val="FFCC00"/>
    <a:srgbClr val="990099"/>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15109" autoAdjust="0"/>
    <p:restoredTop sz="94360" autoAdjust="0"/>
  </p:normalViewPr>
  <p:slideViewPr>
    <p:cSldViewPr>
      <p:cViewPr varScale="1">
        <p:scale>
          <a:sx n="67" d="100"/>
          <a:sy n="67" d="100"/>
        </p:scale>
        <p:origin x="540"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25" d="100"/>
        <a:sy n="125" d="100"/>
      </p:scale>
      <p:origin x="0" y="-15096"/>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1250" name="Rectangle 2">
            <a:extLst>
              <a:ext uri="{FF2B5EF4-FFF2-40B4-BE49-F238E27FC236}">
                <a16:creationId xmlns="" xmlns:a16="http://schemas.microsoft.com/office/drawing/2014/main" id="{78648AD3-977F-4733-9BD3-197EADEBF0ED}"/>
              </a:ext>
            </a:extLst>
          </p:cNvPr>
          <p:cNvSpPr>
            <a:spLocks noGrp="1" noChangeArrowheads="1"/>
          </p:cNvSpPr>
          <p:nvPr>
            <p:ph type="hdr" sz="quarter"/>
          </p:nvPr>
        </p:nvSpPr>
        <p:spPr bwMode="auto">
          <a:xfrm>
            <a:off x="0" y="1"/>
            <a:ext cx="2914430" cy="48855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1" name="Rectangle 3">
            <a:extLst>
              <a:ext uri="{FF2B5EF4-FFF2-40B4-BE49-F238E27FC236}">
                <a16:creationId xmlns="" xmlns:a16="http://schemas.microsoft.com/office/drawing/2014/main" id="{0A05F36E-8357-4892-B02B-0980C4AD5844}"/>
              </a:ext>
            </a:extLst>
          </p:cNvPr>
          <p:cNvSpPr>
            <a:spLocks noGrp="1" noChangeArrowheads="1"/>
          </p:cNvSpPr>
          <p:nvPr>
            <p:ph type="dt" sz="quarter" idx="1"/>
          </p:nvPr>
        </p:nvSpPr>
        <p:spPr bwMode="auto">
          <a:xfrm>
            <a:off x="3808666" y="1"/>
            <a:ext cx="2914430" cy="48855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defRPr>
            </a:lvl1pPr>
          </a:lstStyle>
          <a:p>
            <a:pPr>
              <a:defRPr/>
            </a:pPr>
            <a:endParaRPr lang="en-GB"/>
          </a:p>
        </p:txBody>
      </p:sp>
      <p:sp>
        <p:nvSpPr>
          <p:cNvPr id="181252" name="Rectangle 4">
            <a:extLst>
              <a:ext uri="{FF2B5EF4-FFF2-40B4-BE49-F238E27FC236}">
                <a16:creationId xmlns="" xmlns:a16="http://schemas.microsoft.com/office/drawing/2014/main" id="{50F422F4-54CC-4DF3-9C54-9B6BFF9B6A81}"/>
              </a:ext>
            </a:extLst>
          </p:cNvPr>
          <p:cNvSpPr>
            <a:spLocks noGrp="1" noChangeArrowheads="1"/>
          </p:cNvSpPr>
          <p:nvPr>
            <p:ph type="ftr" sz="quarter" idx="2"/>
          </p:nvPr>
        </p:nvSpPr>
        <p:spPr bwMode="auto">
          <a:xfrm>
            <a:off x="0" y="9284094"/>
            <a:ext cx="2914430" cy="48855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defRPr>
            </a:lvl1pPr>
          </a:lstStyle>
          <a:p>
            <a:pPr>
              <a:defRPr/>
            </a:pPr>
            <a:endParaRPr lang="en-GB"/>
          </a:p>
        </p:txBody>
      </p:sp>
      <p:sp>
        <p:nvSpPr>
          <p:cNvPr id="181253" name="Rectangle 5">
            <a:extLst>
              <a:ext uri="{FF2B5EF4-FFF2-40B4-BE49-F238E27FC236}">
                <a16:creationId xmlns="" xmlns:a16="http://schemas.microsoft.com/office/drawing/2014/main" id="{D5450B75-A88B-45FB-867B-FF311AB5AB0D}"/>
              </a:ext>
            </a:extLst>
          </p:cNvPr>
          <p:cNvSpPr>
            <a:spLocks noGrp="1" noChangeArrowheads="1"/>
          </p:cNvSpPr>
          <p:nvPr>
            <p:ph type="sldNum" sz="quarter" idx="3"/>
          </p:nvPr>
        </p:nvSpPr>
        <p:spPr bwMode="auto">
          <a:xfrm>
            <a:off x="3808666" y="9284094"/>
            <a:ext cx="2914430" cy="488553"/>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charset="0"/>
              </a:defRPr>
            </a:lvl1pPr>
          </a:lstStyle>
          <a:p>
            <a:fld id="{EBC39FEE-DC43-4155-B3C1-BB6B20B0F1D1}" type="slidenum">
              <a:rPr lang="en-GB" altLang="en-US"/>
              <a:pPr/>
              <a:t>‹#›</a:t>
            </a:fld>
            <a:endParaRPr lang="en-GB" altLang="en-US"/>
          </a:p>
        </p:txBody>
      </p:sp>
    </p:spTree>
    <p:extLst>
      <p:ext uri="{BB962C8B-B14F-4D97-AF65-F5344CB8AC3E}">
        <p14:creationId xmlns:p14="http://schemas.microsoft.com/office/powerpoint/2010/main" val="1280829591"/>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a:t>Click to edit Master title style</a:t>
            </a:r>
          </a:p>
        </p:txBody>
      </p:sp>
      <p:sp>
        <p:nvSpPr>
          <p:cNvPr id="28" name="Date Placeholder 27"/>
          <p:cNvSpPr>
            <a:spLocks noGrp="1"/>
          </p:cNvSpPr>
          <p:nvPr>
            <p:ph type="dt" sz="half" idx="10"/>
          </p:nvPr>
        </p:nvSpPr>
        <p:spPr/>
        <p:txBody>
          <a:bodyPr/>
          <a:lstStyle/>
          <a:p>
            <a:pPr>
              <a:defRPr/>
            </a:pPr>
            <a:endParaRPr lang="en-GB"/>
          </a:p>
        </p:txBody>
      </p:sp>
      <p:sp>
        <p:nvSpPr>
          <p:cNvPr id="17" name="Footer Placeholder 16"/>
          <p:cNvSpPr>
            <a:spLocks noGrp="1"/>
          </p:cNvSpPr>
          <p:nvPr>
            <p:ph type="ftr" sz="quarter" idx="11"/>
          </p:nvPr>
        </p:nvSpPr>
        <p:spPr/>
        <p:txBody>
          <a:bodyPr/>
          <a:lstStyle/>
          <a:p>
            <a:pPr>
              <a:defRPr/>
            </a:pPr>
            <a:endParaRPr lang="en-GB"/>
          </a:p>
        </p:txBody>
      </p:sp>
      <p:sp>
        <p:nvSpPr>
          <p:cNvPr id="29" name="Slide Number Placeholder 28"/>
          <p:cNvSpPr>
            <a:spLocks noGrp="1"/>
          </p:cNvSpPr>
          <p:nvPr>
            <p:ph type="sldNum" sz="quarter" idx="12"/>
          </p:nvPr>
        </p:nvSpPr>
        <p:spPr/>
        <p:txBody>
          <a:bodyPr/>
          <a:lstStyle/>
          <a:p>
            <a:fld id="{D7F89CD4-775E-413E-9424-4E3985453023}" type="slidenum">
              <a:rPr lang="en-GB" altLang="en-US" smtClean="0"/>
              <a:pPr/>
              <a:t>‹#›</a:t>
            </a:fld>
            <a:endParaRPr lang="en-GB" altLang="en-US"/>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BB1C5785-826F-435F-95EF-67EA18094E06}"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a:xfrm>
            <a:off x="7924800" y="6416675"/>
            <a:ext cx="762000" cy="365125"/>
          </a:xfrm>
        </p:spPr>
        <p:txBody>
          <a:bodyPr/>
          <a:lstStyle/>
          <a:p>
            <a:fld id="{7E4B2CE7-EB65-43DA-B268-A2F8EA5B8049}" type="slidenum">
              <a:rPr lang="en-GB" altLang="en-US" smtClean="0"/>
              <a:pPr/>
              <a:t>‹#›</a:t>
            </a:fld>
            <a:endParaRPr lang="en-GB" alt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0D811980-7898-4F12-88C7-9854204EE3DE}"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a:t>Click to edit Master title style</a:t>
            </a:r>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pPr>
              <a:defRPr/>
            </a:pPr>
            <a:endParaRPr lang="en-GB"/>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fld id="{7CFE8E28-E167-4FFC-BEBA-F006E105F75F}"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pPr>
              <a:defRPr/>
            </a:pPr>
            <a:endParaRPr lang="en-GB"/>
          </a:p>
        </p:txBody>
      </p:sp>
      <p:sp>
        <p:nvSpPr>
          <p:cNvPr id="4" name="Footer Placeholder 3"/>
          <p:cNvSpPr>
            <a:spLocks noGrp="1"/>
          </p:cNvSpPr>
          <p:nvPr>
            <p:ph type="ftr" sz="quarter" idx="11"/>
          </p:nvPr>
        </p:nvSpPr>
        <p:spPr/>
        <p:txBody>
          <a:bodyPr/>
          <a:lstStyle/>
          <a:p>
            <a:pPr>
              <a:defRPr/>
            </a:pPr>
            <a:endParaRPr lang="en-GB"/>
          </a:p>
        </p:txBody>
      </p:sp>
      <p:sp>
        <p:nvSpPr>
          <p:cNvPr id="5" name="Slide Number Placeholder 4"/>
          <p:cNvSpPr>
            <a:spLocks noGrp="1"/>
          </p:cNvSpPr>
          <p:nvPr>
            <p:ph type="sldNum" sz="quarter" idx="12"/>
          </p:nvPr>
        </p:nvSpPr>
        <p:spPr/>
        <p:txBody>
          <a:bodyPr/>
          <a:lstStyle/>
          <a:p>
            <a:fld id="{6E86711F-E8BC-45CD-9DE3-15D577DAE4DD}"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p>
        </p:txBody>
      </p:sp>
      <p:sp>
        <p:nvSpPr>
          <p:cNvPr id="3" name="Footer Placeholder 2"/>
          <p:cNvSpPr>
            <a:spLocks noGrp="1"/>
          </p:cNvSpPr>
          <p:nvPr>
            <p:ph type="ftr" sz="quarter" idx="11"/>
          </p:nvPr>
        </p:nvSpPr>
        <p:spPr/>
        <p:txBody>
          <a:bodyPr/>
          <a:lstStyle/>
          <a:p>
            <a:pPr>
              <a:defRPr/>
            </a:pPr>
            <a:endParaRPr lang="en-GB"/>
          </a:p>
        </p:txBody>
      </p:sp>
      <p:sp>
        <p:nvSpPr>
          <p:cNvPr id="4" name="Slide Number Placeholder 3"/>
          <p:cNvSpPr>
            <a:spLocks noGrp="1"/>
          </p:cNvSpPr>
          <p:nvPr>
            <p:ph type="sldNum" sz="quarter" idx="12"/>
          </p:nvPr>
        </p:nvSpPr>
        <p:spPr/>
        <p:txBody>
          <a:bodyPr/>
          <a:lstStyle/>
          <a:p>
            <a:fld id="{C94C130D-5492-4FD0-A5E2-E903C3652EE5}"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a:t>Click to edit Master title style</a:t>
            </a:r>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E07B87F5-A02D-47A4-BB3E-8C3854A78765}"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a:t>Click to edit Master title style</a:t>
            </a:r>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pPr>
              <a:defRPr/>
            </a:pPr>
            <a:endParaRPr lang="en-GB"/>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fld id="{141EE78A-82C1-4109-A1E6-C8E353119F1E}"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6232F2E3-14C0-4297-9BA1-BA24EFEE523B}"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fld id="{A4D29722-B752-40E6-8213-5CE0EB3C5C22}"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85000"/>
            <a:lumOff val="15000"/>
          </a:schemeClr>
        </a:solid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a:t>Click to edit Master title style</a:t>
            </a:r>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pPr>
              <a:defRPr/>
            </a:pPr>
            <a:endParaRPr lang="en-GB"/>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pPr>
              <a:defRPr/>
            </a:pPr>
            <a:endParaRPr lang="en-GB"/>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CE2F6597-03A1-4CE5-B053-E2020FA9AECE}" type="slidenum">
              <a:rPr lang="en-GB" altLang="en-US" smtClean="0"/>
              <a:pPr/>
              <a:t>‹#›</a:t>
            </a:fld>
            <a:endParaRPr lang="en-GB" altLang="en-US"/>
          </a:p>
        </p:txBody>
      </p:sp>
    </p:spTree>
  </p:cSld>
  <p:clrMap bg1="dk1" tx1="lt1" bg2="dk2" tx2="lt2" accent1="accent1" accent2="accent2" accent3="accent3" accent4="accent4" accent5="accent5" accent6="accent6" hlink="hlink" folHlink="folHlink"/>
  <p:sldLayoutIdLst>
    <p:sldLayoutId id="2147483804" r:id="rId1"/>
    <p:sldLayoutId id="2147483805" r:id="rId2"/>
    <p:sldLayoutId id="2147483806" r:id="rId3"/>
    <p:sldLayoutId id="2147483807" r:id="rId4"/>
    <p:sldLayoutId id="2147483808" r:id="rId5"/>
    <p:sldLayoutId id="2147483809" r:id="rId6"/>
    <p:sldLayoutId id="2147483810" r:id="rId7"/>
    <p:sldLayoutId id="2147483811" r:id="rId8"/>
    <p:sldLayoutId id="2147483812" r:id="rId9"/>
    <p:sldLayoutId id="2147483813" r:id="rId10"/>
    <p:sldLayoutId id="2147483814" r:id="rId11"/>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jpg"/><Relationship Id="rId4" Type="http://schemas.openxmlformats.org/officeDocument/2006/relationships/image" Target="../media/image3.jpe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Effect>
                      <a14:brightnessContrast contrast="40000"/>
                    </a14:imgEffect>
                  </a14:imgLayer>
                </a14:imgProps>
              </a:ext>
            </a:extLst>
          </a:blip>
          <a:srcRect l="25588" t="17101" r="25981" b="17799"/>
          <a:stretch/>
        </p:blipFill>
        <p:spPr>
          <a:xfrm>
            <a:off x="265609" y="122970"/>
            <a:ext cx="8612782" cy="6447495"/>
          </a:xfrm>
          <a:prstGeom prst="rect">
            <a:avLst/>
          </a:prstGeom>
          <a:ln w="19050">
            <a:solidFill>
              <a:schemeClr val="accent1"/>
            </a:solidFill>
          </a:ln>
        </p:spPr>
      </p:pic>
      <p:sp>
        <p:nvSpPr>
          <p:cNvPr id="7" name="Rectangle 3"/>
          <p:cNvSpPr txBox="1">
            <a:spLocks noChangeArrowheads="1"/>
          </p:cNvSpPr>
          <p:nvPr/>
        </p:nvSpPr>
        <p:spPr>
          <a:xfrm>
            <a:off x="265609" y="122970"/>
            <a:ext cx="8600231" cy="895350"/>
          </a:xfrm>
          <a:prstGeom prst="rect">
            <a:avLst/>
          </a:prstGeom>
          <a:solidFill>
            <a:srgbClr val="FFDDBB"/>
          </a:solidFill>
        </p:spPr>
        <p:txBody>
          <a:bodyPr vert="horz">
            <a:normAutofit lnSpcReduction="10000"/>
          </a:bodyPr>
          <a:lstStyle>
            <a:lvl1pPr marL="0" indent="0" algn="ctr" rtl="0" eaLnBrk="1" latinLnBrk="0" hangingPunct="1">
              <a:spcBef>
                <a:spcPct val="20000"/>
              </a:spcBef>
              <a:buClr>
                <a:schemeClr val="tx1">
                  <a:shade val="95000"/>
                </a:schemeClr>
              </a:buClr>
              <a:buSzPct val="65000"/>
              <a:buFont typeface="Wingdings 2"/>
              <a:buNone/>
              <a:defRPr kumimoji="0" sz="2800" kern="1200">
                <a:solidFill>
                  <a:schemeClr val="tx1"/>
                </a:solidFill>
                <a:latin typeface="+mn-lt"/>
                <a:ea typeface="+mn-ea"/>
                <a:cs typeface="+mn-cs"/>
              </a:defRPr>
            </a:lvl1pPr>
            <a:lvl2pPr marL="457200" indent="0" algn="ctr" rtl="0" eaLnBrk="1" latinLnBrk="0" hangingPunct="1">
              <a:spcBef>
                <a:spcPct val="20000"/>
              </a:spcBef>
              <a:buClr>
                <a:schemeClr val="tx1"/>
              </a:buClr>
              <a:buSzPct val="80000"/>
              <a:buFont typeface="Wingdings 2"/>
              <a:buNone/>
              <a:defRPr kumimoji="0" sz="2400" kern="1200">
                <a:solidFill>
                  <a:schemeClr val="tx1"/>
                </a:solidFill>
                <a:latin typeface="+mn-lt"/>
                <a:ea typeface="+mn-ea"/>
                <a:cs typeface="+mn-cs"/>
              </a:defRPr>
            </a:lvl2pPr>
            <a:lvl3pPr marL="914400" indent="0" algn="ctr" rtl="0" eaLnBrk="1" latinLnBrk="0" hangingPunct="1">
              <a:spcBef>
                <a:spcPct val="20000"/>
              </a:spcBef>
              <a:buClr>
                <a:schemeClr val="tx1"/>
              </a:buClr>
              <a:buSzPct val="95000"/>
              <a:buFont typeface="Wingdings"/>
              <a:buNone/>
              <a:defRPr kumimoji="0" sz="2200" kern="1200">
                <a:solidFill>
                  <a:schemeClr val="tx1"/>
                </a:solidFill>
                <a:latin typeface="+mn-lt"/>
                <a:ea typeface="+mn-ea"/>
                <a:cs typeface="+mn-cs"/>
              </a:defRPr>
            </a:lvl3pPr>
            <a:lvl4pPr marL="1371600" indent="0" algn="ctr" rtl="0" eaLnBrk="1" latinLnBrk="0" hangingPunct="1">
              <a:spcBef>
                <a:spcPct val="20000"/>
              </a:spcBef>
              <a:buClr>
                <a:schemeClr val="tx1"/>
              </a:buClr>
              <a:buSzPct val="100000"/>
              <a:buFont typeface="Wingdings 3"/>
              <a:buNone/>
              <a:defRPr kumimoji="0" sz="2000" kern="1200">
                <a:solidFill>
                  <a:schemeClr val="tx1"/>
                </a:solidFill>
                <a:latin typeface="+mn-lt"/>
                <a:ea typeface="+mn-ea"/>
                <a:cs typeface="+mn-cs"/>
              </a:defRPr>
            </a:lvl4pPr>
            <a:lvl5pPr marL="1828800" indent="0" algn="ctr" rtl="0" eaLnBrk="1" latinLnBrk="0" hangingPunct="1">
              <a:spcBef>
                <a:spcPct val="20000"/>
              </a:spcBef>
              <a:buClr>
                <a:schemeClr val="tx1"/>
              </a:buClr>
              <a:buFont typeface="Wingdings 2"/>
              <a:buNone/>
              <a:defRPr kumimoji="0" sz="2000" kern="1200">
                <a:solidFill>
                  <a:schemeClr val="tx1"/>
                </a:solidFill>
                <a:latin typeface="+mn-lt"/>
                <a:ea typeface="+mn-ea"/>
                <a:cs typeface="+mn-cs"/>
              </a:defRPr>
            </a:lvl5pPr>
            <a:lvl6pPr marL="2286000" indent="0" algn="ctr" rtl="0" eaLnBrk="1" latinLnBrk="0" hangingPunct="1">
              <a:spcBef>
                <a:spcPct val="20000"/>
              </a:spcBef>
              <a:buClr>
                <a:schemeClr val="tx1"/>
              </a:buClr>
              <a:buFont typeface="Wingdings 3"/>
              <a:buNone/>
              <a:defRPr kumimoji="0" sz="1800" kern="1200">
                <a:solidFill>
                  <a:schemeClr val="tx1"/>
                </a:solidFill>
                <a:latin typeface="+mn-lt"/>
                <a:ea typeface="+mn-ea"/>
                <a:cs typeface="+mn-cs"/>
              </a:defRPr>
            </a:lvl6pPr>
            <a:lvl7pPr marL="2743200" indent="0" algn="ctr" rtl="0" eaLnBrk="1" latinLnBrk="0" hangingPunct="1">
              <a:spcBef>
                <a:spcPct val="20000"/>
              </a:spcBef>
              <a:buClr>
                <a:schemeClr val="tx1"/>
              </a:buClr>
              <a:buFont typeface="Wingdings 2"/>
              <a:buNone/>
              <a:defRPr kumimoji="0" sz="1600" kern="1200">
                <a:solidFill>
                  <a:schemeClr val="tx1"/>
                </a:solidFill>
                <a:latin typeface="+mn-lt"/>
                <a:ea typeface="+mn-ea"/>
                <a:cs typeface="+mn-cs"/>
              </a:defRPr>
            </a:lvl7pPr>
            <a:lvl8pPr marL="3200400" indent="0" algn="ctr" rtl="0" eaLnBrk="1" latinLnBrk="0" hangingPunct="1">
              <a:spcBef>
                <a:spcPct val="20000"/>
              </a:spcBef>
              <a:buClr>
                <a:schemeClr val="tx1"/>
              </a:buClr>
              <a:buFont typeface="Wingdings 2"/>
              <a:buNone/>
              <a:defRPr kumimoji="0" sz="1400" kern="1200">
                <a:solidFill>
                  <a:schemeClr val="tx1"/>
                </a:solidFill>
                <a:latin typeface="+mn-lt"/>
                <a:ea typeface="+mn-ea"/>
                <a:cs typeface="+mn-cs"/>
              </a:defRPr>
            </a:lvl8pPr>
            <a:lvl9pPr marL="3657600" indent="0" algn="ctr" rtl="0" eaLnBrk="1" latinLnBrk="0" hangingPunct="1">
              <a:spcBef>
                <a:spcPct val="20000"/>
              </a:spcBef>
              <a:buClr>
                <a:schemeClr val="tx1"/>
              </a:buClr>
              <a:buFont typeface="Wingdings 2"/>
              <a:buNone/>
              <a:defRPr kumimoji="0" sz="1400" kern="1200" baseline="0">
                <a:solidFill>
                  <a:schemeClr val="tx1"/>
                </a:solidFill>
                <a:latin typeface="+mn-lt"/>
                <a:ea typeface="+mn-ea"/>
                <a:cs typeface="+mn-cs"/>
              </a:defRPr>
            </a:lvl9pPr>
          </a:lstStyle>
          <a:p>
            <a:pPr fontAlgn="auto">
              <a:spcAft>
                <a:spcPts val="0"/>
              </a:spcAft>
            </a:pPr>
            <a:r>
              <a:rPr lang="en-GB" altLang="en-US" dirty="0">
                <a:solidFill>
                  <a:schemeClr val="bg1"/>
                </a:solidFill>
              </a:rPr>
              <a:t>HPEN5010/6010:</a:t>
            </a:r>
            <a:r>
              <a:rPr lang="en-GB" altLang="en-US" i="1" dirty="0">
                <a:solidFill>
                  <a:schemeClr val="bg1"/>
                </a:solidFill>
              </a:rPr>
              <a:t>Dreams and Nightmares: exploring utopian and dystopian writing  </a:t>
            </a:r>
          </a:p>
        </p:txBody>
      </p:sp>
      <p:sp>
        <p:nvSpPr>
          <p:cNvPr id="9" name="Rectangle 2"/>
          <p:cNvSpPr>
            <a:spLocks noGrp="1" noChangeArrowheads="1"/>
          </p:cNvSpPr>
          <p:nvPr>
            <p:ph type="ctrTitle"/>
          </p:nvPr>
        </p:nvSpPr>
        <p:spPr>
          <a:xfrm>
            <a:off x="251520" y="5445223"/>
            <a:ext cx="8636841" cy="1289873"/>
          </a:xfrm>
          <a:solidFill>
            <a:schemeClr val="tx1">
              <a:lumMod val="50000"/>
            </a:schemeClr>
          </a:solidFill>
          <a:ln w="19050">
            <a:solidFill>
              <a:schemeClr val="accent1"/>
            </a:solidFill>
          </a:ln>
        </p:spPr>
        <p:txBody>
          <a:bodyPr>
            <a:normAutofit/>
          </a:bodyPr>
          <a:lstStyle/>
          <a:p>
            <a:r>
              <a:rPr lang="en-GB" sz="4000" b="0" i="1" dirty="0">
                <a:solidFill>
                  <a:schemeClr val="bg1"/>
                </a:solidFill>
                <a:effectLst/>
                <a:latin typeface="Gill Sans MT Ext Condensed Bold" panose="020B0902020104020203" pitchFamily="34" charset="0"/>
              </a:rPr>
              <a:t>Brave New World</a:t>
            </a:r>
            <a:r>
              <a:rPr lang="en-GB" sz="4000" b="0" dirty="0">
                <a:solidFill>
                  <a:schemeClr val="bg1"/>
                </a:solidFill>
                <a:effectLst/>
                <a:latin typeface="Gill Sans MT Ext Condensed Bold" panose="020B0902020104020203" pitchFamily="34" charset="0"/>
              </a:rPr>
              <a:t> (1932)</a:t>
            </a:r>
            <a:r>
              <a:rPr lang="en-GB" sz="3200" b="0" dirty="0">
                <a:solidFill>
                  <a:schemeClr val="bg1"/>
                </a:solidFill>
                <a:effectLst/>
                <a:latin typeface="Gill Sans MT Ext Condensed Bold" panose="020B0902020104020203" pitchFamily="34" charset="0"/>
              </a:rPr>
              <a:t/>
            </a:r>
            <a:br>
              <a:rPr lang="en-GB" sz="3200" b="0" dirty="0">
                <a:solidFill>
                  <a:schemeClr val="bg1"/>
                </a:solidFill>
                <a:effectLst/>
                <a:latin typeface="Gill Sans MT Ext Condensed Bold" panose="020B0902020104020203" pitchFamily="34" charset="0"/>
              </a:rPr>
            </a:br>
            <a:r>
              <a:rPr lang="en-GB" sz="3200" b="0" cap="none" dirty="0">
                <a:solidFill>
                  <a:schemeClr val="bg1"/>
                </a:solidFill>
                <a:effectLst/>
                <a:latin typeface="Gill Sans MT Ext Condensed Bold" panose="020B0902020104020203" pitchFamily="34" charset="0"/>
              </a:rPr>
              <a:t>Technology &amp; The Ideal (Consumerism And The Dissipation Of Desire) </a:t>
            </a:r>
            <a:endParaRPr lang="en-GB" altLang="en-US" sz="3200" b="0" dirty="0">
              <a:solidFill>
                <a:schemeClr val="bg1"/>
              </a:solidFill>
              <a:effectLst/>
              <a:latin typeface="Gill Sans MT Ext Condensed Bold" panose="020B0902020104020203" pitchFamily="34" charset="0"/>
            </a:endParaRPr>
          </a:p>
        </p:txBody>
      </p:sp>
      <p:pic>
        <p:nvPicPr>
          <p:cNvPr id="4" name="Picture 3">
            <a:extLst>
              <a:ext uri="{FF2B5EF4-FFF2-40B4-BE49-F238E27FC236}">
                <a16:creationId xmlns="" xmlns:a16="http://schemas.microsoft.com/office/drawing/2014/main" id="{9F8DD511-2B62-4B54-9AD5-95555192B02F}"/>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251520" y="3305230"/>
            <a:ext cx="3347864" cy="2139994"/>
          </a:xfrm>
          <a:prstGeom prst="rect">
            <a:avLst/>
          </a:prstGeom>
        </p:spPr>
      </p:pic>
      <p:pic>
        <p:nvPicPr>
          <p:cNvPr id="6" name="Picture 5">
            <a:extLst>
              <a:ext uri="{FF2B5EF4-FFF2-40B4-BE49-F238E27FC236}">
                <a16:creationId xmlns="" xmlns:a16="http://schemas.microsoft.com/office/drawing/2014/main" id="{8FD3D146-209E-4FBF-B38D-603EB5E2ACF2}"/>
              </a:ext>
            </a:extLst>
          </p:cNvPr>
          <p:cNvPicPr>
            <a:picLocks noChangeAspect="1"/>
          </p:cNvPicPr>
          <p:nvPr/>
        </p:nvPicPr>
        <p:blipFill rotWithShape="1">
          <a:blip r:embed="rId5">
            <a:extLst>
              <a:ext uri="{28A0092B-C50C-407E-A947-70E740481C1C}">
                <a14:useLocalDpi xmlns:a14="http://schemas.microsoft.com/office/drawing/2010/main" val="0"/>
              </a:ext>
            </a:extLst>
          </a:blip>
          <a:srcRect l="4458" t="2903" r="4352" b="1294"/>
          <a:stretch/>
        </p:blipFill>
        <p:spPr>
          <a:xfrm>
            <a:off x="6777607" y="3861048"/>
            <a:ext cx="2088233" cy="2376264"/>
          </a:xfrm>
          <a:prstGeom prst="rect">
            <a:avLst/>
          </a:prstGeom>
          <a:ln w="19050">
            <a:solidFill>
              <a:srgbClr val="FFCC99"/>
            </a:solidFill>
          </a:ln>
        </p:spPr>
      </p:pic>
      <p:pic>
        <p:nvPicPr>
          <p:cNvPr id="10" name="Picture 9">
            <a:extLst>
              <a:ext uri="{FF2B5EF4-FFF2-40B4-BE49-F238E27FC236}">
                <a16:creationId xmlns="" xmlns:a16="http://schemas.microsoft.com/office/drawing/2014/main" id="{A49C9145-4AA8-416D-9809-E020ADCB1C38}"/>
              </a:ext>
            </a:extLst>
          </p:cNvPr>
          <p:cNvPicPr/>
          <p:nvPr/>
        </p:nvPicPr>
        <p:blipFill rotWithShape="1">
          <a:blip r:embed="rId6"/>
          <a:srcRect l="14226" t="6381" r="14247" b="24838"/>
          <a:stretch/>
        </p:blipFill>
        <p:spPr bwMode="auto">
          <a:xfrm>
            <a:off x="2195736" y="4651804"/>
            <a:ext cx="1689740" cy="794752"/>
          </a:xfrm>
          <a:prstGeom prst="rect">
            <a:avLst/>
          </a:prstGeom>
          <a:ln>
            <a:noFill/>
          </a:ln>
          <a:extLst>
            <a:ext uri="{53640926-AAD7-44D8-BBD7-CCE9431645EC}">
              <a14:shadowObscured xmlns:a14="http://schemas.microsoft.com/office/drawing/2010/main"/>
            </a:ext>
          </a:extLst>
        </p:spPr>
      </p:pic>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620688"/>
            <a:ext cx="8229600" cy="5328592"/>
          </a:xfrm>
        </p:spPr>
        <p:txBody>
          <a:bodyPr>
            <a:normAutofit fontScale="85000" lnSpcReduction="10000"/>
          </a:bodyPr>
          <a:lstStyle/>
          <a:p>
            <a:pPr marL="137160" indent="0">
              <a:buNone/>
            </a:pPr>
            <a:r>
              <a:rPr lang="en-GB" sz="3800" b="1" dirty="0">
                <a:ln w="6350">
                  <a:noFill/>
                </a:ln>
                <a:solidFill>
                  <a:srgbClr val="FFCC99"/>
                </a:solidFill>
                <a:latin typeface="Felix Titling" panose="04060505060202020A04" pitchFamily="82" charset="0"/>
                <a:ea typeface="+mj-ea"/>
                <a:cs typeface="+mj-cs"/>
              </a:rPr>
              <a:t>AIM(S)</a:t>
            </a:r>
          </a:p>
          <a:p>
            <a:pPr>
              <a:buFont typeface="Arial" panose="020B0604020202020204" pitchFamily="34" charset="0"/>
              <a:buChar char="•"/>
            </a:pPr>
            <a:r>
              <a:rPr lang="en-GB" dirty="0"/>
              <a:t>To explore utopian/dystopia writing as attempts to imagine new worlds in the face of unstable social, political and gender identities.</a:t>
            </a:r>
          </a:p>
          <a:p>
            <a:pPr marL="137160" indent="0">
              <a:buNone/>
            </a:pPr>
            <a:endParaRPr lang="en-GB" b="1" dirty="0"/>
          </a:p>
          <a:p>
            <a:pPr marL="137160" indent="0">
              <a:buNone/>
            </a:pPr>
            <a:r>
              <a:rPr lang="en-GB" sz="3800" b="1" dirty="0">
                <a:ln w="6350">
                  <a:noFill/>
                </a:ln>
                <a:solidFill>
                  <a:srgbClr val="FFCC99"/>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 secure knowledge of a range of key utopian and dystopian texts. </a:t>
            </a:r>
          </a:p>
          <a:p>
            <a:pPr>
              <a:buFont typeface="Arial" panose="020B0604020202020204" pitchFamily="34" charset="0"/>
              <a:buChar char="•"/>
            </a:pPr>
            <a:r>
              <a:rPr lang="en-GB" dirty="0"/>
              <a:t>Exhibit a systematic understanding of both the key concepts and the cultural and political contexts that shaped the emergence and development of the genre.</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29852059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1200844" y="190404"/>
            <a:ext cx="7162800" cy="76579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p>
            <a:pPr marL="137160" algn="l">
              <a:lnSpc>
                <a:spcPct val="90000"/>
              </a:lnSpc>
              <a:spcBef>
                <a:spcPct val="20000"/>
              </a:spcBef>
              <a:buClr>
                <a:schemeClr val="tx1">
                  <a:shade val="95000"/>
                </a:schemeClr>
              </a:buClr>
              <a:buSzPct val="65000"/>
            </a:pPr>
            <a:r>
              <a:rPr lang="en-GB" altLang="en-US" sz="3600" dirty="0">
                <a:solidFill>
                  <a:srgbClr val="FFCC99"/>
                </a:solidFill>
                <a:effectLst/>
                <a:latin typeface="Felix Titling" panose="04060505060202020A04" pitchFamily="82" charset="0"/>
              </a:rPr>
              <a:t>IDEOLOGICAL PROBLEMS</a:t>
            </a:r>
          </a:p>
        </p:txBody>
      </p:sp>
      <p:sp>
        <p:nvSpPr>
          <p:cNvPr id="13315" name="Rectangle 3"/>
          <p:cNvSpPr>
            <a:spLocks noGrp="1" noChangeArrowheads="1"/>
          </p:cNvSpPr>
          <p:nvPr>
            <p:ph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 typeface="Wingdings" pitchFamily="2" charset="2"/>
              <a:buNone/>
            </a:pPr>
            <a:r>
              <a:rPr lang="en-GB" altLang="en-US">
                <a:effectLst/>
                <a:cs typeface="Times New Roman" charset="0"/>
              </a:rPr>
              <a:t>	</a:t>
            </a:r>
            <a:endParaRPr lang="en-GB" altLang="en-US" sz="2800">
              <a:solidFill>
                <a:schemeClr val="hlink"/>
              </a:solidFill>
              <a:effectLst/>
              <a:cs typeface="Times New Roman" charset="0"/>
            </a:endParaRPr>
          </a:p>
        </p:txBody>
      </p:sp>
      <p:sp>
        <p:nvSpPr>
          <p:cNvPr id="13316" name="Rectangle 4"/>
          <p:cNvSpPr>
            <a:spLocks noChangeArrowheads="1"/>
          </p:cNvSpPr>
          <p:nvPr/>
        </p:nvSpPr>
        <p:spPr bwMode="auto">
          <a:xfrm>
            <a:off x="611560" y="832901"/>
            <a:ext cx="8075613" cy="55707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lvl1pPr>
              <a:defRPr>
                <a:solidFill>
                  <a:schemeClr val="tx1"/>
                </a:solidFill>
                <a:latin typeface="Garamond" pitchFamily="18" charset="0"/>
              </a:defRPr>
            </a:lvl1pPr>
            <a:lvl2pPr marL="742950" indent="-285750">
              <a:defRPr>
                <a:solidFill>
                  <a:schemeClr val="tx1"/>
                </a:solidFill>
                <a:latin typeface="Garamond" pitchFamily="18" charset="0"/>
              </a:defRPr>
            </a:lvl2pPr>
            <a:lvl3pPr marL="1143000" indent="-228600">
              <a:defRPr>
                <a:solidFill>
                  <a:schemeClr val="tx1"/>
                </a:solidFill>
                <a:latin typeface="Garamond" pitchFamily="18" charset="0"/>
              </a:defRPr>
            </a:lvl3pPr>
            <a:lvl4pPr marL="1600200" indent="-228600">
              <a:defRPr>
                <a:solidFill>
                  <a:schemeClr val="tx1"/>
                </a:solidFill>
                <a:latin typeface="Garamond" pitchFamily="18" charset="0"/>
              </a:defRPr>
            </a:lvl4pPr>
            <a:lvl5pPr marL="2057400" indent="-228600">
              <a:defRPr>
                <a:solidFill>
                  <a:schemeClr val="tx1"/>
                </a:solidFill>
                <a:latin typeface="Garamond" pitchFamily="18" charset="0"/>
              </a:defRPr>
            </a:lvl5pPr>
            <a:lvl6pPr marL="2514600" indent="-228600" eaLnBrk="0" fontAlgn="base" hangingPunct="0">
              <a:spcBef>
                <a:spcPct val="0"/>
              </a:spcBef>
              <a:spcAft>
                <a:spcPct val="0"/>
              </a:spcAft>
              <a:defRPr>
                <a:solidFill>
                  <a:schemeClr val="tx1"/>
                </a:solidFill>
                <a:latin typeface="Garamond" pitchFamily="18" charset="0"/>
              </a:defRPr>
            </a:lvl6pPr>
            <a:lvl7pPr marL="2971800" indent="-228600" eaLnBrk="0" fontAlgn="base" hangingPunct="0">
              <a:spcBef>
                <a:spcPct val="0"/>
              </a:spcBef>
              <a:spcAft>
                <a:spcPct val="0"/>
              </a:spcAft>
              <a:defRPr>
                <a:solidFill>
                  <a:schemeClr val="tx1"/>
                </a:solidFill>
                <a:latin typeface="Garamond" pitchFamily="18" charset="0"/>
              </a:defRPr>
            </a:lvl7pPr>
            <a:lvl8pPr marL="3429000" indent="-228600" eaLnBrk="0" fontAlgn="base" hangingPunct="0">
              <a:spcBef>
                <a:spcPct val="0"/>
              </a:spcBef>
              <a:spcAft>
                <a:spcPct val="0"/>
              </a:spcAft>
              <a:defRPr>
                <a:solidFill>
                  <a:schemeClr val="tx1"/>
                </a:solidFill>
                <a:latin typeface="Garamond" pitchFamily="18" charset="0"/>
              </a:defRPr>
            </a:lvl8pPr>
            <a:lvl9pPr marL="3886200" indent="-228600" eaLnBrk="0" fontAlgn="base" hangingPunct="0">
              <a:spcBef>
                <a:spcPct val="0"/>
              </a:spcBef>
              <a:spcAft>
                <a:spcPct val="0"/>
              </a:spcAft>
              <a:defRPr>
                <a:solidFill>
                  <a:schemeClr val="tx1"/>
                </a:solidFill>
                <a:latin typeface="Garamond" pitchFamily="18" charset="0"/>
              </a:defRPr>
            </a:lvl9pPr>
          </a:lstStyle>
          <a:p>
            <a:pPr eaLnBrk="1" hangingPunct="1"/>
            <a:r>
              <a:rPr lang="en-GB" sz="2200" dirty="0">
                <a:latin typeface="+mn-lt"/>
              </a:rPr>
              <a:t>The </a:t>
            </a:r>
            <a:r>
              <a:rPr lang="en-GB" sz="2200" dirty="0">
                <a:solidFill>
                  <a:srgbClr val="FFCC99"/>
                </a:solidFill>
                <a:latin typeface="+mn-lt"/>
              </a:rPr>
              <a:t>fundamental dynamic of any Utopian politics (or of any political Utopianism) will therefore always lie in the dialectic of Identity and Difference</a:t>
            </a:r>
            <a:r>
              <a:rPr lang="en-GB" sz="2200" dirty="0" smtClean="0">
                <a:latin typeface="+mn-lt"/>
              </a:rPr>
              <a:t>, </a:t>
            </a:r>
            <a:r>
              <a:rPr lang="en-GB" sz="2200" dirty="0">
                <a:latin typeface="+mn-lt"/>
              </a:rPr>
              <a:t>to the degree to which such a politics aims at imagining, and sometimes even at realizing, a system radically different from this one. We may in this follow Olaf </a:t>
            </a:r>
            <a:r>
              <a:rPr lang="en-GB" sz="2200" dirty="0" err="1">
                <a:latin typeface="+mn-lt"/>
              </a:rPr>
              <a:t>Stapledon's</a:t>
            </a:r>
            <a:r>
              <a:rPr lang="en-GB" sz="2200" dirty="0">
                <a:latin typeface="+mn-lt"/>
              </a:rPr>
              <a:t> space-and-time </a:t>
            </a:r>
            <a:r>
              <a:rPr lang="en-GB" sz="2200" dirty="0" err="1">
                <a:latin typeface="+mn-lt"/>
              </a:rPr>
              <a:t>travelers</a:t>
            </a:r>
            <a:r>
              <a:rPr lang="en-GB" sz="2200" dirty="0">
                <a:latin typeface="+mn-lt"/>
              </a:rPr>
              <a:t>, who gradually become aware that their receptivity to alien and exotic cultures is governed by anthropomorphic principles: </a:t>
            </a:r>
            <a:endParaRPr lang="en-GB" sz="2200" dirty="0" smtClean="0">
              <a:latin typeface="+mn-lt"/>
            </a:endParaRPr>
          </a:p>
          <a:p>
            <a:pPr marL="442913" lvl="1" indent="14288" eaLnBrk="1" hangingPunct="1"/>
            <a:endParaRPr lang="en-GB" sz="1100" dirty="0" smtClean="0">
              <a:latin typeface="+mn-lt"/>
            </a:endParaRPr>
          </a:p>
          <a:p>
            <a:pPr marL="442913" lvl="1" indent="14288" eaLnBrk="1" hangingPunct="1"/>
            <a:r>
              <a:rPr lang="en-GB" sz="2000" dirty="0" smtClean="0">
                <a:latin typeface="+mn-lt"/>
              </a:rPr>
              <a:t>At first</a:t>
            </a:r>
            <a:r>
              <a:rPr lang="en-GB" sz="2000" dirty="0">
                <a:latin typeface="+mn-lt"/>
              </a:rPr>
              <a:t>, when our imaginative power was strictly limited </a:t>
            </a:r>
            <a:r>
              <a:rPr lang="en-GB" sz="2000" dirty="0" smtClean="0">
                <a:latin typeface="+mn-lt"/>
              </a:rPr>
              <a:t>by experience </a:t>
            </a:r>
            <a:r>
              <a:rPr lang="en-GB" sz="2000" dirty="0">
                <a:latin typeface="+mn-lt"/>
              </a:rPr>
              <a:t>of our own worlds, we could make contact only with worlds closely akin to our own.// Moreover, in this novitiate stage of our work we invariably came upon these worlds when they were passing through the same spiritual crisis as that which underlies the plight of Homo sapiens today. </a:t>
            </a:r>
            <a:r>
              <a:rPr lang="en-GB" sz="2000" dirty="0">
                <a:solidFill>
                  <a:srgbClr val="FFCC99"/>
                </a:solidFill>
                <a:latin typeface="+mn-lt"/>
              </a:rPr>
              <a:t>It appeared that, for us to enter any world at all, there had to be a deep-lying likeness or identity in ourselves and our hosts</a:t>
            </a:r>
            <a:r>
              <a:rPr lang="en-GB" sz="2000" dirty="0" smtClean="0">
                <a:solidFill>
                  <a:srgbClr val="FFCC99"/>
                </a:solidFill>
                <a:latin typeface="+mn-lt"/>
              </a:rPr>
              <a:t>.</a:t>
            </a:r>
            <a:endParaRPr lang="en-GB" altLang="en-US" sz="2000" dirty="0">
              <a:solidFill>
                <a:srgbClr val="FFCC99"/>
              </a:solidFill>
              <a:latin typeface="+mn-lt"/>
              <a:cs typeface="Times New Roman" charset="0"/>
            </a:endParaRPr>
          </a:p>
        </p:txBody>
      </p:sp>
      <p:sp>
        <p:nvSpPr>
          <p:cNvPr id="2" name="Rectangle 1"/>
          <p:cNvSpPr/>
          <p:nvPr/>
        </p:nvSpPr>
        <p:spPr>
          <a:xfrm>
            <a:off x="1846040" y="6309360"/>
            <a:ext cx="6840760" cy="400110"/>
          </a:xfrm>
          <a:prstGeom prst="rect">
            <a:avLst/>
          </a:prstGeom>
        </p:spPr>
        <p:txBody>
          <a:bodyPr wrap="square">
            <a:spAutoFit/>
          </a:bodyPr>
          <a:lstStyle/>
          <a:p>
            <a:r>
              <a:rPr lang="en-GB" sz="2000" dirty="0" smtClean="0">
                <a:latin typeface="+mn-lt"/>
              </a:rPr>
              <a:t>Fredric Jameson, </a:t>
            </a:r>
            <a:r>
              <a:rPr lang="en-GB" sz="2000" i="1" dirty="0"/>
              <a:t>The Desire Called Utopia and Other Science Fictions </a:t>
            </a:r>
            <a:endParaRPr lang="en-GB" sz="2000" i="1" dirty="0">
              <a:latin typeface="+mn-lt"/>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4071" y="0"/>
            <a:ext cx="8068369" cy="764704"/>
          </a:xfrm>
        </p:spPr>
        <p:txBody>
          <a:bodyPr>
            <a:normAutofit/>
          </a:bodyPr>
          <a:lstStyle/>
          <a:p>
            <a:r>
              <a:rPr lang="en-GB" sz="3600" dirty="0">
                <a:solidFill>
                  <a:srgbClr val="FFCC99"/>
                </a:solidFill>
                <a:effectLst/>
                <a:latin typeface="Felix Titling" panose="04060505060202020A04" pitchFamily="82" charset="0"/>
              </a:rPr>
              <a:t>The move to dystopia</a:t>
            </a:r>
          </a:p>
        </p:txBody>
      </p:sp>
      <p:sp>
        <p:nvSpPr>
          <p:cNvPr id="3" name="Content Placeholder 2"/>
          <p:cNvSpPr>
            <a:spLocks noGrp="1"/>
          </p:cNvSpPr>
          <p:nvPr>
            <p:ph idx="1"/>
          </p:nvPr>
        </p:nvSpPr>
        <p:spPr>
          <a:xfrm>
            <a:off x="323528" y="757237"/>
            <a:ext cx="8640960" cy="6093296"/>
          </a:xfrm>
        </p:spPr>
        <p:txBody>
          <a:bodyPr>
            <a:noAutofit/>
          </a:bodyPr>
          <a:lstStyle/>
          <a:p>
            <a:pPr marL="137160" indent="0">
              <a:buNone/>
            </a:pPr>
            <a:r>
              <a:rPr lang="en-GB" sz="2100" dirty="0"/>
              <a:t>Where </a:t>
            </a:r>
            <a:r>
              <a:rPr lang="en-GB" sz="2100" u="sng" dirty="0"/>
              <a:t>utopian fictions gave expression to humanity’s</a:t>
            </a:r>
            <a:r>
              <a:rPr lang="en-GB" sz="2100" u="sng" dirty="0" smtClean="0"/>
              <a:t>// growing </a:t>
            </a:r>
            <a:r>
              <a:rPr lang="en-GB" sz="2100" u="sng" dirty="0"/>
              <a:t>sense of mastery </a:t>
            </a:r>
            <a:r>
              <a:rPr lang="en-GB" sz="2100" dirty="0"/>
              <a:t>over both social conditions and the natural world, </a:t>
            </a:r>
            <a:r>
              <a:rPr lang="en-GB" sz="2100" dirty="0" smtClean="0"/>
              <a:t>…writers </a:t>
            </a:r>
            <a:r>
              <a:rPr lang="en-GB" sz="2100" dirty="0"/>
              <a:t>such as </a:t>
            </a:r>
            <a:r>
              <a:rPr lang="en-GB" sz="2100" dirty="0" err="1"/>
              <a:t>Zamyatin</a:t>
            </a:r>
            <a:r>
              <a:rPr lang="en-GB" sz="2100" dirty="0"/>
              <a:t>, Huxley, and Orwell speak to </a:t>
            </a:r>
            <a:r>
              <a:rPr lang="en-GB" sz="2100" u="sng" dirty="0"/>
              <a:t>an audience increasingly disillusioned by the consequences of such controlling aspirations</a:t>
            </a:r>
            <a:r>
              <a:rPr lang="en-GB" sz="2100" dirty="0"/>
              <a:t>. </a:t>
            </a:r>
            <a:r>
              <a:rPr lang="en-GB" sz="2100" dirty="0" smtClean="0"/>
              <a:t>Where </a:t>
            </a:r>
            <a:r>
              <a:rPr lang="en-GB" sz="2100" dirty="0" smtClean="0">
                <a:solidFill>
                  <a:srgbClr val="FFCC99"/>
                </a:solidFill>
              </a:rPr>
              <a:t>Bellamy’s </a:t>
            </a:r>
            <a:r>
              <a:rPr lang="en-GB" sz="2100" dirty="0">
                <a:solidFill>
                  <a:srgbClr val="FFCC99"/>
                </a:solidFill>
              </a:rPr>
              <a:t>belief in the </a:t>
            </a:r>
            <a:r>
              <a:rPr lang="en-GB" sz="2100" u="sng" dirty="0">
                <a:solidFill>
                  <a:srgbClr val="FFCC99"/>
                </a:solidFill>
              </a:rPr>
              <a:t>virtues</a:t>
            </a:r>
            <a:r>
              <a:rPr lang="en-GB" sz="2100" dirty="0">
                <a:solidFill>
                  <a:srgbClr val="FFCC99"/>
                </a:solidFill>
              </a:rPr>
              <a:t> of an industrial army </a:t>
            </a:r>
            <a:r>
              <a:rPr lang="en-GB" sz="2100" dirty="0"/>
              <a:t>and</a:t>
            </a:r>
            <a:r>
              <a:rPr lang="en-GB" sz="2100" dirty="0">
                <a:solidFill>
                  <a:srgbClr val="FFCC99"/>
                </a:solidFill>
              </a:rPr>
              <a:t> </a:t>
            </a:r>
            <a:r>
              <a:rPr lang="en-GB" sz="2100" dirty="0" err="1">
                <a:solidFill>
                  <a:srgbClr val="FFCC99"/>
                </a:solidFill>
              </a:rPr>
              <a:t>Wells’s</a:t>
            </a:r>
            <a:r>
              <a:rPr lang="en-GB" sz="2100" dirty="0">
                <a:solidFill>
                  <a:srgbClr val="FFCC99"/>
                </a:solidFill>
              </a:rPr>
              <a:t> vision of a world where nature is groomed and manipulated to suit human convenience now seem disturbingly naïve</a:t>
            </a:r>
            <a:r>
              <a:rPr lang="en-GB" sz="2100" dirty="0"/>
              <a:t>, the </a:t>
            </a:r>
            <a:r>
              <a:rPr lang="en-GB" sz="2100" u="sng" dirty="0"/>
              <a:t>totalitarian</a:t>
            </a:r>
            <a:r>
              <a:rPr lang="en-GB" sz="2100" dirty="0"/>
              <a:t> nightmares of </a:t>
            </a:r>
            <a:r>
              <a:rPr lang="en-GB" sz="2100" dirty="0" err="1"/>
              <a:t>Zamyatin</a:t>
            </a:r>
            <a:r>
              <a:rPr lang="en-GB" sz="2100" dirty="0"/>
              <a:t> and Orwell, or </a:t>
            </a:r>
            <a:r>
              <a:rPr lang="en-GB" sz="2100" dirty="0">
                <a:solidFill>
                  <a:srgbClr val="FFCC99"/>
                </a:solidFill>
              </a:rPr>
              <a:t>Huxley’s portrait of a society dominated by mindless consumerism</a:t>
            </a:r>
            <a:r>
              <a:rPr lang="en-GB" sz="2100" dirty="0"/>
              <a:t>, seem hardly less apposite now than when they were written</a:t>
            </a:r>
            <a:r>
              <a:rPr lang="en-GB" sz="2100" dirty="0" smtClean="0"/>
              <a:t>.</a:t>
            </a:r>
          </a:p>
          <a:p>
            <a:pPr marL="137160" indent="0">
              <a:buNone/>
            </a:pPr>
            <a:r>
              <a:rPr lang="en-GB" sz="2100" dirty="0"/>
              <a:t>…The </a:t>
            </a:r>
            <a:r>
              <a:rPr lang="en-GB" sz="2100" u="sng" dirty="0"/>
              <a:t>first</a:t>
            </a:r>
            <a:r>
              <a:rPr lang="en-GB" sz="2100" dirty="0"/>
              <a:t> and most </a:t>
            </a:r>
            <a:r>
              <a:rPr lang="en-GB" sz="2100" dirty="0" smtClean="0"/>
              <a:t>obvious [is] the </a:t>
            </a:r>
            <a:r>
              <a:rPr lang="en-GB" sz="2100" dirty="0"/>
              <a:t>modern experience of totalitarian governments whose conduct has called into question </a:t>
            </a:r>
            <a:r>
              <a:rPr lang="en-GB" sz="2100" dirty="0">
                <a:solidFill>
                  <a:srgbClr val="FFCC99"/>
                </a:solidFill>
              </a:rPr>
              <a:t>the traditional utopian premise that strong, centralized authority would act in the best interests of the citizen</a:t>
            </a:r>
            <a:r>
              <a:rPr lang="en-GB" sz="2100" dirty="0"/>
              <a:t>. Implicit in Vinton’s parody of Bellamy, however, is a </a:t>
            </a:r>
            <a:r>
              <a:rPr lang="en-GB" sz="2100" u="sng" dirty="0"/>
              <a:t>second</a:t>
            </a:r>
            <a:r>
              <a:rPr lang="en-GB" sz="2100" dirty="0"/>
              <a:t> concern—that, even were the institution of a benevolent utopian state possible, the consequent </a:t>
            </a:r>
            <a:r>
              <a:rPr lang="en-GB" sz="2100" dirty="0">
                <a:solidFill>
                  <a:srgbClr val="FFCC99"/>
                </a:solidFill>
              </a:rPr>
              <a:t>resolution of social problems would deprive its citizens of the challenges necessary to sustain progress</a:t>
            </a:r>
            <a:r>
              <a:rPr lang="en-GB" sz="2100" dirty="0"/>
              <a:t>, and </a:t>
            </a:r>
            <a:r>
              <a:rPr lang="en-GB" sz="2100" dirty="0" smtClean="0"/>
              <a:t>that they would…lapse </a:t>
            </a:r>
            <a:r>
              <a:rPr lang="en-GB" sz="2100" dirty="0"/>
              <a:t>into a state of decadence</a:t>
            </a:r>
          </a:p>
        </p:txBody>
      </p:sp>
      <p:sp>
        <p:nvSpPr>
          <p:cNvPr id="4" name="Rectangle 3"/>
          <p:cNvSpPr/>
          <p:nvPr/>
        </p:nvSpPr>
        <p:spPr>
          <a:xfrm>
            <a:off x="7686204" y="0"/>
            <a:ext cx="1429816" cy="400110"/>
          </a:xfrm>
          <a:prstGeom prst="rect">
            <a:avLst/>
          </a:prstGeom>
        </p:spPr>
        <p:txBody>
          <a:bodyPr wrap="square">
            <a:spAutoFit/>
          </a:bodyPr>
          <a:lstStyle/>
          <a:p>
            <a:r>
              <a:rPr lang="en-GB" sz="2000" dirty="0" smtClean="0">
                <a:latin typeface="+mn-lt"/>
              </a:rPr>
              <a:t>(Jameson) </a:t>
            </a:r>
            <a:endParaRPr lang="en-GB" sz="2000" i="1" dirty="0">
              <a:latin typeface="+mn-lt"/>
            </a:endParaRPr>
          </a:p>
        </p:txBody>
      </p:sp>
    </p:spTree>
    <p:extLst>
      <p:ext uri="{BB962C8B-B14F-4D97-AF65-F5344CB8AC3E}">
        <p14:creationId xmlns:p14="http://schemas.microsoft.com/office/powerpoint/2010/main" val="26911102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2324"/>
            <a:ext cx="8229600" cy="836712"/>
          </a:xfrm>
        </p:spPr>
        <p:txBody>
          <a:bodyPr>
            <a:normAutofit/>
          </a:bodyPr>
          <a:lstStyle/>
          <a:p>
            <a:r>
              <a:rPr lang="en-GB" sz="3600" dirty="0">
                <a:solidFill>
                  <a:srgbClr val="FFCC99"/>
                </a:solidFill>
                <a:effectLst/>
                <a:latin typeface="Felix Titling" panose="04060505060202020A04" pitchFamily="82" charset="0"/>
              </a:rPr>
              <a:t>Dystopian literary strategies  </a:t>
            </a:r>
            <a:endParaRPr lang="en-GB" sz="3600" dirty="0">
              <a:solidFill>
                <a:srgbClr val="FFCC99"/>
              </a:solidFill>
              <a:effectLst/>
              <a:latin typeface="Felix Titling" panose="04060505060202020A04" pitchFamily="82" charset="0"/>
            </a:endParaRPr>
          </a:p>
        </p:txBody>
      </p:sp>
      <p:sp>
        <p:nvSpPr>
          <p:cNvPr id="3" name="Content Placeholder 2"/>
          <p:cNvSpPr>
            <a:spLocks noGrp="1"/>
          </p:cNvSpPr>
          <p:nvPr>
            <p:ph idx="1"/>
          </p:nvPr>
        </p:nvSpPr>
        <p:spPr>
          <a:xfrm>
            <a:off x="251520" y="859036"/>
            <a:ext cx="8568952" cy="5998964"/>
          </a:xfrm>
        </p:spPr>
        <p:txBody>
          <a:bodyPr>
            <a:normAutofit fontScale="62500" lnSpcReduction="20000"/>
          </a:bodyPr>
          <a:lstStyle/>
          <a:p>
            <a:pPr marL="137160" indent="0">
              <a:lnSpc>
                <a:spcPct val="120000"/>
              </a:lnSpc>
              <a:buNone/>
            </a:pPr>
            <a:r>
              <a:rPr lang="en-GB" sz="3300" dirty="0"/>
              <a:t>Confronted by a world where </a:t>
            </a:r>
            <a:r>
              <a:rPr lang="en-GB" sz="3300" dirty="0" smtClean="0"/>
              <a:t>everyone is …under </a:t>
            </a:r>
            <a:r>
              <a:rPr lang="en-GB" sz="3300" dirty="0"/>
              <a:t>the constant surveillance of telescreens, as in </a:t>
            </a:r>
            <a:r>
              <a:rPr lang="en-GB" sz="3300" i="1" dirty="0"/>
              <a:t>Nineteen Eighty-Four</a:t>
            </a:r>
            <a:r>
              <a:rPr lang="en-GB" sz="3300" dirty="0"/>
              <a:t>, or under the inescapable influence of both pre- and post-natal conditioning, as </a:t>
            </a:r>
            <a:r>
              <a:rPr lang="en-GB" sz="3300" i="1" dirty="0"/>
              <a:t>in </a:t>
            </a:r>
            <a:r>
              <a:rPr lang="en-GB" sz="3300" i="1" dirty="0" smtClean="0"/>
              <a:t>Brave </a:t>
            </a:r>
            <a:r>
              <a:rPr lang="en-GB" sz="3300" i="1" dirty="0"/>
              <a:t>New World</a:t>
            </a:r>
            <a:r>
              <a:rPr lang="en-GB" sz="3300" dirty="0"/>
              <a:t>, it is </a:t>
            </a:r>
            <a:r>
              <a:rPr lang="en-GB" sz="3300" dirty="0" smtClean="0"/>
              <a:t>[clear</a:t>
            </a:r>
            <a:r>
              <a:rPr lang="en-GB" sz="3300" dirty="0" smtClean="0"/>
              <a:t>] </a:t>
            </a:r>
            <a:r>
              <a:rPr lang="en-GB" sz="3300" dirty="0" smtClean="0">
                <a:solidFill>
                  <a:srgbClr val="FFDDBB"/>
                </a:solidFill>
              </a:rPr>
              <a:t>that</a:t>
            </a:r>
            <a:r>
              <a:rPr lang="en-GB" sz="3300" dirty="0" smtClean="0"/>
              <a:t> </a:t>
            </a:r>
            <a:r>
              <a:rPr lang="en-GB" sz="3300" dirty="0" smtClean="0">
                <a:solidFill>
                  <a:srgbClr val="FFDDBB"/>
                </a:solidFill>
              </a:rPr>
              <a:t>the </a:t>
            </a:r>
            <a:r>
              <a:rPr lang="en-GB" sz="3300" dirty="0">
                <a:solidFill>
                  <a:srgbClr val="FFDDBB"/>
                </a:solidFill>
              </a:rPr>
              <a:t>dystopian projection is less desirable than the world as it stands</a:t>
            </a:r>
            <a:r>
              <a:rPr lang="en-GB" sz="3300" dirty="0" smtClean="0"/>
              <a:t>. </a:t>
            </a:r>
            <a:r>
              <a:rPr lang="en-GB" sz="3300" dirty="0"/>
              <a:t>Yet at the same time, the evident resemblances between dystopian and existing society encourage a parallel process, </a:t>
            </a:r>
            <a:r>
              <a:rPr lang="en-GB" sz="3300" dirty="0" smtClean="0"/>
              <a:t>… </a:t>
            </a:r>
            <a:r>
              <a:rPr lang="en-GB" sz="3300" dirty="0" smtClean="0">
                <a:solidFill>
                  <a:srgbClr val="FFDDBB"/>
                </a:solidFill>
              </a:rPr>
              <a:t>In </a:t>
            </a:r>
            <a:r>
              <a:rPr lang="en-GB" sz="3300" dirty="0">
                <a:solidFill>
                  <a:srgbClr val="FFDDBB"/>
                </a:solidFill>
              </a:rPr>
              <a:t>its parody of the traditional utopia, the dystopian text at the same time satirizes many features of existing society—and, in the grotesque distorting mirror which it holds up to reality, the reader is enabled to see, in some respects more clearly, the extent to which society manifests the dystopian//characteristics of mindless conformity and acceptance of authoritarian control</a:t>
            </a:r>
            <a:r>
              <a:rPr lang="en-GB" sz="3300" dirty="0"/>
              <a:t>. Rather than being embedded in the static portrait of a more perfect society, the values implicit in the dystopian text emerge from an active interplay between the reader’s critical judgements of both actual and imaginary worlds</a:t>
            </a:r>
            <a:r>
              <a:rPr lang="en-GB" sz="3300" dirty="0" smtClean="0"/>
              <a:t>.</a:t>
            </a:r>
            <a:endParaRPr lang="en-GB" sz="3300" dirty="0"/>
          </a:p>
          <a:p>
            <a:pPr marL="137160" indent="0">
              <a:lnSpc>
                <a:spcPct val="120000"/>
              </a:lnSpc>
              <a:buNone/>
            </a:pPr>
            <a:r>
              <a:rPr lang="en-GB" i="1" dirty="0" smtClean="0"/>
              <a:t>				Narrating </a:t>
            </a:r>
            <a:r>
              <a:rPr lang="en-GB" i="1" dirty="0" smtClean="0"/>
              <a:t>Utopia</a:t>
            </a:r>
            <a:r>
              <a:rPr lang="en-GB" dirty="0" smtClean="0"/>
              <a:t>, pp.109-110</a:t>
            </a:r>
            <a:endParaRPr lang="en-GB" dirty="0"/>
          </a:p>
        </p:txBody>
      </p:sp>
    </p:spTree>
    <p:extLst>
      <p:ext uri="{BB962C8B-B14F-4D97-AF65-F5344CB8AC3E}">
        <p14:creationId xmlns:p14="http://schemas.microsoft.com/office/powerpoint/2010/main" val="143614288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FBD361AA-77CE-457C-A8FF-D0E6BC546758}"/>
              </a:ext>
            </a:extLst>
          </p:cNvPr>
          <p:cNvSpPr>
            <a:spLocks noGrp="1"/>
          </p:cNvSpPr>
          <p:nvPr>
            <p:ph type="title"/>
          </p:nvPr>
        </p:nvSpPr>
        <p:spPr>
          <a:xfrm>
            <a:off x="457200" y="332656"/>
            <a:ext cx="8229600" cy="720080"/>
          </a:xfrm>
        </p:spPr>
        <p:txBody>
          <a:bodyPr/>
          <a:lstStyle/>
          <a:p>
            <a:r>
              <a:rPr lang="en-GB" sz="3600" dirty="0">
                <a:solidFill>
                  <a:srgbClr val="FFCC99"/>
                </a:solidFill>
                <a:effectLst/>
                <a:latin typeface="Felix Titling" panose="04060505060202020A04" pitchFamily="82" charset="0"/>
              </a:rPr>
              <a:t>COMPARE WITH </a:t>
            </a:r>
            <a:r>
              <a:rPr lang="en-GB" sz="3600" i="1" dirty="0">
                <a:solidFill>
                  <a:srgbClr val="FFCC99"/>
                </a:solidFill>
                <a:effectLst/>
                <a:latin typeface="Felix Titling" panose="04060505060202020A04" pitchFamily="82" charset="0"/>
              </a:rPr>
              <a:t>UTOPIA</a:t>
            </a:r>
            <a:r>
              <a:rPr lang="en-GB" sz="3600" dirty="0">
                <a:solidFill>
                  <a:srgbClr val="FFCC99"/>
                </a:solidFill>
                <a:effectLst/>
                <a:latin typeface="Felix Titling" panose="04060505060202020A04" pitchFamily="82" charset="0"/>
              </a:rPr>
              <a:t> </a:t>
            </a:r>
          </a:p>
        </p:txBody>
      </p:sp>
      <p:sp>
        <p:nvSpPr>
          <p:cNvPr id="3" name="Content Placeholder 2">
            <a:extLst>
              <a:ext uri="{FF2B5EF4-FFF2-40B4-BE49-F238E27FC236}">
                <a16:creationId xmlns="" xmlns:a16="http://schemas.microsoft.com/office/drawing/2014/main" id="{4E67D7A5-00EF-42A0-978C-B856E69B17AF}"/>
              </a:ext>
            </a:extLst>
          </p:cNvPr>
          <p:cNvSpPr>
            <a:spLocks noGrp="1"/>
          </p:cNvSpPr>
          <p:nvPr>
            <p:ph idx="1"/>
          </p:nvPr>
        </p:nvSpPr>
        <p:spPr>
          <a:xfrm>
            <a:off x="457200" y="1366168"/>
            <a:ext cx="8229600" cy="5141168"/>
          </a:xfrm>
        </p:spPr>
        <p:txBody>
          <a:bodyPr>
            <a:normAutofit fontScale="77500" lnSpcReduction="20000"/>
          </a:bodyPr>
          <a:lstStyle/>
          <a:p>
            <a:pPr marL="137160" indent="0">
              <a:buNone/>
            </a:pPr>
            <a:r>
              <a:rPr lang="en-GB" dirty="0"/>
              <a:t>How much discussion is accorded to the </a:t>
            </a:r>
            <a:r>
              <a:rPr lang="en-GB" dirty="0">
                <a:solidFill>
                  <a:srgbClr val="FFCC99"/>
                </a:solidFill>
              </a:rPr>
              <a:t>following key concerns of the state? </a:t>
            </a:r>
          </a:p>
          <a:p>
            <a:pPr marL="457200" lvl="1" indent="0">
              <a:buNone/>
            </a:pPr>
            <a:r>
              <a:rPr lang="en-GB" dirty="0"/>
              <a:t>(</a:t>
            </a:r>
            <a:r>
              <a:rPr lang="en-GB" sz="2800" dirty="0" err="1"/>
              <a:t>i</a:t>
            </a:r>
            <a:r>
              <a:rPr lang="en-GB" sz="2800" dirty="0"/>
              <a:t>)   Private property</a:t>
            </a:r>
          </a:p>
          <a:p>
            <a:pPr marL="457200" lvl="1" indent="0">
              <a:buNone/>
            </a:pPr>
            <a:r>
              <a:rPr lang="en-GB" sz="2800" dirty="0"/>
              <a:t>(ii)  Money </a:t>
            </a:r>
          </a:p>
          <a:p>
            <a:pPr marL="457200" lvl="1" indent="0">
              <a:buNone/>
            </a:pPr>
            <a:r>
              <a:rPr lang="en-GB" sz="2800" dirty="0"/>
              <a:t>(iii) Defence</a:t>
            </a:r>
          </a:p>
          <a:p>
            <a:pPr marL="457200" lvl="1" indent="0">
              <a:buNone/>
            </a:pPr>
            <a:r>
              <a:rPr lang="en-GB" sz="2800" dirty="0"/>
              <a:t>(iv) Competition for resources with neighbouring states </a:t>
            </a:r>
          </a:p>
          <a:p>
            <a:pPr marL="457200" lvl="1" indent="0">
              <a:buNone/>
            </a:pPr>
            <a:r>
              <a:rPr lang="en-GB" sz="2800" dirty="0"/>
              <a:t>(v) Composition and governance of the family unit</a:t>
            </a:r>
          </a:p>
          <a:p>
            <a:pPr marL="457200" lvl="1" indent="0">
              <a:buNone/>
            </a:pPr>
            <a:r>
              <a:rPr lang="en-GB" sz="2800" dirty="0"/>
              <a:t>(vi) Control of the population and town planning</a:t>
            </a:r>
          </a:p>
          <a:p>
            <a:pPr marL="457200" lvl="1" indent="0">
              <a:buNone/>
            </a:pPr>
            <a:r>
              <a:rPr lang="en-GB" sz="2800" dirty="0"/>
              <a:t>(vii) the role and purpose of Justice</a:t>
            </a:r>
          </a:p>
          <a:p>
            <a:pPr marL="137160" indent="0">
              <a:buNone/>
            </a:pPr>
            <a:endParaRPr lang="en-GB" dirty="0"/>
          </a:p>
          <a:p>
            <a:pPr marL="137160" indent="0">
              <a:buNone/>
            </a:pPr>
            <a:r>
              <a:rPr lang="en-GB" dirty="0">
                <a:solidFill>
                  <a:srgbClr val="FFCC99"/>
                </a:solidFill>
              </a:rPr>
              <a:t>Also consider </a:t>
            </a:r>
          </a:p>
          <a:p>
            <a:pPr marL="457200" lvl="1" indent="0">
              <a:buNone/>
            </a:pPr>
            <a:r>
              <a:rPr lang="en-GB" sz="2600" dirty="0"/>
              <a:t>(</a:t>
            </a:r>
            <a:r>
              <a:rPr lang="en-GB" sz="2800" dirty="0" err="1"/>
              <a:t>i</a:t>
            </a:r>
            <a:r>
              <a:rPr lang="en-GB" sz="2800" dirty="0"/>
              <a:t>)   Private life</a:t>
            </a:r>
          </a:p>
          <a:p>
            <a:pPr marL="457200" lvl="1" indent="0">
              <a:buNone/>
            </a:pPr>
            <a:r>
              <a:rPr lang="en-GB" sz="2800" dirty="0"/>
              <a:t>(ii)  Individual expression/desire</a:t>
            </a:r>
          </a:p>
          <a:p>
            <a:pPr marL="457200" lvl="1" indent="0">
              <a:buNone/>
            </a:pPr>
            <a:r>
              <a:rPr lang="en-GB" sz="2800" dirty="0"/>
              <a:t>(iii) The Arts in all their forms</a:t>
            </a:r>
          </a:p>
          <a:p>
            <a:pPr marL="457200" lvl="1" indent="0">
              <a:buNone/>
            </a:pPr>
            <a:r>
              <a:rPr lang="en-GB" sz="2800" dirty="0"/>
              <a:t>(iv)  Philosophy and Science</a:t>
            </a:r>
          </a:p>
          <a:p>
            <a:pPr>
              <a:buFont typeface="Arial" panose="020B0604020202020204" pitchFamily="34" charset="0"/>
              <a:buChar char="•"/>
            </a:pPr>
            <a:endParaRPr lang="en-GB" dirty="0"/>
          </a:p>
        </p:txBody>
      </p:sp>
    </p:spTree>
    <p:extLst>
      <p:ext uri="{BB962C8B-B14F-4D97-AF65-F5344CB8AC3E}">
        <p14:creationId xmlns:p14="http://schemas.microsoft.com/office/powerpoint/2010/main" val="1201643340"/>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908720"/>
            <a:ext cx="8229600" cy="5832648"/>
          </a:xfrm>
        </p:spPr>
        <p:txBody>
          <a:bodyPr>
            <a:normAutofit fontScale="92500" lnSpcReduction="10000"/>
          </a:bodyPr>
          <a:lstStyle/>
          <a:p>
            <a:pPr marL="137160" indent="0">
              <a:buNone/>
            </a:pPr>
            <a:r>
              <a:rPr lang="en-GB" sz="2400" i="1" dirty="0"/>
              <a:t>The Time Machine </a:t>
            </a:r>
            <a:r>
              <a:rPr lang="en-GB" sz="2400" dirty="0" smtClean="0"/>
              <a:t>…points </a:t>
            </a:r>
            <a:r>
              <a:rPr lang="en-GB" sz="2400" dirty="0"/>
              <a:t>most clearly to what he fears might be the inherent weakness of a future utopia. Arriving in the distant future, </a:t>
            </a:r>
            <a:r>
              <a:rPr lang="en-GB" sz="2400" dirty="0" err="1"/>
              <a:t>Wells’s</a:t>
            </a:r>
            <a:r>
              <a:rPr lang="en-GB" sz="2400" dirty="0"/>
              <a:t> Time Traveller finds a beautiful, apparently peaceful, pastoral world—yet one whose inhabitants have degenerated into either effete lethargy or mindless cannibalism, and he reflects on the bitter irony that, </a:t>
            </a:r>
            <a:r>
              <a:rPr lang="en-GB" sz="2400" dirty="0">
                <a:solidFill>
                  <a:srgbClr val="FFCC99"/>
                </a:solidFill>
              </a:rPr>
              <a:t>having achieved its goal of ‘comfort and ease, a balanced society with security and permanence as its watchword’ (p.97)—a ‘perfect world’ with ‘no unemployed problem, no social question left unresolved</a:t>
            </a:r>
            <a:r>
              <a:rPr lang="en-GB" sz="2400" dirty="0"/>
              <a:t>’ (p.97)— humanity had removed all incentive for further development: </a:t>
            </a:r>
            <a:endParaRPr lang="en-GB" sz="2400" dirty="0" smtClean="0"/>
          </a:p>
          <a:p>
            <a:pPr marL="457200" lvl="1" indent="0">
              <a:buNone/>
            </a:pPr>
            <a:r>
              <a:rPr lang="en-GB" dirty="0" smtClean="0"/>
              <a:t>‘</a:t>
            </a:r>
            <a:r>
              <a:rPr lang="en-GB" dirty="0"/>
              <a:t>It is the law of nature we overlook, that intellectual versatility is the compensation for change, danger, and trouble … Nature never appeals to intelligence until habit and instinct are useless. There is no intelligence where there is no change and no need of change. </a:t>
            </a:r>
            <a:r>
              <a:rPr lang="en-GB" dirty="0">
                <a:solidFill>
                  <a:srgbClr val="FFCC99"/>
                </a:solidFill>
              </a:rPr>
              <a:t>Only those animals partake of intelligence that have to meet a huge variety of needs and dangers</a:t>
            </a:r>
            <a:r>
              <a:rPr lang="en-GB" dirty="0"/>
              <a:t>.’ [p.97</a:t>
            </a:r>
            <a:r>
              <a:rPr lang="en-GB" dirty="0" smtClean="0"/>
              <a:t>] 			Jameson xiii</a:t>
            </a:r>
            <a:endParaRPr lang="en-GB" dirty="0"/>
          </a:p>
          <a:p>
            <a:pPr marL="457200" lvl="1" indent="0">
              <a:buNone/>
            </a:pPr>
            <a:endParaRPr lang="en-GB" dirty="0"/>
          </a:p>
        </p:txBody>
      </p:sp>
      <p:sp>
        <p:nvSpPr>
          <p:cNvPr id="5" name="Rectangle 4"/>
          <p:cNvSpPr/>
          <p:nvPr/>
        </p:nvSpPr>
        <p:spPr>
          <a:xfrm>
            <a:off x="395536" y="116632"/>
            <a:ext cx="8547917" cy="646331"/>
          </a:xfrm>
          <a:prstGeom prst="rect">
            <a:avLst/>
          </a:prstGeom>
        </p:spPr>
        <p:txBody>
          <a:bodyPr wrap="none">
            <a:spAutoFit/>
          </a:bodyPr>
          <a:lstStyle/>
          <a:p>
            <a:r>
              <a:rPr lang="en-GB" sz="3600" dirty="0" smtClean="0">
                <a:solidFill>
                  <a:srgbClr val="FFCC99"/>
                </a:solidFill>
                <a:latin typeface="Felix Titling" panose="04060505060202020A04" pitchFamily="82" charset="0"/>
              </a:rPr>
              <a:t>The ROLE &amp; PLACE OF INTELLIGENCE</a:t>
            </a:r>
            <a:endParaRPr lang="en-GB" sz="3600" dirty="0"/>
          </a:p>
        </p:txBody>
      </p:sp>
    </p:spTree>
    <p:extLst>
      <p:ext uri="{BB962C8B-B14F-4D97-AF65-F5344CB8AC3E}">
        <p14:creationId xmlns:p14="http://schemas.microsoft.com/office/powerpoint/2010/main" val="25431159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50106"/>
          </a:xfrm>
        </p:spPr>
        <p:txBody>
          <a:bodyPr>
            <a:normAutofit/>
          </a:bodyPr>
          <a:lstStyle/>
          <a:p>
            <a:r>
              <a:rPr lang="en-GB" sz="3600" dirty="0">
                <a:solidFill>
                  <a:srgbClr val="FFCC99"/>
                </a:solidFill>
                <a:effectLst/>
                <a:latin typeface="Felix Titling" panose="04060505060202020A04" pitchFamily="82" charset="0"/>
              </a:rPr>
              <a:t>Structures of narrative</a:t>
            </a:r>
            <a:endParaRPr lang="en-GB" sz="3600" dirty="0">
              <a:solidFill>
                <a:srgbClr val="FFCC99"/>
              </a:solidFill>
              <a:effectLst/>
              <a:latin typeface="Felix Titling" panose="04060505060202020A04" pitchFamily="82" charset="0"/>
            </a:endParaRPr>
          </a:p>
        </p:txBody>
      </p:sp>
      <p:sp>
        <p:nvSpPr>
          <p:cNvPr id="3" name="Content Placeholder 2"/>
          <p:cNvSpPr>
            <a:spLocks noGrp="1"/>
          </p:cNvSpPr>
          <p:nvPr>
            <p:ph idx="1"/>
          </p:nvPr>
        </p:nvSpPr>
        <p:spPr>
          <a:xfrm>
            <a:off x="457200" y="692696"/>
            <a:ext cx="8229600" cy="6165304"/>
          </a:xfrm>
        </p:spPr>
        <p:txBody>
          <a:bodyPr>
            <a:normAutofit fontScale="62500" lnSpcReduction="20000"/>
          </a:bodyPr>
          <a:lstStyle/>
          <a:p>
            <a:pPr marL="137160" indent="0">
              <a:lnSpc>
                <a:spcPct val="120000"/>
              </a:lnSpc>
              <a:buNone/>
            </a:pPr>
            <a:r>
              <a:rPr lang="en-GB" sz="3200" dirty="0"/>
              <a:t>Where </a:t>
            </a:r>
            <a:r>
              <a:rPr lang="en-GB" sz="3200" u="sng" dirty="0"/>
              <a:t>utopian narrative </a:t>
            </a:r>
            <a:r>
              <a:rPr lang="en-GB" sz="3200" dirty="0"/>
              <a:t>ostensibly juxtaposes two different viewpoints, the utopian and the non-utopian, it is clear that, as Bakhtin puts it: </a:t>
            </a:r>
            <a:r>
              <a:rPr lang="en-GB" sz="3200" dirty="0">
                <a:solidFill>
                  <a:srgbClr val="FFCC99"/>
                </a:solidFill>
              </a:rPr>
              <a:t>This is not a clash of two ultimate semantic authorities, but rather an objectified (plotted) clash of two represented positions, subordinated wholly to the higher, ultimate authority of the author. </a:t>
            </a:r>
            <a:r>
              <a:rPr lang="en-GB" sz="3200" dirty="0"/>
              <a:t>The </a:t>
            </a:r>
            <a:r>
              <a:rPr lang="en-GB" sz="3200" dirty="0" err="1"/>
              <a:t>monologic</a:t>
            </a:r>
            <a:r>
              <a:rPr lang="en-GB" sz="3200" dirty="0"/>
              <a:t> context, under these circumstances, is neither broken nor weakened. [Problems, p.188] </a:t>
            </a:r>
            <a:r>
              <a:rPr lang="en-GB" sz="3200" u="sng" dirty="0"/>
              <a:t>In dystopian parody</a:t>
            </a:r>
            <a:r>
              <a:rPr lang="en-GB" sz="3200" dirty="0"/>
              <a:t>, by contrast, the </a:t>
            </a:r>
            <a:r>
              <a:rPr lang="en-GB" sz="3200" dirty="0" err="1">
                <a:solidFill>
                  <a:srgbClr val="FFCC99"/>
                </a:solidFill>
              </a:rPr>
              <a:t>monologic</a:t>
            </a:r>
            <a:r>
              <a:rPr lang="en-GB" sz="3200" dirty="0">
                <a:solidFill>
                  <a:srgbClr val="FFCC99"/>
                </a:solidFill>
              </a:rPr>
              <a:t> authority of the utopian voice </a:t>
            </a:r>
            <a:r>
              <a:rPr lang="en-GB" sz="3200" dirty="0"/>
              <a:t>(for example, that of the Director of Hatcheries and Conditioning</a:t>
            </a:r>
            <a:r>
              <a:rPr lang="en-GB" sz="3200" dirty="0">
                <a:solidFill>
                  <a:srgbClr val="FFCC99"/>
                </a:solidFill>
              </a:rPr>
              <a:t>) is undermined by the parodic context in which it is place</a:t>
            </a:r>
            <a:r>
              <a:rPr lang="en-GB" sz="3200" dirty="0"/>
              <a:t>d. What is introduced, by implication, is, as Bakhtin suggests, ‘a second voice’ with ‘a semantic intention that is directly opposed to the original one’ (p.193)— and in the light of which </a:t>
            </a:r>
            <a:r>
              <a:rPr lang="en-GB" sz="3200" dirty="0">
                <a:solidFill>
                  <a:srgbClr val="FFCC99"/>
                </a:solidFill>
              </a:rPr>
              <a:t>it is impossible to accept the first voice as authoritative</a:t>
            </a:r>
            <a:r>
              <a:rPr lang="en-GB" sz="3200" dirty="0"/>
              <a:t>. Where the </a:t>
            </a:r>
            <a:r>
              <a:rPr lang="en-GB" sz="3200" dirty="0" err="1"/>
              <a:t>monologic</a:t>
            </a:r>
            <a:r>
              <a:rPr lang="en-GB" sz="3200" dirty="0"/>
              <a:t> character and schematic oppositions of utopian narrative are liable to create resistance on the part of the reader (‘this is what I am supposed to think’), their dystopian parodic counterparts are a far more effective rhetorical device for securing the reader’s assent to the author’s point of view</a:t>
            </a:r>
            <a:r>
              <a:rPr lang="en-GB" sz="3200" dirty="0" smtClean="0"/>
              <a:t>.</a:t>
            </a:r>
          </a:p>
          <a:p>
            <a:pPr marL="137160" indent="0">
              <a:buNone/>
            </a:pPr>
            <a:r>
              <a:rPr lang="en-GB" i="1" dirty="0" smtClean="0"/>
              <a:t>					- Narrating </a:t>
            </a:r>
            <a:r>
              <a:rPr lang="en-GB" i="1" dirty="0"/>
              <a:t>Utopia</a:t>
            </a:r>
            <a:r>
              <a:rPr lang="en-GB" dirty="0"/>
              <a:t>, </a:t>
            </a:r>
            <a:r>
              <a:rPr lang="en-GB" dirty="0" smtClean="0"/>
              <a:t>pp.109-110</a:t>
            </a:r>
            <a:endParaRPr lang="en-GB" dirty="0"/>
          </a:p>
        </p:txBody>
      </p:sp>
    </p:spTree>
    <p:extLst>
      <p:ext uri="{BB962C8B-B14F-4D97-AF65-F5344CB8AC3E}">
        <p14:creationId xmlns:p14="http://schemas.microsoft.com/office/powerpoint/2010/main" val="26811144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53752"/>
            <a:ext cx="6779096" cy="854968"/>
          </a:xfrm>
        </p:spPr>
        <p:txBody>
          <a:bodyPr>
            <a:normAutofit/>
          </a:bodyPr>
          <a:lstStyle/>
          <a:p>
            <a:r>
              <a:rPr lang="en-GB" sz="4000" dirty="0">
                <a:solidFill>
                  <a:srgbClr val="FFCC99"/>
                </a:solidFill>
                <a:effectLst/>
                <a:latin typeface="Felix Titling" panose="04060505060202020A04" pitchFamily="82" charset="0"/>
              </a:rPr>
              <a:t>Positives </a:t>
            </a:r>
            <a:endParaRPr lang="en-GB" sz="4000" dirty="0">
              <a:solidFill>
                <a:srgbClr val="FFCC99"/>
              </a:solidFill>
              <a:effectLst/>
              <a:latin typeface="Felix Titling" panose="04060505060202020A04" pitchFamily="82" charset="0"/>
            </a:endParaRPr>
          </a:p>
        </p:txBody>
      </p:sp>
      <p:sp>
        <p:nvSpPr>
          <p:cNvPr id="3" name="Content Placeholder 2"/>
          <p:cNvSpPr>
            <a:spLocks noGrp="1"/>
          </p:cNvSpPr>
          <p:nvPr>
            <p:ph idx="1"/>
          </p:nvPr>
        </p:nvSpPr>
        <p:spPr>
          <a:xfrm>
            <a:off x="251520" y="908720"/>
            <a:ext cx="8712968" cy="5949280"/>
          </a:xfrm>
        </p:spPr>
        <p:txBody>
          <a:bodyPr>
            <a:normAutofit fontScale="62500" lnSpcReduction="20000"/>
          </a:bodyPr>
          <a:lstStyle/>
          <a:p>
            <a:pPr marL="137160" indent="0">
              <a:lnSpc>
                <a:spcPct val="120000"/>
              </a:lnSpc>
              <a:buNone/>
            </a:pPr>
            <a:r>
              <a:rPr lang="en-GB" sz="3500" smtClean="0"/>
              <a:t>what uniquely characterizes this genre is its explicit intertextuality: </a:t>
            </a:r>
            <a:r>
              <a:rPr lang="en-GB" sz="3500" smtClean="0">
                <a:solidFill>
                  <a:srgbClr val="FFDDBB"/>
                </a:solidFill>
              </a:rPr>
              <a:t>few other literary forms have so brazenly affirmed themselves as argument and counterargument</a:t>
            </a:r>
            <a:r>
              <a:rPr lang="en-GB" sz="3500" smtClean="0"/>
              <a:t>. Few others have so openly required cross reference and debate within each new variant: who can read Morris without Bellamy? or indeed Bellamy without Morris? So it is that the individual text carries with it a whole tradition, reconstructed and modified with each new addition, and threatening to become a mere cipher within an immense hyperorganism</a:t>
            </a:r>
            <a:r>
              <a:rPr lang="en-GB" sz="3500" smtClean="0"/>
              <a:t>.</a:t>
            </a:r>
            <a:endParaRPr lang="en-GB" sz="3500" smtClean="0"/>
          </a:p>
          <a:p>
            <a:pPr marL="137160" indent="0">
              <a:lnSpc>
                <a:spcPct val="120000"/>
              </a:lnSpc>
              <a:buNone/>
            </a:pPr>
            <a:endParaRPr lang="en-GB" sz="1800" smtClean="0"/>
          </a:p>
          <a:p>
            <a:pPr marL="137160" indent="0">
              <a:lnSpc>
                <a:spcPct val="120000"/>
              </a:lnSpc>
              <a:buNone/>
            </a:pPr>
            <a:r>
              <a:rPr lang="en-GB" sz="3500" smtClean="0"/>
              <a:t>Yet the lifework of Ernst Bloch is there to remind us that </a:t>
            </a:r>
            <a:r>
              <a:rPr lang="en-GB" sz="3500" smtClean="0">
                <a:solidFill>
                  <a:srgbClr val="FFDDBB"/>
                </a:solidFill>
              </a:rPr>
              <a:t>Utopia is a good deal more than the sum of its individual texts</a:t>
            </a:r>
            <a:r>
              <a:rPr lang="en-GB" sz="3500" smtClean="0"/>
              <a:t>. Bloch posits a Utopian impulse governing everything future-oriented in life and culture; and encompassing everything from games to patent medicines, from myths to mass entertainment, from iconography to technology, from architecture to eros, from tourism to jokes and the unconscious </a:t>
            </a:r>
            <a:endParaRPr lang="en-GB" sz="3500" dirty="0" smtClean="0"/>
          </a:p>
        </p:txBody>
      </p:sp>
      <p:sp>
        <p:nvSpPr>
          <p:cNvPr id="4" name="Rectangle 3"/>
          <p:cNvSpPr/>
          <p:nvPr/>
        </p:nvSpPr>
        <p:spPr>
          <a:xfrm>
            <a:off x="2555776" y="6309320"/>
            <a:ext cx="6912768" cy="424732"/>
          </a:xfrm>
          <a:prstGeom prst="rect">
            <a:avLst/>
          </a:prstGeom>
        </p:spPr>
        <p:txBody>
          <a:bodyPr wrap="square">
            <a:spAutoFit/>
          </a:bodyPr>
          <a:lstStyle/>
          <a:p>
            <a:pPr marL="137160" indent="0">
              <a:lnSpc>
                <a:spcPct val="120000"/>
              </a:lnSpc>
              <a:buNone/>
            </a:pPr>
            <a:r>
              <a:rPr lang="en-GB" dirty="0"/>
              <a:t>Jameson, 'Varieties of the Utopian',</a:t>
            </a:r>
            <a:r>
              <a:rPr lang="en-GB" i="1" dirty="0"/>
              <a:t> </a:t>
            </a:r>
            <a:r>
              <a:rPr lang="en-GB" i="1" dirty="0" err="1"/>
              <a:t>Archeologies</a:t>
            </a:r>
            <a:r>
              <a:rPr lang="en-GB" i="1" dirty="0"/>
              <a:t> of the Future</a:t>
            </a:r>
            <a:r>
              <a:rPr lang="en-GB" dirty="0"/>
              <a:t>. p.2</a:t>
            </a:r>
            <a:endParaRPr lang="en-GB" dirty="0"/>
          </a:p>
        </p:txBody>
      </p:sp>
    </p:spTree>
    <p:extLst>
      <p:ext uri="{BB962C8B-B14F-4D97-AF65-F5344CB8AC3E}">
        <p14:creationId xmlns:p14="http://schemas.microsoft.com/office/powerpoint/2010/main" val="11469876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FB83DC6-7A3C-4F2B-8BCA-C4363024EA5F}"/>
              </a:ext>
            </a:extLst>
          </p:cNvPr>
          <p:cNvSpPr>
            <a:spLocks noGrp="1"/>
          </p:cNvSpPr>
          <p:nvPr>
            <p:ph type="title"/>
          </p:nvPr>
        </p:nvSpPr>
        <p:spPr/>
        <p:txBody>
          <a:bodyPr>
            <a:noAutofit/>
          </a:bodyPr>
          <a:lstStyle/>
          <a:p>
            <a:pPr marL="137160">
              <a:lnSpc>
                <a:spcPct val="90000"/>
              </a:lnSpc>
              <a:spcBef>
                <a:spcPct val="20000"/>
              </a:spcBef>
              <a:buClr>
                <a:schemeClr val="tx1">
                  <a:shade val="95000"/>
                </a:schemeClr>
              </a:buClr>
              <a:buSzPct val="65000"/>
            </a:pPr>
            <a:r>
              <a:rPr lang="en-GB" sz="3600" dirty="0">
                <a:solidFill>
                  <a:srgbClr val="FFCC99"/>
                </a:solidFill>
                <a:effectLst/>
                <a:latin typeface="Felix Titling" panose="04060505060202020A04" pitchFamily="82" charset="0"/>
              </a:rPr>
              <a:t>IS THE WORLD STATE A UTOPIA OR A DYSTOPIA?</a:t>
            </a:r>
          </a:p>
        </p:txBody>
      </p:sp>
      <p:sp>
        <p:nvSpPr>
          <p:cNvPr id="3" name="Content Placeholder 2">
            <a:extLst>
              <a:ext uri="{FF2B5EF4-FFF2-40B4-BE49-F238E27FC236}">
                <a16:creationId xmlns="" xmlns:a16="http://schemas.microsoft.com/office/drawing/2014/main" id="{A87F34D4-8B72-4571-8600-BF6C63AFA1C9}"/>
              </a:ext>
            </a:extLst>
          </p:cNvPr>
          <p:cNvSpPr>
            <a:spLocks noGrp="1"/>
          </p:cNvSpPr>
          <p:nvPr>
            <p:ph idx="1"/>
          </p:nvPr>
        </p:nvSpPr>
        <p:spPr>
          <a:xfrm>
            <a:off x="453256" y="1772816"/>
            <a:ext cx="8435280" cy="4709160"/>
          </a:xfrm>
        </p:spPr>
        <p:txBody>
          <a:bodyPr>
            <a:normAutofit fontScale="92500"/>
          </a:bodyPr>
          <a:lstStyle/>
          <a:p>
            <a:pPr>
              <a:buFont typeface="Arial" panose="020B0604020202020204" pitchFamily="34" charset="0"/>
              <a:buChar char="•"/>
            </a:pPr>
            <a:r>
              <a:rPr lang="en-GB" dirty="0"/>
              <a:t>Consider links/contrasts with </a:t>
            </a:r>
            <a:r>
              <a:rPr lang="en-GB" i="1" dirty="0"/>
              <a:t>Utopia</a:t>
            </a:r>
            <a:r>
              <a:rPr lang="en-GB" dirty="0"/>
              <a:t> and </a:t>
            </a:r>
            <a:r>
              <a:rPr lang="en-GB" i="1" dirty="0" err="1"/>
              <a:t>Herland</a:t>
            </a:r>
            <a:endParaRPr lang="en-GB" dirty="0"/>
          </a:p>
          <a:p>
            <a:pPr>
              <a:buFont typeface="Arial" panose="020B0604020202020204" pitchFamily="34" charset="0"/>
              <a:buChar char="•"/>
            </a:pPr>
            <a:r>
              <a:rPr lang="en-GB" dirty="0"/>
              <a:t>As with the other texts we have considered it functions as </a:t>
            </a:r>
            <a:r>
              <a:rPr lang="en-GB" i="1" dirty="0"/>
              <a:t>argument</a:t>
            </a:r>
            <a:r>
              <a:rPr lang="en-GB" dirty="0"/>
              <a:t> rather than </a:t>
            </a:r>
            <a:r>
              <a:rPr lang="en-GB" i="1" dirty="0"/>
              <a:t>escape</a:t>
            </a:r>
            <a:r>
              <a:rPr lang="en-GB" dirty="0"/>
              <a:t> (or</a:t>
            </a:r>
            <a:r>
              <a:rPr lang="en-GB" i="1" dirty="0"/>
              <a:t> blueprint)</a:t>
            </a:r>
            <a:endParaRPr lang="en-GB" dirty="0"/>
          </a:p>
          <a:p>
            <a:pPr>
              <a:buFont typeface="Arial" panose="020B0604020202020204" pitchFamily="34" charset="0"/>
              <a:buChar char="•"/>
            </a:pPr>
            <a:r>
              <a:rPr lang="en-GB" dirty="0"/>
              <a:t>In all 3 texts the population is controlled and ordered. </a:t>
            </a:r>
          </a:p>
          <a:p>
            <a:pPr>
              <a:buFont typeface="Arial" panose="020B0604020202020204" pitchFamily="34" charset="0"/>
              <a:buChar char="•"/>
            </a:pPr>
            <a:r>
              <a:rPr lang="en-GB" dirty="0"/>
              <a:t>Influence of Social Darwinism shown in the eugenics programmes in </a:t>
            </a:r>
            <a:r>
              <a:rPr lang="en-GB" i="1" dirty="0" err="1"/>
              <a:t>Herland</a:t>
            </a:r>
            <a:r>
              <a:rPr lang="en-GB" dirty="0"/>
              <a:t> (women who are troublesome are not allowed to have children; if they do so then they are not allowed to bring them up) and </a:t>
            </a:r>
            <a:r>
              <a:rPr lang="en-GB" i="1" dirty="0"/>
              <a:t>Brave New World</a:t>
            </a:r>
            <a:r>
              <a:rPr lang="en-GB" dirty="0"/>
              <a:t> (the Hatchery)</a:t>
            </a:r>
          </a:p>
          <a:p>
            <a:endParaRPr lang="en-GB" dirty="0"/>
          </a:p>
        </p:txBody>
      </p:sp>
    </p:spTree>
    <p:extLst>
      <p:ext uri="{BB962C8B-B14F-4D97-AF65-F5344CB8AC3E}">
        <p14:creationId xmlns:p14="http://schemas.microsoft.com/office/powerpoint/2010/main" val="278718028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D083A809-4AF5-4928-A985-884590D5F231}"/>
              </a:ext>
            </a:extLst>
          </p:cNvPr>
          <p:cNvSpPr>
            <a:spLocks noGrp="1"/>
          </p:cNvSpPr>
          <p:nvPr>
            <p:ph type="title"/>
          </p:nvPr>
        </p:nvSpPr>
        <p:spPr>
          <a:xfrm>
            <a:off x="457200" y="274638"/>
            <a:ext cx="8229600" cy="778098"/>
          </a:xfrm>
        </p:spPr>
        <p:txBody>
          <a:bodyPr>
            <a:normAutofit/>
          </a:bodyPr>
          <a:lstStyle/>
          <a:p>
            <a:r>
              <a:rPr lang="en-GB" sz="3600" dirty="0">
                <a:solidFill>
                  <a:srgbClr val="FFCC99"/>
                </a:solidFill>
                <a:effectLst/>
                <a:latin typeface="Felix Titling" panose="04060505060202020A04" pitchFamily="82" charset="0"/>
              </a:rPr>
              <a:t>COMPARE WITH </a:t>
            </a:r>
            <a:r>
              <a:rPr lang="en-GB" sz="3600" i="1" dirty="0">
                <a:solidFill>
                  <a:srgbClr val="FFCC99"/>
                </a:solidFill>
                <a:effectLst/>
                <a:latin typeface="Felix Titling" panose="04060505060202020A04" pitchFamily="82" charset="0"/>
              </a:rPr>
              <a:t>HERLAND</a:t>
            </a:r>
            <a:endParaRPr lang="en-GB" sz="4000" b="0" i="1" dirty="0">
              <a:solidFill>
                <a:srgbClr val="FFCC99"/>
              </a:solidFill>
              <a:effectLst/>
            </a:endParaRPr>
          </a:p>
        </p:txBody>
      </p:sp>
      <p:sp>
        <p:nvSpPr>
          <p:cNvPr id="3" name="Content Placeholder 2">
            <a:extLst>
              <a:ext uri="{FF2B5EF4-FFF2-40B4-BE49-F238E27FC236}">
                <a16:creationId xmlns="" xmlns:a16="http://schemas.microsoft.com/office/drawing/2014/main" id="{269EFAED-EE9D-4FCC-81DD-AA4C449132C2}"/>
              </a:ext>
            </a:extLst>
          </p:cNvPr>
          <p:cNvSpPr>
            <a:spLocks noGrp="1"/>
          </p:cNvSpPr>
          <p:nvPr>
            <p:ph idx="1"/>
          </p:nvPr>
        </p:nvSpPr>
        <p:spPr>
          <a:xfrm>
            <a:off x="425336" y="1246088"/>
            <a:ext cx="8229600" cy="5394330"/>
          </a:xfrm>
        </p:spPr>
        <p:txBody>
          <a:bodyPr>
            <a:noAutofit/>
          </a:bodyPr>
          <a:lstStyle/>
          <a:p>
            <a:pPr marL="137160" indent="0">
              <a:buNone/>
            </a:pPr>
            <a:r>
              <a:rPr lang="en-GB" sz="2200" i="1" dirty="0" err="1"/>
              <a:t>Herland</a:t>
            </a:r>
            <a:r>
              <a:rPr lang="en-GB" sz="2200" i="1" dirty="0"/>
              <a:t> </a:t>
            </a:r>
            <a:r>
              <a:rPr lang="en-GB" sz="2200" dirty="0"/>
              <a:t>changes the assumption that the home a vulnerable site of emotional instability in desperate need of male protection and guidance - </a:t>
            </a:r>
            <a:r>
              <a:rPr lang="en-GB" sz="2200" dirty="0">
                <a:solidFill>
                  <a:srgbClr val="FFCC99"/>
                </a:solidFill>
              </a:rPr>
              <a:t>what is the place of home in Brave New World? </a:t>
            </a:r>
          </a:p>
          <a:p>
            <a:pPr marL="137160" indent="0">
              <a:buNone/>
            </a:pPr>
            <a:endParaRPr lang="en-GB" sz="1000" dirty="0"/>
          </a:p>
          <a:p>
            <a:pPr marL="137160" indent="0">
              <a:buNone/>
            </a:pPr>
            <a:r>
              <a:rPr lang="en-GB" sz="2200" dirty="0"/>
              <a:t>In </a:t>
            </a:r>
            <a:r>
              <a:rPr lang="en-GB" sz="2200" i="1" dirty="0" err="1"/>
              <a:t>Herland</a:t>
            </a:r>
            <a:r>
              <a:rPr lang="en-GB" sz="2200" dirty="0"/>
              <a:t> there are no difficult emotions – just the openness and reason and calm serenity after escaping binary oppositions. In </a:t>
            </a:r>
            <a:r>
              <a:rPr lang="en-GB" sz="2200" i="1" dirty="0"/>
              <a:t>Brave New World</a:t>
            </a:r>
            <a:r>
              <a:rPr lang="en-GB" sz="2200" dirty="0"/>
              <a:t> too there is an attempt to escape emotions  </a:t>
            </a:r>
          </a:p>
          <a:p>
            <a:pPr marL="137160" indent="0">
              <a:buNone/>
            </a:pPr>
            <a:r>
              <a:rPr lang="en-GB" sz="1000" dirty="0"/>
              <a:t> </a:t>
            </a:r>
          </a:p>
          <a:p>
            <a:pPr marL="715963" indent="0">
              <a:buNone/>
            </a:pPr>
            <a:r>
              <a:rPr lang="en-GB" sz="2000" dirty="0"/>
              <a:t>No pains have been spared to make your lives emotionally easy–to preserve you, so far as that is possible, from having emotions at all. </a:t>
            </a:r>
          </a:p>
          <a:p>
            <a:pPr marL="137160" indent="0">
              <a:buNone/>
            </a:pPr>
            <a:r>
              <a:rPr lang="en-GB" sz="1000" dirty="0"/>
              <a:t> </a:t>
            </a:r>
          </a:p>
          <a:p>
            <a:pPr marL="137160" indent="0">
              <a:buNone/>
            </a:pPr>
            <a:r>
              <a:rPr lang="en-GB" sz="2200" dirty="0"/>
              <a:t>Suffering and pain, savagery and violence: all are kept </a:t>
            </a:r>
            <a:r>
              <a:rPr lang="en-GB" sz="2200" i="1" dirty="0"/>
              <a:t>outside</a:t>
            </a:r>
            <a:r>
              <a:rPr lang="en-GB" sz="2200" dirty="0"/>
              <a:t> the utopia – </a:t>
            </a:r>
            <a:r>
              <a:rPr lang="en-GB" sz="2200" i="1" dirty="0" err="1"/>
              <a:t>Herland</a:t>
            </a:r>
            <a:r>
              <a:rPr lang="en-GB" sz="2200" dirty="0"/>
              <a:t> (just as money military adventures and private desires are placed </a:t>
            </a:r>
            <a:r>
              <a:rPr lang="en-GB" sz="2200" i="1" dirty="0"/>
              <a:t>outside</a:t>
            </a:r>
            <a:r>
              <a:rPr lang="en-GB" sz="2200" dirty="0"/>
              <a:t> More’s </a:t>
            </a:r>
            <a:r>
              <a:rPr lang="en-GB" sz="2200" i="1" dirty="0"/>
              <a:t>Utopia</a:t>
            </a:r>
            <a:r>
              <a:rPr lang="en-GB" sz="2200" dirty="0"/>
              <a:t>). </a:t>
            </a:r>
            <a:endParaRPr lang="en-GB" sz="1050" dirty="0"/>
          </a:p>
        </p:txBody>
      </p:sp>
    </p:spTree>
    <p:extLst>
      <p:ext uri="{BB962C8B-B14F-4D97-AF65-F5344CB8AC3E}">
        <p14:creationId xmlns:p14="http://schemas.microsoft.com/office/powerpoint/2010/main" val="4017917913"/>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BFBAAF85-8FC4-46BD-B0CA-27555DCD7AFF}"/>
              </a:ext>
            </a:extLst>
          </p:cNvPr>
          <p:cNvSpPr>
            <a:spLocks noGrp="1"/>
          </p:cNvSpPr>
          <p:nvPr>
            <p:ph type="title"/>
          </p:nvPr>
        </p:nvSpPr>
        <p:spPr>
          <a:xfrm>
            <a:off x="211664" y="-27424"/>
            <a:ext cx="8496944" cy="1368192"/>
          </a:xfrm>
        </p:spPr>
        <p:txBody>
          <a:bodyPr>
            <a:normAutofit/>
          </a:bodyPr>
          <a:lstStyle/>
          <a:p>
            <a:r>
              <a:rPr lang="en-GB" sz="3600" dirty="0">
                <a:solidFill>
                  <a:srgbClr val="FFCC99"/>
                </a:solidFill>
                <a:effectLst/>
                <a:latin typeface="Felix Titling" panose="04060505060202020A04" pitchFamily="82" charset="0"/>
              </a:rPr>
              <a:t>INDIVIDUAL AUTONOMY AND SOCIETAL CONTROL</a:t>
            </a:r>
          </a:p>
        </p:txBody>
      </p:sp>
      <p:sp>
        <p:nvSpPr>
          <p:cNvPr id="3" name="Content Placeholder 2">
            <a:extLst>
              <a:ext uri="{FF2B5EF4-FFF2-40B4-BE49-F238E27FC236}">
                <a16:creationId xmlns="" xmlns:a16="http://schemas.microsoft.com/office/drawing/2014/main" id="{0C2461DA-74B2-4B92-A674-5E2BE3627D0B}"/>
              </a:ext>
            </a:extLst>
          </p:cNvPr>
          <p:cNvSpPr>
            <a:spLocks noGrp="1"/>
          </p:cNvSpPr>
          <p:nvPr>
            <p:ph idx="1"/>
          </p:nvPr>
        </p:nvSpPr>
        <p:spPr>
          <a:xfrm>
            <a:off x="479008" y="1623120"/>
            <a:ext cx="8229600" cy="5046240"/>
          </a:xfrm>
        </p:spPr>
        <p:txBody>
          <a:bodyPr>
            <a:normAutofit fontScale="92500" lnSpcReduction="20000"/>
          </a:bodyPr>
          <a:lstStyle/>
          <a:p>
            <a:pPr marL="137160" indent="0">
              <a:lnSpc>
                <a:spcPct val="120000"/>
              </a:lnSpc>
              <a:buNone/>
            </a:pPr>
            <a:r>
              <a:rPr lang="en-GB" sz="2400" dirty="0"/>
              <a:t>Key question of </a:t>
            </a:r>
            <a:r>
              <a:rPr lang="en-GB" sz="2400" dirty="0">
                <a:solidFill>
                  <a:srgbClr val="FFCC99"/>
                </a:solidFill>
              </a:rPr>
              <a:t>desire</a:t>
            </a:r>
            <a:r>
              <a:rPr lang="en-GB" sz="2400" dirty="0"/>
              <a:t> and how to manage it. </a:t>
            </a:r>
          </a:p>
          <a:p>
            <a:pPr marL="137160" indent="0">
              <a:lnSpc>
                <a:spcPct val="120000"/>
              </a:lnSpc>
              <a:buNone/>
            </a:pPr>
            <a:r>
              <a:rPr lang="en-GB" sz="2400" dirty="0"/>
              <a:t>In </a:t>
            </a:r>
            <a:r>
              <a:rPr lang="en-GB" sz="2400" i="1" dirty="0"/>
              <a:t>Brave New World</a:t>
            </a:r>
            <a:r>
              <a:rPr lang="en-GB" sz="2400" dirty="0"/>
              <a:t> it is placed in the Savage Reservation which can be </a:t>
            </a:r>
            <a:r>
              <a:rPr lang="en-GB" sz="2400" i="1" dirty="0"/>
              <a:t>visited</a:t>
            </a:r>
            <a:r>
              <a:rPr lang="en-GB" sz="2400" dirty="0"/>
              <a:t> and thus compared (as in the traditional utopia). </a:t>
            </a:r>
          </a:p>
          <a:p>
            <a:pPr>
              <a:lnSpc>
                <a:spcPct val="120000"/>
              </a:lnSpc>
              <a:buFont typeface="Arial" panose="020B0604020202020204" pitchFamily="34" charset="0"/>
              <a:buChar char="•"/>
            </a:pPr>
            <a:r>
              <a:rPr lang="en-GB" sz="2400" dirty="0"/>
              <a:t>How do inhabitants of each view the other?</a:t>
            </a:r>
          </a:p>
          <a:p>
            <a:pPr>
              <a:lnSpc>
                <a:spcPct val="120000"/>
              </a:lnSpc>
              <a:buFont typeface="Arial" panose="020B0604020202020204" pitchFamily="34" charset="0"/>
              <a:buChar char="•"/>
            </a:pPr>
            <a:r>
              <a:rPr lang="en-GB" sz="2400" dirty="0"/>
              <a:t>The reader ‘visits’/assesses both groups.</a:t>
            </a:r>
          </a:p>
          <a:p>
            <a:pPr>
              <a:lnSpc>
                <a:spcPct val="120000"/>
              </a:lnSpc>
              <a:buFont typeface="Arial" panose="020B0604020202020204" pitchFamily="34" charset="0"/>
              <a:buChar char="•"/>
            </a:pPr>
            <a:r>
              <a:rPr lang="en-GB" sz="2400" dirty="0"/>
              <a:t>Consider the issue of struggle and/or suffering in either </a:t>
            </a:r>
          </a:p>
          <a:p>
            <a:pPr marL="137160" indent="0">
              <a:lnSpc>
                <a:spcPct val="120000"/>
              </a:lnSpc>
              <a:buNone/>
            </a:pPr>
            <a:endParaRPr lang="en-GB" sz="1300" dirty="0">
              <a:solidFill>
                <a:srgbClr val="FFCC99"/>
              </a:solidFill>
            </a:endParaRPr>
          </a:p>
          <a:p>
            <a:pPr marL="137160" indent="0">
              <a:lnSpc>
                <a:spcPct val="120000"/>
              </a:lnSpc>
              <a:buNone/>
            </a:pPr>
            <a:r>
              <a:rPr lang="en-GB" sz="2400" dirty="0">
                <a:solidFill>
                  <a:srgbClr val="FFCC99"/>
                </a:solidFill>
              </a:rPr>
              <a:t>2 societies </a:t>
            </a:r>
            <a:r>
              <a:rPr lang="en-GB" sz="2400" dirty="0"/>
              <a:t>- deliberately set against each other. </a:t>
            </a:r>
            <a:br>
              <a:rPr lang="en-GB" sz="2400" dirty="0"/>
            </a:br>
            <a:r>
              <a:rPr lang="en-GB" sz="2400" dirty="0"/>
              <a:t>how do the two compare? </a:t>
            </a:r>
            <a:br>
              <a:rPr lang="en-GB" sz="2400" dirty="0"/>
            </a:br>
            <a:r>
              <a:rPr lang="en-GB" sz="2400" dirty="0"/>
              <a:t>- Is either more free? </a:t>
            </a:r>
            <a:br>
              <a:rPr lang="en-GB" sz="2400" dirty="0"/>
            </a:br>
            <a:r>
              <a:rPr lang="en-GB" sz="2400" dirty="0"/>
              <a:t>- What is the basis for friendship in the new world?  </a:t>
            </a:r>
            <a:br>
              <a:rPr lang="en-GB" sz="2400" dirty="0"/>
            </a:br>
            <a:r>
              <a:rPr lang="en-GB" sz="2400" dirty="0"/>
              <a:t>- What happens to male authority and competition, violence and jealousy when reproduction is removed from sexual relationships?  </a:t>
            </a:r>
          </a:p>
        </p:txBody>
      </p:sp>
    </p:spTree>
    <p:extLst>
      <p:ext uri="{BB962C8B-B14F-4D97-AF65-F5344CB8AC3E}">
        <p14:creationId xmlns:p14="http://schemas.microsoft.com/office/powerpoint/2010/main" val="91963313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A50C272-6340-4AD0-8CA4-36C0173FC3EF}"/>
              </a:ext>
            </a:extLst>
          </p:cNvPr>
          <p:cNvSpPr>
            <a:spLocks noGrp="1"/>
          </p:cNvSpPr>
          <p:nvPr>
            <p:ph type="title"/>
          </p:nvPr>
        </p:nvSpPr>
        <p:spPr>
          <a:xfrm>
            <a:off x="359532" y="260648"/>
            <a:ext cx="8424936" cy="1498178"/>
          </a:xfrm>
        </p:spPr>
        <p:txBody>
          <a:bodyPr>
            <a:normAutofit fontScale="90000"/>
          </a:bodyPr>
          <a:lstStyle/>
          <a:p>
            <a:r>
              <a:rPr lang="en-GB" sz="3600" dirty="0">
                <a:solidFill>
                  <a:srgbClr val="FFCC99"/>
                </a:solidFill>
                <a:effectLst/>
                <a:latin typeface="Felix Titling" panose="04060505060202020A04" pitchFamily="82" charset="0"/>
              </a:rPr>
              <a:t>HOW DOES </a:t>
            </a:r>
            <a:r>
              <a:rPr lang="en-GB" sz="3600" i="1" dirty="0">
                <a:solidFill>
                  <a:srgbClr val="FFCC99"/>
                </a:solidFill>
                <a:effectLst/>
                <a:latin typeface="Felix Titling" panose="04060505060202020A04" pitchFamily="82" charset="0"/>
              </a:rPr>
              <a:t>Brave New World</a:t>
            </a:r>
            <a:r>
              <a:rPr lang="en-GB" sz="3600" dirty="0">
                <a:solidFill>
                  <a:srgbClr val="FFCC99"/>
                </a:solidFill>
                <a:effectLst/>
                <a:latin typeface="Felix Titling" panose="04060505060202020A04" pitchFamily="82" charset="0"/>
              </a:rPr>
              <a:t>  DIFFER FROM THE 18</a:t>
            </a:r>
            <a:r>
              <a:rPr lang="en-GB" sz="3600" baseline="30000" dirty="0">
                <a:solidFill>
                  <a:srgbClr val="FFCC99"/>
                </a:solidFill>
                <a:effectLst/>
                <a:latin typeface="Felix Titling" panose="04060505060202020A04" pitchFamily="82" charset="0"/>
              </a:rPr>
              <a:t>TH</a:t>
            </a:r>
            <a:r>
              <a:rPr lang="en-GB" sz="3600" dirty="0">
                <a:solidFill>
                  <a:srgbClr val="FFCC99"/>
                </a:solidFill>
                <a:effectLst/>
                <a:latin typeface="Felix Titling" panose="04060505060202020A04" pitchFamily="82" charset="0"/>
              </a:rPr>
              <a:t> /19</a:t>
            </a:r>
            <a:r>
              <a:rPr lang="en-GB" sz="3600" baseline="30000" dirty="0">
                <a:solidFill>
                  <a:srgbClr val="FFCC99"/>
                </a:solidFill>
                <a:effectLst/>
                <a:latin typeface="Felix Titling" panose="04060505060202020A04" pitchFamily="82" charset="0"/>
              </a:rPr>
              <a:t>TH</a:t>
            </a:r>
            <a:r>
              <a:rPr lang="en-GB" sz="3600" dirty="0">
                <a:solidFill>
                  <a:srgbClr val="FFCC99"/>
                </a:solidFill>
                <a:effectLst/>
                <a:latin typeface="Felix Titling" panose="04060505060202020A04" pitchFamily="82" charset="0"/>
              </a:rPr>
              <a:t> CENTURY NOVEL? </a:t>
            </a:r>
          </a:p>
        </p:txBody>
      </p:sp>
      <p:sp>
        <p:nvSpPr>
          <p:cNvPr id="3" name="Content Placeholder 2">
            <a:extLst>
              <a:ext uri="{FF2B5EF4-FFF2-40B4-BE49-F238E27FC236}">
                <a16:creationId xmlns="" xmlns:a16="http://schemas.microsoft.com/office/drawing/2014/main" id="{3F0BD376-BD63-4204-AE0C-28A1C891117E}"/>
              </a:ext>
            </a:extLst>
          </p:cNvPr>
          <p:cNvSpPr>
            <a:spLocks noGrp="1"/>
          </p:cNvSpPr>
          <p:nvPr>
            <p:ph idx="1"/>
          </p:nvPr>
        </p:nvSpPr>
        <p:spPr>
          <a:xfrm>
            <a:off x="457200" y="1725403"/>
            <a:ext cx="8229600" cy="4464496"/>
          </a:xfrm>
        </p:spPr>
        <p:txBody>
          <a:bodyPr>
            <a:normAutofit fontScale="85000" lnSpcReduction="20000"/>
          </a:bodyPr>
          <a:lstStyle/>
          <a:p>
            <a:pPr marL="137160" indent="0">
              <a:buNone/>
            </a:pPr>
            <a:r>
              <a:rPr lang="en-GB" sz="700" dirty="0"/>
              <a:t> </a:t>
            </a:r>
          </a:p>
          <a:p>
            <a:pPr marL="137160" indent="0">
              <a:buNone/>
            </a:pPr>
            <a:r>
              <a:rPr lang="en-GB" sz="2400" dirty="0"/>
              <a:t>What happens to the key themes of the bourgeois form: </a:t>
            </a:r>
          </a:p>
          <a:p>
            <a:pPr>
              <a:buFont typeface="Arial" panose="020B0604020202020204" pitchFamily="34" charset="0"/>
              <a:buChar char="•"/>
            </a:pPr>
            <a:r>
              <a:rPr lang="en-GB" sz="2400" dirty="0">
                <a:solidFill>
                  <a:srgbClr val="FFCC99"/>
                </a:solidFill>
              </a:rPr>
              <a:t>the will, </a:t>
            </a:r>
          </a:p>
          <a:p>
            <a:pPr>
              <a:buFont typeface="Arial" panose="020B0604020202020204" pitchFamily="34" charset="0"/>
              <a:buChar char="•"/>
            </a:pPr>
            <a:r>
              <a:rPr lang="en-GB" sz="2400" dirty="0">
                <a:solidFill>
                  <a:srgbClr val="FFCC99"/>
                </a:solidFill>
              </a:rPr>
              <a:t>the nature and value of inheritance, </a:t>
            </a:r>
          </a:p>
          <a:p>
            <a:pPr>
              <a:buFont typeface="Arial" panose="020B0604020202020204" pitchFamily="34" charset="0"/>
              <a:buChar char="•"/>
            </a:pPr>
            <a:r>
              <a:rPr lang="en-GB" sz="2400" dirty="0">
                <a:solidFill>
                  <a:srgbClr val="FFCC99"/>
                </a:solidFill>
              </a:rPr>
              <a:t>marriage and chastity, </a:t>
            </a:r>
          </a:p>
          <a:p>
            <a:pPr>
              <a:buFont typeface="Arial" panose="020B0604020202020204" pitchFamily="34" charset="0"/>
              <a:buChar char="•"/>
            </a:pPr>
            <a:r>
              <a:rPr lang="en-GB" sz="2400" dirty="0">
                <a:solidFill>
                  <a:srgbClr val="FFCC99"/>
                </a:solidFill>
              </a:rPr>
              <a:t>illegitimacy and adultery, </a:t>
            </a:r>
          </a:p>
          <a:p>
            <a:pPr>
              <a:buFont typeface="Arial" panose="020B0604020202020204" pitchFamily="34" charset="0"/>
              <a:buChar char="•"/>
            </a:pPr>
            <a:r>
              <a:rPr lang="en-GB" sz="2400" dirty="0">
                <a:solidFill>
                  <a:srgbClr val="FFCC99"/>
                </a:solidFill>
              </a:rPr>
              <a:t>the struggle to change class, </a:t>
            </a:r>
          </a:p>
          <a:p>
            <a:pPr>
              <a:buFont typeface="Arial" panose="020B0604020202020204" pitchFamily="34" charset="0"/>
              <a:buChar char="•"/>
            </a:pPr>
            <a:r>
              <a:rPr lang="en-GB" sz="2400" dirty="0">
                <a:solidFill>
                  <a:srgbClr val="FFCC99"/>
                </a:solidFill>
              </a:rPr>
              <a:t>polarised ideals of masculinity and femininity?</a:t>
            </a:r>
          </a:p>
          <a:p>
            <a:pPr marL="137160" indent="0">
              <a:buNone/>
            </a:pPr>
            <a:endParaRPr lang="en-GB" sz="2400" i="1" dirty="0"/>
          </a:p>
          <a:p>
            <a:pPr marL="137160" indent="0">
              <a:buNone/>
            </a:pPr>
            <a:r>
              <a:rPr lang="en-GB" sz="2400" i="1" dirty="0" err="1"/>
              <a:t>Herland</a:t>
            </a:r>
            <a:r>
              <a:rPr lang="en-GB" sz="2400" dirty="0"/>
              <a:t> doesn’t retain old laws/traditions which are superseded as outdated by the changes within the society of </a:t>
            </a:r>
            <a:r>
              <a:rPr lang="en-GB" sz="2400" dirty="0" err="1"/>
              <a:t>Herland</a:t>
            </a:r>
            <a:r>
              <a:rPr lang="en-GB" sz="2400" dirty="0"/>
              <a:t> itself; what happens in </a:t>
            </a:r>
            <a:r>
              <a:rPr lang="en-GB" sz="2400" i="1" dirty="0"/>
              <a:t>Brave New World</a:t>
            </a:r>
            <a:r>
              <a:rPr lang="en-GB" sz="2400" dirty="0"/>
              <a:t> to -  </a:t>
            </a:r>
          </a:p>
          <a:p>
            <a:pPr marL="895350" indent="-354013">
              <a:buAutoNum type="arabicPeriod"/>
            </a:pPr>
            <a:r>
              <a:rPr lang="en-GB" sz="2400" dirty="0"/>
              <a:t>the law </a:t>
            </a:r>
          </a:p>
          <a:p>
            <a:pPr marL="895350" indent="-354013">
              <a:buAutoNum type="arabicPeriod"/>
            </a:pPr>
            <a:r>
              <a:rPr lang="en-GB" sz="2400" dirty="0"/>
              <a:t>to innovation </a:t>
            </a:r>
          </a:p>
          <a:p>
            <a:pPr marL="137160" indent="0">
              <a:buNone/>
            </a:pPr>
            <a:r>
              <a:rPr lang="en-GB" sz="2400" dirty="0"/>
              <a:t>- And why?</a:t>
            </a:r>
          </a:p>
          <a:p>
            <a:pPr marL="137160" indent="0">
              <a:buNone/>
            </a:pPr>
            <a:endParaRPr lang="en-GB" sz="2400" dirty="0">
              <a:solidFill>
                <a:srgbClr val="FFCC99"/>
              </a:solidFill>
            </a:endParaRPr>
          </a:p>
        </p:txBody>
      </p:sp>
    </p:spTree>
    <p:extLst>
      <p:ext uri="{BB962C8B-B14F-4D97-AF65-F5344CB8AC3E}">
        <p14:creationId xmlns:p14="http://schemas.microsoft.com/office/powerpoint/2010/main" val="148047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 xmlns:a16="http://schemas.microsoft.com/office/drawing/2014/main" id="{FFEC5CAC-37D4-4182-AAF6-77B7F920FC1F}"/>
              </a:ext>
            </a:extLst>
          </p:cNvPr>
          <p:cNvSpPr>
            <a:spLocks noGrp="1"/>
          </p:cNvSpPr>
          <p:nvPr>
            <p:ph idx="1"/>
          </p:nvPr>
        </p:nvSpPr>
        <p:spPr>
          <a:xfrm>
            <a:off x="170001" y="0"/>
            <a:ext cx="8803998" cy="6408752"/>
          </a:xfrm>
        </p:spPr>
        <p:txBody>
          <a:bodyPr>
            <a:noAutofit/>
          </a:bodyPr>
          <a:lstStyle/>
          <a:p>
            <a:pPr marL="137160" indent="0">
              <a:buNone/>
            </a:pPr>
            <a:r>
              <a:rPr lang="en-GB" sz="2100" dirty="0"/>
              <a:t>The happiest times were when she told him about the Other Place.  "And you really can go flying, whenever you like?" </a:t>
            </a:r>
          </a:p>
          <a:p>
            <a:pPr marL="137160" indent="0">
              <a:buNone/>
            </a:pPr>
            <a:endParaRPr lang="en-GB" sz="2100" dirty="0"/>
          </a:p>
          <a:p>
            <a:pPr marL="137160" indent="0">
              <a:buNone/>
            </a:pPr>
            <a:r>
              <a:rPr lang="en-GB" sz="2100" dirty="0"/>
              <a:t>"Whenever you like." And she would tell him about the lovely music that came out of a box, and all the nice games you could play, and the delicious things to eat and drink, and the light that came when you pressed a little thing in the wall, and the pictures that you could hear and feel and smell, as well as see, and another box for making nice smells, and the pink and green and blue and silver houses as high as mountains, and </a:t>
            </a:r>
            <a:r>
              <a:rPr lang="en-GB" sz="2100" dirty="0">
                <a:solidFill>
                  <a:srgbClr val="FFCC99"/>
                </a:solidFill>
              </a:rPr>
              <a:t>everybody happy and no one ever sad or angry, and every one belonging to every one else, and the boxes where you could see and hear what was happening at the other side of the world, and babies in lovely clean bottles-everything so clean, and no nasty smells, no dirt at all-and people never lonely, but living together and being so jolly and happy, </a:t>
            </a:r>
            <a:r>
              <a:rPr lang="en-GB" sz="2100" dirty="0"/>
              <a:t>like the summer dances here in </a:t>
            </a:r>
            <a:r>
              <a:rPr lang="en-GB" sz="2100" dirty="0" err="1"/>
              <a:t>Malpais</a:t>
            </a:r>
            <a:r>
              <a:rPr lang="en-GB" sz="2100" dirty="0"/>
              <a:t>, but much happier, and the happiness being there every day, every day. ... </a:t>
            </a:r>
          </a:p>
          <a:p>
            <a:pPr marL="137160" indent="0">
              <a:buNone/>
            </a:pPr>
            <a:r>
              <a:rPr lang="en-GB" sz="2100" dirty="0"/>
              <a:t>He listened by the hour….. Lying in bed, he would think of Heaven and London and Our Lady of Acoma and the rows and rows of babies in clean bottles and Jesus flying up and Linda flying up and the great Director of World Hatcheries and </a:t>
            </a:r>
            <a:r>
              <a:rPr lang="en-GB" sz="2100" dirty="0" err="1"/>
              <a:t>Awonawilona</a:t>
            </a:r>
            <a:r>
              <a:rPr lang="en-GB" sz="2100" dirty="0"/>
              <a:t>. </a:t>
            </a:r>
          </a:p>
          <a:p>
            <a:pPr marL="137160" indent="0">
              <a:buNone/>
            </a:pPr>
            <a:endParaRPr lang="en-GB" sz="2000" dirty="0"/>
          </a:p>
        </p:txBody>
      </p:sp>
      <p:sp>
        <p:nvSpPr>
          <p:cNvPr id="5" name="Title 1">
            <a:extLst>
              <a:ext uri="{FF2B5EF4-FFF2-40B4-BE49-F238E27FC236}">
                <a16:creationId xmlns="" xmlns:a16="http://schemas.microsoft.com/office/drawing/2014/main" id="{1D95A5A0-F6D4-40A4-BE4F-9F88D9F63BEC}"/>
              </a:ext>
            </a:extLst>
          </p:cNvPr>
          <p:cNvSpPr>
            <a:spLocks noGrp="1"/>
          </p:cNvSpPr>
          <p:nvPr>
            <p:ph type="title"/>
          </p:nvPr>
        </p:nvSpPr>
        <p:spPr>
          <a:xfrm>
            <a:off x="6372200" y="260648"/>
            <a:ext cx="2232248" cy="998984"/>
          </a:xfrm>
        </p:spPr>
        <p:txBody>
          <a:bodyPr>
            <a:normAutofit/>
          </a:bodyPr>
          <a:lstStyle/>
          <a:p>
            <a:r>
              <a:rPr lang="en-GB" sz="4000" dirty="0">
                <a:solidFill>
                  <a:srgbClr val="FFCC99"/>
                </a:solidFill>
                <a:effectLst/>
                <a:latin typeface="Felix Titling" panose="04060505060202020A04" pitchFamily="82" charset="0"/>
              </a:rPr>
              <a:t>utopia?</a:t>
            </a:r>
          </a:p>
        </p:txBody>
      </p:sp>
    </p:spTree>
    <p:extLst>
      <p:ext uri="{BB962C8B-B14F-4D97-AF65-F5344CB8AC3E}">
        <p14:creationId xmlns:p14="http://schemas.microsoft.com/office/powerpoint/2010/main" val="271443365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16F45D48-6780-45E0-AE75-224DBC826DAB}"/>
              </a:ext>
            </a:extLst>
          </p:cNvPr>
          <p:cNvSpPr>
            <a:spLocks noGrp="1"/>
          </p:cNvSpPr>
          <p:nvPr>
            <p:ph type="title"/>
          </p:nvPr>
        </p:nvSpPr>
        <p:spPr/>
        <p:txBody>
          <a:bodyPr>
            <a:noAutofit/>
          </a:bodyPr>
          <a:lstStyle/>
          <a:p>
            <a:r>
              <a:rPr lang="en-GB" sz="4000" dirty="0">
                <a:solidFill>
                  <a:srgbClr val="FFCC99"/>
                </a:solidFill>
                <a:effectLst/>
                <a:latin typeface="Felix Titling" panose="04060505060202020A04" pitchFamily="82" charset="0"/>
              </a:rPr>
              <a:t>SOCIAL RELATIONS</a:t>
            </a:r>
          </a:p>
        </p:txBody>
      </p:sp>
      <p:sp>
        <p:nvSpPr>
          <p:cNvPr id="3" name="Content Placeholder 2">
            <a:extLst>
              <a:ext uri="{FF2B5EF4-FFF2-40B4-BE49-F238E27FC236}">
                <a16:creationId xmlns="" xmlns:a16="http://schemas.microsoft.com/office/drawing/2014/main" id="{DB244C7F-01C9-4089-A2B6-3E6A10E54906}"/>
              </a:ext>
            </a:extLst>
          </p:cNvPr>
          <p:cNvSpPr>
            <a:spLocks noGrp="1"/>
          </p:cNvSpPr>
          <p:nvPr>
            <p:ph idx="1"/>
          </p:nvPr>
        </p:nvSpPr>
        <p:spPr>
          <a:xfrm>
            <a:off x="457200" y="1700808"/>
            <a:ext cx="8229600" cy="4536504"/>
          </a:xfrm>
        </p:spPr>
        <p:txBody>
          <a:bodyPr>
            <a:normAutofit fontScale="77500" lnSpcReduction="20000"/>
          </a:bodyPr>
          <a:lstStyle/>
          <a:p>
            <a:pPr marL="176213" indent="0">
              <a:buNone/>
            </a:pPr>
            <a:r>
              <a:rPr lang="en-GB" sz="2900" dirty="0"/>
              <a:t>How are </a:t>
            </a:r>
            <a:r>
              <a:rPr lang="en-GB" sz="2900" dirty="0">
                <a:solidFill>
                  <a:srgbClr val="FFCC99"/>
                </a:solidFill>
              </a:rPr>
              <a:t>relations between the different classes </a:t>
            </a:r>
            <a:r>
              <a:rPr lang="en-GB" sz="2900" dirty="0"/>
              <a:t>managed? </a:t>
            </a:r>
          </a:p>
          <a:p>
            <a:pPr marL="176213" indent="0">
              <a:buNone/>
            </a:pPr>
            <a:endParaRPr lang="en-GB" sz="2900" dirty="0"/>
          </a:p>
          <a:p>
            <a:pPr marL="541338" indent="0">
              <a:lnSpc>
                <a:spcPct val="120000"/>
              </a:lnSpc>
              <a:buFontTx/>
              <a:buChar char="-"/>
            </a:pPr>
            <a:r>
              <a:rPr lang="en-GB" sz="2900" dirty="0"/>
              <a:t> Quality of language? Of communication</a:t>
            </a:r>
            <a:br>
              <a:rPr lang="en-GB" sz="2900" dirty="0"/>
            </a:br>
            <a:r>
              <a:rPr lang="en-GB" sz="2900" dirty="0"/>
              <a:t>- How is 'nature' viewed? </a:t>
            </a:r>
            <a:br>
              <a:rPr lang="en-GB" sz="2900" dirty="0"/>
            </a:br>
            <a:r>
              <a:rPr lang="en-GB" sz="2900" dirty="0"/>
              <a:t>- What is sport? What kinds of games are played? </a:t>
            </a:r>
            <a:br>
              <a:rPr lang="en-GB" sz="2900" dirty="0"/>
            </a:br>
            <a:r>
              <a:rPr lang="en-GB" sz="2900" dirty="0"/>
              <a:t>- Films?  Compared to Shakespeare and dramatic rituals</a:t>
            </a:r>
            <a:br>
              <a:rPr lang="en-GB" sz="2900" dirty="0"/>
            </a:br>
            <a:r>
              <a:rPr lang="en-GB" sz="2900" dirty="0"/>
              <a:t>- Drugs/alcohol/sex? Function? </a:t>
            </a:r>
          </a:p>
          <a:p>
            <a:pPr marL="176213" indent="0">
              <a:lnSpc>
                <a:spcPct val="120000"/>
              </a:lnSpc>
              <a:buNone/>
            </a:pPr>
            <a:r>
              <a:rPr lang="en-GB" sz="2900" dirty="0"/>
              <a:t> </a:t>
            </a:r>
            <a:br>
              <a:rPr lang="en-GB" sz="2900" dirty="0"/>
            </a:br>
            <a:r>
              <a:rPr lang="en-GB" sz="2900" dirty="0">
                <a:solidFill>
                  <a:srgbClr val="FFCC99"/>
                </a:solidFill>
              </a:rPr>
              <a:t>Policing of deviants </a:t>
            </a:r>
            <a:r>
              <a:rPr lang="en-GB" sz="2900" dirty="0"/>
              <a:t>in any human society? </a:t>
            </a:r>
            <a:br>
              <a:rPr lang="en-GB" sz="2900" dirty="0"/>
            </a:br>
            <a:r>
              <a:rPr lang="en-GB" sz="2900" dirty="0"/>
              <a:t>To what extent can the perfectly managed, harmonious and relatively happy new world be seen as a utopia? </a:t>
            </a:r>
          </a:p>
        </p:txBody>
      </p:sp>
    </p:spTree>
    <p:extLst>
      <p:ext uri="{BB962C8B-B14F-4D97-AF65-F5344CB8AC3E}">
        <p14:creationId xmlns:p14="http://schemas.microsoft.com/office/powerpoint/2010/main" val="31031036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83B974C4-4948-41FC-BBA2-BB1701266AA5}"/>
              </a:ext>
            </a:extLst>
          </p:cNvPr>
          <p:cNvSpPr>
            <a:spLocks noGrp="1"/>
          </p:cNvSpPr>
          <p:nvPr>
            <p:ph type="title"/>
          </p:nvPr>
        </p:nvSpPr>
        <p:spPr>
          <a:xfrm>
            <a:off x="7092280" y="2924944"/>
            <a:ext cx="2160240" cy="1152127"/>
          </a:xfrm>
        </p:spPr>
        <p:txBody>
          <a:bodyPr>
            <a:normAutofit/>
          </a:bodyPr>
          <a:lstStyle/>
          <a:p>
            <a:r>
              <a:rPr lang="en-GB" sz="4400" dirty="0">
                <a:solidFill>
                  <a:srgbClr val="FFCC99"/>
                </a:solidFill>
                <a:effectLst/>
                <a:latin typeface="Felix Titling" panose="04060505060202020A04" pitchFamily="82" charset="0"/>
              </a:rPr>
              <a:t>Age </a:t>
            </a:r>
          </a:p>
        </p:txBody>
      </p:sp>
      <p:sp>
        <p:nvSpPr>
          <p:cNvPr id="3" name="Content Placeholder 2">
            <a:extLst>
              <a:ext uri="{FF2B5EF4-FFF2-40B4-BE49-F238E27FC236}">
                <a16:creationId xmlns="" xmlns:a16="http://schemas.microsoft.com/office/drawing/2014/main" id="{D99161C7-D524-4FEE-B298-90799D889D92}"/>
              </a:ext>
            </a:extLst>
          </p:cNvPr>
          <p:cNvSpPr>
            <a:spLocks noGrp="1"/>
          </p:cNvSpPr>
          <p:nvPr>
            <p:ph idx="1"/>
          </p:nvPr>
        </p:nvSpPr>
        <p:spPr>
          <a:xfrm>
            <a:off x="215516" y="385329"/>
            <a:ext cx="8712968" cy="6347394"/>
          </a:xfrm>
        </p:spPr>
        <p:txBody>
          <a:bodyPr>
            <a:normAutofit fontScale="25000" lnSpcReduction="20000"/>
          </a:bodyPr>
          <a:lstStyle/>
          <a:p>
            <a:pPr marL="137160" indent="0">
              <a:lnSpc>
                <a:spcPct val="120000"/>
              </a:lnSpc>
              <a:buNone/>
            </a:pPr>
            <a:r>
              <a:rPr lang="en-GB" sz="8000" dirty="0"/>
              <a:t>An almost naked Indian was very slowly climbing down the ladder from  the first-floor terrace of a </a:t>
            </a:r>
            <a:r>
              <a:rPr lang="en-GB" sz="8000" dirty="0" err="1"/>
              <a:t>neighboring</a:t>
            </a:r>
            <a:r>
              <a:rPr lang="en-GB" sz="8000" dirty="0"/>
              <a:t> house - rung after rung, with the  tremulous caution of extreme old age. His face was profoundly wrinkled and black, like a mask of obsidian. The toothless mouth had fallen in. At the corners of the lips, and on each side of the chin, a few long bristles gleamed almost white against the dark skin. The long </a:t>
            </a:r>
            <a:r>
              <a:rPr lang="en-GB" sz="8000" dirty="0" err="1"/>
              <a:t>unbraided</a:t>
            </a:r>
            <a:r>
              <a:rPr lang="en-GB" sz="8000" dirty="0"/>
              <a:t> hair hung down in grey wisps round his face. His body was bent and emaciated to the bone, almost fleshless. Very slowly he came down, pausing at each rung before he ventured another step. </a:t>
            </a:r>
          </a:p>
          <a:p>
            <a:pPr marL="137160" indent="0">
              <a:lnSpc>
                <a:spcPct val="120000"/>
              </a:lnSpc>
              <a:buNone/>
            </a:pPr>
            <a:endParaRPr lang="en-GB" sz="4000" dirty="0"/>
          </a:p>
          <a:p>
            <a:pPr marL="137160" indent="0">
              <a:lnSpc>
                <a:spcPct val="120000"/>
              </a:lnSpc>
              <a:buNone/>
            </a:pPr>
            <a:r>
              <a:rPr lang="en-GB" sz="8000" dirty="0"/>
              <a:t>"What's the matter with him?" whispered </a:t>
            </a:r>
            <a:r>
              <a:rPr lang="en-GB" sz="8000" dirty="0" err="1"/>
              <a:t>Lenina</a:t>
            </a:r>
            <a:r>
              <a:rPr lang="en-GB" sz="8000" dirty="0"/>
              <a:t>. Her eyes </a:t>
            </a:r>
          </a:p>
          <a:p>
            <a:pPr marL="137160" indent="0">
              <a:lnSpc>
                <a:spcPct val="120000"/>
              </a:lnSpc>
              <a:buNone/>
            </a:pPr>
            <a:r>
              <a:rPr lang="en-GB" sz="8000" dirty="0"/>
              <a:t>were wide with horror and amazement. </a:t>
            </a:r>
          </a:p>
          <a:p>
            <a:pPr marL="137160" indent="0">
              <a:lnSpc>
                <a:spcPct val="120000"/>
              </a:lnSpc>
              <a:buNone/>
            </a:pPr>
            <a:endParaRPr lang="en-GB" sz="4000" dirty="0"/>
          </a:p>
          <a:p>
            <a:pPr marL="137160" indent="0">
              <a:lnSpc>
                <a:spcPct val="120000"/>
              </a:lnSpc>
              <a:buNone/>
            </a:pPr>
            <a:r>
              <a:rPr lang="en-GB" sz="8000" dirty="0"/>
              <a:t>"He's old, that's all," Bernard answered as carelessly as he could. He  too was startled; but he made an effort to seem unmoved. </a:t>
            </a:r>
          </a:p>
          <a:p>
            <a:pPr marL="137160" indent="0">
              <a:lnSpc>
                <a:spcPct val="120000"/>
              </a:lnSpc>
              <a:buNone/>
            </a:pPr>
            <a:endParaRPr lang="en-GB" sz="4000" dirty="0"/>
          </a:p>
          <a:p>
            <a:pPr marL="137160" indent="0">
              <a:lnSpc>
                <a:spcPct val="120000"/>
              </a:lnSpc>
              <a:buNone/>
            </a:pPr>
            <a:r>
              <a:rPr lang="en-GB" sz="8000" dirty="0"/>
              <a:t>"Old?" she repeated. "But the Director's old; lots of people are old; they're not like that." </a:t>
            </a:r>
          </a:p>
          <a:p>
            <a:pPr marL="137160" indent="0">
              <a:lnSpc>
                <a:spcPct val="120000"/>
              </a:lnSpc>
              <a:buNone/>
            </a:pPr>
            <a:endParaRPr lang="en-GB" sz="4000" dirty="0"/>
          </a:p>
          <a:p>
            <a:pPr marL="137160" indent="0">
              <a:lnSpc>
                <a:spcPct val="120000"/>
              </a:lnSpc>
              <a:buNone/>
            </a:pPr>
            <a:r>
              <a:rPr lang="en-GB" sz="8000" dirty="0"/>
              <a:t>"That's because we don't allow them to be like that. </a:t>
            </a:r>
            <a:endParaRPr lang="en-GB" dirty="0"/>
          </a:p>
        </p:txBody>
      </p:sp>
    </p:spTree>
    <p:extLst>
      <p:ext uri="{BB962C8B-B14F-4D97-AF65-F5344CB8AC3E}">
        <p14:creationId xmlns:p14="http://schemas.microsoft.com/office/powerpoint/2010/main" val="165635016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32BC6178-FDD5-48B8-91DD-5EEA25B9A0E3}"/>
              </a:ext>
            </a:extLst>
          </p:cNvPr>
          <p:cNvSpPr>
            <a:spLocks noGrp="1"/>
          </p:cNvSpPr>
          <p:nvPr>
            <p:ph type="title"/>
          </p:nvPr>
        </p:nvSpPr>
        <p:spPr/>
        <p:txBody>
          <a:bodyPr>
            <a:normAutofit/>
          </a:bodyPr>
          <a:lstStyle/>
          <a:p>
            <a:r>
              <a:rPr lang="en-GB" sz="4000" dirty="0">
                <a:solidFill>
                  <a:srgbClr val="FFCC99"/>
                </a:solidFill>
                <a:effectLst/>
                <a:latin typeface="Felix Titling" panose="04060505060202020A04" pitchFamily="82" charset="0"/>
              </a:rPr>
              <a:t>A Fat &amp; aging body</a:t>
            </a:r>
            <a:br>
              <a:rPr lang="en-GB" sz="4000" dirty="0">
                <a:solidFill>
                  <a:srgbClr val="FFCC99"/>
                </a:solidFill>
                <a:effectLst/>
                <a:latin typeface="Felix Titling" panose="04060505060202020A04" pitchFamily="82" charset="0"/>
              </a:rPr>
            </a:br>
            <a:r>
              <a:rPr lang="en-GB" sz="2400" b="0" dirty="0">
                <a:solidFill>
                  <a:srgbClr val="FFCC99"/>
                </a:solidFill>
                <a:effectLst/>
                <a:latin typeface="+mn-lt"/>
              </a:rPr>
              <a:t>fails to fit into</a:t>
            </a:r>
            <a:r>
              <a:rPr lang="en-GB" sz="2400" dirty="0">
                <a:solidFill>
                  <a:srgbClr val="FFCC99"/>
                </a:solidFill>
                <a:effectLst/>
                <a:latin typeface="Felix Titling" panose="04060505060202020A04" pitchFamily="82" charset="0"/>
              </a:rPr>
              <a:t> </a:t>
            </a:r>
            <a:r>
              <a:rPr lang="en-GB" sz="2400" b="0" dirty="0">
                <a:solidFill>
                  <a:srgbClr val="FFCC99"/>
                </a:solidFill>
                <a:effectLst/>
                <a:latin typeface="+mn-lt"/>
              </a:rPr>
              <a:t>known categories</a:t>
            </a:r>
          </a:p>
        </p:txBody>
      </p:sp>
      <p:sp>
        <p:nvSpPr>
          <p:cNvPr id="3" name="Content Placeholder 2">
            <a:extLst>
              <a:ext uri="{FF2B5EF4-FFF2-40B4-BE49-F238E27FC236}">
                <a16:creationId xmlns="" xmlns:a16="http://schemas.microsoft.com/office/drawing/2014/main" id="{5601BEEE-AF2F-4763-A4E5-9FA5F9E47202}"/>
              </a:ext>
            </a:extLst>
          </p:cNvPr>
          <p:cNvSpPr>
            <a:spLocks noGrp="1"/>
          </p:cNvSpPr>
          <p:nvPr>
            <p:ph idx="1"/>
          </p:nvPr>
        </p:nvSpPr>
        <p:spPr/>
        <p:txBody>
          <a:bodyPr>
            <a:normAutofit/>
          </a:bodyPr>
          <a:lstStyle/>
          <a:p>
            <a:pPr marL="137160" indent="0">
              <a:buNone/>
            </a:pPr>
            <a:r>
              <a:rPr lang="en-GB" sz="2200" dirty="0"/>
              <a:t>A very stout blonde squaw stepped across the  threshold and stood looking at the strangers staring incredulously, her  mouth open. </a:t>
            </a:r>
            <a:r>
              <a:rPr lang="en-GB" sz="2200" dirty="0" err="1"/>
              <a:t>Lenina</a:t>
            </a:r>
            <a:r>
              <a:rPr lang="en-GB" sz="2200" dirty="0"/>
              <a:t> noticed with disgust that two of the front teeth  were missing. And the colour of the ones that remained ... She shuddered. It was worse than the old man. So fat. And all the lines in her  face, the flabbiness, the wrinkles. And the sagging cheeks, with those purplish blotches. And the red veins on her nose, the bloodshot eyes. And that neck - that neck; and the blanket she wore over her head- ragged and filthy. And under the brown sack-shaped tunic those enormous breasts, the bulge of the stomach, the hips. </a:t>
            </a:r>
          </a:p>
        </p:txBody>
      </p:sp>
    </p:spTree>
    <p:extLst>
      <p:ext uri="{BB962C8B-B14F-4D97-AF65-F5344CB8AC3E}">
        <p14:creationId xmlns:p14="http://schemas.microsoft.com/office/powerpoint/2010/main" val="19681693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6BBB8284-C96A-4555-AD38-C89BECB74B1B}"/>
              </a:ext>
            </a:extLst>
          </p:cNvPr>
          <p:cNvSpPr>
            <a:spLocks noGrp="1"/>
          </p:cNvSpPr>
          <p:nvPr>
            <p:ph type="title"/>
          </p:nvPr>
        </p:nvSpPr>
        <p:spPr>
          <a:xfrm>
            <a:off x="457200" y="116632"/>
            <a:ext cx="8229600" cy="850106"/>
          </a:xfrm>
        </p:spPr>
        <p:txBody>
          <a:bodyPr/>
          <a:lstStyle/>
          <a:p>
            <a:r>
              <a:rPr lang="en-GB" dirty="0">
                <a:solidFill>
                  <a:srgbClr val="FFCC99"/>
                </a:solidFill>
                <a:effectLst/>
                <a:latin typeface="Felix Titling" panose="04060505060202020A04" pitchFamily="82" charset="0"/>
              </a:rPr>
              <a:t>Science &amp; art in utopia</a:t>
            </a:r>
          </a:p>
        </p:txBody>
      </p:sp>
      <p:sp>
        <p:nvSpPr>
          <p:cNvPr id="5" name="Rectangle 4">
            <a:extLst>
              <a:ext uri="{FF2B5EF4-FFF2-40B4-BE49-F238E27FC236}">
                <a16:creationId xmlns="" xmlns:a16="http://schemas.microsoft.com/office/drawing/2014/main" id="{8BA144A7-D3CC-4521-88A4-7981434F1C67}"/>
              </a:ext>
            </a:extLst>
          </p:cNvPr>
          <p:cNvSpPr/>
          <p:nvPr/>
        </p:nvSpPr>
        <p:spPr>
          <a:xfrm>
            <a:off x="457200" y="966738"/>
            <a:ext cx="8368444" cy="5632311"/>
          </a:xfrm>
          <a:prstGeom prst="rect">
            <a:avLst/>
          </a:prstGeom>
        </p:spPr>
        <p:txBody>
          <a:bodyPr wrap="square">
            <a:spAutoFit/>
          </a:bodyPr>
          <a:lstStyle/>
          <a:p>
            <a:r>
              <a:rPr lang="en-GB" sz="2200" dirty="0"/>
              <a:t>"</a:t>
            </a:r>
            <a:r>
              <a:rPr lang="en-GB" sz="2100" dirty="0">
                <a:latin typeface="+mn-lt"/>
              </a:rPr>
              <a:t>Yes," Mustapha Mond was saying, “…It isn't only art that's incompatible with happiness; it's also science. Science is dangerous; we have to keep it most carefully chained and muzzled." </a:t>
            </a:r>
          </a:p>
          <a:p>
            <a:r>
              <a:rPr lang="en-GB" sz="2100" dirty="0">
                <a:latin typeface="+mn-lt"/>
              </a:rPr>
              <a:t>"What?" said Helmholtz, in astonishment. "</a:t>
            </a:r>
            <a:r>
              <a:rPr lang="en-GB" sz="2100" dirty="0">
                <a:solidFill>
                  <a:srgbClr val="FFCC99"/>
                </a:solidFill>
                <a:latin typeface="+mn-lt"/>
              </a:rPr>
              <a:t>But we're always saying that science is everything. It's a </a:t>
            </a:r>
            <a:r>
              <a:rPr lang="en-GB" sz="2100" dirty="0" err="1">
                <a:solidFill>
                  <a:srgbClr val="FFCC99"/>
                </a:solidFill>
                <a:latin typeface="+mn-lt"/>
              </a:rPr>
              <a:t>hypnopaedic</a:t>
            </a:r>
            <a:r>
              <a:rPr lang="en-GB" sz="2100" dirty="0">
                <a:solidFill>
                  <a:srgbClr val="FFCC99"/>
                </a:solidFill>
                <a:latin typeface="+mn-lt"/>
              </a:rPr>
              <a:t> platitude." </a:t>
            </a:r>
          </a:p>
          <a:p>
            <a:r>
              <a:rPr lang="en-GB" sz="2100" dirty="0">
                <a:latin typeface="+mn-lt"/>
              </a:rPr>
              <a:t>"Three times a week between thirteen and seventeen," put in Bernard. </a:t>
            </a:r>
          </a:p>
          <a:p>
            <a:r>
              <a:rPr lang="en-GB" sz="2100" dirty="0">
                <a:latin typeface="+mn-lt"/>
              </a:rPr>
              <a:t>"</a:t>
            </a:r>
            <a:r>
              <a:rPr lang="en-GB" sz="2100" dirty="0">
                <a:solidFill>
                  <a:srgbClr val="FFCC99"/>
                </a:solidFill>
                <a:latin typeface="+mn-lt"/>
              </a:rPr>
              <a:t>And all the science propaganda we do at the College ..." </a:t>
            </a:r>
          </a:p>
          <a:p>
            <a:r>
              <a:rPr lang="en-GB" sz="2100" dirty="0">
                <a:solidFill>
                  <a:srgbClr val="FFCC99"/>
                </a:solidFill>
                <a:latin typeface="+mn-lt"/>
              </a:rPr>
              <a:t>"Yes; but what sort of science?" asked Mustapha Mond sarcastically</a:t>
            </a:r>
            <a:r>
              <a:rPr lang="en-GB" sz="2100" dirty="0">
                <a:latin typeface="+mn-lt"/>
              </a:rPr>
              <a:t>. </a:t>
            </a:r>
          </a:p>
          <a:p>
            <a:r>
              <a:rPr lang="en-GB" sz="2100" dirty="0">
                <a:latin typeface="+mn-lt"/>
              </a:rPr>
              <a:t>"You've had no scientific training, so you can't judge. I was a pretty good physicist in my time. Too good-good enough to realize that all  our science is just a cookery book, with an orthodox theory of cooking that nobody's allowed to question, and a list of recipes that mustn't be added to except by special permission from the head cook. I'm the head cook now. But I was an inquisitive young scullion once. I started doing a bit of cooking on my own. Unorthodox cooking, illicit cooking. A bit of real science, in fact." </a:t>
            </a:r>
          </a:p>
        </p:txBody>
      </p:sp>
    </p:spTree>
    <p:extLst>
      <p:ext uri="{BB962C8B-B14F-4D97-AF65-F5344CB8AC3E}">
        <p14:creationId xmlns:p14="http://schemas.microsoft.com/office/powerpoint/2010/main" val="41984773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50251A43-B8A0-4C10-96D0-27E1A2244613}"/>
              </a:ext>
            </a:extLst>
          </p:cNvPr>
          <p:cNvSpPr>
            <a:spLocks noGrp="1"/>
          </p:cNvSpPr>
          <p:nvPr>
            <p:ph type="title"/>
          </p:nvPr>
        </p:nvSpPr>
        <p:spPr>
          <a:xfrm>
            <a:off x="457200" y="116632"/>
            <a:ext cx="8229600" cy="850106"/>
          </a:xfrm>
        </p:spPr>
        <p:txBody>
          <a:bodyPr/>
          <a:lstStyle/>
          <a:p>
            <a:r>
              <a:rPr lang="en-GB" sz="3600" dirty="0">
                <a:solidFill>
                  <a:srgbClr val="FFCC99"/>
                </a:solidFill>
                <a:effectLst/>
                <a:latin typeface="Felix Titling" panose="04060505060202020A04" pitchFamily="82" charset="0"/>
              </a:rPr>
              <a:t>Key passages for discussion</a:t>
            </a:r>
          </a:p>
        </p:txBody>
      </p:sp>
      <p:sp>
        <p:nvSpPr>
          <p:cNvPr id="3" name="Content Placeholder 2">
            <a:extLst>
              <a:ext uri="{FF2B5EF4-FFF2-40B4-BE49-F238E27FC236}">
                <a16:creationId xmlns="" xmlns:a16="http://schemas.microsoft.com/office/drawing/2014/main" id="{515331F4-CCB8-4095-A3B8-DE91B7CE5565}"/>
              </a:ext>
            </a:extLst>
          </p:cNvPr>
          <p:cNvSpPr>
            <a:spLocks noGrp="1"/>
          </p:cNvSpPr>
          <p:nvPr>
            <p:ph idx="1"/>
          </p:nvPr>
        </p:nvSpPr>
        <p:spPr>
          <a:xfrm>
            <a:off x="179512" y="1124744"/>
            <a:ext cx="8507288" cy="5616624"/>
          </a:xfrm>
        </p:spPr>
        <p:txBody>
          <a:bodyPr>
            <a:normAutofit fontScale="92500" lnSpcReduction="10000"/>
          </a:bodyPr>
          <a:lstStyle/>
          <a:p>
            <a:pPr marL="137160" indent="0">
              <a:buNone/>
            </a:pPr>
            <a:r>
              <a:rPr lang="en-GB" sz="2000" i="1" dirty="0"/>
              <a:t>Chapter One : Information and statistics</a:t>
            </a:r>
          </a:p>
          <a:p>
            <a:pPr marL="137160" indent="0">
              <a:buNone/>
            </a:pPr>
            <a:r>
              <a:rPr lang="en-GB" sz="2200" dirty="0"/>
              <a:t>delivery of information – why so much? how is it necessary since we won’t remember it? What is its function?</a:t>
            </a:r>
          </a:p>
          <a:p>
            <a:pPr marL="137160" indent="0">
              <a:buNone/>
            </a:pPr>
            <a:endParaRPr lang="en-GB" sz="1100" i="1" dirty="0"/>
          </a:p>
          <a:p>
            <a:pPr marL="137160" indent="0">
              <a:buNone/>
            </a:pPr>
            <a:r>
              <a:rPr lang="en-GB" sz="2000" i="1" dirty="0"/>
              <a:t>Chapter Two: Conditioning/ the nursery</a:t>
            </a:r>
          </a:p>
          <a:p>
            <a:pPr marL="137160" indent="0">
              <a:buNone/>
            </a:pPr>
            <a:r>
              <a:rPr lang="en-GB" sz="2200" dirty="0"/>
              <a:t>Flowers &amp; books; caste /hyperconsciousness about the body - </a:t>
            </a:r>
            <a:r>
              <a:rPr lang="en-GB" sz="2200" i="1" dirty="0"/>
              <a:t>see below</a:t>
            </a:r>
          </a:p>
          <a:p>
            <a:pPr marL="137160" indent="0">
              <a:buNone/>
            </a:pPr>
            <a:endParaRPr lang="en-GB" sz="1100" dirty="0"/>
          </a:p>
          <a:p>
            <a:pPr marL="137160" indent="0">
              <a:buNone/>
            </a:pPr>
            <a:r>
              <a:rPr lang="en-GB" sz="2000" i="1" dirty="0"/>
              <a:t>Chapter Five : surrogate religion</a:t>
            </a:r>
          </a:p>
          <a:p>
            <a:pPr marL="137160" indent="0">
              <a:buNone/>
            </a:pPr>
            <a:r>
              <a:rPr lang="en-GB" sz="2200" dirty="0"/>
              <a:t>‘The group was now complete, the solidarity circle perfect and without flaw. Man, woman, man, in a ring of endless  alternation round the table. Twelve of them ready to be made one, waiting to come together, to be fused, to lose their twelve separate identities in a larger being.’ </a:t>
            </a:r>
          </a:p>
          <a:p>
            <a:pPr marL="137160" indent="0">
              <a:buNone/>
            </a:pPr>
            <a:endParaRPr lang="en-GB" sz="1100" dirty="0"/>
          </a:p>
          <a:p>
            <a:pPr marL="137160" indent="0">
              <a:buNone/>
            </a:pPr>
            <a:r>
              <a:rPr lang="en-GB" sz="2000" i="1" dirty="0"/>
              <a:t>Chapter Seven : Time</a:t>
            </a:r>
            <a:r>
              <a:rPr lang="en-GB" sz="2000" dirty="0"/>
              <a:t> </a:t>
            </a:r>
          </a:p>
          <a:p>
            <a:pPr marL="137160" indent="0">
              <a:buNone/>
            </a:pPr>
            <a:r>
              <a:rPr lang="en-GB" sz="2200" dirty="0"/>
              <a:t>‘</a:t>
            </a:r>
            <a:r>
              <a:rPr lang="en-GB" sz="2200" dirty="0" err="1"/>
              <a:t>Lenina</a:t>
            </a:r>
            <a:r>
              <a:rPr lang="en-GB" sz="2200" dirty="0"/>
              <a:t> shook her head. "Was and will make me ill," she quoted, "I take </a:t>
            </a:r>
          </a:p>
          <a:p>
            <a:pPr marL="137160" indent="0">
              <a:buNone/>
            </a:pPr>
            <a:r>
              <a:rPr lang="en-GB" sz="2200" dirty="0"/>
              <a:t>a </a:t>
            </a:r>
            <a:r>
              <a:rPr lang="en-GB" sz="2200" dirty="0" err="1"/>
              <a:t>gramme</a:t>
            </a:r>
            <a:r>
              <a:rPr lang="en-GB" sz="2200" dirty="0"/>
              <a:t> and only am." </a:t>
            </a:r>
          </a:p>
          <a:p>
            <a:pPr marL="137160" indent="0">
              <a:buNone/>
            </a:pPr>
            <a:r>
              <a:rPr lang="en-GB" sz="2200" dirty="0"/>
              <a:t>In the end she persuaded him to swallow four tablets of soma. Five </a:t>
            </a:r>
          </a:p>
          <a:p>
            <a:pPr marL="137160" indent="0">
              <a:buNone/>
            </a:pPr>
            <a:r>
              <a:rPr lang="en-GB" sz="2200" dirty="0"/>
              <a:t>minutes later roots and fruits were abolished; the flower of the present </a:t>
            </a:r>
          </a:p>
          <a:p>
            <a:pPr marL="137160" indent="0">
              <a:buNone/>
            </a:pPr>
            <a:r>
              <a:rPr lang="en-GB" sz="2200" dirty="0"/>
              <a:t>rosily blossomed.’</a:t>
            </a:r>
          </a:p>
          <a:p>
            <a:pPr marL="137160" indent="0">
              <a:buNone/>
            </a:pPr>
            <a:endParaRPr lang="en-GB" sz="2000" dirty="0"/>
          </a:p>
        </p:txBody>
      </p:sp>
    </p:spTree>
    <p:extLst>
      <p:ext uri="{BB962C8B-B14F-4D97-AF65-F5344CB8AC3E}">
        <p14:creationId xmlns:p14="http://schemas.microsoft.com/office/powerpoint/2010/main" val="85934151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A8B0212C-2A87-45FF-9914-7FC8860B2D07}"/>
              </a:ext>
            </a:extLst>
          </p:cNvPr>
          <p:cNvSpPr>
            <a:spLocks noGrp="1"/>
          </p:cNvSpPr>
          <p:nvPr>
            <p:ph type="title"/>
          </p:nvPr>
        </p:nvSpPr>
        <p:spPr>
          <a:xfrm>
            <a:off x="395536" y="188640"/>
            <a:ext cx="8229600" cy="778098"/>
          </a:xfrm>
        </p:spPr>
        <p:txBody>
          <a:bodyPr>
            <a:normAutofit/>
          </a:bodyPr>
          <a:lstStyle/>
          <a:p>
            <a:r>
              <a:rPr lang="en-GB" sz="4000" dirty="0">
                <a:solidFill>
                  <a:srgbClr val="FFCC99"/>
                </a:solidFill>
                <a:effectLst/>
                <a:latin typeface="Felix Titling" panose="04060505060202020A04" pitchFamily="82" charset="0"/>
              </a:rPr>
              <a:t>truth &amp; beauty in utopia</a:t>
            </a:r>
          </a:p>
        </p:txBody>
      </p:sp>
      <p:sp>
        <p:nvSpPr>
          <p:cNvPr id="3" name="Content Placeholder 2">
            <a:extLst>
              <a:ext uri="{FF2B5EF4-FFF2-40B4-BE49-F238E27FC236}">
                <a16:creationId xmlns="" xmlns:a16="http://schemas.microsoft.com/office/drawing/2014/main" id="{5134DC5E-E1E2-4C55-9B79-079BFEAE8DD4}"/>
              </a:ext>
            </a:extLst>
          </p:cNvPr>
          <p:cNvSpPr>
            <a:spLocks noGrp="1"/>
          </p:cNvSpPr>
          <p:nvPr>
            <p:ph idx="1"/>
          </p:nvPr>
        </p:nvSpPr>
        <p:spPr>
          <a:xfrm>
            <a:off x="251520" y="1025352"/>
            <a:ext cx="8640960" cy="5644008"/>
          </a:xfrm>
        </p:spPr>
        <p:txBody>
          <a:bodyPr>
            <a:normAutofit fontScale="55000" lnSpcReduction="20000"/>
          </a:bodyPr>
          <a:lstStyle/>
          <a:p>
            <a:pPr marL="137160" indent="0">
              <a:lnSpc>
                <a:spcPct val="120000"/>
              </a:lnSpc>
              <a:buNone/>
            </a:pPr>
            <a:r>
              <a:rPr lang="en-GB" dirty="0"/>
              <a:t> </a:t>
            </a:r>
            <a:r>
              <a:rPr lang="en-GB" sz="3600" dirty="0"/>
              <a:t>One can't consult one's own preference. I'm interested in truth, I like science. But </a:t>
            </a:r>
            <a:r>
              <a:rPr lang="en-GB" sz="3600" dirty="0">
                <a:solidFill>
                  <a:srgbClr val="FFCC99"/>
                </a:solidFill>
              </a:rPr>
              <a:t>truth's a menace, science is a public danger</a:t>
            </a:r>
            <a:r>
              <a:rPr lang="en-GB" sz="3600" dirty="0"/>
              <a:t>. As dangerous as it's been beneficent. It has given us the </a:t>
            </a:r>
            <a:r>
              <a:rPr lang="en-GB" sz="3600" dirty="0" err="1"/>
              <a:t>stablest</a:t>
            </a:r>
            <a:r>
              <a:rPr lang="en-GB" sz="3600" dirty="0"/>
              <a:t> equilibrium in history. China's was hopelessly insecure by comparison; even the primitive matriarchies weren't steadier than we are. Thanks, I repeat, to science. But we can't allow science to undo its own good work. That's why we so carefully limit the scope of its researches-that's why I almost got sent to an island. We don't allow it to deal with any but the most immediate problems of the moment. All other enquiries are most sedulously discouraged. It's curious," he went on after a little pause, "to read what people in the time of Our Ford used to write about scientific progress. …Knowledge was the highest good, truth the supreme value; all the rest was secondary and subordinate.… Our Ford himself did a great deal to shift the emphasis from truth and beauty to comfort and happiness. Mass production demanded the shift. </a:t>
            </a:r>
            <a:r>
              <a:rPr lang="en-GB" sz="3600" dirty="0">
                <a:solidFill>
                  <a:srgbClr val="FFCC99"/>
                </a:solidFill>
              </a:rPr>
              <a:t>Universal happiness keeps the wheels steadily turning; truth and beauty can't. And, of course, whenever the masses seized political power, then it was happiness rather than truth and beauty that mattered. </a:t>
            </a:r>
            <a:endParaRPr lang="en-GB" sz="3300" dirty="0">
              <a:solidFill>
                <a:srgbClr val="FFCC99"/>
              </a:solidFill>
            </a:endParaRPr>
          </a:p>
        </p:txBody>
      </p:sp>
    </p:spTree>
    <p:extLst>
      <p:ext uri="{BB962C8B-B14F-4D97-AF65-F5344CB8AC3E}">
        <p14:creationId xmlns:p14="http://schemas.microsoft.com/office/powerpoint/2010/main" val="4150285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 xmlns:a16="http://schemas.microsoft.com/office/drawing/2014/main" id="{4FC6CA7E-0991-45CF-B4DC-ACFAB5BC15BF}"/>
              </a:ext>
            </a:extLst>
          </p:cNvPr>
          <p:cNvSpPr>
            <a:spLocks noGrp="1"/>
          </p:cNvSpPr>
          <p:nvPr>
            <p:ph type="title"/>
          </p:nvPr>
        </p:nvSpPr>
        <p:spPr>
          <a:xfrm>
            <a:off x="323528" y="274638"/>
            <a:ext cx="8568952" cy="1143000"/>
          </a:xfrm>
        </p:spPr>
        <p:txBody>
          <a:bodyPr>
            <a:normAutofit/>
          </a:bodyPr>
          <a:lstStyle/>
          <a:p>
            <a:r>
              <a:rPr lang="en-GB" sz="3600" dirty="0">
                <a:solidFill>
                  <a:srgbClr val="FFCC99"/>
                </a:solidFill>
                <a:effectLst/>
                <a:latin typeface="Felix Titling" panose="04060505060202020A04" pitchFamily="82" charset="0"/>
              </a:rPr>
              <a:t>more passages for discussion</a:t>
            </a:r>
            <a:endParaRPr lang="en-GB" sz="3600" dirty="0"/>
          </a:p>
        </p:txBody>
      </p:sp>
      <p:sp>
        <p:nvSpPr>
          <p:cNvPr id="3" name="Content Placeholder 2">
            <a:extLst>
              <a:ext uri="{FF2B5EF4-FFF2-40B4-BE49-F238E27FC236}">
                <a16:creationId xmlns="" xmlns:a16="http://schemas.microsoft.com/office/drawing/2014/main" id="{1A27DAF5-1615-46BA-8809-AF705E99CCD5}"/>
              </a:ext>
            </a:extLst>
          </p:cNvPr>
          <p:cNvSpPr>
            <a:spLocks noGrp="1"/>
          </p:cNvSpPr>
          <p:nvPr>
            <p:ph idx="1"/>
          </p:nvPr>
        </p:nvSpPr>
        <p:spPr/>
        <p:txBody>
          <a:bodyPr>
            <a:normAutofit lnSpcReduction="10000"/>
          </a:bodyPr>
          <a:lstStyle/>
          <a:p>
            <a:pPr marL="137160" indent="0">
              <a:buNone/>
            </a:pPr>
            <a:r>
              <a:rPr lang="en-GB" sz="2400" i="1" dirty="0"/>
              <a:t>Chapter Fifteen </a:t>
            </a:r>
          </a:p>
          <a:p>
            <a:pPr marL="137160" indent="0">
              <a:buNone/>
            </a:pPr>
            <a:r>
              <a:rPr lang="en-GB" sz="2400" dirty="0"/>
              <a:t>Soma distribution to Deltas and the means of quelling rebellion</a:t>
            </a:r>
          </a:p>
          <a:p>
            <a:pPr marL="137160" indent="0">
              <a:buNone/>
            </a:pPr>
            <a:endParaRPr lang="en-GB" sz="2400" i="1" dirty="0"/>
          </a:p>
          <a:p>
            <a:pPr marL="137160" indent="0">
              <a:buNone/>
            </a:pPr>
            <a:r>
              <a:rPr lang="en-GB" sz="2400" i="1" dirty="0"/>
              <a:t>Chapter Sixteen </a:t>
            </a:r>
          </a:p>
          <a:p>
            <a:pPr marL="137160" indent="0">
              <a:buNone/>
            </a:pPr>
            <a:r>
              <a:rPr lang="en-GB" sz="2400" dirty="0"/>
              <a:t>Discussion of </a:t>
            </a:r>
            <a:r>
              <a:rPr lang="en-GB" sz="2400" i="1" dirty="0"/>
              <a:t>Othello </a:t>
            </a:r>
            <a:r>
              <a:rPr lang="en-GB" sz="2400" dirty="0"/>
              <a:t>and art </a:t>
            </a:r>
          </a:p>
          <a:p>
            <a:pPr marL="137160" indent="0">
              <a:buNone/>
            </a:pPr>
            <a:r>
              <a:rPr lang="en-GB" sz="2400" dirty="0"/>
              <a:t>Conditioning into caste system </a:t>
            </a:r>
            <a:r>
              <a:rPr lang="en-GB" sz="2400" i="1" dirty="0"/>
              <a:t>(fate of alpha society?)</a:t>
            </a:r>
          </a:p>
          <a:p>
            <a:pPr marL="137160" indent="0">
              <a:buNone/>
            </a:pPr>
            <a:r>
              <a:rPr lang="en-GB" sz="2400" dirty="0"/>
              <a:t>Need for work to fill time and keep happy</a:t>
            </a:r>
          </a:p>
          <a:p>
            <a:pPr marL="137160" indent="0">
              <a:buNone/>
            </a:pPr>
            <a:r>
              <a:rPr lang="en-GB" sz="2400" dirty="0"/>
              <a:t>Need to remove aging and death</a:t>
            </a:r>
          </a:p>
          <a:p>
            <a:pPr marL="137160" indent="0">
              <a:buNone/>
            </a:pPr>
            <a:r>
              <a:rPr lang="en-GB" sz="2400" dirty="0"/>
              <a:t>Need to control science  </a:t>
            </a:r>
          </a:p>
          <a:p>
            <a:pPr marL="137160" indent="0">
              <a:buNone/>
            </a:pPr>
            <a:r>
              <a:rPr lang="en-GB" sz="2400" dirty="0"/>
              <a:t>Need for  stability and not for truth or beauty</a:t>
            </a:r>
          </a:p>
          <a:p>
            <a:pPr marL="137160" indent="0">
              <a:buNone/>
            </a:pPr>
            <a:endParaRPr lang="en-GB" sz="2400" dirty="0"/>
          </a:p>
        </p:txBody>
      </p:sp>
    </p:spTree>
    <p:extLst>
      <p:ext uri="{BB962C8B-B14F-4D97-AF65-F5344CB8AC3E}">
        <p14:creationId xmlns:p14="http://schemas.microsoft.com/office/powerpoint/2010/main" val="3852099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Apex">
      <a:dk1>
        <a:sysClr val="windowText" lastClr="000000"/>
      </a:dk1>
      <a:lt1>
        <a:sysClr val="window" lastClr="FFFFFF"/>
      </a:lt1>
      <a:dk2>
        <a:srgbClr val="69676D"/>
      </a:dk2>
      <a:lt2>
        <a:srgbClr val="C9C2D1"/>
      </a:lt2>
      <a:accent1>
        <a:srgbClr val="CEB966"/>
      </a:accent1>
      <a:accent2>
        <a:srgbClr val="9CB084"/>
      </a:accent2>
      <a:accent3>
        <a:srgbClr val="6BB1C9"/>
      </a:accent3>
      <a:accent4>
        <a:srgbClr val="6585CF"/>
      </a:accent4>
      <a:accent5>
        <a:srgbClr val="7E6BC9"/>
      </a:accent5>
      <a:accent6>
        <a:srgbClr val="A379BB"/>
      </a:accent6>
      <a:hlink>
        <a:srgbClr val="410082"/>
      </a:hlink>
      <a:folHlink>
        <a:srgbClr val="932968"/>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Apex</Template>
  <TotalTime>1536</TotalTime>
  <Words>2805</Words>
  <Application>Microsoft Office PowerPoint</Application>
  <PresentationFormat>On-screen Show (4:3)</PresentationFormat>
  <Paragraphs>143</Paragraphs>
  <Slides>21</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21</vt:i4>
      </vt:variant>
    </vt:vector>
  </HeadingPairs>
  <TitlesOfParts>
    <vt:vector size="32" baseType="lpstr">
      <vt:lpstr>Arial</vt:lpstr>
      <vt:lpstr>Book Antiqua</vt:lpstr>
      <vt:lpstr>Felix Titling</vt:lpstr>
      <vt:lpstr>Garamond</vt:lpstr>
      <vt:lpstr>Gill Sans MT Ext Condensed Bold</vt:lpstr>
      <vt:lpstr>Lucida Sans</vt:lpstr>
      <vt:lpstr>Times New Roman</vt:lpstr>
      <vt:lpstr>Wingdings</vt:lpstr>
      <vt:lpstr>Wingdings 2</vt:lpstr>
      <vt:lpstr>Wingdings 3</vt:lpstr>
      <vt:lpstr>Apex</vt:lpstr>
      <vt:lpstr>Brave New World (1932) Technology &amp; The Ideal (Consumerism And The Dissipation Of Desire) </vt:lpstr>
      <vt:lpstr>PowerPoint Presentation</vt:lpstr>
      <vt:lpstr>IDEOLOGICAL PROBLEMS</vt:lpstr>
      <vt:lpstr>The move to dystopia</vt:lpstr>
      <vt:lpstr>Dystopian literary strategies  </vt:lpstr>
      <vt:lpstr>COMPARE WITH UTOPIA </vt:lpstr>
      <vt:lpstr>PowerPoint Presentation</vt:lpstr>
      <vt:lpstr>Structures of narrative</vt:lpstr>
      <vt:lpstr>Positives </vt:lpstr>
      <vt:lpstr>IS THE WORLD STATE A UTOPIA OR A DYSTOPIA?</vt:lpstr>
      <vt:lpstr>COMPARE WITH HERLAND</vt:lpstr>
      <vt:lpstr>INDIVIDUAL AUTONOMY AND SOCIETAL CONTROL</vt:lpstr>
      <vt:lpstr>HOW DOES Brave New World  DIFFER FROM THE 18TH /19TH CENTURY NOVEL? </vt:lpstr>
      <vt:lpstr>utopia?</vt:lpstr>
      <vt:lpstr>SOCIAL RELATIONS</vt:lpstr>
      <vt:lpstr>Age </vt:lpstr>
      <vt:lpstr>A Fat &amp; aging body fails to fit into known categories</vt:lpstr>
      <vt:lpstr>Science &amp; art in utopia</vt:lpstr>
      <vt:lpstr>Key passages for discussion</vt:lpstr>
      <vt:lpstr>truth &amp; beauty in utopia</vt:lpstr>
      <vt:lpstr>more passages for discussion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72</cp:revision>
  <cp:lastPrinted>2018-10-25T09:00:52Z</cp:lastPrinted>
  <dcterms:created xsi:type="dcterms:W3CDTF">1601-01-01T00:00:00Z</dcterms:created>
  <dcterms:modified xsi:type="dcterms:W3CDTF">2018-10-25T09:00:54Z</dcterms:modified>
</cp:coreProperties>
</file>