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57" r:id="rId24"/>
    <p:sldId id="258" r:id="rId25"/>
    <p:sldId id="259" r:id="rId26"/>
    <p:sldId id="260" r:id="rId27"/>
    <p:sldId id="26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4" autoAdjust="0"/>
    <p:restoredTop sz="94660"/>
  </p:normalViewPr>
  <p:slideViewPr>
    <p:cSldViewPr snapToGrid="0">
      <p:cViewPr varScale="1">
        <p:scale>
          <a:sx n="88" d="100"/>
          <a:sy n="88" d="100"/>
        </p:scale>
        <p:origin x="72" y="1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2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58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865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028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43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152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556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2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50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312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448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11/24/2020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255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2" r:id="rId6"/>
    <p:sldLayoutId id="2147483738" r:id="rId7"/>
    <p:sldLayoutId id="2147483739" r:id="rId8"/>
    <p:sldLayoutId id="2147483740" r:id="rId9"/>
    <p:sldLayoutId id="2147483741" r:id="rId10"/>
    <p:sldLayoutId id="214748374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78CC48C-9275-4EFA-9B84-8E818500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DFE403-12FF-4F61-A813-A8CF226D95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566" y="4297898"/>
            <a:ext cx="10908792" cy="1069848"/>
          </a:xfrm>
        </p:spPr>
        <p:txBody>
          <a:bodyPr anchor="ctr">
            <a:normAutofit/>
          </a:bodyPr>
          <a:lstStyle/>
          <a:p>
            <a:pPr algn="ctr"/>
            <a:r>
              <a:rPr lang="en-GB" sz="6000" dirty="0"/>
              <a:t>Supporting the Learner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BD9D64-058C-42AE-B571-31077AB70A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04" b="23698"/>
          <a:stretch/>
        </p:blipFill>
        <p:spPr>
          <a:xfrm>
            <a:off x="-3027" y="0"/>
            <a:ext cx="12191979" cy="4196972"/>
          </a:xfrm>
          <a:custGeom>
            <a:avLst/>
            <a:gdLst/>
            <a:ahLst/>
            <a:cxnLst/>
            <a:rect l="l" t="t" r="r" b="b"/>
            <a:pathLst>
              <a:path w="12191999" h="4196982">
                <a:moveTo>
                  <a:pt x="0" y="0"/>
                </a:moveTo>
                <a:lnTo>
                  <a:pt x="12191999" y="0"/>
                </a:lnTo>
                <a:lnTo>
                  <a:pt x="12191999" y="4170459"/>
                </a:lnTo>
                <a:lnTo>
                  <a:pt x="11986461" y="4175111"/>
                </a:lnTo>
                <a:cubicBezTo>
                  <a:pt x="11912297" y="4174136"/>
                  <a:pt x="11838168" y="4170508"/>
                  <a:pt x="11764214" y="4164231"/>
                </a:cubicBezTo>
                <a:cubicBezTo>
                  <a:pt x="11656850" y="4156227"/>
                  <a:pt x="11548596" y="4145173"/>
                  <a:pt x="11441995" y="4165502"/>
                </a:cubicBezTo>
                <a:cubicBezTo>
                  <a:pt x="11324975" y="4187991"/>
                  <a:pt x="11208081" y="4188118"/>
                  <a:pt x="11090044" y="4182401"/>
                </a:cubicBezTo>
                <a:cubicBezTo>
                  <a:pt x="10989160" y="4177573"/>
                  <a:pt x="10888657" y="4152161"/>
                  <a:pt x="10787011" y="4178970"/>
                </a:cubicBezTo>
                <a:cubicBezTo>
                  <a:pt x="10776897" y="4180444"/>
                  <a:pt x="10766592" y="4180012"/>
                  <a:pt x="10756643" y="4177700"/>
                </a:cubicBezTo>
                <a:cubicBezTo>
                  <a:pt x="10645468" y="4162326"/>
                  <a:pt x="10533530" y="4174904"/>
                  <a:pt x="10421973" y="4170584"/>
                </a:cubicBezTo>
                <a:cubicBezTo>
                  <a:pt x="10370515" y="4168551"/>
                  <a:pt x="10318040" y="4169695"/>
                  <a:pt x="10267216" y="4164231"/>
                </a:cubicBezTo>
                <a:cubicBezTo>
                  <a:pt x="10150577" y="4151780"/>
                  <a:pt x="10034192" y="4145173"/>
                  <a:pt x="9918824" y="4174523"/>
                </a:cubicBezTo>
                <a:cubicBezTo>
                  <a:pt x="9885153" y="4182439"/>
                  <a:pt x="9850745" y="4186695"/>
                  <a:pt x="9816160" y="4187229"/>
                </a:cubicBezTo>
                <a:cubicBezTo>
                  <a:pt x="9703206" y="4191295"/>
                  <a:pt x="9590632" y="4183544"/>
                  <a:pt x="9478059" y="4177191"/>
                </a:cubicBezTo>
                <a:cubicBezTo>
                  <a:pt x="9399918" y="4172744"/>
                  <a:pt x="9321904" y="4163088"/>
                  <a:pt x="9243637" y="4171220"/>
                </a:cubicBezTo>
                <a:cubicBezTo>
                  <a:pt x="9198150" y="4175921"/>
                  <a:pt x="9152282" y="4175921"/>
                  <a:pt x="9106795" y="4171220"/>
                </a:cubicBezTo>
                <a:cubicBezTo>
                  <a:pt x="9022962" y="4161398"/>
                  <a:pt x="8938380" y="4159568"/>
                  <a:pt x="8854204" y="4165756"/>
                </a:cubicBezTo>
                <a:cubicBezTo>
                  <a:pt x="8728543" y="4176556"/>
                  <a:pt x="8603010" y="4185577"/>
                  <a:pt x="8476969" y="4168424"/>
                </a:cubicBezTo>
                <a:cubicBezTo>
                  <a:pt x="8405486" y="4157192"/>
                  <a:pt x="8332808" y="4155871"/>
                  <a:pt x="8260970" y="4164486"/>
                </a:cubicBezTo>
                <a:cubicBezTo>
                  <a:pt x="8089823" y="4188500"/>
                  <a:pt x="7918295" y="4180749"/>
                  <a:pt x="7746767" y="4170839"/>
                </a:cubicBezTo>
                <a:cubicBezTo>
                  <a:pt x="7632160" y="4164104"/>
                  <a:pt x="7517046" y="4151780"/>
                  <a:pt x="7402693" y="4168043"/>
                </a:cubicBezTo>
                <a:cubicBezTo>
                  <a:pt x="7256831" y="4188372"/>
                  <a:pt x="7110841" y="4181638"/>
                  <a:pt x="6964597" y="4175667"/>
                </a:cubicBezTo>
                <a:cubicBezTo>
                  <a:pt x="6857233" y="4171220"/>
                  <a:pt x="6749742" y="4157751"/>
                  <a:pt x="6642124" y="4174396"/>
                </a:cubicBezTo>
                <a:cubicBezTo>
                  <a:pt x="6631045" y="4175908"/>
                  <a:pt x="6619775" y="4174777"/>
                  <a:pt x="6609216" y="4171093"/>
                </a:cubicBezTo>
                <a:cubicBezTo>
                  <a:pt x="6568379" y="4157650"/>
                  <a:pt x="6524595" y="4155846"/>
                  <a:pt x="6482793" y="4165883"/>
                </a:cubicBezTo>
                <a:cubicBezTo>
                  <a:pt x="6405669" y="4182782"/>
                  <a:pt x="6328672" y="4190151"/>
                  <a:pt x="6250150" y="4174777"/>
                </a:cubicBezTo>
                <a:cubicBezTo>
                  <a:pt x="6217254" y="4167891"/>
                  <a:pt x="6183521" y="4165883"/>
                  <a:pt x="6150028" y="4168806"/>
                </a:cubicBezTo>
                <a:cubicBezTo>
                  <a:pt x="6020175" y="4181766"/>
                  <a:pt x="5890068" y="4176683"/>
                  <a:pt x="5760087" y="4174142"/>
                </a:cubicBezTo>
                <a:cubicBezTo>
                  <a:pt x="5521345" y="4169695"/>
                  <a:pt x="5282477" y="4174142"/>
                  <a:pt x="5044242" y="4151399"/>
                </a:cubicBezTo>
                <a:cubicBezTo>
                  <a:pt x="4979506" y="4145237"/>
                  <a:pt x="4914326" y="4141297"/>
                  <a:pt x="4849272" y="4142076"/>
                </a:cubicBezTo>
                <a:cubicBezTo>
                  <a:pt x="4784218" y="4142854"/>
                  <a:pt x="4719291" y="4148349"/>
                  <a:pt x="4655063" y="4161055"/>
                </a:cubicBezTo>
                <a:cubicBezTo>
                  <a:pt x="4447578" y="4201332"/>
                  <a:pt x="4239457" y="4203874"/>
                  <a:pt x="4029811" y="4187610"/>
                </a:cubicBezTo>
                <a:cubicBezTo>
                  <a:pt x="3943792" y="4180876"/>
                  <a:pt x="3857774" y="4169695"/>
                  <a:pt x="3771375" y="4171855"/>
                </a:cubicBezTo>
                <a:cubicBezTo>
                  <a:pt x="3623225" y="4175794"/>
                  <a:pt x="3474948" y="4167789"/>
                  <a:pt x="3326672" y="4169822"/>
                </a:cubicBezTo>
                <a:cubicBezTo>
                  <a:pt x="3322669" y="4170394"/>
                  <a:pt x="3318578" y="4169860"/>
                  <a:pt x="3314855" y="4168297"/>
                </a:cubicBezTo>
                <a:cubicBezTo>
                  <a:pt x="3278008" y="4143013"/>
                  <a:pt x="3237604" y="4152796"/>
                  <a:pt x="3199487" y="4159403"/>
                </a:cubicBezTo>
                <a:cubicBezTo>
                  <a:pt x="3072810" y="4181384"/>
                  <a:pt x="2946260" y="4192184"/>
                  <a:pt x="2817550" y="4175158"/>
                </a:cubicBezTo>
                <a:cubicBezTo>
                  <a:pt x="2694647" y="4157332"/>
                  <a:pt x="2569990" y="4155109"/>
                  <a:pt x="2446541" y="4168551"/>
                </a:cubicBezTo>
                <a:cubicBezTo>
                  <a:pt x="2276791" y="4188372"/>
                  <a:pt x="2107677" y="4184179"/>
                  <a:pt x="1938308" y="4168551"/>
                </a:cubicBezTo>
                <a:cubicBezTo>
                  <a:pt x="1869570" y="4162199"/>
                  <a:pt x="1799815" y="4151399"/>
                  <a:pt x="1731712" y="4167281"/>
                </a:cubicBezTo>
                <a:cubicBezTo>
                  <a:pt x="1647854" y="4186721"/>
                  <a:pt x="1564250" y="4180368"/>
                  <a:pt x="1480137" y="4176048"/>
                </a:cubicBezTo>
                <a:cubicBezTo>
                  <a:pt x="1373663" y="4170457"/>
                  <a:pt x="1267442" y="4154321"/>
                  <a:pt x="1160586" y="4167027"/>
                </a:cubicBezTo>
                <a:cubicBezTo>
                  <a:pt x="1111161" y="4172871"/>
                  <a:pt x="1062116" y="4182147"/>
                  <a:pt x="1012055" y="4179733"/>
                </a:cubicBezTo>
                <a:cubicBezTo>
                  <a:pt x="873562" y="4173380"/>
                  <a:pt x="735196" y="4165883"/>
                  <a:pt x="596449" y="4167027"/>
                </a:cubicBezTo>
                <a:cubicBezTo>
                  <a:pt x="538383" y="4167408"/>
                  <a:pt x="480699" y="4169314"/>
                  <a:pt x="422887" y="4173507"/>
                </a:cubicBezTo>
                <a:cubicBezTo>
                  <a:pt x="315015" y="4181384"/>
                  <a:pt x="207524" y="4170711"/>
                  <a:pt x="100033" y="4166900"/>
                </a:cubicBezTo>
                <a:lnTo>
                  <a:pt x="0" y="4171381"/>
                </a:lnTo>
                <a:close/>
              </a:path>
            </a:pathLst>
          </a:cu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3F664C3-4D44-4D81-AFA6-82A6CD3068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172" y="4976296"/>
            <a:ext cx="10908792" cy="2271631"/>
          </a:xfr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4000" dirty="0">
                <a:latin typeface="+mj-lt"/>
              </a:rPr>
              <a:t>SJIE 4002</a:t>
            </a:r>
          </a:p>
          <a:p>
            <a:pPr algn="ctr">
              <a:lnSpc>
                <a:spcPct val="100000"/>
              </a:lnSpc>
            </a:pPr>
            <a:r>
              <a:rPr lang="en-GB" sz="4000" dirty="0">
                <a:latin typeface="+mj-lt"/>
              </a:rPr>
              <a:t>Lianne Bowen</a:t>
            </a:r>
          </a:p>
        </p:txBody>
      </p:sp>
    </p:spTree>
    <p:extLst>
      <p:ext uri="{BB962C8B-B14F-4D97-AF65-F5344CB8AC3E}">
        <p14:creationId xmlns:p14="http://schemas.microsoft.com/office/powerpoint/2010/main" val="688104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D87F1-4608-4AFB-A0D8-1079B3E3F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Pastoral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E8E5F-FA66-4CC5-AA5C-A7CDCF691B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2927"/>
            <a:ext cx="10515600" cy="425196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pastoral role is a natural one for TA’s as they are caring, nurturing and empathetic.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Pastoral roles can be official: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Pastoral support assistants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Nurture groups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ELSA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General pastoral care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847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E765B-DFAC-4090-8389-A0DCC76F1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Remember!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A4A33-C6D6-4D6D-B299-D6BCF7CA05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If you are not qualified as a counsellor, you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neeed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to make sure that what you are doing is </a:t>
            </a:r>
          </a:p>
          <a:p>
            <a:pPr lvl="1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Legal</a:t>
            </a:r>
          </a:p>
          <a:p>
            <a:pPr lvl="1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Ethical</a:t>
            </a:r>
          </a:p>
          <a:p>
            <a:pPr lvl="1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Sensible</a:t>
            </a:r>
          </a:p>
          <a:p>
            <a:pPr lvl="1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Follow all safeguarding procedures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1022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AF76F-33AF-41E1-B629-D47AE2AD9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Why pastoral care?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74C10-9D4A-4D71-8AF2-535FF234C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928616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need to equip our children with the skills, confidence, and tools to be emotionally strong.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Schools are at the forefront of supporting the mental wellbeing of children and young people. School-based staff are ideally placed to recognise and respond to early signs of mental health difficulties in children and young people.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Without support, mental illness can seriously affect children's happiness, well-being and development, their educational attainment. </a:t>
            </a:r>
          </a:p>
        </p:txBody>
      </p:sp>
    </p:spTree>
    <p:extLst>
      <p:ext uri="{BB962C8B-B14F-4D97-AF65-F5344CB8AC3E}">
        <p14:creationId xmlns:p14="http://schemas.microsoft.com/office/powerpoint/2010/main" val="2825610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3CDD0-F12C-468D-A93A-3AF1C2F37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Key factors for wellbeing difficulties include…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98280-BAF3-40B7-A592-8E18F1DC4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Childhood trauma</a:t>
            </a:r>
          </a:p>
          <a:p>
            <a:pPr marL="457200" lvl="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experiences of victimisation and powerlessness</a:t>
            </a:r>
          </a:p>
          <a:p>
            <a:pPr marL="457200" lvl="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high expressed emotions in close relationships</a:t>
            </a:r>
          </a:p>
          <a:p>
            <a:pPr lvl="1"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vague communications &amp; disordered thoughts               </a:t>
            </a:r>
          </a:p>
          <a:p>
            <a:pPr marL="457200" lvl="1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insecure attachments to key adults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84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35BAF-7B0C-49A8-A184-AAC608BFF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What’s underneath the behaviour?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EBFB8-52CB-4BE9-BD8D-4955CF84A9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Social skills and relationships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Emotional Awareness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Cognition, belief and motivation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Sense of self and personal identity, belonging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Social environment – home, school beyond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are the things that determine mental health</a:t>
            </a:r>
          </a:p>
        </p:txBody>
      </p:sp>
    </p:spTree>
    <p:extLst>
      <p:ext uri="{BB962C8B-B14F-4D97-AF65-F5344CB8AC3E}">
        <p14:creationId xmlns:p14="http://schemas.microsoft.com/office/powerpoint/2010/main" val="1559427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78BB8-2548-409F-A501-E1F1751FB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736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Supporting Students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1BAF2-93BE-4BD3-B736-25E299CBC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2926"/>
            <a:ext cx="10515600" cy="475444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can we do to help students when they are distressed, or just need to talk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safe space where students can retreat/ calm down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neat, uncluttered classroom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cool colors on the walls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predictable classroom routines with advance warning to students of any changes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asking students to repeat verbal instructions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using more written instructions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short “movement breaks” every 30 minutes to “reframe the brain,”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623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C0FF5-9ACF-4F07-9375-A70E86125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Ace’s and Resilience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BF28E-9B4B-40F5-A9AD-B024E1ED8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Adverse Childhood Experiences (ACE’s)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Resilience</a:t>
            </a:r>
          </a:p>
        </p:txBody>
      </p:sp>
    </p:spTree>
    <p:extLst>
      <p:ext uri="{BB962C8B-B14F-4D97-AF65-F5344CB8AC3E}">
        <p14:creationId xmlns:p14="http://schemas.microsoft.com/office/powerpoint/2010/main" val="2627877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49103-D816-4A32-9C92-30ACE154F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382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Wellbeing of future generations (Wales) Act (2015)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1897B-FD74-4003-92AE-0A137ED81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Aims to improve the social, economic, environmental and cultural well-being of Wales, while ensuring the health and well-being of future generations is secured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Provides an opportunity for the reduction of ACEs across Wales with the goal of a healthier and more equal Wales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305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E61F7-4863-4283-AA22-8900F6623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Maslow’s Hierarchy of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7C7D1-4C21-4D30-A8B7-C73D315251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theory in psychology to explain human motivation, the theory is often seen as a diagram of a pyramid representing fundamental needs which humans must pass through on the path to self-actualisation.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They were Physiological, safety, belonging and love, esteem and self actualisation.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6123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60477-68F3-4BD8-A956-245E251E7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Carl Rogers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ABEB6-F4A2-42D3-B494-F7860D928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Client centred approach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 called as he believed the client is the most important part of the process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 put the individual , their experience and  self-healing potential at the heart of the therapeutic process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 saw the helping process as one of self actualising, self healing and that the client knew best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2830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F29E9-DC91-497D-9590-7EE88256B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Core Conditions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4BDCA-CADB-445B-BA6D-DAC2A272CA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Rogers believed that core conditions are necessary and sufficient for change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Core conditions 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Empathy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Congruence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Unconditional Positive Regard</a:t>
            </a:r>
          </a:p>
        </p:txBody>
      </p:sp>
    </p:spTree>
    <p:extLst>
      <p:ext uri="{BB962C8B-B14F-4D97-AF65-F5344CB8AC3E}">
        <p14:creationId xmlns:p14="http://schemas.microsoft.com/office/powerpoint/2010/main" val="2204682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DAF38-E4FE-4BF3-B8E9-7E8E4D748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Core Conditions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FCF79-A47A-4925-8FF7-98FE25845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Enable the counsellor to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 with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 client.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relationship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between counsellor and client can have a strong influence on the client’s ability to change.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Rogers believed in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capacity of the client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 know much more than the counsellor about what they need to do to address their issues.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client is seen as the expert.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6720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B43D0-B69F-42A0-9C89-C2E6DD391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Process of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48D5A0-F5EF-454D-9020-6381C33573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His work concerning the process of change was based on;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core of who we are is constructive and forward moving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have an instinctive movement towards achieving our full potential.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movement includes a capacity for self-healing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592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C76AA-8C45-418B-9775-81E1F461C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665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Conditions required for change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3AF3FF-D707-4017-A476-D8710220E9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Rogers detailed 6 conditions for therapeutic change: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 people are in psychological contact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One (the client) is in a state of incongruence – and sees themselves as in need of help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other (the therapist) is in a state of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congruence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(balanced, in harmony with surroundings)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therapist expresses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acceptance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or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unconditional positive regard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has an accurate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empathic understanding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of the client’s feelings and experiences.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client must perceive the therapist’s acceptance and empathy and genuineness.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326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14A2C-24B7-496D-BFF2-73CA6339F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Actualisation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4A26AA-6BC8-4EC7-B4C1-059F450A4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GB" altLang="en-US" dirty="0">
                <a:latin typeface="Arial" panose="020B0604020202020204" pitchFamily="34" charset="0"/>
              </a:rPr>
              <a:t>Rogers believed that inherent in all beings there is a forward moving, trustworthy, growth promoting tendency – the actualising tendency.</a:t>
            </a:r>
          </a:p>
          <a:p>
            <a:pPr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GB" altLang="en-US" dirty="0">
                <a:latin typeface="Arial" panose="020B0604020202020204" pitchFamily="34" charset="0"/>
              </a:rPr>
              <a:t>This is our sole motivator.</a:t>
            </a:r>
          </a:p>
          <a:p>
            <a:pPr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GB" altLang="en-US" dirty="0">
                <a:latin typeface="Arial" panose="020B0604020202020204" pitchFamily="34" charset="0"/>
              </a:rPr>
              <a:t>If we trust our actualising tendency we will reach our full potential</a:t>
            </a:r>
          </a:p>
        </p:txBody>
      </p:sp>
    </p:spTree>
    <p:extLst>
      <p:ext uri="{BB962C8B-B14F-4D97-AF65-F5344CB8AC3E}">
        <p14:creationId xmlns:p14="http://schemas.microsoft.com/office/powerpoint/2010/main" val="31487803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C0069-8E2F-42F0-A62B-9A0D8803D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Gerrard Egan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C30B5-705F-4D92-9EE6-8C55A6DA22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Began with some of rogers ideas but went further and developed a model of helping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was based on a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helper who is skilled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 assisting with the development of problem-solving capacity and opportunity development.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22836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35226-34B8-4433-8A12-DA1F10E07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Gerrard Egan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D4EDA-EAA4-41F4-A279-6B501A382A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Egan did not feel that Rogers’ core conditions were sufficient and that you also need action – doing rather than being. 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 produced a map to show the process of facilitation and change, in order to see where you are and where you’re going. 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map shows logical steps in the process of change.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His model is based on exploration, understanding and action.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42685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84C95-66C7-468B-AD9B-75EF5EBCD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3 Stage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93A63-C18B-4C9C-BF06-74582584D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Stage 1: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What’s going on?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Allowing them to tell their story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Identifying blind spots in their understanding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Exploring what’s most urgent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6658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E0C70-F60A-4E63-8C7B-9F6F77357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Three Stage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53A530-6821-4113-8ED9-351F9704E3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Stage 2: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Exploring solutions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What solutions make sense to the client?	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What are the possibilities?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What does the client really want to do?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Setting an agenda for change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Setting goals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Exploring levels of commitment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What commitment does the client have to the process?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263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B064B-85A1-41A9-8818-ED4FF621D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Three Stage Process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374DD-CAB8-4242-94C5-746795203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does the client get what they need or want?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Exploring possible strategies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Finding the best-fit solution for the client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- Making a plan of action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0556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6F640-3F47-482A-9743-B36AD9CEF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Gerrard Egan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A8EAE-7B9F-4DFB-9A45-B6FE9636B2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Egan says that providing information for the client can help them develop new perspectives on their problems.</a:t>
            </a:r>
          </a:p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BUT…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information has to be clear, relevant, balanced and current.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idea is to give some direction but also choice – the final decision about what to do is the client’s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05924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C55E03-72B1-467B-9362-BD6446FF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6600" dirty="0">
                <a:latin typeface="Aharoni" panose="02010803020104030203" pitchFamily="2" charset="-79"/>
                <a:cs typeface="Aharoni" panose="02010803020104030203" pitchFamily="2" charset="-79"/>
              </a:rPr>
              <a:t>Module aims</a:t>
            </a: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A92211"/>
          </a:solidFill>
          <a:ln w="38100" cap="rnd">
            <a:solidFill>
              <a:srgbClr val="A9221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59836D85-23D7-4FBD-9B24-458D27D41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To introduce students to theories and practical principles which underpin the values of helping and support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To explore the pastoral role of the Teaching Assistant</a:t>
            </a:r>
          </a:p>
          <a:p>
            <a:pPr>
              <a:lnSpc>
                <a:spcPct val="100000"/>
              </a:lnSpc>
            </a:pPr>
            <a:endParaRPr lang="en-GB" sz="2400"/>
          </a:p>
        </p:txBody>
      </p:sp>
      <p:pic>
        <p:nvPicPr>
          <p:cNvPr id="16" name="Picture 4">
            <a:extLst>
              <a:ext uri="{FF2B5EF4-FFF2-40B4-BE49-F238E27FC236}">
                <a16:creationId xmlns:a16="http://schemas.microsoft.com/office/drawing/2014/main" id="{1E15BB21-2A0A-4BAB-8FC8-6FEF192E78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92" r="2098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60579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1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45532-07AD-485F-BE52-AA9E89694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GB" sz="6800" b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  <a:endParaRPr lang="en-GB" sz="6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3FDA5-470C-4195-9A0D-FCFFE1577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On successful completion of this module, you should be able to demonstrate: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Knowledge of major theories in the field of helping, counselling and support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application of theory in your work with learners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Recognition of the balance between building relationships of trust with learners, and the necessity for expertise in responding to learner needs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Present work at an appropriate level in terms of grammar, spelling, formatting, etc.</a:t>
            </a:r>
          </a:p>
          <a:p>
            <a:pPr>
              <a:lnSpc>
                <a:spcPct val="100000"/>
              </a:lnSpc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4666421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1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EDA4D8-088A-4290-BEDC-F24CC3639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GB" sz="6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7E9E9-FAA6-495C-86B3-9FCA33DBF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Assessment 1 – 50%</a:t>
            </a:r>
          </a:p>
          <a:p>
            <a:pPr lvl="1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Written Assignment (1,500 words)</a:t>
            </a:r>
          </a:p>
          <a:p>
            <a:pPr marL="0" indent="0" hangingPunct="0">
              <a:spcAft>
                <a:spcPts val="1000"/>
              </a:spcAft>
              <a:buNone/>
            </a:pPr>
            <a:r>
              <a:rPr lang="en-GB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Essay Question: </a:t>
            </a:r>
          </a:p>
          <a:p>
            <a:pPr marL="0" indent="0" hangingPunct="0">
              <a:spcAft>
                <a:spcPts val="1000"/>
              </a:spcAft>
              <a:buNone/>
            </a:pPr>
            <a:r>
              <a:rPr lang="en-GB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Discuss the role of the Teaching Assistant as a provider of pastoral care to students, making reference to relevant literature and drawing on your own experience.</a:t>
            </a:r>
          </a:p>
        </p:txBody>
      </p:sp>
    </p:spTree>
    <p:extLst>
      <p:ext uri="{BB962C8B-B14F-4D97-AF65-F5344CB8AC3E}">
        <p14:creationId xmlns:p14="http://schemas.microsoft.com/office/powerpoint/2010/main" val="31266646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1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0FF3F6-B71C-4596-8E82-0444BA600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GB" sz="6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9B0AE-2BAF-4193-93D3-663D419CF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Assessment 2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– 50%</a:t>
            </a:r>
          </a:p>
          <a:p>
            <a:pPr lvl="1">
              <a:lnSpc>
                <a:spcPct val="10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PowerPoint Presentation (10 minutes)</a:t>
            </a:r>
          </a:p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b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Presentation Question</a:t>
            </a:r>
            <a:r>
              <a:rPr lang="en-US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</a:p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Present your ideas on how Carl Rogers </a:t>
            </a:r>
            <a:r>
              <a:rPr lang="en-US" b="1" u="sng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US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Gerard Egan contribute to our understanding of the role of ‘helping’ and support, especially in an educational setting. Include visuals in your presentation.</a:t>
            </a:r>
            <a:endParaRPr lang="en-GB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2296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1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B6307F-692A-4FF2-82E9-B2C3BE7A7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en-GB" sz="6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Submission 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22281-8693-46D0-A823-AA2BB21E89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Assessment 1:   03/01/2021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Assessment 2: TBC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will be a spreadsheet available for you to book your presentation slots. This will be available under the Files tab within Teams. Can you please complete this at your earliest convenience.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5913564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1292</Words>
  <Application>Microsoft Office PowerPoint</Application>
  <PresentationFormat>Widescreen</PresentationFormat>
  <Paragraphs>137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The Hand Bold</vt:lpstr>
      <vt:lpstr>Aharoni</vt:lpstr>
      <vt:lpstr>Arial</vt:lpstr>
      <vt:lpstr>The Serif Hand Black</vt:lpstr>
      <vt:lpstr>Wingdings</vt:lpstr>
      <vt:lpstr>SketchyVTI</vt:lpstr>
      <vt:lpstr>Supporting the Learner</vt:lpstr>
      <vt:lpstr>Pastoral Care</vt:lpstr>
      <vt:lpstr>Remember!</vt:lpstr>
      <vt:lpstr>Why pastoral care?</vt:lpstr>
      <vt:lpstr>Key factors for wellbeing difficulties include…</vt:lpstr>
      <vt:lpstr>What’s underneath the behaviour? </vt:lpstr>
      <vt:lpstr>Supporting Students </vt:lpstr>
      <vt:lpstr>Ace’s and Resilience</vt:lpstr>
      <vt:lpstr>Wellbeing of future generations (Wales) Act (2015) </vt:lpstr>
      <vt:lpstr>Maslow’s Hierarchy of Needs</vt:lpstr>
      <vt:lpstr>Carl Rogers</vt:lpstr>
      <vt:lpstr>Core Conditions</vt:lpstr>
      <vt:lpstr>Core Conditions</vt:lpstr>
      <vt:lpstr>Process of Change</vt:lpstr>
      <vt:lpstr>Conditions required for change </vt:lpstr>
      <vt:lpstr>Actualisation</vt:lpstr>
      <vt:lpstr>Gerrard Egan</vt:lpstr>
      <vt:lpstr>Gerrard Egan</vt:lpstr>
      <vt:lpstr>The 3 Stage Process</vt:lpstr>
      <vt:lpstr>The Three Stage Process</vt:lpstr>
      <vt:lpstr>The Three Stage Process</vt:lpstr>
      <vt:lpstr>Gerrard Egan</vt:lpstr>
      <vt:lpstr>Module aims</vt:lpstr>
      <vt:lpstr>Learning outcomes</vt:lpstr>
      <vt:lpstr>Assessment 1</vt:lpstr>
      <vt:lpstr>Assessment 2</vt:lpstr>
      <vt:lpstr>Submission Dates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Supporting the Learner</dc:title>
  <dc:creator>Lianne Bowen</dc:creator>
  <cp:lastModifiedBy>Lianne Bowen</cp:lastModifiedBy>
  <cp:revision>5</cp:revision>
  <dcterms:created xsi:type="dcterms:W3CDTF">2020-11-24T12:20:09Z</dcterms:created>
  <dcterms:modified xsi:type="dcterms:W3CDTF">2020-11-24T19:41:45Z</dcterms:modified>
</cp:coreProperties>
</file>