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56" r:id="rId3"/>
    <p:sldId id="257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0" autoAdjust="0"/>
    <p:restoredTop sz="86092" autoAdjust="0"/>
  </p:normalViewPr>
  <p:slideViewPr>
    <p:cSldViewPr snapToGrid="0">
      <p:cViewPr varScale="1">
        <p:scale>
          <a:sx n="62" d="100"/>
          <a:sy n="62" d="100"/>
        </p:scale>
        <p:origin x="1056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6B09B3-C47F-4B0D-973A-0AC9A76736E9}" type="datetimeFigureOut">
              <a:rPr lang="cy-GB" smtClean="0"/>
              <a:t>11/09/2017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A790DB-7A17-4244-9936-707B534CB58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636886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Beth</a:t>
            </a:r>
            <a:r>
              <a:rPr lang="en-GB" baseline="0" dirty="0"/>
              <a:t> </a:t>
            </a:r>
            <a:r>
              <a:rPr lang="en-GB" baseline="0" dirty="0" err="1"/>
              <a:t>yw’ch</a:t>
            </a:r>
            <a:r>
              <a:rPr lang="en-GB" baseline="0" dirty="0"/>
              <a:t> </a:t>
            </a:r>
            <a:r>
              <a:rPr lang="en-GB" baseline="0" dirty="0" err="1"/>
              <a:t>dealltwriaeth</a:t>
            </a:r>
            <a:r>
              <a:rPr lang="en-GB" baseline="0" dirty="0"/>
              <a:t> am ‘Foundation/Sylfaen’: </a:t>
            </a:r>
            <a:r>
              <a:rPr lang="en-GB" baseline="0" dirty="0" err="1"/>
              <a:t>Trafodwch</a:t>
            </a:r>
            <a:r>
              <a:rPr lang="en-GB" baseline="0" dirty="0"/>
              <a:t> </a:t>
            </a:r>
            <a:r>
              <a:rPr lang="en-GB" baseline="0" dirty="0" err="1"/>
              <a:t>fel</a:t>
            </a:r>
            <a:r>
              <a:rPr lang="en-GB" baseline="0" dirty="0"/>
              <a:t> </a:t>
            </a:r>
            <a:r>
              <a:rPr lang="en-GB" baseline="0" dirty="0" err="1"/>
              <a:t>grwp</a:t>
            </a:r>
            <a:r>
              <a:rPr lang="en-GB" baseline="0" dirty="0"/>
              <a:t>.</a:t>
            </a:r>
          </a:p>
          <a:p>
            <a:endParaRPr lang="en-GB" dirty="0"/>
          </a:p>
          <a:p>
            <a:r>
              <a:rPr lang="en-GB" dirty="0"/>
              <a:t>Foundation/</a:t>
            </a:r>
            <a:r>
              <a:rPr lang="en-GB" baseline="0" dirty="0"/>
              <a:t> Sylfaen:</a:t>
            </a:r>
          </a:p>
          <a:p>
            <a:r>
              <a:rPr lang="en-GB" baseline="0" dirty="0"/>
              <a:t>Understanding acquired in the academy, in preparation (</a:t>
            </a:r>
            <a:r>
              <a:rPr lang="en-GB" baseline="0" dirty="0" err="1"/>
              <a:t>sef</a:t>
            </a:r>
            <a:r>
              <a:rPr lang="en-GB" baseline="0" dirty="0"/>
              <a:t> </a:t>
            </a:r>
            <a:r>
              <a:rPr lang="en-GB" baseline="0" dirty="0" err="1"/>
              <a:t>gyda</a:t>
            </a:r>
            <a:r>
              <a:rPr lang="en-GB" baseline="0" dirty="0"/>
              <a:t> </a:t>
            </a:r>
            <a:r>
              <a:rPr lang="en-GB" baseline="0" dirty="0" err="1"/>
              <a:t>ni</a:t>
            </a:r>
            <a:r>
              <a:rPr lang="en-GB" baseline="0" dirty="0"/>
              <a:t> </a:t>
            </a:r>
            <a:r>
              <a:rPr lang="en-GB" baseline="0" dirty="0" err="1"/>
              <a:t>yma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y </a:t>
            </a:r>
            <a:r>
              <a:rPr lang="en-GB" baseline="0" dirty="0" err="1"/>
              <a:t>Brifysgol</a:t>
            </a:r>
            <a:r>
              <a:rPr lang="en-GB" baseline="0" dirty="0"/>
              <a:t>). </a:t>
            </a:r>
            <a:r>
              <a:rPr lang="en-GB" baseline="0" dirty="0" err="1"/>
              <a:t>Dyma’r</a:t>
            </a:r>
            <a:r>
              <a:rPr lang="en-GB" baseline="0" dirty="0"/>
              <a:t> </a:t>
            </a:r>
          </a:p>
          <a:p>
            <a:pPr marL="285750" indent="-285750">
              <a:buAutoNum type="romanLcParenR"/>
            </a:pPr>
            <a:r>
              <a:rPr lang="en-GB" baseline="0" dirty="0"/>
              <a:t>knowledge/ </a:t>
            </a:r>
            <a:r>
              <a:rPr lang="en-GB" baseline="0" dirty="0" err="1"/>
              <a:t>gwybodaeth</a:t>
            </a:r>
            <a:r>
              <a:rPr lang="en-GB" baseline="0" dirty="0"/>
              <a:t> </a:t>
            </a:r>
          </a:p>
          <a:p>
            <a:pPr marL="285750" indent="-285750">
              <a:buAutoNum type="romanLcParenR"/>
            </a:pPr>
            <a:r>
              <a:rPr lang="en-GB" baseline="0" dirty="0"/>
              <a:t>beliefs/ </a:t>
            </a:r>
            <a:r>
              <a:rPr lang="en-GB" baseline="0" dirty="0" err="1"/>
              <a:t>credoau</a:t>
            </a:r>
            <a:r>
              <a:rPr lang="en-GB" baseline="0" dirty="0"/>
              <a:t> (</a:t>
            </a:r>
            <a:r>
              <a:rPr lang="en-GB" baseline="0" dirty="0" err="1"/>
              <a:t>pedagogeg</a:t>
            </a:r>
            <a:r>
              <a:rPr lang="en-GB" baseline="0" dirty="0"/>
              <a:t>)</a:t>
            </a:r>
          </a:p>
          <a:p>
            <a:pPr marL="285750" indent="-285750">
              <a:buAutoNum type="romanLcParenR"/>
            </a:pPr>
            <a:endParaRPr lang="en-GB" baseline="0" dirty="0"/>
          </a:p>
          <a:p>
            <a:pPr marL="0" indent="0">
              <a:buNone/>
            </a:pPr>
            <a:r>
              <a:rPr lang="en-GB" baseline="0" dirty="0"/>
              <a:t>Beth </a:t>
            </a:r>
            <a:r>
              <a:rPr lang="en-GB" baseline="0" dirty="0" err="1"/>
              <a:t>yw’ch</a:t>
            </a:r>
            <a:r>
              <a:rPr lang="en-GB" baseline="0" dirty="0"/>
              <a:t> </a:t>
            </a:r>
            <a:r>
              <a:rPr lang="en-GB" baseline="0" dirty="0" err="1"/>
              <a:t>dealltwriaeth</a:t>
            </a:r>
            <a:r>
              <a:rPr lang="en-GB" baseline="0" dirty="0"/>
              <a:t> am ‘</a:t>
            </a:r>
            <a:r>
              <a:rPr lang="en-GB" baseline="0" dirty="0" err="1"/>
              <a:t>Drawnewid</a:t>
            </a:r>
            <a:r>
              <a:rPr lang="en-GB" baseline="0" dirty="0"/>
              <a:t>’: </a:t>
            </a:r>
            <a:r>
              <a:rPr lang="en-GB" baseline="0" dirty="0" err="1"/>
              <a:t>Trafodwch</a:t>
            </a:r>
            <a:r>
              <a:rPr lang="en-GB" baseline="0" dirty="0"/>
              <a:t> </a:t>
            </a:r>
            <a:r>
              <a:rPr lang="en-GB" baseline="0" dirty="0" err="1"/>
              <a:t>fel</a:t>
            </a:r>
            <a:r>
              <a:rPr lang="en-GB" baseline="0" dirty="0"/>
              <a:t> </a:t>
            </a:r>
            <a:r>
              <a:rPr lang="en-GB" baseline="0" dirty="0" err="1"/>
              <a:t>grwp</a:t>
            </a:r>
            <a:r>
              <a:rPr lang="en-GB" baseline="0" dirty="0"/>
              <a:t>.</a:t>
            </a:r>
          </a:p>
          <a:p>
            <a:pPr marL="0" indent="0">
              <a:buNone/>
            </a:pPr>
            <a:r>
              <a:rPr lang="en-GB" baseline="0" dirty="0" err="1"/>
              <a:t>Dyma</a:t>
            </a:r>
            <a:r>
              <a:rPr lang="en-GB" baseline="0" dirty="0"/>
              <a:t> ‘knowledge in action’ – ‘</a:t>
            </a:r>
            <a:r>
              <a:rPr lang="en-GB" baseline="0" dirty="0" err="1"/>
              <a:t>gwybodaeth</a:t>
            </a:r>
            <a:r>
              <a:rPr lang="en-GB" baseline="0" dirty="0"/>
              <a:t> </a:t>
            </a:r>
            <a:r>
              <a:rPr lang="en-GB" baseline="0" dirty="0" err="1"/>
              <a:t>ar</a:t>
            </a:r>
            <a:r>
              <a:rPr lang="en-GB" baseline="0" dirty="0"/>
              <a:t> </a:t>
            </a:r>
            <a:r>
              <a:rPr lang="en-GB" baseline="0" dirty="0" err="1"/>
              <a:t>waith</a:t>
            </a:r>
            <a:r>
              <a:rPr lang="en-GB" baseline="0" dirty="0"/>
              <a:t>’ </a:t>
            </a:r>
            <a:r>
              <a:rPr lang="en-GB" baseline="0" dirty="0" err="1"/>
              <a:t>h.y</a:t>
            </a:r>
            <a:r>
              <a:rPr lang="en-GB" baseline="0" dirty="0"/>
              <a:t>. y </a:t>
            </a:r>
            <a:r>
              <a:rPr lang="en-GB" baseline="0" dirty="0" err="1"/>
              <a:t>cynllunio</a:t>
            </a:r>
            <a:r>
              <a:rPr lang="en-GB" baseline="0" dirty="0"/>
              <a:t> (planning to teach) </a:t>
            </a:r>
            <a:r>
              <a:rPr lang="en-GB" baseline="0" dirty="0" err="1"/>
              <a:t>a’r</a:t>
            </a:r>
            <a:r>
              <a:rPr lang="en-GB" baseline="0" dirty="0"/>
              <a:t> </a:t>
            </a:r>
            <a:r>
              <a:rPr lang="en-GB" baseline="0" dirty="0" err="1"/>
              <a:t>addysgu</a:t>
            </a:r>
            <a:r>
              <a:rPr lang="en-GB" baseline="0" dirty="0"/>
              <a:t> (the act of teaching itself). </a:t>
            </a:r>
          </a:p>
          <a:p>
            <a:pPr marL="0" indent="0">
              <a:buNone/>
            </a:pPr>
            <a:r>
              <a:rPr lang="en-GB" baseline="0" dirty="0" err="1"/>
              <a:t>Paragraff</a:t>
            </a:r>
            <a:r>
              <a:rPr lang="en-GB" baseline="0" dirty="0"/>
              <a:t> </a:t>
            </a:r>
            <a:r>
              <a:rPr lang="en-GB" baseline="0" dirty="0" err="1"/>
              <a:t>pwysig</a:t>
            </a:r>
            <a:r>
              <a:rPr lang="en-GB" baseline="0" dirty="0"/>
              <a:t> </a:t>
            </a:r>
            <a:r>
              <a:rPr lang="en-GB" baseline="0" dirty="0" err="1"/>
              <a:t>yma</a:t>
            </a:r>
            <a:r>
              <a:rPr lang="en-GB" baseline="0" dirty="0"/>
              <a:t> </a:t>
            </a:r>
            <a:r>
              <a:rPr lang="en-GB" baseline="0" dirty="0" err="1"/>
              <a:t>yw</a:t>
            </a:r>
            <a:r>
              <a:rPr lang="en-GB" baseline="0" dirty="0"/>
              <a:t>: Of particular importance is the trainees’ choice and use of examples presented to pupils (</a:t>
            </a:r>
            <a:r>
              <a:rPr lang="en-GB" baseline="0" dirty="0" err="1"/>
              <a:t>athro</a:t>
            </a:r>
            <a:r>
              <a:rPr lang="en-GB" baseline="0" dirty="0"/>
              <a:t> </a:t>
            </a:r>
            <a:r>
              <a:rPr lang="en-GB" baseline="0" dirty="0" err="1"/>
              <a:t>yw’r</a:t>
            </a:r>
            <a:r>
              <a:rPr lang="en-GB" baseline="0" dirty="0"/>
              <a:t> model </a:t>
            </a:r>
            <a:r>
              <a:rPr lang="en-GB" baseline="0" dirty="0" err="1"/>
              <a:t>iaith</a:t>
            </a:r>
            <a:r>
              <a:rPr lang="en-GB" baseline="0" dirty="0"/>
              <a:t>) to assist their concept formation (Math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bennaf</a:t>
            </a:r>
            <a:r>
              <a:rPr lang="en-GB" baseline="0" dirty="0"/>
              <a:t>); language acquisition (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benodol</a:t>
            </a:r>
            <a:r>
              <a:rPr lang="en-GB" baseline="0" dirty="0"/>
              <a:t> </a:t>
            </a:r>
            <a:r>
              <a:rPr lang="en-GB" baseline="0" dirty="0" err="1"/>
              <a:t>i</a:t>
            </a:r>
            <a:r>
              <a:rPr lang="en-GB" baseline="0" dirty="0"/>
              <a:t> </a:t>
            </a:r>
            <a:r>
              <a:rPr lang="en-GB" baseline="0" dirty="0" err="1"/>
              <a:t>ni</a:t>
            </a:r>
            <a:r>
              <a:rPr lang="en-GB" baseline="0" dirty="0"/>
              <a:t> – </a:t>
            </a:r>
            <a:r>
              <a:rPr lang="en-GB" baseline="0" dirty="0" err="1"/>
              <a:t>cofier</a:t>
            </a:r>
            <a:r>
              <a:rPr lang="en-GB" baseline="0" dirty="0"/>
              <a:t> y </a:t>
            </a:r>
            <a:r>
              <a:rPr lang="en-GB" baseline="0" dirty="0" err="1"/>
              <a:t>golofn</a:t>
            </a:r>
            <a:r>
              <a:rPr lang="en-GB" baseline="0" dirty="0"/>
              <a:t> ‘</a:t>
            </a:r>
            <a:r>
              <a:rPr lang="en-GB" baseline="0" dirty="0" err="1"/>
              <a:t>Geirfa</a:t>
            </a:r>
            <a:r>
              <a:rPr lang="en-GB" baseline="0" dirty="0"/>
              <a:t>’  </a:t>
            </a:r>
            <a:r>
              <a:rPr lang="en-GB" baseline="0" dirty="0" err="1"/>
              <a:t>h.y</a:t>
            </a:r>
            <a:r>
              <a:rPr lang="en-GB" baseline="0" dirty="0"/>
              <a:t>. </a:t>
            </a:r>
            <a:r>
              <a:rPr lang="en-GB" baseline="0" dirty="0" err="1"/>
              <a:t>patrymau</a:t>
            </a:r>
            <a:r>
              <a:rPr lang="en-GB" baseline="0" dirty="0"/>
              <a:t> </a:t>
            </a:r>
            <a:r>
              <a:rPr lang="en-GB" baseline="0" dirty="0" err="1"/>
              <a:t>brawddegau</a:t>
            </a:r>
            <a:r>
              <a:rPr lang="en-GB" baseline="0" dirty="0"/>
              <a:t>) and to demonstrate procedures (gall </a:t>
            </a:r>
            <a:r>
              <a:rPr lang="en-GB" baseline="0" dirty="0" err="1"/>
              <a:t>hyn</a:t>
            </a:r>
            <a:r>
              <a:rPr lang="en-GB" baseline="0" dirty="0"/>
              <a:t> </a:t>
            </a:r>
            <a:r>
              <a:rPr lang="en-GB" baseline="0" dirty="0" err="1"/>
              <a:t>olygu</a:t>
            </a:r>
            <a:r>
              <a:rPr lang="en-GB" baseline="0" dirty="0"/>
              <a:t> </a:t>
            </a:r>
            <a:r>
              <a:rPr lang="en-GB" baseline="0" dirty="0" err="1"/>
              <a:t>stumie</a:t>
            </a:r>
            <a:r>
              <a:rPr lang="en-GB" baseline="0" dirty="0"/>
              <a:t> </a:t>
            </a:r>
            <a:r>
              <a:rPr lang="en-GB" baseline="0" dirty="0" err="1"/>
              <a:t>yng</a:t>
            </a:r>
            <a:r>
              <a:rPr lang="en-GB" baseline="0" dirty="0"/>
              <a:t> </a:t>
            </a:r>
            <a:r>
              <a:rPr lang="en-GB" baseline="0" dirty="0" err="1"/>
              <a:t>nghyd</a:t>
            </a:r>
            <a:r>
              <a:rPr lang="en-GB" baseline="0" dirty="0"/>
              <a:t> </a:t>
            </a:r>
            <a:r>
              <a:rPr lang="en-GB" baseline="0" dirty="0" err="1"/>
              <a:t>destun</a:t>
            </a:r>
            <a:r>
              <a:rPr lang="en-GB" baseline="0" dirty="0"/>
              <a:t> </a:t>
            </a:r>
            <a:r>
              <a:rPr lang="en-GB" baseline="0" dirty="0" err="1"/>
              <a:t>magu</a:t>
            </a:r>
            <a:r>
              <a:rPr lang="en-GB" baseline="0" dirty="0"/>
              <a:t> </a:t>
            </a:r>
            <a:r>
              <a:rPr lang="en-GB" baseline="0" dirty="0" err="1"/>
              <a:t>iaith</a:t>
            </a:r>
            <a:r>
              <a:rPr lang="en-GB" baseline="0" dirty="0"/>
              <a:t>/ </a:t>
            </a:r>
            <a:r>
              <a:rPr lang="en-GB" baseline="0" dirty="0" err="1"/>
              <a:t>sgiliau</a:t>
            </a:r>
            <a:r>
              <a:rPr lang="en-GB" baseline="0" dirty="0"/>
              <a:t> </a:t>
            </a:r>
            <a:r>
              <a:rPr lang="en-GB" baseline="0" dirty="0" err="1"/>
              <a:t>llafaredd</a:t>
            </a:r>
            <a:r>
              <a:rPr lang="en-GB" baseline="0" dirty="0"/>
              <a:t> </a:t>
            </a:r>
            <a:r>
              <a:rPr lang="en-GB" baseline="0" dirty="0" err="1"/>
              <a:t>cynnar</a:t>
            </a:r>
            <a:r>
              <a:rPr lang="en-GB" baseline="0" dirty="0"/>
              <a:t>).</a:t>
            </a:r>
          </a:p>
          <a:p>
            <a:pPr marL="0" indent="0">
              <a:buNone/>
            </a:pPr>
            <a:endParaRPr lang="en-GB" baseline="0" dirty="0"/>
          </a:p>
          <a:p>
            <a:pPr marL="0" indent="0">
              <a:buNone/>
            </a:pPr>
            <a:r>
              <a:rPr lang="en-GB" baseline="0" dirty="0"/>
              <a:t>Beth </a:t>
            </a:r>
            <a:r>
              <a:rPr lang="en-GB" baseline="0" dirty="0" err="1"/>
              <a:t>yw’ch</a:t>
            </a:r>
            <a:r>
              <a:rPr lang="en-GB" baseline="0" dirty="0"/>
              <a:t> </a:t>
            </a:r>
            <a:r>
              <a:rPr lang="en-GB" baseline="0" dirty="0" err="1"/>
              <a:t>dealltwriaeth</a:t>
            </a:r>
            <a:r>
              <a:rPr lang="en-GB" baseline="0" dirty="0"/>
              <a:t> </a:t>
            </a:r>
            <a:r>
              <a:rPr lang="en-GB" baseline="0" dirty="0" err="1"/>
              <a:t>o’r</a:t>
            </a:r>
            <a:r>
              <a:rPr lang="en-GB" baseline="0" dirty="0"/>
              <a:t> </a:t>
            </a:r>
            <a:r>
              <a:rPr lang="en-GB" baseline="0" dirty="0" err="1"/>
              <a:t>dimensiwn</a:t>
            </a:r>
            <a:r>
              <a:rPr lang="en-GB" baseline="0" dirty="0"/>
              <a:t> ‘</a:t>
            </a:r>
            <a:r>
              <a:rPr lang="en-GB" baseline="0" dirty="0" err="1"/>
              <a:t>Cysylltu</a:t>
            </a:r>
            <a:r>
              <a:rPr lang="en-GB" baseline="0" dirty="0"/>
              <a:t>’: </a:t>
            </a:r>
            <a:r>
              <a:rPr lang="en-GB" baseline="0" dirty="0" err="1"/>
              <a:t>Trafodwch</a:t>
            </a:r>
            <a:r>
              <a:rPr lang="en-GB" baseline="0" dirty="0"/>
              <a:t> </a:t>
            </a:r>
            <a:r>
              <a:rPr lang="en-GB" baseline="0" dirty="0" err="1"/>
              <a:t>fel</a:t>
            </a:r>
            <a:r>
              <a:rPr lang="en-GB" baseline="0" dirty="0"/>
              <a:t> </a:t>
            </a:r>
            <a:r>
              <a:rPr lang="en-GB" baseline="0" dirty="0" err="1"/>
              <a:t>gr</a:t>
            </a:r>
            <a:r>
              <a:rPr lang="en-GB" baseline="0" dirty="0" err="1">
                <a:latin typeface="Cambria"/>
              </a:rPr>
              <a:t>ŵp</a:t>
            </a:r>
            <a:r>
              <a:rPr lang="en-GB" baseline="0" dirty="0">
                <a:latin typeface="Cambria"/>
              </a:rPr>
              <a:t>.</a:t>
            </a:r>
          </a:p>
          <a:p>
            <a:pPr marL="0" indent="0">
              <a:buNone/>
            </a:pPr>
            <a:r>
              <a:rPr lang="en-GB" baseline="0" dirty="0">
                <a:latin typeface="Cambria"/>
              </a:rPr>
              <a:t>O ran </a:t>
            </a:r>
            <a:r>
              <a:rPr lang="en-GB" baseline="0" dirty="0" err="1">
                <a:latin typeface="Cambria"/>
              </a:rPr>
              <a:t>iaith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mae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cysylltiad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amlwg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rhwng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dysgu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darllen</a:t>
            </a:r>
            <a:r>
              <a:rPr lang="en-GB" baseline="0" dirty="0">
                <a:latin typeface="Cambria"/>
              </a:rPr>
              <a:t> a </a:t>
            </a:r>
            <a:r>
              <a:rPr lang="en-GB" baseline="0" dirty="0" err="1">
                <a:latin typeface="Cambria"/>
              </a:rPr>
              <a:t>sillafu</a:t>
            </a:r>
            <a:r>
              <a:rPr lang="en-GB" baseline="0" dirty="0">
                <a:latin typeface="Cambria"/>
              </a:rPr>
              <a:t> (</a:t>
            </a:r>
            <a:r>
              <a:rPr lang="en-GB" baseline="0" dirty="0" err="1">
                <a:latin typeface="Cambria"/>
              </a:rPr>
              <a:t>uno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seinaiu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ar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gyfer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darllen</a:t>
            </a:r>
            <a:r>
              <a:rPr lang="en-GB" baseline="0" dirty="0">
                <a:latin typeface="Cambria"/>
              </a:rPr>
              <a:t>/ </a:t>
            </a:r>
            <a:r>
              <a:rPr lang="en-GB" baseline="0" dirty="0" err="1">
                <a:latin typeface="Cambria"/>
              </a:rPr>
              <a:t>datgymalu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seiniau</a:t>
            </a:r>
            <a:r>
              <a:rPr lang="en-GB" baseline="0" dirty="0">
                <a:latin typeface="Cambria"/>
              </a:rPr>
              <a:t> o </a:t>
            </a:r>
            <a:r>
              <a:rPr lang="en-GB" baseline="0" dirty="0" err="1">
                <a:latin typeface="Cambria"/>
              </a:rPr>
              <a:t>fewn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gair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ar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gyfer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sillafu</a:t>
            </a:r>
            <a:r>
              <a:rPr lang="en-GB" baseline="0" dirty="0">
                <a:latin typeface="Cambria"/>
              </a:rPr>
              <a:t>). Allen </a:t>
            </a:r>
            <a:r>
              <a:rPr lang="en-GB" baseline="0" dirty="0" err="1">
                <a:latin typeface="Cambria"/>
              </a:rPr>
              <a:t>ni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ystyried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yr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elfen</a:t>
            </a:r>
            <a:r>
              <a:rPr lang="en-GB" baseline="0" dirty="0">
                <a:latin typeface="Cambria"/>
              </a:rPr>
              <a:t> ‘</a:t>
            </a:r>
            <a:r>
              <a:rPr lang="en-GB" baseline="0" dirty="0" err="1">
                <a:latin typeface="Cambria"/>
              </a:rPr>
              <a:t>homophonus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diamporphs</a:t>
            </a:r>
            <a:r>
              <a:rPr lang="en-GB" baseline="0" dirty="0">
                <a:latin typeface="Cambria"/>
              </a:rPr>
              <a:t>’ fan </a:t>
            </a:r>
            <a:r>
              <a:rPr lang="en-GB" baseline="0" dirty="0" err="1">
                <a:latin typeface="Cambria"/>
              </a:rPr>
              <a:t>hyn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h.y</a:t>
            </a:r>
            <a:r>
              <a:rPr lang="en-GB" baseline="0" dirty="0">
                <a:latin typeface="Cambria"/>
              </a:rPr>
              <a:t>. y </a:t>
            </a:r>
            <a:r>
              <a:rPr lang="en-GB" baseline="0" dirty="0" err="1">
                <a:latin typeface="Cambria"/>
              </a:rPr>
              <a:t>cysylltiad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rhwng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geiriau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fel</a:t>
            </a:r>
            <a:r>
              <a:rPr lang="en-GB" baseline="0" dirty="0">
                <a:latin typeface="Cambria"/>
              </a:rPr>
              <a:t> car </a:t>
            </a:r>
            <a:r>
              <a:rPr lang="en-GB" baseline="0" dirty="0" err="1">
                <a:latin typeface="Cambria"/>
              </a:rPr>
              <a:t>yn</a:t>
            </a:r>
            <a:r>
              <a:rPr lang="en-GB" baseline="0" dirty="0">
                <a:latin typeface="Cambria"/>
              </a:rPr>
              <a:t> y </a:t>
            </a:r>
            <a:r>
              <a:rPr lang="en-GB" baseline="0" dirty="0" err="1">
                <a:latin typeface="Cambria"/>
              </a:rPr>
              <a:t>ddwy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iaith</a:t>
            </a:r>
            <a:r>
              <a:rPr lang="en-GB" baseline="0" dirty="0">
                <a:latin typeface="Cambria"/>
              </a:rPr>
              <a:t> a </a:t>
            </a:r>
            <a:r>
              <a:rPr lang="en-GB" baseline="0" dirty="0" err="1">
                <a:latin typeface="Cambria"/>
              </a:rPr>
              <a:t>sut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fyddwn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ni’n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cynllunio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ar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gyfer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hyn</a:t>
            </a:r>
            <a:r>
              <a:rPr lang="en-GB" baseline="0" dirty="0">
                <a:latin typeface="Cambria"/>
              </a:rPr>
              <a:t>. </a:t>
            </a:r>
            <a:r>
              <a:rPr lang="en-GB" baseline="0" dirty="0" err="1">
                <a:latin typeface="Cambria"/>
              </a:rPr>
              <a:t>Allwch</a:t>
            </a:r>
            <a:r>
              <a:rPr lang="en-GB" baseline="0" dirty="0">
                <a:latin typeface="Cambria"/>
              </a:rPr>
              <a:t> chi </a:t>
            </a:r>
            <a:r>
              <a:rPr lang="en-GB" baseline="0" dirty="0" err="1">
                <a:latin typeface="Cambria"/>
              </a:rPr>
              <a:t>feddwl</a:t>
            </a:r>
            <a:r>
              <a:rPr lang="en-GB" baseline="0" dirty="0">
                <a:latin typeface="Cambria"/>
              </a:rPr>
              <a:t> am </a:t>
            </a:r>
            <a:r>
              <a:rPr lang="en-GB" baseline="0" dirty="0" err="1">
                <a:latin typeface="Cambria"/>
              </a:rPr>
              <a:t>gysylltu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ychwanegol</a:t>
            </a:r>
            <a:r>
              <a:rPr lang="en-GB" baseline="0" dirty="0">
                <a:latin typeface="Cambria"/>
              </a:rPr>
              <a:t>?</a:t>
            </a:r>
          </a:p>
          <a:p>
            <a:pPr marL="0" indent="0">
              <a:buNone/>
            </a:pPr>
            <a:endParaRPr lang="en-GB" baseline="0" dirty="0">
              <a:latin typeface="Cambria"/>
            </a:endParaRPr>
          </a:p>
          <a:p>
            <a:pPr marL="0" indent="0">
              <a:buNone/>
            </a:pPr>
            <a:r>
              <a:rPr lang="en-GB" baseline="0" dirty="0">
                <a:latin typeface="Cambria"/>
              </a:rPr>
              <a:t>Beth </a:t>
            </a:r>
            <a:r>
              <a:rPr lang="en-GB" baseline="0" dirty="0" err="1">
                <a:latin typeface="Cambria"/>
              </a:rPr>
              <a:t>yw’ch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dealltwriaeth</a:t>
            </a:r>
            <a:r>
              <a:rPr lang="en-GB" baseline="0" dirty="0">
                <a:latin typeface="Cambria"/>
              </a:rPr>
              <a:t> am ‘</a:t>
            </a:r>
            <a:r>
              <a:rPr lang="en-GB" baseline="0" dirty="0" err="1">
                <a:latin typeface="Cambria"/>
              </a:rPr>
              <a:t>Cynllun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wrth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gefn</a:t>
            </a:r>
            <a:r>
              <a:rPr lang="en-GB" baseline="0" dirty="0">
                <a:latin typeface="Cambria"/>
              </a:rPr>
              <a:t>’: </a:t>
            </a:r>
            <a:r>
              <a:rPr lang="en-GB" baseline="0" dirty="0" err="1">
                <a:latin typeface="Cambria"/>
              </a:rPr>
              <a:t>Trafodwch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fel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grwp</a:t>
            </a:r>
            <a:r>
              <a:rPr lang="en-GB" baseline="0" dirty="0">
                <a:latin typeface="Cambria"/>
              </a:rPr>
              <a:t>.</a:t>
            </a:r>
          </a:p>
          <a:p>
            <a:pPr marL="0" indent="0">
              <a:buNone/>
            </a:pPr>
            <a:r>
              <a:rPr lang="en-GB" baseline="0" dirty="0" err="1">
                <a:latin typeface="Cambria"/>
              </a:rPr>
              <a:t>Nodwedd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arbennig</a:t>
            </a:r>
            <a:r>
              <a:rPr lang="en-GB" baseline="0" dirty="0">
                <a:latin typeface="Cambria"/>
              </a:rPr>
              <a:t> o ‘think on one’s feet’. </a:t>
            </a:r>
            <a:r>
              <a:rPr lang="en-GB" baseline="0" dirty="0" err="1">
                <a:latin typeface="Cambria"/>
              </a:rPr>
              <a:t>Ymateb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i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syniadau’r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dysgwyr</a:t>
            </a:r>
            <a:r>
              <a:rPr lang="en-GB" baseline="0" dirty="0">
                <a:latin typeface="Cambria"/>
              </a:rPr>
              <a:t>/ </a:t>
            </a:r>
            <a:r>
              <a:rPr lang="en-GB" baseline="0" dirty="0" err="1">
                <a:latin typeface="Cambria"/>
              </a:rPr>
              <a:t>gwyro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o’r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cynllun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gwreiddiol</a:t>
            </a:r>
            <a:endParaRPr lang="en-GB" baseline="0" dirty="0">
              <a:latin typeface="Cambria"/>
            </a:endParaRPr>
          </a:p>
          <a:p>
            <a:pPr marL="0" indent="0">
              <a:buNone/>
            </a:pPr>
            <a:endParaRPr lang="en-GB" baseline="0" dirty="0">
              <a:latin typeface="Cambria"/>
            </a:endParaRPr>
          </a:p>
          <a:p>
            <a:pPr marL="0" indent="0">
              <a:buNone/>
            </a:pPr>
            <a:r>
              <a:rPr lang="en-GB" baseline="0" dirty="0" err="1">
                <a:latin typeface="Cambria"/>
              </a:rPr>
              <a:t>Dewch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i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ni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nawr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ga’l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troi</a:t>
            </a:r>
            <a:r>
              <a:rPr lang="en-GB" baseline="0" dirty="0">
                <a:latin typeface="Cambria"/>
              </a:rPr>
              <a:t> at y </a:t>
            </a:r>
            <a:r>
              <a:rPr lang="en-GB" baseline="0" dirty="0" err="1">
                <a:latin typeface="Cambria"/>
              </a:rPr>
              <a:t>llyfryn</a:t>
            </a:r>
            <a:r>
              <a:rPr lang="en-GB" baseline="0" dirty="0">
                <a:latin typeface="Cambria"/>
              </a:rPr>
              <a:t> ‘</a:t>
            </a:r>
            <a:r>
              <a:rPr lang="en-GB" baseline="0" dirty="0" err="1">
                <a:latin typeface="Cambria"/>
              </a:rPr>
              <a:t>Canllaw</a:t>
            </a:r>
            <a:r>
              <a:rPr lang="en-GB" baseline="0" dirty="0">
                <a:latin typeface="Cambria"/>
              </a:rPr>
              <a:t>’ ac </a:t>
            </a:r>
            <a:r>
              <a:rPr lang="en-GB" baseline="0" dirty="0" err="1">
                <a:latin typeface="Cambria"/>
              </a:rPr>
              <a:t>yna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fe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wnewn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ni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briodi’r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ddau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gyda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enghreifftiau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posib</a:t>
            </a:r>
            <a:r>
              <a:rPr lang="en-GB" baseline="0" dirty="0">
                <a:latin typeface="Cambria"/>
              </a:rPr>
              <a:t>. </a:t>
            </a:r>
            <a:r>
              <a:rPr lang="en-GB" baseline="0" dirty="0" err="1">
                <a:latin typeface="Cambria"/>
              </a:rPr>
              <a:t>Gwnaf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ofyn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yn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garedig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i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Nerys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i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ystyried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gynnig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cyfnod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tebyg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yn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Mathemateg</a:t>
            </a:r>
            <a:r>
              <a:rPr lang="en-GB" baseline="0" dirty="0">
                <a:latin typeface="Cambria"/>
              </a:rPr>
              <a:t> </a:t>
            </a:r>
            <a:r>
              <a:rPr lang="en-GB" baseline="0" dirty="0" err="1">
                <a:latin typeface="Cambria"/>
              </a:rPr>
              <a:t>i</a:t>
            </a:r>
            <a:r>
              <a:rPr lang="en-GB" baseline="0" dirty="0">
                <a:latin typeface="Cambria"/>
              </a:rPr>
              <a:t> chi </a:t>
            </a:r>
            <a:r>
              <a:rPr lang="en-GB" baseline="0" dirty="0" err="1">
                <a:latin typeface="Cambria"/>
              </a:rPr>
              <a:t>hefyd</a:t>
            </a:r>
            <a:r>
              <a:rPr lang="en-GB" baseline="0" dirty="0">
                <a:latin typeface="Cambria"/>
              </a:rPr>
              <a:t>.</a:t>
            </a:r>
            <a:endParaRPr lang="en-GB" baseline="0" dirty="0"/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A790DB-7A17-4244-9936-707B534CB58B}" type="slidenum">
              <a:rPr lang="cy-GB" smtClean="0"/>
              <a:t>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941882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5E812-6297-4B30-A02A-0114A2D97D45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CD36-98F1-44DA-BD8F-E57A6195E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01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5E812-6297-4B30-A02A-0114A2D97D45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CD36-98F1-44DA-BD8F-E57A6195E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0666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5E812-6297-4B30-A02A-0114A2D97D45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CD36-98F1-44DA-BD8F-E57A6195E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767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5E812-6297-4B30-A02A-0114A2D97D45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CD36-98F1-44DA-BD8F-E57A6195E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674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5E812-6297-4B30-A02A-0114A2D97D45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CD36-98F1-44DA-BD8F-E57A6195E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7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5E812-6297-4B30-A02A-0114A2D97D45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CD36-98F1-44DA-BD8F-E57A6195E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872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5E812-6297-4B30-A02A-0114A2D97D45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CD36-98F1-44DA-BD8F-E57A6195E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8418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5E812-6297-4B30-A02A-0114A2D97D45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CD36-98F1-44DA-BD8F-E57A6195E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312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5E812-6297-4B30-A02A-0114A2D97D45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CD36-98F1-44DA-BD8F-E57A6195E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178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5E812-6297-4B30-A02A-0114A2D97D45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CD36-98F1-44DA-BD8F-E57A6195E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979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5E812-6297-4B30-A02A-0114A2D97D45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1BCD36-98F1-44DA-BD8F-E57A6195E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132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5E812-6297-4B30-A02A-0114A2D97D45}" type="datetimeFigureOut">
              <a:rPr lang="en-GB" smtClean="0"/>
              <a:t>11/09/2017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1BCD36-98F1-44DA-BD8F-E57A6195E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280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nowledgequartet.org/introduction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knowledgequartet.org/introduction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6447" y="1791288"/>
            <a:ext cx="8200522" cy="484795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593821" y="1000215"/>
            <a:ext cx="479971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3"/>
              </a:rPr>
              <a:t>http://www.knowledgequartet.org/introduction/</a:t>
            </a:r>
            <a:endParaRPr lang="en-GB" dirty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7402952" y="5084345"/>
            <a:ext cx="438321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err="1"/>
              <a:t>1.Understanding</a:t>
            </a:r>
            <a:r>
              <a:rPr lang="en-GB" sz="1600" dirty="0"/>
              <a:t> the content of what is being taught</a:t>
            </a:r>
          </a:p>
          <a:p>
            <a:r>
              <a:rPr lang="en-GB" sz="1600" dirty="0"/>
              <a:t>Understanding of how children learn and how they can be taught (understanding of pedagogy)</a:t>
            </a:r>
          </a:p>
          <a:p>
            <a:r>
              <a:rPr lang="en-GB" sz="1600" dirty="0"/>
              <a:t>Being able to identify pupil errors</a:t>
            </a:r>
          </a:p>
          <a:p>
            <a:r>
              <a:rPr lang="en-GB" sz="1600" dirty="0"/>
              <a:t>Using appropriate and accurate terminology</a:t>
            </a:r>
          </a:p>
        </p:txBody>
      </p:sp>
      <p:sp>
        <p:nvSpPr>
          <p:cNvPr id="7" name="Oval 6"/>
          <p:cNvSpPr/>
          <p:nvPr/>
        </p:nvSpPr>
        <p:spPr>
          <a:xfrm>
            <a:off x="5820342" y="5084345"/>
            <a:ext cx="472527" cy="3609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1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3450090" y="3575383"/>
            <a:ext cx="472527" cy="3609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2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8224981" y="3619499"/>
            <a:ext cx="472527" cy="3609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3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5739815" y="2297069"/>
            <a:ext cx="472527" cy="3609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4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63572" y="3212623"/>
            <a:ext cx="251476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err="1"/>
              <a:t>2.Being</a:t>
            </a:r>
            <a:r>
              <a:rPr lang="en-GB" sz="1600" dirty="0"/>
              <a:t> able to model, demonstrate or explain so that learners can understand</a:t>
            </a:r>
          </a:p>
          <a:p>
            <a:r>
              <a:rPr lang="en-GB" sz="1600" dirty="0"/>
              <a:t>Selecting appropriate representations or examples</a:t>
            </a:r>
          </a:p>
          <a:p>
            <a:r>
              <a:rPr lang="en-GB" sz="1600" dirty="0"/>
              <a:t>Selecting appropriate materials to support </a:t>
            </a:r>
          </a:p>
          <a:p>
            <a:r>
              <a:rPr lang="en-GB" sz="1600" dirty="0"/>
              <a:t>Being able to ensure concepts and procedures are understood </a:t>
            </a:r>
          </a:p>
        </p:txBody>
      </p:sp>
      <p:sp>
        <p:nvSpPr>
          <p:cNvPr id="2" name="Rectangle 1"/>
          <p:cNvSpPr/>
          <p:nvPr/>
        </p:nvSpPr>
        <p:spPr>
          <a:xfrm>
            <a:off x="7813965" y="1750076"/>
            <a:ext cx="3561191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err="1"/>
              <a:t>3.Making</a:t>
            </a:r>
            <a:r>
              <a:rPr lang="en-GB" sz="1600" dirty="0"/>
              <a:t> connections between different concepts, ideas and processes.</a:t>
            </a:r>
          </a:p>
          <a:p>
            <a:r>
              <a:rPr lang="en-GB" sz="1600" dirty="0"/>
              <a:t>Being able to build on prior learning and make connections with future learning. </a:t>
            </a:r>
          </a:p>
          <a:p>
            <a:r>
              <a:rPr lang="en-GB" sz="1600" dirty="0"/>
              <a:t>Understanding progressive steps</a:t>
            </a:r>
          </a:p>
          <a:p>
            <a:r>
              <a:rPr lang="en-GB" sz="1600" dirty="0"/>
              <a:t>Understanding when it is appropriate to make progressive steps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593821" y="184092"/>
            <a:ext cx="4440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Theses four are the members of what we are calling ‘the knowledge quartet’.</a:t>
            </a:r>
            <a:endParaRPr lang="cy-GB" dirty="0"/>
          </a:p>
        </p:txBody>
      </p:sp>
      <p:sp>
        <p:nvSpPr>
          <p:cNvPr id="3" name="Rectangle 2"/>
          <p:cNvSpPr/>
          <p:nvPr/>
        </p:nvSpPr>
        <p:spPr>
          <a:xfrm>
            <a:off x="1279489" y="169219"/>
            <a:ext cx="409717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/>
              <a:t>4.Responding</a:t>
            </a:r>
            <a:r>
              <a:rPr lang="en-GB" dirty="0"/>
              <a:t> to learners’ ideas, questions and difficulties</a:t>
            </a:r>
          </a:p>
          <a:p>
            <a:r>
              <a:rPr lang="en-GB" dirty="0"/>
              <a:t>Being able to deviate from plans to ensure effective learning</a:t>
            </a:r>
          </a:p>
          <a:p>
            <a:r>
              <a:rPr lang="en-GB" dirty="0"/>
              <a:t>Being able to exploit opportunities to maximise learning</a:t>
            </a:r>
          </a:p>
          <a:p>
            <a:r>
              <a:rPr lang="en-GB" dirty="0"/>
              <a:t>Being able to offer alternative explanations/examples/tasks if needed</a:t>
            </a:r>
          </a:p>
        </p:txBody>
      </p:sp>
    </p:spTree>
    <p:extLst>
      <p:ext uri="{BB962C8B-B14F-4D97-AF65-F5344CB8AC3E}">
        <p14:creationId xmlns:p14="http://schemas.microsoft.com/office/powerpoint/2010/main" val="26286634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9616" y="986174"/>
            <a:ext cx="8200522" cy="484795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84726" y="6398893"/>
            <a:ext cx="479971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4"/>
              </a:rPr>
              <a:t>http://www.knowledgequartet.org/introduction/</a:t>
            </a:r>
            <a:endParaRPr lang="en-GB" dirty="0"/>
          </a:p>
          <a:p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4923151" y="4939509"/>
            <a:ext cx="15047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Sylfaen</a:t>
            </a:r>
            <a:endParaRPr lang="cy-GB" sz="28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7137964" y="3505746"/>
            <a:ext cx="15729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/>
              <a:t>Cysylltu</a:t>
            </a:r>
            <a:endParaRPr lang="cy-GB" sz="28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4362450" y="2192299"/>
            <a:ext cx="2209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err="1"/>
              <a:t>Cynllun</a:t>
            </a:r>
            <a:r>
              <a:rPr lang="en-GB" sz="2000" b="1" dirty="0"/>
              <a:t> </a:t>
            </a:r>
            <a:r>
              <a:rPr lang="en-GB" sz="2000" b="1" dirty="0" err="1"/>
              <a:t>wrth</a:t>
            </a:r>
            <a:r>
              <a:rPr lang="en-GB" sz="2000" b="1" dirty="0"/>
              <a:t> </a:t>
            </a:r>
            <a:r>
              <a:rPr lang="en-GB" sz="2000" b="1" dirty="0" err="1"/>
              <a:t>gefn</a:t>
            </a:r>
            <a:endParaRPr lang="cy-GB" sz="20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2021306" y="3363633"/>
            <a:ext cx="22689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/>
              <a:t>Trawsnewid</a:t>
            </a:r>
            <a:endParaRPr lang="cy-GB" sz="2800" b="1" dirty="0"/>
          </a:p>
        </p:txBody>
      </p:sp>
      <p:sp>
        <p:nvSpPr>
          <p:cNvPr id="3" name="Rectangle 2"/>
          <p:cNvSpPr/>
          <p:nvPr/>
        </p:nvSpPr>
        <p:spPr>
          <a:xfrm>
            <a:off x="6265231" y="5410240"/>
            <a:ext cx="438321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b="1" dirty="0">
                <a:latin typeface="Comic Sans MS" pitchFamily="66" charset="0"/>
              </a:rPr>
              <a:t>Sylfaen</a:t>
            </a:r>
            <a:r>
              <a:rPr lang="cy-GB" dirty="0">
                <a:latin typeface="Comic Sans MS" pitchFamily="66" charset="0"/>
              </a:rPr>
              <a:t> (gwybodaeth pwnc, credoau am y pwnc a sut y’i dysgir, gwybodaeth am addysgeg)</a:t>
            </a:r>
          </a:p>
        </p:txBody>
      </p:sp>
      <p:sp>
        <p:nvSpPr>
          <p:cNvPr id="9" name="Rectangle 8"/>
          <p:cNvSpPr/>
          <p:nvPr/>
        </p:nvSpPr>
        <p:spPr>
          <a:xfrm>
            <a:off x="301771" y="4032443"/>
            <a:ext cx="36158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b="1" dirty="0">
                <a:latin typeface="Comic Sans MS" pitchFamily="66" charset="0"/>
              </a:rPr>
              <a:t>Trawsnewid</a:t>
            </a:r>
            <a:r>
              <a:rPr lang="cy-GB" dirty="0">
                <a:latin typeface="Comic Sans MS" pitchFamily="66" charset="0"/>
              </a:rPr>
              <a:t> (sut y caiff eich gwybodaeth ei thrawsnewid yn rhywbeth y gall eraill ei deall)</a:t>
            </a:r>
          </a:p>
        </p:txBody>
      </p:sp>
      <p:sp>
        <p:nvSpPr>
          <p:cNvPr id="10" name="Rectangle 9"/>
          <p:cNvSpPr/>
          <p:nvPr/>
        </p:nvSpPr>
        <p:spPr>
          <a:xfrm>
            <a:off x="7924414" y="1730634"/>
            <a:ext cx="372026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b="1" dirty="0">
                <a:latin typeface="Comic Sans MS" pitchFamily="66" charset="0"/>
              </a:rPr>
              <a:t>Cysylltu</a:t>
            </a:r>
            <a:r>
              <a:rPr lang="cy-GB" dirty="0">
                <a:latin typeface="Comic Sans MS" pitchFamily="66" charset="0"/>
              </a:rPr>
              <a:t> (gallu i gysylltu â dysgu blaenorol neu gysyniadau blaenorol)</a:t>
            </a:r>
          </a:p>
        </p:txBody>
      </p:sp>
      <p:sp>
        <p:nvSpPr>
          <p:cNvPr id="11" name="Rectangle 10"/>
          <p:cNvSpPr/>
          <p:nvPr/>
        </p:nvSpPr>
        <p:spPr>
          <a:xfrm>
            <a:off x="2868527" y="524509"/>
            <a:ext cx="374706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b="1" dirty="0">
                <a:latin typeface="Comic Sans MS" pitchFamily="66" charset="0"/>
              </a:rPr>
              <a:t>Cynllun wrth gefn</a:t>
            </a:r>
            <a:r>
              <a:rPr lang="cy-GB" dirty="0">
                <a:latin typeface="Comic Sans MS" pitchFamily="66" charset="0"/>
              </a:rPr>
              <a:t> (gallu i ymateb i sylwadau disgyblion a myfyrio ar waith)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01771" y="339843"/>
            <a:ext cx="18079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Unedau</a:t>
            </a:r>
            <a:r>
              <a:rPr lang="en-GB" sz="2400" dirty="0"/>
              <a:t>/ </a:t>
            </a:r>
            <a:r>
              <a:rPr lang="en-GB" sz="2400" dirty="0" err="1"/>
              <a:t>dimensiwn</a:t>
            </a:r>
            <a:r>
              <a:rPr lang="en-GB" sz="2400" dirty="0"/>
              <a:t>:</a:t>
            </a:r>
            <a:endParaRPr lang="cy-GB" sz="2400" dirty="0"/>
          </a:p>
        </p:txBody>
      </p:sp>
      <p:sp>
        <p:nvSpPr>
          <p:cNvPr id="13" name="TextBox 12"/>
          <p:cNvSpPr txBox="1"/>
          <p:nvPr/>
        </p:nvSpPr>
        <p:spPr>
          <a:xfrm>
            <a:off x="10040138" y="339842"/>
            <a:ext cx="18079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dirty="0"/>
              <a:t>Units/ dimensions</a:t>
            </a:r>
            <a:r>
              <a:rPr lang="en-GB" dirty="0"/>
              <a:t>:</a:t>
            </a:r>
            <a:endParaRPr lang="cy-GB" dirty="0"/>
          </a:p>
        </p:txBody>
      </p:sp>
      <p:sp>
        <p:nvSpPr>
          <p:cNvPr id="14" name="TextBox 13"/>
          <p:cNvSpPr txBox="1"/>
          <p:nvPr/>
        </p:nvSpPr>
        <p:spPr>
          <a:xfrm>
            <a:off x="301771" y="5225574"/>
            <a:ext cx="4440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Dyma</a:t>
            </a:r>
            <a:r>
              <a:rPr lang="en-GB" dirty="0"/>
              <a:t> </a:t>
            </a:r>
            <a:r>
              <a:rPr lang="en-GB" dirty="0" err="1"/>
              <a:t>bedwar</a:t>
            </a:r>
            <a:r>
              <a:rPr lang="en-GB" dirty="0"/>
              <a:t> </a:t>
            </a:r>
            <a:r>
              <a:rPr lang="en-GB" dirty="0" err="1"/>
              <a:t>aelod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a </a:t>
            </a:r>
            <a:r>
              <a:rPr lang="en-GB" dirty="0" err="1"/>
              <a:t>elwir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‘knowledge quartet’.</a:t>
            </a:r>
            <a:endParaRPr lang="cy-GB" dirty="0"/>
          </a:p>
        </p:txBody>
      </p:sp>
      <p:sp>
        <p:nvSpPr>
          <p:cNvPr id="15" name="TextBox 14"/>
          <p:cNvSpPr txBox="1"/>
          <p:nvPr/>
        </p:nvSpPr>
        <p:spPr>
          <a:xfrm>
            <a:off x="284726" y="5834129"/>
            <a:ext cx="4440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Theses four are the members of what we are calling ‘the knowledge quartet’.</a:t>
            </a:r>
            <a:endParaRPr lang="cy-GB" dirty="0"/>
          </a:p>
        </p:txBody>
      </p:sp>
      <p:sp>
        <p:nvSpPr>
          <p:cNvPr id="16" name="Oval 15"/>
          <p:cNvSpPr/>
          <p:nvPr/>
        </p:nvSpPr>
        <p:spPr>
          <a:xfrm>
            <a:off x="2913259" y="2770269"/>
            <a:ext cx="472527" cy="3609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2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17" name="Oval 16"/>
          <p:cNvSpPr/>
          <p:nvPr/>
        </p:nvSpPr>
        <p:spPr>
          <a:xfrm>
            <a:off x="5283511" y="4279231"/>
            <a:ext cx="472527" cy="3609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1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18" name="Oval 17"/>
          <p:cNvSpPr/>
          <p:nvPr/>
        </p:nvSpPr>
        <p:spPr>
          <a:xfrm>
            <a:off x="7688150" y="2814385"/>
            <a:ext cx="472527" cy="3609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3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19" name="Oval 18"/>
          <p:cNvSpPr/>
          <p:nvPr/>
        </p:nvSpPr>
        <p:spPr>
          <a:xfrm>
            <a:off x="5202984" y="1491955"/>
            <a:ext cx="472527" cy="3609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4</a:t>
            </a:r>
            <a:endParaRPr lang="cy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9154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4650" y="403225"/>
            <a:ext cx="5276850" cy="1406525"/>
          </a:xfrm>
        </p:spPr>
        <p:txBody>
          <a:bodyPr>
            <a:normAutofit fontScale="90000"/>
          </a:bodyPr>
          <a:lstStyle/>
          <a:p>
            <a:r>
              <a:rPr lang="en-GB" dirty="0"/>
              <a:t>Foundation Knowledge.  Examples…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4150" y="1997074"/>
            <a:ext cx="5200650" cy="4441825"/>
          </a:xfrm>
        </p:spPr>
        <p:txBody>
          <a:bodyPr/>
          <a:lstStyle/>
          <a:p>
            <a:r>
              <a:rPr lang="en-GB" dirty="0"/>
              <a:t>Understanding the content of what is being taught</a:t>
            </a:r>
          </a:p>
          <a:p>
            <a:r>
              <a:rPr lang="en-GB" dirty="0"/>
              <a:t>Understanding of how children learn and how they can be taught (understanding of pedagogy)</a:t>
            </a:r>
          </a:p>
          <a:p>
            <a:r>
              <a:rPr lang="en-GB" dirty="0"/>
              <a:t>Being able to identify pupil errors</a:t>
            </a:r>
          </a:p>
          <a:p>
            <a:r>
              <a:rPr lang="en-GB" dirty="0"/>
              <a:t>Using appropriate and accurate terminology</a:t>
            </a:r>
          </a:p>
          <a:p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647700" y="555625"/>
            <a:ext cx="5276850" cy="14065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/>
              <a:t>Gwybodaeth</a:t>
            </a:r>
            <a:r>
              <a:rPr lang="en-GB" dirty="0"/>
              <a:t> Sylfaen. </a:t>
            </a:r>
            <a:r>
              <a:rPr lang="en-GB" dirty="0" err="1"/>
              <a:t>Esiamplau</a:t>
            </a:r>
            <a:r>
              <a:rPr lang="en-GB" dirty="0"/>
              <a:t>…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723900" y="2003425"/>
            <a:ext cx="5200650" cy="44418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47700" y="2003424"/>
            <a:ext cx="5486400" cy="4339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/>
              <a:t>Deall cynnwys yr hyn sy'n cael ei addysgu</a:t>
            </a:r>
          </a:p>
          <a:p>
            <a:endParaRPr lang="cy-GB" sz="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/>
              <a:t>Dealltwriaeth o sut mae plant yn dysgu a sut y gellir eu haddysgu (dealltwriaeth o addysgeg)</a:t>
            </a:r>
          </a:p>
          <a:p>
            <a:endParaRPr lang="cy-GB" sz="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/>
              <a:t>Y gallu i adnabod gwallau disgyblion</a:t>
            </a:r>
          </a:p>
          <a:p>
            <a:endParaRPr lang="cy-GB" sz="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/>
              <a:t>Defnyddio terminoleg briodol a chywir</a:t>
            </a:r>
          </a:p>
        </p:txBody>
      </p:sp>
    </p:spTree>
    <p:extLst>
      <p:ext uri="{BB962C8B-B14F-4D97-AF65-F5344CB8AC3E}">
        <p14:creationId xmlns:p14="http://schemas.microsoft.com/office/powerpoint/2010/main" val="5756241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85809" y="461378"/>
            <a:ext cx="4231105" cy="1247107"/>
          </a:xfrm>
        </p:spPr>
        <p:txBody>
          <a:bodyPr>
            <a:normAutofit fontScale="90000"/>
          </a:bodyPr>
          <a:lstStyle/>
          <a:p>
            <a:r>
              <a:rPr lang="en-GB" dirty="0"/>
              <a:t>Transformation.  Examples…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0484" y="1945940"/>
            <a:ext cx="5482390" cy="4445171"/>
          </a:xfrm>
        </p:spPr>
        <p:txBody>
          <a:bodyPr/>
          <a:lstStyle/>
          <a:p>
            <a:r>
              <a:rPr lang="en-GB" dirty="0"/>
              <a:t>Being able to model, demonstrate or explain so that learners can understand</a:t>
            </a:r>
          </a:p>
          <a:p>
            <a:r>
              <a:rPr lang="en-GB" dirty="0"/>
              <a:t>Selecting appropriate representations or examples</a:t>
            </a:r>
          </a:p>
          <a:p>
            <a:r>
              <a:rPr lang="en-GB" dirty="0"/>
              <a:t>Selecting appropriate materials to support </a:t>
            </a:r>
          </a:p>
          <a:p>
            <a:r>
              <a:rPr lang="en-GB" dirty="0"/>
              <a:t>Being able to ensure concepts and procedures are understood 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114925" y="421276"/>
            <a:ext cx="4231105" cy="12471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/>
              <a:t>Trawnewid</a:t>
            </a:r>
            <a:r>
              <a:rPr lang="en-GB" sz="4000" dirty="0"/>
              <a:t>.  </a:t>
            </a:r>
            <a:r>
              <a:rPr lang="en-GB" sz="4000" dirty="0" err="1"/>
              <a:t>Esiamplau</a:t>
            </a:r>
            <a:r>
              <a:rPr lang="en-GB" sz="4000" dirty="0"/>
              <a:t>…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778041" y="1984378"/>
            <a:ext cx="5590676" cy="44067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/>
              <a:t>Y gallu i fodelu, dangos neu egluro fel y gall dysgwyr ddeall</a:t>
            </a:r>
          </a:p>
          <a:p>
            <a:pPr marL="0" indent="0">
              <a:buNone/>
            </a:pPr>
            <a:endParaRPr lang="cy-GB" sz="1400" dirty="0"/>
          </a:p>
          <a:p>
            <a:r>
              <a:rPr lang="cy-GB" dirty="0"/>
              <a:t>Dewis cynrychioliadau neu enghreifftiau priodol</a:t>
            </a:r>
          </a:p>
          <a:p>
            <a:r>
              <a:rPr lang="cy-GB" dirty="0"/>
              <a:t>Dewis deunyddiau priodol i gefnogi</a:t>
            </a:r>
          </a:p>
          <a:p>
            <a:endParaRPr lang="cy-GB" sz="1600" dirty="0"/>
          </a:p>
          <a:p>
            <a:r>
              <a:rPr lang="cy-GB" dirty="0"/>
              <a:t>Y gallu i sicrhau bod cysyniadau a gweithdrefnau yn cael eu deall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7458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8295" y="316999"/>
            <a:ext cx="5410200" cy="1367422"/>
          </a:xfrm>
        </p:spPr>
        <p:txBody>
          <a:bodyPr/>
          <a:lstStyle/>
          <a:p>
            <a:r>
              <a:rPr lang="en-GB" dirty="0"/>
              <a:t>Connection.  Examples…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88242" y="1925050"/>
            <a:ext cx="5386137" cy="4334543"/>
          </a:xfrm>
        </p:spPr>
        <p:txBody>
          <a:bodyPr/>
          <a:lstStyle/>
          <a:p>
            <a:r>
              <a:rPr lang="en-GB" dirty="0"/>
              <a:t>Making connections between different concepts, ideas and processes.</a:t>
            </a:r>
          </a:p>
          <a:p>
            <a:r>
              <a:rPr lang="en-GB" dirty="0"/>
              <a:t>Being able to build on prior learning and make connections with future learning. </a:t>
            </a:r>
          </a:p>
          <a:p>
            <a:r>
              <a:rPr lang="en-GB" dirty="0"/>
              <a:t>Understanding progressive steps</a:t>
            </a:r>
          </a:p>
          <a:p>
            <a:r>
              <a:rPr lang="en-GB" dirty="0"/>
              <a:t>Understanding when it is appropriate to make progressive steps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802105" y="429294"/>
            <a:ext cx="5410200" cy="13674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/>
              <a:t>Cysylltu</a:t>
            </a:r>
            <a:r>
              <a:rPr lang="en-GB" dirty="0"/>
              <a:t>.  </a:t>
            </a:r>
          </a:p>
          <a:p>
            <a:r>
              <a:rPr lang="en-GB" dirty="0" err="1"/>
              <a:t>Esiamplau</a:t>
            </a:r>
            <a:r>
              <a:rPr lang="en-GB" dirty="0"/>
              <a:t>…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802105" y="1978023"/>
            <a:ext cx="5386137" cy="43345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/>
              <a:t>Gwneud cysylltiadau rhwng gwahanol gysyniadau, syniadau a phrosesau.</a:t>
            </a:r>
          </a:p>
          <a:p>
            <a:r>
              <a:rPr lang="cy-GB" dirty="0"/>
              <a:t>Y gallu i adeiladu ar ddysgu blaenorol a  gwneud cysylltiadau â dysgu yn y dyfodol.</a:t>
            </a:r>
          </a:p>
          <a:p>
            <a:r>
              <a:rPr lang="cy-GB" dirty="0"/>
              <a:t>Deall camau blaengar</a:t>
            </a:r>
          </a:p>
          <a:p>
            <a:r>
              <a:rPr lang="cy-GB" dirty="0"/>
              <a:t>Deall pryd y mae'n briodol i wneud camau blaengar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0324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4547" y="365125"/>
            <a:ext cx="5578642" cy="1391486"/>
          </a:xfrm>
        </p:spPr>
        <p:txBody>
          <a:bodyPr/>
          <a:lstStyle/>
          <a:p>
            <a:r>
              <a:rPr lang="en-GB" dirty="0"/>
              <a:t>Contingency.  Examples…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40115" y="1957138"/>
            <a:ext cx="5602705" cy="4454859"/>
          </a:xfrm>
        </p:spPr>
        <p:txBody>
          <a:bodyPr/>
          <a:lstStyle/>
          <a:p>
            <a:r>
              <a:rPr lang="en-GB" dirty="0"/>
              <a:t>Responding to learners’ ideas, questions and difficulties</a:t>
            </a:r>
          </a:p>
          <a:p>
            <a:r>
              <a:rPr lang="en-GB" dirty="0"/>
              <a:t>Being able to deviate from plans to ensure effective learning</a:t>
            </a:r>
          </a:p>
          <a:p>
            <a:r>
              <a:rPr lang="en-GB" dirty="0"/>
              <a:t>Being able to exploit opportunities to maximise learning</a:t>
            </a:r>
          </a:p>
          <a:p>
            <a:r>
              <a:rPr lang="en-GB" dirty="0"/>
              <a:t>Being able to offer alternative explanations/examples/tasks if needed</a:t>
            </a:r>
          </a:p>
          <a:p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561473" y="325020"/>
            <a:ext cx="5578642" cy="13914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gefn</a:t>
            </a:r>
            <a:r>
              <a:rPr lang="en-GB" dirty="0"/>
              <a:t>.  </a:t>
            </a:r>
            <a:r>
              <a:rPr lang="en-GB" dirty="0" err="1"/>
              <a:t>Esiamplau</a:t>
            </a:r>
            <a:r>
              <a:rPr lang="en-GB" dirty="0"/>
              <a:t>…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537410" y="2056567"/>
            <a:ext cx="5602705" cy="44548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/>
              <a:t>Ymateb i syniadau, cwestiynau ac anawsterau dysgwyr</a:t>
            </a:r>
          </a:p>
          <a:p>
            <a:r>
              <a:rPr lang="cy-GB" dirty="0"/>
              <a:t>Y gallu i wyro o gynlluniau i sicrhau dysgu effeithiol</a:t>
            </a:r>
          </a:p>
          <a:p>
            <a:r>
              <a:rPr lang="cy-GB" dirty="0"/>
              <a:t>Y gallu  i fanteisio ar gyfleoedd i wneud y gorau o ddysgu</a:t>
            </a:r>
          </a:p>
          <a:p>
            <a:r>
              <a:rPr lang="cy-GB" dirty="0"/>
              <a:t>Y gallu i gynnig esboniadau  / enghreifftiau / tasgau gwahanol os oes angen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55054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942</Words>
  <Application>Microsoft Office PowerPoint</Application>
  <PresentationFormat>Widescreen</PresentationFormat>
  <Paragraphs>104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Calibri Light</vt:lpstr>
      <vt:lpstr>Cambria</vt:lpstr>
      <vt:lpstr>Comic Sans MS</vt:lpstr>
      <vt:lpstr>Office Theme</vt:lpstr>
      <vt:lpstr>PowerPoint Presentation</vt:lpstr>
      <vt:lpstr>PowerPoint Presentation</vt:lpstr>
      <vt:lpstr>Foundation Knowledge.  Examples…</vt:lpstr>
      <vt:lpstr>Transformation.  Examples…</vt:lpstr>
      <vt:lpstr>Connection.  Examples…</vt:lpstr>
      <vt:lpstr>Contingency.  Examples…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Wallis</dc:creator>
  <cp:lastModifiedBy>Rachel Wallis</cp:lastModifiedBy>
  <cp:revision>17</cp:revision>
  <dcterms:created xsi:type="dcterms:W3CDTF">2016-02-16T16:06:06Z</dcterms:created>
  <dcterms:modified xsi:type="dcterms:W3CDTF">2017-09-11T17:16:47Z</dcterms:modified>
</cp:coreProperties>
</file>