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18"/>
  </p:notesMasterIdLst>
  <p:sldIdLst>
    <p:sldId id="256" r:id="rId2"/>
    <p:sldId id="257" r:id="rId3"/>
    <p:sldId id="259" r:id="rId4"/>
    <p:sldId id="271" r:id="rId5"/>
    <p:sldId id="258" r:id="rId6"/>
    <p:sldId id="273" r:id="rId7"/>
    <p:sldId id="262" r:id="rId8"/>
    <p:sldId id="263" r:id="rId9"/>
    <p:sldId id="274" r:id="rId10"/>
    <p:sldId id="266" r:id="rId11"/>
    <p:sldId id="270" r:id="rId12"/>
    <p:sldId id="267" r:id="rId13"/>
    <p:sldId id="269" r:id="rId14"/>
    <p:sldId id="272" r:id="rId15"/>
    <p:sldId id="275" r:id="rId16"/>
    <p:sldId id="276" r:id="rId17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9900CC"/>
    <a:srgbClr val="D99B01"/>
    <a:srgbClr val="FF66CC"/>
    <a:srgbClr val="FF67AC"/>
    <a:srgbClr val="CC0099"/>
    <a:srgbClr val="FFDC47"/>
    <a:srgbClr val="5EEC3C"/>
    <a:srgbClr val="CCCC00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18"/>
    <p:restoredTop sz="94580"/>
  </p:normalViewPr>
  <p:slideViewPr>
    <p:cSldViewPr>
      <p:cViewPr varScale="1">
        <p:scale>
          <a:sx n="54" d="100"/>
          <a:sy n="54" d="100"/>
        </p:scale>
        <p:origin x="918" y="6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AB8A86-3586-436A-B3FA-3FD8215A21F7}" type="datetimeFigureOut">
              <a:rPr lang="en-US" smtClean="0"/>
              <a:t>10/23/2018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B49BE6-9887-4B9B-B3DD-1CB491A1DF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5115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4800600"/>
            <a:ext cx="9141619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4750737"/>
            <a:ext cx="9141619" cy="48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569214"/>
            <a:ext cx="7543800" cy="267462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000" spc="-38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3341716"/>
            <a:ext cx="7543800" cy="85725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1800" cap="all" spc="150" baseline="0">
                <a:solidFill>
                  <a:schemeClr val="tx2"/>
                </a:solidFill>
                <a:latin typeface="+mj-lt"/>
              </a:defRPr>
            </a:lvl1pPr>
            <a:lvl2pPr marL="342900" indent="0" algn="ctr">
              <a:buNone/>
              <a:defRPr sz="18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10/23/2018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325755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10/23/2018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4800600"/>
            <a:ext cx="9141619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4750737"/>
            <a:ext cx="9141619" cy="48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69214"/>
            <a:ext cx="7543800" cy="267462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6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3339846"/>
            <a:ext cx="7543800" cy="85725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1800" cap="all" spc="150" baseline="0">
                <a:solidFill>
                  <a:schemeClr val="tx2"/>
                </a:solidFill>
                <a:latin typeface="+mj-lt"/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10/23/2018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325755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BC777C50-1820-421B-A14A-53B07EBE9138}"/>
              </a:ext>
            </a:extLst>
          </p:cNvPr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14953"/>
            <a:ext cx="7543800" cy="10880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59" y="1384301"/>
            <a:ext cx="3703320" cy="3017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384301"/>
            <a:ext cx="3703320" cy="3017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10/23/2018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14953"/>
            <a:ext cx="7543800" cy="10880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384539"/>
            <a:ext cx="3703320" cy="55221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1500" b="0" cap="all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1936751"/>
            <a:ext cx="3703320" cy="2533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384539"/>
            <a:ext cx="3703320" cy="55221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1500" b="0" cap="all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1936751"/>
            <a:ext cx="3703320" cy="2533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10/23/2018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10/23/2018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4800600"/>
            <a:ext cx="9141619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4750737"/>
            <a:ext cx="9141619" cy="48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10/23/2018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45769"/>
            <a:ext cx="2400300" cy="1714500"/>
          </a:xfrm>
        </p:spPr>
        <p:txBody>
          <a:bodyPr anchor="b">
            <a:normAutofit/>
          </a:bodyPr>
          <a:lstStyle>
            <a:lvl1pPr>
              <a:defRPr sz="27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548640"/>
            <a:ext cx="4869180" cy="39433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194560"/>
            <a:ext cx="2400300" cy="2534343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4844839"/>
            <a:ext cx="1963883" cy="273844"/>
          </a:xfrm>
        </p:spPr>
        <p:txBody>
          <a:bodyPr/>
          <a:lstStyle>
            <a:lvl1pPr algn="l">
              <a:defRPr/>
            </a:lvl1pPr>
          </a:lstStyle>
          <a:p>
            <a:fld id="{53074F12-AA26-4AC8-9962-C36BB8F32554}" type="datetimeFigureOut">
              <a:rPr lang="en-US" smtClean="0"/>
              <a:pPr/>
              <a:t>10/23/2018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4844839"/>
            <a:ext cx="3486150" cy="273844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14750"/>
            <a:ext cx="9141619" cy="14287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3686307"/>
            <a:ext cx="9141619" cy="48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3806190"/>
            <a:ext cx="7585234" cy="617220"/>
          </a:xfrm>
        </p:spPr>
        <p:txBody>
          <a:bodyPr lIns="91440" tIns="0" rIns="91440" bIns="0" anchor="b">
            <a:noAutofit/>
          </a:bodyPr>
          <a:lstStyle>
            <a:lvl1pPr>
              <a:defRPr sz="27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3686307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4430268"/>
            <a:ext cx="7584948" cy="44577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450"/>
              </a:spcAft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10/23/2018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10/23/2018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4800600"/>
            <a:ext cx="9141619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4750737"/>
            <a:ext cx="9141619" cy="4800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09226"/>
            <a:ext cx="1971675" cy="431992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09226"/>
            <a:ext cx="5800725" cy="4319924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10/23/2018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 descr="E:\websites\free-power-point-templates\2012\logos.png">
            <a:extLst>
              <a:ext uri="{FF2B5EF4-FFF2-40B4-BE49-F238E27FC236}">
                <a16:creationId xmlns:a16="http://schemas.microsoft.com/office/drawing/2014/main" id="{0FCF48A3-297D-4920-BA73-9F031282FE8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18306" y="2326213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4800600"/>
            <a:ext cx="9144000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750737"/>
            <a:ext cx="9143989" cy="498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14953"/>
            <a:ext cx="7543800" cy="10880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384301"/>
            <a:ext cx="7543800" cy="301752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4844839"/>
            <a:ext cx="1854203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rgbClr val="FFFFFF"/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10/23/2018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4844839"/>
            <a:ext cx="3617103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4844839"/>
            <a:ext cx="98401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rgbClr val="FFFFFF"/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303384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01486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685800" rtl="0" eaLnBrk="1" latinLnBrk="0" hangingPunct="1">
        <a:lnSpc>
          <a:spcPct val="85000"/>
        </a:lnSpc>
        <a:spcBef>
          <a:spcPct val="0"/>
        </a:spcBef>
        <a:buNone/>
        <a:defRPr sz="3600" kern="1200" spc="-38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68580" indent="-68580" algn="l" defTabSz="685800" rtl="0" eaLnBrk="1" latinLnBrk="0" hangingPunct="1">
        <a:lnSpc>
          <a:spcPct val="90000"/>
        </a:lnSpc>
        <a:spcBef>
          <a:spcPts val="900"/>
        </a:spcBef>
        <a:spcAft>
          <a:spcPts val="15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28803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42519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56235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69951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82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97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12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27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6F86E9E-6779-4437-AE07-B79972E7A0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8" r="7302" b="-2"/>
          <a:stretch/>
        </p:blipFill>
        <p:spPr>
          <a:xfrm>
            <a:off x="20" y="10"/>
            <a:ext cx="9143980" cy="51434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569214"/>
            <a:ext cx="7543800" cy="267462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IDEAL LEARNING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3341715"/>
            <a:ext cx="7543800" cy="85725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M6X01530 </a:t>
            </a:r>
            <a:r>
              <a:rPr lang="mr-IN" dirty="0">
                <a:solidFill>
                  <a:srgbClr val="FFFFFF"/>
                </a:solidFill>
              </a:rPr>
              <a:t>–</a:t>
            </a:r>
            <a:r>
              <a:rPr lang="en-US" dirty="0">
                <a:solidFill>
                  <a:srgbClr val="FFFFFF"/>
                </a:solidFill>
              </a:rPr>
              <a:t> Dylan t Churm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14BE1C0-923F-4557-952F-150367D02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43" y="3257550"/>
            <a:ext cx="7406640" cy="0"/>
          </a:xfrm>
          <a:prstGeom prst="line">
            <a:avLst/>
          </a:prstGeom>
          <a:ln w="63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BF1A0E2E-CDD4-46BC-BDBB-D276E3467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4750737"/>
            <a:ext cx="9143989" cy="498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F2A5265-B923-4C48-AB84-FC98FD202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13063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7000"/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6260" y="3182570"/>
            <a:ext cx="8246070" cy="61082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“You are required to research and present your ideal learning environment for an identified group of learners.” </a:t>
            </a:r>
            <a:br>
              <a:rPr lang="en-US" dirty="0"/>
            </a:br>
            <a:endParaRPr lang="en-US" dirty="0"/>
          </a:p>
        </p:txBody>
      </p:sp>
      <p:sp>
        <p:nvSpPr>
          <p:cNvPr id="6" name="Title 3"/>
          <p:cNvSpPr txBox="1">
            <a:spLocks/>
          </p:cNvSpPr>
          <p:nvPr/>
        </p:nvSpPr>
        <p:spPr>
          <a:xfrm>
            <a:off x="822960" y="214953"/>
            <a:ext cx="7543800" cy="108806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6858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3600" kern="1200" spc="-38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b="1" dirty="0">
                <a:ln w="3175">
                  <a:solidFill>
                    <a:schemeClr val="tx1"/>
                  </a:solidFill>
                </a:ln>
                <a:solidFill>
                  <a:schemeClr val="accent3"/>
                </a:solidFill>
                <a:latin typeface="Abadi MT Condensed Extra Bold" charset="0"/>
                <a:ea typeface="Abadi MT Condensed Extra Bold" charset="0"/>
                <a:cs typeface="Abadi MT Condensed Extra Bold" charset="0"/>
              </a:rPr>
              <a:t>Brief Outline</a:t>
            </a:r>
            <a:endParaRPr lang="en-US" sz="4400" b="1" dirty="0">
              <a:solidFill>
                <a:schemeClr val="accent2"/>
              </a:solidFill>
              <a:latin typeface="Abadi MT Condensed Extra Bold" charset="0"/>
              <a:ea typeface="Abadi MT Condensed Extra Bold" charset="0"/>
              <a:cs typeface="Abadi MT Condensed Extra Bold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724072" y="471951"/>
            <a:ext cx="4939868" cy="964620"/>
          </a:xfrm>
        </p:spPr>
        <p:txBody>
          <a:bodyPr anchor="b">
            <a:normAutofit/>
          </a:bodyPr>
          <a:lstStyle/>
          <a:p>
            <a:r>
              <a:rPr lang="en-US" sz="4400" b="1">
                <a:ln w="3175">
                  <a:solidFill>
                    <a:schemeClr val="tx1"/>
                  </a:solidFill>
                </a:ln>
                <a:solidFill>
                  <a:schemeClr val="accent3"/>
                </a:solidFill>
                <a:latin typeface="Abadi MT Condensed Extra Bold" charset="0"/>
                <a:ea typeface="Abadi MT Condensed Extra Bold" charset="0"/>
                <a:cs typeface="Abadi MT Condensed Extra Bold" charset="0"/>
              </a:rPr>
              <a:t>Influences</a:t>
            </a:r>
            <a:endParaRPr lang="en-US" sz="4400" dirty="0">
              <a:solidFill>
                <a:schemeClr val="accent2"/>
              </a:solidFill>
              <a:latin typeface="Abadi MT Condensed Extra Bold" charset="0"/>
              <a:ea typeface="Abadi MT Condensed Extra Bold" charset="0"/>
              <a:cs typeface="Abadi MT Condensed Extra Bold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724072" y="1655520"/>
            <a:ext cx="4939867" cy="2839064"/>
          </a:xfrm>
        </p:spPr>
        <p:txBody>
          <a:bodyPr>
            <a:noAutofit/>
          </a:bodyPr>
          <a:lstStyle/>
          <a:p>
            <a:r>
              <a:rPr lang="en-US" sz="3200"/>
              <a:t>John Holt</a:t>
            </a:r>
          </a:p>
          <a:p>
            <a:r>
              <a:rPr lang="en-GB" sz="3200"/>
              <a:t>Ivan Illich</a:t>
            </a:r>
          </a:p>
          <a:p>
            <a:r>
              <a:rPr lang="en-GB" sz="3200"/>
              <a:t>Yaacov Hecht</a:t>
            </a:r>
          </a:p>
          <a:p>
            <a:r>
              <a:rPr lang="en-GB" sz="3200"/>
              <a:t>Frederick Frobel </a:t>
            </a:r>
          </a:p>
          <a:p>
            <a:r>
              <a:rPr lang="en-GB" sz="3200"/>
              <a:t>John Dewey</a:t>
            </a:r>
            <a:endParaRPr lang="en-US" sz="3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8BB468-B2DB-46DA-9219-DA6D8CB499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429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278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010DDF2-F5CA-40A6-8809-5F6AE59A1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" y="0"/>
            <a:ext cx="5660909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5A53B-03EC-41FB-84EF-B9C93F4A4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965" y="433880"/>
            <a:ext cx="4857447" cy="398284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FFFFFF"/>
                </a:solidFill>
              </a:rPr>
              <a:t>‘I don't think we'll get rid of schools anytime soon, certainly not in my lifetime, but if we're going to change what is rapidly becoming a disaster of ignorance, we need to realize that the school institution "schools" very well, but it does not "educate" - that's inherent in the design of the thing</a:t>
            </a:r>
            <a:r>
              <a:rPr lang="en-GB" sz="2400" b="1" dirty="0">
                <a:solidFill>
                  <a:srgbClr val="FFFFFF"/>
                </a:solidFill>
              </a:rPr>
              <a:t>.’ John Taylor </a:t>
            </a:r>
            <a:r>
              <a:rPr lang="en-GB" sz="2400" b="1" dirty="0" err="1">
                <a:solidFill>
                  <a:srgbClr val="FFFFFF"/>
                </a:solidFill>
              </a:rPr>
              <a:t>Gatto</a:t>
            </a:r>
            <a:r>
              <a:rPr lang="en-GB" sz="2400" b="1" dirty="0">
                <a:solidFill>
                  <a:srgbClr val="FFFFFF"/>
                </a:solidFill>
              </a:rPr>
              <a:t> (1990)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2AE254-A553-4FCD-A670-3D2B2A10F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0920" y="0"/>
            <a:ext cx="48006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F9F1A7-0062-409B-959D-9984230C99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12" r="15113"/>
          <a:stretch/>
        </p:blipFill>
        <p:spPr>
          <a:xfrm>
            <a:off x="5708926" y="10"/>
            <a:ext cx="3435073" cy="514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6781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8247643-37AB-47DE-B7BD-7A64FEB13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AEBC3119-F8E7-4266-91B8-7A1E808B4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4750737"/>
            <a:ext cx="9143989" cy="498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7D15890-6502-4FAA-AB03-AFAC88EE2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303383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51435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3195" y="1975471"/>
            <a:ext cx="205740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388902" y="2187722"/>
            <a:ext cx="2313633" cy="2524535"/>
          </a:xfrm>
          <a:prstGeom prst="rect">
            <a:avLst/>
          </a:prstGeom>
        </p:spPr>
        <p:txBody>
          <a:bodyPr vert="horz" lIns="0" tIns="45720" rIns="0" bIns="45720" rtlCol="0">
            <a:normAutofit fontScale="92500" lnSpcReduction="20000"/>
          </a:bodyPr>
          <a:lstStyle/>
          <a:p>
            <a:pPr marL="457200" indent="-4572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Does learning have an expiration date?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Why do we limit our years spent learning?</a:t>
            </a:r>
          </a:p>
          <a:p>
            <a:pPr marL="457200" indent="-4572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Is school an institution for youth to be programmed?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55F992-342A-49CB-9C6D-92CDB2A663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10" r="21860"/>
          <a:stretch/>
        </p:blipFill>
        <p:spPr>
          <a:xfrm>
            <a:off x="3056282" y="10"/>
            <a:ext cx="6083454" cy="514349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43194" y="833032"/>
            <a:ext cx="3670691" cy="93018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914400"/>
            <a:r>
              <a:rPr lang="en-US" b="1" dirty="0">
                <a:ln w="3175">
                  <a:solidFill>
                    <a:schemeClr val="tx1"/>
                  </a:solidFill>
                </a:ln>
                <a:solidFill>
                  <a:schemeClr val="accent3"/>
                </a:solidFill>
                <a:latin typeface="Abadi MT Condensed Extra Bold" charset="0"/>
                <a:ea typeface="Abadi MT Condensed Extra Bold" charset="0"/>
                <a:cs typeface="Abadi MT Condensed Extra Bold" charset="0"/>
              </a:rPr>
              <a:t>‘Identified group of learners’</a:t>
            </a:r>
            <a:endParaRPr lang="en-US" sz="3200" b="1" spc="-50" dirty="0">
              <a:ln w="3175"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8118615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70">
            <a:extLst>
              <a:ext uri="{FF2B5EF4-FFF2-40B4-BE49-F238E27FC236}">
                <a16:creationId xmlns:a16="http://schemas.microsoft.com/office/drawing/2014/main" id="{2C7211D9-E545-4D00-9874-641EC7C7B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9" name="Rectangle 72">
            <a:extLst>
              <a:ext uri="{FF2B5EF4-FFF2-40B4-BE49-F238E27FC236}">
                <a16:creationId xmlns:a16="http://schemas.microsoft.com/office/drawing/2014/main" id="{5DBBC34A-8C43-4368-951E-A04EB7C00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360045"/>
            <a:ext cx="8428482" cy="4423410"/>
          </a:xfrm>
          <a:prstGeom prst="rect">
            <a:avLst/>
          </a:prstGeom>
          <a:solidFill>
            <a:schemeClr val="bg1"/>
          </a:solidFill>
          <a:ln w="22225">
            <a:solidFill>
              <a:srgbClr val="E4442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Related image">
            <a:extLst>
              <a:ext uri="{FF2B5EF4-FFF2-40B4-BE49-F238E27FC236}">
                <a16:creationId xmlns:a16="http://schemas.microsoft.com/office/drawing/2014/main" id="{5484D93A-E0BB-4995-9606-996955CE44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047" y="601344"/>
            <a:ext cx="6033714" cy="3936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6C6281D-B73E-41F5-9B89-1C56154DF25D}"/>
              </a:ext>
            </a:extLst>
          </p:cNvPr>
          <p:cNvSpPr/>
          <p:nvPr/>
        </p:nvSpPr>
        <p:spPr>
          <a:xfrm>
            <a:off x="6775552" y="4409480"/>
            <a:ext cx="19282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(CLWB.org,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772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13">
            <a:extLst>
              <a:ext uri="{FF2B5EF4-FFF2-40B4-BE49-F238E27FC236}">
                <a16:creationId xmlns:a16="http://schemas.microsoft.com/office/drawing/2014/main" id="{3CFC9789-57F4-4B9C-ABAA-6F7C8BADC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8" name="Rectangle 15">
            <a:extLst>
              <a:ext uri="{FF2B5EF4-FFF2-40B4-BE49-F238E27FC236}">
                <a16:creationId xmlns:a16="http://schemas.microsoft.com/office/drawing/2014/main" id="{9B54F538-07DE-4652-B506-5D16E3EBB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4750737"/>
            <a:ext cx="9143989" cy="498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9" name="Straight Connector 17">
            <a:extLst>
              <a:ext uri="{FF2B5EF4-FFF2-40B4-BE49-F238E27FC236}">
                <a16:creationId xmlns:a16="http://schemas.microsoft.com/office/drawing/2014/main" id="{03D56195-A6AC-4958-8B87-F7D009353E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303383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605A42EF-68E6-4808-81CD-E5ABD0ED9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7507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3"/>
          <p:cNvSpPr>
            <a:spLocks noGrp="1"/>
          </p:cNvSpPr>
          <p:nvPr>
            <p:ph type="title"/>
          </p:nvPr>
        </p:nvSpPr>
        <p:spPr>
          <a:xfrm>
            <a:off x="4808763" y="476209"/>
            <a:ext cx="3845379" cy="108806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914400"/>
            <a:r>
              <a:rPr lang="en-US" sz="4000" b="1" spc="-50" dirty="0">
                <a:ln w="3175">
                  <a:solidFill>
                    <a:schemeClr val="tx1"/>
                  </a:solidFill>
                </a:ln>
                <a:solidFill>
                  <a:schemeClr val="accent3"/>
                </a:solidFill>
                <a:latin typeface="Abadi MT Condensed Extra Bold" charset="0"/>
              </a:rPr>
              <a:t>No age limits or requirements </a:t>
            </a:r>
            <a:endParaRPr lang="en-US" sz="3700" spc="-50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702" y="483829"/>
            <a:ext cx="2814104" cy="3935810"/>
          </a:xfrm>
          <a:prstGeom prst="rect">
            <a:avLst/>
          </a:prstGeom>
        </p:spPr>
      </p:pic>
      <p:cxnSp>
        <p:nvCxnSpPr>
          <p:cNvPr id="31" name="Straight Connector 21">
            <a:extLst>
              <a:ext uri="{FF2B5EF4-FFF2-40B4-BE49-F238E27FC236}">
                <a16:creationId xmlns:a16="http://schemas.microsoft.com/office/drawing/2014/main" id="{3C4A154E-1950-4755-A5FC-5998EE0CC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08763" y="1564641"/>
            <a:ext cx="356160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8763" y="1649185"/>
            <a:ext cx="3845379" cy="2752635"/>
          </a:xfrm>
        </p:spPr>
        <p:txBody>
          <a:bodyPr vert="horz" lIns="0" tIns="45720" rIns="0" bIns="45720" rtlCol="0">
            <a:normAutofit/>
          </a:bodyPr>
          <a:lstStyle/>
          <a:p>
            <a:pPr defTabSz="914400"/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NOLa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ochs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/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Age: 105 (Now </a:t>
            </a:r>
            <a:r>
              <a:rPr lang="en-US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desceased</a:t>
            </a: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</a:p>
          <a:p>
            <a:pPr defTabSz="914400"/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Graduated at 95</a:t>
            </a:r>
          </a:p>
          <a:p>
            <a:pPr defTabSz="914400"/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certified by Guinness World Records as the oldest person in the world to become a college graduate.</a:t>
            </a:r>
          </a:p>
        </p:txBody>
      </p:sp>
      <p:sp>
        <p:nvSpPr>
          <p:cNvPr id="32" name="Rectangle 23">
            <a:extLst>
              <a:ext uri="{FF2B5EF4-FFF2-40B4-BE49-F238E27FC236}">
                <a16:creationId xmlns:a16="http://schemas.microsoft.com/office/drawing/2014/main" id="{3FE9C285-56FB-4B36-8ECA-C2D6596AA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4750737"/>
            <a:ext cx="9143989" cy="498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37C076B-00B1-4629-B27F-A86F9885F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A9E74DB-14BC-462B-BFF0-293A5259C421}"/>
              </a:ext>
            </a:extLst>
          </p:cNvPr>
          <p:cNvSpPr/>
          <p:nvPr/>
        </p:nvSpPr>
        <p:spPr>
          <a:xfrm>
            <a:off x="787507" y="4400522"/>
            <a:ext cx="35908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(Worldrecordacademy.com,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484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400" b="1" dirty="0">
                <a:ln w="3175">
                  <a:solidFill>
                    <a:schemeClr val="tx1"/>
                  </a:solidFill>
                </a:ln>
                <a:solidFill>
                  <a:schemeClr val="accent3"/>
                </a:solidFill>
                <a:latin typeface="Abadi MT Condensed Extra Bold" charset="0"/>
                <a:ea typeface="Abadi MT Condensed Extra Bold" charset="0"/>
                <a:cs typeface="Abadi MT Condensed Extra Bold" charset="0"/>
              </a:rPr>
              <a:t>The Concept - FEEET</a:t>
            </a:r>
            <a:endParaRPr lang="en-US" sz="4400" dirty="0"/>
          </a:p>
        </p:txBody>
      </p:sp>
      <p:sp>
        <p:nvSpPr>
          <p:cNvPr id="7" name="TextBox 6"/>
          <p:cNvSpPr txBox="1"/>
          <p:nvPr/>
        </p:nvSpPr>
        <p:spPr>
          <a:xfrm>
            <a:off x="822960" y="1655520"/>
            <a:ext cx="359633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3600" dirty="0"/>
              <a:t>Facilitate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600" dirty="0"/>
              <a:t>Encourage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600" dirty="0"/>
              <a:t>Empower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600" dirty="0"/>
              <a:t>Enjoy</a:t>
            </a:r>
          </a:p>
          <a:p>
            <a:pPr marL="285750" indent="-285750">
              <a:buFont typeface="Arial" charset="0"/>
              <a:buChar char="•"/>
            </a:pPr>
            <a:r>
              <a:rPr lang="en-US" sz="3600" dirty="0"/>
              <a:t>Trust</a:t>
            </a:r>
          </a:p>
          <a:p>
            <a:endParaRPr lang="en-US" sz="3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0F1F1A-DB98-4471-8EFD-DAD2228EBD6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0662" y="1438299"/>
            <a:ext cx="2777506" cy="3296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42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CFC9789-57F4-4B9C-ABAA-6F7C8BADC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B54F538-07DE-4652-B506-5D16E3EBB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4750737"/>
            <a:ext cx="9143989" cy="498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03D56195-A6AC-4958-8B87-F7D009353E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303383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38B8727-D318-4B70-B353-C390602FF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51435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B0C8367-28B6-4EF1-B182-01BEC9872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3F8FA67-5031-4420-941E-893A05BA9E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782" y="342900"/>
            <a:ext cx="2768305" cy="4457700"/>
          </a:xfrm>
        </p:spPr>
        <p:txBody>
          <a:bodyPr vert="horz" lIns="0" tIns="45720" rIns="0" bIns="45720" rtlCol="0">
            <a:normAutofit/>
          </a:bodyPr>
          <a:lstStyle/>
          <a:p>
            <a:pPr defTabSz="914400"/>
            <a:r>
              <a:rPr lang="en-US" sz="2400" b="1" dirty="0">
                <a:solidFill>
                  <a:srgbClr val="FFFFFF"/>
                </a:solidFill>
              </a:rPr>
              <a:t>STEPPING FEEET </a:t>
            </a:r>
            <a:r>
              <a:rPr lang="en-US" sz="2400" dirty="0">
                <a:solidFill>
                  <a:srgbClr val="FFFFFF"/>
                </a:solidFill>
              </a:rPr>
              <a:t>will aim to provide a stimulating and enriched environment surrounded by family, friends and the community who all want to learn and share passions and knowledge with each other.</a:t>
            </a:r>
          </a:p>
          <a:p>
            <a:pPr defTabSz="914400"/>
            <a:endParaRPr lang="en-US" sz="1400" dirty="0">
              <a:solidFill>
                <a:srgbClr val="FFFFFF"/>
              </a:solidFill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49E3F4C-17F5-49E4-B05F-80C6B348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BFE40D39-E76A-47C4-A42E-3937FCD1C2A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3545" y="480060"/>
            <a:ext cx="3524496" cy="4183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0482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F76CFB1-A72A-430F-9A4F-8FAD304586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0"/>
            <a:ext cx="9143980" cy="51434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5C014F1-8E33-495F-A49E-7911F19D8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303383"/>
            <a:ext cx="747522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1E33B2E-3B4E-48EF-8716-79DB88662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90" y="134400"/>
            <a:ext cx="7543800" cy="1088068"/>
          </a:xfrm>
        </p:spPr>
        <p:txBody>
          <a:bodyPr>
            <a:normAutofit/>
          </a:bodyPr>
          <a:lstStyle/>
          <a:p>
            <a:r>
              <a:rPr lang="en-US" b="1" dirty="0">
                <a:ln w="3175">
                  <a:solidFill>
                    <a:schemeClr val="tx1"/>
                  </a:solidFill>
                </a:ln>
                <a:solidFill>
                  <a:schemeClr val="tx1"/>
                </a:solidFill>
                <a:latin typeface="Abadi MT Condensed Extra Bold" charset="0"/>
              </a:rPr>
              <a:t>Physical Environment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7B5DC-15C4-4F3A-B5EA-765B4BCD6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2960" y="1384299"/>
            <a:ext cx="7543800" cy="3316197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tx1"/>
                </a:solidFill>
              </a:rPr>
              <a:t>There is </a:t>
            </a:r>
            <a:r>
              <a:rPr lang="en-US" sz="2900" b="1" dirty="0">
                <a:solidFill>
                  <a:schemeClr val="tx1"/>
                </a:solidFill>
              </a:rPr>
              <a:t>NO</a:t>
            </a:r>
            <a:r>
              <a:rPr lang="en-US" sz="2900" dirty="0">
                <a:solidFill>
                  <a:schemeClr val="tx1"/>
                </a:solidFill>
              </a:rPr>
              <a:t> specific learning environment.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tx1"/>
                </a:solidFill>
              </a:rPr>
              <a:t>Each individual learner has a differing preference to environment.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900" dirty="0">
                <a:solidFill>
                  <a:schemeClr val="tx1"/>
                </a:solidFill>
              </a:rPr>
              <a:t>Physical Environment does NOT mean there must be a CLASSROOM.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2900" b="1" dirty="0">
                <a:solidFill>
                  <a:schemeClr val="tx1"/>
                </a:solidFill>
              </a:rPr>
              <a:t>STEPPING FEET </a:t>
            </a:r>
            <a:r>
              <a:rPr lang="en-US" sz="2900" dirty="0">
                <a:solidFill>
                  <a:schemeClr val="tx1"/>
                </a:solidFill>
              </a:rPr>
              <a:t>will take advantage of both indoor and outdoor resources.</a:t>
            </a:r>
            <a:endParaRPr lang="en-GB" sz="29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DD2B04A-1137-44B5-B028-ACB68B02C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" y="4750737"/>
            <a:ext cx="9143989" cy="498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AA227F-6DA2-4C84-A893-F326972F0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00600"/>
            <a:ext cx="9144000" cy="342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85418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043" y="342900"/>
            <a:ext cx="8455914" cy="44577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2049" y="390906"/>
            <a:ext cx="8359902" cy="436168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96C0D1DD-FFC5-4E84-9E3F-926DD9727E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670" y="586585"/>
            <a:ext cx="7637193" cy="414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8826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4C94D3D4-ED77-45ED-96E3-2AADB1D3F7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b="1" dirty="0">
                <a:ln w="3175">
                  <a:solidFill>
                    <a:schemeClr val="tx1"/>
                  </a:solidFill>
                </a:ln>
                <a:solidFill>
                  <a:schemeClr val="accent3"/>
                </a:solidFill>
                <a:latin typeface="Abadi MT Condensed Extra Bold" charset="0"/>
                <a:ea typeface="Abadi MT Condensed Extra Bold" charset="0"/>
                <a:cs typeface="Abadi MT Condensed Extra Bold" charset="0"/>
              </a:rPr>
              <a:t>Typical School 	  vs     Stepping FEEET</a:t>
            </a:r>
            <a:endParaRPr lang="en-GB" sz="4000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6CAC8A31-9F79-4639-8DAB-71D5BB4619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1278" y="1612263"/>
            <a:ext cx="3703320" cy="2748690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 </a:t>
            </a:r>
            <a:r>
              <a:rPr lang="en-US" sz="2200" dirty="0"/>
              <a:t>AGE : 4 – 16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 CORE SUBJECTS: </a:t>
            </a:r>
            <a:r>
              <a:rPr lang="en-US" sz="2200" dirty="0" err="1"/>
              <a:t>Maths</a:t>
            </a:r>
            <a:r>
              <a:rPr lang="en-US" sz="2200" dirty="0"/>
              <a:t>, English &amp; Science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 DRESS CODE: Uniform with school Emblem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 HOURS: 9am – 3pm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 ATTAINMENT MEASURES: Standardized Testing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TERMS: 3 Per Year</a:t>
            </a:r>
          </a:p>
          <a:p>
            <a:pPr marL="0" indent="0">
              <a:buNone/>
            </a:pPr>
            <a:endParaRPr lang="en-US" sz="1800" dirty="0"/>
          </a:p>
          <a:p>
            <a:endParaRPr lang="en-GB" dirty="0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91600C65-222A-4A8B-BB16-11B7238C38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63440" y="1502815"/>
            <a:ext cx="3703320" cy="2967586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 AGE: No Restriction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 CORE SUBJECTS: UNLIMITED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 DRESS CODE: Nothing that can cause harm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 HOURS: Unrestricted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 ATTAINMENT MEASURES: Individual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 TERMS: Unrestricted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E664980-CBD0-4B14-882A-04F7E619E9F2}"/>
              </a:ext>
            </a:extLst>
          </p:cNvPr>
          <p:cNvCxnSpPr>
            <a:cxnSpLocks/>
          </p:cNvCxnSpPr>
          <p:nvPr/>
        </p:nvCxnSpPr>
        <p:spPr>
          <a:xfrm>
            <a:off x="4484598" y="1303021"/>
            <a:ext cx="0" cy="34536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 1">
            <a:extLst>
              <a:ext uri="{FF2B5EF4-FFF2-40B4-BE49-F238E27FC236}">
                <a16:creationId xmlns:a16="http://schemas.microsoft.com/office/drawing/2014/main" id="{A5EACC11-F568-486A-B57B-BEDC3A6B6DCB}"/>
              </a:ext>
            </a:extLst>
          </p:cNvPr>
          <p:cNvSpPr/>
          <p:nvPr/>
        </p:nvSpPr>
        <p:spPr>
          <a:xfrm>
            <a:off x="2281425" y="4360953"/>
            <a:ext cx="17325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Open Sans"/>
              </a:rPr>
              <a:t>(GOV.UK,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21101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A2260-E667-48E2-A778-270C0361C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n w="3175">
                  <a:solidFill>
                    <a:schemeClr val="tx1"/>
                  </a:solidFill>
                </a:ln>
                <a:solidFill>
                  <a:schemeClr val="accent3"/>
                </a:solidFill>
                <a:latin typeface="Abadi MT Condensed Extra Bold" charset="0"/>
                <a:ea typeface="Abadi MT Condensed Extra Bold" charset="0"/>
                <a:cs typeface="Abadi MT Condensed Extra Bold" charset="0"/>
              </a:rPr>
              <a:t>LEARN to LIVE and LIVE to LEARN</a:t>
            </a:r>
            <a:endParaRPr lang="en-GB" dirty="0"/>
          </a:p>
        </p:txBody>
      </p:sp>
      <p:pic>
        <p:nvPicPr>
          <p:cNvPr id="4" name="US_Large">
            <a:hlinkClick r:id="" action="ppaction://media"/>
            <a:extLst>
              <a:ext uri="{FF2B5EF4-FFF2-40B4-BE49-F238E27FC236}">
                <a16:creationId xmlns:a16="http://schemas.microsoft.com/office/drawing/2014/main" id="{2C0E0A8B-B74A-44B8-90C8-E800D012A165}"/>
              </a:ext>
            </a:extLst>
          </p:cNvPr>
          <p:cNvPicPr>
            <a:picLocks noGrp="1" noChangeAspect="1"/>
          </p:cNvPicPr>
          <p:nvPr>
            <p:ph sz="half"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720975" y="1502815"/>
            <a:ext cx="3702050" cy="277653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642203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6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010DDF2-F5CA-40A6-8809-5F6AE59A1C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" y="0"/>
            <a:ext cx="5660909" cy="51435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5A53B-03EC-41FB-84EF-B9C93F4A4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965" y="433880"/>
            <a:ext cx="4857447" cy="398284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FFFFFF"/>
                </a:solidFill>
              </a:rPr>
              <a:t>‘I don't think we'll get rid of schools anytime soon, certainly not in my lifetime, but if we're going to change what is rapidly becoming a disaster of ignorance, we need to realize that the school institution "schools" very well, but it does not "educate" - that's inherent in the design of the thing</a:t>
            </a:r>
            <a:r>
              <a:rPr lang="en-GB" sz="2400" b="1" dirty="0">
                <a:solidFill>
                  <a:srgbClr val="FFFFFF"/>
                </a:solidFill>
              </a:rPr>
              <a:t>.’ John Taylor </a:t>
            </a:r>
            <a:r>
              <a:rPr lang="en-GB" sz="2400" b="1" dirty="0" err="1">
                <a:solidFill>
                  <a:srgbClr val="FFFFFF"/>
                </a:solidFill>
              </a:rPr>
              <a:t>Gatto</a:t>
            </a:r>
            <a:r>
              <a:rPr lang="en-GB" sz="2400" b="1" dirty="0">
                <a:solidFill>
                  <a:srgbClr val="FFFFFF"/>
                </a:solidFill>
              </a:rPr>
              <a:t> (1990)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C2AE254-A553-4FCD-A670-3D2B2A10F2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0920" y="0"/>
            <a:ext cx="48006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F9F1A7-0062-409B-959D-9984230C99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12" r="15113"/>
          <a:stretch/>
        </p:blipFill>
        <p:spPr>
          <a:xfrm>
            <a:off x="5708926" y="10"/>
            <a:ext cx="3435073" cy="514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6438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9DBBFA4-296B-45C8-9289-DD9EF703E079}"/>
              </a:ext>
            </a:extLst>
          </p:cNvPr>
          <p:cNvSpPr/>
          <p:nvPr/>
        </p:nvSpPr>
        <p:spPr>
          <a:xfrm>
            <a:off x="219908" y="433880"/>
            <a:ext cx="8704184" cy="41212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Aubrey, K. &amp; Riley, A., 2017. 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Understanding &amp; using challenging educational theories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Barrow, R., 1978. Radical education : a critique of 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freeschooling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deschooling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London: Martin Robertson.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Barrow, R., 2012. 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Radical education : a critique of </a:t>
            </a:r>
            <a:r>
              <a:rPr lang="en-GB" sz="1600" i="1" dirty="0" err="1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freeschooling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600" i="1" dirty="0" err="1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deschooling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. Vol. 134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London: Routledge.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CLWB.org. (2018). </a:t>
            </a:r>
            <a:r>
              <a:rPr lang="en-US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Finland – What Can We Learn?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[online] Available at: https://clwb.org/2012/02/11/finland-what-can-we-learn/ [Accessed 20 Oct. 2018].</a:t>
            </a: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Darling, John, 1992. A. S. Neill on democratic authority: a lesson from Summerhill? 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Oxford Review of Education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18(1), pp.45–58.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Gatto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J.T., 2005. 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Dumbing us down : the hidden curriculum of compulsory schooling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 2nd ed., Gabriola Island, B.C.: New Society.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GRAY, Peter, 2013. The Challenges and Benefits of Unschooling, According to 232 Families Who Have Chosen that Route. </a:t>
            </a:r>
            <a:r>
              <a:rPr lang="en-GB" sz="16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Journal of Unschooling &amp; Alternative Learning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7(14), pp.1–28.</a:t>
            </a:r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53758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A0E0A64-9C52-48BF-AA9D-97521A55E001}"/>
              </a:ext>
            </a:extLst>
          </p:cNvPr>
          <p:cNvSpPr/>
          <p:nvPr/>
        </p:nvSpPr>
        <p:spPr>
          <a:xfrm>
            <a:off x="287111" y="281175"/>
            <a:ext cx="8856889" cy="44631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GOV.UK. (2018).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national curriculum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[online] Available at: https://www.gov.uk/national-curriculum/key-stage-3-and-4 [Accessed 17 Oct. 2018].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Holt, J., 1984. 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How children fail.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 Rev., Harmondsworth: Penguin.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Holt, J., 2009. 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How Children Learn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New York: Da Capo Press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Illich, I., 2011. </a:t>
            </a: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Deschooling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society, London: Marion Boyars.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MORRISON, </a:t>
            </a: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Kristan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2016. "THE COURAGE TO LET THEM PLAY": FACTORS INFLUENCING AND LIMITING FEELINGS OF SELF-EFFICACY IN UNSCHOOLING MOTHERS. 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Journal of Unschooling &amp; Alternative Learning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10(19), pp.48–82.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Mountney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R., 2009. 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Learning without school : home education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London: Jessica Kingsley.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Nipissing University, 2007. Journal of unschooling and alternative learning. 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Journal of unschooling and alternative learning.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Thomas, A. &amp; Pattison, H., 2007. 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How children learn at home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London: Continuum.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Vaughan et al., 2006. 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Summerhill and A.S. Neill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Maidenhead: Open University Press.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Worldrecordacademy.com. (2018). </a:t>
            </a:r>
            <a:r>
              <a:rPr lang="en-US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Oldest college graduate in history: Nola Ochs</a:t>
            </a: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[online] Available at: http://www.worldrecordacademy.com/amazing/oldest_college_graduate_nola_ochs_70135.htm [Accessed 17 Oct. 2018].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351596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434</Words>
  <Application>Microsoft Office PowerPoint</Application>
  <PresentationFormat>On-screen Show (16:9)</PresentationFormat>
  <Paragraphs>68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Abadi MT Condensed Extra Bold</vt:lpstr>
      <vt:lpstr>Arial</vt:lpstr>
      <vt:lpstr>Calibri</vt:lpstr>
      <vt:lpstr>Calibri Light</vt:lpstr>
      <vt:lpstr>Mangal</vt:lpstr>
      <vt:lpstr>Open Sans</vt:lpstr>
      <vt:lpstr>Times New Roman</vt:lpstr>
      <vt:lpstr>Retrospect</vt:lpstr>
      <vt:lpstr>IDEAL LEARNING ENVIRONMENT</vt:lpstr>
      <vt:lpstr>“You are required to research and present your ideal learning environment for an identified group of learners.”  </vt:lpstr>
      <vt:lpstr>Influences</vt:lpstr>
      <vt:lpstr>PowerPoint Presentation</vt:lpstr>
      <vt:lpstr>‘Identified group of learners’</vt:lpstr>
      <vt:lpstr>PowerPoint Presentation</vt:lpstr>
      <vt:lpstr>No age limits or requirements </vt:lpstr>
      <vt:lpstr>The Concept - FEEET</vt:lpstr>
      <vt:lpstr>PowerPoint Presentation</vt:lpstr>
      <vt:lpstr>Physical Environment</vt:lpstr>
      <vt:lpstr>PowerPoint Presentation</vt:lpstr>
      <vt:lpstr>Typical School    vs     Stepping FEEET</vt:lpstr>
      <vt:lpstr>LEARN to LIVE and LIVE to LEARN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IDEAL LEARNING ENVIRONMENT</dc:title>
  <dc:creator>DYLAN CHURM</dc:creator>
  <cp:lastModifiedBy>DYLAN CHURM</cp:lastModifiedBy>
  <cp:revision>5</cp:revision>
  <dcterms:created xsi:type="dcterms:W3CDTF">2018-10-23T01:26:38Z</dcterms:created>
  <dcterms:modified xsi:type="dcterms:W3CDTF">2018-10-23T07:07:02Z</dcterms:modified>
</cp:coreProperties>
</file>