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67" r:id="rId5"/>
    <p:sldId id="259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621B58-805A-4D98-8FA5-B5A3F714A9A6}" v="391" dt="2025-06-10T22:14:46.9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3365" autoAdjust="0"/>
    <p:restoredTop sz="94660"/>
  </p:normalViewPr>
  <p:slideViewPr>
    <p:cSldViewPr snapToGrid="0">
      <p:cViewPr>
        <p:scale>
          <a:sx n="44" d="100"/>
          <a:sy n="44" d="100"/>
        </p:scale>
        <p:origin x="436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9BD6D-736C-54DC-299F-A406C9A5B7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86ACA3-1E24-90B8-216E-6B470F6AC9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36033-8C1B-DECA-B11D-D22A9024B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8D940F-B66A-DDC8-0720-6F6149E79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76172-76AF-5613-260D-01B677783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065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43563-7116-CDB0-5BA4-C33B2CE1D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B1961-7A17-3F89-53B0-A749A060C9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CBD7B7-D5E0-62BB-9F3F-89F936482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43138E-C095-E3AF-E319-BB2E44DD0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12B9C5-CD06-A2D6-4CAE-299BD11DF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775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74AAC-6EF0-46C3-DC10-45F1527B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13011F-B949-10C6-C2B4-3CE6096DD9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1A668-3A5A-71FE-E62F-75DC4F723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748192-8E50-4A50-DC36-92902FB2C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2AB81-C92C-5E61-B98B-0362D15F0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976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A8CC4-7717-33DD-36B8-40F4A1214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1E17A-8BF7-72B0-648C-C7A0AEFD56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0C4436-5D14-37EA-0F85-284C77DDA2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5B436B-2E09-0B13-B626-48A10F735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8DDCEF-641A-6D6C-5D7F-F97327EAC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83D27-6E38-B25A-DBD8-2EB94C214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292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19AE5-8442-35CB-E7DB-B112A45FD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29792-8590-4896-F257-0CCE5EDD80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552868-253A-5151-FE8D-78155C5EB3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9312C4-8141-1B43-37F2-30CC7A80B0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FE13BC-9CB4-9A40-4803-06B6AA9F0F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6CF440-8558-99F8-64E8-DD58892F7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71E416-862E-727F-968C-684F266F4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E0B895-7EF4-3AA8-6FF2-56A1B4DC1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896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14DD3-F265-25AA-4489-1E24E6A36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0EC28F-1D8B-64AF-7CD5-CC0E7D19D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05FB6E-61F0-7F15-B8AD-E14B3DB53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A50E9E-12D0-CC46-0B69-9A4C53F08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841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DC4AA7-1C06-6252-516A-04DACF10F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C30E43-2E8B-9AAB-7C92-021ABD7E3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2C98BE-C337-3B00-364A-2216530F4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281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648FB-C8AC-BD35-04C9-8E3EEDDB3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2F1E8-A44D-2258-FADE-DD1D887B3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F8EBDA-5706-FB13-4126-2BD1FE4B71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024492-F5A1-10EF-7214-49BB749A6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84CF6C-BBF5-A65F-70DB-4A1181930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A378C-E13D-4A2B-1583-36E5BCAD1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660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FEE69-6C35-9977-B421-D55AB0B21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386535-2D38-30F0-777C-B935544BB8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F23DEC-1651-EAE8-DACD-1F8491EB9B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CC94CD-E4AC-442C-9406-21DA62BC7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5F055F-2D87-6817-9061-1CFFBD265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A087E7-EF4E-EAA7-E7C9-6335B4485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17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5CD0-3E07-5614-E5F2-670ACE6A4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22DF07-90E9-7527-6EA5-7FD7365505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3389A-9886-909E-8812-B2C894016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D30C55-63E2-4922-B138-15C7E86CA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5532E-4A96-98A3-1E6B-FC4CD346C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001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9C7C03-E35B-10B3-330B-D7ED2DBE99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812299-57FF-6900-5091-E1D834959B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07FDE-34B6-62F5-5936-BC2F17AC4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97A8C-6916-8D6A-CB34-F33EE2496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A56F5-00B0-DF0D-2073-CDF3A498A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692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8EB046-7FC9-BA40-C7A9-29358516A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7CFD4B-4C41-A361-992A-B6E20B6753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BB7523-69A6-01AD-3AB6-76BB1DEFE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F764C5-FFA4-B652-BBE3-62E050AC1C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4BE39-0EBC-D787-5865-2B4D68D8AB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012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lampadman.com/time-management-matrix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adouthere.wordpress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t101.commons.gc.cuny.edu/the-big-finale/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cmit.mit.edu/observation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20/07/22/why-it-is-sometimes-necessary-to-refuse-to-tackle-a-problem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veourreallife.com/printable-checklist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authors-guide-harvard-referencing/" TargetMode="Externa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todoist.com%2F&amp;data=05%7C02%7C2436365%40student.uwtsd.ac.uk%7C09dbb0dcedc44b9d04c608dda1d8ac79%7C4e0f11f9046e45059cb8db2152311e21%7C0%7C0%7C638844674174942102%7CUnknown%7CTWFpbGZsb3d8eyJFbXB0eU1hcGkiOnRydWUsIlYiOiIwLjAuMDAwMCIsIlAiOiJXaW4zMiIsIkFOIjoiTWFpbCIsIldUIjoyfQ%3D%3D%7C0%7C%7C%7C&amp;sdata=WXJNeOhj1F5pIWUxzKzfhq4WzefG3v5nwWQtnhXohec%3D&amp;reserved=0" TargetMode="External"/><Relationship Id="rId5" Type="http://schemas.openxmlformats.org/officeDocument/2006/relationships/hyperlink" Target="https://eur01.safelinks.protection.outlook.com/?url=https%3A%2F%2Ftrello.com%2F&amp;data=05%7C02%7C2436365%40student.uwtsd.ac.uk%7C09dbb0dcedc44b9d04c608dda1d8ac79%7C4e0f11f9046e45059cb8db2152311e21%7C0%7C0%7C638844674174928216%7CUnknown%7CTWFpbGZsb3d8eyJFbXB0eU1hcGkiOnRydWUsIlYiOiIwLjAuMDAwMCIsIlAiOiJXaW4zMiIsIkFOIjoiTWFpbCIsIldUIjoyfQ%3D%3D%7C0%7C%7C%7C&amp;sdata=T%2FDYMC1rGW1kriDUpW4z4BGVfoJpgnyW4hX7d4%2B4ipY%3D&amp;reserved=0" TargetMode="External"/><Relationship Id="rId4" Type="http://schemas.openxmlformats.org/officeDocument/2006/relationships/hyperlink" Target="https://eur01.safelinks.protection.outlook.com/?url=https%3A%2F%2Ffrancescocirillo.com%2Fpages%2Fpomodoro-technique&amp;data=05%7C02%7C2436365%40student.uwtsd.ac.uk%7C09dbb0dcedc44b9d04c608dda1d8ac79%7C4e0f11f9046e45059cb8db2152311e21%7C0%7C0%7C638844674174907691%7CUnknown%7CTWFpbGZsb3d8eyJFbXB0eU1hcGkiOnRydWUsIlYiOiIwLjAuMDAwMCIsIlAiOiJXaW4zMiIsIkFOIjoiTWFpbCIsIldUIjoyfQ%3D%3D%7C0%7C%7C%7C&amp;sdata=4KA7Qhp6liJR7SvcuqHLE2GoQlCiIH5IRib6Vph%2BLLo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14" name="Picture 13" descr="Time compass on hand">
            <a:extLst>
              <a:ext uri="{FF2B5EF4-FFF2-40B4-BE49-F238E27FC236}">
                <a16:creationId xmlns:a16="http://schemas.microsoft.com/office/drawing/2014/main" id="{9B03D475-7451-87EA-FAA7-7E22F2FF124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414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24D8D9-1D3C-48AD-FD5B-C2BE94161B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5"/>
          </a:xfrm>
        </p:spPr>
        <p:txBody>
          <a:bodyPr>
            <a:normAutofit/>
          </a:bodyPr>
          <a:lstStyle/>
          <a:p>
            <a:r>
              <a:rPr lang="en-GB" sz="5200" dirty="0">
                <a:highlight>
                  <a:srgbClr val="FFFF00"/>
                </a:highlight>
              </a:rPr>
              <a:t>What is Time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543CC2-119C-DFB4-4B3E-8185B3317C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181" y="3514853"/>
            <a:ext cx="9795637" cy="2057043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  <a:highlight>
                  <a:srgbClr val="FFFF00"/>
                </a:highlight>
              </a:rPr>
              <a:t>ShanayaKareem</a:t>
            </a:r>
            <a:endParaRPr lang="en-GB" dirty="0">
              <a:solidFill>
                <a:srgbClr val="FFFFFF"/>
              </a:solidFill>
              <a:highlight>
                <a:srgbClr val="FFFF00"/>
              </a:highlight>
            </a:endParaRPr>
          </a:p>
          <a:p>
            <a:r>
              <a:rPr lang="en-GB" dirty="0">
                <a:solidFill>
                  <a:srgbClr val="FFFFFF"/>
                </a:solidFill>
                <a:highlight>
                  <a:srgbClr val="FFFF00"/>
                </a:highlight>
              </a:rPr>
              <a:t>2436365</a:t>
            </a:r>
          </a:p>
          <a:p>
            <a:r>
              <a:rPr lang="en-GB" dirty="0">
                <a:solidFill>
                  <a:srgbClr val="FFFFFF"/>
                </a:solidFill>
                <a:highlight>
                  <a:srgbClr val="FFFF00"/>
                </a:highlight>
              </a:rPr>
              <a:t>Scott James </a:t>
            </a:r>
          </a:p>
        </p:txBody>
      </p:sp>
    </p:spTree>
    <p:extLst>
      <p:ext uri="{BB962C8B-B14F-4D97-AF65-F5344CB8AC3E}">
        <p14:creationId xmlns:p14="http://schemas.microsoft.com/office/powerpoint/2010/main" val="32029204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Content Placeholder 7" descr="A clock with different colored circles&#10;&#10;AI-generated content may be incorrect.">
            <a:extLst>
              <a:ext uri="{FF2B5EF4-FFF2-40B4-BE49-F238E27FC236}">
                <a16:creationId xmlns:a16="http://schemas.microsoft.com/office/drawing/2014/main" id="{62B23342-C635-8D04-4108-9333FC3FCB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3828" b="19065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9D991F-4FEC-192E-FEA2-044621425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9AAA7-732E-55AB-752F-2D4C9B6AF7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8181" y="2957665"/>
            <a:ext cx="9792471" cy="3171423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 dirty="0">
                <a:highlight>
                  <a:srgbClr val="FFFF00"/>
                </a:highlight>
              </a:rPr>
              <a:t>Time management involves the ability to plan and control how time is allocated to various activities (</a:t>
            </a:r>
            <a:r>
              <a:rPr lang="en-US" sz="2000" dirty="0" err="1">
                <a:highlight>
                  <a:srgbClr val="FFFF00"/>
                </a:highlight>
              </a:rPr>
              <a:t>Lakein</a:t>
            </a:r>
            <a:r>
              <a:rPr lang="en-US" sz="2000" dirty="0">
                <a:highlight>
                  <a:srgbClr val="FFFF00"/>
                </a:highlight>
              </a:rPr>
              <a:t>, 1973). Britton and Tesser (1991) found that students utilizing time management techniques achieve better academic performance.</a:t>
            </a:r>
          </a:p>
        </p:txBody>
      </p:sp>
    </p:spTree>
    <p:extLst>
      <p:ext uri="{BB962C8B-B14F-4D97-AF65-F5344CB8AC3E}">
        <p14:creationId xmlns:p14="http://schemas.microsoft.com/office/powerpoint/2010/main" val="25881726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A person meditating in a chair">
            <a:extLst>
              <a:ext uri="{FF2B5EF4-FFF2-40B4-BE49-F238E27FC236}">
                <a16:creationId xmlns:a16="http://schemas.microsoft.com/office/drawing/2014/main" id="{5CC0FD2A-3D7B-CD02-81D5-3BCB822BEA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733" b="9892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645AA9-A10D-A91C-6224-EDA84E4C4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Why is it time management important for student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03DBF-EB9D-114F-6694-BB82D36FA3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8181" y="2957665"/>
            <a:ext cx="9792471" cy="31714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highlight>
                  <a:srgbClr val="FFFF00"/>
                </a:highlight>
              </a:rPr>
              <a:t>Helps meet deadlines </a:t>
            </a:r>
          </a:p>
          <a:p>
            <a:r>
              <a:rPr lang="en-US" sz="2000" dirty="0">
                <a:highlight>
                  <a:srgbClr val="FFFF00"/>
                </a:highlight>
              </a:rPr>
              <a:t>Improves academic performance </a:t>
            </a:r>
          </a:p>
          <a:p>
            <a:r>
              <a:rPr lang="en-US" sz="2000" dirty="0">
                <a:highlight>
                  <a:srgbClr val="FFFF00"/>
                </a:highlight>
              </a:rPr>
              <a:t>Reduces stress and anxiety</a:t>
            </a:r>
          </a:p>
          <a:p>
            <a:r>
              <a:rPr lang="en-US" sz="2000" dirty="0">
                <a:highlight>
                  <a:srgbClr val="FFFF00"/>
                </a:highlight>
              </a:rPr>
              <a:t>Builds self discipline and </a:t>
            </a:r>
            <a:r>
              <a:rPr lang="en-US" sz="2000" dirty="0" err="1">
                <a:highlight>
                  <a:srgbClr val="FFFF00"/>
                </a:highlight>
              </a:rPr>
              <a:t>indepence</a:t>
            </a:r>
            <a:r>
              <a:rPr lang="en-US" sz="2000" dirty="0">
                <a:highlight>
                  <a:srgbClr val="FFFF00"/>
                </a:highlight>
              </a:rPr>
              <a:t> </a:t>
            </a:r>
          </a:p>
          <a:p>
            <a:r>
              <a:rPr lang="en-US" sz="2000" dirty="0">
                <a:highlight>
                  <a:srgbClr val="FFFF00"/>
                </a:highlight>
              </a:rPr>
              <a:t>Balances academic and personal life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F18264-FC70-45F2-50A6-A41212621BAE}"/>
              </a:ext>
            </a:extLst>
          </p:cNvPr>
          <p:cNvSpPr txBox="1"/>
          <p:nvPr/>
        </p:nvSpPr>
        <p:spPr>
          <a:xfrm>
            <a:off x="9602829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madouthere.wordpress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8147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0EC1F6-5883-6E2C-6974-717261A42F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Rectangle 82">
            <a:extLst>
              <a:ext uri="{FF2B5EF4-FFF2-40B4-BE49-F238E27FC236}">
                <a16:creationId xmlns:a16="http://schemas.microsoft.com/office/drawing/2014/main" id="{3DC28794-3B89-462C-BE95-927A51D7D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8BF1BF76-D9C8-49D3-9A7F-D43C497C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38E62E29-CCA4-46D9-A2B7-FFBB63215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3F3DFA0E-3CF8-484F-AB2E-8F6398699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0A3AE79A-8350-4B57-B8C9-92360474C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0A2CFA8D-F654-4516-9486-873BAAD1B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19C3CD77-D91F-400B-A95F-5AB347FF7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A5FA3032-F836-4A83-871C-76E9F1EFA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F4971C26-6BC8-4712-823C-A538AA761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5" name="Rectangle 94">
            <a:extLst>
              <a:ext uri="{FF2B5EF4-FFF2-40B4-BE49-F238E27FC236}">
                <a16:creationId xmlns:a16="http://schemas.microsoft.com/office/drawing/2014/main" id="{59E7F326-090A-45F0-9F6C-D98AF5160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DF20FE9C-08B6-451E-BEDA-401A81BD4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9" name="Group 98">
            <a:extLst>
              <a:ext uri="{FF2B5EF4-FFF2-40B4-BE49-F238E27FC236}">
                <a16:creationId xmlns:a16="http://schemas.microsoft.com/office/drawing/2014/main" id="{80864D66-4BEF-4628-B9DC-C382A4BC2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B8473175-583C-4362-AD52-6A4168745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7C119EE6-B01F-4BDA-97B2-8BC244AD9F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3783EB66-70A8-4451-984C-ABF2410C6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3BA8CB1A-B550-452B-BB18-69D43CC92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Content Placeholder 8" descr="Cartoon of a child sitting on a desk in a classroom&#10;&#10;AI-generated content may be incorrect.">
            <a:extLst>
              <a:ext uri="{FF2B5EF4-FFF2-40B4-BE49-F238E27FC236}">
                <a16:creationId xmlns:a16="http://schemas.microsoft.com/office/drawing/2014/main" id="{E2051DAC-13EE-ABA5-1678-136DF9E265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64900" y="29548"/>
            <a:ext cx="8126817" cy="60138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FC8234-A70E-B2E4-9FB0-0985195C2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6875" y="630935"/>
            <a:ext cx="7315200" cy="291236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How does effective time management contribute to student succes</a:t>
            </a:r>
            <a:r>
              <a:rPr lang="en-US" sz="4800" kern="1200" dirty="0">
                <a:solidFill>
                  <a:schemeClr val="bg1"/>
                </a:solidFill>
                <a:highlight>
                  <a:srgbClr val="FFFF00"/>
                </a:highlight>
                <a:latin typeface="+mj-lt"/>
                <a:ea typeface="+mj-ea"/>
                <a:cs typeface="+mj-cs"/>
              </a:rPr>
              <a:t>s</a:t>
            </a:r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F67C7EE6-E29C-4D84-B2C6-7B20A0FDA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73C23E94-A2CC-459B-9961-40250DBE6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40DC685A-870A-4F1B-8A06-1DB278981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ED8F22A6-4F2D-4467-A3A9-A9BE31FC98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758D5732-C263-4EED-85EF-7E7435EDE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642C5-17B8-E686-8D2C-69C8CA2984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36875" y="3726352"/>
            <a:ext cx="7315200" cy="2317041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1800" dirty="0">
                <a:highlight>
                  <a:srgbClr val="FFFF00"/>
                </a:highlight>
              </a:rPr>
              <a:t>Helps develop life skills</a:t>
            </a:r>
          </a:p>
          <a:p>
            <a:pPr algn="ctr"/>
            <a:r>
              <a:rPr lang="en-US" sz="1800" dirty="0">
                <a:highlight>
                  <a:srgbClr val="FFFF00"/>
                </a:highlight>
              </a:rPr>
              <a:t>Boost confidence</a:t>
            </a:r>
          </a:p>
          <a:p>
            <a:pPr algn="ctr"/>
            <a:r>
              <a:rPr lang="en-US" sz="1800" dirty="0">
                <a:highlight>
                  <a:srgbClr val="FFFF00"/>
                </a:highlight>
              </a:rPr>
              <a:t>Better academic performance</a:t>
            </a:r>
          </a:p>
          <a:p>
            <a:pPr algn="ctr"/>
            <a:r>
              <a:rPr lang="en-US" sz="1800" dirty="0">
                <a:highlight>
                  <a:srgbClr val="FFFF00"/>
                </a:highlight>
              </a:rPr>
              <a:t>Increased productivity</a:t>
            </a:r>
          </a:p>
          <a:p>
            <a:pPr algn="ctr"/>
            <a:r>
              <a:rPr lang="en-US" sz="1800" dirty="0">
                <a:highlight>
                  <a:srgbClr val="FFFF00"/>
                </a:highlight>
              </a:rPr>
              <a:t>Improved focus and motivation</a:t>
            </a:r>
          </a:p>
          <a:p>
            <a:pPr algn="ctr"/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468547-29CA-2253-D09E-1827AC537DE9}"/>
              </a:ext>
            </a:extLst>
          </p:cNvPr>
          <p:cNvSpPr txBox="1"/>
          <p:nvPr/>
        </p:nvSpPr>
        <p:spPr>
          <a:xfrm>
            <a:off x="7602547" y="5843338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t101.commons.gc.cuny.edu/the-big-fina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00542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6" name="Content Placeholder 15" descr="A diagram of a person with different thoughts&#10;&#10;AI-generated content may be incorrect.">
            <a:extLst>
              <a:ext uri="{FF2B5EF4-FFF2-40B4-BE49-F238E27FC236}">
                <a16:creationId xmlns:a16="http://schemas.microsoft.com/office/drawing/2014/main" id="{136C0CD0-44CE-FC39-A834-1C6DD0BDF7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703" b="18012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866021-74BB-FCDF-9258-C97BCF956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Common challenges student face in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10455-882C-DAB8-E9A3-7B2F6478BB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8181" y="2957665"/>
            <a:ext cx="9792471" cy="31714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900" dirty="0">
                <a:highlight>
                  <a:srgbClr val="FFFF00"/>
                </a:highlight>
              </a:rPr>
              <a:t>Lack of self-discipline</a:t>
            </a:r>
          </a:p>
          <a:p>
            <a:pPr marL="228600" lvl="1"/>
            <a:r>
              <a:rPr lang="en-US" sz="1900" dirty="0">
                <a:highlight>
                  <a:srgbClr val="FFFF00"/>
                </a:highlight>
              </a:rPr>
              <a:t>-skipping routines or giving into distractions can throw  Skipping off an entire day.</a:t>
            </a:r>
          </a:p>
          <a:p>
            <a:r>
              <a:rPr lang="en-US" sz="1900" dirty="0">
                <a:highlight>
                  <a:srgbClr val="FFFF00"/>
                </a:highlight>
              </a:rPr>
              <a:t>Lack of prioritization</a:t>
            </a:r>
          </a:p>
          <a:p>
            <a:pPr marL="228600" lvl="1"/>
            <a:r>
              <a:rPr lang="en-US" sz="1900" dirty="0">
                <a:highlight>
                  <a:srgbClr val="FFFF00"/>
                </a:highlight>
              </a:rPr>
              <a:t>- Ineffective planning</a:t>
            </a:r>
          </a:p>
          <a:p>
            <a:r>
              <a:rPr lang="en-US" sz="1900" dirty="0">
                <a:highlight>
                  <a:srgbClr val="FFFF00"/>
                </a:highlight>
              </a:rPr>
              <a:t>Distractions </a:t>
            </a:r>
          </a:p>
          <a:p>
            <a:pPr marL="228600" lvl="1"/>
            <a:r>
              <a:rPr lang="en-US" sz="1900" dirty="0">
                <a:highlight>
                  <a:srgbClr val="FFFF00"/>
                </a:highlight>
              </a:rPr>
              <a:t>-constant calls or texts</a:t>
            </a:r>
          </a:p>
          <a:p>
            <a:pPr marL="228600" lvl="1"/>
            <a:r>
              <a:rPr lang="en-US" sz="1900" dirty="0">
                <a:highlight>
                  <a:srgbClr val="FFFF00"/>
                </a:highlight>
              </a:rPr>
              <a:t>- App notification</a:t>
            </a:r>
          </a:p>
          <a:p>
            <a:r>
              <a:rPr lang="en-US" sz="1900" dirty="0">
                <a:highlight>
                  <a:srgbClr val="FFFF00"/>
                </a:highlight>
              </a:rPr>
              <a:t>Social media</a:t>
            </a:r>
          </a:p>
          <a:p>
            <a:pPr marL="228600" lvl="1"/>
            <a:r>
              <a:rPr lang="en-US" sz="1900" dirty="0">
                <a:highlight>
                  <a:srgbClr val="FFFF00"/>
                </a:highlight>
              </a:rPr>
              <a:t>-</a:t>
            </a:r>
            <a:r>
              <a:rPr lang="en-US" sz="1900" dirty="0" err="1">
                <a:highlight>
                  <a:srgbClr val="FFFF00"/>
                </a:highlight>
              </a:rPr>
              <a:t>facebook,Instagram</a:t>
            </a:r>
            <a:r>
              <a:rPr lang="en-US" sz="1900" dirty="0">
                <a:highlight>
                  <a:srgbClr val="FFFF00"/>
                </a:highlight>
              </a:rPr>
              <a:t> etc.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C210334-D7D0-D05B-94D5-D1FB7BAE70AA}"/>
              </a:ext>
            </a:extLst>
          </p:cNvPr>
          <p:cNvSpPr txBox="1"/>
          <p:nvPr/>
        </p:nvSpPr>
        <p:spPr>
          <a:xfrm>
            <a:off x="9894575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ccmit.mit.edu/observ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0066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A grid of a plan&#10;&#10;AI-generated content may be incorrect.">
            <a:extLst>
              <a:ext uri="{FF2B5EF4-FFF2-40B4-BE49-F238E27FC236}">
                <a16:creationId xmlns:a16="http://schemas.microsoft.com/office/drawing/2014/main" id="{B03A5F65-5F59-431F-967A-6A92051527B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667" b="16322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F71F16-D91F-6840-0128-9B7F01FF3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Strategies for effective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1D08C-DBF6-9331-0E85-11F927C3AA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8181" y="2957665"/>
            <a:ext cx="9792471" cy="31714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highlight>
                  <a:srgbClr val="FFFF00"/>
                </a:highlight>
              </a:rPr>
              <a:t>Prepare SMART goals</a:t>
            </a:r>
          </a:p>
          <a:p>
            <a:pPr marL="457200" lvl="1"/>
            <a:r>
              <a:rPr lang="en-US" sz="2000" dirty="0">
                <a:highlight>
                  <a:srgbClr val="FFFF00"/>
                </a:highlight>
              </a:rPr>
              <a:t>Smart Measurable Actionable </a:t>
            </a:r>
            <a:r>
              <a:rPr lang="en-US" sz="2000" dirty="0" err="1">
                <a:highlight>
                  <a:srgbClr val="FFFF00"/>
                </a:highlight>
              </a:rPr>
              <a:t>Relevent</a:t>
            </a:r>
            <a:r>
              <a:rPr lang="en-US" sz="2000" dirty="0">
                <a:highlight>
                  <a:srgbClr val="FFFF00"/>
                </a:highlight>
              </a:rPr>
              <a:t> Time </a:t>
            </a:r>
          </a:p>
          <a:p>
            <a:r>
              <a:rPr lang="en-US" sz="2000" dirty="0" err="1">
                <a:highlight>
                  <a:srgbClr val="FFFF00"/>
                </a:highlight>
              </a:rPr>
              <a:t>Priotitise</a:t>
            </a:r>
            <a:r>
              <a:rPr lang="en-US" sz="2000" dirty="0">
                <a:highlight>
                  <a:srgbClr val="FFFF00"/>
                </a:highlight>
              </a:rPr>
              <a:t> task using the Eisenhower matrix</a:t>
            </a:r>
          </a:p>
          <a:p>
            <a:r>
              <a:rPr lang="en-US" sz="2000" dirty="0">
                <a:highlight>
                  <a:srgbClr val="FFFF00"/>
                </a:highlight>
              </a:rPr>
              <a:t>Break large tasks into smaller steps </a:t>
            </a:r>
          </a:p>
          <a:p>
            <a:r>
              <a:rPr lang="en-US" sz="2000" dirty="0">
                <a:highlight>
                  <a:srgbClr val="FFFF00"/>
                </a:highlight>
              </a:rPr>
              <a:t>Eliminate distractions </a:t>
            </a:r>
          </a:p>
          <a:p>
            <a:r>
              <a:rPr lang="en-US" sz="2000" dirty="0">
                <a:highlight>
                  <a:srgbClr val="FFFF00"/>
                </a:highlight>
              </a:rPr>
              <a:t>Pomodoro technique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727E52-A822-2D95-2A7D-BBDA7AB295A6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duperrin.com/english/2020/07/22/why-it-is-sometimes-necessary-to-refuse-to-tackle-a-proble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1656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3DC28794-3B89-462C-BE95-927A51D7D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BF1BF76-D9C8-49D3-9A7F-D43C497C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8E62E29-CCA4-46D9-A2B7-FFBB63215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3F3DFA0E-3CF8-484F-AB2E-8F6398699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0A3AE79A-8350-4B57-B8C9-92360474C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0A2CFA8D-F654-4516-9486-873BAAD1B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19C3CD77-D91F-400B-A95F-5AB347FF7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A5FA3032-F836-4A83-871C-76E9F1EFA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F4971C26-6BC8-4712-823C-A538AA761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59E7F326-090A-45F0-9F6C-D98AF5160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F20FE9C-08B6-451E-BEDA-401A81BD4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0864D66-4BEF-4628-B9DC-C382A4BC2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B8473175-583C-4362-AD52-6A4168745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7C119EE6-B01F-4BDA-97B2-8BC244AD9F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3783EB66-70A8-4451-984C-ABF2410C6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3BA8CB1A-B550-452B-BB18-69D43CC92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Content Placeholder 5" descr="A few checklist papers&#10;&#10;AI-generated content may be incorrect.">
            <a:extLst>
              <a:ext uri="{FF2B5EF4-FFF2-40B4-BE49-F238E27FC236}">
                <a16:creationId xmlns:a16="http://schemas.microsoft.com/office/drawing/2014/main" id="{1EA8811A-D60F-2CF8-E1E1-FDB1410E422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814" b="39936"/>
          <a:stretch>
            <a:fillRect/>
          </a:stretch>
        </p:blipFill>
        <p:spPr>
          <a:xfrm>
            <a:off x="396259" y="317578"/>
            <a:ext cx="10691280" cy="60138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6DAFBF-69AF-6D4B-5F3B-686DD1280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6875" y="630935"/>
            <a:ext cx="7315200" cy="291236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Tools for effective Time Management 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F67C7EE6-E29C-4D84-B2C6-7B20A0FDA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73C23E94-A2CC-459B-9961-40250DBE6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40DC685A-870A-4F1B-8A06-1DB278981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ED8F22A6-4F2D-4467-A3A9-A9BE31FC98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758D5732-C263-4EED-85EF-7E7435EDE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12C73-1793-C71C-612A-BD918B0CB6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36875" y="3726352"/>
            <a:ext cx="7315200" cy="2317041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1800" dirty="0">
                <a:solidFill>
                  <a:schemeClr val="bg1"/>
                </a:solidFill>
                <a:highlight>
                  <a:srgbClr val="FFFF00"/>
                </a:highlight>
              </a:rPr>
              <a:t>Digital </a:t>
            </a:r>
            <a:r>
              <a:rPr lang="en-US" sz="1800" dirty="0" err="1">
                <a:solidFill>
                  <a:schemeClr val="bg1"/>
                </a:solidFill>
                <a:highlight>
                  <a:srgbClr val="FFFF00"/>
                </a:highlight>
              </a:rPr>
              <a:t>calenders</a:t>
            </a:r>
            <a:r>
              <a:rPr lang="en-US" sz="1800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</a:p>
          <a:p>
            <a:pPr algn="ctr"/>
            <a:r>
              <a:rPr lang="en-US" sz="1800" dirty="0">
                <a:solidFill>
                  <a:schemeClr val="bg1"/>
                </a:solidFill>
                <a:highlight>
                  <a:srgbClr val="FFFF00"/>
                </a:highlight>
              </a:rPr>
              <a:t>Task management apps</a:t>
            </a:r>
          </a:p>
          <a:p>
            <a:pPr algn="ctr"/>
            <a:r>
              <a:rPr lang="en-US" sz="1800" dirty="0" err="1">
                <a:solidFill>
                  <a:schemeClr val="bg1"/>
                </a:solidFill>
                <a:highlight>
                  <a:srgbClr val="FFFF00"/>
                </a:highlight>
              </a:rPr>
              <a:t>Todoist</a:t>
            </a:r>
            <a:endParaRPr lang="en-US" sz="1800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algn="ctr"/>
            <a:r>
              <a:rPr lang="en-US" sz="1800" dirty="0">
                <a:solidFill>
                  <a:schemeClr val="bg1"/>
                </a:solidFill>
                <a:highlight>
                  <a:srgbClr val="FFFF00"/>
                </a:highlight>
              </a:rPr>
              <a:t>Trello </a:t>
            </a:r>
          </a:p>
          <a:p>
            <a:pPr algn="ctr"/>
            <a:r>
              <a:rPr lang="en-US" sz="1800" dirty="0">
                <a:solidFill>
                  <a:schemeClr val="bg1"/>
                </a:solidFill>
                <a:highlight>
                  <a:srgbClr val="FFFF00"/>
                </a:highlight>
              </a:rPr>
              <a:t>Notions</a:t>
            </a:r>
          </a:p>
          <a:p>
            <a:pPr algn="ctr"/>
            <a:r>
              <a:rPr lang="en-US" sz="1800" dirty="0">
                <a:solidFill>
                  <a:schemeClr val="bg1"/>
                </a:solidFill>
                <a:highlight>
                  <a:srgbClr val="FFFF00"/>
                </a:highlight>
              </a:rPr>
              <a:t>Reminders </a:t>
            </a:r>
          </a:p>
        </p:txBody>
      </p:sp>
    </p:spTree>
    <p:extLst>
      <p:ext uri="{BB962C8B-B14F-4D97-AF65-F5344CB8AC3E}">
        <p14:creationId xmlns:p14="http://schemas.microsoft.com/office/powerpoint/2010/main" val="39269830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helf of books&#10;&#10;AI-generated content may be incorrect.">
            <a:extLst>
              <a:ext uri="{FF2B5EF4-FFF2-40B4-BE49-F238E27FC236}">
                <a16:creationId xmlns:a16="http://schemas.microsoft.com/office/drawing/2014/main" id="{A6BF8910-6208-FFBA-6F2E-49860E1517B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891" r="1022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BD7742-AB68-113E-63AE-71F951677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1DDB5-E9A7-2B78-4FDB-57480C4B2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4610"/>
            <a:ext cx="10515600" cy="4351338"/>
          </a:xfrm>
        </p:spPr>
        <p:txBody>
          <a:bodyPr>
            <a:normAutofit/>
          </a:bodyPr>
          <a:lstStyle/>
          <a:p>
            <a:pPr fontAlgn="base"/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Britton, B.K. and Tesser, A. (1991) ‘Effects of time-management practices on college grades’, *Journal of Educational Psychology*, 83(3), pp.405–410.</a:t>
            </a:r>
          </a:p>
          <a:p>
            <a:pPr fontAlgn="base"/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Cirillo, F. (2006) *The Pomodoro Technique*. [online] Available at: </a:t>
            </a:r>
            <a:r>
              <a:rPr lang="en-GB" sz="1500" u="sng" dirty="0">
                <a:solidFill>
                  <a:schemeClr val="bg1"/>
                </a:solidFill>
                <a:highlight>
                  <a:srgbClr val="FFFF00"/>
                </a:highlight>
                <a:hlinkClick r:id="rId4" tooltip="Original URL: https://francescocirillo.com/pages/pomodoro-technique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https://francescocirillo.com/pages/pomodoro-technique</a:t>
            </a:r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 [Accessed 2 Jun. 2025].</a:t>
            </a:r>
          </a:p>
          <a:p>
            <a:pPr fontAlgn="base"/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Covey, S.R. (1994) *First Things First*. New York: Simon &amp; Schuster.</a:t>
            </a:r>
          </a:p>
          <a:p>
            <a:pPr fontAlgn="base"/>
            <a:r>
              <a:rPr lang="en-GB" sz="1500" dirty="0" err="1">
                <a:solidFill>
                  <a:schemeClr val="bg1"/>
                </a:solidFill>
                <a:highlight>
                  <a:srgbClr val="FFFF00"/>
                </a:highlight>
              </a:rPr>
              <a:t>Lakein</a:t>
            </a:r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, A. (1973) *How to Get Control of Your Time and Your Life*. New York: P.H. Wyden.</a:t>
            </a:r>
          </a:p>
          <a:p>
            <a:pPr fontAlgn="base"/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Macan, T.H., Shahani, C., </a:t>
            </a:r>
            <a:r>
              <a:rPr lang="en-GB" sz="1500" dirty="0" err="1">
                <a:solidFill>
                  <a:schemeClr val="bg1"/>
                </a:solidFill>
                <a:highlight>
                  <a:srgbClr val="FFFF00"/>
                </a:highlight>
              </a:rPr>
              <a:t>Dipboye</a:t>
            </a:r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, R.L. and Phillips, A.P. (1990) ‘College students’ time management: Correlations with academic performance and stress’, *Journal of Educational Psychology*, 82(4), pp.760–768.</a:t>
            </a:r>
          </a:p>
          <a:p>
            <a:pPr fontAlgn="base"/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Rosen, L.D., Carrier, L.M. and Cheever, N.A. (2013) ‘Facebook and texting made me do it: Media-induced task-switching while studying’, *Computers in Human </a:t>
            </a:r>
            <a:r>
              <a:rPr lang="en-GB" sz="1500" dirty="0" err="1">
                <a:solidFill>
                  <a:schemeClr val="bg1"/>
                </a:solidFill>
                <a:highlight>
                  <a:srgbClr val="FFFF00"/>
                </a:highlight>
              </a:rPr>
              <a:t>Behavior</a:t>
            </a:r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*, 29(3), pp.948–958.</a:t>
            </a:r>
          </a:p>
          <a:p>
            <a:pPr fontAlgn="base"/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Trello (n.d.) *Trello*. [online] Available at: </a:t>
            </a:r>
            <a:r>
              <a:rPr lang="en-GB" sz="1500" u="sng" dirty="0">
                <a:solidFill>
                  <a:schemeClr val="bg1"/>
                </a:solidFill>
                <a:highlight>
                  <a:srgbClr val="FFFF00"/>
                </a:highlight>
                <a:hlinkClick r:id="rId5" tooltip="Original URL: https://trello.com/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https://trello.com/</a:t>
            </a:r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 [Accessed 2 Jun. 2025].</a:t>
            </a:r>
          </a:p>
          <a:p>
            <a:pPr fontAlgn="base"/>
            <a:r>
              <a:rPr lang="en-GB" sz="1500" dirty="0" err="1">
                <a:solidFill>
                  <a:schemeClr val="bg1"/>
                </a:solidFill>
                <a:highlight>
                  <a:srgbClr val="FFFF00"/>
                </a:highlight>
              </a:rPr>
              <a:t>Todoist</a:t>
            </a:r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 (n.d.) *</a:t>
            </a:r>
            <a:r>
              <a:rPr lang="en-GB" sz="1500" dirty="0" err="1">
                <a:solidFill>
                  <a:schemeClr val="bg1"/>
                </a:solidFill>
                <a:highlight>
                  <a:srgbClr val="FFFF00"/>
                </a:highlight>
              </a:rPr>
              <a:t>Todoist</a:t>
            </a:r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*. [online] Available at: </a:t>
            </a:r>
            <a:r>
              <a:rPr lang="en-GB" sz="1500" u="sng" dirty="0">
                <a:solidFill>
                  <a:schemeClr val="bg1"/>
                </a:solidFill>
                <a:highlight>
                  <a:srgbClr val="FFFF00"/>
                </a:highlight>
                <a:hlinkClick r:id="rId6" tooltip="Original URL: https://todoist.com/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https://todoist.com/</a:t>
            </a:r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 [Accessed 2 Jun. 2025].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  <a:highlight>
                  <a:srgbClr val="FFFF00"/>
                </a:highlight>
              </a:rPr>
              <a:t> </a:t>
            </a:r>
          </a:p>
          <a:p>
            <a:endParaRPr lang="en-GB" sz="15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22E97D-CC9F-A17C-4E50-C94788331CCA}"/>
              </a:ext>
            </a:extLst>
          </p:cNvPr>
          <p:cNvSpPr txBox="1"/>
          <p:nvPr/>
        </p:nvSpPr>
        <p:spPr>
          <a:xfrm>
            <a:off x="9609242" y="6657945"/>
            <a:ext cx="258275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enago.com/academy/authors-guide-harvard-referenc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846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522</Words>
  <Application>Microsoft Office PowerPoint</Application>
  <PresentationFormat>Widescreen</PresentationFormat>
  <Paragraphs>57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What is Time Management </vt:lpstr>
      <vt:lpstr>What is Time Management?</vt:lpstr>
      <vt:lpstr>Why is it time management important for student success</vt:lpstr>
      <vt:lpstr>How does effective time management contribute to student success</vt:lpstr>
      <vt:lpstr>Common challenges student face in Time Management</vt:lpstr>
      <vt:lpstr>Strategies for effective Time Management </vt:lpstr>
      <vt:lpstr>Tools for effective Time Management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shanaya kareem</dc:creator>
  <cp:lastModifiedBy>shanaya kareem</cp:lastModifiedBy>
  <cp:revision>2</cp:revision>
  <dcterms:created xsi:type="dcterms:W3CDTF">2025-06-10T18:56:52Z</dcterms:created>
  <dcterms:modified xsi:type="dcterms:W3CDTF">2025-06-10T22:16:10Z</dcterms:modified>
</cp:coreProperties>
</file>