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ppt/theme/themeOverride42.xml" ContentType="application/vnd.openxmlformats-officedocument.themeOverride+xml"/>
  <Override PartName="/ppt/theme/themeOverride43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44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45.xml" ContentType="application/vnd.openxmlformats-officedocument.themeOverride+xml"/>
  <Override PartName="/ppt/theme/themeOverride46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421" r:id="rId2"/>
    <p:sldId id="422" r:id="rId3"/>
    <p:sldId id="423" r:id="rId4"/>
    <p:sldId id="424" r:id="rId5"/>
    <p:sldId id="425" r:id="rId6"/>
    <p:sldId id="360" r:id="rId7"/>
    <p:sldId id="361" r:id="rId8"/>
    <p:sldId id="366" r:id="rId9"/>
    <p:sldId id="367" r:id="rId10"/>
    <p:sldId id="368" r:id="rId11"/>
    <p:sldId id="369" r:id="rId12"/>
    <p:sldId id="371" r:id="rId13"/>
    <p:sldId id="373" r:id="rId14"/>
    <p:sldId id="374" r:id="rId15"/>
    <p:sldId id="376" r:id="rId16"/>
    <p:sldId id="377" r:id="rId17"/>
    <p:sldId id="378" r:id="rId18"/>
    <p:sldId id="379" r:id="rId19"/>
    <p:sldId id="380" r:id="rId20"/>
    <p:sldId id="381" r:id="rId21"/>
    <p:sldId id="382" r:id="rId22"/>
    <p:sldId id="383" r:id="rId23"/>
    <p:sldId id="384" r:id="rId24"/>
    <p:sldId id="385" r:id="rId25"/>
    <p:sldId id="386" r:id="rId26"/>
    <p:sldId id="387" r:id="rId27"/>
    <p:sldId id="388" r:id="rId28"/>
    <p:sldId id="389" r:id="rId29"/>
    <p:sldId id="390" r:id="rId30"/>
    <p:sldId id="391" r:id="rId31"/>
    <p:sldId id="392" r:id="rId32"/>
    <p:sldId id="393" r:id="rId33"/>
    <p:sldId id="394" r:id="rId34"/>
    <p:sldId id="395" r:id="rId35"/>
    <p:sldId id="396" r:id="rId36"/>
    <p:sldId id="398" r:id="rId37"/>
    <p:sldId id="399" r:id="rId38"/>
    <p:sldId id="400" r:id="rId39"/>
    <p:sldId id="401" r:id="rId40"/>
    <p:sldId id="397" r:id="rId41"/>
    <p:sldId id="402" r:id="rId42"/>
    <p:sldId id="403" r:id="rId43"/>
    <p:sldId id="404" r:id="rId44"/>
    <p:sldId id="405" r:id="rId45"/>
    <p:sldId id="412" r:id="rId46"/>
    <p:sldId id="406" r:id="rId47"/>
    <p:sldId id="407" r:id="rId4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74" d="100"/>
          <a:sy n="74" d="100"/>
        </p:scale>
        <p:origin x="946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971033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我們的心要住在正知正見，不會為社會種種不善的風氣所動搖。凡是心行不定、容易被動搖的，都是貪圖名聞利養、五欲六塵享受；如果將這些念頭放下，如何會被動搖？宇宙人生的真相是因緣果報的現象，世出世間法沒有例外的，說穿了就是因果的轉變、相續、循環，所以它不是常見，也不是斷見。</a:t>
            </a:r>
            <a:r>
              <a:rPr lang="zh-TW" altLang="en-US" dirty="0"/>
              <a:t> </a:t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87928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zh-CN" sz="1800" b="0" i="0" dirty="0">
                <a:solidFill>
                  <a:srgbClr val="242021"/>
                </a:solidFill>
                <a:effectLst/>
                <a:latin typeface="DFBiaoKai-W5-WIN-BF"/>
              </a:rPr>
              <a:t>1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、恩田：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迴向偈裡「上報四重恩，下濟三途苦」，我們有沒有報恩心？心尚且沒有，哪有報恩的行為？我們用什麼報恩？用善心、善念、善行。一生努力修善，以此行為報答親恩，報答師恩，報答一切眾生提供我們一切生活條件之恩。</a:t>
            </a:r>
            <a:r>
              <a:rPr lang="zh-TW" altLang="en-US" sz="2000" dirty="0"/>
              <a:t> </a:t>
            </a:r>
            <a:br>
              <a:rPr lang="zh-TW" altLang="en-US" sz="2000" dirty="0"/>
            </a:br>
            <a:r>
              <a:rPr lang="en-US" altLang="zh-CN" sz="1800" b="0" i="0" dirty="0">
                <a:solidFill>
                  <a:srgbClr val="242021"/>
                </a:solidFill>
                <a:effectLst/>
                <a:latin typeface="DFBiaoKai-W5-WIN-BF"/>
              </a:rPr>
              <a:t>2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、敬田：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必須把對三寶的恭敬用在對一切眾生，我對佛如何恭敬，我對一切眾生就同樣恭敬，這種做法就是「普賢行」。普賢行與一般菩薩行不同之處，普賢行是用真誠心、清淨心、平等心，沒有高下，看佛與眾生是一律平等，一味恭敬，得的果報不可思議。</a:t>
            </a:r>
            <a:r>
              <a:rPr lang="zh-TW" altLang="en-US" dirty="0"/>
              <a:t> </a:t>
            </a:r>
            <a:endParaRPr lang="en-US" altLang="zh-TW" dirty="0"/>
          </a:p>
          <a:p>
            <a:r>
              <a:rPr lang="en-US" altLang="zh-TW" dirty="0"/>
              <a:t>3</a:t>
            </a:r>
            <a:r>
              <a:rPr lang="zh-CN" altLang="en-US" dirty="0"/>
              <a:t>、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我們要盡心盡力的幫助世間一切苦難的眾生，脫離貧困，這需要物質的幫助，但更重要的是教學的幫助。因為物質的幫助只是一時，只能解決他眼前的痛苦。古人說「濟難不濟貧」，他眼前有災難，我們要救濟他，但貧窮無法救。貧窮要如何幫忙？教育，教他技術能力，讓他自己可以獨立謀生。所以，辦學校是濟貧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重要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的方法，幫助他破迷開悟，教導他謀生的技能，他覺悟了就能過圓滿幸福的生活。</a:t>
            </a:r>
            <a:r>
              <a:rPr lang="zh-TW" altLang="en-US" dirty="0"/>
              <a:t> </a:t>
            </a:r>
            <a:br>
              <a:rPr lang="zh-TW" altLang="en-US" dirty="0"/>
            </a:br>
            <a:br>
              <a:rPr lang="zh-TW" altLang="en-US" dirty="0"/>
            </a:br>
            <a:br>
              <a:rPr lang="zh-TW" altLang="en-US" dirty="0"/>
            </a:b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89301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這一段開示是本經最重要的經文，不僅是本經的中心，也可說是釋迦牟尼佛四十九年講經說法、教化眾生的中心。</a:t>
            </a:r>
            <a:r>
              <a:rPr lang="zh-TW" altLang="en-US" dirty="0"/>
              <a:t> </a:t>
            </a:r>
            <a:endParaRPr lang="en-US" altLang="zh-TW" dirty="0"/>
          </a:p>
          <a:p>
            <a:endParaRPr lang="en-US" altLang="zh-TW" dirty="0"/>
          </a:p>
          <a:p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我們修的是淨土，淨土從何學起？也要從十善業道學起。</a:t>
            </a:r>
            <a:r>
              <a:rPr lang="en-US" altLang="zh-TW" sz="1800" b="0" i="0" dirty="0">
                <a:solidFill>
                  <a:srgbClr val="242021"/>
                </a:solidFill>
                <a:effectLst/>
                <a:latin typeface="DFBiaoKai-W5-WIN-BF"/>
              </a:rPr>
              <a:t>《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觀無量壽佛經</a:t>
            </a:r>
            <a:r>
              <a:rPr lang="en-US" altLang="zh-TW" sz="1800" b="0" i="0" dirty="0">
                <a:solidFill>
                  <a:srgbClr val="242021"/>
                </a:solidFill>
                <a:effectLst/>
                <a:latin typeface="DFBiaoKai-W5-WIN-BF"/>
              </a:rPr>
              <a:t>》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上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說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，</a:t>
            </a:r>
            <a:r>
              <a:rPr lang="zh-TW" altLang="en-US" dirty="0"/>
              <a:t> 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「淨業三福」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是三世諸佛淨業正因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。第一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福就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是「孝養父母，奉事師長，慈心不殺，修十善業」</a:t>
            </a:r>
            <a:r>
              <a:rPr lang="zh-TW" altLang="en-US" dirty="0"/>
              <a:t> </a:t>
            </a:r>
            <a:r>
              <a:rPr lang="zh-CN" altLang="en-US" dirty="0"/>
              <a:t>。</a:t>
            </a:r>
            <a:r>
              <a:rPr lang="zh-TW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要求生西方極樂世界，極樂世界是淨土，淨土如何能往生？心淨則佛土淨，心清淨了，身業清淨、語業清淨，三業都清淨</a:t>
            </a:r>
            <a:r>
              <a:rPr lang="zh-CN" altLang="en-US" sz="1800" b="0" i="0" dirty="0">
                <a:solidFill>
                  <a:srgbClr val="242021"/>
                </a:solidFill>
                <a:effectLst/>
                <a:latin typeface="DFBiaoKai-W5-WIN-BF"/>
              </a:rPr>
              <a:t>。</a:t>
            </a:r>
            <a:r>
              <a:rPr lang="zh-TW" altLang="en-US" dirty="0"/>
              <a:t> </a:t>
            </a:r>
            <a:br>
              <a:rPr lang="zh-TW" altLang="en-US" dirty="0"/>
            </a:br>
            <a:br>
              <a:rPr lang="zh-TW" altLang="en-US" dirty="0"/>
            </a:br>
            <a:br>
              <a:rPr lang="zh-TW" altLang="en-US" dirty="0"/>
            </a:b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82270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Relationship Id="rId4" Type="http://schemas.openxmlformats.org/officeDocument/2006/relationships/image" Target="../media/image2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3.xml"/><Relationship Id="rId4" Type="http://schemas.openxmlformats.org/officeDocument/2006/relationships/image" Target="../media/image2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58233EF-A094-4D12-A87E-C31471FE903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D57A954-E671-4C47-AFE9-82CAF50C8957}"/>
              </a:ext>
            </a:extLst>
          </p:cNvPr>
          <p:cNvSpPr txBox="1"/>
          <p:nvPr/>
        </p:nvSpPr>
        <p:spPr>
          <a:xfrm>
            <a:off x="10679207" y="280535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靜坐姿勢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60193965-AC15-47E5-911F-D4F6CF7A8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3563" y="263055"/>
            <a:ext cx="2364544" cy="5717897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AF889DA4-B9E5-4F32-8186-49F99080DF95}"/>
              </a:ext>
            </a:extLst>
          </p:cNvPr>
          <p:cNvSpPr txBox="1"/>
          <p:nvPr/>
        </p:nvSpPr>
        <p:spPr>
          <a:xfrm>
            <a:off x="5070201" y="172262"/>
            <a:ext cx="553998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槃坐要領</a:t>
            </a:r>
            <a:r>
              <a:rPr lang="en-US" altLang="zh-CN" dirty="0">
                <a:solidFill>
                  <a:schemeClr val="bg1"/>
                </a:solidFill>
              </a:rPr>
              <a:t>——</a:t>
            </a:r>
            <a:r>
              <a:rPr lang="zh-CN" altLang="en-US" dirty="0">
                <a:solidFill>
                  <a:schemeClr val="bg1"/>
                </a:solidFill>
              </a:rPr>
              <a:t>毗盧遮那七支坐法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F042BC53-492C-4185-9684-3A5829D8E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051" y="93208"/>
            <a:ext cx="4893818" cy="6598146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CBFA4D0F-8D8A-4069-8387-1139206EC1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7531" y="263055"/>
            <a:ext cx="2552700" cy="42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438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8A133B8-646C-44D2-8CE0-ADA3227D9E2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453BF9F-14A4-4F81-B643-597A97B9FBB4}"/>
              </a:ext>
            </a:extLst>
          </p:cNvPr>
          <p:cNvSpPr txBox="1"/>
          <p:nvPr/>
        </p:nvSpPr>
        <p:spPr>
          <a:xfrm>
            <a:off x="10298296" y="43465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第一支：足支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雙足跏趺（雙盤足）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E132B822-7D96-494F-902C-04492859B6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994" y="246211"/>
            <a:ext cx="2616070" cy="1688855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67B23583-8795-43ED-8F0C-021EF697C8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1913" y="2121891"/>
            <a:ext cx="2616070" cy="1666779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B9C3B3C4-CD0D-4D3B-BBF1-8A5D9F54E0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1912" y="3975495"/>
            <a:ext cx="2605151" cy="1736767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284E2861-C466-4468-9802-686B998253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5096" y="246211"/>
            <a:ext cx="2544108" cy="1688855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D176AFA5-D023-4781-B27C-651B16EB06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6539" y="2121891"/>
            <a:ext cx="2558527" cy="1619321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8DFA9FFE-C5A6-4EFA-A56D-BE3FDD0D131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18229" y="3928036"/>
            <a:ext cx="2546509" cy="2729492"/>
          </a:xfrm>
          <a:prstGeom prst="rect">
            <a:avLst/>
          </a:prstGeom>
        </p:spPr>
      </p:pic>
      <p:sp>
        <p:nvSpPr>
          <p:cNvPr id="18" name="文字方塊 17">
            <a:extLst>
              <a:ext uri="{FF2B5EF4-FFF2-40B4-BE49-F238E27FC236}">
                <a16:creationId xmlns:a16="http://schemas.microsoft.com/office/drawing/2014/main" id="{6641D180-A262-4F85-AABA-944DD9CEBA77}"/>
              </a:ext>
            </a:extLst>
          </p:cNvPr>
          <p:cNvSpPr txBox="1"/>
          <p:nvPr/>
        </p:nvSpPr>
        <p:spPr>
          <a:xfrm>
            <a:off x="3595165" y="368943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第二支：手支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手持定印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20" name="圖片 19">
            <a:extLst>
              <a:ext uri="{FF2B5EF4-FFF2-40B4-BE49-F238E27FC236}">
                <a16:creationId xmlns:a16="http://schemas.microsoft.com/office/drawing/2014/main" id="{7B4ADCFD-CC61-47BD-9A5B-F87630970FF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2657" y="470654"/>
            <a:ext cx="3129094" cy="1974150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379A3B80-D7C9-44E2-BCD1-4F799D5F79A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2657" y="3069243"/>
            <a:ext cx="3158514" cy="171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7733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19CF3BB-37E1-4F36-90B7-A28B32E1E8E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94932DA-82FC-4A3D-B782-D398B471A224}"/>
              </a:ext>
            </a:extLst>
          </p:cNvPr>
          <p:cNvSpPr txBox="1"/>
          <p:nvPr/>
        </p:nvSpPr>
        <p:spPr>
          <a:xfrm>
            <a:off x="10558551" y="343125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第三支：腰脊支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身直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1CFC7AA4-D5EA-4F20-B9C5-C7E345D66A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721" y="161527"/>
            <a:ext cx="3879086" cy="2548187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DD683861-C22B-4D67-B057-E84054DB15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2998" y="2868579"/>
            <a:ext cx="6156808" cy="3991009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FB31F51A-CC00-46C5-A6F7-61CDA67969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6323" y="0"/>
            <a:ext cx="2520280" cy="3148458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06F27DA1-EB6B-4443-B8C5-9F4408F764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55" y="3043425"/>
            <a:ext cx="2505075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035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B0CD42E-7878-477B-9818-87C262E7CB7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37D383D-568E-41EA-B5B4-91E6B9759546}"/>
              </a:ext>
            </a:extLst>
          </p:cNvPr>
          <p:cNvSpPr txBox="1"/>
          <p:nvPr/>
        </p:nvSpPr>
        <p:spPr>
          <a:xfrm>
            <a:off x="10343678" y="26144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第四支：肩胛支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兩肩平衡與放開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F506066-66EF-40B1-8FD3-90F808765C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3232" y="549474"/>
            <a:ext cx="3362681" cy="223224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776898A2-B09B-470D-B78A-46E1C8D49100}"/>
              </a:ext>
            </a:extLst>
          </p:cNvPr>
          <p:cNvSpPr txBox="1"/>
          <p:nvPr/>
        </p:nvSpPr>
        <p:spPr>
          <a:xfrm>
            <a:off x="5829239" y="333450"/>
            <a:ext cx="553998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第五支：頭頸支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微收下顎與自然呼吸</a:t>
            </a:r>
            <a:endParaRPr lang="en-US" altLang="zh-TW" dirty="0">
              <a:solidFill>
                <a:schemeClr val="bg1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C0E2F251-E2E8-4EE5-AAF3-9EB29B2DDD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0710" y="592299"/>
            <a:ext cx="3682471" cy="4298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3100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96AD5A6-AE17-40C7-89E9-7EE4F87B063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02907C0-2020-4304-A7D4-947ABD61A740}"/>
              </a:ext>
            </a:extLst>
          </p:cNvPr>
          <p:cNvSpPr txBox="1"/>
          <p:nvPr/>
        </p:nvSpPr>
        <p:spPr>
          <a:xfrm>
            <a:off x="10437752" y="33345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第六支：舌支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舌頂上顎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AB05ADA-1A8B-4B22-9765-9B42EF6487C2}"/>
              </a:ext>
            </a:extLst>
          </p:cNvPr>
          <p:cNvSpPr txBox="1"/>
          <p:nvPr/>
        </p:nvSpPr>
        <p:spPr>
          <a:xfrm>
            <a:off x="7557432" y="369454"/>
            <a:ext cx="2769989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舌頭的前半部輕舔上齶（不是以舌尖用力抵上齶）。具體竅門是：把舌後部的空氣排盡，咽喉部放鬆，舌稍後縮即自然成，不必用力去“抵”。嘴唇輕閉，嘴部肌肉自然放鬆，上下牙不要相咬，稍留一縫隙。這樣做可幫助減少口水產生，總是吞口水有可能會產生妄念而影響心的平靜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6BAA87B-B2B6-4F7D-879F-DFB1B6684F10}"/>
              </a:ext>
            </a:extLst>
          </p:cNvPr>
          <p:cNvSpPr txBox="1"/>
          <p:nvPr/>
        </p:nvSpPr>
        <p:spPr>
          <a:xfrm>
            <a:off x="6804252" y="33345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第七支：目支</a:t>
            </a:r>
            <a:r>
              <a:rPr lang="en-US" altLang="zh-TW" dirty="0">
                <a:solidFill>
                  <a:schemeClr val="bg1"/>
                </a:solidFill>
              </a:rPr>
              <a:t>——</a:t>
            </a:r>
            <a:r>
              <a:rPr lang="zh-TW" altLang="en-US" dirty="0">
                <a:solidFill>
                  <a:schemeClr val="bg1"/>
                </a:solidFill>
              </a:rPr>
              <a:t>眼睛直視前方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432177B-8A67-4D7D-B319-14AE09188CFF}"/>
              </a:ext>
            </a:extLst>
          </p:cNvPr>
          <p:cNvSpPr txBox="1"/>
          <p:nvPr/>
        </p:nvSpPr>
        <p:spPr>
          <a:xfrm>
            <a:off x="5030413" y="340605"/>
            <a:ext cx="1661993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雙眼微閉：雙眼半開，以能見體前三米左右的距離為宜。目光可注視於體前約一肘遠處之一靜物上。如易散亂可閉上只留一絲光線即可。如易昏沉則可睜大眼睛，平視前方。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98A21249-FF36-42D7-9F0A-64925171D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8015" y="405458"/>
            <a:ext cx="2276475" cy="2419350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BE829DED-288D-498D-9187-0639B4E79BE0}"/>
              </a:ext>
            </a:extLst>
          </p:cNvPr>
          <p:cNvSpPr txBox="1"/>
          <p:nvPr/>
        </p:nvSpPr>
        <p:spPr>
          <a:xfrm>
            <a:off x="98176" y="405458"/>
            <a:ext cx="2400657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下座前，</a:t>
            </a:r>
            <a:r>
              <a:rPr lang="zh-CN" altLang="en-US" dirty="0">
                <a:solidFill>
                  <a:srgbClr val="FFFF00"/>
                </a:solidFill>
              </a:rPr>
              <a:t>可</a:t>
            </a:r>
            <a:r>
              <a:rPr lang="zh-TW" altLang="en-US" dirty="0">
                <a:solidFill>
                  <a:srgbClr val="FFFF00"/>
                </a:solidFill>
              </a:rPr>
              <a:t>做以下動作</a:t>
            </a:r>
            <a:r>
              <a:rPr lang="zh-CN" altLang="en-US" dirty="0">
                <a:solidFill>
                  <a:srgbClr val="FFFF00"/>
                </a:solidFill>
              </a:rPr>
              <a:t>，由靜漸漸至動</a:t>
            </a:r>
            <a:r>
              <a:rPr lang="zh-TW" altLang="en-US" dirty="0">
                <a:solidFill>
                  <a:srgbClr val="FFFF00"/>
                </a:solidFill>
              </a:rPr>
              <a:t>：</a:t>
            </a:r>
          </a:p>
          <a:p>
            <a:r>
              <a:rPr lang="zh-CN" altLang="en-US" dirty="0">
                <a:solidFill>
                  <a:srgbClr val="FFFF00"/>
                </a:solidFill>
              </a:rPr>
              <a:t>一、</a:t>
            </a:r>
            <a:r>
              <a:rPr lang="zh-TW" altLang="en-US" dirty="0">
                <a:solidFill>
                  <a:srgbClr val="FFFF00"/>
                </a:solidFill>
              </a:rPr>
              <a:t>身體前後左右輕動。</a:t>
            </a:r>
          </a:p>
          <a:p>
            <a:r>
              <a:rPr lang="zh-CN" altLang="en-US" dirty="0">
                <a:solidFill>
                  <a:srgbClr val="FFFF00"/>
                </a:solidFill>
              </a:rPr>
              <a:t>二、</a:t>
            </a:r>
            <a:r>
              <a:rPr lang="zh-TW" altLang="en-US" dirty="0">
                <a:solidFill>
                  <a:srgbClr val="FFFF00"/>
                </a:solidFill>
              </a:rPr>
              <a:t>將雙手搓熱，搓揉臉部、按住眼睛，將熱氣傳到眼睛；然後再輕輕放鬆的按摩全身，頭、肩、手、胸、背、腰、腳，按摩至全身微微發熱，讓身體恢復</a:t>
            </a:r>
            <a:r>
              <a:rPr lang="zh-CN" altLang="en-US" dirty="0">
                <a:solidFill>
                  <a:srgbClr val="FFFF00"/>
                </a:solidFill>
              </a:rPr>
              <a:t>平</a:t>
            </a:r>
            <a:r>
              <a:rPr lang="zh-TW" altLang="en-US" dirty="0">
                <a:solidFill>
                  <a:srgbClr val="FFFF00"/>
                </a:solidFill>
              </a:rPr>
              <a:t>常狀態。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E23E226C-7A63-41A5-9B84-60BF17BA0EF4}"/>
              </a:ext>
            </a:extLst>
          </p:cNvPr>
          <p:cNvSpPr txBox="1"/>
          <p:nvPr/>
        </p:nvSpPr>
        <p:spPr>
          <a:xfrm>
            <a:off x="2679278" y="3115904"/>
            <a:ext cx="209094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dirty="0">
                <a:solidFill>
                  <a:schemeClr val="bg1"/>
                </a:solidFill>
              </a:rPr>
              <a:t>七支坐法參考資料：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TW" sz="1800" dirty="0">
                <a:solidFill>
                  <a:schemeClr val="bg1"/>
                </a:solidFill>
              </a:rPr>
              <a:t>https://blog.xuite.net/dyj003/twblog/117095812</a:t>
            </a:r>
          </a:p>
          <a:p>
            <a:endParaRPr lang="en-US" altLang="zh-TW" sz="1800" dirty="0">
              <a:solidFill>
                <a:schemeClr val="bg1"/>
              </a:solidFill>
            </a:endParaRPr>
          </a:p>
          <a:p>
            <a:r>
              <a:rPr lang="zh-CN" altLang="en-US" sz="1800" dirty="0">
                <a:solidFill>
                  <a:schemeClr val="bg1"/>
                </a:solidFill>
              </a:rPr>
              <a:t>英文資料：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CN" sz="1800" dirty="0">
                <a:solidFill>
                  <a:schemeClr val="bg1"/>
                </a:solidFill>
              </a:rPr>
              <a:t>https://www.yogajournal.com/meditation/how-to-meditate/everything-need-know-meditation-posture/</a:t>
            </a:r>
          </a:p>
        </p:txBody>
      </p:sp>
    </p:spTree>
    <p:extLst>
      <p:ext uri="{BB962C8B-B14F-4D97-AF65-F5344CB8AC3E}">
        <p14:creationId xmlns:p14="http://schemas.microsoft.com/office/powerpoint/2010/main" val="6093820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FA69033-A729-44FD-A825-78011AFB55D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812B132-D5B5-4B31-A83A-D915C859DFA9}"/>
              </a:ext>
            </a:extLst>
          </p:cNvPr>
          <p:cNvSpPr txBox="1"/>
          <p:nvPr/>
        </p:nvSpPr>
        <p:spPr>
          <a:xfrm>
            <a:off x="982638" y="405458"/>
            <a:ext cx="9417963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（二種</a:t>
            </a:r>
            <a:r>
              <a:rPr lang="zh-CN" altLang="en-US" dirty="0">
                <a:solidFill>
                  <a:srgbClr val="FFFF00"/>
                </a:solidFill>
              </a:rPr>
              <a:t>禪</a:t>
            </a:r>
            <a:r>
              <a:rPr lang="zh-TW" altLang="en-US" dirty="0">
                <a:solidFill>
                  <a:srgbClr val="FFFF00"/>
                </a:solidFill>
              </a:rPr>
              <a:t>相</a:t>
            </a:r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「取相」與「似相」</a:t>
            </a:r>
            <a:r>
              <a:rPr lang="zh-TW" altLang="en-US" dirty="0">
                <a:solidFill>
                  <a:srgbClr val="FFFF00"/>
                </a:solidFill>
              </a:rPr>
              <a:t>）</a:t>
            </a:r>
            <a:endParaRPr lang="en-US" altLang="zh-TW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zh-TW" altLang="en-US" dirty="0">
                <a:solidFill>
                  <a:srgbClr val="FFFF00"/>
                </a:solidFill>
              </a:rPr>
              <a:t> 禪相</a:t>
            </a:r>
            <a:r>
              <a:rPr lang="zh-CN" altLang="en-US" dirty="0">
                <a:solidFill>
                  <a:srgbClr val="FFFF00"/>
                </a:solidFill>
              </a:rPr>
              <a:t>：</a:t>
            </a:r>
            <a:r>
              <a:rPr lang="zh-TW" altLang="en-US" dirty="0">
                <a:solidFill>
                  <a:srgbClr val="FFFF00"/>
                </a:solidFill>
              </a:rPr>
              <a:t>修行禪定時內心專注的對象</a:t>
            </a:r>
            <a:r>
              <a:rPr lang="zh-CN" altLang="en-US" dirty="0">
                <a:solidFill>
                  <a:srgbClr val="FFFF00"/>
                </a:solidFill>
              </a:rPr>
              <a:t>。）</a:t>
            </a:r>
            <a:endParaRPr lang="zh-TW" altLang="en-US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    如是修習，直至閉眼而置於心，其相亦來現於心中猶如開眼之時相同，此時名為「</a:t>
            </a:r>
            <a:r>
              <a:rPr lang="zh-TW" altLang="en-US" b="1" u="sng" dirty="0">
                <a:solidFill>
                  <a:srgbClr val="FFFF00"/>
                </a:solidFill>
              </a:rPr>
              <a:t>取相</a:t>
            </a:r>
            <a:r>
              <a:rPr lang="zh-TW" altLang="en-US" dirty="0">
                <a:solidFill>
                  <a:srgbClr val="FFFF00"/>
                </a:solidFill>
              </a:rPr>
              <a:t>」</a:t>
            </a:r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en-US" altLang="zh-CN" dirty="0">
                <a:solidFill>
                  <a:srgbClr val="FFFF00"/>
                </a:solidFill>
              </a:rPr>
              <a:t>learning sign</a:t>
            </a:r>
            <a:r>
              <a:rPr lang="zh-CN" altLang="en-US" dirty="0">
                <a:solidFill>
                  <a:srgbClr val="FFFF00"/>
                </a:solidFill>
              </a:rPr>
              <a:t>）</a:t>
            </a:r>
            <a:r>
              <a:rPr lang="zh-TW" altLang="en-US" dirty="0">
                <a:solidFill>
                  <a:srgbClr val="FFFF00"/>
                </a:solidFill>
              </a:rPr>
              <a:t>生起。</a:t>
            </a: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    他的取相生起之後，則不必坐在彼處，可進入他自己的住處坐而修習。如果他的幼稚的定，因為什麼不適合的原故而消逝了，</a:t>
            </a:r>
            <a:r>
              <a:rPr lang="zh-CN" altLang="en-US" dirty="0">
                <a:solidFill>
                  <a:srgbClr val="FFFF00"/>
                </a:solidFill>
              </a:rPr>
              <a:t>他應該</a:t>
            </a:r>
            <a:r>
              <a:rPr lang="zh-TW" altLang="en-US" dirty="0">
                <a:solidFill>
                  <a:srgbClr val="FFFF00"/>
                </a:solidFill>
              </a:rPr>
              <a:t>再去那裡（遍的地方）而取其相回來，安坐修習，數數專注思維。如是修習，諸蓋次第鎮伏，止息煩惱，以近行定</a:t>
            </a:r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en-US" altLang="zh-CN" dirty="0">
                <a:solidFill>
                  <a:srgbClr val="FFFF00"/>
                </a:solidFill>
              </a:rPr>
              <a:t>access concentration </a:t>
            </a:r>
            <a:r>
              <a:rPr lang="zh-CN" altLang="en-US" dirty="0">
                <a:solidFill>
                  <a:srgbClr val="FFFF00"/>
                </a:solidFill>
              </a:rPr>
              <a:t>）</a:t>
            </a:r>
            <a:r>
              <a:rPr lang="zh-TW" altLang="en-US" dirty="0">
                <a:solidFill>
                  <a:srgbClr val="FFFF00"/>
                </a:solidFill>
              </a:rPr>
              <a:t>等持於心，則「</a:t>
            </a:r>
            <a:r>
              <a:rPr lang="zh-TW" altLang="en-US" b="1" u="sng" dirty="0">
                <a:solidFill>
                  <a:srgbClr val="FFFF00"/>
                </a:solidFill>
              </a:rPr>
              <a:t>似相</a:t>
            </a:r>
            <a:r>
              <a:rPr lang="zh-TW" altLang="en-US" dirty="0">
                <a:solidFill>
                  <a:srgbClr val="FFFF00"/>
                </a:solidFill>
              </a:rPr>
              <a:t>」</a:t>
            </a:r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en-US" altLang="zh-CN" dirty="0">
                <a:solidFill>
                  <a:srgbClr val="FFFF00"/>
                </a:solidFill>
              </a:rPr>
              <a:t>counterpart sign</a:t>
            </a:r>
            <a:r>
              <a:rPr lang="zh-CN" altLang="en-US" dirty="0">
                <a:solidFill>
                  <a:srgbClr val="FFFF00"/>
                </a:solidFill>
              </a:rPr>
              <a:t>）</a:t>
            </a:r>
            <a:r>
              <a:rPr lang="zh-TW" altLang="en-US" dirty="0">
                <a:solidFill>
                  <a:srgbClr val="FFFF00"/>
                </a:solidFill>
              </a:rPr>
              <a:t>生起。</a:t>
            </a: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    前面的「取相」和這裡的「似相」的差別如次：即於取相中得知遍的過失（如指印等）而似相則摧破取相而出，猶如從袋子裡面取出明鏡，如洗得很乾淨的貝殼，如出雲翳的滿月，如在烏雲面前的鶴，</a:t>
            </a:r>
            <a:r>
              <a:rPr lang="zh-TW" altLang="en-US" b="1" u="sng" dirty="0">
                <a:solidFill>
                  <a:srgbClr val="FFFF00"/>
                </a:solidFill>
              </a:rPr>
              <a:t>顯現得極其清淨，實百倍千倍於（取相）</a:t>
            </a:r>
            <a:r>
              <a:rPr lang="zh-TW" altLang="en-US" dirty="0">
                <a:solidFill>
                  <a:srgbClr val="FFFF00"/>
                </a:solidFill>
              </a:rPr>
              <a:t>。那似相無色亦無形，只是一位得定者所顯現的行相，是從想而生的。自從似相生起之後，即鎮伏他的諸蓋及止息其煩惱，以近行定而等持其心。</a:t>
            </a:r>
            <a:endParaRPr lang="en-US" altLang="zh-TW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2932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79878EBF-BF1C-4003-A434-40AE33C344F2}"/>
              </a:ext>
            </a:extLst>
          </p:cNvPr>
          <p:cNvSpPr txBox="1"/>
          <p:nvPr/>
        </p:nvSpPr>
        <p:spPr>
          <a:xfrm>
            <a:off x="4511030" y="405458"/>
            <a:ext cx="6093976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（二種定）二種定即近行定</a:t>
            </a:r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en-US" altLang="zh-CN" dirty="0" err="1">
                <a:solidFill>
                  <a:srgbClr val="FFFF00"/>
                </a:solidFill>
              </a:rPr>
              <a:t>upacara</a:t>
            </a:r>
            <a:r>
              <a:rPr lang="en-US" altLang="zh-CN" dirty="0">
                <a:solidFill>
                  <a:srgbClr val="FFFF00"/>
                </a:solidFill>
              </a:rPr>
              <a:t> samadhi ; access concentration </a:t>
            </a:r>
            <a:r>
              <a:rPr lang="zh-CN" altLang="en-US" dirty="0">
                <a:solidFill>
                  <a:srgbClr val="FFFF00"/>
                </a:solidFill>
              </a:rPr>
              <a:t>）</a:t>
            </a:r>
            <a:r>
              <a:rPr lang="zh-TW" altLang="en-US" dirty="0">
                <a:solidFill>
                  <a:srgbClr val="FFFF00"/>
                </a:solidFill>
              </a:rPr>
              <a:t>與安止定</a:t>
            </a:r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en-US" altLang="zh-CN" dirty="0" err="1">
                <a:solidFill>
                  <a:srgbClr val="FFFF00"/>
                </a:solidFill>
              </a:rPr>
              <a:t>appana</a:t>
            </a:r>
            <a:r>
              <a:rPr lang="en-US" altLang="zh-CN" dirty="0">
                <a:solidFill>
                  <a:srgbClr val="FFFF00"/>
                </a:solidFill>
              </a:rPr>
              <a:t> samadhi ; absorption concentration</a:t>
            </a:r>
            <a:r>
              <a:rPr lang="zh-CN" altLang="en-US" dirty="0">
                <a:solidFill>
                  <a:srgbClr val="FFFF00"/>
                </a:solidFill>
              </a:rPr>
              <a:t>；禪那 </a:t>
            </a:r>
            <a:r>
              <a:rPr lang="en-US" altLang="zh-CN" dirty="0" err="1">
                <a:solidFill>
                  <a:srgbClr val="FFFF00"/>
                </a:solidFill>
              </a:rPr>
              <a:t>jhana</a:t>
            </a:r>
            <a:r>
              <a:rPr lang="zh-CN" altLang="en-US" dirty="0">
                <a:solidFill>
                  <a:srgbClr val="FFFF00"/>
                </a:solidFill>
              </a:rPr>
              <a:t>）</a:t>
            </a:r>
            <a:r>
              <a:rPr lang="zh-TW" altLang="en-US" dirty="0">
                <a:solidFill>
                  <a:srgbClr val="FFFF00"/>
                </a:solidFill>
              </a:rPr>
              <a:t>。</a:t>
            </a: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    以二種行相等持於心：於近行地或於獲得地。這裡「於近行地」則以捨斷諸蓋而等持於心，「於獲得地」（安止地）則以諸支現前（而等持於心）。這二種定有如下的種種作用：於近行定，諸支是不強固的，因為諸支未生強力之故。譬如幼孩，引他站立而屢屢跌倒在地，如是於近行生起時，他的心有時以相為所緣有時墮於有分。 於安止定則諸支強固，因為有強力之故。譬如有力之人，從坐而起，可以整天的站立，如安止定生起之時，則他的心一時斷絕有分，整夜整日亦可持續，因以善的速行次第（相續）作用。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0CD25DA0-E97B-4A9A-B216-6D8591B743F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D9FF2B3-7DDC-4A89-A2FF-80565A5FFF8B}"/>
              </a:ext>
            </a:extLst>
          </p:cNvPr>
          <p:cNvSpPr txBox="1"/>
          <p:nvPr/>
        </p:nvSpPr>
        <p:spPr>
          <a:xfrm>
            <a:off x="3373043" y="1485578"/>
            <a:ext cx="553998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欲界未到地定</a:t>
            </a:r>
            <a:endParaRPr lang="en-US" altLang="zh-TW" dirty="0">
              <a:solidFill>
                <a:srgbClr val="FFC000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22B395F1-3C35-4A99-AEAA-B46A0828CD14}"/>
              </a:ext>
            </a:extLst>
          </p:cNvPr>
          <p:cNvCxnSpPr>
            <a:cxnSpLocks/>
          </p:cNvCxnSpPr>
          <p:nvPr/>
        </p:nvCxnSpPr>
        <p:spPr>
          <a:xfrm>
            <a:off x="4006974" y="2277666"/>
            <a:ext cx="288032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" name="文字方塊 1">
            <a:extLst>
              <a:ext uri="{FF2B5EF4-FFF2-40B4-BE49-F238E27FC236}">
                <a16:creationId xmlns:a16="http://schemas.microsoft.com/office/drawing/2014/main" id="{5EFC3B1D-EA1F-41EA-A077-CB63947F443D}"/>
              </a:ext>
            </a:extLst>
          </p:cNvPr>
          <p:cNvSpPr txBox="1"/>
          <p:nvPr/>
        </p:nvSpPr>
        <p:spPr>
          <a:xfrm>
            <a:off x="360875" y="1269554"/>
            <a:ext cx="29722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《</a:t>
            </a:r>
            <a:r>
              <a:rPr lang="zh-CN" altLang="en-US" sz="1800" dirty="0">
                <a:solidFill>
                  <a:schemeClr val="bg1"/>
                </a:solidFill>
              </a:rPr>
              <a:t>清淨道論</a:t>
            </a:r>
            <a:r>
              <a:rPr lang="en-US" altLang="zh-CN" sz="1800" dirty="0">
                <a:solidFill>
                  <a:schemeClr val="bg1"/>
                </a:solidFill>
              </a:rPr>
              <a:t>》</a:t>
            </a:r>
            <a:r>
              <a:rPr lang="zh-CN" altLang="en-US" sz="1800" dirty="0">
                <a:solidFill>
                  <a:schemeClr val="bg1"/>
                </a:solidFill>
              </a:rPr>
              <a:t>網頁：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TW" sz="1800" dirty="0">
                <a:solidFill>
                  <a:schemeClr val="bg1"/>
                </a:solidFill>
              </a:rPr>
              <a:t>https://www.theqi.com/buddhism/qjdl/index.html</a:t>
            </a:r>
          </a:p>
          <a:p>
            <a:r>
              <a:rPr lang="en-US" altLang="zh-TW" sz="1800" dirty="0">
                <a:solidFill>
                  <a:schemeClr val="bg1"/>
                </a:solidFill>
              </a:rPr>
              <a:t>https://cbetaonline.dila.edu.tw/zh/N0035_006</a:t>
            </a:r>
            <a:endParaRPr lang="zh-TW" altLang="en-US" sz="1800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AC81538-2467-45CB-9331-BA4C6A25D1EC}"/>
              </a:ext>
            </a:extLst>
          </p:cNvPr>
          <p:cNvSpPr txBox="1"/>
          <p:nvPr/>
        </p:nvSpPr>
        <p:spPr>
          <a:xfrm>
            <a:off x="360874" y="3051908"/>
            <a:ext cx="29722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《Path of Purification》</a:t>
            </a:r>
            <a:r>
              <a:rPr lang="zh-CN" altLang="en-US" sz="1800" dirty="0">
                <a:solidFill>
                  <a:schemeClr val="bg1"/>
                </a:solidFill>
              </a:rPr>
              <a:t>下載：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TW" sz="1800" dirty="0">
                <a:solidFill>
                  <a:schemeClr val="bg1"/>
                </a:solidFill>
              </a:rPr>
              <a:t>https://www.google.com/url?sa=t&amp;rct=j&amp;q=&amp;esrc=s&amp;source=web&amp;cd=&amp;cad=rja&amp;uact=8&amp;ved=2ahUKEwj8xo_ivrf0AhXDFIgKHf0iB4sQFnoECBsQAQ&amp;url=https%3A%2F%2Fwww.accesstoinsight.org%2Flib%2Fauthors%2Fnanamoli%2FPathofPurification2011.pdf&amp;usg=AOvVaw0INO1pOgc6cWSiwWm1jfe8</a:t>
            </a:r>
            <a:endParaRPr lang="zh-TW" alt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141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BB49AF5-3159-45F8-B1C0-D054AC295B49}"/>
              </a:ext>
            </a:extLst>
          </p:cNvPr>
          <p:cNvSpPr txBox="1"/>
          <p:nvPr/>
        </p:nvSpPr>
        <p:spPr>
          <a:xfrm>
            <a:off x="8162543" y="341547"/>
            <a:ext cx="2769989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（安止定的規定） 他這樣的意向於相而行道，以念於「地、地」的勤修，以同樣的地遍為所緣，而生起意門轉向心。此後對於同樣的所緣境上，速行了四或五的速行心。在那些速行心的最後的一念為色界心；餘者都是欲界的，但有較強於自然心的</a:t>
            </a:r>
            <a:r>
              <a:rPr lang="zh-TW" altLang="en-US" b="1" u="sng" dirty="0">
                <a:solidFill>
                  <a:srgbClr val="FFFF00"/>
                </a:solidFill>
              </a:rPr>
              <a:t>尋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TW" altLang="en-US" b="1" u="sng" dirty="0">
                <a:solidFill>
                  <a:srgbClr val="FFFF00"/>
                </a:solidFill>
              </a:rPr>
              <a:t>伺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TW" altLang="en-US" b="1" u="sng" dirty="0">
                <a:solidFill>
                  <a:srgbClr val="FFFF00"/>
                </a:solidFill>
              </a:rPr>
              <a:t>喜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TW" altLang="en-US" b="1" u="sng" dirty="0">
                <a:solidFill>
                  <a:srgbClr val="FFFF00"/>
                </a:solidFill>
              </a:rPr>
              <a:t>樂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TW" altLang="en-US" b="1" u="sng" dirty="0">
                <a:solidFill>
                  <a:srgbClr val="FFFF00"/>
                </a:solidFill>
              </a:rPr>
              <a:t>心一境性</a:t>
            </a:r>
            <a:r>
              <a:rPr lang="zh-CN" altLang="en-US" dirty="0">
                <a:solidFill>
                  <a:srgbClr val="FFFF00"/>
                </a:solidFill>
              </a:rPr>
              <a:t>（一心）</a:t>
            </a:r>
            <a:r>
              <a:rPr lang="zh-TW" altLang="en-US" dirty="0">
                <a:solidFill>
                  <a:srgbClr val="FFFF00"/>
                </a:solidFill>
              </a:rPr>
              <a:t>的。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89C490D-6ACD-4609-A8F4-66EC41BB4D00}"/>
              </a:ext>
            </a:extLst>
          </p:cNvPr>
          <p:cNvSpPr txBox="1"/>
          <p:nvPr/>
        </p:nvSpPr>
        <p:spPr>
          <a:xfrm>
            <a:off x="5830545" y="333450"/>
            <a:ext cx="2031325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（禪的修習法）（初禪</a:t>
            </a:r>
            <a:r>
              <a:rPr lang="zh-CN" altLang="en-US" dirty="0">
                <a:solidFill>
                  <a:srgbClr val="FFFF00"/>
                </a:solidFill>
              </a:rPr>
              <a:t>；</a:t>
            </a:r>
            <a:r>
              <a:rPr lang="en-US" altLang="zh-CN" dirty="0">
                <a:solidFill>
                  <a:srgbClr val="FFFF00"/>
                </a:solidFill>
              </a:rPr>
              <a:t>first </a:t>
            </a:r>
            <a:r>
              <a:rPr lang="sv-SE" altLang="zh-CN" dirty="0">
                <a:solidFill>
                  <a:srgbClr val="FFFF00"/>
                </a:solidFill>
              </a:rPr>
              <a:t> dhyāna (</a:t>
            </a:r>
            <a:r>
              <a:rPr lang="zh-CN" altLang="en-US" dirty="0">
                <a:solidFill>
                  <a:srgbClr val="FFFF00"/>
                </a:solidFill>
              </a:rPr>
              <a:t>梵</a:t>
            </a:r>
            <a:r>
              <a:rPr lang="sv-SE" altLang="zh-CN" dirty="0">
                <a:solidFill>
                  <a:srgbClr val="FFFF00"/>
                </a:solidFill>
              </a:rPr>
              <a:t>) or jhāna (</a:t>
            </a:r>
            <a:r>
              <a:rPr lang="zh-CN" altLang="en-US" dirty="0">
                <a:solidFill>
                  <a:srgbClr val="FFFF00"/>
                </a:solidFill>
              </a:rPr>
              <a:t>巴</a:t>
            </a:r>
            <a:r>
              <a:rPr lang="sv-SE" altLang="zh-CN" dirty="0">
                <a:solidFill>
                  <a:srgbClr val="FFFF00"/>
                </a:solidFill>
              </a:rPr>
              <a:t>)</a:t>
            </a:r>
            <a:r>
              <a:rPr lang="zh-TW" altLang="en-US" dirty="0">
                <a:solidFill>
                  <a:srgbClr val="FFFF00"/>
                </a:solidFill>
              </a:rPr>
              <a:t>）此上的修行者，唯有「已離諸欲，離諸不善法，有尋有伺，離生喜樂，初禪具足住」，如是他已證得捨離五支，具備五支的地遍的初禪。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FDA5DC9-327F-40DA-BC4F-E0DCDEC2E665}"/>
              </a:ext>
            </a:extLst>
          </p:cNvPr>
          <p:cNvSpPr txBox="1"/>
          <p:nvPr/>
        </p:nvSpPr>
        <p:spPr>
          <a:xfrm>
            <a:off x="334566" y="333450"/>
            <a:ext cx="4985980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捨離五支、具備五支）其次說「捨離五支，具備五支」，此中由於捨斷愛欲、瞋恚、惛沉睡眠、掉舉惡作、疑等五蓋，當知為「捨離五支」。如果未能捨斷此等，則禪那不得生起，故說此等為禪的捨斷支。雖在得禪的剎那，其他的不善法亦應捨斷，但此等法是禪的特別障碍。即因</a:t>
            </a:r>
            <a:r>
              <a:rPr lang="zh-TW" altLang="en-US" u="sng" dirty="0">
                <a:solidFill>
                  <a:srgbClr val="FFFF00"/>
                </a:solidFill>
              </a:rPr>
              <a:t>愛欲貪著</a:t>
            </a:r>
            <a:r>
              <a:rPr lang="zh-TW" altLang="en-US" dirty="0">
                <a:solidFill>
                  <a:srgbClr val="FFFF00"/>
                </a:solidFill>
              </a:rPr>
              <a:t>於種種境而心不能等持於一境，或者心為愛欲所征服而不能捨斷欲界而行道。由於</a:t>
            </a:r>
            <a:r>
              <a:rPr lang="zh-TW" altLang="en-US" u="sng" dirty="0">
                <a:solidFill>
                  <a:srgbClr val="FFFF00"/>
                </a:solidFill>
              </a:rPr>
              <a:t>瞋恚</a:t>
            </a:r>
            <a:r>
              <a:rPr lang="zh-TW" altLang="en-US" dirty="0">
                <a:solidFill>
                  <a:srgbClr val="FFFF00"/>
                </a:solidFill>
              </a:rPr>
              <a:t>衝擊於所緣而心不能無障碍。為</a:t>
            </a:r>
            <a:r>
              <a:rPr lang="zh-TW" altLang="en-US" u="sng" dirty="0">
                <a:solidFill>
                  <a:srgbClr val="FFFF00"/>
                </a:solidFill>
              </a:rPr>
              <a:t>惛沉睡眠</a:t>
            </a:r>
            <a:r>
              <a:rPr lang="zh-TW" altLang="en-US" dirty="0">
                <a:solidFill>
                  <a:srgbClr val="FFFF00"/>
                </a:solidFill>
              </a:rPr>
              <a:t>所征服則心不適於作業。為</a:t>
            </a:r>
            <a:r>
              <a:rPr lang="zh-TW" altLang="en-US" u="sng" dirty="0">
                <a:solidFill>
                  <a:srgbClr val="FFFF00"/>
                </a:solidFill>
              </a:rPr>
              <a:t>掉舉惡作</a:t>
            </a:r>
            <a:r>
              <a:rPr lang="zh-TW" altLang="en-US" dirty="0">
                <a:solidFill>
                  <a:srgbClr val="FFFF00"/>
                </a:solidFill>
              </a:rPr>
              <a:t>所征服則心不寧靜而散亂。為</a:t>
            </a:r>
            <a:r>
              <a:rPr lang="zh-TW" altLang="en-US" u="sng" dirty="0">
                <a:solidFill>
                  <a:srgbClr val="FFFF00"/>
                </a:solidFill>
              </a:rPr>
              <a:t>疑</a:t>
            </a:r>
            <a:r>
              <a:rPr lang="zh-TW" altLang="en-US" dirty="0">
                <a:solidFill>
                  <a:srgbClr val="FFFF00"/>
                </a:solidFill>
              </a:rPr>
              <a:t>所害，則不能行道而證於禪。因此等為特殊的禪障，故說捨斷支。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39301F46-7BC7-479A-A314-15265FD8BC2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C520DC4-0D08-4154-A540-2939EAB666EF}"/>
              </a:ext>
            </a:extLst>
          </p:cNvPr>
          <p:cNvSpPr txBox="1"/>
          <p:nvPr/>
        </p:nvSpPr>
        <p:spPr>
          <a:xfrm>
            <a:off x="5538889" y="4941962"/>
            <a:ext cx="553998" cy="24853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離生喜樂地</a:t>
            </a:r>
            <a:endParaRPr lang="en-US" altLang="zh-TW" dirty="0">
              <a:solidFill>
                <a:srgbClr val="FFC000"/>
              </a:solidFill>
            </a:endParaRPr>
          </a:p>
        </p:txBody>
      </p: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4DB5B203-D924-4E29-9E89-9DA090FE2625}"/>
              </a:ext>
            </a:extLst>
          </p:cNvPr>
          <p:cNvCxnSpPr>
            <a:cxnSpLocks/>
          </p:cNvCxnSpPr>
          <p:nvPr/>
        </p:nvCxnSpPr>
        <p:spPr>
          <a:xfrm>
            <a:off x="6023198" y="5555142"/>
            <a:ext cx="648072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3278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815F3B81-20E2-4BDF-A3A2-6B0B40E62F08}"/>
              </a:ext>
            </a:extLst>
          </p:cNvPr>
          <p:cNvSpPr txBox="1"/>
          <p:nvPr/>
        </p:nvSpPr>
        <p:spPr>
          <a:xfrm>
            <a:off x="7175326" y="333450"/>
            <a:ext cx="350865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其次</a:t>
            </a:r>
            <a:r>
              <a:rPr lang="zh-TW" altLang="en-US" b="1" u="sng" dirty="0">
                <a:solidFill>
                  <a:srgbClr val="FFFF00"/>
                </a:solidFill>
              </a:rPr>
              <a:t>尋</a:t>
            </a:r>
            <a:r>
              <a:rPr lang="zh-TW" altLang="en-US" dirty="0">
                <a:solidFill>
                  <a:srgbClr val="FFFF00"/>
                </a:solidFill>
              </a:rPr>
              <a:t>令心專注所緣，而</a:t>
            </a:r>
            <a:r>
              <a:rPr lang="zh-TW" altLang="en-US" b="1" u="sng" dirty="0">
                <a:solidFill>
                  <a:srgbClr val="FFFF00"/>
                </a:solidFill>
              </a:rPr>
              <a:t>伺</a:t>
            </a:r>
            <a:r>
              <a:rPr lang="zh-TW" altLang="en-US" dirty="0">
                <a:solidFill>
                  <a:srgbClr val="FFFF00"/>
                </a:solidFill>
              </a:rPr>
              <a:t>繼續思惟，由於尋伺心不散亂而成就加行，由於加行的成就而生</a:t>
            </a:r>
            <a:r>
              <a:rPr lang="zh-TW" altLang="en-US" b="1" u="sng" dirty="0">
                <a:solidFill>
                  <a:srgbClr val="FFFF00"/>
                </a:solidFill>
              </a:rPr>
              <a:t>喜</a:t>
            </a:r>
            <a:r>
              <a:rPr lang="zh-TW" altLang="en-US" dirty="0">
                <a:solidFill>
                  <a:srgbClr val="FFFF00"/>
                </a:solidFill>
              </a:rPr>
              <a:t>的喜悅以及</a:t>
            </a:r>
            <a:r>
              <a:rPr lang="zh-TW" altLang="en-US" b="1" u="sng" dirty="0">
                <a:solidFill>
                  <a:srgbClr val="FFFF00"/>
                </a:solidFill>
              </a:rPr>
              <a:t>樂</a:t>
            </a:r>
            <a:r>
              <a:rPr lang="zh-TW" altLang="en-US" dirty="0">
                <a:solidFill>
                  <a:srgbClr val="FFFF00"/>
                </a:solidFill>
              </a:rPr>
              <a:t>的增長。由於這些專注，繼續，喜悅，增長的助益</a:t>
            </a:r>
            <a:r>
              <a:rPr lang="zh-TW" altLang="en-US" b="1" u="sng" dirty="0">
                <a:solidFill>
                  <a:srgbClr val="FFFF00"/>
                </a:solidFill>
              </a:rPr>
              <a:t>一境性</a:t>
            </a:r>
            <a:r>
              <a:rPr lang="zh-TW" altLang="en-US" dirty="0">
                <a:solidFill>
                  <a:srgbClr val="FFFF00"/>
                </a:solidFill>
              </a:rPr>
              <a:t>，則使與其他的相應法俱的此心，得於同一所緣中保持平等正直。是故當知尋、伺、喜、樂、心一境性的五支生起，名為</a:t>
            </a:r>
            <a:r>
              <a:rPr lang="zh-TW" altLang="en-US" b="1" dirty="0">
                <a:solidFill>
                  <a:srgbClr val="FFFF00"/>
                </a:solidFill>
              </a:rPr>
              <a:t>五支具備</a:t>
            </a:r>
            <a:r>
              <a:rPr lang="zh-TW" altLang="en-US" dirty="0">
                <a:solidFill>
                  <a:srgbClr val="FFFF00"/>
                </a:solidFill>
              </a:rPr>
              <a:t>。當此五支生起之時，即名為禪的生起，所以說此等五支是他的五具備支。是故此等具備支不可指為其他的禪。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01CEDA2-3DD6-41FF-9B54-AF3ADCE534B5}"/>
              </a:ext>
            </a:extLst>
          </p:cNvPr>
          <p:cNvSpPr txBox="1"/>
          <p:nvPr/>
        </p:nvSpPr>
        <p:spPr>
          <a:xfrm>
            <a:off x="3214886" y="341547"/>
            <a:ext cx="350865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這五支雖在近行的剎那也有──因五支在近行比自然心強，但初禪安止定（的五支）比近行更強，所以能得色界相。即於安止定，由於尋的生起，以極清淨的行相而專注其心於所緣，伺的生起而繼續思惟，喜樂的生起而遍滿全身，故言「他的離生喜樂是沒有不充滿全身的」。心一境性的生起而善觸於所緣，猶如上面的蓋置於下面的匣相似，這就是安止定的五支和其他近行等五支的不同處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1EC7C332-0BA1-4187-9BDD-FE7F034401A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66719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2F46EE89-77BF-4D64-BE51-3462F6BB26A4}"/>
              </a:ext>
            </a:extLst>
          </p:cNvPr>
          <p:cNvSpPr txBox="1"/>
          <p:nvPr/>
        </p:nvSpPr>
        <p:spPr>
          <a:xfrm>
            <a:off x="5519142" y="333450"/>
            <a:ext cx="535531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（初禪的進展（</a:t>
            </a:r>
            <a:r>
              <a:rPr lang="en-US" altLang="zh-TW" dirty="0">
                <a:solidFill>
                  <a:srgbClr val="FFFF00"/>
                </a:solidFill>
              </a:rPr>
              <a:t>1</a:t>
            </a:r>
            <a:r>
              <a:rPr lang="zh-TW" altLang="en-US" dirty="0">
                <a:solidFill>
                  <a:srgbClr val="FFFF00"/>
                </a:solidFill>
              </a:rPr>
              <a:t>）</a:t>
            </a:r>
            <a:r>
              <a:rPr lang="zh-TW" altLang="en-US" b="1" dirty="0">
                <a:solidFill>
                  <a:srgbClr val="FFFF00"/>
                </a:solidFill>
              </a:rPr>
              <a:t>行相的把握</a:t>
            </a:r>
            <a:r>
              <a:rPr lang="zh-TW" altLang="en-US" dirty="0">
                <a:solidFill>
                  <a:srgbClr val="FFFF00"/>
                </a:solidFill>
              </a:rPr>
              <a:t>）如是證得初禪時的瑜伽行者，應該如射發的人及廚子一樣的把握行相。譬如為了射頭發工作的善巧的弓箭手射發的情形，那時對於站足與弓弧及弦矢的行相須有把握：「我這樣的站，這樣的拿弓弧，這樣的拉弦，這樣的取矢及射發」；自此以後，他便用那些同樣的步驟而成就不失敗的射發。瑜伽者也是這樣：「我吃這樣的食物，親近這樣的人，在這樣的住所，用這樣的威儀，在此時內而得證此（初禪）」，應該把握這些飲食等的適當行相。如是當他的（初禪）消失之時，則於那些成就的行相而令（初禪）再生起。或於不甚熟練的（初禪）而數數熟練，可得安止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8F1AABB-7780-467F-92E0-F128A277433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9610342-8553-45A9-9A0E-C7E5BD016D45}"/>
              </a:ext>
            </a:extLst>
          </p:cNvPr>
          <p:cNvSpPr txBox="1"/>
          <p:nvPr/>
        </p:nvSpPr>
        <p:spPr>
          <a:xfrm>
            <a:off x="389146" y="333450"/>
            <a:ext cx="4985980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（初禪的進展（</a:t>
            </a:r>
            <a:r>
              <a:rPr lang="en-US" altLang="zh-TW" dirty="0">
                <a:solidFill>
                  <a:srgbClr val="FFFF00"/>
                </a:solidFill>
              </a:rPr>
              <a:t>2</a:t>
            </a:r>
            <a:r>
              <a:rPr lang="zh-TW" altLang="en-US" dirty="0">
                <a:solidFill>
                  <a:srgbClr val="FFFF00"/>
                </a:solidFill>
              </a:rPr>
              <a:t>）障碍法的淨化）由於把取於相及再於彼等行相成就者。則僅為安止定（一剎那）的成就，不是長久的，若能善淨於定的障碍法，則得長久繼續。這便是說不以</a:t>
            </a:r>
            <a:r>
              <a:rPr lang="zh-TW" altLang="en-US" b="1" u="sng" dirty="0">
                <a:solidFill>
                  <a:srgbClr val="FFFF00"/>
                </a:solidFill>
              </a:rPr>
              <a:t>觀察欲的過失</a:t>
            </a:r>
            <a:r>
              <a:rPr lang="zh-TW" altLang="en-US" dirty="0">
                <a:solidFill>
                  <a:srgbClr val="FFFF00"/>
                </a:solidFill>
              </a:rPr>
              <a:t>等而善鎮伏於愛欲，不以</a:t>
            </a:r>
            <a:r>
              <a:rPr lang="zh-TW" altLang="en-US" b="1" u="sng" dirty="0">
                <a:solidFill>
                  <a:srgbClr val="FFFF00"/>
                </a:solidFill>
              </a:rPr>
              <a:t>身輕安而善作</a:t>
            </a:r>
            <a:r>
              <a:rPr lang="zh-TW" altLang="en-US" dirty="0">
                <a:solidFill>
                  <a:srgbClr val="FFFF00"/>
                </a:solidFill>
              </a:rPr>
              <a:t>靜止於身的粗重，不以</a:t>
            </a:r>
            <a:r>
              <a:rPr lang="zh-TW" altLang="en-US" b="1" u="sng" dirty="0">
                <a:solidFill>
                  <a:srgbClr val="FFFF00"/>
                </a:solidFill>
              </a:rPr>
              <a:t>勤界作意</a:t>
            </a:r>
            <a:r>
              <a:rPr lang="zh-TW" altLang="en-US" dirty="0">
                <a:solidFill>
                  <a:srgbClr val="FFFF00"/>
                </a:solidFill>
              </a:rPr>
              <a:t>等而善除去惛沉睡眠，不以</a:t>
            </a:r>
            <a:r>
              <a:rPr lang="zh-TW" altLang="en-US" b="1" u="sng" dirty="0">
                <a:solidFill>
                  <a:srgbClr val="FFFF00"/>
                </a:solidFill>
              </a:rPr>
              <a:t>奢摩他相的作意</a:t>
            </a:r>
            <a:r>
              <a:rPr lang="zh-TW" altLang="en-US" dirty="0">
                <a:solidFill>
                  <a:srgbClr val="FFFF00"/>
                </a:solidFill>
              </a:rPr>
              <a:t>等而善除掉舉惡作，對於其他定的障碍法亦不善清淨，比丘若這樣的入定，則如蜂入不淨之窩，亦如國王入不淨的花園一般，他很快的就會出來的（出定），如果善淨定的障碍諸法而入定，則如蜂入善淨的窩，亦如王入善淨的花園一般，他可以終日安於定中了。 </a:t>
            </a:r>
            <a:endParaRPr lang="en-US" altLang="zh-TW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0994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A85E7BB9-B84B-4C6F-8CB1-D7A37E0F5E3E}"/>
              </a:ext>
            </a:extLst>
          </p:cNvPr>
          <p:cNvSpPr txBox="1"/>
          <p:nvPr/>
        </p:nvSpPr>
        <p:spPr>
          <a:xfrm>
            <a:off x="7895406" y="333450"/>
            <a:ext cx="2769989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（初禪的進展（</a:t>
            </a:r>
            <a:r>
              <a:rPr lang="en-US" altLang="zh-TW" dirty="0">
                <a:solidFill>
                  <a:srgbClr val="FFFF00"/>
                </a:solidFill>
              </a:rPr>
              <a:t>3</a:t>
            </a:r>
            <a:r>
              <a:rPr lang="zh-TW" altLang="en-US" dirty="0">
                <a:solidFill>
                  <a:srgbClr val="FFFF00"/>
                </a:solidFill>
              </a:rPr>
              <a:t>）似相的增大）所以欲求熟練（安止定）的人，必須清淨諸障碍法而入定，必須以廣大心修習及增大既得的似相。似相的增大有二地──近行地及安止地。即已達近行的亦得增大似相，或已達安止的，於此二處的一處中必須增大。所以說：他必須增大既得的似相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F3928024-5DF0-43FD-8FBC-F5ACB3954CC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850E780-B73C-4426-9B4C-D8EA91EE388B}"/>
              </a:ext>
            </a:extLst>
          </p:cNvPr>
          <p:cNvSpPr txBox="1"/>
          <p:nvPr/>
        </p:nvSpPr>
        <p:spPr>
          <a:xfrm>
            <a:off x="1630710" y="333450"/>
            <a:ext cx="6093976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其增大的方法如次：對於他的已得之相，應該用意次第區劃為一指、二指、三指、四指的量，然後依照其區劃而增大。不應於沒有區劃的增大。自此以後則以劃定一張手、一肘、一庭院、一屋、一寺的界限及一村、一城、一縣、一國土、一海的界限而增大，或者劃定輪圍山乃至更大的界限而增大。如是比丘亦依於上述的方法區劃其相，增大至輪圍山的境界</a:t>
            </a:r>
            <a:r>
              <a:rPr lang="zh-CN" altLang="en-US" dirty="0">
                <a:solidFill>
                  <a:srgbClr val="FFFF00"/>
                </a:solidFill>
              </a:rPr>
              <a:t>；進一步增大到充滿十方無邊的空間</a:t>
            </a:r>
            <a:r>
              <a:rPr lang="zh-TW" altLang="en-US" dirty="0">
                <a:solidFill>
                  <a:srgbClr val="FFFF00"/>
                </a:solidFill>
              </a:rPr>
              <a:t>。</a:t>
            </a:r>
            <a:endParaRPr lang="en-US" altLang="zh-TW" dirty="0">
              <a:solidFill>
                <a:srgbClr val="FFFF00"/>
              </a:solidFill>
            </a:endParaRPr>
          </a:p>
          <a:p>
            <a:endParaRPr lang="en-US" altLang="zh-TW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初學者於增大之相而得證初禪後，應該常常入定，不可常常觀察；如果常常觀察，則禪支成為粗而弱。如果他的禪支像這樣的粗弱，則無向上努力的機緣；假使他於初禪尚未精練，即求努力於多多觀察，這樣連初禪都要退失，那裡還能夠證得二禪呢？</a:t>
            </a:r>
            <a:endParaRPr lang="en-US" altLang="zh-TW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699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41712FE-E6EE-4EC7-8910-AF9AEC42B97C}"/>
              </a:ext>
            </a:extLst>
          </p:cNvPr>
          <p:cNvSpPr txBox="1"/>
          <p:nvPr/>
        </p:nvSpPr>
        <p:spPr>
          <a:xfrm>
            <a:off x="7751390" y="333450"/>
            <a:ext cx="3139321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（初禪的進展（</a:t>
            </a:r>
            <a:r>
              <a:rPr lang="en-US" altLang="zh-TW" dirty="0">
                <a:solidFill>
                  <a:srgbClr val="FFFF00"/>
                </a:solidFill>
              </a:rPr>
              <a:t>4</a:t>
            </a:r>
            <a:r>
              <a:rPr lang="zh-TW" altLang="en-US" dirty="0">
                <a:solidFill>
                  <a:srgbClr val="FFFF00"/>
                </a:solidFill>
              </a:rPr>
              <a:t>）</a:t>
            </a:r>
            <a:r>
              <a:rPr lang="zh-TW" altLang="en-US" b="1" u="sng" dirty="0">
                <a:solidFill>
                  <a:srgbClr val="FFFF00"/>
                </a:solidFill>
              </a:rPr>
              <a:t>五自在</a:t>
            </a:r>
            <a:r>
              <a:rPr lang="zh-TW" altLang="en-US" dirty="0">
                <a:solidFill>
                  <a:srgbClr val="FFFF00"/>
                </a:solidFill>
              </a:rPr>
              <a:t>）所以他應該於同樣的初禪中，用五種行相，自在修行。五種自在，為</a:t>
            </a:r>
            <a:r>
              <a:rPr lang="zh-TW" altLang="en-US" u="sng" dirty="0">
                <a:solidFill>
                  <a:srgbClr val="FFFF00"/>
                </a:solidFill>
              </a:rPr>
              <a:t>轉向自在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TW" altLang="en-US" u="sng" dirty="0">
                <a:solidFill>
                  <a:srgbClr val="FFFF00"/>
                </a:solidFill>
              </a:rPr>
              <a:t>入定自在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CN" altLang="en-US" dirty="0">
                <a:solidFill>
                  <a:srgbClr val="FFFF00"/>
                </a:solidFill>
              </a:rPr>
              <a:t>住</a:t>
            </a:r>
            <a:r>
              <a:rPr lang="zh-TW" altLang="en-US" u="sng" dirty="0">
                <a:solidFill>
                  <a:srgbClr val="FFFF00"/>
                </a:solidFill>
              </a:rPr>
              <a:t>定自在</a:t>
            </a:r>
            <a:r>
              <a:rPr lang="zh-TW" altLang="en-US" dirty="0">
                <a:solidFill>
                  <a:srgbClr val="FFFF00"/>
                </a:solidFill>
              </a:rPr>
              <a:t>、</a:t>
            </a:r>
            <a:r>
              <a:rPr lang="zh-TW" altLang="en-US" u="sng" dirty="0">
                <a:solidFill>
                  <a:srgbClr val="FFFF00"/>
                </a:solidFill>
              </a:rPr>
              <a:t>出定自在</a:t>
            </a:r>
            <a:r>
              <a:rPr lang="zh-TW" altLang="en-US" dirty="0">
                <a:solidFill>
                  <a:srgbClr val="FFFF00"/>
                </a:solidFill>
              </a:rPr>
              <a:t>，及</a:t>
            </a:r>
            <a:r>
              <a:rPr lang="zh-TW" altLang="en-US" u="sng" dirty="0">
                <a:solidFill>
                  <a:srgbClr val="FFFF00"/>
                </a:solidFill>
              </a:rPr>
              <a:t>觀察自在</a:t>
            </a:r>
            <a:r>
              <a:rPr lang="zh-TW" altLang="en-US" dirty="0">
                <a:solidFill>
                  <a:srgbClr val="FFFF00"/>
                </a:solidFill>
              </a:rPr>
              <a:t>。遂其所欲的地方，遂其所欲的時間，遂其所欲好長的時間中，轉向於初禪，即無遲滯的轉向，為轉向自在，遂其所欲的地方</a:t>
            </a:r>
            <a:r>
              <a:rPr lang="en-US" altLang="zh-TW" dirty="0">
                <a:solidFill>
                  <a:srgbClr val="FFFF00"/>
                </a:solidFill>
              </a:rPr>
              <a:t>……</a:t>
            </a:r>
            <a:r>
              <a:rPr lang="zh-TW" altLang="en-US" dirty="0">
                <a:solidFill>
                  <a:srgbClr val="FFFF00"/>
                </a:solidFill>
              </a:rPr>
              <a:t>入初禪定，即無遲滯的入定，為入定自在，餘者當可類推。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7A4198B-B758-46FC-BF8E-953538AA9CC0}"/>
              </a:ext>
            </a:extLst>
          </p:cNvPr>
          <p:cNvSpPr txBox="1"/>
          <p:nvPr/>
        </p:nvSpPr>
        <p:spPr>
          <a:xfrm>
            <a:off x="1116835" y="325443"/>
            <a:ext cx="646330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（第二禪 </a:t>
            </a:r>
            <a:r>
              <a:rPr lang="en-US" altLang="zh-CN" dirty="0">
                <a:solidFill>
                  <a:srgbClr val="FFFF00"/>
                </a:solidFill>
              </a:rPr>
              <a:t>second </a:t>
            </a:r>
            <a:r>
              <a:rPr lang="sv-SE" altLang="zh-CN" dirty="0">
                <a:solidFill>
                  <a:srgbClr val="FFFF00"/>
                </a:solidFill>
              </a:rPr>
              <a:t> dhyāna (</a:t>
            </a:r>
            <a:r>
              <a:rPr lang="zh-CN" altLang="en-US" dirty="0">
                <a:solidFill>
                  <a:srgbClr val="FFFF00"/>
                </a:solidFill>
              </a:rPr>
              <a:t>梵</a:t>
            </a:r>
            <a:r>
              <a:rPr lang="sv-SE" altLang="zh-CN" dirty="0">
                <a:solidFill>
                  <a:srgbClr val="FFFF00"/>
                </a:solidFill>
              </a:rPr>
              <a:t>) or jhāna (</a:t>
            </a:r>
            <a:r>
              <a:rPr lang="zh-CN" altLang="en-US" dirty="0">
                <a:solidFill>
                  <a:srgbClr val="FFFF00"/>
                </a:solidFill>
              </a:rPr>
              <a:t>巴</a:t>
            </a:r>
            <a:r>
              <a:rPr lang="sv-SE" altLang="zh-CN" dirty="0">
                <a:solidFill>
                  <a:srgbClr val="FFFF00"/>
                </a:solidFill>
              </a:rPr>
              <a:t>) </a:t>
            </a:r>
            <a:r>
              <a:rPr lang="zh-TW" altLang="en-US" dirty="0">
                <a:solidFill>
                  <a:srgbClr val="FFFF00"/>
                </a:solidFill>
              </a:rPr>
              <a:t>）於此等五自在中曾修行自在，並自熟練的初禪出定，覺得此定是近於敵對的五蓋，因</a:t>
            </a:r>
            <a:r>
              <a:rPr lang="zh-TW" altLang="en-US" b="1" u="sng" dirty="0">
                <a:solidFill>
                  <a:srgbClr val="FFFF00"/>
                </a:solidFill>
              </a:rPr>
              <a:t>尋</a:t>
            </a:r>
            <a:r>
              <a:rPr lang="zh-TW" altLang="en-US" dirty="0">
                <a:solidFill>
                  <a:srgbClr val="FFFF00"/>
                </a:solidFill>
              </a:rPr>
              <a:t>與</a:t>
            </a:r>
            <a:r>
              <a:rPr lang="zh-TW" altLang="en-US" b="1" u="sng" dirty="0">
                <a:solidFill>
                  <a:srgbClr val="FFFF00"/>
                </a:solidFill>
              </a:rPr>
              <a:t>伺</a:t>
            </a:r>
            <a:r>
              <a:rPr lang="zh-TW" altLang="en-US" dirty="0">
                <a:solidFill>
                  <a:srgbClr val="FFFF00"/>
                </a:solidFill>
              </a:rPr>
              <a:t>粗，故禪支弱，見此過失已，於第二禪寂靜作意，取消了對於初禪的希求，為證第二禪，當作瑜伽行。從初禪出定之時，因他的念與正知的觀察禪支，尋與伺粗起，喜、樂、心一境性寂靜現起。此時為了捨斷他的粗支而獲得寂靜支，他於同一的相下「地、地」的數數作意，即於那同樣的地遍為所緣，生起意門的轉向心。自此以後，即對同樣的所緣速行了四或五的速行心。在那些速行心中的最後一個是色界的第二禪心，其餘的如已述的欲界。</a:t>
            </a: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以上這樣的修行者：「尋伺止息故，內淨心專一故，無尋無伺，定生喜樂，第二禪具足住。」他如是捨離二支，具備三支證得地遍的第二禪。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D5D1EA1D-A314-459A-A4CB-2F947BD620A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B422257-A35E-4213-91AB-D3941C9FE425}"/>
              </a:ext>
            </a:extLst>
          </p:cNvPr>
          <p:cNvSpPr txBox="1"/>
          <p:nvPr/>
        </p:nvSpPr>
        <p:spPr>
          <a:xfrm>
            <a:off x="550590" y="4293890"/>
            <a:ext cx="553998" cy="24853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定生喜樂地</a:t>
            </a:r>
            <a:endParaRPr lang="en-US" altLang="zh-TW" dirty="0">
              <a:solidFill>
                <a:srgbClr val="FFC000"/>
              </a:solidFill>
            </a:endParaRPr>
          </a:p>
        </p:txBody>
      </p: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8E53272A-F35B-4ABB-8550-66B2389EFA7A}"/>
              </a:ext>
            </a:extLst>
          </p:cNvPr>
          <p:cNvCxnSpPr>
            <a:cxnSpLocks/>
          </p:cNvCxnSpPr>
          <p:nvPr/>
        </p:nvCxnSpPr>
        <p:spPr>
          <a:xfrm>
            <a:off x="1034899" y="4907070"/>
            <a:ext cx="648072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73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E3069BE5-814A-476E-B1D0-8F9374E4A7D4}"/>
              </a:ext>
            </a:extLst>
          </p:cNvPr>
          <p:cNvSpPr txBox="1"/>
          <p:nvPr/>
        </p:nvSpPr>
        <p:spPr>
          <a:xfrm>
            <a:off x="5015086" y="341547"/>
            <a:ext cx="5724644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（第三禪 </a:t>
            </a:r>
            <a:r>
              <a:rPr lang="en-US" altLang="zh-CN" dirty="0">
                <a:solidFill>
                  <a:srgbClr val="FFFF00"/>
                </a:solidFill>
              </a:rPr>
              <a:t>third </a:t>
            </a:r>
            <a:r>
              <a:rPr lang="sv-SE" altLang="zh-CN" dirty="0">
                <a:solidFill>
                  <a:srgbClr val="FFFF00"/>
                </a:solidFill>
              </a:rPr>
              <a:t>dhyāna (</a:t>
            </a:r>
            <a:r>
              <a:rPr lang="zh-CN" altLang="en-US" dirty="0">
                <a:solidFill>
                  <a:srgbClr val="FFFF00"/>
                </a:solidFill>
              </a:rPr>
              <a:t>梵</a:t>
            </a:r>
            <a:r>
              <a:rPr lang="sv-SE" altLang="zh-CN" dirty="0">
                <a:solidFill>
                  <a:srgbClr val="FFFF00"/>
                </a:solidFill>
              </a:rPr>
              <a:t>) or jhāna (</a:t>
            </a:r>
            <a:r>
              <a:rPr lang="zh-CN" altLang="en-US" dirty="0">
                <a:solidFill>
                  <a:srgbClr val="FFFF00"/>
                </a:solidFill>
              </a:rPr>
              <a:t>巴</a:t>
            </a:r>
            <a:r>
              <a:rPr lang="sv-SE" altLang="zh-CN" dirty="0">
                <a:solidFill>
                  <a:srgbClr val="FFFF00"/>
                </a:solidFill>
              </a:rPr>
              <a:t>) </a:t>
            </a:r>
            <a:r>
              <a:rPr lang="zh-TW" altLang="en-US" dirty="0">
                <a:solidFill>
                  <a:srgbClr val="FFFF00"/>
                </a:solidFill>
              </a:rPr>
              <a:t>）如是證得第二禪時，已於如前所述的五行相中而習行自在</a:t>
            </a:r>
            <a:r>
              <a:rPr lang="zh-CN" altLang="en-US" dirty="0">
                <a:solidFill>
                  <a:srgbClr val="FFFF00"/>
                </a:solidFill>
              </a:rPr>
              <a:t>（五自在）</a:t>
            </a:r>
            <a:r>
              <a:rPr lang="zh-TW" altLang="en-US" dirty="0">
                <a:solidFill>
                  <a:srgbClr val="FFFF00"/>
                </a:solidFill>
              </a:rPr>
              <a:t>，從熟練的第二禪出定，學得此定依然是近於敵對的尋與伺，仍有喜心的激動，故稱他的喜為粗，因為喜粗，故支亦弱，見此二禪的過失已，於第三禪寂靜作意，取消了對二禪的希求，為了證得第三禪，為修瑜伽行，當自第二禪出定時，因他的念與正知的觀察禪支而喜粗起，樂與一境性寂靜現起。此時為了捨斷粗支及為獲得寂靜支，他於同一的相「地、地」的數數作意，當</a:t>
            </a:r>
            <a:r>
              <a:rPr lang="zh-CN" altLang="en-US" dirty="0">
                <a:solidFill>
                  <a:srgbClr val="FFFF00"/>
                </a:solidFill>
              </a:rPr>
              <a:t>他</a:t>
            </a:r>
            <a:r>
              <a:rPr lang="zh-TW" altLang="en-US" dirty="0">
                <a:solidFill>
                  <a:srgbClr val="FFFF00"/>
                </a:solidFill>
              </a:rPr>
              <a:t>於那同樣的地遍作所緣，生起意門的轉向心。自此以後，即於同樣的所緣速行了四或五的速行心。在那些速行心中的最後一個是色界的第三禪心，餘者已如前說為欲界心。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AB286043-18D4-4328-B1D8-66596545E6FA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DBF4307-F4EC-4D0F-BEE5-8635AE8A1AA9}"/>
              </a:ext>
            </a:extLst>
          </p:cNvPr>
          <p:cNvSpPr txBox="1"/>
          <p:nvPr/>
        </p:nvSpPr>
        <p:spPr>
          <a:xfrm>
            <a:off x="3106355" y="333450"/>
            <a:ext cx="1661993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以上的修行者：「與由離喜故，而住於念與正知及樂以身受──諸聖者說：</a:t>
            </a:r>
            <a:r>
              <a:rPr lang="en-US" altLang="zh-TW" dirty="0">
                <a:solidFill>
                  <a:srgbClr val="FFFF00"/>
                </a:solidFill>
              </a:rPr>
              <a:t>『</a:t>
            </a:r>
            <a:r>
              <a:rPr lang="zh-TW" altLang="en-US" dirty="0">
                <a:solidFill>
                  <a:srgbClr val="FFFF00"/>
                </a:solidFill>
              </a:rPr>
              <a:t>成就樂住</a:t>
            </a:r>
            <a:r>
              <a:rPr lang="en-US" altLang="zh-TW" dirty="0">
                <a:solidFill>
                  <a:srgbClr val="FFFF00"/>
                </a:solidFill>
              </a:rPr>
              <a:t>』──</a:t>
            </a:r>
            <a:r>
              <a:rPr lang="zh-TW" altLang="en-US" dirty="0">
                <a:solidFill>
                  <a:srgbClr val="FFFF00"/>
                </a:solidFill>
              </a:rPr>
              <a:t>為第三禪具足住。」如是他一支捨離，二支具足，證得地遍的第三禪。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BF09459-3D0C-43DD-9DD6-17B496C3ADCD}"/>
              </a:ext>
            </a:extLst>
          </p:cNvPr>
          <p:cNvSpPr txBox="1"/>
          <p:nvPr/>
        </p:nvSpPr>
        <p:spPr>
          <a:xfrm>
            <a:off x="2010497" y="1773610"/>
            <a:ext cx="553998" cy="24853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離喜妙樂地</a:t>
            </a:r>
            <a:endParaRPr lang="en-US" altLang="zh-TW" dirty="0">
              <a:solidFill>
                <a:srgbClr val="FFC000"/>
              </a:solidFill>
            </a:endParaRPr>
          </a:p>
        </p:txBody>
      </p: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548FC6A3-5984-4C12-898D-5CF24BEB10D0}"/>
              </a:ext>
            </a:extLst>
          </p:cNvPr>
          <p:cNvCxnSpPr>
            <a:cxnSpLocks/>
          </p:cNvCxnSpPr>
          <p:nvPr/>
        </p:nvCxnSpPr>
        <p:spPr>
          <a:xfrm>
            <a:off x="2494806" y="2386790"/>
            <a:ext cx="648072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476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0395455-3D0C-44B4-A257-BAE3FB7FC315}"/>
              </a:ext>
            </a:extLst>
          </p:cNvPr>
          <p:cNvSpPr txBox="1"/>
          <p:nvPr/>
        </p:nvSpPr>
        <p:spPr>
          <a:xfrm>
            <a:off x="3051115" y="341547"/>
            <a:ext cx="7940635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（第四禪 </a:t>
            </a:r>
            <a:r>
              <a:rPr lang="en-US" altLang="zh-TW" dirty="0">
                <a:solidFill>
                  <a:srgbClr val="FFFF00"/>
                </a:solidFill>
              </a:rPr>
              <a:t>fourth </a:t>
            </a:r>
            <a:r>
              <a:rPr lang="sv-SE" altLang="zh-CN" dirty="0">
                <a:solidFill>
                  <a:srgbClr val="FFFF00"/>
                </a:solidFill>
              </a:rPr>
              <a:t>dhyāna (</a:t>
            </a:r>
            <a:r>
              <a:rPr lang="zh-CN" altLang="en-US" dirty="0">
                <a:solidFill>
                  <a:srgbClr val="FFFF00"/>
                </a:solidFill>
              </a:rPr>
              <a:t>梵</a:t>
            </a:r>
            <a:r>
              <a:rPr lang="sv-SE" altLang="zh-CN" dirty="0">
                <a:solidFill>
                  <a:srgbClr val="FFFF00"/>
                </a:solidFill>
              </a:rPr>
              <a:t>) or jhāna (</a:t>
            </a:r>
            <a:r>
              <a:rPr lang="zh-CN" altLang="en-US" dirty="0">
                <a:solidFill>
                  <a:srgbClr val="FFFF00"/>
                </a:solidFill>
              </a:rPr>
              <a:t>巴</a:t>
            </a:r>
            <a:r>
              <a:rPr lang="sv-SE" altLang="zh-CN" dirty="0">
                <a:solidFill>
                  <a:srgbClr val="FFFF00"/>
                </a:solidFill>
              </a:rPr>
              <a:t>) </a:t>
            </a:r>
            <a:r>
              <a:rPr lang="zh-TW" altLang="en-US" dirty="0">
                <a:solidFill>
                  <a:srgbClr val="FFFF00"/>
                </a:solidFill>
              </a:rPr>
              <a:t>）如是證得了第三禪時，同於上述的對於五種行相業已習行自在，從熟練的第三禪出定，覺得此定依然是近於敵對的喜，因此三禪中仍有樂為心受用，故稱那（樂）為粗，因為樂粗，故支亦弱，見此三禪的過失已，於第四禪寂靜作意，放棄了對第三禪的希求，為了證得第四禪，當修瑜伽行。自三禪出定時，因他的念與正知的觀察於禪支，名為喜心所的樂粗起，捨受與心一境性寂靜現起，此時為了捨斷粗支及為獲得寂靜支，於同樣的相上「地地</a:t>
            </a:r>
            <a:r>
              <a:rPr lang="en-US" altLang="zh-TW" dirty="0">
                <a:solidFill>
                  <a:srgbClr val="FFFF00"/>
                </a:solidFill>
              </a:rPr>
              <a:t>……</a:t>
            </a:r>
            <a:r>
              <a:rPr lang="zh-TW" altLang="en-US" dirty="0">
                <a:solidFill>
                  <a:srgbClr val="FFFF00"/>
                </a:solidFill>
              </a:rPr>
              <a:t>」的數數作意，即於那同樣的地遍作所緣，生起意門的轉向心，自此以後，即於同樣的所緣起了四或五的速行心。在那些速行心的最後一個是色界第四禪心，餘者已如前述為欲界心。第四禪必須生起不苦不樂受，是故彼等（速行心）是與捨受相應的，因與捨受相應，故於此（第四禪的近行定）亦得捨離於喜。上面的修行者，「由斷樂及由斷苦故，並先已滅喜憂故，不苦不樂故，捨念清淨，第四禪具足住」。如是一支捨斷，二支具備，證得地遍的第四禪。 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1CF52A32-CDFE-436A-8615-356B103D8BE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9DF3AFB-12D7-41A5-9509-90BE15D31DF5}"/>
              </a:ext>
            </a:extLst>
          </p:cNvPr>
          <p:cNvSpPr txBox="1"/>
          <p:nvPr/>
        </p:nvSpPr>
        <p:spPr>
          <a:xfrm>
            <a:off x="2034874" y="3896734"/>
            <a:ext cx="553998" cy="24853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捨念清淨地</a:t>
            </a:r>
            <a:endParaRPr lang="en-US" altLang="zh-TW" dirty="0">
              <a:solidFill>
                <a:srgbClr val="FFC000"/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08B350E6-0FF4-456F-8243-A75F1953040C}"/>
              </a:ext>
            </a:extLst>
          </p:cNvPr>
          <p:cNvCxnSpPr>
            <a:cxnSpLocks/>
          </p:cNvCxnSpPr>
          <p:nvPr/>
        </p:nvCxnSpPr>
        <p:spPr>
          <a:xfrm>
            <a:off x="2519183" y="4509914"/>
            <a:ext cx="648072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63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E9B347B0-B8DA-4C07-8D5F-D0C9145C11AA}"/>
              </a:ext>
            </a:extLst>
          </p:cNvPr>
          <p:cNvSpPr txBox="1"/>
          <p:nvPr/>
        </p:nvSpPr>
        <p:spPr>
          <a:xfrm>
            <a:off x="9577152" y="312431"/>
            <a:ext cx="55399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一、空無邊處定</a:t>
            </a:r>
            <a:r>
              <a:rPr lang="zh-CN" altLang="en-US" dirty="0">
                <a:solidFill>
                  <a:srgbClr val="FFC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（空無邊處地）</a:t>
            </a:r>
            <a:endParaRPr lang="en-US" altLang="zh-CN" dirty="0">
              <a:solidFill>
                <a:srgbClr val="FFC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009799B-8E6B-4384-984B-295CAE662F8B}"/>
              </a:ext>
            </a:extLst>
          </p:cNvPr>
          <p:cNvSpPr txBox="1"/>
          <p:nvPr/>
        </p:nvSpPr>
        <p:spPr>
          <a:xfrm>
            <a:off x="10340196" y="347633"/>
            <a:ext cx="55399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四無色定</a:t>
            </a:r>
            <a:endParaRPr lang="en-US" altLang="zh-TW" b="1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88356B2-0C6B-49DD-AD72-3A1EDFBDB1DF}"/>
              </a:ext>
            </a:extLst>
          </p:cNvPr>
          <p:cNvSpPr txBox="1"/>
          <p:nvPr/>
        </p:nvSpPr>
        <p:spPr>
          <a:xfrm>
            <a:off x="8805754" y="312431"/>
            <a:ext cx="55399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二、識無邊處定</a:t>
            </a:r>
            <a:r>
              <a:rPr lang="zh-CN" altLang="en-US" dirty="0">
                <a:solidFill>
                  <a:srgbClr val="FFC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（識無邊處地）</a:t>
            </a:r>
            <a:endParaRPr lang="en-US" altLang="zh-CN" dirty="0">
              <a:solidFill>
                <a:srgbClr val="FFC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7A7582E-2EE5-4F2C-92F8-2A0B7826C07F}"/>
              </a:ext>
            </a:extLst>
          </p:cNvPr>
          <p:cNvSpPr txBox="1"/>
          <p:nvPr/>
        </p:nvSpPr>
        <p:spPr>
          <a:xfrm>
            <a:off x="8009022" y="306282"/>
            <a:ext cx="55399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三、無所有處定</a:t>
            </a:r>
            <a:r>
              <a:rPr lang="zh-CN" altLang="en-US" dirty="0">
                <a:solidFill>
                  <a:srgbClr val="FFC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（無所有處地）</a:t>
            </a:r>
            <a:endParaRPr lang="en-US" altLang="zh-CN" dirty="0">
              <a:solidFill>
                <a:srgbClr val="FFC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8D6A70B-CEB2-4949-B0A0-9C3BC90E5BB0}"/>
              </a:ext>
            </a:extLst>
          </p:cNvPr>
          <p:cNvSpPr txBox="1"/>
          <p:nvPr/>
        </p:nvSpPr>
        <p:spPr>
          <a:xfrm>
            <a:off x="7193663" y="306282"/>
            <a:ext cx="553998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四、非想非非想處定</a:t>
            </a:r>
            <a:r>
              <a:rPr lang="zh-CN" altLang="en-US" dirty="0">
                <a:solidFill>
                  <a:srgbClr val="FFC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（非想非非想處地）</a:t>
            </a:r>
            <a:endParaRPr lang="en-US" altLang="zh-TW" dirty="0">
              <a:solidFill>
                <a:srgbClr val="FFC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379E9B1C-D3CD-4E2C-ADD4-545B2194BA7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D4A84ED2-3A04-4945-A00F-8B1ADF0CF8B8}"/>
              </a:ext>
            </a:extLst>
          </p:cNvPr>
          <p:cNvSpPr txBox="1"/>
          <p:nvPr/>
        </p:nvSpPr>
        <p:spPr>
          <a:xfrm>
            <a:off x="5306600" y="312431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（二）水遍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希望修習水遍之人，當安坐而把取水相。（把取水相）有人為的及自然的一切應當辨別。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E6C2FBB9-8667-4E78-B64A-8DC3745BF5F4}"/>
              </a:ext>
            </a:extLst>
          </p:cNvPr>
          <p:cNvSpPr txBox="1"/>
          <p:nvPr/>
        </p:nvSpPr>
        <p:spPr>
          <a:xfrm>
            <a:off x="3080183" y="312431"/>
            <a:ext cx="2031325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（三）火遍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希望修習火遍的人，當把取火相。此中若以有經驗而具福者，可把取其自然的火相，如見燈火、灶火、燒鉢的火及林火得任何的火焰都得生起於相。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3AEA4811-DE33-4D38-9824-621150C09892}"/>
              </a:ext>
            </a:extLst>
          </p:cNvPr>
          <p:cNvSpPr txBox="1"/>
          <p:nvPr/>
        </p:nvSpPr>
        <p:spPr>
          <a:xfrm>
            <a:off x="564575" y="333450"/>
            <a:ext cx="2400657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（四）風遍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希望修習風遍的人，當把取風相。可由眼見或身觸去把取。即如諸義疏中說：「把取風遍者，取於風相，即觀察甘蔗的葉端為風所動搖，或觀察竹端樹梢及頭髮的尾端為風所動搖，或者觀察其身體為風所觸。」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1C23FFC-3F3D-4E92-85FC-A2B6ECC66043}"/>
              </a:ext>
            </a:extLst>
          </p:cNvPr>
          <p:cNvSpPr txBox="1"/>
          <p:nvPr/>
        </p:nvSpPr>
        <p:spPr>
          <a:xfrm>
            <a:off x="7988039" y="5593050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solidFill>
                  <a:schemeClr val="bg1"/>
                </a:solidFill>
              </a:rPr>
              <a:t>禪定英文資料：</a:t>
            </a:r>
            <a:r>
              <a:rPr lang="en-US" altLang="zh-CN" sz="1400" dirty="0">
                <a:solidFill>
                  <a:schemeClr val="bg1"/>
                </a:solidFill>
              </a:rPr>
              <a:t>https://en.wikipedia.org/wiki/Dhy%C4%81na_in_Buddhism</a:t>
            </a:r>
          </a:p>
          <a:p>
            <a:endParaRPr lang="zh-TW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352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10" grpId="0"/>
      <p:bldP spid="11" grpId="0"/>
      <p:bldP spid="12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C4BD5968-8759-4792-924D-56612033104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E36246C-9DF9-45FA-A29E-A376B98FCB20}"/>
              </a:ext>
            </a:extLst>
          </p:cNvPr>
          <p:cNvSpPr txBox="1"/>
          <p:nvPr/>
        </p:nvSpPr>
        <p:spPr>
          <a:xfrm>
            <a:off x="9032433" y="341547"/>
            <a:ext cx="2031325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（五）青遍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「把取青遍者，即把取於花，或布，或於布顏色的青相」，依此語，對於已有經驗的具福者無論見到那樣青色的花叢，奉供之處的花席，或青布及寶石等，都可生起於相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512FF8D-C40B-498E-AD95-CDAAD86BBC9C}"/>
              </a:ext>
            </a:extLst>
          </p:cNvPr>
          <p:cNvSpPr txBox="1"/>
          <p:nvPr/>
        </p:nvSpPr>
        <p:spPr>
          <a:xfrm>
            <a:off x="7655048" y="328223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（六）黃遍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「把取黃遍之人，對於花或布或有顏色的東西，而取其黃相」。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1A53C53-444F-4A4F-A280-2EBBBBE30F5C}"/>
              </a:ext>
            </a:extLst>
          </p:cNvPr>
          <p:cNvSpPr txBox="1"/>
          <p:nvPr/>
        </p:nvSpPr>
        <p:spPr>
          <a:xfrm>
            <a:off x="6192939" y="328223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（七）赤遍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「把取赤遍之人對於花或布或有顏色的東西而取其赤相」。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F1B3ADD-3B99-422F-98BE-59D7502DA7BD}"/>
              </a:ext>
            </a:extLst>
          </p:cNvPr>
          <p:cNvSpPr txBox="1"/>
          <p:nvPr/>
        </p:nvSpPr>
        <p:spPr>
          <a:xfrm>
            <a:off x="4849865" y="341547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（八）白遍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「把取白遍者，對於白色的花或布或有顏色的東西而取其白相」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AFB817BA-2A00-48C1-99E3-968D8B975425}"/>
              </a:ext>
            </a:extLst>
          </p:cNvPr>
          <p:cNvSpPr txBox="1"/>
          <p:nvPr/>
        </p:nvSpPr>
        <p:spPr>
          <a:xfrm>
            <a:off x="3320630" y="341547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（九）光明遍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「把取光明遍的人，對於壁隙或鍵孔或窗牖之間而取光明相」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C15B538D-833D-432D-B122-DB53F1983C72}"/>
              </a:ext>
            </a:extLst>
          </p:cNvPr>
          <p:cNvSpPr txBox="1"/>
          <p:nvPr/>
        </p:nvSpPr>
        <p:spPr>
          <a:xfrm>
            <a:off x="1808109" y="328223"/>
            <a:ext cx="129266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（十）限定虛空遍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「把取虛空遍的人，即於壁隙或鍵孔或窗牖之間而取虛空相」。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874F7365-4608-4FFB-BBF6-DC07763B12CD}"/>
              </a:ext>
            </a:extLst>
          </p:cNvPr>
          <p:cNvSpPr txBox="1"/>
          <p:nvPr/>
        </p:nvSpPr>
        <p:spPr>
          <a:xfrm>
            <a:off x="190551" y="4509914"/>
            <a:ext cx="18722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solidFill>
                  <a:schemeClr val="bg1"/>
                </a:solidFill>
              </a:rPr>
              <a:t>十遍（</a:t>
            </a:r>
            <a:r>
              <a:rPr lang="en-US" altLang="zh-CN" sz="1400" dirty="0">
                <a:solidFill>
                  <a:schemeClr val="bg1"/>
                </a:solidFill>
              </a:rPr>
              <a:t>ten </a:t>
            </a:r>
            <a:r>
              <a:rPr lang="en-US" altLang="zh-CN" sz="1400" dirty="0" err="1">
                <a:solidFill>
                  <a:schemeClr val="bg1"/>
                </a:solidFill>
              </a:rPr>
              <a:t>kasina</a:t>
            </a:r>
            <a:r>
              <a:rPr lang="zh-CN" altLang="en-US" sz="1400" dirty="0">
                <a:solidFill>
                  <a:schemeClr val="bg1"/>
                </a:solidFill>
              </a:rPr>
              <a:t>）修法英文資料：</a:t>
            </a:r>
            <a:r>
              <a:rPr lang="en-US" altLang="zh-CN" sz="1400" dirty="0">
                <a:solidFill>
                  <a:schemeClr val="bg1"/>
                </a:solidFill>
              </a:rPr>
              <a:t>https://www.wikihow.com/Practice-Kasina-Meditation</a:t>
            </a:r>
            <a:endParaRPr lang="zh-TW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0993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973BB2B8-1FE4-46CA-9540-7C79E4EB063A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CE6659B-DC11-4065-94B7-90D4E00E3C68}"/>
              </a:ext>
            </a:extLst>
          </p:cNvPr>
          <p:cNvSpPr txBox="1"/>
          <p:nvPr/>
        </p:nvSpPr>
        <p:spPr>
          <a:xfrm>
            <a:off x="10293736" y="477466"/>
            <a:ext cx="553998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雜論十遍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0CB548F-5FDE-410A-82E7-8AB606E3D076}"/>
              </a:ext>
            </a:extLst>
          </p:cNvPr>
          <p:cNvSpPr txBox="1"/>
          <p:nvPr/>
        </p:nvSpPr>
        <p:spPr>
          <a:xfrm>
            <a:off x="1052369" y="477466"/>
            <a:ext cx="9048631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依於「地遍」能以一成為多等，或於空中，或於水中，變化作地，以足行走其上及作坐立等，或以少及無量的方法而獲得（第一第二）勝處，有此等的成就。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依於「水遍」，能出沒於地中，降下雨水，變化江海等，震動大地山岳樓閣等，有此等成就。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依於「火遍」，能出烟和燃燒，能降炭雨，以火滅火，欲燃則燃，為了要以天眼見東西而作諸光明，般涅槃之時能以火界荼毗其身體，有此等成就。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依於「風遍」，能速行如風：能降風雨，有此等成就。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依於「青遍」，能變化青色，作諸黑暗，依於妙色及醜色的方法而獲得（第三）勝處，證淨解脫，有此等成就。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依於「黃遍」，能變化黃色，點石成金，依前述（妙色醜色）的方法而獲得（第四）勝處，證淨解脫，有此等成就。</a:t>
            </a:r>
          </a:p>
        </p:txBody>
      </p:sp>
    </p:spTree>
    <p:extLst>
      <p:ext uri="{BB962C8B-B14F-4D97-AF65-F5344CB8AC3E}">
        <p14:creationId xmlns:p14="http://schemas.microsoft.com/office/powerpoint/2010/main" val="1002304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97EB216-1E70-4F0C-871E-688D51FC998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18E210F-DE51-4D4D-B642-DEC3A1282E2C}"/>
              </a:ext>
            </a:extLst>
          </p:cNvPr>
          <p:cNvSpPr txBox="1"/>
          <p:nvPr/>
        </p:nvSpPr>
        <p:spPr>
          <a:xfrm>
            <a:off x="5461080" y="479807"/>
            <a:ext cx="5355312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依於「赤遍」，能變化赤色，依前述的方法獲得（第五）勝處，證淨解脫，有此等成就。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依於「白遍」，能變化白色，離諸惛沉睡眠，消滅黑暗，為了要以天眼看東西而作諸光明，有此等成就。 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依於「光明遍」，能變化輝煌之色，離諸惛沉睡眠，消滅黑暗，為了要以天眼看東西而作諸光明，有此等成就。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</a:rPr>
              <a:t>依於「虛空遍」，能開顯於隱蔽，在大地中及山岳中亦能變化虛空，作諸（行住坐臥的）威儀，可於墻垣上自由步行，有此等成就。 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25147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5D87529-52BF-435B-8CDA-BD36D411BE4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816BD97-0F9B-44D6-9855-3AFBFEE3AB18}"/>
              </a:ext>
            </a:extLst>
          </p:cNvPr>
          <p:cNvSpPr txBox="1"/>
          <p:nvPr/>
        </p:nvSpPr>
        <p:spPr>
          <a:xfrm>
            <a:off x="10262394" y="479807"/>
            <a:ext cx="553998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十不淨</a:t>
            </a:r>
            <a:endParaRPr lang="en-US" altLang="zh-TW" b="1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A75C559-168D-40A8-AC34-9F695AED0F60}"/>
              </a:ext>
            </a:extLst>
          </p:cNvPr>
          <p:cNvSpPr txBox="1"/>
          <p:nvPr/>
        </p:nvSpPr>
        <p:spPr>
          <a:xfrm>
            <a:off x="9724605" y="1413570"/>
            <a:ext cx="553998" cy="54460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省庵大師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不淨觀頌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D988210-9452-4265-BD42-D421D3CE4153}"/>
              </a:ext>
            </a:extLst>
          </p:cNvPr>
          <p:cNvSpPr txBox="1"/>
          <p:nvPr/>
        </p:nvSpPr>
        <p:spPr>
          <a:xfrm>
            <a:off x="836899" y="500848"/>
            <a:ext cx="8679299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佛為貪欲眾生說不淨觀，觀之既久，貪欲即除，可以越愛河而超苦海。余閒居閱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大智度論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，因取意而為之頌，以此自警，並以警世云。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死想（先作此觀，為下九想張本）：有愛皆歸盡，此身寧久長。替他空墮淚，誰解反思量？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脹想：記得穠華態，俄成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膀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脹軀。眼前年少者，容貌竟何如？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青瘀想：紅白分明相，青黃瘀爛身。請君開眼看，不是兩般人。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壞想：皮肉既墮落，五藏於中現。憑君徹底看，何處堪留戀。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血塗想：無復朱顏在，空餘殷血塗。欲尋妍醜相，形質漸模糊。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膿爛想：腐爛應難睹，腥臊不可聞。豈知膿潰處，蘭麝昔曾熏。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50374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9B56014-333E-4366-A733-E00D780A5B0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44F2A32-F774-4AA2-9F6D-01BDB662665C}"/>
              </a:ext>
            </a:extLst>
          </p:cNvPr>
          <p:cNvSpPr txBox="1"/>
          <p:nvPr/>
        </p:nvSpPr>
        <p:spPr>
          <a:xfrm>
            <a:off x="6600417" y="479807"/>
            <a:ext cx="4247317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啖想：羊犬食人肉，人曾食犬羊。不知人與畜，誰臭復誰香？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散想：形骸一已散，手足漸移置。諦觀嫵媚姿，畢竟歸何處？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骨想：本是骷髏骨，曾將誑惑人。昔時看是假，今日睹方真。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燒想：火勢既猛烈，殘骸忽無有。試看煙焰中，著得貪心否？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818AD6-0E9A-4E14-96E8-9927EB42F84E}"/>
              </a:ext>
            </a:extLst>
          </p:cNvPr>
          <p:cNvSpPr txBox="1"/>
          <p:nvPr/>
        </p:nvSpPr>
        <p:spPr>
          <a:xfrm>
            <a:off x="3731599" y="476609"/>
            <a:ext cx="1661993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在遍之後，再指示膨脹相、青瘀相、膿爛相、斷壞相、食殘相、散亂相、斬斫離散相、血塗相、蟲聚相、骸骨相，十種無意識者（死者）的不淨。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9593770-0971-4525-8B56-B37099E8A065}"/>
              </a:ext>
            </a:extLst>
          </p:cNvPr>
          <p:cNvSpPr txBox="1"/>
          <p:nvPr/>
        </p:nvSpPr>
        <p:spPr>
          <a:xfrm>
            <a:off x="2422798" y="477466"/>
            <a:ext cx="923330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Calibri" panose="020F0502020204030204" pitchFamily="34" charset="0"/>
                <a:ea typeface="新細明體" panose="02020500000000000000" pitchFamily="18" charset="-120"/>
                <a:cs typeface="Calibri" panose="020F0502020204030204" pitchFamily="34" charset="0"/>
              </a:rPr>
              <a:t>⃝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如果異性之體是新近才死的，可能生起淨想，所以對於他的梵行也是障碍。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1557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CDC9526-EF48-4373-8D0A-19593883CE5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558AE41-2060-4230-AB45-3671326EF0F5}"/>
              </a:ext>
            </a:extLst>
          </p:cNvPr>
          <p:cNvSpPr txBox="1"/>
          <p:nvPr/>
        </p:nvSpPr>
        <p:spPr>
          <a:xfrm>
            <a:off x="4222998" y="479807"/>
            <a:ext cx="6463308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關於（取相與似相）二相的各別作用：即「取相」的顯現是壞形的、可怕的、恐怖的景象。然而「似相」則如四肢五體肥滿的人隨其所欲吃飽了睡臥的樣子。在獲得似相的同時，因對外欲不作意之故而得鎮伏捨於愛欲。因捨於隨貪而他的瞋恚亦捨，猶如血除而膿亦除。同樣的由於勤精進故捨斷惛沉睡眠。因無追悔而作寂靜法的精勤，捨斷掉舉惡作。因得殊勝的現前，故對指示行道的導師（佛），對行道及行道的果而得除疑。如是捨除了五蓋，同時於似相中以心的攀緣為相的尋生起，成為相續思維作用的伺，獲得殊勝的證悟之緣故喜，由喜意而生輕安，因輕安而生樂，由樂而生心定，故因樂而成心一境性的五禪支現前。如是初禪的影像的近行禪亦在那一剎那生起。此後得證初禪的安止及五自在的一切，如地遍中所說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44429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24B068D-2702-40CF-AE2F-22DBCAB2AF3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2F1D98F-6CD8-4503-9AD9-10E10364260D}"/>
              </a:ext>
            </a:extLst>
          </p:cNvPr>
          <p:cNvSpPr txBox="1"/>
          <p:nvPr/>
        </p:nvSpPr>
        <p:spPr>
          <a:xfrm>
            <a:off x="4222998" y="479807"/>
            <a:ext cx="6463308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關於（取相與似相）二相的各別作用：即「取相」的顯現是壞形的、可怕的、恐怖的景象。然而「似相」則如四肢五體肥滿的人隨其所欲吃飽了睡臥的樣子。在獲得似相的同時，因對外欲不作意之故而得鎮伏捨於愛欲。因捨於隨貪而他的瞋恚亦捨，猶如血除而膿亦除。同樣的由於勤精進故捨斷惛沉睡眠。因無追悔而作寂靜法的精勤，捨斷掉舉惡作。因得殊勝的現前，故對指示行道的導師（佛），對行道及行道的果而得除疑。如是捨除了五蓋，同時於似相中以心的攀緣為相的尋生起，成為相續思維作用的伺，獲得殊勝的證悟之緣故喜，由喜意而生輕安，因輕安而生樂，由樂而生心定，故因樂而成心一境性的五禪支現前。如是初禪的影像的近行禪亦在那一剎那生起。此後得證初禪的安止及五自在的一切，如地遍中所說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218444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DEE66EE-C0DA-40D9-A8A6-BF1FD9319A1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90209E9-326F-4240-8BC2-641A950B5506}"/>
              </a:ext>
            </a:extLst>
          </p:cNvPr>
          <p:cNvSpPr txBox="1"/>
          <p:nvPr/>
        </p:nvSpPr>
        <p:spPr>
          <a:xfrm>
            <a:off x="4439022" y="405458"/>
            <a:ext cx="6463308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省庵大師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四念處頌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（並敘）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佛垂涅槃，囑諸比丘，依四念處住，如佛無異。今時丁末法，正念者少，顧此法門，何人修學？豈惟不思其義，抑亦未識其名，可勝歎耶！余山居無事，讀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涅槃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·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遺教品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，因取其意，以入聲律，俾歌詠者，正念增長，妄心息滅，置諸座隅，日以自警，並不忘遺誡云。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身不淨：一興顛倒想，遂有幻緣身。膿血常交湊，腥臊每具陳。紙粘皮裹肉，藤絆骨纏筋。毛覆叢叢草，蟲居比比鄰。內藏惟臭穢，外飾但衣巾。四大元無實，諸根豈有真。語言風自響，動轉氣相循。強號為男女，虛名立主賓。百年三尺土，萬古一堆塵。貴賤空回首，賢愚共愴神。徒生復徒死，誰識本來人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受是苦：眾苦從何起，深知受者情。順違才領納，取捨便縱橫。有盛衰還至，無榮辱不成。怨從親裏出，哀是樂中生。王謝家何在，曹劉國已傾。悲歡幾場夢，勝敗一棋枰。事與心違背，貧將病合併。錢神呼不至，窮鬼送難行。戚戚終何益，悱悱漫不平。無求卑亦貴，知足欠還盈。若悟真空理，憂欣何處萌。</a:t>
            </a:r>
          </a:p>
        </p:txBody>
      </p:sp>
    </p:spTree>
    <p:extLst>
      <p:ext uri="{BB962C8B-B14F-4D97-AF65-F5344CB8AC3E}">
        <p14:creationId xmlns:p14="http://schemas.microsoft.com/office/powerpoint/2010/main" val="439411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5EF2407-AF77-4247-9B3C-D5A27B8C169A}"/>
              </a:ext>
            </a:extLst>
          </p:cNvPr>
          <p:cNvSpPr txBox="1"/>
          <p:nvPr/>
        </p:nvSpPr>
        <p:spPr>
          <a:xfrm>
            <a:off x="4439022" y="405458"/>
            <a:ext cx="6463308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心無常：妄心無著處，體相竟如何？閃閃風中燭，搖搖水上波。一家門戶別（六根），六個弟兄多（六識）。擾擾各馳競（如眼逐色，耳逐聲等），紛紛總不和（如眼不與聲和，耳不與色和等），青黃俄改換（眼識無常），動靜屢遷訛（耳識無常）。臭別香隨到（鼻識無常），甜來淡又過（舌識無常）。炎涼易翻覆（身識無常），好惡每偏頗（意識無常）。境滅心安寄，情忘智亦孤。掀翻五欲窟，搗盡六根窩。劫賊歸王化，飛禽出網羅。何當悟常住，諸妄盡消磨。</a:t>
            </a: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法無我：諸法從緣起，初無我主張。因緣有生滅，念慮遂低昂。欲得翻成失，求閑反遇忙。畏寒冬不輟，苦熱夏偏長。貧憶富時樂，老追年壯強。有誰憎順適，若個好危亡（得失閑忙冷熱等，皆從緣生，不因我有）。自在方為主，遷流豈是常。離根念何起，無識境還忘。內外無些子，中間有底藏。六窗虛寂寂，一室露堂堂。但得塵勞盡，居然大覺王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ADDD4580-DCB4-45AB-914C-340E6FDBBA6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262916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00B0D32-D578-4A86-B3A6-1EB70F31A49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E1E9540-E7D5-45C8-B8DF-589DCCFDD080}"/>
              </a:ext>
            </a:extLst>
          </p:cNvPr>
          <p:cNvSpPr txBox="1"/>
          <p:nvPr/>
        </p:nvSpPr>
        <p:spPr>
          <a:xfrm>
            <a:off x="4808354" y="405458"/>
            <a:ext cx="6093976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大念處經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Mahāsatipaṭṭhāna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Sutta》</a:t>
            </a:r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諸比丘，這是使眾生清淨、超越憂愁與悲傷、滅除痛苦與憂惱、成就正道與現證涅槃的單一道路，那就是四念處。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何謂四念處？在此，諸比丘，比丘以熱誠、正知、正念安住於</a:t>
            </a:r>
            <a:r>
              <a:rPr lang="zh-TW" altLang="en-US" b="1" u="sng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觀身為身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，去除對世間的貪欲及憂惱。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他以熱誠、正知、正念安住於</a:t>
            </a:r>
            <a:r>
              <a:rPr lang="zh-TW" altLang="en-US" b="1" u="sng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觀受為受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，去除對世間的貪欲及憂惱。</a:t>
            </a: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他以熱誠、正知、正念安住於</a:t>
            </a:r>
            <a:r>
              <a:rPr lang="zh-TW" altLang="en-US" b="1" u="sng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觀心為心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，去除對世間的貪欲及憂惱。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他以熱誠、正知、正念安住於</a:t>
            </a:r>
            <a:r>
              <a:rPr lang="zh-TW" altLang="en-US" b="1" u="sng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觀法為法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，去除對世間的貪欲及憂惱。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B4E1112-60A8-474D-B29A-C0D122BFE035}"/>
              </a:ext>
            </a:extLst>
          </p:cNvPr>
          <p:cNvSpPr txBox="1"/>
          <p:nvPr/>
        </p:nvSpPr>
        <p:spPr>
          <a:xfrm>
            <a:off x="2038365" y="405458"/>
            <a:ext cx="2769989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身念處</a:t>
            </a:r>
            <a:endParaRPr lang="en-US" altLang="zh-CN" b="1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一、安般念（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Anapanasati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；入出息念）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二、四威儀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三、正知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四、不淨觀（三十二身分）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五、四界分別觀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六、九種墳場觀</a:t>
            </a:r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009C16A-8473-4A10-8E00-F73A6C67CA13}"/>
              </a:ext>
            </a:extLst>
          </p:cNvPr>
          <p:cNvSpPr txBox="1"/>
          <p:nvPr/>
        </p:nvSpPr>
        <p:spPr>
          <a:xfrm>
            <a:off x="1458746" y="405458"/>
            <a:ext cx="553998" cy="22322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受念處</a:t>
            </a:r>
            <a:endParaRPr lang="en-US" altLang="zh-CN" b="1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7B654DF-8BCF-4DD1-B5B3-FE86A80B7544}"/>
              </a:ext>
            </a:extLst>
          </p:cNvPr>
          <p:cNvSpPr txBox="1"/>
          <p:nvPr/>
        </p:nvSpPr>
        <p:spPr>
          <a:xfrm>
            <a:off x="838622" y="405458"/>
            <a:ext cx="553998" cy="23762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心念處</a:t>
            </a:r>
            <a:endParaRPr lang="en-US" altLang="zh-CN" b="1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E06DEAEA-2D6B-42A2-B653-FF6D01AF1DAE}"/>
              </a:ext>
            </a:extLst>
          </p:cNvPr>
          <p:cNvSpPr txBox="1"/>
          <p:nvPr/>
        </p:nvSpPr>
        <p:spPr>
          <a:xfrm>
            <a:off x="634209" y="5013970"/>
            <a:ext cx="280831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400" dirty="0">
                <a:solidFill>
                  <a:schemeClr val="bg1"/>
                </a:solidFill>
              </a:rPr>
              <a:t>三十二身分不淨觀英文資料：</a:t>
            </a:r>
            <a:r>
              <a:rPr lang="en-US" altLang="zh-CN" sz="1400" dirty="0">
                <a:solidFill>
                  <a:schemeClr val="bg1"/>
                </a:solidFill>
              </a:rPr>
              <a:t>https://drarisworld.wordpress.com/2020/06/26/reflection-on-repulsiveness-of-thirty-two-parts-of-the-body-asubha-bhavana/</a:t>
            </a:r>
            <a:endParaRPr lang="zh-TW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209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A61E7D5-F2ED-4882-A8D3-2B207D44F0D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2E60769-FBEA-4625-80A6-ADBE364A7CE0}"/>
              </a:ext>
            </a:extLst>
          </p:cNvPr>
          <p:cNvSpPr txBox="1"/>
          <p:nvPr/>
        </p:nvSpPr>
        <p:spPr>
          <a:xfrm>
            <a:off x="7831074" y="487904"/>
            <a:ext cx="2769989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法念處</a:t>
            </a:r>
            <a:endParaRPr lang="en-US" altLang="zh-CN" b="1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一、五蓋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二、五蘊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三、十二處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四、七覺支：念、擇法、精進、喜、輕安、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	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定、捨。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五、四聖諦：苦、集、滅、道。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C9F0E21-6CC5-49C5-9A46-BB8977E60177}"/>
              </a:ext>
            </a:extLst>
          </p:cNvPr>
          <p:cNvSpPr txBox="1"/>
          <p:nvPr/>
        </p:nvSpPr>
        <p:spPr>
          <a:xfrm>
            <a:off x="4383983" y="3285778"/>
            <a:ext cx="28083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solidFill>
                  <a:schemeClr val="bg1"/>
                </a:solidFill>
              </a:rPr>
              <a:t>《</a:t>
            </a:r>
            <a:r>
              <a:rPr lang="zh-CN" altLang="en-US" sz="1400" dirty="0">
                <a:solidFill>
                  <a:schemeClr val="bg1"/>
                </a:solidFill>
              </a:rPr>
              <a:t>大念處經</a:t>
            </a:r>
            <a:r>
              <a:rPr lang="en-US" altLang="zh-CN" sz="1400" dirty="0">
                <a:solidFill>
                  <a:schemeClr val="bg1"/>
                </a:solidFill>
              </a:rPr>
              <a:t>》</a:t>
            </a:r>
            <a:r>
              <a:rPr lang="zh-CN" altLang="en-US" sz="1400" dirty="0">
                <a:solidFill>
                  <a:schemeClr val="bg1"/>
                </a:solidFill>
              </a:rPr>
              <a:t>英文資料：</a:t>
            </a:r>
            <a:r>
              <a:rPr lang="en-US" altLang="zh-CN" sz="1400" dirty="0">
                <a:solidFill>
                  <a:schemeClr val="bg1"/>
                </a:solidFill>
              </a:rPr>
              <a:t>https://en.wikipedia.org/wiki/Satipatthana_Sutta</a:t>
            </a:r>
          </a:p>
          <a:p>
            <a:endParaRPr lang="en-US" altLang="zh-CN" sz="1400" dirty="0">
              <a:solidFill>
                <a:schemeClr val="bg1"/>
              </a:solidFill>
            </a:endParaRPr>
          </a:p>
          <a:p>
            <a:r>
              <a:rPr lang="en-US" altLang="zh-CN" sz="1400" dirty="0">
                <a:solidFill>
                  <a:schemeClr val="bg1"/>
                </a:solidFill>
              </a:rPr>
              <a:t>《</a:t>
            </a:r>
            <a:r>
              <a:rPr lang="zh-CN" altLang="en-US" sz="1400" dirty="0">
                <a:solidFill>
                  <a:schemeClr val="bg1"/>
                </a:solidFill>
              </a:rPr>
              <a:t>大念處經</a:t>
            </a:r>
            <a:r>
              <a:rPr lang="en-US" altLang="zh-CN" sz="1400" dirty="0">
                <a:solidFill>
                  <a:schemeClr val="bg1"/>
                </a:solidFill>
              </a:rPr>
              <a:t>》</a:t>
            </a:r>
            <a:r>
              <a:rPr lang="zh-CN" altLang="en-US" sz="1400" dirty="0">
                <a:solidFill>
                  <a:schemeClr val="bg1"/>
                </a:solidFill>
              </a:rPr>
              <a:t>修法中文資料</a:t>
            </a:r>
            <a:endParaRPr lang="en-US" altLang="zh-CN" sz="1400" dirty="0">
              <a:solidFill>
                <a:schemeClr val="bg1"/>
              </a:solidFill>
            </a:endParaRPr>
          </a:p>
          <a:p>
            <a:r>
              <a:rPr lang="en-US" altLang="zh-CN" sz="1400" dirty="0">
                <a:solidFill>
                  <a:schemeClr val="bg1"/>
                </a:solidFill>
              </a:rPr>
              <a:t>https://www.google.com/url?sa=t&amp;rct=j&amp;q=&amp;esrc=s&amp;source=web&amp;cd=&amp;cad=rja&amp;uact=8&amp;ved=2ahUKEwjxyMjsoLf0AhUxGKYKHacZDp4QFnoECAUQAQ&amp;url=http%3A%2F%2Fwww.dhammarain.org.tw%2Fbooks%2Fpaauk%2Fsatimagga.pdf&amp;usg=AOvVaw3HU3B6uWQf5dzdn74bxXOy</a:t>
            </a:r>
          </a:p>
          <a:p>
            <a:endParaRPr lang="zh-TW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0579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6DC875D-4F00-4B96-9F4F-7201FD86319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183158E-7F93-4F8C-8D40-1E803BDF4797}"/>
              </a:ext>
            </a:extLst>
          </p:cNvPr>
          <p:cNvSpPr txBox="1"/>
          <p:nvPr/>
        </p:nvSpPr>
        <p:spPr>
          <a:xfrm>
            <a:off x="7092410" y="487904"/>
            <a:ext cx="3508653" cy="58999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佛教兩大修行法：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一、奢摩他： 巴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Samatha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譯曰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止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、寂靜等。攝心住於緣，離散亂也。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（修定）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二、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毗缽舍那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、毗婆舍那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巴 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Vipassana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，譯曰「觀」，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名曰遍見，是名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慧；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謂揀擇諸法，最極揀擇，普遍尋思，週審觀察。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（修慧）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89086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08B904A-6EDE-48C0-9374-1C09741E859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FB6D59D-6224-486C-9C1A-5B1D33C20193}"/>
              </a:ext>
            </a:extLst>
          </p:cNvPr>
          <p:cNvSpPr txBox="1"/>
          <p:nvPr/>
        </p:nvSpPr>
        <p:spPr>
          <a:xfrm>
            <a:off x="9996412" y="517298"/>
            <a:ext cx="923330" cy="52887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三、見清淨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名色分別智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namarupa-pariccheda-ñana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2108426-E145-49B5-A325-886631B2534F}"/>
              </a:ext>
            </a:extLst>
          </p:cNvPr>
          <p:cNvSpPr txBox="1"/>
          <p:nvPr/>
        </p:nvSpPr>
        <p:spPr>
          <a:xfrm>
            <a:off x="9285683" y="500758"/>
            <a:ext cx="553998" cy="370458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色業處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rupa-kammatthana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EBF3487-EE02-4E44-B0A7-F6B8CB9265C4}"/>
              </a:ext>
            </a:extLst>
          </p:cNvPr>
          <p:cNvSpPr txBox="1"/>
          <p:nvPr/>
        </p:nvSpPr>
        <p:spPr>
          <a:xfrm>
            <a:off x="5585498" y="196472"/>
            <a:ext cx="3508653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   「四界分別觀」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地界（地大）的特質：硬、粗、重、軟、滑、輕。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水界（水大）的特質：流動、粘滯。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火界（火大）的特質：熱、冷。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風界（風大）的特質：推動、支持。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7927964-FDF0-40C8-AFFA-69E3C80B8940}"/>
              </a:ext>
            </a:extLst>
          </p:cNvPr>
          <p:cNvSpPr txBox="1"/>
          <p:nvPr/>
        </p:nvSpPr>
        <p:spPr>
          <a:xfrm>
            <a:off x="165121" y="196472"/>
            <a:ext cx="1973012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solidFill>
                  <a:schemeClr val="bg1"/>
                </a:solidFill>
              </a:rPr>
              <a:t>《</a:t>
            </a:r>
            <a:r>
              <a:rPr lang="zh-CN" altLang="en-US" sz="1400" dirty="0">
                <a:solidFill>
                  <a:schemeClr val="bg1"/>
                </a:solidFill>
              </a:rPr>
              <a:t>如實知見</a:t>
            </a:r>
            <a:r>
              <a:rPr lang="en-US" altLang="zh-CN" sz="1400" dirty="0">
                <a:solidFill>
                  <a:schemeClr val="bg1"/>
                </a:solidFill>
              </a:rPr>
              <a:t>》</a:t>
            </a:r>
            <a:r>
              <a:rPr lang="zh-CN" altLang="en-US" sz="1000" dirty="0">
                <a:solidFill>
                  <a:schemeClr val="bg1"/>
                </a:solidFill>
              </a:rPr>
              <a:t>：</a:t>
            </a:r>
            <a:endParaRPr lang="en-US" altLang="zh-CN" sz="1000" dirty="0">
              <a:solidFill>
                <a:schemeClr val="bg1"/>
              </a:solidFill>
            </a:endParaRPr>
          </a:p>
          <a:p>
            <a:r>
              <a:rPr lang="en-US" altLang="zh-TW" sz="1000" dirty="0">
                <a:solidFill>
                  <a:schemeClr val="bg1"/>
                </a:solidFill>
              </a:rPr>
              <a:t>https://www.google.com/url?sa=t&amp;rct=j&amp;q=&amp;esrc=s&amp;source=web&amp;cd=&amp;cad=rja&amp;uact=8&amp;ved=2ahUKEwip_uroqrf0AhWRCqYKHfXzAcEQFnoECAMQAQ&amp;url=https%3A%2F%2Fannounce.ndhu.edu.tw%2Fmessage_3%2F1533778827%2F%25E5%25A6%2582%25E5%25AF%25A6%25E7%259F%25A5%25E8%25A6%258B_%25E7%25B7%25AC%25E7%2594%25B8%25E5%25B8%2595%25E5%25A5%25A7%25E7%25A6%25AA%25E5%25B8%25AB.pdf&amp;usg=AOvVaw3bqciGLGEsAySrrYx_hkuU</a:t>
            </a:r>
            <a:endParaRPr lang="zh-TW" altLang="en-US" sz="1000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72C9C2F-BC0A-4D6D-B874-6EFA27969FA1}"/>
              </a:ext>
            </a:extLst>
          </p:cNvPr>
          <p:cNvSpPr txBox="1"/>
          <p:nvPr/>
        </p:nvSpPr>
        <p:spPr>
          <a:xfrm>
            <a:off x="166642" y="3141762"/>
            <a:ext cx="17521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>
                <a:solidFill>
                  <a:schemeClr val="bg1"/>
                </a:solidFill>
              </a:rPr>
              <a:t>《Knowing and Seeing》</a:t>
            </a:r>
            <a:r>
              <a:rPr lang="zh-CN" altLang="en-US" sz="1000" dirty="0">
                <a:solidFill>
                  <a:schemeClr val="bg1"/>
                </a:solidFill>
              </a:rPr>
              <a:t>：</a:t>
            </a:r>
            <a:endParaRPr lang="en-US" altLang="zh-CN" sz="1000" dirty="0">
              <a:solidFill>
                <a:schemeClr val="bg1"/>
              </a:solidFill>
            </a:endParaRPr>
          </a:p>
          <a:p>
            <a:r>
              <a:rPr lang="en-US" altLang="zh-TW" sz="1000" dirty="0">
                <a:solidFill>
                  <a:schemeClr val="bg1"/>
                </a:solidFill>
              </a:rPr>
              <a:t>https://www.google.com/url?sa=t&amp;rct=j&amp;q=&amp;esrc=s&amp;source=web&amp;cd=&amp;cad=rja&amp;uact=8&amp;ved=2ahUKEwjsl_yOrLf0AhXBQN4KHRD_CoUQFnoECAMQAQ&amp;url=http%3A%2F%2Fwww.buddhanet.net%2Fpdf_file%2Fknow-see.pdf&amp;usg=AOvVaw1DPkom3kOtzXw5By_qW6-r</a:t>
            </a:r>
            <a:endParaRPr lang="zh-TW" altLang="en-US" sz="1000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92F89A68-966F-42C2-818E-42690108B180}"/>
              </a:ext>
            </a:extLst>
          </p:cNvPr>
          <p:cNvSpPr txBox="1"/>
          <p:nvPr/>
        </p:nvSpPr>
        <p:spPr>
          <a:xfrm>
            <a:off x="4956484" y="693489"/>
            <a:ext cx="553998" cy="35283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分析色聚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1C335C95-EC01-4F76-880F-908894517E90}"/>
              </a:ext>
            </a:extLst>
          </p:cNvPr>
          <p:cNvSpPr txBox="1"/>
          <p:nvPr/>
        </p:nvSpPr>
        <p:spPr>
          <a:xfrm>
            <a:off x="3741008" y="550406"/>
            <a:ext cx="553998" cy="352839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名業處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nama-kammatthana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3DB091D-2A49-40B6-B69A-461E9100F72F}"/>
              </a:ext>
            </a:extLst>
          </p:cNvPr>
          <p:cNvSpPr txBox="1"/>
          <p:nvPr/>
        </p:nvSpPr>
        <p:spPr>
          <a:xfrm>
            <a:off x="2555272" y="405341"/>
            <a:ext cx="923330" cy="583276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依「心路歷程」觀照每一心識剎那生起的心王與心所。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883248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 animBg="1"/>
      <p:bldP spid="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8EA2954-91F8-4104-909D-6DB482AF5DC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A15896D-BE9A-475E-BAE5-51F020E1DD63}"/>
              </a:ext>
            </a:extLst>
          </p:cNvPr>
          <p:cNvSpPr txBox="1"/>
          <p:nvPr/>
        </p:nvSpPr>
        <p:spPr>
          <a:xfrm>
            <a:off x="9924404" y="517298"/>
            <a:ext cx="923330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四、度疑清淨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緣攝受智（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paccaya-pariggaha-ñana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3E81DF2-3928-4A86-BCD7-391EF6E7DF3F}"/>
              </a:ext>
            </a:extLst>
          </p:cNvPr>
          <p:cNvSpPr txBox="1"/>
          <p:nvPr/>
        </p:nvSpPr>
        <p:spPr>
          <a:xfrm>
            <a:off x="9128218" y="621482"/>
            <a:ext cx="553998" cy="165618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十二因緣法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E0C9FC2A-7F36-44DA-A24E-D71D7F5CF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58" y="161527"/>
            <a:ext cx="8623473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2309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1D86748-1729-413A-A155-19A4BBBEFE1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C13044F-4D3C-461F-912B-97C9B3913833}"/>
              </a:ext>
            </a:extLst>
          </p:cNvPr>
          <p:cNvSpPr txBox="1"/>
          <p:nvPr/>
        </p:nvSpPr>
        <p:spPr>
          <a:xfrm>
            <a:off x="9473773" y="621482"/>
            <a:ext cx="1661993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五、</a:t>
            </a:r>
            <a:r>
              <a:rPr lang="zh-TW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道非道智見清淨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</a:t>
            </a: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思惟智 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sammasana-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3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</a:t>
            </a:r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生滅隨觀智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Udayabbaya-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的未成熟階段（觀智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4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BA44C8A-3D93-4EC4-87D3-9AFFD5348FAE}"/>
              </a:ext>
            </a:extLst>
          </p:cNvPr>
          <p:cNvSpPr txBox="1"/>
          <p:nvPr/>
        </p:nvSpPr>
        <p:spPr>
          <a:xfrm>
            <a:off x="6144680" y="621482"/>
            <a:ext cx="2400657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兩組：名、色。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五組：五蘊。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十二組：十二處。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十八組：十八界。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覺照每一組的無常、苦、無我三相。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D0A0049-90B8-41BA-91F2-CA5E6340FF4D}"/>
              </a:ext>
            </a:extLst>
          </p:cNvPr>
          <p:cNvSpPr txBox="1"/>
          <p:nvPr/>
        </p:nvSpPr>
        <p:spPr>
          <a:xfrm>
            <a:off x="5129284" y="607193"/>
            <a:ext cx="553998" cy="598864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生滅隨觀智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：透視行法的剎那生滅的觀智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2AA30D8-3800-42A3-8C73-355C9C7A7876}"/>
              </a:ext>
            </a:extLst>
          </p:cNvPr>
          <p:cNvSpPr txBox="1"/>
          <p:nvPr/>
        </p:nvSpPr>
        <p:spPr>
          <a:xfrm>
            <a:off x="8822336" y="621482"/>
            <a:ext cx="553998" cy="338437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思惟智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：分組觀照思惟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739AF03-1C10-4B5C-88F3-B55D939322C8}"/>
              </a:ext>
            </a:extLst>
          </p:cNvPr>
          <p:cNvSpPr txBox="1"/>
          <p:nvPr/>
        </p:nvSpPr>
        <p:spPr>
          <a:xfrm>
            <a:off x="3947740" y="631016"/>
            <a:ext cx="923330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（一）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隨觀集法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照見行法的因緣生起，以及它們剎那生起。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852268E8-F348-4E40-8C19-E37E4F891ECF}"/>
              </a:ext>
            </a:extLst>
          </p:cNvPr>
          <p:cNvSpPr txBox="1"/>
          <p:nvPr/>
        </p:nvSpPr>
        <p:spPr>
          <a:xfrm>
            <a:off x="2956406" y="621482"/>
            <a:ext cx="923330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（二）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隨觀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滅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法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照見行法的因緣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滅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，以及它們剎那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滅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E143C7A-5855-467C-ADE3-39413FD0033B}"/>
              </a:ext>
            </a:extLst>
          </p:cNvPr>
          <p:cNvSpPr txBox="1"/>
          <p:nvPr/>
        </p:nvSpPr>
        <p:spPr>
          <a:xfrm>
            <a:off x="1876286" y="621482"/>
            <a:ext cx="923330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（三）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隨觀集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滅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法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照見行法的因緣生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與因緣滅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，以及它們剎那生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與剎那滅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45CBEE22-1FDB-42BC-B7A0-CF2A36893FE4}"/>
              </a:ext>
            </a:extLst>
          </p:cNvPr>
          <p:cNvSpPr txBox="1"/>
          <p:nvPr/>
        </p:nvSpPr>
        <p:spPr>
          <a:xfrm>
            <a:off x="397282" y="589306"/>
            <a:ext cx="1292662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他安住於觀照法的生起現象、安住於觀照法的壞滅現象或安住於觀照法的生起與壞滅現象。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                </a:t>
            </a:r>
            <a:r>
              <a:rPr lang="en-US" altLang="zh-CN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——《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大念處經</a:t>
            </a:r>
            <a:r>
              <a:rPr lang="en-US" altLang="zh-CN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2933714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06577E1-CA31-4955-905E-9A4A42D16890}"/>
              </a:ext>
            </a:extLst>
          </p:cNvPr>
          <p:cNvSpPr txBox="1"/>
          <p:nvPr/>
        </p:nvSpPr>
        <p:spPr>
          <a:xfrm>
            <a:off x="10174113" y="541483"/>
            <a:ext cx="553998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十種觀的染（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Dasa-Upakkilesa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十種隨煩惱）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29EDB4A9-B2D8-4E24-8B80-F4EECA3D35B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C4E304F-B79E-42F4-B788-27A7F4548F13}"/>
              </a:ext>
            </a:extLst>
          </p:cNvPr>
          <p:cNvSpPr txBox="1"/>
          <p:nvPr/>
        </p:nvSpPr>
        <p:spPr>
          <a:xfrm>
            <a:off x="3563649" y="533386"/>
            <a:ext cx="6093976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光明（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obhasa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）、智（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ana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）、喜（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piti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</a:t>
            </a: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輕安（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passaddhi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）、樂（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sukha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）、勝解（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adhimokkha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）、策勵（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paggaha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）、現起（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upatthana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行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捨（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upekkha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）、欲</a:t>
            </a: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nikanti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這十種之中，只有光明與欲這兩種本身不是善心所，其餘八種都是善心所，它們本身不是污染。然而，如果禪修者執著它們，它們將變成不善心的對象。</a:t>
            </a:r>
            <a:endParaRPr lang="en-US" altLang="zh-TW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zh-TW" altLang="en-US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當你經驗到這十種污染當中的任何一種時，你必須照見它們是無常、苦、無我，以便自己能克服可能因這些境界而生起的貪著與欲望，而能繼續向前進步。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03055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71001ED-4A6B-49BC-9798-94A3CF9217AC}"/>
              </a:ext>
            </a:extLst>
          </p:cNvPr>
          <p:cNvSpPr txBox="1"/>
          <p:nvPr/>
        </p:nvSpPr>
        <p:spPr>
          <a:xfrm>
            <a:off x="6398858" y="533386"/>
            <a:ext cx="4247317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六、</a:t>
            </a:r>
            <a:r>
              <a:rPr lang="zh-CN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行道</a:t>
            </a:r>
            <a:r>
              <a:rPr lang="zh-TW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智見清淨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生滅隨觀智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Udayabbaya-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4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）的成熟階段、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壞滅隨觀智 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Bhavga-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5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怖畏現起智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bhaya-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6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過患隨觀智 </a:t>
            </a:r>
            <a:r>
              <a:rPr lang="en-US" altLang="zh-TW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adinava-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7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厭離隨觀智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nibbida-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8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欲解脫智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muncitukamyata-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9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審察隨觀智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patisankha-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10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行捨智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sankharupekkha-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11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 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隨順智 </a:t>
            </a:r>
            <a:r>
              <a:rPr lang="en-US" altLang="zh-TW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anuloma-ñana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12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354A2C69-7FC2-49EF-9715-70AE97FE97B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D48498D-0E06-4BFE-8541-C89A27BEB830}"/>
              </a:ext>
            </a:extLst>
          </p:cNvPr>
          <p:cNvSpPr txBox="1"/>
          <p:nvPr/>
        </p:nvSpPr>
        <p:spPr>
          <a:xfrm>
            <a:off x="3430910" y="555884"/>
            <a:ext cx="2769989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Calibri" panose="020F0502020204030204" pitchFamily="34" charset="0"/>
                <a:ea typeface="新細明體" panose="02020500000000000000" pitchFamily="18" charset="-120"/>
                <a:cs typeface="Calibri" panose="020F0502020204030204" pitchFamily="34" charset="0"/>
              </a:rPr>
              <a:t>⃝ 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行捨智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11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）的結果：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觀空而提起三相， 把握諸行而捨斷怖畏與歡喜，則對於諸行成為無關心而中立，不執它們為我及我所，正如與妻子離了婚的人相似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菩薩只修到行捨智，悲智平衡，悲智雙運，行菩薩道。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04653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6C4C432-9732-44F9-9285-F035A35101C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172F95E-1C73-47E3-AA56-62F6A1118745}"/>
              </a:ext>
            </a:extLst>
          </p:cNvPr>
          <p:cNvSpPr txBox="1"/>
          <p:nvPr/>
        </p:nvSpPr>
        <p:spPr>
          <a:xfrm>
            <a:off x="10068420" y="566040"/>
            <a:ext cx="923330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介於第六、七清淨之間：種姓智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gotrabhu-ñana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13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6732D81-CB92-462D-8F0B-E44886205009}"/>
              </a:ext>
            </a:extLst>
          </p:cNvPr>
          <p:cNvSpPr txBox="1"/>
          <p:nvPr/>
        </p:nvSpPr>
        <p:spPr>
          <a:xfrm>
            <a:off x="8039422" y="531073"/>
            <a:ext cx="1661993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七、</a:t>
            </a:r>
            <a:r>
              <a:rPr lang="zh-TW" altLang="en-US" b="1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智見清淨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道智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magga-ñana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14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果智 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phala-ñana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15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省察智（返照智，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paccavekkhana-ñana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）（觀智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16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449E637-493D-4585-85EB-8655C2D55C5E}"/>
              </a:ext>
            </a:extLst>
          </p:cNvPr>
          <p:cNvSpPr txBox="1"/>
          <p:nvPr/>
        </p:nvSpPr>
        <p:spPr>
          <a:xfrm>
            <a:off x="7364697" y="621482"/>
            <a:ext cx="553998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道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智、</a:t>
            </a:r>
            <a:r>
              <a:rPr lang="zh-TW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果智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以涅槃（無為法）為所緣。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B5F18960-E470-4A64-88DA-E0D6DC2D2C99}"/>
              </a:ext>
            </a:extLst>
          </p:cNvPr>
          <p:cNvSpPr txBox="1"/>
          <p:nvPr/>
        </p:nvSpPr>
        <p:spPr>
          <a:xfrm>
            <a:off x="2025555" y="531073"/>
            <a:ext cx="4939814" cy="57928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四果斷證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（一）初果（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sotapanna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須陀洹；入流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Stream-enterer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）：斷三界八十八品見惑與疑。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（二）二果（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Sakadagamin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斯陀含；一來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Once-returner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）：（南傳）削弱欲界思惑；（北傳）斷欲界六品思惑。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（三）三果（</a:t>
            </a:r>
            <a:r>
              <a:rPr lang="en-US" altLang="zh-CN" dirty="0" err="1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Anagami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阿那含；不來 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Non-returner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）：斷盡欲界思惑。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（四）四果（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Arahant 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阿羅漢；無生）：斷盡色界與無色界思惑。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DD96525B-3A6A-4870-B982-D5D4F8457383}"/>
              </a:ext>
            </a:extLst>
          </p:cNvPr>
          <p:cNvSpPr txBox="1"/>
          <p:nvPr/>
        </p:nvSpPr>
        <p:spPr>
          <a:xfrm>
            <a:off x="406661" y="424735"/>
            <a:ext cx="143539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dirty="0">
                <a:solidFill>
                  <a:schemeClr val="bg1"/>
                </a:solidFill>
              </a:rPr>
              <a:t>四果英文資料 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TW" sz="1800" dirty="0">
                <a:solidFill>
                  <a:schemeClr val="bg1"/>
                </a:solidFill>
              </a:rPr>
              <a:t>Four stages of awakening:</a:t>
            </a:r>
          </a:p>
          <a:p>
            <a:endParaRPr lang="en-US" altLang="zh-TW" sz="1800" dirty="0">
              <a:solidFill>
                <a:schemeClr val="bg1"/>
              </a:solidFill>
            </a:endParaRPr>
          </a:p>
          <a:p>
            <a:r>
              <a:rPr lang="en-US" altLang="zh-TW" sz="1800" dirty="0">
                <a:solidFill>
                  <a:schemeClr val="bg1"/>
                </a:solidFill>
              </a:rPr>
              <a:t>https://en.wikipedia.org/wiki/Four_stages_of_awakening</a:t>
            </a:r>
          </a:p>
          <a:p>
            <a:endParaRPr lang="en-US" altLang="zh-TW" sz="1800" dirty="0">
              <a:solidFill>
                <a:schemeClr val="bg1"/>
              </a:solidFill>
            </a:endParaRPr>
          </a:p>
          <a:p>
            <a:r>
              <a:rPr lang="zh-CN" altLang="en-US" sz="1800" dirty="0">
                <a:solidFill>
                  <a:schemeClr val="bg1"/>
                </a:solidFill>
              </a:rPr>
              <a:t>南傳菩薩道：</a:t>
            </a:r>
            <a:endParaRPr lang="en-US" altLang="zh-CN" sz="1800" dirty="0">
              <a:solidFill>
                <a:schemeClr val="bg1"/>
              </a:solidFill>
            </a:endParaRPr>
          </a:p>
          <a:p>
            <a:r>
              <a:rPr lang="en-US" altLang="zh-TW" sz="1800" dirty="0">
                <a:solidFill>
                  <a:schemeClr val="bg1"/>
                </a:solidFill>
              </a:rPr>
              <a:t>https://docsplayer.com/115883013-%E5%8D%97%E5%82%B3%E8%8F%A9%E8%96%A9%E9%81%93-%E5%85%A8.html</a:t>
            </a:r>
            <a:endParaRPr lang="zh-TW" alt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279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CB2E2D9-1C5E-4A5B-82C2-D2A87E078EC9}"/>
              </a:ext>
            </a:extLst>
          </p:cNvPr>
          <p:cNvSpPr/>
          <p:nvPr/>
        </p:nvSpPr>
        <p:spPr>
          <a:xfrm>
            <a:off x="11351790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5F31818-C58F-4C48-8F02-E566F727AF02}"/>
              </a:ext>
            </a:extLst>
          </p:cNvPr>
          <p:cNvSpPr txBox="1"/>
          <p:nvPr/>
        </p:nvSpPr>
        <p:spPr>
          <a:xfrm>
            <a:off x="10725784" y="184749"/>
            <a:ext cx="553998" cy="351182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北傳佛法</a:t>
            </a:r>
            <a:r>
              <a:rPr lang="en-US" altLang="zh-CN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——</a:t>
            </a: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大乘菩薩道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8F25C8D-B36F-4D35-A146-6F1D10135D6C}"/>
              </a:ext>
            </a:extLst>
          </p:cNvPr>
          <p:cNvSpPr txBox="1"/>
          <p:nvPr/>
        </p:nvSpPr>
        <p:spPr>
          <a:xfrm>
            <a:off x="8471470" y="149806"/>
            <a:ext cx="2262158" cy="59442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四教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藏教菩薩：修析空觀，行事六度。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600"/>
              </a:spcBef>
            </a:pP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通教菩薩：修體空觀，行理六度。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600"/>
              </a:spcBef>
            </a:pP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別教菩薩：修次第三觀，行不思議六度。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600"/>
              </a:spcBef>
            </a:pPr>
            <a:r>
              <a:rPr lang="zh-CN" altLang="en-US" dirty="0">
                <a:solidFill>
                  <a:srgbClr val="FFFF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圓教菩薩：修一心三觀，行稱性六度。</a:t>
            </a:r>
            <a:endParaRPr lang="en-US" altLang="zh-CN" dirty="0">
              <a:solidFill>
                <a:srgbClr val="FFFF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7CF4397C-3F6D-498D-910B-577C9B2842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61527"/>
            <a:ext cx="8539309" cy="6526139"/>
          </a:xfrm>
          <a:prstGeom prst="rect">
            <a:avLst/>
          </a:prstGeom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C012902A-E545-4171-A090-6BFF1FC81CFD}"/>
              </a:ext>
            </a:extLst>
          </p:cNvPr>
          <p:cNvSpPr txBox="1"/>
          <p:nvPr/>
        </p:nvSpPr>
        <p:spPr>
          <a:xfrm>
            <a:off x="8975526" y="5805867"/>
            <a:ext cx="208823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zh-CN" altLang="en-US" sz="1800" dirty="0">
                <a:solidFill>
                  <a:schemeClr val="bg1"/>
                </a:solidFill>
              </a:rPr>
              <a:t>阿僧祇：</a:t>
            </a:r>
            <a:r>
              <a:rPr lang="en-US" altLang="zh-CN" sz="1800" dirty="0" err="1">
                <a:solidFill>
                  <a:schemeClr val="bg1"/>
                </a:solidFill>
              </a:rPr>
              <a:t>asāṃkhya</a:t>
            </a:r>
            <a:r>
              <a:rPr lang="zh-CN" altLang="en-US" sz="1800" dirty="0">
                <a:solidFill>
                  <a:schemeClr val="bg1"/>
                </a:solidFill>
              </a:rPr>
              <a:t>，無央數，</a:t>
            </a:r>
            <a:r>
              <a:rPr lang="en-US" altLang="zh-TW" sz="1800" dirty="0">
                <a:solidFill>
                  <a:schemeClr val="bg1"/>
                </a:solidFill>
              </a:rPr>
              <a:t>10</a:t>
            </a:r>
            <a:r>
              <a:rPr lang="en-US" altLang="zh-TW" sz="1800" baseline="30000" dirty="0">
                <a:solidFill>
                  <a:schemeClr val="bg1"/>
                </a:solidFill>
              </a:rPr>
              <a:t>56</a:t>
            </a:r>
            <a:r>
              <a:rPr lang="zh-CN" altLang="en-US" sz="1800" dirty="0">
                <a:solidFill>
                  <a:schemeClr val="bg1"/>
                </a:solidFill>
              </a:rPr>
              <a:t>。</a:t>
            </a:r>
            <a:endParaRPr lang="zh-TW" alt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049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2359372-2C8A-44A3-9603-4AB430E5CDF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740C3D6D-A858-4EDD-8203-43BDACAB6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722" y="161527"/>
            <a:ext cx="10992044" cy="6533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1234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34A5E1C5-1DEB-4B93-8D43-07B87E549D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9"/>
            <a:ext cx="12190413" cy="685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7243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304FF560-4B23-4614-A284-252193210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839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810EEE5-1A8A-4261-922F-EA771BBC0FB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26FF646-221E-4046-9BD3-20F855A27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90" y="0"/>
            <a:ext cx="10513167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70E0D8A-15BF-4703-9A20-D6945A7ECDEF}"/>
              </a:ext>
            </a:extLst>
          </p:cNvPr>
          <p:cNvSpPr/>
          <p:nvPr/>
        </p:nvSpPr>
        <p:spPr>
          <a:xfrm>
            <a:off x="2062758" y="3138380"/>
            <a:ext cx="2376264" cy="3572493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3681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2062A96-61F6-49F7-8DFA-F7860B24C4C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E2CDEAA-5310-49CE-B6E1-9DAEC8F32E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8742" y="0"/>
            <a:ext cx="9073008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61CB76F4-350A-48FC-8DE2-36B8F4EA0D52}"/>
              </a:ext>
            </a:extLst>
          </p:cNvPr>
          <p:cNvSpPr/>
          <p:nvPr/>
        </p:nvSpPr>
        <p:spPr>
          <a:xfrm>
            <a:off x="4439022" y="3573810"/>
            <a:ext cx="936104" cy="21602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66688E37-3A91-4ECC-AC21-5D95ACA4AA95}"/>
              </a:ext>
            </a:extLst>
          </p:cNvPr>
          <p:cNvSpPr txBox="1"/>
          <p:nvPr/>
        </p:nvSpPr>
        <p:spPr>
          <a:xfrm>
            <a:off x="67681" y="4653930"/>
            <a:ext cx="16096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dirty="0">
                <a:solidFill>
                  <a:schemeClr val="bg1"/>
                </a:solidFill>
              </a:rPr>
              <a:t>參考</a:t>
            </a:r>
            <a:r>
              <a:rPr lang="en-US" altLang="zh-CN" sz="1800" dirty="0">
                <a:solidFill>
                  <a:schemeClr val="bg1"/>
                </a:solidFill>
              </a:rPr>
              <a:t>《</a:t>
            </a:r>
            <a:r>
              <a:rPr lang="zh-CN" altLang="en-US" sz="1800" dirty="0">
                <a:solidFill>
                  <a:schemeClr val="bg1"/>
                </a:solidFill>
              </a:rPr>
              <a:t>佛學概要十四講表</a:t>
            </a:r>
            <a:r>
              <a:rPr lang="en-US" altLang="zh-CN" sz="1800" dirty="0">
                <a:solidFill>
                  <a:schemeClr val="bg1"/>
                </a:solidFill>
              </a:rPr>
              <a:t>》</a:t>
            </a:r>
            <a:r>
              <a:rPr lang="zh-CN" altLang="en-US" sz="1800" dirty="0">
                <a:solidFill>
                  <a:schemeClr val="bg1"/>
                </a:solidFill>
              </a:rPr>
              <a:t>第六、七講</a:t>
            </a:r>
            <a:endParaRPr lang="zh-TW" alt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3312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8C017E3-518B-4933-BDDF-FB384012BCE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36B2874-9578-4B4C-8474-6B20A6583D1F}"/>
              </a:ext>
            </a:extLst>
          </p:cNvPr>
          <p:cNvSpPr txBox="1"/>
          <p:nvPr/>
        </p:nvSpPr>
        <p:spPr>
          <a:xfrm>
            <a:off x="1109225" y="405458"/>
            <a:ext cx="9602629" cy="603210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天龍八部：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為守護佛法而有大力之諸神。八部眾中，以天、龍二眾為上首，故標舉其名，統稱天龍八部。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一、天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deva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天者，天然自然，樂勝身勝，清淨光明，尊勝無比，故名為天。列位雖多，必以大梵帝釋為首。蓋大梵是大千世界之主，帝釋是三十三天之主故也。（大梵，即色界天也。帝釋，梵語釋提桓因，華言能天主。三十三天主者，謂帝釋與三十二人同修戒善，生忉利天，而帝釋為天主也。）</a:t>
            </a: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二、龍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 err="1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naga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，龍者神靈之物，孔雀經及大雲等經，各列諸龍并龍王名字不一，皆言其能護持佛法也。</a:t>
            </a: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三、夜叉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 err="1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yaksa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，梵語夜叉，華言勇健，亦名暴惡。有三種：一者在地，二者在虛空，三者在天。地夜叉不能飛騰，虛空與天二夜叉，皆能飛行也。</a:t>
            </a: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四、乾闥婆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 err="1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gandharva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，梵語乾闥婆，華言香陰。陰，即身也。不噉酒肉，惟香資陰，故名香陰。是帝釋天主樂神，在須彌山南，金剛窟住。天主欲作樂時，即上天也。（梵語須彌，華言妙高。）</a:t>
            </a:r>
          </a:p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770233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DA687AA-B6B1-45D8-ACD4-5BFE22DE16E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BF8D42-F762-4823-A2C2-B2F9C9CE828F}"/>
              </a:ext>
            </a:extLst>
          </p:cNvPr>
          <p:cNvSpPr txBox="1"/>
          <p:nvPr/>
        </p:nvSpPr>
        <p:spPr>
          <a:xfrm>
            <a:off x="3686721" y="529850"/>
            <a:ext cx="7248138" cy="581608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五、阿脩羅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asura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梵語阿脩羅，華言無端正，以男多醜而女端正故，又云非天。謂此神果報最勝，鄰次諸天，而行非天也。其所居宮殿城郭器用，降于地居天一等；亦有婚姻男女，法式略如人間。（地居天者，即三十三天及四天王天也。）</a:t>
            </a: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六、迦樓羅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 err="1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garuda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，梵語迦樓羅，華言金翅、即金翅鳥神，其翮金色故也。兩翅相去三百三十六萬里。頸有如意珠，以龍為食。</a:t>
            </a: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七、緊那羅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 err="1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kimnara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，梵語緊那羅，華言疑神。似人而頭有角，亦帝釋天主樂神也。</a:t>
            </a: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八、摩睺羅伽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梵 </a:t>
            </a:r>
            <a:r>
              <a:rPr lang="en-US" altLang="zh-TW" dirty="0" err="1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mahoraga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，梵語摩睺羅伽，華言大腹行。羅什法師云是地龍而腹行，又云是大蟒神而腹行也。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069848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EC09111-F9D8-4A7A-8F47-86AD89FE3BE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329B966D-E844-415D-8686-7ACE53627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90" y="0"/>
            <a:ext cx="10513167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DB5B0641-5D96-4AA9-A349-D881E37902EB}"/>
              </a:ext>
            </a:extLst>
          </p:cNvPr>
          <p:cNvSpPr/>
          <p:nvPr/>
        </p:nvSpPr>
        <p:spPr>
          <a:xfrm>
            <a:off x="622598" y="3172466"/>
            <a:ext cx="1512168" cy="3572493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34057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FF8B4E02-5029-4B3A-8FE3-9348D298A5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C131E9E4-2DB1-48EE-A4EB-DF4C8BB2A0D2}"/>
              </a:ext>
            </a:extLst>
          </p:cNvPr>
          <p:cNvSpPr/>
          <p:nvPr/>
        </p:nvSpPr>
        <p:spPr>
          <a:xfrm>
            <a:off x="11185" y="1269554"/>
            <a:ext cx="1259485" cy="4896544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C0982CC4-B25C-4340-96C7-DE33E0EB0C30}"/>
              </a:ext>
            </a:extLst>
          </p:cNvPr>
          <p:cNvSpPr/>
          <p:nvPr/>
        </p:nvSpPr>
        <p:spPr>
          <a:xfrm>
            <a:off x="766614" y="5518026"/>
            <a:ext cx="360040" cy="50405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F6128A78-58DA-418F-8294-1251D1A1464B}"/>
              </a:ext>
            </a:extLst>
          </p:cNvPr>
          <p:cNvSpPr/>
          <p:nvPr/>
        </p:nvSpPr>
        <p:spPr>
          <a:xfrm>
            <a:off x="406574" y="1413570"/>
            <a:ext cx="360040" cy="2160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69375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74969A9-CADD-41D2-83B8-25AB4FB0027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4855119-9A99-450C-AB92-105296DE7D04}"/>
              </a:ext>
            </a:extLst>
          </p:cNvPr>
          <p:cNvSpPr txBox="1"/>
          <p:nvPr/>
        </p:nvSpPr>
        <p:spPr>
          <a:xfrm>
            <a:off x="3548221" y="529850"/>
            <a:ext cx="7386638" cy="581608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福田：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﹝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出優婆塞戒經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﹞</a:t>
            </a: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一、報恩福田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（恩田）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，謂父母有養育之恩，師長有教誨之恩，若能供養恭敬，非惟報答其恩，抑且自然獲福，是名報恩福田。</a:t>
            </a: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二、功德福田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（敬田）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，謂若能恭敬供養佛法僧三寶，非但成就無量功德，亦能獲其福報，是名功德福田。（佛，梵語具云佛陀，華言覺。僧，梵語具云僧伽，華言和合眾。）</a:t>
            </a: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　　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〔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三、貧窮福田</a:t>
            </a:r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〕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（悲田）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，謂若見貧窮困苦之人，當起慈愍之心，以己所有資生等物而給施之，雖不求報，則亦自然獲福，是名貧窮福田。</a:t>
            </a:r>
          </a:p>
          <a:p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B9AD80A-0795-40BD-B5AE-000B47C544F3}"/>
              </a:ext>
            </a:extLst>
          </p:cNvPr>
          <p:cNvSpPr/>
          <p:nvPr/>
        </p:nvSpPr>
        <p:spPr>
          <a:xfrm>
            <a:off x="9047534" y="3861842"/>
            <a:ext cx="432048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1E2D3DBC-0D07-4145-830B-9CBAFA89344A}"/>
              </a:ext>
            </a:extLst>
          </p:cNvPr>
          <p:cNvSpPr/>
          <p:nvPr/>
        </p:nvSpPr>
        <p:spPr>
          <a:xfrm>
            <a:off x="7247334" y="3861842"/>
            <a:ext cx="432048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3F88E9E3-5725-42E4-AC6A-A08E5EA2ED4F}"/>
              </a:ext>
            </a:extLst>
          </p:cNvPr>
          <p:cNvSpPr/>
          <p:nvPr/>
        </p:nvSpPr>
        <p:spPr>
          <a:xfrm>
            <a:off x="5159102" y="3861842"/>
            <a:ext cx="432048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4964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B7512164-AF5B-4C14-8A83-534A588977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28789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EF9EABAC-4B52-4598-BDCE-D7DCE6204EDE}"/>
              </a:ext>
            </a:extLst>
          </p:cNvPr>
          <p:cNvSpPr/>
          <p:nvPr/>
        </p:nvSpPr>
        <p:spPr>
          <a:xfrm>
            <a:off x="10559702" y="3933850"/>
            <a:ext cx="1656183" cy="2808312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7135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60193CC-B963-4720-9302-19225A73F92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823E731-9A92-48AB-83E8-4C3481030C51}"/>
              </a:ext>
            </a:extLst>
          </p:cNvPr>
          <p:cNvSpPr txBox="1"/>
          <p:nvPr/>
        </p:nvSpPr>
        <p:spPr>
          <a:xfrm>
            <a:off x="9032433" y="529850"/>
            <a:ext cx="2031325" cy="58160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龍王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當知菩薩有一法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能斷一切諸惡道苦。何等為一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？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謂於晝夜常念思惟觀察善法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令諸善法念念增長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不容毫分不善間雜。是即能令諸惡永斷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善法圓滿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常得親近諸佛菩薩及餘聖眾。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F1A7F75-0995-4F58-AC0E-35F5D2101B45}"/>
              </a:ext>
            </a:extLst>
          </p:cNvPr>
          <p:cNvSpPr txBox="1"/>
          <p:nvPr/>
        </p:nvSpPr>
        <p:spPr>
          <a:xfrm>
            <a:off x="7773456" y="549474"/>
            <a:ext cx="553998" cy="32403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常念：心裡有，心善。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A39337B-93E7-478D-8EEC-B96433BA219D}"/>
              </a:ext>
            </a:extLst>
          </p:cNvPr>
          <p:cNvSpPr txBox="1"/>
          <p:nvPr/>
        </p:nvSpPr>
        <p:spPr>
          <a:xfrm>
            <a:off x="7040239" y="549474"/>
            <a:ext cx="553998" cy="30963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思惟：念頭善，意善。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558B564-47E0-4053-BB09-AD1590B6C167}"/>
              </a:ext>
            </a:extLst>
          </p:cNvPr>
          <p:cNvSpPr txBox="1"/>
          <p:nvPr/>
        </p:nvSpPr>
        <p:spPr>
          <a:xfrm>
            <a:off x="6239222" y="549474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觀察：言語造作，行為善。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E24B451-2AFD-43F2-B469-D50DF1A73B93}"/>
              </a:ext>
            </a:extLst>
          </p:cNvPr>
          <p:cNvSpPr txBox="1"/>
          <p:nvPr/>
        </p:nvSpPr>
        <p:spPr>
          <a:xfrm>
            <a:off x="7773456" y="4435527"/>
            <a:ext cx="553998" cy="22449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審慮思、決定思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6E3E9489-E511-4F2B-B777-95A8E50565CA}"/>
              </a:ext>
            </a:extLst>
          </p:cNvPr>
          <p:cNvSpPr txBox="1"/>
          <p:nvPr/>
        </p:nvSpPr>
        <p:spPr>
          <a:xfrm>
            <a:off x="7053376" y="4699589"/>
            <a:ext cx="553998" cy="18128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決定思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EE6B6580-DA9C-48E8-B7DF-89068C920217}"/>
              </a:ext>
            </a:extLst>
          </p:cNvPr>
          <p:cNvSpPr txBox="1"/>
          <p:nvPr/>
        </p:nvSpPr>
        <p:spPr>
          <a:xfrm>
            <a:off x="6261288" y="4725938"/>
            <a:ext cx="553998" cy="18128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動發思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A730419A-E165-4774-923C-062424719F80}"/>
              </a:ext>
            </a:extLst>
          </p:cNvPr>
          <p:cNvCxnSpPr>
            <a:stCxn id="6" idx="2"/>
          </p:cNvCxnSpPr>
          <p:nvPr/>
        </p:nvCxnSpPr>
        <p:spPr>
          <a:xfrm>
            <a:off x="8050455" y="3789834"/>
            <a:ext cx="0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B7ECAF7D-ABEB-477E-BF7D-67C30D9376F8}"/>
              </a:ext>
            </a:extLst>
          </p:cNvPr>
          <p:cNvCxnSpPr/>
          <p:nvPr/>
        </p:nvCxnSpPr>
        <p:spPr>
          <a:xfrm>
            <a:off x="7350131" y="3942234"/>
            <a:ext cx="0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56E9B002-409A-4AE0-A204-0502AA9EDB4B}"/>
              </a:ext>
            </a:extLst>
          </p:cNvPr>
          <p:cNvCxnSpPr/>
          <p:nvPr/>
        </p:nvCxnSpPr>
        <p:spPr>
          <a:xfrm>
            <a:off x="6527254" y="4221882"/>
            <a:ext cx="0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右大括弧 15">
            <a:extLst>
              <a:ext uri="{FF2B5EF4-FFF2-40B4-BE49-F238E27FC236}">
                <a16:creationId xmlns:a16="http://schemas.microsoft.com/office/drawing/2014/main" id="{190E4C57-1F52-4B24-9E0F-0CD2AA56064A}"/>
              </a:ext>
            </a:extLst>
          </p:cNvPr>
          <p:cNvSpPr/>
          <p:nvPr/>
        </p:nvSpPr>
        <p:spPr>
          <a:xfrm rot="16200000">
            <a:off x="7151191" y="-480393"/>
            <a:ext cx="182399" cy="1594062"/>
          </a:xfrm>
          <a:prstGeom prst="rightBrac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5DD99ABA-4D57-4E90-BE60-2228568DABAB}"/>
              </a:ext>
            </a:extLst>
          </p:cNvPr>
          <p:cNvSpPr txBox="1"/>
          <p:nvPr/>
        </p:nvSpPr>
        <p:spPr>
          <a:xfrm>
            <a:off x="5015086" y="573011"/>
            <a:ext cx="923330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淨宗五科：淨業三福、六和、三學、六度、普賢十願。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89F163DA-8341-43B6-875A-5FADDDBAD946}"/>
              </a:ext>
            </a:extLst>
          </p:cNvPr>
          <p:cNvSpPr txBox="1"/>
          <p:nvPr/>
        </p:nvSpPr>
        <p:spPr>
          <a:xfrm>
            <a:off x="3827532" y="316639"/>
            <a:ext cx="553998" cy="3113156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CN" altLang="en-US" b="1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不容毫分不善間雜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D0E83A26-45A8-4150-8A6B-BE7EFF2C0E6C}"/>
              </a:ext>
            </a:extLst>
          </p:cNvPr>
          <p:cNvSpPr txBox="1"/>
          <p:nvPr/>
        </p:nvSpPr>
        <p:spPr>
          <a:xfrm>
            <a:off x="3070870" y="591221"/>
            <a:ext cx="553998" cy="19024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守護根門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AEBF10D4-190B-4A20-8523-1EDE94FEADF2}"/>
              </a:ext>
            </a:extLst>
          </p:cNvPr>
          <p:cNvSpPr txBox="1"/>
          <p:nvPr/>
        </p:nvSpPr>
        <p:spPr>
          <a:xfrm>
            <a:off x="1270670" y="529850"/>
            <a:ext cx="923330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一念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妄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起十聲佛，妄念不如佛聲多，</a:t>
            </a:r>
            <a:endParaRPr lang="en-US" altLang="zh-TW" dirty="0">
              <a:solidFill>
                <a:schemeClr val="bg1"/>
              </a:solidFill>
              <a:latin typeface="新細明體" panose="02020500000000000000" pitchFamily="18" charset="-120"/>
            </a:endParaRPr>
          </a:p>
          <a:p>
            <a:r>
              <a:rPr lang="en-US" altLang="zh-TW" dirty="0">
                <a:solidFill>
                  <a:schemeClr val="bg1"/>
                </a:solidFill>
                <a:latin typeface="新細明體" panose="02020500000000000000" pitchFamily="18" charset="-120"/>
              </a:rPr>
              <a:t> </a:t>
            </a:r>
            <a:r>
              <a:rPr lang="zh-TW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若非妄念剎那起，怎得佛號似穿梭</a:t>
            </a:r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</a:rPr>
              <a:t>。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AA51E89D-18E1-4250-9D73-3A191A459423}"/>
              </a:ext>
            </a:extLst>
          </p:cNvPr>
          <p:cNvSpPr txBox="1"/>
          <p:nvPr/>
        </p:nvSpPr>
        <p:spPr>
          <a:xfrm>
            <a:off x="2422798" y="573011"/>
            <a:ext cx="55399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如理作意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43225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6" grpId="0" animBg="1"/>
      <p:bldP spid="17" grpId="0"/>
      <p:bldP spid="18" grpId="0" animBg="1"/>
      <p:bldP spid="19" grpId="0"/>
      <p:bldP spid="20" grpId="0"/>
      <p:bldP spid="21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525DCCB-FEB6-46E9-8178-32166351033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D283DCD-B9D5-48D8-B052-2B6F0A953D8B}"/>
              </a:ext>
            </a:extLst>
          </p:cNvPr>
          <p:cNvSpPr txBox="1"/>
          <p:nvPr/>
        </p:nvSpPr>
        <p:spPr>
          <a:xfrm>
            <a:off x="10237435" y="909514"/>
            <a:ext cx="553998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五停心觀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F061F56-56C4-4E32-A9BD-5FA64416B97C}"/>
              </a:ext>
            </a:extLst>
          </p:cNvPr>
          <p:cNvSpPr txBox="1"/>
          <p:nvPr/>
        </p:nvSpPr>
        <p:spPr>
          <a:xfrm>
            <a:off x="8206110" y="596742"/>
            <a:ext cx="2031325" cy="573710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多貪眾生不淨觀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多瞋眾生慈悲觀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多癡眾生因緣觀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多障眾生念佛觀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r>
              <a:rPr lang="zh-CN" altLang="en-US" dirty="0">
                <a:solidFill>
                  <a:schemeClr val="bg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多散眾生數息觀</a:t>
            </a:r>
            <a:endParaRPr lang="en-US" altLang="zh-CN" dirty="0">
              <a:solidFill>
                <a:schemeClr val="bg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075584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29920</TotalTime>
  <Words>9655</Words>
  <Application>Microsoft Office PowerPoint</Application>
  <PresentationFormat>自訂</PresentationFormat>
  <Paragraphs>498</Paragraphs>
  <Slides>47</Slides>
  <Notes>4</Notes>
  <HiddenSlides>0</HiddenSlides>
  <MMClips>0</MMClips>
  <ScaleCrop>false</ScaleCrop>
  <HeadingPairs>
    <vt:vector size="6" baseType="variant">
      <vt:variant>
        <vt:lpstr>使用字型</vt:lpstr>
      </vt:variant>
      <vt:variant>
        <vt:i4>4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47</vt:i4>
      </vt:variant>
    </vt:vector>
  </HeadingPairs>
  <TitlesOfParts>
    <vt:vector size="52" baseType="lpstr">
      <vt:lpstr>DFBiaoKai-W5-WIN-BF</vt:lpstr>
      <vt:lpstr>新細明體</vt:lpstr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739</cp:revision>
  <dcterms:created xsi:type="dcterms:W3CDTF">2019-12-17T19:51:00Z</dcterms:created>
  <dcterms:modified xsi:type="dcterms:W3CDTF">2021-11-29T15:49:33Z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