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8.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9.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6" r:id="rId2"/>
    <p:sldMasterId id="2147483671" r:id="rId3"/>
    <p:sldMasterId id="2147483674" r:id="rId4"/>
    <p:sldMasterId id="2147483678" r:id="rId5"/>
    <p:sldMasterId id="2147483684" r:id="rId6"/>
    <p:sldMasterId id="2147483692" r:id="rId7"/>
    <p:sldMasterId id="2147483695" r:id="rId8"/>
    <p:sldMasterId id="2147483699" r:id="rId9"/>
    <p:sldMasterId id="2147483704" r:id="rId10"/>
  </p:sldMasterIdLst>
  <p:notesMasterIdLst>
    <p:notesMasterId r:id="rId57"/>
  </p:notesMasterIdLst>
  <p:sldIdLst>
    <p:sldId id="270" r:id="rId11"/>
    <p:sldId id="269" r:id="rId12"/>
    <p:sldId id="258" r:id="rId13"/>
    <p:sldId id="286" r:id="rId14"/>
    <p:sldId id="295" r:id="rId15"/>
    <p:sldId id="287" r:id="rId16"/>
    <p:sldId id="296" r:id="rId17"/>
    <p:sldId id="297" r:id="rId18"/>
    <p:sldId id="298" r:id="rId19"/>
    <p:sldId id="293" r:id="rId20"/>
    <p:sldId id="314" r:id="rId21"/>
    <p:sldId id="315" r:id="rId22"/>
    <p:sldId id="267" r:id="rId23"/>
    <p:sldId id="312" r:id="rId24"/>
    <p:sldId id="316" r:id="rId25"/>
    <p:sldId id="284" r:id="rId26"/>
    <p:sldId id="313" r:id="rId27"/>
    <p:sldId id="317" r:id="rId28"/>
    <p:sldId id="320" r:id="rId29"/>
    <p:sldId id="321" r:id="rId30"/>
    <p:sldId id="322" r:id="rId31"/>
    <p:sldId id="285" r:id="rId32"/>
    <p:sldId id="288" r:id="rId33"/>
    <p:sldId id="318" r:id="rId34"/>
    <p:sldId id="319" r:id="rId35"/>
    <p:sldId id="259" r:id="rId36"/>
    <p:sldId id="281" r:id="rId37"/>
    <p:sldId id="282" r:id="rId38"/>
    <p:sldId id="280" r:id="rId39"/>
    <p:sldId id="260" r:id="rId40"/>
    <p:sldId id="261" r:id="rId41"/>
    <p:sldId id="277" r:id="rId42"/>
    <p:sldId id="278" r:id="rId43"/>
    <p:sldId id="262" r:id="rId44"/>
    <p:sldId id="274" r:id="rId45"/>
    <p:sldId id="275" r:id="rId46"/>
    <p:sldId id="279" r:id="rId47"/>
    <p:sldId id="271" r:id="rId48"/>
    <p:sldId id="263" r:id="rId49"/>
    <p:sldId id="264" r:id="rId50"/>
    <p:sldId id="265" r:id="rId51"/>
    <p:sldId id="276" r:id="rId52"/>
    <p:sldId id="266" r:id="rId53"/>
    <p:sldId id="273" r:id="rId54"/>
    <p:sldId id="268" r:id="rId55"/>
    <p:sldId id="272"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06" autoAdjust="0"/>
    <p:restoredTop sz="94660"/>
  </p:normalViewPr>
  <p:slideViewPr>
    <p:cSldViewPr snapToGrid="0" snapToObjects="1">
      <p:cViewPr varScale="1">
        <p:scale>
          <a:sx n="106" d="100"/>
          <a:sy n="106" d="100"/>
        </p:scale>
        <p:origin x="1518"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slide" Target="slides/slide45.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8" Type="http://schemas.openxmlformats.org/officeDocument/2006/relationships/slideMaster" Target="slideMasters/slideMaster8.xml"/><Relationship Id="rId51" Type="http://schemas.openxmlformats.org/officeDocument/2006/relationships/slide" Target="slides/slide41.xml"/><Relationship Id="rId3" Type="http://schemas.openxmlformats.org/officeDocument/2006/relationships/slideMaster" Target="slideMasters/slideMaster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notesMaster" Target="notesMasters/notesMaster1.xml"/><Relationship Id="rId10" Type="http://schemas.openxmlformats.org/officeDocument/2006/relationships/slideMaster" Target="slideMasters/slideMaster10.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diagrams/_rels/data1.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 Id="rId4" Type="http://schemas.openxmlformats.org/officeDocument/2006/relationships/image" Target="../media/image35.svg"/></Relationships>
</file>

<file path=ppt/diagrams/_rels/data3.xml.rels><?xml version="1.0" encoding="UTF-8" standalone="yes"?>
<Relationships xmlns="http://schemas.openxmlformats.org/package/2006/relationships"><Relationship Id="rId2" Type="http://schemas.openxmlformats.org/officeDocument/2006/relationships/hyperlink" Target="https://sdgs.un.org/2030agenda" TargetMode="External"/><Relationship Id="rId1" Type="http://schemas.openxmlformats.org/officeDocument/2006/relationships/hyperlink" Target="https://sdgs.un.org/#goal_section"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32.svg"/><Relationship Id="rId4" Type="http://schemas.openxmlformats.org/officeDocument/2006/relationships/image" Target="../media/image33.svg"/></Relationships>
</file>

<file path=ppt/diagrams/_rels/data8.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32.svg"/><Relationship Id="rId1" Type="http://schemas.openxmlformats.org/officeDocument/2006/relationships/image" Target="../media/image33.svg"/></Relationships>
</file>

<file path=ppt/diagrams/_rels/data9.xml.rels><?xml version="1.0" encoding="UTF-8" standalone="yes"?>
<Relationships xmlns="http://schemas.openxmlformats.org/package/2006/relationships"><Relationship Id="rId2" Type="http://schemas.openxmlformats.org/officeDocument/2006/relationships/image" Target="../media/image60.svg"/><Relationship Id="rId1" Type="http://schemas.openxmlformats.org/officeDocument/2006/relationships/image" Target="../media/image59.svg"/></Relationships>
</file>

<file path=ppt/diagrams/_rels/data12.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svg"/><Relationship Id="rId1" Type="http://schemas.openxmlformats.org/officeDocument/2006/relationships/image" Target="../media/image32.svg"/></Relationships>
</file>

<file path=ppt/diagrams/_rels/data13.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svg"/><Relationship Id="rId1" Type="http://schemas.openxmlformats.org/officeDocument/2006/relationships/image" Target="../media/image66.svg"/></Relationships>
</file>

<file path=ppt/diagrams/_rels/data16.xml.rels><?xml version="1.0" encoding="UTF-8" standalone="yes"?>
<Relationships xmlns="http://schemas.openxmlformats.org/package/2006/relationships"><Relationship Id="rId3" Type="http://schemas.openxmlformats.org/officeDocument/2006/relationships/hyperlink" Target="http://www.who.int/health-topics/infodemic" TargetMode="External"/><Relationship Id="rId2" Type="http://schemas.openxmlformats.org/officeDocument/2006/relationships/hyperlink" Target="http://www.mind.org.uk/" TargetMode="External"/><Relationship Id="rId1" Type="http://schemas.openxmlformats.org/officeDocument/2006/relationships/hyperlink" Target="http://www.seemescotland.org/"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 Id="rId4" Type="http://schemas.openxmlformats.org/officeDocument/2006/relationships/image" Target="../media/image35.svg"/></Relationships>
</file>

<file path=ppt/diagrams/_rels/drawing3.xml.rels><?xml version="1.0" encoding="UTF-8" standalone="yes"?>
<Relationships xmlns="http://schemas.openxmlformats.org/package/2006/relationships"><Relationship Id="rId2" Type="http://schemas.openxmlformats.org/officeDocument/2006/relationships/hyperlink" Target="https://sdgs.un.org/2030agenda" TargetMode="External"/><Relationship Id="rId1" Type="http://schemas.openxmlformats.org/officeDocument/2006/relationships/hyperlink" Target="https://sdgs.un.org/#goal_section"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32.svg"/><Relationship Id="rId4" Type="http://schemas.openxmlformats.org/officeDocument/2006/relationships/image" Target="../media/image3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32.svg"/><Relationship Id="rId1" Type="http://schemas.openxmlformats.org/officeDocument/2006/relationships/image" Target="../media/image33.svg"/></Relationships>
</file>

<file path=ppt/diagrams/_rels/drawing9.xml.rels><?xml version="1.0" encoding="UTF-8" standalone="yes"?>
<Relationships xmlns="http://schemas.openxmlformats.org/package/2006/relationships"><Relationship Id="rId2" Type="http://schemas.openxmlformats.org/officeDocument/2006/relationships/image" Target="../media/image60.svg"/><Relationship Id="rId1" Type="http://schemas.openxmlformats.org/officeDocument/2006/relationships/image" Target="../media/image59.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svg"/><Relationship Id="rId1" Type="http://schemas.openxmlformats.org/officeDocument/2006/relationships/image" Target="../media/image32.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svg"/><Relationship Id="rId1" Type="http://schemas.openxmlformats.org/officeDocument/2006/relationships/image" Target="../media/image66.svg"/></Relationships>
</file>

<file path=ppt/diagrams/_rels/drawing16.xml.rels><?xml version="1.0" encoding="UTF-8" standalone="yes"?>
<Relationships xmlns="http://schemas.openxmlformats.org/package/2006/relationships"><Relationship Id="rId3" Type="http://schemas.openxmlformats.org/officeDocument/2006/relationships/hyperlink" Target="http://www.who.int/health-topics/infodemic" TargetMode="External"/><Relationship Id="rId2" Type="http://schemas.openxmlformats.org/officeDocument/2006/relationships/hyperlink" Target="http://www.mind.org.uk/" TargetMode="External"/><Relationship Id="rId1" Type="http://schemas.openxmlformats.org/officeDocument/2006/relationships/hyperlink" Target="http://www.seemescotland.org/"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4BF791-CA71-4D9D-A36F-F06CA84F7BAD}" type="doc">
      <dgm:prSet loTypeId="urn:microsoft.com/office/officeart/2018/2/layout/IconVerticalSolidList#7" loCatId="icon" qsTypeId="urn:microsoft.com/office/officeart/2005/8/quickstyle/simple1" qsCatId="simple" csTypeId="urn:microsoft.com/office/officeart/2005/8/colors/accent2_2" csCatId="accent2" phldr="1"/>
      <dgm:spPr/>
      <dgm:t>
        <a:bodyPr/>
        <a:lstStyle/>
        <a:p>
          <a:endParaRPr lang="en-US"/>
        </a:p>
      </dgm:t>
    </dgm:pt>
    <dgm:pt modelId="{44CB6738-08C6-4C4D-840D-06C258A52AE0}">
      <dgm:prSet/>
      <dgm:spPr/>
      <dgm:t>
        <a:bodyPr/>
        <a:lstStyle/>
        <a:p>
          <a:r>
            <a:rPr lang="en-GB" dirty="0"/>
            <a:t>• Discuss Sustainability and the SDG’s</a:t>
          </a:r>
        </a:p>
      </dgm:t>
    </dgm:pt>
    <dgm:pt modelId="{11EBD184-F99C-41AF-86F5-F15C8D7F65E2}" type="parTrans" cxnId="{3B9D1BE2-ED02-4705-97AF-BD48CBB54588}">
      <dgm:prSet/>
      <dgm:spPr/>
      <dgm:t>
        <a:bodyPr/>
        <a:lstStyle/>
        <a:p>
          <a:endParaRPr lang="en-US"/>
        </a:p>
      </dgm:t>
    </dgm:pt>
    <dgm:pt modelId="{7718E915-A27D-489F-8C35-EFB59D1E6593}" type="sibTrans" cxnId="{3B9D1BE2-ED02-4705-97AF-BD48CBB54588}">
      <dgm:prSet/>
      <dgm:spPr/>
      <dgm:t>
        <a:bodyPr/>
        <a:lstStyle/>
        <a:p>
          <a:endParaRPr lang="en-US"/>
        </a:p>
      </dgm:t>
    </dgm:pt>
    <dgm:pt modelId="{B1B35163-1A5F-4D93-AFA3-A3F5B7F55BDC}">
      <dgm:prSet/>
      <dgm:spPr/>
      <dgm:t>
        <a:bodyPr/>
        <a:lstStyle/>
        <a:p>
          <a:r>
            <a:rPr lang="en-GB" dirty="0"/>
            <a:t>•Understand how public perception is shaped by different forms of media</a:t>
          </a:r>
          <a:endParaRPr lang="en-US" dirty="0"/>
        </a:p>
      </dgm:t>
    </dgm:pt>
    <dgm:pt modelId="{301E5E84-9D37-4313-9AB6-D825C73C47B2}" type="parTrans" cxnId="{5ED3F040-E6D2-466B-92B3-D50E3C1D4493}">
      <dgm:prSet/>
      <dgm:spPr/>
      <dgm:t>
        <a:bodyPr/>
        <a:lstStyle/>
        <a:p>
          <a:endParaRPr lang="en-US"/>
        </a:p>
      </dgm:t>
    </dgm:pt>
    <dgm:pt modelId="{49FD6631-0452-43E2-866F-FEF1360D13AB}" type="sibTrans" cxnId="{5ED3F040-E6D2-466B-92B3-D50E3C1D4493}">
      <dgm:prSet/>
      <dgm:spPr/>
      <dgm:t>
        <a:bodyPr/>
        <a:lstStyle/>
        <a:p>
          <a:endParaRPr lang="en-US"/>
        </a:p>
      </dgm:t>
    </dgm:pt>
    <dgm:pt modelId="{C0ABBA48-D577-4406-9E77-76EF247D4923}">
      <dgm:prSet/>
      <dgm:spPr/>
      <dgm:t>
        <a:bodyPr/>
        <a:lstStyle/>
        <a:p>
          <a:r>
            <a:rPr lang="en-GB"/>
            <a:t>• Critically reflect on the implications of health misinformation</a:t>
          </a:r>
          <a:endParaRPr lang="en-US"/>
        </a:p>
      </dgm:t>
    </dgm:pt>
    <dgm:pt modelId="{FC353B90-F6E1-4801-A91E-3C5BD6915E80}" type="parTrans" cxnId="{4EA19554-1F16-4603-A109-C05644AFA486}">
      <dgm:prSet/>
      <dgm:spPr/>
      <dgm:t>
        <a:bodyPr/>
        <a:lstStyle/>
        <a:p>
          <a:endParaRPr lang="en-US"/>
        </a:p>
      </dgm:t>
    </dgm:pt>
    <dgm:pt modelId="{8D6CE027-8E77-410A-8729-A3526EBA8771}" type="sibTrans" cxnId="{4EA19554-1F16-4603-A109-C05644AFA486}">
      <dgm:prSet/>
      <dgm:spPr/>
      <dgm:t>
        <a:bodyPr/>
        <a:lstStyle/>
        <a:p>
          <a:endParaRPr lang="en-US"/>
        </a:p>
      </dgm:t>
    </dgm:pt>
    <dgm:pt modelId="{3DA475AB-8682-45AD-9232-BCCA1F2C1275}">
      <dgm:prSet/>
      <dgm:spPr/>
      <dgm:t>
        <a:bodyPr/>
        <a:lstStyle/>
        <a:p>
          <a:r>
            <a:rPr lang="en-GB"/>
            <a:t>• Explore real-world examples of media influence on health behaviours</a:t>
          </a:r>
          <a:endParaRPr lang="en-US"/>
        </a:p>
      </dgm:t>
    </dgm:pt>
    <dgm:pt modelId="{F2BA0ED3-B336-43DB-B529-05CDA141AD56}" type="parTrans" cxnId="{13BFA374-8CCD-4FE3-A306-990B5BBF4059}">
      <dgm:prSet/>
      <dgm:spPr/>
      <dgm:t>
        <a:bodyPr/>
        <a:lstStyle/>
        <a:p>
          <a:endParaRPr lang="en-US"/>
        </a:p>
      </dgm:t>
    </dgm:pt>
    <dgm:pt modelId="{597C483F-E833-4292-839F-008941756A66}" type="sibTrans" cxnId="{13BFA374-8CCD-4FE3-A306-990B5BBF4059}">
      <dgm:prSet/>
      <dgm:spPr/>
      <dgm:t>
        <a:bodyPr/>
        <a:lstStyle/>
        <a:p>
          <a:endParaRPr lang="en-US"/>
        </a:p>
      </dgm:t>
    </dgm:pt>
    <dgm:pt modelId="{0837E346-D654-4B9F-B790-FD2C7B598058}" type="pres">
      <dgm:prSet presAssocID="{8B4BF791-CA71-4D9D-A36F-F06CA84F7BAD}" presName="root" presStyleCnt="0">
        <dgm:presLayoutVars>
          <dgm:dir/>
          <dgm:resizeHandles val="exact"/>
        </dgm:presLayoutVars>
      </dgm:prSet>
      <dgm:spPr/>
    </dgm:pt>
    <dgm:pt modelId="{4612830B-1DB2-447C-90A2-D5F57DD138FF}" type="pres">
      <dgm:prSet presAssocID="{44CB6738-08C6-4C4D-840D-06C258A52AE0}" presName="compNode" presStyleCnt="0"/>
      <dgm:spPr/>
    </dgm:pt>
    <dgm:pt modelId="{50C07B1B-F79A-488C-A47C-2C85CB6AE33F}" type="pres">
      <dgm:prSet presAssocID="{44CB6738-08C6-4C4D-840D-06C258A52AE0}" presName="bgRect" presStyleLbl="bgShp" presStyleIdx="0" presStyleCnt="4"/>
      <dgm:spPr/>
    </dgm:pt>
    <dgm:pt modelId="{CC0092B3-99F6-4115-8F97-8A2A7269F6C5}" type="pres">
      <dgm:prSet presAssocID="{44CB6738-08C6-4C4D-840D-06C258A52AE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B1C9DDFE-9344-4CCC-86C8-FCE1A45EEC8C}" type="pres">
      <dgm:prSet presAssocID="{44CB6738-08C6-4C4D-840D-06C258A52AE0}" presName="spaceRect" presStyleCnt="0"/>
      <dgm:spPr/>
    </dgm:pt>
    <dgm:pt modelId="{627EC861-82B8-443D-B502-D8B124F0C370}" type="pres">
      <dgm:prSet presAssocID="{44CB6738-08C6-4C4D-840D-06C258A52AE0}" presName="parTx" presStyleLbl="revTx" presStyleIdx="0" presStyleCnt="4">
        <dgm:presLayoutVars>
          <dgm:chMax val="0"/>
          <dgm:chPref val="0"/>
        </dgm:presLayoutVars>
      </dgm:prSet>
      <dgm:spPr/>
    </dgm:pt>
    <dgm:pt modelId="{AD834D20-CCFE-4107-B9E7-3F7DC5475310}" type="pres">
      <dgm:prSet presAssocID="{7718E915-A27D-489F-8C35-EFB59D1E6593}" presName="sibTrans" presStyleCnt="0"/>
      <dgm:spPr/>
    </dgm:pt>
    <dgm:pt modelId="{B6218472-95D9-4812-92E6-DCE10729A9C4}" type="pres">
      <dgm:prSet presAssocID="{B1B35163-1A5F-4D93-AFA3-A3F5B7F55BDC}" presName="compNode" presStyleCnt="0"/>
      <dgm:spPr/>
    </dgm:pt>
    <dgm:pt modelId="{3B1719EC-56F8-4A51-8F2B-718EB9D80686}" type="pres">
      <dgm:prSet presAssocID="{B1B35163-1A5F-4D93-AFA3-A3F5B7F55BDC}" presName="bgRect" presStyleLbl="bgShp" presStyleIdx="1" presStyleCnt="4"/>
      <dgm:spPr/>
    </dgm:pt>
    <dgm:pt modelId="{6AB5A614-7921-4802-A735-1916ACA52DCD}" type="pres">
      <dgm:prSet presAssocID="{B1B35163-1A5F-4D93-AFA3-A3F5B7F55BD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1B11C9C-F7FA-4E2B-A3BD-E701E4FA4573}" type="pres">
      <dgm:prSet presAssocID="{B1B35163-1A5F-4D93-AFA3-A3F5B7F55BDC}" presName="spaceRect" presStyleCnt="0"/>
      <dgm:spPr/>
    </dgm:pt>
    <dgm:pt modelId="{9719F76B-B5B9-4059-979F-26A365EEED51}" type="pres">
      <dgm:prSet presAssocID="{B1B35163-1A5F-4D93-AFA3-A3F5B7F55BDC}" presName="parTx" presStyleLbl="revTx" presStyleIdx="1" presStyleCnt="4">
        <dgm:presLayoutVars>
          <dgm:chMax val="0"/>
          <dgm:chPref val="0"/>
        </dgm:presLayoutVars>
      </dgm:prSet>
      <dgm:spPr/>
    </dgm:pt>
    <dgm:pt modelId="{57B10294-4118-462C-90BC-2C7D7B4E7E29}" type="pres">
      <dgm:prSet presAssocID="{49FD6631-0452-43E2-866F-FEF1360D13AB}" presName="sibTrans" presStyleCnt="0"/>
      <dgm:spPr/>
    </dgm:pt>
    <dgm:pt modelId="{F3FD398E-0B91-490C-AFD1-AD3BE6789513}" type="pres">
      <dgm:prSet presAssocID="{C0ABBA48-D577-4406-9E77-76EF247D4923}" presName="compNode" presStyleCnt="0"/>
      <dgm:spPr/>
    </dgm:pt>
    <dgm:pt modelId="{3D4CAB32-24B4-425E-8946-352BAC6D7D56}" type="pres">
      <dgm:prSet presAssocID="{C0ABBA48-D577-4406-9E77-76EF247D4923}" presName="bgRect" presStyleLbl="bgShp" presStyleIdx="2" presStyleCnt="4"/>
      <dgm:spPr/>
    </dgm:pt>
    <dgm:pt modelId="{09850E49-0ECB-4607-9602-D78BDAD5A0FD}" type="pres">
      <dgm:prSet presAssocID="{C0ABBA48-D577-4406-9E77-76EF247D492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2C3D83DE-8184-43BD-91CB-CE4967EFB33B}" type="pres">
      <dgm:prSet presAssocID="{C0ABBA48-D577-4406-9E77-76EF247D4923}" presName="spaceRect" presStyleCnt="0"/>
      <dgm:spPr/>
    </dgm:pt>
    <dgm:pt modelId="{E35DA2BF-EA39-4902-90BE-53A268BF6EDB}" type="pres">
      <dgm:prSet presAssocID="{C0ABBA48-D577-4406-9E77-76EF247D4923}" presName="parTx" presStyleLbl="revTx" presStyleIdx="2" presStyleCnt="4">
        <dgm:presLayoutVars>
          <dgm:chMax val="0"/>
          <dgm:chPref val="0"/>
        </dgm:presLayoutVars>
      </dgm:prSet>
      <dgm:spPr/>
    </dgm:pt>
    <dgm:pt modelId="{85D8A5B0-FB12-4176-8C2E-55DAD8140498}" type="pres">
      <dgm:prSet presAssocID="{8D6CE027-8E77-410A-8729-A3526EBA8771}" presName="sibTrans" presStyleCnt="0"/>
      <dgm:spPr/>
    </dgm:pt>
    <dgm:pt modelId="{45275B5A-FB49-43D5-BD4C-6B0C5BB0ED4E}" type="pres">
      <dgm:prSet presAssocID="{3DA475AB-8682-45AD-9232-BCCA1F2C1275}" presName="compNode" presStyleCnt="0"/>
      <dgm:spPr/>
    </dgm:pt>
    <dgm:pt modelId="{660F6F23-325B-4BF5-ADEC-808DB5AFD0F5}" type="pres">
      <dgm:prSet presAssocID="{3DA475AB-8682-45AD-9232-BCCA1F2C1275}" presName="bgRect" presStyleLbl="bgShp" presStyleIdx="3" presStyleCnt="4"/>
      <dgm:spPr/>
    </dgm:pt>
    <dgm:pt modelId="{DA2DB81B-4D75-4076-8B82-D803E935F664}" type="pres">
      <dgm:prSet presAssocID="{3DA475AB-8682-45AD-9232-BCCA1F2C127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0265C620-1268-4B89-A7D8-2809D889FA2F}" type="pres">
      <dgm:prSet presAssocID="{3DA475AB-8682-45AD-9232-BCCA1F2C1275}" presName="spaceRect" presStyleCnt="0"/>
      <dgm:spPr/>
    </dgm:pt>
    <dgm:pt modelId="{9EA3F9B4-7139-45E0-A597-037A6BE3E5FF}" type="pres">
      <dgm:prSet presAssocID="{3DA475AB-8682-45AD-9232-BCCA1F2C1275}" presName="parTx" presStyleLbl="revTx" presStyleIdx="3" presStyleCnt="4">
        <dgm:presLayoutVars>
          <dgm:chMax val="0"/>
          <dgm:chPref val="0"/>
        </dgm:presLayoutVars>
      </dgm:prSet>
      <dgm:spPr/>
    </dgm:pt>
  </dgm:ptLst>
  <dgm:cxnLst>
    <dgm:cxn modelId="{5ED3F040-E6D2-466B-92B3-D50E3C1D4493}" srcId="{8B4BF791-CA71-4D9D-A36F-F06CA84F7BAD}" destId="{B1B35163-1A5F-4D93-AFA3-A3F5B7F55BDC}" srcOrd="1" destOrd="0" parTransId="{301E5E84-9D37-4313-9AB6-D825C73C47B2}" sibTransId="{49FD6631-0452-43E2-866F-FEF1360D13AB}"/>
    <dgm:cxn modelId="{F8643666-CB2C-4CB4-A2F8-211E8332265D}" type="presOf" srcId="{8B4BF791-CA71-4D9D-A36F-F06CA84F7BAD}" destId="{0837E346-D654-4B9F-B790-FD2C7B598058}" srcOrd="0" destOrd="0" presId="urn:microsoft.com/office/officeart/2018/2/layout/IconVerticalSolidList#7"/>
    <dgm:cxn modelId="{4EA19554-1F16-4603-A109-C05644AFA486}" srcId="{8B4BF791-CA71-4D9D-A36F-F06CA84F7BAD}" destId="{C0ABBA48-D577-4406-9E77-76EF247D4923}" srcOrd="2" destOrd="0" parTransId="{FC353B90-F6E1-4801-A91E-3C5BD6915E80}" sibTransId="{8D6CE027-8E77-410A-8729-A3526EBA8771}"/>
    <dgm:cxn modelId="{13BFA374-8CCD-4FE3-A306-990B5BBF4059}" srcId="{8B4BF791-CA71-4D9D-A36F-F06CA84F7BAD}" destId="{3DA475AB-8682-45AD-9232-BCCA1F2C1275}" srcOrd="3" destOrd="0" parTransId="{F2BA0ED3-B336-43DB-B529-05CDA141AD56}" sibTransId="{597C483F-E833-4292-839F-008941756A66}"/>
    <dgm:cxn modelId="{EC2DCD7C-C2C1-4315-944D-5834F3DBC3A4}" type="presOf" srcId="{B1B35163-1A5F-4D93-AFA3-A3F5B7F55BDC}" destId="{9719F76B-B5B9-4059-979F-26A365EEED51}" srcOrd="0" destOrd="0" presId="urn:microsoft.com/office/officeart/2018/2/layout/IconVerticalSolidList#7"/>
    <dgm:cxn modelId="{0324FEA0-3D9E-40E9-8215-E5C434331AFD}" type="presOf" srcId="{3DA475AB-8682-45AD-9232-BCCA1F2C1275}" destId="{9EA3F9B4-7139-45E0-A597-037A6BE3E5FF}" srcOrd="0" destOrd="0" presId="urn:microsoft.com/office/officeart/2018/2/layout/IconVerticalSolidList#7"/>
    <dgm:cxn modelId="{4BF20FD0-DBBF-4634-B078-D8D4CD7B9832}" type="presOf" srcId="{44CB6738-08C6-4C4D-840D-06C258A52AE0}" destId="{627EC861-82B8-443D-B502-D8B124F0C370}" srcOrd="0" destOrd="0" presId="urn:microsoft.com/office/officeart/2018/2/layout/IconVerticalSolidList#7"/>
    <dgm:cxn modelId="{C49115DB-DC96-4F2B-BE7B-33A861315701}" type="presOf" srcId="{C0ABBA48-D577-4406-9E77-76EF247D4923}" destId="{E35DA2BF-EA39-4902-90BE-53A268BF6EDB}" srcOrd="0" destOrd="0" presId="urn:microsoft.com/office/officeart/2018/2/layout/IconVerticalSolidList#7"/>
    <dgm:cxn modelId="{3B9D1BE2-ED02-4705-97AF-BD48CBB54588}" srcId="{8B4BF791-CA71-4D9D-A36F-F06CA84F7BAD}" destId="{44CB6738-08C6-4C4D-840D-06C258A52AE0}" srcOrd="0" destOrd="0" parTransId="{11EBD184-F99C-41AF-86F5-F15C8D7F65E2}" sibTransId="{7718E915-A27D-489F-8C35-EFB59D1E6593}"/>
    <dgm:cxn modelId="{736D9517-7068-47C9-80E2-24D47D8F99FB}" type="presParOf" srcId="{0837E346-D654-4B9F-B790-FD2C7B598058}" destId="{4612830B-1DB2-447C-90A2-D5F57DD138FF}" srcOrd="0" destOrd="0" presId="urn:microsoft.com/office/officeart/2018/2/layout/IconVerticalSolidList#7"/>
    <dgm:cxn modelId="{4ED71312-2215-4171-992C-46AAE579FDAE}" type="presParOf" srcId="{4612830B-1DB2-447C-90A2-D5F57DD138FF}" destId="{50C07B1B-F79A-488C-A47C-2C85CB6AE33F}" srcOrd="0" destOrd="0" presId="urn:microsoft.com/office/officeart/2018/2/layout/IconVerticalSolidList#7"/>
    <dgm:cxn modelId="{D4753E41-82A4-4BCF-8E12-8A02673A0AA4}" type="presParOf" srcId="{4612830B-1DB2-447C-90A2-D5F57DD138FF}" destId="{CC0092B3-99F6-4115-8F97-8A2A7269F6C5}" srcOrd="1" destOrd="0" presId="urn:microsoft.com/office/officeart/2018/2/layout/IconVerticalSolidList#7"/>
    <dgm:cxn modelId="{FA58E62A-D6F3-44DD-A6A9-C8EB95EB2702}" type="presParOf" srcId="{4612830B-1DB2-447C-90A2-D5F57DD138FF}" destId="{B1C9DDFE-9344-4CCC-86C8-FCE1A45EEC8C}" srcOrd="2" destOrd="0" presId="urn:microsoft.com/office/officeart/2018/2/layout/IconVerticalSolidList#7"/>
    <dgm:cxn modelId="{5A644525-4995-4B50-AB07-ED5F911E9600}" type="presParOf" srcId="{4612830B-1DB2-447C-90A2-D5F57DD138FF}" destId="{627EC861-82B8-443D-B502-D8B124F0C370}" srcOrd="3" destOrd="0" presId="urn:microsoft.com/office/officeart/2018/2/layout/IconVerticalSolidList#7"/>
    <dgm:cxn modelId="{D711C78B-A7D3-4A05-845C-B009267B93FF}" type="presParOf" srcId="{0837E346-D654-4B9F-B790-FD2C7B598058}" destId="{AD834D20-CCFE-4107-B9E7-3F7DC5475310}" srcOrd="1" destOrd="0" presId="urn:microsoft.com/office/officeart/2018/2/layout/IconVerticalSolidList#7"/>
    <dgm:cxn modelId="{B59B477A-7723-4104-BD4D-51B88CEA22BC}" type="presParOf" srcId="{0837E346-D654-4B9F-B790-FD2C7B598058}" destId="{B6218472-95D9-4812-92E6-DCE10729A9C4}" srcOrd="2" destOrd="0" presId="urn:microsoft.com/office/officeart/2018/2/layout/IconVerticalSolidList#7"/>
    <dgm:cxn modelId="{1B44F0DD-6744-48E2-8410-EC52249E763B}" type="presParOf" srcId="{B6218472-95D9-4812-92E6-DCE10729A9C4}" destId="{3B1719EC-56F8-4A51-8F2B-718EB9D80686}" srcOrd="0" destOrd="0" presId="urn:microsoft.com/office/officeart/2018/2/layout/IconVerticalSolidList#7"/>
    <dgm:cxn modelId="{F851BD6D-E74D-461C-B37A-3550431FBC61}" type="presParOf" srcId="{B6218472-95D9-4812-92E6-DCE10729A9C4}" destId="{6AB5A614-7921-4802-A735-1916ACA52DCD}" srcOrd="1" destOrd="0" presId="urn:microsoft.com/office/officeart/2018/2/layout/IconVerticalSolidList#7"/>
    <dgm:cxn modelId="{881CC025-551A-49BE-9FB5-E81DCE32F3CB}" type="presParOf" srcId="{B6218472-95D9-4812-92E6-DCE10729A9C4}" destId="{71B11C9C-F7FA-4E2B-A3BD-E701E4FA4573}" srcOrd="2" destOrd="0" presId="urn:microsoft.com/office/officeart/2018/2/layout/IconVerticalSolidList#7"/>
    <dgm:cxn modelId="{32F58111-45D4-4FA2-AE0F-8D1CFFF262F6}" type="presParOf" srcId="{B6218472-95D9-4812-92E6-DCE10729A9C4}" destId="{9719F76B-B5B9-4059-979F-26A365EEED51}" srcOrd="3" destOrd="0" presId="urn:microsoft.com/office/officeart/2018/2/layout/IconVerticalSolidList#7"/>
    <dgm:cxn modelId="{AF82D4CF-63AC-4553-8D89-3E4799414203}" type="presParOf" srcId="{0837E346-D654-4B9F-B790-FD2C7B598058}" destId="{57B10294-4118-462C-90BC-2C7D7B4E7E29}" srcOrd="3" destOrd="0" presId="urn:microsoft.com/office/officeart/2018/2/layout/IconVerticalSolidList#7"/>
    <dgm:cxn modelId="{DDFC3AB2-CB2C-42D6-9FEB-6F923AD7D9B3}" type="presParOf" srcId="{0837E346-D654-4B9F-B790-FD2C7B598058}" destId="{F3FD398E-0B91-490C-AFD1-AD3BE6789513}" srcOrd="4" destOrd="0" presId="urn:microsoft.com/office/officeart/2018/2/layout/IconVerticalSolidList#7"/>
    <dgm:cxn modelId="{3D2CC6C1-9769-4357-87F5-CC42F9A41001}" type="presParOf" srcId="{F3FD398E-0B91-490C-AFD1-AD3BE6789513}" destId="{3D4CAB32-24B4-425E-8946-352BAC6D7D56}" srcOrd="0" destOrd="0" presId="urn:microsoft.com/office/officeart/2018/2/layout/IconVerticalSolidList#7"/>
    <dgm:cxn modelId="{CC9D84E0-C68D-4A74-922D-7AF715245482}" type="presParOf" srcId="{F3FD398E-0B91-490C-AFD1-AD3BE6789513}" destId="{09850E49-0ECB-4607-9602-D78BDAD5A0FD}" srcOrd="1" destOrd="0" presId="urn:microsoft.com/office/officeart/2018/2/layout/IconVerticalSolidList#7"/>
    <dgm:cxn modelId="{D82FF683-3004-40D4-8C48-7CF866048D18}" type="presParOf" srcId="{F3FD398E-0B91-490C-AFD1-AD3BE6789513}" destId="{2C3D83DE-8184-43BD-91CB-CE4967EFB33B}" srcOrd="2" destOrd="0" presId="urn:microsoft.com/office/officeart/2018/2/layout/IconVerticalSolidList#7"/>
    <dgm:cxn modelId="{C45A66FA-34CB-4385-AD97-0D15F0E2F3F6}" type="presParOf" srcId="{F3FD398E-0B91-490C-AFD1-AD3BE6789513}" destId="{E35DA2BF-EA39-4902-90BE-53A268BF6EDB}" srcOrd="3" destOrd="0" presId="urn:microsoft.com/office/officeart/2018/2/layout/IconVerticalSolidList#7"/>
    <dgm:cxn modelId="{4B6B4530-F65F-427F-AB87-7E17979B8170}" type="presParOf" srcId="{0837E346-D654-4B9F-B790-FD2C7B598058}" destId="{85D8A5B0-FB12-4176-8C2E-55DAD8140498}" srcOrd="5" destOrd="0" presId="urn:microsoft.com/office/officeart/2018/2/layout/IconVerticalSolidList#7"/>
    <dgm:cxn modelId="{70CB9870-9A5F-4169-832F-DEAE1165F5B4}" type="presParOf" srcId="{0837E346-D654-4B9F-B790-FD2C7B598058}" destId="{45275B5A-FB49-43D5-BD4C-6B0C5BB0ED4E}" srcOrd="6" destOrd="0" presId="urn:microsoft.com/office/officeart/2018/2/layout/IconVerticalSolidList#7"/>
    <dgm:cxn modelId="{BFBF029B-8EC3-4963-8F67-B457D50DB8B9}" type="presParOf" srcId="{45275B5A-FB49-43D5-BD4C-6B0C5BB0ED4E}" destId="{660F6F23-325B-4BF5-ADEC-808DB5AFD0F5}" srcOrd="0" destOrd="0" presId="urn:microsoft.com/office/officeart/2018/2/layout/IconVerticalSolidList#7"/>
    <dgm:cxn modelId="{14808085-F361-4628-9637-F346A4E5A1ED}" type="presParOf" srcId="{45275B5A-FB49-43D5-BD4C-6B0C5BB0ED4E}" destId="{DA2DB81B-4D75-4076-8B82-D803E935F664}" srcOrd="1" destOrd="0" presId="urn:microsoft.com/office/officeart/2018/2/layout/IconVerticalSolidList#7"/>
    <dgm:cxn modelId="{236F384B-198C-4C96-8452-527F6D9EB081}" type="presParOf" srcId="{45275B5A-FB49-43D5-BD4C-6B0C5BB0ED4E}" destId="{0265C620-1268-4B89-A7D8-2809D889FA2F}" srcOrd="2" destOrd="0" presId="urn:microsoft.com/office/officeart/2018/2/layout/IconVerticalSolidList#7"/>
    <dgm:cxn modelId="{7349B11D-DB7E-4FF5-874E-3CB33287C54D}" type="presParOf" srcId="{45275B5A-FB49-43D5-BD4C-6B0C5BB0ED4E}" destId="{9EA3F9B4-7139-45E0-A597-037A6BE3E5FF}" srcOrd="3" destOrd="0" presId="urn:microsoft.com/office/officeart/2018/2/layout/IconVerticalSolid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D512D5-EFA1-478A-BF38-23C27E4D3C3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D2F945B-F9F9-4997-A078-DC956CBA539D}">
      <dgm:prSet/>
      <dgm:spPr/>
      <dgm:t>
        <a:bodyPr/>
        <a:lstStyle/>
        <a:p>
          <a:r>
            <a:rPr lang="en-US"/>
            <a:t>• Concepts of health and wellbeing</a:t>
          </a:r>
        </a:p>
      </dgm:t>
    </dgm:pt>
    <dgm:pt modelId="{FA248D98-3613-4C10-8908-2C8A9E726DC2}" type="parTrans" cxnId="{18F78C46-AF9F-4D04-BCB1-4E1954BAF915}">
      <dgm:prSet/>
      <dgm:spPr/>
      <dgm:t>
        <a:bodyPr/>
        <a:lstStyle/>
        <a:p>
          <a:endParaRPr lang="en-US"/>
        </a:p>
      </dgm:t>
    </dgm:pt>
    <dgm:pt modelId="{BB0117A7-3B52-4EBF-8C7C-44FA3A92879C}" type="sibTrans" cxnId="{18F78C46-AF9F-4D04-BCB1-4E1954BAF915}">
      <dgm:prSet/>
      <dgm:spPr/>
      <dgm:t>
        <a:bodyPr/>
        <a:lstStyle/>
        <a:p>
          <a:endParaRPr lang="en-US"/>
        </a:p>
      </dgm:t>
    </dgm:pt>
    <dgm:pt modelId="{1C9E92D5-23AC-4E2C-82C3-83490EF485E9}">
      <dgm:prSet/>
      <dgm:spPr/>
      <dgm:t>
        <a:bodyPr/>
        <a:lstStyle/>
        <a:p>
          <a:r>
            <a:rPr lang="en-US"/>
            <a:t>• Models of health: Biomedical, Psychosocial, Holistic</a:t>
          </a:r>
        </a:p>
      </dgm:t>
    </dgm:pt>
    <dgm:pt modelId="{0B44882F-3C7A-439C-B5D9-57AB44DF7BED}" type="parTrans" cxnId="{2B91F3EB-9109-4842-942C-54A8BDF28164}">
      <dgm:prSet/>
      <dgm:spPr/>
      <dgm:t>
        <a:bodyPr/>
        <a:lstStyle/>
        <a:p>
          <a:endParaRPr lang="en-US"/>
        </a:p>
      </dgm:t>
    </dgm:pt>
    <dgm:pt modelId="{8FE0B5CD-D77B-4209-B81B-B9476BA70A99}" type="sibTrans" cxnId="{2B91F3EB-9109-4842-942C-54A8BDF28164}">
      <dgm:prSet/>
      <dgm:spPr/>
      <dgm:t>
        <a:bodyPr/>
        <a:lstStyle/>
        <a:p>
          <a:endParaRPr lang="en-US"/>
        </a:p>
      </dgm:t>
    </dgm:pt>
    <dgm:pt modelId="{4BD1CED6-5763-4ACC-B3A1-51B438D302CB}">
      <dgm:prSet/>
      <dgm:spPr/>
      <dgm:t>
        <a:bodyPr/>
        <a:lstStyle/>
        <a:p>
          <a:r>
            <a:rPr lang="en-US" dirty="0"/>
            <a:t>• Health Promotion and MECC</a:t>
          </a:r>
        </a:p>
      </dgm:t>
    </dgm:pt>
    <dgm:pt modelId="{AEC1E4D0-8902-4F2E-941F-B4154F66AC2D}" type="parTrans" cxnId="{0AF5BDCE-5B04-43FB-A974-5FE398C7806F}">
      <dgm:prSet/>
      <dgm:spPr/>
      <dgm:t>
        <a:bodyPr/>
        <a:lstStyle/>
        <a:p>
          <a:endParaRPr lang="en-US"/>
        </a:p>
      </dgm:t>
    </dgm:pt>
    <dgm:pt modelId="{6D23A3A5-B4EB-4AC1-B8CA-09F16E8998E4}" type="sibTrans" cxnId="{0AF5BDCE-5B04-43FB-A974-5FE398C7806F}">
      <dgm:prSet/>
      <dgm:spPr/>
      <dgm:t>
        <a:bodyPr/>
        <a:lstStyle/>
        <a:p>
          <a:endParaRPr lang="en-US"/>
        </a:p>
      </dgm:t>
    </dgm:pt>
    <dgm:pt modelId="{237E1620-C229-49AD-8F08-62B2B72FB47C}" type="pres">
      <dgm:prSet presAssocID="{F6D512D5-EFA1-478A-BF38-23C27E4D3C37}" presName="linear" presStyleCnt="0">
        <dgm:presLayoutVars>
          <dgm:animLvl val="lvl"/>
          <dgm:resizeHandles val="exact"/>
        </dgm:presLayoutVars>
      </dgm:prSet>
      <dgm:spPr/>
    </dgm:pt>
    <dgm:pt modelId="{CFD33FFF-9347-472B-9C76-F33A542604F2}" type="pres">
      <dgm:prSet presAssocID="{3D2F945B-F9F9-4997-A078-DC956CBA539D}" presName="parentText" presStyleLbl="node1" presStyleIdx="0" presStyleCnt="3">
        <dgm:presLayoutVars>
          <dgm:chMax val="0"/>
          <dgm:bulletEnabled val="1"/>
        </dgm:presLayoutVars>
      </dgm:prSet>
      <dgm:spPr/>
    </dgm:pt>
    <dgm:pt modelId="{C494AA40-A6CC-4DFE-B84A-A020433D56BB}" type="pres">
      <dgm:prSet presAssocID="{BB0117A7-3B52-4EBF-8C7C-44FA3A92879C}" presName="spacer" presStyleCnt="0"/>
      <dgm:spPr/>
    </dgm:pt>
    <dgm:pt modelId="{930EC0E5-95C7-4FFA-BC4C-1E07BF28E780}" type="pres">
      <dgm:prSet presAssocID="{1C9E92D5-23AC-4E2C-82C3-83490EF485E9}" presName="parentText" presStyleLbl="node1" presStyleIdx="1" presStyleCnt="3">
        <dgm:presLayoutVars>
          <dgm:chMax val="0"/>
          <dgm:bulletEnabled val="1"/>
        </dgm:presLayoutVars>
      </dgm:prSet>
      <dgm:spPr/>
    </dgm:pt>
    <dgm:pt modelId="{C3AA2BDF-2BDF-463B-A5D0-ADFEE5CD8D10}" type="pres">
      <dgm:prSet presAssocID="{8FE0B5CD-D77B-4209-B81B-B9476BA70A99}" presName="spacer" presStyleCnt="0"/>
      <dgm:spPr/>
    </dgm:pt>
    <dgm:pt modelId="{834F66BF-7A9E-4AC6-B4F0-2666672BEF41}" type="pres">
      <dgm:prSet presAssocID="{4BD1CED6-5763-4ACC-B3A1-51B438D302CB}" presName="parentText" presStyleLbl="node1" presStyleIdx="2" presStyleCnt="3">
        <dgm:presLayoutVars>
          <dgm:chMax val="0"/>
          <dgm:bulletEnabled val="1"/>
        </dgm:presLayoutVars>
      </dgm:prSet>
      <dgm:spPr/>
    </dgm:pt>
  </dgm:ptLst>
  <dgm:cxnLst>
    <dgm:cxn modelId="{AD6AA311-86F2-4DAF-97D5-D89E468E3413}" type="presOf" srcId="{1C9E92D5-23AC-4E2C-82C3-83490EF485E9}" destId="{930EC0E5-95C7-4FFA-BC4C-1E07BF28E780}" srcOrd="0" destOrd="0" presId="urn:microsoft.com/office/officeart/2005/8/layout/vList2"/>
    <dgm:cxn modelId="{18F78C46-AF9F-4D04-BCB1-4E1954BAF915}" srcId="{F6D512D5-EFA1-478A-BF38-23C27E4D3C37}" destId="{3D2F945B-F9F9-4997-A078-DC956CBA539D}" srcOrd="0" destOrd="0" parTransId="{FA248D98-3613-4C10-8908-2C8A9E726DC2}" sibTransId="{BB0117A7-3B52-4EBF-8C7C-44FA3A92879C}"/>
    <dgm:cxn modelId="{C8D5EC81-3858-43A9-BD54-FB0589090BF9}" type="presOf" srcId="{3D2F945B-F9F9-4997-A078-DC956CBA539D}" destId="{CFD33FFF-9347-472B-9C76-F33A542604F2}" srcOrd="0" destOrd="0" presId="urn:microsoft.com/office/officeart/2005/8/layout/vList2"/>
    <dgm:cxn modelId="{2F8F4B9A-E2A4-4D2B-91A8-188A6FE9C1A2}" type="presOf" srcId="{F6D512D5-EFA1-478A-BF38-23C27E4D3C37}" destId="{237E1620-C229-49AD-8F08-62B2B72FB47C}" srcOrd="0" destOrd="0" presId="urn:microsoft.com/office/officeart/2005/8/layout/vList2"/>
    <dgm:cxn modelId="{0AF5BDCE-5B04-43FB-A974-5FE398C7806F}" srcId="{F6D512D5-EFA1-478A-BF38-23C27E4D3C37}" destId="{4BD1CED6-5763-4ACC-B3A1-51B438D302CB}" srcOrd="2" destOrd="0" parTransId="{AEC1E4D0-8902-4F2E-941F-B4154F66AC2D}" sibTransId="{6D23A3A5-B4EB-4AC1-B8CA-09F16E8998E4}"/>
    <dgm:cxn modelId="{830BABE7-92A2-465E-A02F-B4600D22D650}" type="presOf" srcId="{4BD1CED6-5763-4ACC-B3A1-51B438D302CB}" destId="{834F66BF-7A9E-4AC6-B4F0-2666672BEF41}" srcOrd="0" destOrd="0" presId="urn:microsoft.com/office/officeart/2005/8/layout/vList2"/>
    <dgm:cxn modelId="{2B91F3EB-9109-4842-942C-54A8BDF28164}" srcId="{F6D512D5-EFA1-478A-BF38-23C27E4D3C37}" destId="{1C9E92D5-23AC-4E2C-82C3-83490EF485E9}" srcOrd="1" destOrd="0" parTransId="{0B44882F-3C7A-439C-B5D9-57AB44DF7BED}" sibTransId="{8FE0B5CD-D77B-4209-B81B-B9476BA70A99}"/>
    <dgm:cxn modelId="{44F60C4D-3DE0-4EB7-84CB-9734C7466110}" type="presParOf" srcId="{237E1620-C229-49AD-8F08-62B2B72FB47C}" destId="{CFD33FFF-9347-472B-9C76-F33A542604F2}" srcOrd="0" destOrd="0" presId="urn:microsoft.com/office/officeart/2005/8/layout/vList2"/>
    <dgm:cxn modelId="{99F809DF-CCB7-43F9-9A79-C73C7687B7B4}" type="presParOf" srcId="{237E1620-C229-49AD-8F08-62B2B72FB47C}" destId="{C494AA40-A6CC-4DFE-B84A-A020433D56BB}" srcOrd="1" destOrd="0" presId="urn:microsoft.com/office/officeart/2005/8/layout/vList2"/>
    <dgm:cxn modelId="{398A0867-FAC5-4658-8D99-C56592091F83}" type="presParOf" srcId="{237E1620-C229-49AD-8F08-62B2B72FB47C}" destId="{930EC0E5-95C7-4FFA-BC4C-1E07BF28E780}" srcOrd="2" destOrd="0" presId="urn:microsoft.com/office/officeart/2005/8/layout/vList2"/>
    <dgm:cxn modelId="{E71BC297-A4F3-4AC7-A78F-12377C89045E}" type="presParOf" srcId="{237E1620-C229-49AD-8F08-62B2B72FB47C}" destId="{C3AA2BDF-2BDF-463B-A5D0-ADFEE5CD8D10}" srcOrd="3" destOrd="0" presId="urn:microsoft.com/office/officeart/2005/8/layout/vList2"/>
    <dgm:cxn modelId="{9D81F4C9-F4CA-4848-9798-1B9F4B60D233}" type="presParOf" srcId="{237E1620-C229-49AD-8F08-62B2B72FB47C}" destId="{834F66BF-7A9E-4AC6-B4F0-2666672BEF4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BC58D3-4BE9-4FD6-9C78-2E8559641AF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D8BCC42-E832-40C6-80C5-4880F3DC755A}">
      <dgm:prSet/>
      <dgm:spPr/>
      <dgm:t>
        <a:bodyPr/>
        <a:lstStyle/>
        <a:p>
          <a:r>
            <a:rPr lang="en-US" dirty="0"/>
            <a:t> Introduced by the United Nations in 2015</a:t>
          </a:r>
        </a:p>
      </dgm:t>
    </dgm:pt>
    <dgm:pt modelId="{0FC78CC5-235B-469C-BD54-5F33DCF601F5}" type="parTrans" cxnId="{65FD0114-10EF-4C70-86CD-25F950020154}">
      <dgm:prSet/>
      <dgm:spPr/>
      <dgm:t>
        <a:bodyPr/>
        <a:lstStyle/>
        <a:p>
          <a:endParaRPr lang="en-US"/>
        </a:p>
      </dgm:t>
    </dgm:pt>
    <dgm:pt modelId="{C6FC0DDD-F383-43D3-B219-1ECD283BAC7D}" type="sibTrans" cxnId="{65FD0114-10EF-4C70-86CD-25F950020154}">
      <dgm:prSet/>
      <dgm:spPr/>
      <dgm:t>
        <a:bodyPr/>
        <a:lstStyle/>
        <a:p>
          <a:endParaRPr lang="en-US"/>
        </a:p>
      </dgm:t>
    </dgm:pt>
    <dgm:pt modelId="{E00ABB1F-A89A-4A94-8BE5-D9CC9DDB1FE0}">
      <dgm:prSet/>
      <dgm:spPr/>
      <dgm:t>
        <a:bodyPr/>
        <a:lstStyle/>
        <a:p>
          <a:r>
            <a:rPr lang="en-US" dirty="0"/>
            <a:t> 17 goals to end poverty, protect the planet, and ensure prosperity for all by 2030</a:t>
          </a:r>
        </a:p>
      </dgm:t>
    </dgm:pt>
    <dgm:pt modelId="{0133CBB5-B85D-43BF-A9C3-A25BD4A9398A}" type="parTrans" cxnId="{D1AEE94A-0FBD-4477-864D-664D802B130B}">
      <dgm:prSet/>
      <dgm:spPr/>
      <dgm:t>
        <a:bodyPr/>
        <a:lstStyle/>
        <a:p>
          <a:endParaRPr lang="en-US"/>
        </a:p>
      </dgm:t>
    </dgm:pt>
    <dgm:pt modelId="{E42F4C47-7D69-4B6E-8CA9-68C2F8B6C285}" type="sibTrans" cxnId="{D1AEE94A-0FBD-4477-864D-664D802B130B}">
      <dgm:prSet/>
      <dgm:spPr/>
      <dgm:t>
        <a:bodyPr/>
        <a:lstStyle/>
        <a:p>
          <a:endParaRPr lang="en-US"/>
        </a:p>
      </dgm:t>
    </dgm:pt>
    <dgm:pt modelId="{9EA2EB98-4061-430D-A085-D2FF57848586}">
      <dgm:prSet/>
      <dgm:spPr/>
      <dgm:t>
        <a:bodyPr/>
        <a:lstStyle/>
        <a:p>
          <a:r>
            <a:rPr lang="en-US" dirty="0"/>
            <a:t> Builds on the Millennium Development Goals (MDGs)</a:t>
          </a:r>
        </a:p>
      </dgm:t>
    </dgm:pt>
    <dgm:pt modelId="{3116DB2A-AD57-461C-86C5-900A150E3B69}" type="parTrans" cxnId="{C1F5FBA3-870C-47AC-B999-B4A44B300BFC}">
      <dgm:prSet/>
      <dgm:spPr/>
      <dgm:t>
        <a:bodyPr/>
        <a:lstStyle/>
        <a:p>
          <a:endParaRPr lang="en-US"/>
        </a:p>
      </dgm:t>
    </dgm:pt>
    <dgm:pt modelId="{B2D1B8B3-3106-4460-9CCB-483592A77780}" type="sibTrans" cxnId="{C1F5FBA3-870C-47AC-B999-B4A44B300BFC}">
      <dgm:prSet/>
      <dgm:spPr/>
      <dgm:t>
        <a:bodyPr/>
        <a:lstStyle/>
        <a:p>
          <a:endParaRPr lang="en-US"/>
        </a:p>
      </dgm:t>
    </dgm:pt>
    <dgm:pt modelId="{2E0431ED-E0A4-429C-BF6E-3A2038D11BDE}">
      <dgm:prSet/>
      <dgm:spPr/>
      <dgm:t>
        <a:bodyPr/>
        <a:lstStyle/>
        <a:p>
          <a:r>
            <a:rPr lang="en-US" dirty="0"/>
            <a:t> Applies to all countries—developed and developing</a:t>
          </a:r>
        </a:p>
      </dgm:t>
    </dgm:pt>
    <dgm:pt modelId="{D6E29792-F8E6-4FDB-827A-F1201513F716}" type="parTrans" cxnId="{2DB6B2D1-715F-4B6A-ADA3-71CE4E0FE92F}">
      <dgm:prSet/>
      <dgm:spPr/>
      <dgm:t>
        <a:bodyPr/>
        <a:lstStyle/>
        <a:p>
          <a:endParaRPr lang="en-US"/>
        </a:p>
      </dgm:t>
    </dgm:pt>
    <dgm:pt modelId="{6E4663AB-A21A-41EB-9B97-025DBCA125E5}" type="sibTrans" cxnId="{2DB6B2D1-715F-4B6A-ADA3-71CE4E0FE92F}">
      <dgm:prSet/>
      <dgm:spPr/>
      <dgm:t>
        <a:bodyPr/>
        <a:lstStyle/>
        <a:p>
          <a:endParaRPr lang="en-US"/>
        </a:p>
      </dgm:t>
    </dgm:pt>
    <dgm:pt modelId="{E67E9143-51D5-4FD7-8846-15C86C6AD13B}">
      <dgm:prSet/>
      <dgm:spPr/>
      <dgm:t>
        <a:bodyPr/>
        <a:lstStyle/>
        <a:p>
          <a:r>
            <a:rPr lang="en-US" dirty="0"/>
            <a:t> Covers areas like health, education, inequality, climate change, and peace</a:t>
          </a:r>
        </a:p>
      </dgm:t>
    </dgm:pt>
    <dgm:pt modelId="{2E0B97EC-6848-4BC1-8710-5843424E212C}" type="parTrans" cxnId="{FDAB08D9-220B-4F43-994C-9ED413E06101}">
      <dgm:prSet/>
      <dgm:spPr/>
      <dgm:t>
        <a:bodyPr/>
        <a:lstStyle/>
        <a:p>
          <a:endParaRPr lang="en-US"/>
        </a:p>
      </dgm:t>
    </dgm:pt>
    <dgm:pt modelId="{E5FD7AD8-41C3-46E5-8487-D445F8F3F8DA}" type="sibTrans" cxnId="{FDAB08D9-220B-4F43-994C-9ED413E06101}">
      <dgm:prSet/>
      <dgm:spPr/>
      <dgm:t>
        <a:bodyPr/>
        <a:lstStyle/>
        <a:p>
          <a:endParaRPr lang="en-US"/>
        </a:p>
      </dgm:t>
    </dgm:pt>
    <dgm:pt modelId="{98341697-BF3B-4D51-BC91-79E8ED2C87AE}">
      <dgm:prSet/>
      <dgm:spPr/>
      <dgm:t>
        <a:bodyPr/>
        <a:lstStyle/>
        <a:p>
          <a:r>
            <a:rPr lang="en-GB" dirty="0">
              <a:hlinkClick xmlns:r="http://schemas.openxmlformats.org/officeDocument/2006/relationships" r:id="rId1"/>
            </a:rPr>
            <a:t>|</a:t>
          </a:r>
          <a:r>
            <a:rPr lang="en-GB" dirty="0">
              <a:hlinkClick xmlns:r="http://schemas.openxmlformats.org/officeDocument/2006/relationships" r:id="rId2"/>
            </a:rPr>
            <a:t>Transforming our world: the 2030 Agenda for Sustainable Development | Department of Economic and Social Affairs</a:t>
          </a:r>
          <a:endParaRPr lang="en-GB" dirty="0"/>
        </a:p>
      </dgm:t>
    </dgm:pt>
    <dgm:pt modelId="{B989F7D9-117C-4C59-95B7-06D5BC5F77D7}" type="parTrans" cxnId="{CD54E84A-B7C7-49FB-8C88-B698EE9B66A5}">
      <dgm:prSet/>
      <dgm:spPr/>
      <dgm:t>
        <a:bodyPr/>
        <a:lstStyle/>
        <a:p>
          <a:endParaRPr lang="en-GB"/>
        </a:p>
      </dgm:t>
    </dgm:pt>
    <dgm:pt modelId="{285462CC-6F42-4BF7-90CB-4A61A7EA7B32}" type="sibTrans" cxnId="{CD54E84A-B7C7-49FB-8C88-B698EE9B66A5}">
      <dgm:prSet/>
      <dgm:spPr/>
      <dgm:t>
        <a:bodyPr/>
        <a:lstStyle/>
        <a:p>
          <a:endParaRPr lang="en-GB"/>
        </a:p>
      </dgm:t>
    </dgm:pt>
    <dgm:pt modelId="{E432D59F-7E3A-43DF-8A2D-DDE3A717EE89}" type="pres">
      <dgm:prSet presAssocID="{12BC58D3-4BE9-4FD6-9C78-2E8559641AF8}" presName="vert0" presStyleCnt="0">
        <dgm:presLayoutVars>
          <dgm:dir/>
          <dgm:animOne val="branch"/>
          <dgm:animLvl val="lvl"/>
        </dgm:presLayoutVars>
      </dgm:prSet>
      <dgm:spPr/>
    </dgm:pt>
    <dgm:pt modelId="{5A10B5E1-6C47-4DCF-B0D1-364F5FE6816B}" type="pres">
      <dgm:prSet presAssocID="{8D8BCC42-E832-40C6-80C5-4880F3DC755A}" presName="thickLine" presStyleLbl="alignNode1" presStyleIdx="0" presStyleCnt="6"/>
      <dgm:spPr/>
    </dgm:pt>
    <dgm:pt modelId="{A76B98AE-2D25-4B22-AC94-CBB7CC0950AB}" type="pres">
      <dgm:prSet presAssocID="{8D8BCC42-E832-40C6-80C5-4880F3DC755A}" presName="horz1" presStyleCnt="0"/>
      <dgm:spPr/>
    </dgm:pt>
    <dgm:pt modelId="{A34C2BB7-F2B4-4C24-9A68-9B281710DDFC}" type="pres">
      <dgm:prSet presAssocID="{8D8BCC42-E832-40C6-80C5-4880F3DC755A}" presName="tx1" presStyleLbl="revTx" presStyleIdx="0" presStyleCnt="6"/>
      <dgm:spPr/>
    </dgm:pt>
    <dgm:pt modelId="{98D94ECA-BA89-4D72-A19F-72FBBA89FC13}" type="pres">
      <dgm:prSet presAssocID="{8D8BCC42-E832-40C6-80C5-4880F3DC755A}" presName="vert1" presStyleCnt="0"/>
      <dgm:spPr/>
    </dgm:pt>
    <dgm:pt modelId="{DBCAFDEE-719E-4C2C-B816-26B0CDF16699}" type="pres">
      <dgm:prSet presAssocID="{E00ABB1F-A89A-4A94-8BE5-D9CC9DDB1FE0}" presName="thickLine" presStyleLbl="alignNode1" presStyleIdx="1" presStyleCnt="6"/>
      <dgm:spPr/>
    </dgm:pt>
    <dgm:pt modelId="{662CA40E-EDC3-4FE1-9675-D6FD532D2472}" type="pres">
      <dgm:prSet presAssocID="{E00ABB1F-A89A-4A94-8BE5-D9CC9DDB1FE0}" presName="horz1" presStyleCnt="0"/>
      <dgm:spPr/>
    </dgm:pt>
    <dgm:pt modelId="{C0267396-7A30-4707-AAEF-8F28B2DEE59C}" type="pres">
      <dgm:prSet presAssocID="{E00ABB1F-A89A-4A94-8BE5-D9CC9DDB1FE0}" presName="tx1" presStyleLbl="revTx" presStyleIdx="1" presStyleCnt="6"/>
      <dgm:spPr/>
    </dgm:pt>
    <dgm:pt modelId="{15BDB9F8-9E64-4A47-9780-2382F4C1D7BF}" type="pres">
      <dgm:prSet presAssocID="{E00ABB1F-A89A-4A94-8BE5-D9CC9DDB1FE0}" presName="vert1" presStyleCnt="0"/>
      <dgm:spPr/>
    </dgm:pt>
    <dgm:pt modelId="{82AEB4D9-A56C-4FE7-990D-3E5334A49656}" type="pres">
      <dgm:prSet presAssocID="{9EA2EB98-4061-430D-A085-D2FF57848586}" presName="thickLine" presStyleLbl="alignNode1" presStyleIdx="2" presStyleCnt="6"/>
      <dgm:spPr/>
    </dgm:pt>
    <dgm:pt modelId="{9291B232-56A9-49DC-A030-61FF61732501}" type="pres">
      <dgm:prSet presAssocID="{9EA2EB98-4061-430D-A085-D2FF57848586}" presName="horz1" presStyleCnt="0"/>
      <dgm:spPr/>
    </dgm:pt>
    <dgm:pt modelId="{8C08D34D-E0A0-4541-97A3-2CF067490498}" type="pres">
      <dgm:prSet presAssocID="{9EA2EB98-4061-430D-A085-D2FF57848586}" presName="tx1" presStyleLbl="revTx" presStyleIdx="2" presStyleCnt="6"/>
      <dgm:spPr/>
    </dgm:pt>
    <dgm:pt modelId="{003035BF-2795-4FF3-A3D9-9D004B0C43B4}" type="pres">
      <dgm:prSet presAssocID="{9EA2EB98-4061-430D-A085-D2FF57848586}" presName="vert1" presStyleCnt="0"/>
      <dgm:spPr/>
    </dgm:pt>
    <dgm:pt modelId="{047611B2-6861-4EAB-BFA7-8D80EC93F0E7}" type="pres">
      <dgm:prSet presAssocID="{2E0431ED-E0A4-429C-BF6E-3A2038D11BDE}" presName="thickLine" presStyleLbl="alignNode1" presStyleIdx="3" presStyleCnt="6"/>
      <dgm:spPr/>
    </dgm:pt>
    <dgm:pt modelId="{8E8B8E28-DC36-4A04-A25C-35F80C7B60DB}" type="pres">
      <dgm:prSet presAssocID="{2E0431ED-E0A4-429C-BF6E-3A2038D11BDE}" presName="horz1" presStyleCnt="0"/>
      <dgm:spPr/>
    </dgm:pt>
    <dgm:pt modelId="{6E4BF117-5429-4491-838B-AABF26FEA5DA}" type="pres">
      <dgm:prSet presAssocID="{2E0431ED-E0A4-429C-BF6E-3A2038D11BDE}" presName="tx1" presStyleLbl="revTx" presStyleIdx="3" presStyleCnt="6"/>
      <dgm:spPr/>
    </dgm:pt>
    <dgm:pt modelId="{0AE67839-0859-46C9-A8F2-69FADC768293}" type="pres">
      <dgm:prSet presAssocID="{2E0431ED-E0A4-429C-BF6E-3A2038D11BDE}" presName="vert1" presStyleCnt="0"/>
      <dgm:spPr/>
    </dgm:pt>
    <dgm:pt modelId="{5C99CF97-ACC9-4C8B-870F-0A3456540781}" type="pres">
      <dgm:prSet presAssocID="{E67E9143-51D5-4FD7-8846-15C86C6AD13B}" presName="thickLine" presStyleLbl="alignNode1" presStyleIdx="4" presStyleCnt="6"/>
      <dgm:spPr/>
    </dgm:pt>
    <dgm:pt modelId="{73DE694B-B745-45F2-8AFF-37A50FB4E541}" type="pres">
      <dgm:prSet presAssocID="{E67E9143-51D5-4FD7-8846-15C86C6AD13B}" presName="horz1" presStyleCnt="0"/>
      <dgm:spPr/>
    </dgm:pt>
    <dgm:pt modelId="{0E2A561E-0CC6-492E-BB06-61D932DEE9A7}" type="pres">
      <dgm:prSet presAssocID="{E67E9143-51D5-4FD7-8846-15C86C6AD13B}" presName="tx1" presStyleLbl="revTx" presStyleIdx="4" presStyleCnt="6"/>
      <dgm:spPr/>
    </dgm:pt>
    <dgm:pt modelId="{24D0404C-F79A-483A-91F0-3415EBA4773F}" type="pres">
      <dgm:prSet presAssocID="{E67E9143-51D5-4FD7-8846-15C86C6AD13B}" presName="vert1" presStyleCnt="0"/>
      <dgm:spPr/>
    </dgm:pt>
    <dgm:pt modelId="{4784EB4A-E018-498B-A58C-E1A995C1D364}" type="pres">
      <dgm:prSet presAssocID="{98341697-BF3B-4D51-BC91-79E8ED2C87AE}" presName="thickLine" presStyleLbl="alignNode1" presStyleIdx="5" presStyleCnt="6"/>
      <dgm:spPr/>
    </dgm:pt>
    <dgm:pt modelId="{329C3F89-7AFA-49A4-B918-B2963128ACCC}" type="pres">
      <dgm:prSet presAssocID="{98341697-BF3B-4D51-BC91-79E8ED2C87AE}" presName="horz1" presStyleCnt="0"/>
      <dgm:spPr/>
    </dgm:pt>
    <dgm:pt modelId="{EDCB26C1-6657-4387-9EF6-4D97C4BBB495}" type="pres">
      <dgm:prSet presAssocID="{98341697-BF3B-4D51-BC91-79E8ED2C87AE}" presName="tx1" presStyleLbl="revTx" presStyleIdx="5" presStyleCnt="6"/>
      <dgm:spPr/>
    </dgm:pt>
    <dgm:pt modelId="{1CFF45E3-1B9B-4C3E-981E-E68BC2B1F921}" type="pres">
      <dgm:prSet presAssocID="{98341697-BF3B-4D51-BC91-79E8ED2C87AE}" presName="vert1" presStyleCnt="0"/>
      <dgm:spPr/>
    </dgm:pt>
  </dgm:ptLst>
  <dgm:cxnLst>
    <dgm:cxn modelId="{75EAE506-9881-4B71-8966-0C796EE6343B}" type="presOf" srcId="{E67E9143-51D5-4FD7-8846-15C86C6AD13B}" destId="{0E2A561E-0CC6-492E-BB06-61D932DEE9A7}" srcOrd="0" destOrd="0" presId="urn:microsoft.com/office/officeart/2008/layout/LinedList"/>
    <dgm:cxn modelId="{65FD0114-10EF-4C70-86CD-25F950020154}" srcId="{12BC58D3-4BE9-4FD6-9C78-2E8559641AF8}" destId="{8D8BCC42-E832-40C6-80C5-4880F3DC755A}" srcOrd="0" destOrd="0" parTransId="{0FC78CC5-235B-469C-BD54-5F33DCF601F5}" sibTransId="{C6FC0DDD-F383-43D3-B219-1ECD283BAC7D}"/>
    <dgm:cxn modelId="{77A7BC37-7032-4475-99FB-82CFBD29AFA3}" type="presOf" srcId="{98341697-BF3B-4D51-BC91-79E8ED2C87AE}" destId="{EDCB26C1-6657-4387-9EF6-4D97C4BBB495}" srcOrd="0" destOrd="0" presId="urn:microsoft.com/office/officeart/2008/layout/LinedList"/>
    <dgm:cxn modelId="{116F493B-8972-4C26-8D98-900F9ADC82B4}" type="presOf" srcId="{12BC58D3-4BE9-4FD6-9C78-2E8559641AF8}" destId="{E432D59F-7E3A-43DF-8A2D-DDE3A717EE89}" srcOrd="0" destOrd="0" presId="urn:microsoft.com/office/officeart/2008/layout/LinedList"/>
    <dgm:cxn modelId="{CD54E84A-B7C7-49FB-8C88-B698EE9B66A5}" srcId="{12BC58D3-4BE9-4FD6-9C78-2E8559641AF8}" destId="{98341697-BF3B-4D51-BC91-79E8ED2C87AE}" srcOrd="5" destOrd="0" parTransId="{B989F7D9-117C-4C59-95B7-06D5BC5F77D7}" sibTransId="{285462CC-6F42-4BF7-90CB-4A61A7EA7B32}"/>
    <dgm:cxn modelId="{D1AEE94A-0FBD-4477-864D-664D802B130B}" srcId="{12BC58D3-4BE9-4FD6-9C78-2E8559641AF8}" destId="{E00ABB1F-A89A-4A94-8BE5-D9CC9DDB1FE0}" srcOrd="1" destOrd="0" parTransId="{0133CBB5-B85D-43BF-A9C3-A25BD4A9398A}" sibTransId="{E42F4C47-7D69-4B6E-8CA9-68C2F8B6C285}"/>
    <dgm:cxn modelId="{7A6FED70-6888-4DE3-BE10-CCE83AF3CFD0}" type="presOf" srcId="{2E0431ED-E0A4-429C-BF6E-3A2038D11BDE}" destId="{6E4BF117-5429-4491-838B-AABF26FEA5DA}" srcOrd="0" destOrd="0" presId="urn:microsoft.com/office/officeart/2008/layout/LinedList"/>
    <dgm:cxn modelId="{49994599-87A9-47C3-AE4F-656BAE256BF1}" type="presOf" srcId="{E00ABB1F-A89A-4A94-8BE5-D9CC9DDB1FE0}" destId="{C0267396-7A30-4707-AAEF-8F28B2DEE59C}" srcOrd="0" destOrd="0" presId="urn:microsoft.com/office/officeart/2008/layout/LinedList"/>
    <dgm:cxn modelId="{153C149A-077D-47D0-A204-7B4E26A109E7}" type="presOf" srcId="{9EA2EB98-4061-430D-A085-D2FF57848586}" destId="{8C08D34D-E0A0-4541-97A3-2CF067490498}" srcOrd="0" destOrd="0" presId="urn:microsoft.com/office/officeart/2008/layout/LinedList"/>
    <dgm:cxn modelId="{C1F5FBA3-870C-47AC-B999-B4A44B300BFC}" srcId="{12BC58D3-4BE9-4FD6-9C78-2E8559641AF8}" destId="{9EA2EB98-4061-430D-A085-D2FF57848586}" srcOrd="2" destOrd="0" parTransId="{3116DB2A-AD57-461C-86C5-900A150E3B69}" sibTransId="{B2D1B8B3-3106-4460-9CCB-483592A77780}"/>
    <dgm:cxn modelId="{DD4CD5B3-01C4-429F-8A1B-4BCF0B4F08D3}" type="presOf" srcId="{8D8BCC42-E832-40C6-80C5-4880F3DC755A}" destId="{A34C2BB7-F2B4-4C24-9A68-9B281710DDFC}" srcOrd="0" destOrd="0" presId="urn:microsoft.com/office/officeart/2008/layout/LinedList"/>
    <dgm:cxn modelId="{2DB6B2D1-715F-4B6A-ADA3-71CE4E0FE92F}" srcId="{12BC58D3-4BE9-4FD6-9C78-2E8559641AF8}" destId="{2E0431ED-E0A4-429C-BF6E-3A2038D11BDE}" srcOrd="3" destOrd="0" parTransId="{D6E29792-F8E6-4FDB-827A-F1201513F716}" sibTransId="{6E4663AB-A21A-41EB-9B97-025DBCA125E5}"/>
    <dgm:cxn modelId="{FDAB08D9-220B-4F43-994C-9ED413E06101}" srcId="{12BC58D3-4BE9-4FD6-9C78-2E8559641AF8}" destId="{E67E9143-51D5-4FD7-8846-15C86C6AD13B}" srcOrd="4" destOrd="0" parTransId="{2E0B97EC-6848-4BC1-8710-5843424E212C}" sibTransId="{E5FD7AD8-41C3-46E5-8487-D445F8F3F8DA}"/>
    <dgm:cxn modelId="{9EA7BFD6-60A6-4DF9-BD2E-6BEB40F1B561}" type="presParOf" srcId="{E432D59F-7E3A-43DF-8A2D-DDE3A717EE89}" destId="{5A10B5E1-6C47-4DCF-B0D1-364F5FE6816B}" srcOrd="0" destOrd="0" presId="urn:microsoft.com/office/officeart/2008/layout/LinedList"/>
    <dgm:cxn modelId="{68BE4A12-42D7-49F3-BF99-F08A94B90DED}" type="presParOf" srcId="{E432D59F-7E3A-43DF-8A2D-DDE3A717EE89}" destId="{A76B98AE-2D25-4B22-AC94-CBB7CC0950AB}" srcOrd="1" destOrd="0" presId="urn:microsoft.com/office/officeart/2008/layout/LinedList"/>
    <dgm:cxn modelId="{6AC256B5-45E3-40E3-B7B6-B9CBD73843A3}" type="presParOf" srcId="{A76B98AE-2D25-4B22-AC94-CBB7CC0950AB}" destId="{A34C2BB7-F2B4-4C24-9A68-9B281710DDFC}" srcOrd="0" destOrd="0" presId="urn:microsoft.com/office/officeart/2008/layout/LinedList"/>
    <dgm:cxn modelId="{07B7F8A8-6956-4380-8923-1D9F548EFEA9}" type="presParOf" srcId="{A76B98AE-2D25-4B22-AC94-CBB7CC0950AB}" destId="{98D94ECA-BA89-4D72-A19F-72FBBA89FC13}" srcOrd="1" destOrd="0" presId="urn:microsoft.com/office/officeart/2008/layout/LinedList"/>
    <dgm:cxn modelId="{DCC87A0C-8160-4916-B6DE-24D3F8737D79}" type="presParOf" srcId="{E432D59F-7E3A-43DF-8A2D-DDE3A717EE89}" destId="{DBCAFDEE-719E-4C2C-B816-26B0CDF16699}" srcOrd="2" destOrd="0" presId="urn:microsoft.com/office/officeart/2008/layout/LinedList"/>
    <dgm:cxn modelId="{1EBF6034-1056-4BF1-817F-6EFD8AA9595A}" type="presParOf" srcId="{E432D59F-7E3A-43DF-8A2D-DDE3A717EE89}" destId="{662CA40E-EDC3-4FE1-9675-D6FD532D2472}" srcOrd="3" destOrd="0" presId="urn:microsoft.com/office/officeart/2008/layout/LinedList"/>
    <dgm:cxn modelId="{4CE9CD24-1AFE-45BA-B76F-231E86BCFE43}" type="presParOf" srcId="{662CA40E-EDC3-4FE1-9675-D6FD532D2472}" destId="{C0267396-7A30-4707-AAEF-8F28B2DEE59C}" srcOrd="0" destOrd="0" presId="urn:microsoft.com/office/officeart/2008/layout/LinedList"/>
    <dgm:cxn modelId="{417ED3BA-7AEB-4375-9803-C2BBD15561CE}" type="presParOf" srcId="{662CA40E-EDC3-4FE1-9675-D6FD532D2472}" destId="{15BDB9F8-9E64-4A47-9780-2382F4C1D7BF}" srcOrd="1" destOrd="0" presId="urn:microsoft.com/office/officeart/2008/layout/LinedList"/>
    <dgm:cxn modelId="{10C36ABD-05BC-4D65-9B42-60D66C849250}" type="presParOf" srcId="{E432D59F-7E3A-43DF-8A2D-DDE3A717EE89}" destId="{82AEB4D9-A56C-4FE7-990D-3E5334A49656}" srcOrd="4" destOrd="0" presId="urn:microsoft.com/office/officeart/2008/layout/LinedList"/>
    <dgm:cxn modelId="{4CD99912-00AA-4FE4-9063-D30F31825B42}" type="presParOf" srcId="{E432D59F-7E3A-43DF-8A2D-DDE3A717EE89}" destId="{9291B232-56A9-49DC-A030-61FF61732501}" srcOrd="5" destOrd="0" presId="urn:microsoft.com/office/officeart/2008/layout/LinedList"/>
    <dgm:cxn modelId="{F4B075BA-6476-4992-B67A-B76D7D598B01}" type="presParOf" srcId="{9291B232-56A9-49DC-A030-61FF61732501}" destId="{8C08D34D-E0A0-4541-97A3-2CF067490498}" srcOrd="0" destOrd="0" presId="urn:microsoft.com/office/officeart/2008/layout/LinedList"/>
    <dgm:cxn modelId="{CE743C84-7393-4823-A942-D88AA8CA58A2}" type="presParOf" srcId="{9291B232-56A9-49DC-A030-61FF61732501}" destId="{003035BF-2795-4FF3-A3D9-9D004B0C43B4}" srcOrd="1" destOrd="0" presId="urn:microsoft.com/office/officeart/2008/layout/LinedList"/>
    <dgm:cxn modelId="{FA664A3D-DCE1-4C6D-8EDB-3AE6AACAC2AB}" type="presParOf" srcId="{E432D59F-7E3A-43DF-8A2D-DDE3A717EE89}" destId="{047611B2-6861-4EAB-BFA7-8D80EC93F0E7}" srcOrd="6" destOrd="0" presId="urn:microsoft.com/office/officeart/2008/layout/LinedList"/>
    <dgm:cxn modelId="{CB07C715-75E5-4DF1-B6AE-63FCD1B7DC19}" type="presParOf" srcId="{E432D59F-7E3A-43DF-8A2D-DDE3A717EE89}" destId="{8E8B8E28-DC36-4A04-A25C-35F80C7B60DB}" srcOrd="7" destOrd="0" presId="urn:microsoft.com/office/officeart/2008/layout/LinedList"/>
    <dgm:cxn modelId="{734A9956-A7B4-4729-92A0-3F86C307F7F0}" type="presParOf" srcId="{8E8B8E28-DC36-4A04-A25C-35F80C7B60DB}" destId="{6E4BF117-5429-4491-838B-AABF26FEA5DA}" srcOrd="0" destOrd="0" presId="urn:microsoft.com/office/officeart/2008/layout/LinedList"/>
    <dgm:cxn modelId="{B594CF3D-1D87-4588-B821-5A914042B517}" type="presParOf" srcId="{8E8B8E28-DC36-4A04-A25C-35F80C7B60DB}" destId="{0AE67839-0859-46C9-A8F2-69FADC768293}" srcOrd="1" destOrd="0" presId="urn:microsoft.com/office/officeart/2008/layout/LinedList"/>
    <dgm:cxn modelId="{74F1F1EE-1DF7-471A-A24F-3951AD297F81}" type="presParOf" srcId="{E432D59F-7E3A-43DF-8A2D-DDE3A717EE89}" destId="{5C99CF97-ACC9-4C8B-870F-0A3456540781}" srcOrd="8" destOrd="0" presId="urn:microsoft.com/office/officeart/2008/layout/LinedList"/>
    <dgm:cxn modelId="{08ADEC1E-294C-4573-BFF2-054F567353A8}" type="presParOf" srcId="{E432D59F-7E3A-43DF-8A2D-DDE3A717EE89}" destId="{73DE694B-B745-45F2-8AFF-37A50FB4E541}" srcOrd="9" destOrd="0" presId="urn:microsoft.com/office/officeart/2008/layout/LinedList"/>
    <dgm:cxn modelId="{EB879DF9-2693-4766-A7A1-731E78DB9F1A}" type="presParOf" srcId="{73DE694B-B745-45F2-8AFF-37A50FB4E541}" destId="{0E2A561E-0CC6-492E-BB06-61D932DEE9A7}" srcOrd="0" destOrd="0" presId="urn:microsoft.com/office/officeart/2008/layout/LinedList"/>
    <dgm:cxn modelId="{4FC02CDE-F60A-4B1D-AB30-A30350E4D9D4}" type="presParOf" srcId="{73DE694B-B745-45F2-8AFF-37A50FB4E541}" destId="{24D0404C-F79A-483A-91F0-3415EBA4773F}" srcOrd="1" destOrd="0" presId="urn:microsoft.com/office/officeart/2008/layout/LinedList"/>
    <dgm:cxn modelId="{25C71C3B-1B9D-460D-A651-DF008697B5CC}" type="presParOf" srcId="{E432D59F-7E3A-43DF-8A2D-DDE3A717EE89}" destId="{4784EB4A-E018-498B-A58C-E1A995C1D364}" srcOrd="10" destOrd="0" presId="urn:microsoft.com/office/officeart/2008/layout/LinedList"/>
    <dgm:cxn modelId="{9859ABB2-6FF9-4BD3-9B8A-64095AEB86C2}" type="presParOf" srcId="{E432D59F-7E3A-43DF-8A2D-DDE3A717EE89}" destId="{329C3F89-7AFA-49A4-B918-B2963128ACCC}" srcOrd="11" destOrd="0" presId="urn:microsoft.com/office/officeart/2008/layout/LinedList"/>
    <dgm:cxn modelId="{03232CAE-6C00-4616-8B6D-17198535D917}" type="presParOf" srcId="{329C3F89-7AFA-49A4-B918-B2963128ACCC}" destId="{EDCB26C1-6657-4387-9EF6-4D97C4BBB495}" srcOrd="0" destOrd="0" presId="urn:microsoft.com/office/officeart/2008/layout/LinedList"/>
    <dgm:cxn modelId="{D532F358-4771-4714-8D03-8288E96D6BAB}" type="presParOf" srcId="{329C3F89-7AFA-49A4-B918-B2963128ACCC}" destId="{1CFF45E3-1B9B-4C3E-981E-E68BC2B1F92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08564C-0985-47F2-80C7-A7409B89C1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89F0C98-998E-424C-ABC7-C4878CFB24DA}">
      <dgm:prSet/>
      <dgm:spPr/>
      <dgm:t>
        <a:bodyPr/>
        <a:lstStyle/>
        <a:p>
          <a:r>
            <a:rPr lang="en-US"/>
            <a:t>- Sustainability means meeting present needs without compromising future generations (Brundtland Report, 1987)</a:t>
          </a:r>
        </a:p>
      </dgm:t>
    </dgm:pt>
    <dgm:pt modelId="{F2475177-2D48-4F47-B615-41451B6B18F1}" type="parTrans" cxnId="{270B74FE-3C75-4BAC-82C8-F043DEB0667A}">
      <dgm:prSet/>
      <dgm:spPr/>
      <dgm:t>
        <a:bodyPr/>
        <a:lstStyle/>
        <a:p>
          <a:endParaRPr lang="en-US"/>
        </a:p>
      </dgm:t>
    </dgm:pt>
    <dgm:pt modelId="{CAFA569B-E698-4E31-8C72-2287A5B60D42}" type="sibTrans" cxnId="{270B74FE-3C75-4BAC-82C8-F043DEB0667A}">
      <dgm:prSet/>
      <dgm:spPr/>
      <dgm:t>
        <a:bodyPr/>
        <a:lstStyle/>
        <a:p>
          <a:endParaRPr lang="en-US"/>
        </a:p>
      </dgm:t>
    </dgm:pt>
    <dgm:pt modelId="{A3186A0E-6EF3-4EA9-A6BB-0C71C44EEFFC}">
      <dgm:prSet/>
      <dgm:spPr/>
      <dgm:t>
        <a:bodyPr/>
        <a:lstStyle/>
        <a:p>
          <a:r>
            <a:rPr lang="en-US"/>
            <a:t>- Health systems must balance social, environmental, and economic demands</a:t>
          </a:r>
        </a:p>
      </dgm:t>
    </dgm:pt>
    <dgm:pt modelId="{AAF39C40-20C2-4761-9AF7-4DDC5044EED3}" type="parTrans" cxnId="{80DE04BC-D47F-49A9-A830-A5106ECCE0B8}">
      <dgm:prSet/>
      <dgm:spPr/>
      <dgm:t>
        <a:bodyPr/>
        <a:lstStyle/>
        <a:p>
          <a:endParaRPr lang="en-US"/>
        </a:p>
      </dgm:t>
    </dgm:pt>
    <dgm:pt modelId="{E82A732E-4A6C-475D-9823-16894D09C2BC}" type="sibTrans" cxnId="{80DE04BC-D47F-49A9-A830-A5106ECCE0B8}">
      <dgm:prSet/>
      <dgm:spPr/>
      <dgm:t>
        <a:bodyPr/>
        <a:lstStyle/>
        <a:p>
          <a:endParaRPr lang="en-US"/>
        </a:p>
      </dgm:t>
    </dgm:pt>
    <dgm:pt modelId="{8D7FCFD0-6699-4F8D-A743-A629C5C4AEBC}">
      <dgm:prSet/>
      <dgm:spPr/>
      <dgm:t>
        <a:bodyPr/>
        <a:lstStyle/>
        <a:p>
          <a:r>
            <a:rPr lang="en-US"/>
            <a:t>- SDG 3 reflects global commitment to reducing health inequalities and achieving universal health coverage</a:t>
          </a:r>
        </a:p>
      </dgm:t>
    </dgm:pt>
    <dgm:pt modelId="{B2932E7F-80AB-4051-BC28-225DAD4B3B71}" type="parTrans" cxnId="{274BC7D5-D54C-4759-8825-F802B4EF0194}">
      <dgm:prSet/>
      <dgm:spPr/>
      <dgm:t>
        <a:bodyPr/>
        <a:lstStyle/>
        <a:p>
          <a:endParaRPr lang="en-US"/>
        </a:p>
      </dgm:t>
    </dgm:pt>
    <dgm:pt modelId="{5804BCA0-D66F-4348-90C1-0C90859992CA}" type="sibTrans" cxnId="{274BC7D5-D54C-4759-8825-F802B4EF0194}">
      <dgm:prSet/>
      <dgm:spPr/>
      <dgm:t>
        <a:bodyPr/>
        <a:lstStyle/>
        <a:p>
          <a:endParaRPr lang="en-US"/>
        </a:p>
      </dgm:t>
    </dgm:pt>
    <dgm:pt modelId="{B11B006D-DA9D-4C5D-BA3B-C1BB4AFED7FF}">
      <dgm:prSet/>
      <dgm:spPr/>
      <dgm:t>
        <a:bodyPr/>
        <a:lstStyle/>
        <a:p>
          <a:r>
            <a:rPr lang="en-US"/>
            <a:t>- Equity, access, and resilience are key to sustainable health development</a:t>
          </a:r>
        </a:p>
      </dgm:t>
    </dgm:pt>
    <dgm:pt modelId="{B1B7D4B2-11B1-4664-8A95-31CBACBF0A47}" type="parTrans" cxnId="{5AB02F85-A03F-45F4-BDCF-360FE2F588CE}">
      <dgm:prSet/>
      <dgm:spPr/>
      <dgm:t>
        <a:bodyPr/>
        <a:lstStyle/>
        <a:p>
          <a:endParaRPr lang="en-US"/>
        </a:p>
      </dgm:t>
    </dgm:pt>
    <dgm:pt modelId="{576BB4BF-D379-45B4-AA7C-11D31C401631}" type="sibTrans" cxnId="{5AB02F85-A03F-45F4-BDCF-360FE2F588CE}">
      <dgm:prSet/>
      <dgm:spPr/>
      <dgm:t>
        <a:bodyPr/>
        <a:lstStyle/>
        <a:p>
          <a:endParaRPr lang="en-US"/>
        </a:p>
      </dgm:t>
    </dgm:pt>
    <dgm:pt modelId="{25CA75D0-D087-4502-A528-0F75BCF6814D}" type="pres">
      <dgm:prSet presAssocID="{2308564C-0985-47F2-80C7-A7409B89C1E9}" presName="linear" presStyleCnt="0">
        <dgm:presLayoutVars>
          <dgm:animLvl val="lvl"/>
          <dgm:resizeHandles val="exact"/>
        </dgm:presLayoutVars>
      </dgm:prSet>
      <dgm:spPr/>
    </dgm:pt>
    <dgm:pt modelId="{F7B68C96-2C27-4444-9F91-3F04784F0A9B}" type="pres">
      <dgm:prSet presAssocID="{389F0C98-998E-424C-ABC7-C4878CFB24DA}" presName="parentText" presStyleLbl="node1" presStyleIdx="0" presStyleCnt="4">
        <dgm:presLayoutVars>
          <dgm:chMax val="0"/>
          <dgm:bulletEnabled val="1"/>
        </dgm:presLayoutVars>
      </dgm:prSet>
      <dgm:spPr/>
    </dgm:pt>
    <dgm:pt modelId="{22D042B6-EC6D-48A4-907F-10FECDA6ABB1}" type="pres">
      <dgm:prSet presAssocID="{CAFA569B-E698-4E31-8C72-2287A5B60D42}" presName="spacer" presStyleCnt="0"/>
      <dgm:spPr/>
    </dgm:pt>
    <dgm:pt modelId="{B48C7DC9-4383-472A-BAB4-47A9A1886FA4}" type="pres">
      <dgm:prSet presAssocID="{A3186A0E-6EF3-4EA9-A6BB-0C71C44EEFFC}" presName="parentText" presStyleLbl="node1" presStyleIdx="1" presStyleCnt="4">
        <dgm:presLayoutVars>
          <dgm:chMax val="0"/>
          <dgm:bulletEnabled val="1"/>
        </dgm:presLayoutVars>
      </dgm:prSet>
      <dgm:spPr/>
    </dgm:pt>
    <dgm:pt modelId="{C2ECE027-DAE8-44FC-BB77-6310AD8819E0}" type="pres">
      <dgm:prSet presAssocID="{E82A732E-4A6C-475D-9823-16894D09C2BC}" presName="spacer" presStyleCnt="0"/>
      <dgm:spPr/>
    </dgm:pt>
    <dgm:pt modelId="{EE38CF4F-7339-485C-8965-D90505A6BB7B}" type="pres">
      <dgm:prSet presAssocID="{8D7FCFD0-6699-4F8D-A743-A629C5C4AEBC}" presName="parentText" presStyleLbl="node1" presStyleIdx="2" presStyleCnt="4">
        <dgm:presLayoutVars>
          <dgm:chMax val="0"/>
          <dgm:bulletEnabled val="1"/>
        </dgm:presLayoutVars>
      </dgm:prSet>
      <dgm:spPr/>
    </dgm:pt>
    <dgm:pt modelId="{75866111-8F46-4B9A-B805-EF7868FB0C23}" type="pres">
      <dgm:prSet presAssocID="{5804BCA0-D66F-4348-90C1-0C90859992CA}" presName="spacer" presStyleCnt="0"/>
      <dgm:spPr/>
    </dgm:pt>
    <dgm:pt modelId="{DFC80262-6932-44A0-91EE-CABD71E391D6}" type="pres">
      <dgm:prSet presAssocID="{B11B006D-DA9D-4C5D-BA3B-C1BB4AFED7FF}" presName="parentText" presStyleLbl="node1" presStyleIdx="3" presStyleCnt="4">
        <dgm:presLayoutVars>
          <dgm:chMax val="0"/>
          <dgm:bulletEnabled val="1"/>
        </dgm:presLayoutVars>
      </dgm:prSet>
      <dgm:spPr/>
    </dgm:pt>
  </dgm:ptLst>
  <dgm:cxnLst>
    <dgm:cxn modelId="{91A8F404-9459-4E13-919E-5537CC6D3698}" type="presOf" srcId="{389F0C98-998E-424C-ABC7-C4878CFB24DA}" destId="{F7B68C96-2C27-4444-9F91-3F04784F0A9B}" srcOrd="0" destOrd="0" presId="urn:microsoft.com/office/officeart/2005/8/layout/vList2"/>
    <dgm:cxn modelId="{C1A03516-4C30-41C3-B613-4EA04CEA5829}" type="presOf" srcId="{2308564C-0985-47F2-80C7-A7409B89C1E9}" destId="{25CA75D0-D087-4502-A528-0F75BCF6814D}" srcOrd="0" destOrd="0" presId="urn:microsoft.com/office/officeart/2005/8/layout/vList2"/>
    <dgm:cxn modelId="{36A6A025-A1A3-46CC-9F29-6B691889ABEE}" type="presOf" srcId="{8D7FCFD0-6699-4F8D-A743-A629C5C4AEBC}" destId="{EE38CF4F-7339-485C-8965-D90505A6BB7B}" srcOrd="0" destOrd="0" presId="urn:microsoft.com/office/officeart/2005/8/layout/vList2"/>
    <dgm:cxn modelId="{12592983-816B-409F-A989-AECBF290207A}" type="presOf" srcId="{B11B006D-DA9D-4C5D-BA3B-C1BB4AFED7FF}" destId="{DFC80262-6932-44A0-91EE-CABD71E391D6}" srcOrd="0" destOrd="0" presId="urn:microsoft.com/office/officeart/2005/8/layout/vList2"/>
    <dgm:cxn modelId="{5AB02F85-A03F-45F4-BDCF-360FE2F588CE}" srcId="{2308564C-0985-47F2-80C7-A7409B89C1E9}" destId="{B11B006D-DA9D-4C5D-BA3B-C1BB4AFED7FF}" srcOrd="3" destOrd="0" parTransId="{B1B7D4B2-11B1-4664-8A95-31CBACBF0A47}" sibTransId="{576BB4BF-D379-45B4-AA7C-11D31C401631}"/>
    <dgm:cxn modelId="{80DE04BC-D47F-49A9-A830-A5106ECCE0B8}" srcId="{2308564C-0985-47F2-80C7-A7409B89C1E9}" destId="{A3186A0E-6EF3-4EA9-A6BB-0C71C44EEFFC}" srcOrd="1" destOrd="0" parTransId="{AAF39C40-20C2-4761-9AF7-4DDC5044EED3}" sibTransId="{E82A732E-4A6C-475D-9823-16894D09C2BC}"/>
    <dgm:cxn modelId="{B545ADC4-5FA7-4FE5-A16F-D09022E2B328}" type="presOf" srcId="{A3186A0E-6EF3-4EA9-A6BB-0C71C44EEFFC}" destId="{B48C7DC9-4383-472A-BAB4-47A9A1886FA4}" srcOrd="0" destOrd="0" presId="urn:microsoft.com/office/officeart/2005/8/layout/vList2"/>
    <dgm:cxn modelId="{274BC7D5-D54C-4759-8825-F802B4EF0194}" srcId="{2308564C-0985-47F2-80C7-A7409B89C1E9}" destId="{8D7FCFD0-6699-4F8D-A743-A629C5C4AEBC}" srcOrd="2" destOrd="0" parTransId="{B2932E7F-80AB-4051-BC28-225DAD4B3B71}" sibTransId="{5804BCA0-D66F-4348-90C1-0C90859992CA}"/>
    <dgm:cxn modelId="{270B74FE-3C75-4BAC-82C8-F043DEB0667A}" srcId="{2308564C-0985-47F2-80C7-A7409B89C1E9}" destId="{389F0C98-998E-424C-ABC7-C4878CFB24DA}" srcOrd="0" destOrd="0" parTransId="{F2475177-2D48-4F47-B615-41451B6B18F1}" sibTransId="{CAFA569B-E698-4E31-8C72-2287A5B60D42}"/>
    <dgm:cxn modelId="{30A21258-CE62-4185-A892-8F619CF06680}" type="presParOf" srcId="{25CA75D0-D087-4502-A528-0F75BCF6814D}" destId="{F7B68C96-2C27-4444-9F91-3F04784F0A9B}" srcOrd="0" destOrd="0" presId="urn:microsoft.com/office/officeart/2005/8/layout/vList2"/>
    <dgm:cxn modelId="{88B7DBE9-E40C-496F-A95E-5BC62278BC72}" type="presParOf" srcId="{25CA75D0-D087-4502-A528-0F75BCF6814D}" destId="{22D042B6-EC6D-48A4-907F-10FECDA6ABB1}" srcOrd="1" destOrd="0" presId="urn:microsoft.com/office/officeart/2005/8/layout/vList2"/>
    <dgm:cxn modelId="{26551F2C-DAD7-463D-8969-7B09DA0F3714}" type="presParOf" srcId="{25CA75D0-D087-4502-A528-0F75BCF6814D}" destId="{B48C7DC9-4383-472A-BAB4-47A9A1886FA4}" srcOrd="2" destOrd="0" presId="urn:microsoft.com/office/officeart/2005/8/layout/vList2"/>
    <dgm:cxn modelId="{A7E1806B-049A-4014-A51E-4E93EE20869D}" type="presParOf" srcId="{25CA75D0-D087-4502-A528-0F75BCF6814D}" destId="{C2ECE027-DAE8-44FC-BB77-6310AD8819E0}" srcOrd="3" destOrd="0" presId="urn:microsoft.com/office/officeart/2005/8/layout/vList2"/>
    <dgm:cxn modelId="{65E00181-6097-4E1B-98BB-0F9AA6B3E6A5}" type="presParOf" srcId="{25CA75D0-D087-4502-A528-0F75BCF6814D}" destId="{EE38CF4F-7339-485C-8965-D90505A6BB7B}" srcOrd="4" destOrd="0" presId="urn:microsoft.com/office/officeart/2005/8/layout/vList2"/>
    <dgm:cxn modelId="{6F557265-E990-49D9-A328-54802090D71D}" type="presParOf" srcId="{25CA75D0-D087-4502-A528-0F75BCF6814D}" destId="{75866111-8F46-4B9A-B805-EF7868FB0C23}" srcOrd="5" destOrd="0" presId="urn:microsoft.com/office/officeart/2005/8/layout/vList2"/>
    <dgm:cxn modelId="{8A360273-4E4F-4234-9E05-19A74B95F0DE}" type="presParOf" srcId="{25CA75D0-D087-4502-A528-0F75BCF6814D}" destId="{DFC80262-6932-44A0-91EE-CABD71E391D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A606E3-923E-4EE4-9FCE-2A9629A76F15}"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0E41EAD6-A030-4090-AAAD-CB48311BED21}">
      <dgm:prSet/>
      <dgm:spPr/>
      <dgm:t>
        <a:bodyPr/>
        <a:lstStyle/>
        <a:p>
          <a:r>
            <a:rPr lang="en-GB" dirty="0"/>
            <a:t>• Sustainable Development Goal 3: Ensure healthy lives and promote wellbeing</a:t>
          </a:r>
          <a:endParaRPr lang="en-US" dirty="0"/>
        </a:p>
      </dgm:t>
    </dgm:pt>
    <dgm:pt modelId="{8CB09BCE-D25C-4E0A-9076-A1C43C6BA208}" type="parTrans" cxnId="{6DE76954-B3EE-4A3D-8FB3-3F23E7657DBF}">
      <dgm:prSet/>
      <dgm:spPr/>
      <dgm:t>
        <a:bodyPr/>
        <a:lstStyle/>
        <a:p>
          <a:endParaRPr lang="en-US"/>
        </a:p>
      </dgm:t>
    </dgm:pt>
    <dgm:pt modelId="{4404B204-A02D-4689-AB0F-5EA270BBC8E3}" type="sibTrans" cxnId="{6DE76954-B3EE-4A3D-8FB3-3F23E7657DBF}">
      <dgm:prSet/>
      <dgm:spPr/>
      <dgm:t>
        <a:bodyPr/>
        <a:lstStyle/>
        <a:p>
          <a:endParaRPr lang="en-US"/>
        </a:p>
      </dgm:t>
    </dgm:pt>
    <dgm:pt modelId="{4FD00309-7ECF-4AA9-B9A4-CF4DAC443AC8}">
      <dgm:prSet/>
      <dgm:spPr/>
      <dgm:t>
        <a:bodyPr/>
        <a:lstStyle/>
        <a:p>
          <a:r>
            <a:rPr lang="en-GB"/>
            <a:t>• Brundtland Report (1987): 'Meeting the needs of the present...'</a:t>
          </a:r>
          <a:endParaRPr lang="en-US"/>
        </a:p>
      </dgm:t>
    </dgm:pt>
    <dgm:pt modelId="{F7EF6F18-A1FB-47BD-8C5D-798FF8B51F6A}" type="parTrans" cxnId="{95AC2DAA-8ED8-4B7A-B84E-B14FD0DB7E7F}">
      <dgm:prSet/>
      <dgm:spPr/>
      <dgm:t>
        <a:bodyPr/>
        <a:lstStyle/>
        <a:p>
          <a:endParaRPr lang="en-US"/>
        </a:p>
      </dgm:t>
    </dgm:pt>
    <dgm:pt modelId="{935D88D6-CED1-44A9-AB1E-47F18AA20FE8}" type="sibTrans" cxnId="{95AC2DAA-8ED8-4B7A-B84E-B14FD0DB7E7F}">
      <dgm:prSet/>
      <dgm:spPr/>
      <dgm:t>
        <a:bodyPr/>
        <a:lstStyle/>
        <a:p>
          <a:endParaRPr lang="en-US"/>
        </a:p>
      </dgm:t>
    </dgm:pt>
    <dgm:pt modelId="{2F30C05E-05EB-46A8-A347-1130AE84A9B2}">
      <dgm:prSet/>
      <dgm:spPr/>
      <dgm:t>
        <a:bodyPr/>
        <a:lstStyle/>
        <a:p>
          <a:r>
            <a:rPr lang="en-GB" dirty="0"/>
            <a:t>• Requires global cooperation and equitable healthcare access</a:t>
          </a:r>
          <a:endParaRPr lang="en-US" dirty="0"/>
        </a:p>
      </dgm:t>
    </dgm:pt>
    <dgm:pt modelId="{A425874D-AFA8-4CDA-ABF4-E0CED3D3D47A}" type="parTrans" cxnId="{7AF135DF-71A0-4904-BE61-63E0EF12B9CC}">
      <dgm:prSet/>
      <dgm:spPr/>
      <dgm:t>
        <a:bodyPr/>
        <a:lstStyle/>
        <a:p>
          <a:endParaRPr lang="en-US"/>
        </a:p>
      </dgm:t>
    </dgm:pt>
    <dgm:pt modelId="{7A3B9B0A-33F1-4994-947F-CD91E427D6EE}" type="sibTrans" cxnId="{7AF135DF-71A0-4904-BE61-63E0EF12B9CC}">
      <dgm:prSet/>
      <dgm:spPr/>
      <dgm:t>
        <a:bodyPr/>
        <a:lstStyle/>
        <a:p>
          <a:endParaRPr lang="en-US"/>
        </a:p>
      </dgm:t>
    </dgm:pt>
    <dgm:pt modelId="{7AF46432-C121-4A1A-97A0-865AC9BA2790}" type="pres">
      <dgm:prSet presAssocID="{2DA606E3-923E-4EE4-9FCE-2A9629A76F15}" presName="linear" presStyleCnt="0">
        <dgm:presLayoutVars>
          <dgm:animLvl val="lvl"/>
          <dgm:resizeHandles val="exact"/>
        </dgm:presLayoutVars>
      </dgm:prSet>
      <dgm:spPr/>
    </dgm:pt>
    <dgm:pt modelId="{E4EDDEC5-4548-4B9A-B83A-A01CF86F36B4}" type="pres">
      <dgm:prSet presAssocID="{0E41EAD6-A030-4090-AAAD-CB48311BED21}" presName="parentText" presStyleLbl="node1" presStyleIdx="0" presStyleCnt="3" custLinFactY="-5473" custLinFactNeighborY="-100000">
        <dgm:presLayoutVars>
          <dgm:chMax val="0"/>
          <dgm:bulletEnabled val="1"/>
        </dgm:presLayoutVars>
      </dgm:prSet>
      <dgm:spPr/>
    </dgm:pt>
    <dgm:pt modelId="{D2E34A67-62C4-4F56-A37C-2D61460458A7}" type="pres">
      <dgm:prSet presAssocID="{4404B204-A02D-4689-AB0F-5EA270BBC8E3}" presName="spacer" presStyleCnt="0"/>
      <dgm:spPr/>
    </dgm:pt>
    <dgm:pt modelId="{0DFAFCC9-9D82-41B7-AC56-7D8104CDFF9D}" type="pres">
      <dgm:prSet presAssocID="{4FD00309-7ECF-4AA9-B9A4-CF4DAC443AC8}" presName="parentText" presStyleLbl="node1" presStyleIdx="1" presStyleCnt="3">
        <dgm:presLayoutVars>
          <dgm:chMax val="0"/>
          <dgm:bulletEnabled val="1"/>
        </dgm:presLayoutVars>
      </dgm:prSet>
      <dgm:spPr/>
    </dgm:pt>
    <dgm:pt modelId="{37703569-031E-4287-9526-18D6361BBFF3}" type="pres">
      <dgm:prSet presAssocID="{935D88D6-CED1-44A9-AB1E-47F18AA20FE8}" presName="spacer" presStyleCnt="0"/>
      <dgm:spPr/>
    </dgm:pt>
    <dgm:pt modelId="{1BD240D2-5260-493A-BEF7-3CE88BA1870F}" type="pres">
      <dgm:prSet presAssocID="{2F30C05E-05EB-46A8-A347-1130AE84A9B2}" presName="parentText" presStyleLbl="node1" presStyleIdx="2" presStyleCnt="3">
        <dgm:presLayoutVars>
          <dgm:chMax val="0"/>
          <dgm:bulletEnabled val="1"/>
        </dgm:presLayoutVars>
      </dgm:prSet>
      <dgm:spPr/>
    </dgm:pt>
  </dgm:ptLst>
  <dgm:cxnLst>
    <dgm:cxn modelId="{F0FF853E-4B42-4CC2-A317-2B745ADAE31F}" type="presOf" srcId="{4FD00309-7ECF-4AA9-B9A4-CF4DAC443AC8}" destId="{0DFAFCC9-9D82-41B7-AC56-7D8104CDFF9D}" srcOrd="0" destOrd="0" presId="urn:microsoft.com/office/officeart/2005/8/layout/vList2"/>
    <dgm:cxn modelId="{6DE76954-B3EE-4A3D-8FB3-3F23E7657DBF}" srcId="{2DA606E3-923E-4EE4-9FCE-2A9629A76F15}" destId="{0E41EAD6-A030-4090-AAAD-CB48311BED21}" srcOrd="0" destOrd="0" parTransId="{8CB09BCE-D25C-4E0A-9076-A1C43C6BA208}" sibTransId="{4404B204-A02D-4689-AB0F-5EA270BBC8E3}"/>
    <dgm:cxn modelId="{EF897E7E-31C5-44D1-ABF5-8C2FA4683C8D}" type="presOf" srcId="{2F30C05E-05EB-46A8-A347-1130AE84A9B2}" destId="{1BD240D2-5260-493A-BEF7-3CE88BA1870F}" srcOrd="0" destOrd="0" presId="urn:microsoft.com/office/officeart/2005/8/layout/vList2"/>
    <dgm:cxn modelId="{95AC2DAA-8ED8-4B7A-B84E-B14FD0DB7E7F}" srcId="{2DA606E3-923E-4EE4-9FCE-2A9629A76F15}" destId="{4FD00309-7ECF-4AA9-B9A4-CF4DAC443AC8}" srcOrd="1" destOrd="0" parTransId="{F7EF6F18-A1FB-47BD-8C5D-798FF8B51F6A}" sibTransId="{935D88D6-CED1-44A9-AB1E-47F18AA20FE8}"/>
    <dgm:cxn modelId="{7AF135DF-71A0-4904-BE61-63E0EF12B9CC}" srcId="{2DA606E3-923E-4EE4-9FCE-2A9629A76F15}" destId="{2F30C05E-05EB-46A8-A347-1130AE84A9B2}" srcOrd="2" destOrd="0" parTransId="{A425874D-AFA8-4CDA-ABF4-E0CED3D3D47A}" sibTransId="{7A3B9B0A-33F1-4994-947F-CD91E427D6EE}"/>
    <dgm:cxn modelId="{FBB958E4-051C-4CBC-8AA9-2E59B720283A}" type="presOf" srcId="{2DA606E3-923E-4EE4-9FCE-2A9629A76F15}" destId="{7AF46432-C121-4A1A-97A0-865AC9BA2790}" srcOrd="0" destOrd="0" presId="urn:microsoft.com/office/officeart/2005/8/layout/vList2"/>
    <dgm:cxn modelId="{7809ABFE-0919-44CD-95E0-545C6992F123}" type="presOf" srcId="{0E41EAD6-A030-4090-AAAD-CB48311BED21}" destId="{E4EDDEC5-4548-4B9A-B83A-A01CF86F36B4}" srcOrd="0" destOrd="0" presId="urn:microsoft.com/office/officeart/2005/8/layout/vList2"/>
    <dgm:cxn modelId="{C7147A89-CF1A-474A-9158-5F3D560DC2B1}" type="presParOf" srcId="{7AF46432-C121-4A1A-97A0-865AC9BA2790}" destId="{E4EDDEC5-4548-4B9A-B83A-A01CF86F36B4}" srcOrd="0" destOrd="0" presId="urn:microsoft.com/office/officeart/2005/8/layout/vList2"/>
    <dgm:cxn modelId="{FF06E598-2F3D-4299-A6B3-068F18CC926A}" type="presParOf" srcId="{7AF46432-C121-4A1A-97A0-865AC9BA2790}" destId="{D2E34A67-62C4-4F56-A37C-2D61460458A7}" srcOrd="1" destOrd="0" presId="urn:microsoft.com/office/officeart/2005/8/layout/vList2"/>
    <dgm:cxn modelId="{CC5E2B99-56CA-4B3F-A1FC-4659CE3A248B}" type="presParOf" srcId="{7AF46432-C121-4A1A-97A0-865AC9BA2790}" destId="{0DFAFCC9-9D82-41B7-AC56-7D8104CDFF9D}" srcOrd="2" destOrd="0" presId="urn:microsoft.com/office/officeart/2005/8/layout/vList2"/>
    <dgm:cxn modelId="{B103E7DD-C9F5-4B75-BF9A-564FEB3FF718}" type="presParOf" srcId="{7AF46432-C121-4A1A-97A0-865AC9BA2790}" destId="{37703569-031E-4287-9526-18D6361BBFF3}" srcOrd="3" destOrd="0" presId="urn:microsoft.com/office/officeart/2005/8/layout/vList2"/>
    <dgm:cxn modelId="{FB88C3BF-6B22-4905-8EE6-163E027E749B}" type="presParOf" srcId="{7AF46432-C121-4A1A-97A0-865AC9BA2790}" destId="{1BD240D2-5260-493A-BEF7-3CE88BA1870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D20355-83A3-4A36-AC08-872D46FB1EFC}" type="doc">
      <dgm:prSet loTypeId="urn:microsoft.com/office/officeart/2018/2/layout/IconVerticalSolidList#8" loCatId="icon" qsTypeId="urn:microsoft.com/office/officeart/2005/8/quickstyle/simple1" qsCatId="simple" csTypeId="urn:microsoft.com/office/officeart/2005/8/colors/accent2_2" csCatId="accent2" phldr="1"/>
      <dgm:spPr/>
      <dgm:t>
        <a:bodyPr/>
        <a:lstStyle/>
        <a:p>
          <a:endParaRPr lang="en-US"/>
        </a:p>
      </dgm:t>
    </dgm:pt>
    <dgm:pt modelId="{4B0187D9-73AD-489A-A6D4-D7D0163A6A43}">
      <dgm:prSet/>
      <dgm:spPr/>
      <dgm:t>
        <a:bodyPr/>
        <a:lstStyle/>
        <a:p>
          <a:r>
            <a:rPr lang="en-US" dirty="0"/>
            <a:t>Think of a recent headline or social media post about a health issue.</a:t>
          </a:r>
        </a:p>
      </dgm:t>
    </dgm:pt>
    <dgm:pt modelId="{778B03D6-375E-4C4D-80DC-3DC83EAC8C2D}" type="parTrans" cxnId="{55B90347-51F6-4609-8ABD-E32AF6EC3D9B}">
      <dgm:prSet/>
      <dgm:spPr/>
      <dgm:t>
        <a:bodyPr/>
        <a:lstStyle/>
        <a:p>
          <a:endParaRPr lang="en-US"/>
        </a:p>
      </dgm:t>
    </dgm:pt>
    <dgm:pt modelId="{5A0481C2-FA60-42B2-AC53-0DB94B86058F}" type="sibTrans" cxnId="{55B90347-51F6-4609-8ABD-E32AF6EC3D9B}">
      <dgm:prSet/>
      <dgm:spPr/>
      <dgm:t>
        <a:bodyPr/>
        <a:lstStyle/>
        <a:p>
          <a:endParaRPr lang="en-US"/>
        </a:p>
      </dgm:t>
    </dgm:pt>
    <dgm:pt modelId="{EE1EBD4D-CF2C-460A-B3DD-4B3EBB7C625F}">
      <dgm:prSet/>
      <dgm:spPr/>
      <dgm:t>
        <a:bodyPr/>
        <a:lstStyle/>
        <a:p>
          <a:r>
            <a:rPr lang="en-US"/>
            <a:t>• What message was being communicated?</a:t>
          </a:r>
        </a:p>
      </dgm:t>
    </dgm:pt>
    <dgm:pt modelId="{E9C46E97-F7B9-43D5-88D7-5F299628AC8B}" type="parTrans" cxnId="{A7F48E7B-AD44-4C31-9478-D2D95C01CB1E}">
      <dgm:prSet/>
      <dgm:spPr/>
      <dgm:t>
        <a:bodyPr/>
        <a:lstStyle/>
        <a:p>
          <a:endParaRPr lang="en-US"/>
        </a:p>
      </dgm:t>
    </dgm:pt>
    <dgm:pt modelId="{415AE3FA-E7C6-4784-A31C-C24384F3AC46}" type="sibTrans" cxnId="{A7F48E7B-AD44-4C31-9478-D2D95C01CB1E}">
      <dgm:prSet/>
      <dgm:spPr/>
      <dgm:t>
        <a:bodyPr/>
        <a:lstStyle/>
        <a:p>
          <a:endParaRPr lang="en-US"/>
        </a:p>
      </dgm:t>
    </dgm:pt>
    <dgm:pt modelId="{FD8F457F-D2FE-4388-98F3-5BB54FDB7536}">
      <dgm:prSet/>
      <dgm:spPr/>
      <dgm:t>
        <a:bodyPr/>
        <a:lstStyle/>
        <a:p>
          <a:r>
            <a:rPr lang="en-US"/>
            <a:t>• Was it factual, emotional, or sensational?</a:t>
          </a:r>
        </a:p>
      </dgm:t>
    </dgm:pt>
    <dgm:pt modelId="{97807A34-2E9F-4A89-A740-69AD0692F485}" type="parTrans" cxnId="{305814BC-23E7-4302-8B31-42A32C069925}">
      <dgm:prSet/>
      <dgm:spPr/>
      <dgm:t>
        <a:bodyPr/>
        <a:lstStyle/>
        <a:p>
          <a:endParaRPr lang="en-US"/>
        </a:p>
      </dgm:t>
    </dgm:pt>
    <dgm:pt modelId="{8522A8B4-9DF8-4E8A-8F75-E2AFD587E82B}" type="sibTrans" cxnId="{305814BC-23E7-4302-8B31-42A32C069925}">
      <dgm:prSet/>
      <dgm:spPr/>
      <dgm:t>
        <a:bodyPr/>
        <a:lstStyle/>
        <a:p>
          <a:endParaRPr lang="en-US"/>
        </a:p>
      </dgm:t>
    </dgm:pt>
    <dgm:pt modelId="{4E17F22A-DA69-4271-B7AE-43A173B5E266}">
      <dgm:prSet/>
      <dgm:spPr/>
      <dgm:t>
        <a:bodyPr/>
        <a:lstStyle/>
        <a:p>
          <a:r>
            <a:rPr lang="en-US"/>
            <a:t>• How might it influence behaviour or beliefs?</a:t>
          </a:r>
        </a:p>
      </dgm:t>
    </dgm:pt>
    <dgm:pt modelId="{D9699712-2B05-49FC-872E-AAB37C5B8ABA}" type="parTrans" cxnId="{A3CA8C8F-9B94-4EB1-B6C6-CC3562E726C9}">
      <dgm:prSet/>
      <dgm:spPr/>
      <dgm:t>
        <a:bodyPr/>
        <a:lstStyle/>
        <a:p>
          <a:endParaRPr lang="en-US"/>
        </a:p>
      </dgm:t>
    </dgm:pt>
    <dgm:pt modelId="{53C95BEC-9E53-4EA0-9767-DD345F5E937A}" type="sibTrans" cxnId="{A3CA8C8F-9B94-4EB1-B6C6-CC3562E726C9}">
      <dgm:prSet/>
      <dgm:spPr/>
      <dgm:t>
        <a:bodyPr/>
        <a:lstStyle/>
        <a:p>
          <a:endParaRPr lang="en-US"/>
        </a:p>
      </dgm:t>
    </dgm:pt>
    <dgm:pt modelId="{0BE5F8C5-0247-47D9-AB2B-E1FE65153FDA}" type="pres">
      <dgm:prSet presAssocID="{B0D20355-83A3-4A36-AC08-872D46FB1EFC}" presName="root" presStyleCnt="0">
        <dgm:presLayoutVars>
          <dgm:dir/>
          <dgm:resizeHandles val="exact"/>
        </dgm:presLayoutVars>
      </dgm:prSet>
      <dgm:spPr/>
    </dgm:pt>
    <dgm:pt modelId="{E2EB75EE-12F2-4DD2-9F72-2947715A0EAC}" type="pres">
      <dgm:prSet presAssocID="{4B0187D9-73AD-489A-A6D4-D7D0163A6A43}" presName="compNode" presStyleCnt="0"/>
      <dgm:spPr/>
    </dgm:pt>
    <dgm:pt modelId="{AB43D799-9FBC-4FB8-9A90-DC5E42735984}" type="pres">
      <dgm:prSet presAssocID="{4B0187D9-73AD-489A-A6D4-D7D0163A6A43}" presName="bgRect" presStyleLbl="bgShp" presStyleIdx="0" presStyleCnt="4" custLinFactNeighborY="-22593"/>
      <dgm:spPr/>
    </dgm:pt>
    <dgm:pt modelId="{52DEB50C-BBA3-4253-8BEC-23F7B64CF15A}" type="pres">
      <dgm:prSet presAssocID="{4B0187D9-73AD-489A-A6D4-D7D0163A6A4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3EBA778C-B7B5-4F92-9904-B026F36E774F}" type="pres">
      <dgm:prSet presAssocID="{4B0187D9-73AD-489A-A6D4-D7D0163A6A43}" presName="spaceRect" presStyleCnt="0"/>
      <dgm:spPr/>
    </dgm:pt>
    <dgm:pt modelId="{33DC17F2-E62C-47EE-A149-2691A82231DE}" type="pres">
      <dgm:prSet presAssocID="{4B0187D9-73AD-489A-A6D4-D7D0163A6A43}" presName="parTx" presStyleLbl="revTx" presStyleIdx="0" presStyleCnt="4">
        <dgm:presLayoutVars>
          <dgm:chMax val="0"/>
          <dgm:chPref val="0"/>
        </dgm:presLayoutVars>
      </dgm:prSet>
      <dgm:spPr/>
    </dgm:pt>
    <dgm:pt modelId="{42866F89-8C31-4965-8346-471AC9043741}" type="pres">
      <dgm:prSet presAssocID="{5A0481C2-FA60-42B2-AC53-0DB94B86058F}" presName="sibTrans" presStyleCnt="0"/>
      <dgm:spPr/>
    </dgm:pt>
    <dgm:pt modelId="{AEA8B011-EBB8-41C1-9522-CCD68F36828A}" type="pres">
      <dgm:prSet presAssocID="{EE1EBD4D-CF2C-460A-B3DD-4B3EBB7C625F}" presName="compNode" presStyleCnt="0"/>
      <dgm:spPr/>
    </dgm:pt>
    <dgm:pt modelId="{4AEC43D3-5230-4259-82E4-ED6227062B6A}" type="pres">
      <dgm:prSet presAssocID="{EE1EBD4D-CF2C-460A-B3DD-4B3EBB7C625F}" presName="bgRect" presStyleLbl="bgShp" presStyleIdx="1" presStyleCnt="4"/>
      <dgm:spPr/>
    </dgm:pt>
    <dgm:pt modelId="{C41EB82B-FB20-4FD6-BEA7-AA4F4935B13C}" type="pres">
      <dgm:prSet presAssocID="{EE1EBD4D-CF2C-460A-B3DD-4B3EBB7C625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420271AB-93F0-4D2B-ACDC-4D2577693B49}" type="pres">
      <dgm:prSet presAssocID="{EE1EBD4D-CF2C-460A-B3DD-4B3EBB7C625F}" presName="spaceRect" presStyleCnt="0"/>
      <dgm:spPr/>
    </dgm:pt>
    <dgm:pt modelId="{70AC1C3E-72D1-414D-B5D7-2548EAF0EF9B}" type="pres">
      <dgm:prSet presAssocID="{EE1EBD4D-CF2C-460A-B3DD-4B3EBB7C625F}" presName="parTx" presStyleLbl="revTx" presStyleIdx="1" presStyleCnt="4">
        <dgm:presLayoutVars>
          <dgm:chMax val="0"/>
          <dgm:chPref val="0"/>
        </dgm:presLayoutVars>
      </dgm:prSet>
      <dgm:spPr/>
    </dgm:pt>
    <dgm:pt modelId="{B8B30EF8-E13B-4917-B544-29ED0D2EAAF9}" type="pres">
      <dgm:prSet presAssocID="{415AE3FA-E7C6-4784-A31C-C24384F3AC46}" presName="sibTrans" presStyleCnt="0"/>
      <dgm:spPr/>
    </dgm:pt>
    <dgm:pt modelId="{D907FA10-60B7-4549-B3A0-A2B0C9CB0994}" type="pres">
      <dgm:prSet presAssocID="{FD8F457F-D2FE-4388-98F3-5BB54FDB7536}" presName="compNode" presStyleCnt="0"/>
      <dgm:spPr/>
    </dgm:pt>
    <dgm:pt modelId="{A39B448F-E0A1-4956-A596-24AB775FDEE9}" type="pres">
      <dgm:prSet presAssocID="{FD8F457F-D2FE-4388-98F3-5BB54FDB7536}" presName="bgRect" presStyleLbl="bgShp" presStyleIdx="2" presStyleCnt="4"/>
      <dgm:spPr/>
    </dgm:pt>
    <dgm:pt modelId="{7BC40A8B-D85A-4CB9-B8B9-17B61A63C5C8}" type="pres">
      <dgm:prSet presAssocID="{FD8F457F-D2FE-4388-98F3-5BB54FDB753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Book"/>
        </a:ext>
      </dgm:extLst>
    </dgm:pt>
    <dgm:pt modelId="{11E95FF4-97C1-4629-B2F0-203088212183}" type="pres">
      <dgm:prSet presAssocID="{FD8F457F-D2FE-4388-98F3-5BB54FDB7536}" presName="spaceRect" presStyleCnt="0"/>
      <dgm:spPr/>
    </dgm:pt>
    <dgm:pt modelId="{A7A6E97E-76E6-4E19-9292-9D9DB21794C8}" type="pres">
      <dgm:prSet presAssocID="{FD8F457F-D2FE-4388-98F3-5BB54FDB7536}" presName="parTx" presStyleLbl="revTx" presStyleIdx="2" presStyleCnt="4">
        <dgm:presLayoutVars>
          <dgm:chMax val="0"/>
          <dgm:chPref val="0"/>
        </dgm:presLayoutVars>
      </dgm:prSet>
      <dgm:spPr/>
    </dgm:pt>
    <dgm:pt modelId="{5A723EFE-2E46-41F3-9920-C735A751D7AD}" type="pres">
      <dgm:prSet presAssocID="{8522A8B4-9DF8-4E8A-8F75-E2AFD587E82B}" presName="sibTrans" presStyleCnt="0"/>
      <dgm:spPr/>
    </dgm:pt>
    <dgm:pt modelId="{8F511666-29A9-4F68-A59F-2593260FCE98}" type="pres">
      <dgm:prSet presAssocID="{4E17F22A-DA69-4271-B7AE-43A173B5E266}" presName="compNode" presStyleCnt="0"/>
      <dgm:spPr/>
    </dgm:pt>
    <dgm:pt modelId="{588F57B5-784C-43FC-B48C-69EE4F0C6345}" type="pres">
      <dgm:prSet presAssocID="{4E17F22A-DA69-4271-B7AE-43A173B5E266}" presName="bgRect" presStyleLbl="bgShp" presStyleIdx="3" presStyleCnt="4"/>
      <dgm:spPr/>
    </dgm:pt>
    <dgm:pt modelId="{350D0BC2-97A9-4BBC-A2FB-5250DEB34124}" type="pres">
      <dgm:prSet presAssocID="{4E17F22A-DA69-4271-B7AE-43A173B5E26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592F1C4-1642-4C1B-81E8-B4F6CD3DDD02}" type="pres">
      <dgm:prSet presAssocID="{4E17F22A-DA69-4271-B7AE-43A173B5E266}" presName="spaceRect" presStyleCnt="0"/>
      <dgm:spPr/>
    </dgm:pt>
    <dgm:pt modelId="{8A7A40AE-3751-4C90-986B-F3A1922681E5}" type="pres">
      <dgm:prSet presAssocID="{4E17F22A-DA69-4271-B7AE-43A173B5E266}" presName="parTx" presStyleLbl="revTx" presStyleIdx="3" presStyleCnt="4">
        <dgm:presLayoutVars>
          <dgm:chMax val="0"/>
          <dgm:chPref val="0"/>
        </dgm:presLayoutVars>
      </dgm:prSet>
      <dgm:spPr/>
    </dgm:pt>
  </dgm:ptLst>
  <dgm:cxnLst>
    <dgm:cxn modelId="{32440304-625A-4711-8063-1B8EA4127ABD}" type="presOf" srcId="{4E17F22A-DA69-4271-B7AE-43A173B5E266}" destId="{8A7A40AE-3751-4C90-986B-F3A1922681E5}" srcOrd="0" destOrd="0" presId="urn:microsoft.com/office/officeart/2018/2/layout/IconVerticalSolidList#8"/>
    <dgm:cxn modelId="{2E6B7F10-FB20-4BB5-BCE8-5182FC79642F}" type="presOf" srcId="{EE1EBD4D-CF2C-460A-B3DD-4B3EBB7C625F}" destId="{70AC1C3E-72D1-414D-B5D7-2548EAF0EF9B}" srcOrd="0" destOrd="0" presId="urn:microsoft.com/office/officeart/2018/2/layout/IconVerticalSolidList#8"/>
    <dgm:cxn modelId="{55B90347-51F6-4609-8ABD-E32AF6EC3D9B}" srcId="{B0D20355-83A3-4A36-AC08-872D46FB1EFC}" destId="{4B0187D9-73AD-489A-A6D4-D7D0163A6A43}" srcOrd="0" destOrd="0" parTransId="{778B03D6-375E-4C4D-80DC-3DC83EAC8C2D}" sibTransId="{5A0481C2-FA60-42B2-AC53-0DB94B86058F}"/>
    <dgm:cxn modelId="{A7F48E7B-AD44-4C31-9478-D2D95C01CB1E}" srcId="{B0D20355-83A3-4A36-AC08-872D46FB1EFC}" destId="{EE1EBD4D-CF2C-460A-B3DD-4B3EBB7C625F}" srcOrd="1" destOrd="0" parTransId="{E9C46E97-F7B9-43D5-88D7-5F299628AC8B}" sibTransId="{415AE3FA-E7C6-4784-A31C-C24384F3AC46}"/>
    <dgm:cxn modelId="{6184CA8B-613A-41F2-8BEB-DA9CE964B93A}" type="presOf" srcId="{B0D20355-83A3-4A36-AC08-872D46FB1EFC}" destId="{0BE5F8C5-0247-47D9-AB2B-E1FE65153FDA}" srcOrd="0" destOrd="0" presId="urn:microsoft.com/office/officeart/2018/2/layout/IconVerticalSolidList#8"/>
    <dgm:cxn modelId="{A3CA8C8F-9B94-4EB1-B6C6-CC3562E726C9}" srcId="{B0D20355-83A3-4A36-AC08-872D46FB1EFC}" destId="{4E17F22A-DA69-4271-B7AE-43A173B5E266}" srcOrd="3" destOrd="0" parTransId="{D9699712-2B05-49FC-872E-AAB37C5B8ABA}" sibTransId="{53C95BEC-9E53-4EA0-9767-DD345F5E937A}"/>
    <dgm:cxn modelId="{305814BC-23E7-4302-8B31-42A32C069925}" srcId="{B0D20355-83A3-4A36-AC08-872D46FB1EFC}" destId="{FD8F457F-D2FE-4388-98F3-5BB54FDB7536}" srcOrd="2" destOrd="0" parTransId="{97807A34-2E9F-4A89-A740-69AD0692F485}" sibTransId="{8522A8B4-9DF8-4E8A-8F75-E2AFD587E82B}"/>
    <dgm:cxn modelId="{18AAD4D4-A27F-48D4-AB69-90D7EE8090B7}" type="presOf" srcId="{FD8F457F-D2FE-4388-98F3-5BB54FDB7536}" destId="{A7A6E97E-76E6-4E19-9292-9D9DB21794C8}" srcOrd="0" destOrd="0" presId="urn:microsoft.com/office/officeart/2018/2/layout/IconVerticalSolidList#8"/>
    <dgm:cxn modelId="{88453CF5-4080-43BA-A3CC-433D9CF3C035}" type="presOf" srcId="{4B0187D9-73AD-489A-A6D4-D7D0163A6A43}" destId="{33DC17F2-E62C-47EE-A149-2691A82231DE}" srcOrd="0" destOrd="0" presId="urn:microsoft.com/office/officeart/2018/2/layout/IconVerticalSolidList#8"/>
    <dgm:cxn modelId="{62FC6DB2-D98A-48F8-AA89-C913271BE25C}" type="presParOf" srcId="{0BE5F8C5-0247-47D9-AB2B-E1FE65153FDA}" destId="{E2EB75EE-12F2-4DD2-9F72-2947715A0EAC}" srcOrd="0" destOrd="0" presId="urn:microsoft.com/office/officeart/2018/2/layout/IconVerticalSolidList#8"/>
    <dgm:cxn modelId="{A13B8158-7FFF-49EF-896F-C859541AB62E}" type="presParOf" srcId="{E2EB75EE-12F2-4DD2-9F72-2947715A0EAC}" destId="{AB43D799-9FBC-4FB8-9A90-DC5E42735984}" srcOrd="0" destOrd="0" presId="urn:microsoft.com/office/officeart/2018/2/layout/IconVerticalSolidList#8"/>
    <dgm:cxn modelId="{2DA8700D-0C7D-4577-90E9-3A713ED13E73}" type="presParOf" srcId="{E2EB75EE-12F2-4DD2-9F72-2947715A0EAC}" destId="{52DEB50C-BBA3-4253-8BEC-23F7B64CF15A}" srcOrd="1" destOrd="0" presId="urn:microsoft.com/office/officeart/2018/2/layout/IconVerticalSolidList#8"/>
    <dgm:cxn modelId="{84674447-A30E-4F35-B7BC-15D15F142EDB}" type="presParOf" srcId="{E2EB75EE-12F2-4DD2-9F72-2947715A0EAC}" destId="{3EBA778C-B7B5-4F92-9904-B026F36E774F}" srcOrd="2" destOrd="0" presId="urn:microsoft.com/office/officeart/2018/2/layout/IconVerticalSolidList#8"/>
    <dgm:cxn modelId="{44C29BCE-B1E7-4516-8151-263D4DEB357E}" type="presParOf" srcId="{E2EB75EE-12F2-4DD2-9F72-2947715A0EAC}" destId="{33DC17F2-E62C-47EE-A149-2691A82231DE}" srcOrd="3" destOrd="0" presId="urn:microsoft.com/office/officeart/2018/2/layout/IconVerticalSolidList#8"/>
    <dgm:cxn modelId="{9E623633-84E0-4D1A-8A4E-A4CE4EA37BB0}" type="presParOf" srcId="{0BE5F8C5-0247-47D9-AB2B-E1FE65153FDA}" destId="{42866F89-8C31-4965-8346-471AC9043741}" srcOrd="1" destOrd="0" presId="urn:microsoft.com/office/officeart/2018/2/layout/IconVerticalSolidList#8"/>
    <dgm:cxn modelId="{92313E0C-A736-4EC0-B932-1432CA1C6629}" type="presParOf" srcId="{0BE5F8C5-0247-47D9-AB2B-E1FE65153FDA}" destId="{AEA8B011-EBB8-41C1-9522-CCD68F36828A}" srcOrd="2" destOrd="0" presId="urn:microsoft.com/office/officeart/2018/2/layout/IconVerticalSolidList#8"/>
    <dgm:cxn modelId="{343E3228-FE83-4E59-A314-83232D9A1C7D}" type="presParOf" srcId="{AEA8B011-EBB8-41C1-9522-CCD68F36828A}" destId="{4AEC43D3-5230-4259-82E4-ED6227062B6A}" srcOrd="0" destOrd="0" presId="urn:microsoft.com/office/officeart/2018/2/layout/IconVerticalSolidList#8"/>
    <dgm:cxn modelId="{6522101C-F3CB-4E0A-B58C-AA2C575CB222}" type="presParOf" srcId="{AEA8B011-EBB8-41C1-9522-CCD68F36828A}" destId="{C41EB82B-FB20-4FD6-BEA7-AA4F4935B13C}" srcOrd="1" destOrd="0" presId="urn:microsoft.com/office/officeart/2018/2/layout/IconVerticalSolidList#8"/>
    <dgm:cxn modelId="{C0A65F93-8D63-4184-B8AC-6BB71E864D21}" type="presParOf" srcId="{AEA8B011-EBB8-41C1-9522-CCD68F36828A}" destId="{420271AB-93F0-4D2B-ACDC-4D2577693B49}" srcOrd="2" destOrd="0" presId="urn:microsoft.com/office/officeart/2018/2/layout/IconVerticalSolidList#8"/>
    <dgm:cxn modelId="{3AF39538-E71D-45F8-9CB5-DAF29ABFB769}" type="presParOf" srcId="{AEA8B011-EBB8-41C1-9522-CCD68F36828A}" destId="{70AC1C3E-72D1-414D-B5D7-2548EAF0EF9B}" srcOrd="3" destOrd="0" presId="urn:microsoft.com/office/officeart/2018/2/layout/IconVerticalSolidList#8"/>
    <dgm:cxn modelId="{FE780B35-2835-4E77-A74B-6B8CF18F038C}" type="presParOf" srcId="{0BE5F8C5-0247-47D9-AB2B-E1FE65153FDA}" destId="{B8B30EF8-E13B-4917-B544-29ED0D2EAAF9}" srcOrd="3" destOrd="0" presId="urn:microsoft.com/office/officeart/2018/2/layout/IconVerticalSolidList#8"/>
    <dgm:cxn modelId="{BBF777E3-5D8E-4CB3-85D7-92D136245A50}" type="presParOf" srcId="{0BE5F8C5-0247-47D9-AB2B-E1FE65153FDA}" destId="{D907FA10-60B7-4549-B3A0-A2B0C9CB0994}" srcOrd="4" destOrd="0" presId="urn:microsoft.com/office/officeart/2018/2/layout/IconVerticalSolidList#8"/>
    <dgm:cxn modelId="{FAFA8437-732A-45FE-B6BD-7358B97CFAC2}" type="presParOf" srcId="{D907FA10-60B7-4549-B3A0-A2B0C9CB0994}" destId="{A39B448F-E0A1-4956-A596-24AB775FDEE9}" srcOrd="0" destOrd="0" presId="urn:microsoft.com/office/officeart/2018/2/layout/IconVerticalSolidList#8"/>
    <dgm:cxn modelId="{68466987-3390-420A-AC8B-06D8895FEBC1}" type="presParOf" srcId="{D907FA10-60B7-4549-B3A0-A2B0C9CB0994}" destId="{7BC40A8B-D85A-4CB9-B8B9-17B61A63C5C8}" srcOrd="1" destOrd="0" presId="urn:microsoft.com/office/officeart/2018/2/layout/IconVerticalSolidList#8"/>
    <dgm:cxn modelId="{B724E7B6-AFE1-4E4C-924B-B87E5A7C61AD}" type="presParOf" srcId="{D907FA10-60B7-4549-B3A0-A2B0C9CB0994}" destId="{11E95FF4-97C1-4629-B2F0-203088212183}" srcOrd="2" destOrd="0" presId="urn:microsoft.com/office/officeart/2018/2/layout/IconVerticalSolidList#8"/>
    <dgm:cxn modelId="{8B88E402-D8F6-478B-9039-809CB7B50D29}" type="presParOf" srcId="{D907FA10-60B7-4549-B3A0-A2B0C9CB0994}" destId="{A7A6E97E-76E6-4E19-9292-9D9DB21794C8}" srcOrd="3" destOrd="0" presId="urn:microsoft.com/office/officeart/2018/2/layout/IconVerticalSolidList#8"/>
    <dgm:cxn modelId="{29C73A52-58C4-4137-98EA-0F1A9B10ADDB}" type="presParOf" srcId="{0BE5F8C5-0247-47D9-AB2B-E1FE65153FDA}" destId="{5A723EFE-2E46-41F3-9920-C735A751D7AD}" srcOrd="5" destOrd="0" presId="urn:microsoft.com/office/officeart/2018/2/layout/IconVerticalSolidList#8"/>
    <dgm:cxn modelId="{506D0CDD-C793-4C4A-A31B-6CB7BB02F085}" type="presParOf" srcId="{0BE5F8C5-0247-47D9-AB2B-E1FE65153FDA}" destId="{8F511666-29A9-4F68-A59F-2593260FCE98}" srcOrd="6" destOrd="0" presId="urn:microsoft.com/office/officeart/2018/2/layout/IconVerticalSolidList#8"/>
    <dgm:cxn modelId="{D0DF9AE9-76E6-4BF1-AE84-EEAF7BE3375A}" type="presParOf" srcId="{8F511666-29A9-4F68-A59F-2593260FCE98}" destId="{588F57B5-784C-43FC-B48C-69EE4F0C6345}" srcOrd="0" destOrd="0" presId="urn:microsoft.com/office/officeart/2018/2/layout/IconVerticalSolidList#8"/>
    <dgm:cxn modelId="{8D9B1F3C-7795-4FDB-88E5-6888C7810400}" type="presParOf" srcId="{8F511666-29A9-4F68-A59F-2593260FCE98}" destId="{350D0BC2-97A9-4BBC-A2FB-5250DEB34124}" srcOrd="1" destOrd="0" presId="urn:microsoft.com/office/officeart/2018/2/layout/IconVerticalSolidList#8"/>
    <dgm:cxn modelId="{4638C82B-65EE-45FB-99B4-9DE653E13F70}" type="presParOf" srcId="{8F511666-29A9-4F68-A59F-2593260FCE98}" destId="{9592F1C4-1642-4C1B-81E8-B4F6CD3DDD02}" srcOrd="2" destOrd="0" presId="urn:microsoft.com/office/officeart/2018/2/layout/IconVerticalSolidList#8"/>
    <dgm:cxn modelId="{D206C029-B28A-4236-B964-19ACCD428088}" type="presParOf" srcId="{8F511666-29A9-4F68-A59F-2593260FCE98}" destId="{8A7A40AE-3751-4C90-986B-F3A1922681E5}" srcOrd="3" destOrd="0" presId="urn:microsoft.com/office/officeart/2018/2/layout/IconVerticalSolidList#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D119DF-429B-41DE-8D60-B9F4B49B65D9}"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C239DC61-0B7F-49C2-A5F5-0B7595F24601}">
      <dgm:prSet/>
      <dgm:spPr/>
      <dgm:t>
        <a:bodyPr/>
        <a:lstStyle/>
        <a:p>
          <a:r>
            <a:rPr lang="en-US"/>
            <a:t>• News (TV, print)</a:t>
          </a:r>
        </a:p>
      </dgm:t>
    </dgm:pt>
    <dgm:pt modelId="{5DA0E472-475A-4A3E-881A-D0DA73A4DAC9}" type="parTrans" cxnId="{C19DC512-E95A-41B9-B533-96AA0ECCD903}">
      <dgm:prSet/>
      <dgm:spPr/>
      <dgm:t>
        <a:bodyPr/>
        <a:lstStyle/>
        <a:p>
          <a:endParaRPr lang="en-US"/>
        </a:p>
      </dgm:t>
    </dgm:pt>
    <dgm:pt modelId="{AD389EB7-F725-4C38-A42B-017BD21011EF}" type="sibTrans" cxnId="{C19DC512-E95A-41B9-B533-96AA0ECCD903}">
      <dgm:prSet/>
      <dgm:spPr/>
      <dgm:t>
        <a:bodyPr/>
        <a:lstStyle/>
        <a:p>
          <a:endParaRPr lang="en-US"/>
        </a:p>
      </dgm:t>
    </dgm:pt>
    <dgm:pt modelId="{CC750E46-3A84-48BC-B329-78FDBF8AF867}">
      <dgm:prSet/>
      <dgm:spPr/>
      <dgm:t>
        <a:bodyPr/>
        <a:lstStyle/>
        <a:p>
          <a:r>
            <a:rPr lang="en-US"/>
            <a:t>• Social media</a:t>
          </a:r>
        </a:p>
      </dgm:t>
    </dgm:pt>
    <dgm:pt modelId="{FA394220-9DFE-48C2-B4C8-352A59BA78E7}" type="parTrans" cxnId="{32D91818-0CA9-48C2-9214-C993A5F85D0B}">
      <dgm:prSet/>
      <dgm:spPr/>
      <dgm:t>
        <a:bodyPr/>
        <a:lstStyle/>
        <a:p>
          <a:endParaRPr lang="en-US"/>
        </a:p>
      </dgm:t>
    </dgm:pt>
    <dgm:pt modelId="{C38302C3-F328-4B09-9DB9-0358A83BE7C8}" type="sibTrans" cxnId="{32D91818-0CA9-48C2-9214-C993A5F85D0B}">
      <dgm:prSet/>
      <dgm:spPr/>
      <dgm:t>
        <a:bodyPr/>
        <a:lstStyle/>
        <a:p>
          <a:endParaRPr lang="en-US"/>
        </a:p>
      </dgm:t>
    </dgm:pt>
    <dgm:pt modelId="{3F108E44-A853-4956-9190-93BD7B2FC5B8}">
      <dgm:prSet/>
      <dgm:spPr/>
      <dgm:t>
        <a:bodyPr/>
        <a:lstStyle/>
        <a:p>
          <a:r>
            <a:rPr lang="en-US"/>
            <a:t>• Advertising</a:t>
          </a:r>
        </a:p>
      </dgm:t>
    </dgm:pt>
    <dgm:pt modelId="{A754688E-D826-4969-98ED-799F28F413A9}" type="parTrans" cxnId="{6BF84768-17EE-4244-A9C2-D153E10639A1}">
      <dgm:prSet/>
      <dgm:spPr/>
      <dgm:t>
        <a:bodyPr/>
        <a:lstStyle/>
        <a:p>
          <a:endParaRPr lang="en-US"/>
        </a:p>
      </dgm:t>
    </dgm:pt>
    <dgm:pt modelId="{768214FA-54D9-4260-AFE3-99410200718E}" type="sibTrans" cxnId="{6BF84768-17EE-4244-A9C2-D153E10639A1}">
      <dgm:prSet/>
      <dgm:spPr/>
      <dgm:t>
        <a:bodyPr/>
        <a:lstStyle/>
        <a:p>
          <a:endParaRPr lang="en-US"/>
        </a:p>
      </dgm:t>
    </dgm:pt>
    <dgm:pt modelId="{2C69E554-A5D4-41E2-8AD5-E6DCCB9D774D}">
      <dgm:prSet/>
      <dgm:spPr/>
      <dgm:t>
        <a:bodyPr/>
        <a:lstStyle/>
        <a:p>
          <a:r>
            <a:rPr lang="en-US"/>
            <a:t>• Documentaries</a:t>
          </a:r>
        </a:p>
      </dgm:t>
    </dgm:pt>
    <dgm:pt modelId="{EA696202-E3AD-442C-8AA6-43EE6A771C07}" type="parTrans" cxnId="{F1591A25-C1A0-45CF-9D28-06C5CE6A754B}">
      <dgm:prSet/>
      <dgm:spPr/>
      <dgm:t>
        <a:bodyPr/>
        <a:lstStyle/>
        <a:p>
          <a:endParaRPr lang="en-US"/>
        </a:p>
      </dgm:t>
    </dgm:pt>
    <dgm:pt modelId="{2DB09ACD-101F-4B8F-A07D-D4C998CD5FB2}" type="sibTrans" cxnId="{F1591A25-C1A0-45CF-9D28-06C5CE6A754B}">
      <dgm:prSet/>
      <dgm:spPr/>
      <dgm:t>
        <a:bodyPr/>
        <a:lstStyle/>
        <a:p>
          <a:endParaRPr lang="en-US"/>
        </a:p>
      </dgm:t>
    </dgm:pt>
    <dgm:pt modelId="{94DAF16B-982D-4306-993F-F29AAAE28E9A}">
      <dgm:prSet/>
      <dgm:spPr/>
      <dgm:t>
        <a:bodyPr/>
        <a:lstStyle/>
        <a:p>
          <a:r>
            <a:rPr lang="en-US"/>
            <a:t>• Films </a:t>
          </a:r>
          <a:r>
            <a:rPr lang="en-GB"/>
            <a:t>and</a:t>
          </a:r>
          <a:r>
            <a:rPr lang="en-US"/>
            <a:t> entertainment</a:t>
          </a:r>
        </a:p>
      </dgm:t>
    </dgm:pt>
    <dgm:pt modelId="{25058BA5-9AB2-44F0-81BF-EAE5C17C6EFB}" type="parTrans" cxnId="{742C3EB6-C399-472B-9C01-E01B8E467381}">
      <dgm:prSet/>
      <dgm:spPr/>
      <dgm:t>
        <a:bodyPr/>
        <a:lstStyle/>
        <a:p>
          <a:endParaRPr lang="en-US"/>
        </a:p>
      </dgm:t>
    </dgm:pt>
    <dgm:pt modelId="{D9B83B8D-5C91-4FC1-BF67-0CB62B4B9658}" type="sibTrans" cxnId="{742C3EB6-C399-472B-9C01-E01B8E467381}">
      <dgm:prSet/>
      <dgm:spPr/>
      <dgm:t>
        <a:bodyPr/>
        <a:lstStyle/>
        <a:p>
          <a:endParaRPr lang="en-US"/>
        </a:p>
      </dgm:t>
    </dgm:pt>
    <dgm:pt modelId="{AD3ED6A1-720E-42E3-8BAE-FAB45B1F1A6C}" type="pres">
      <dgm:prSet presAssocID="{7AD119DF-429B-41DE-8D60-B9F4B49B65D9}" presName="diagram" presStyleCnt="0">
        <dgm:presLayoutVars>
          <dgm:dir/>
          <dgm:resizeHandles val="exact"/>
        </dgm:presLayoutVars>
      </dgm:prSet>
      <dgm:spPr/>
    </dgm:pt>
    <dgm:pt modelId="{040DDC47-3FED-4036-89EC-BAAE5AB4D558}" type="pres">
      <dgm:prSet presAssocID="{C239DC61-0B7F-49C2-A5F5-0B7595F24601}" presName="node" presStyleLbl="node1" presStyleIdx="0" presStyleCnt="5">
        <dgm:presLayoutVars>
          <dgm:bulletEnabled val="1"/>
        </dgm:presLayoutVars>
      </dgm:prSet>
      <dgm:spPr/>
    </dgm:pt>
    <dgm:pt modelId="{0FDCFF29-1997-484D-ACB4-69B1C8AC030E}" type="pres">
      <dgm:prSet presAssocID="{AD389EB7-F725-4C38-A42B-017BD21011EF}" presName="sibTrans" presStyleCnt="0"/>
      <dgm:spPr/>
    </dgm:pt>
    <dgm:pt modelId="{7F774A98-68CC-4F02-8CA6-411AAF71628C}" type="pres">
      <dgm:prSet presAssocID="{CC750E46-3A84-48BC-B329-78FDBF8AF867}" presName="node" presStyleLbl="node1" presStyleIdx="1" presStyleCnt="5">
        <dgm:presLayoutVars>
          <dgm:bulletEnabled val="1"/>
        </dgm:presLayoutVars>
      </dgm:prSet>
      <dgm:spPr/>
    </dgm:pt>
    <dgm:pt modelId="{29B01225-CC9B-4692-8EA4-8C51CA9D7377}" type="pres">
      <dgm:prSet presAssocID="{C38302C3-F328-4B09-9DB9-0358A83BE7C8}" presName="sibTrans" presStyleCnt="0"/>
      <dgm:spPr/>
    </dgm:pt>
    <dgm:pt modelId="{40D7BE47-FC33-4E7E-9352-4E42BAAFDC4A}" type="pres">
      <dgm:prSet presAssocID="{3F108E44-A853-4956-9190-93BD7B2FC5B8}" presName="node" presStyleLbl="node1" presStyleIdx="2" presStyleCnt="5">
        <dgm:presLayoutVars>
          <dgm:bulletEnabled val="1"/>
        </dgm:presLayoutVars>
      </dgm:prSet>
      <dgm:spPr/>
    </dgm:pt>
    <dgm:pt modelId="{EA5A3CEF-B3C5-4885-A884-9380A414F327}" type="pres">
      <dgm:prSet presAssocID="{768214FA-54D9-4260-AFE3-99410200718E}" presName="sibTrans" presStyleCnt="0"/>
      <dgm:spPr/>
    </dgm:pt>
    <dgm:pt modelId="{8CE9D557-57C0-4F8F-A88C-B7737476C991}" type="pres">
      <dgm:prSet presAssocID="{2C69E554-A5D4-41E2-8AD5-E6DCCB9D774D}" presName="node" presStyleLbl="node1" presStyleIdx="3" presStyleCnt="5">
        <dgm:presLayoutVars>
          <dgm:bulletEnabled val="1"/>
        </dgm:presLayoutVars>
      </dgm:prSet>
      <dgm:spPr/>
    </dgm:pt>
    <dgm:pt modelId="{87A23681-C828-4AF8-ACB6-8ECC6C0227D1}" type="pres">
      <dgm:prSet presAssocID="{2DB09ACD-101F-4B8F-A07D-D4C998CD5FB2}" presName="sibTrans" presStyleCnt="0"/>
      <dgm:spPr/>
    </dgm:pt>
    <dgm:pt modelId="{5DC88044-F47B-4BA1-A76F-3019A8450856}" type="pres">
      <dgm:prSet presAssocID="{94DAF16B-982D-4306-993F-F29AAAE28E9A}" presName="node" presStyleLbl="node1" presStyleIdx="4" presStyleCnt="5">
        <dgm:presLayoutVars>
          <dgm:bulletEnabled val="1"/>
        </dgm:presLayoutVars>
      </dgm:prSet>
      <dgm:spPr/>
    </dgm:pt>
  </dgm:ptLst>
  <dgm:cxnLst>
    <dgm:cxn modelId="{72D20E02-DD9B-4CBE-8D58-4292666604C3}" type="presOf" srcId="{94DAF16B-982D-4306-993F-F29AAAE28E9A}" destId="{5DC88044-F47B-4BA1-A76F-3019A8450856}" srcOrd="0" destOrd="0" presId="urn:microsoft.com/office/officeart/2005/8/layout/default"/>
    <dgm:cxn modelId="{C7E61C12-7C2A-4327-AABB-64B80F956E59}" type="presOf" srcId="{7AD119DF-429B-41DE-8D60-B9F4B49B65D9}" destId="{AD3ED6A1-720E-42E3-8BAE-FAB45B1F1A6C}" srcOrd="0" destOrd="0" presId="urn:microsoft.com/office/officeart/2005/8/layout/default"/>
    <dgm:cxn modelId="{C19DC512-E95A-41B9-B533-96AA0ECCD903}" srcId="{7AD119DF-429B-41DE-8D60-B9F4B49B65D9}" destId="{C239DC61-0B7F-49C2-A5F5-0B7595F24601}" srcOrd="0" destOrd="0" parTransId="{5DA0E472-475A-4A3E-881A-D0DA73A4DAC9}" sibTransId="{AD389EB7-F725-4C38-A42B-017BD21011EF}"/>
    <dgm:cxn modelId="{32D91818-0CA9-48C2-9214-C993A5F85D0B}" srcId="{7AD119DF-429B-41DE-8D60-B9F4B49B65D9}" destId="{CC750E46-3A84-48BC-B329-78FDBF8AF867}" srcOrd="1" destOrd="0" parTransId="{FA394220-9DFE-48C2-B4C8-352A59BA78E7}" sibTransId="{C38302C3-F328-4B09-9DB9-0358A83BE7C8}"/>
    <dgm:cxn modelId="{F1591A25-C1A0-45CF-9D28-06C5CE6A754B}" srcId="{7AD119DF-429B-41DE-8D60-B9F4B49B65D9}" destId="{2C69E554-A5D4-41E2-8AD5-E6DCCB9D774D}" srcOrd="3" destOrd="0" parTransId="{EA696202-E3AD-442C-8AA6-43EE6A771C07}" sibTransId="{2DB09ACD-101F-4B8F-A07D-D4C998CD5FB2}"/>
    <dgm:cxn modelId="{6BF84768-17EE-4244-A9C2-D153E10639A1}" srcId="{7AD119DF-429B-41DE-8D60-B9F4B49B65D9}" destId="{3F108E44-A853-4956-9190-93BD7B2FC5B8}" srcOrd="2" destOrd="0" parTransId="{A754688E-D826-4969-98ED-799F28F413A9}" sibTransId="{768214FA-54D9-4260-AFE3-99410200718E}"/>
    <dgm:cxn modelId="{EE919D6A-737E-468E-A112-D982D73D24BD}" type="presOf" srcId="{2C69E554-A5D4-41E2-8AD5-E6DCCB9D774D}" destId="{8CE9D557-57C0-4F8F-A88C-B7737476C991}" srcOrd="0" destOrd="0" presId="urn:microsoft.com/office/officeart/2005/8/layout/default"/>
    <dgm:cxn modelId="{55228972-E59B-4512-B591-A76CC8F10232}" type="presOf" srcId="{CC750E46-3A84-48BC-B329-78FDBF8AF867}" destId="{7F774A98-68CC-4F02-8CA6-411AAF71628C}" srcOrd="0" destOrd="0" presId="urn:microsoft.com/office/officeart/2005/8/layout/default"/>
    <dgm:cxn modelId="{0A77A08C-991B-4C75-8B4C-D53AB6E618CF}" type="presOf" srcId="{C239DC61-0B7F-49C2-A5F5-0B7595F24601}" destId="{040DDC47-3FED-4036-89EC-BAAE5AB4D558}" srcOrd="0" destOrd="0" presId="urn:microsoft.com/office/officeart/2005/8/layout/default"/>
    <dgm:cxn modelId="{FEC5A4B4-743B-43AC-87E0-82355037B45D}" type="presOf" srcId="{3F108E44-A853-4956-9190-93BD7B2FC5B8}" destId="{40D7BE47-FC33-4E7E-9352-4E42BAAFDC4A}" srcOrd="0" destOrd="0" presId="urn:microsoft.com/office/officeart/2005/8/layout/default"/>
    <dgm:cxn modelId="{742C3EB6-C399-472B-9C01-E01B8E467381}" srcId="{7AD119DF-429B-41DE-8D60-B9F4B49B65D9}" destId="{94DAF16B-982D-4306-993F-F29AAAE28E9A}" srcOrd="4" destOrd="0" parTransId="{25058BA5-9AB2-44F0-81BF-EAE5C17C6EFB}" sibTransId="{D9B83B8D-5C91-4FC1-BF67-0CB62B4B9658}"/>
    <dgm:cxn modelId="{354B5E50-E576-4595-8A45-DF69BF45754A}" type="presParOf" srcId="{AD3ED6A1-720E-42E3-8BAE-FAB45B1F1A6C}" destId="{040DDC47-3FED-4036-89EC-BAAE5AB4D558}" srcOrd="0" destOrd="0" presId="urn:microsoft.com/office/officeart/2005/8/layout/default"/>
    <dgm:cxn modelId="{D631D594-5547-408C-8D81-D139212242FF}" type="presParOf" srcId="{AD3ED6A1-720E-42E3-8BAE-FAB45B1F1A6C}" destId="{0FDCFF29-1997-484D-ACB4-69B1C8AC030E}" srcOrd="1" destOrd="0" presId="urn:microsoft.com/office/officeart/2005/8/layout/default"/>
    <dgm:cxn modelId="{A8580D58-6F5B-4317-B0CC-A35E0CA9BF5A}" type="presParOf" srcId="{AD3ED6A1-720E-42E3-8BAE-FAB45B1F1A6C}" destId="{7F774A98-68CC-4F02-8CA6-411AAF71628C}" srcOrd="2" destOrd="0" presId="urn:microsoft.com/office/officeart/2005/8/layout/default"/>
    <dgm:cxn modelId="{9A1C3E90-2150-4FAE-BEB3-2F37F48121DB}" type="presParOf" srcId="{AD3ED6A1-720E-42E3-8BAE-FAB45B1F1A6C}" destId="{29B01225-CC9B-4692-8EA4-8C51CA9D7377}" srcOrd="3" destOrd="0" presId="urn:microsoft.com/office/officeart/2005/8/layout/default"/>
    <dgm:cxn modelId="{0EBDA725-4EE7-4716-BF8C-F219FF0464F6}" type="presParOf" srcId="{AD3ED6A1-720E-42E3-8BAE-FAB45B1F1A6C}" destId="{40D7BE47-FC33-4E7E-9352-4E42BAAFDC4A}" srcOrd="4" destOrd="0" presId="urn:microsoft.com/office/officeart/2005/8/layout/default"/>
    <dgm:cxn modelId="{78EF7A4C-2400-4A85-BA25-D65942FDD753}" type="presParOf" srcId="{AD3ED6A1-720E-42E3-8BAE-FAB45B1F1A6C}" destId="{EA5A3CEF-B3C5-4885-A884-9380A414F327}" srcOrd="5" destOrd="0" presId="urn:microsoft.com/office/officeart/2005/8/layout/default"/>
    <dgm:cxn modelId="{5591943B-D855-4233-B785-32DDA7732353}" type="presParOf" srcId="{AD3ED6A1-720E-42E3-8BAE-FAB45B1F1A6C}" destId="{8CE9D557-57C0-4F8F-A88C-B7737476C991}" srcOrd="6" destOrd="0" presId="urn:microsoft.com/office/officeart/2005/8/layout/default"/>
    <dgm:cxn modelId="{DB0BCD1D-A586-4107-8D5A-38AAFB7791AE}" type="presParOf" srcId="{AD3ED6A1-720E-42E3-8BAE-FAB45B1F1A6C}" destId="{87A23681-C828-4AF8-ACB6-8ECC6C0227D1}" srcOrd="7" destOrd="0" presId="urn:microsoft.com/office/officeart/2005/8/layout/default"/>
    <dgm:cxn modelId="{FC565B33-A697-4576-B783-8D94332A6DAB}" type="presParOf" srcId="{AD3ED6A1-720E-42E3-8BAE-FAB45B1F1A6C}" destId="{5DC88044-F47B-4BA1-A76F-3019A845085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51256E-32FA-417E-B16A-93A4CE5C527E}" type="doc">
      <dgm:prSet loTypeId="urn:microsoft.com/office/officeart/2018/2/layout/IconVerticalSolidList#9" loCatId="icon" qsTypeId="urn:microsoft.com/office/officeart/2005/8/quickstyle/simple1" qsCatId="simple" csTypeId="urn:microsoft.com/office/officeart/2005/8/colors/accent2_2" csCatId="accent2" phldr="1"/>
      <dgm:spPr/>
      <dgm:t>
        <a:bodyPr/>
        <a:lstStyle/>
        <a:p>
          <a:endParaRPr lang="en-US"/>
        </a:p>
      </dgm:t>
    </dgm:pt>
    <dgm:pt modelId="{1C82E933-C149-4836-866E-E8B1496FCC6A}">
      <dgm:prSet/>
      <dgm:spPr/>
      <dgm:t>
        <a:bodyPr/>
        <a:lstStyle/>
        <a:p>
          <a:r>
            <a:rPr lang="en-US"/>
            <a:t>• Framing influences interpretation</a:t>
          </a:r>
        </a:p>
      </dgm:t>
    </dgm:pt>
    <dgm:pt modelId="{88235F11-F559-4A50-8D4D-D2E6F78D5F86}" type="parTrans" cxnId="{BE8B2FC0-207F-4318-B4B9-8C780A25ED59}">
      <dgm:prSet/>
      <dgm:spPr/>
      <dgm:t>
        <a:bodyPr/>
        <a:lstStyle/>
        <a:p>
          <a:endParaRPr lang="en-US"/>
        </a:p>
      </dgm:t>
    </dgm:pt>
    <dgm:pt modelId="{C809F0C9-16B1-4253-A701-389C458F0A21}" type="sibTrans" cxnId="{BE8B2FC0-207F-4318-B4B9-8C780A25ED59}">
      <dgm:prSet/>
      <dgm:spPr/>
      <dgm:t>
        <a:bodyPr/>
        <a:lstStyle/>
        <a:p>
          <a:endParaRPr lang="en-US"/>
        </a:p>
      </dgm:t>
    </dgm:pt>
    <dgm:pt modelId="{D559B1B5-BAC9-4D6A-8890-0DCC92AB4DAC}">
      <dgm:prSet/>
      <dgm:spPr/>
      <dgm:t>
        <a:bodyPr/>
        <a:lstStyle/>
        <a:p>
          <a:r>
            <a:rPr lang="en-US"/>
            <a:t>• Headlines, images, and emotional tone shape understanding</a:t>
          </a:r>
        </a:p>
      </dgm:t>
    </dgm:pt>
    <dgm:pt modelId="{66132084-06EF-4E26-A1BF-A569FC043772}" type="parTrans" cxnId="{F16D9445-A238-4B27-90E6-CA4564F4DC29}">
      <dgm:prSet/>
      <dgm:spPr/>
      <dgm:t>
        <a:bodyPr/>
        <a:lstStyle/>
        <a:p>
          <a:endParaRPr lang="en-US"/>
        </a:p>
      </dgm:t>
    </dgm:pt>
    <dgm:pt modelId="{7FBA3FC3-A2E5-42DC-8632-D1A3EECFECCF}" type="sibTrans" cxnId="{F16D9445-A238-4B27-90E6-CA4564F4DC29}">
      <dgm:prSet/>
      <dgm:spPr/>
      <dgm:t>
        <a:bodyPr/>
        <a:lstStyle/>
        <a:p>
          <a:endParaRPr lang="en-US"/>
        </a:p>
      </dgm:t>
    </dgm:pt>
    <dgm:pt modelId="{FEDE1BC4-29F2-4B4D-9D44-2DABCD53E8F6}">
      <dgm:prSet/>
      <dgm:spPr/>
      <dgm:t>
        <a:bodyPr/>
        <a:lstStyle/>
        <a:p>
          <a:r>
            <a:rPr lang="en-US" dirty="0"/>
            <a:t>• Positive vs negative portrayal</a:t>
          </a:r>
        </a:p>
      </dgm:t>
    </dgm:pt>
    <dgm:pt modelId="{C48CB834-BBE0-4BAC-9D2B-F9ED727E93F8}" type="parTrans" cxnId="{0698C985-C45E-4116-B39C-EAA5EFB21F5F}">
      <dgm:prSet/>
      <dgm:spPr/>
      <dgm:t>
        <a:bodyPr/>
        <a:lstStyle/>
        <a:p>
          <a:endParaRPr lang="en-US"/>
        </a:p>
      </dgm:t>
    </dgm:pt>
    <dgm:pt modelId="{F9B503E7-8FC3-4686-AB82-3F10C2680348}" type="sibTrans" cxnId="{0698C985-C45E-4116-B39C-EAA5EFB21F5F}">
      <dgm:prSet/>
      <dgm:spPr/>
      <dgm:t>
        <a:bodyPr/>
        <a:lstStyle/>
        <a:p>
          <a:endParaRPr lang="en-US"/>
        </a:p>
      </dgm:t>
    </dgm:pt>
    <dgm:pt modelId="{43A7055D-D934-4009-8026-1F7956DC1A52}" type="pres">
      <dgm:prSet presAssocID="{B951256E-32FA-417E-B16A-93A4CE5C527E}" presName="root" presStyleCnt="0">
        <dgm:presLayoutVars>
          <dgm:dir/>
          <dgm:resizeHandles val="exact"/>
        </dgm:presLayoutVars>
      </dgm:prSet>
      <dgm:spPr/>
    </dgm:pt>
    <dgm:pt modelId="{071D05B5-804B-45F8-BD20-AF7461A1EDEC}" type="pres">
      <dgm:prSet presAssocID="{1C82E933-C149-4836-866E-E8B1496FCC6A}" presName="compNode" presStyleCnt="0"/>
      <dgm:spPr/>
    </dgm:pt>
    <dgm:pt modelId="{460501B6-3E76-440A-8CAE-274DF0C8AD21}" type="pres">
      <dgm:prSet presAssocID="{1C82E933-C149-4836-866E-E8B1496FCC6A}" presName="bgRect" presStyleLbl="bgShp" presStyleIdx="0" presStyleCnt="3"/>
      <dgm:spPr/>
    </dgm:pt>
    <dgm:pt modelId="{9D4F498B-E254-40D8-9880-4360C2851F01}" type="pres">
      <dgm:prSet presAssocID="{1C82E933-C149-4836-866E-E8B1496FCC6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0F8692B4-51DE-4447-A9AF-0B214E1AFD33}" type="pres">
      <dgm:prSet presAssocID="{1C82E933-C149-4836-866E-E8B1496FCC6A}" presName="spaceRect" presStyleCnt="0"/>
      <dgm:spPr/>
    </dgm:pt>
    <dgm:pt modelId="{6B0BDB78-BF54-4FED-851F-C42D289118E3}" type="pres">
      <dgm:prSet presAssocID="{1C82E933-C149-4836-866E-E8B1496FCC6A}" presName="parTx" presStyleLbl="revTx" presStyleIdx="0" presStyleCnt="3">
        <dgm:presLayoutVars>
          <dgm:chMax val="0"/>
          <dgm:chPref val="0"/>
        </dgm:presLayoutVars>
      </dgm:prSet>
      <dgm:spPr/>
    </dgm:pt>
    <dgm:pt modelId="{D770744D-EDCE-43DA-B987-6A3DE2FB616C}" type="pres">
      <dgm:prSet presAssocID="{C809F0C9-16B1-4253-A701-389C458F0A21}" presName="sibTrans" presStyleCnt="0"/>
      <dgm:spPr/>
    </dgm:pt>
    <dgm:pt modelId="{47C3085D-4721-4598-952F-E3B0A659B821}" type="pres">
      <dgm:prSet presAssocID="{D559B1B5-BAC9-4D6A-8890-0DCC92AB4DAC}" presName="compNode" presStyleCnt="0"/>
      <dgm:spPr/>
    </dgm:pt>
    <dgm:pt modelId="{9513D8E9-CC3A-4BF8-B6D8-0E6147F03D23}" type="pres">
      <dgm:prSet presAssocID="{D559B1B5-BAC9-4D6A-8890-0DCC92AB4DAC}" presName="bgRect" presStyleLbl="bgShp" presStyleIdx="1" presStyleCnt="3" custLinFactNeighborX="833" custLinFactNeighborY="2604"/>
      <dgm:spPr/>
    </dgm:pt>
    <dgm:pt modelId="{2796644A-9E75-4029-933A-83D648AEF515}" type="pres">
      <dgm:prSet presAssocID="{D559B1B5-BAC9-4D6A-8890-0DCC92AB4DA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A0140DF1-3D07-4932-8E2D-12D99B017DE7}" type="pres">
      <dgm:prSet presAssocID="{D559B1B5-BAC9-4D6A-8890-0DCC92AB4DAC}" presName="spaceRect" presStyleCnt="0"/>
      <dgm:spPr/>
    </dgm:pt>
    <dgm:pt modelId="{896BC545-E73E-44EC-9497-2CA77B20C19D}" type="pres">
      <dgm:prSet presAssocID="{D559B1B5-BAC9-4D6A-8890-0DCC92AB4DAC}" presName="parTx" presStyleLbl="revTx" presStyleIdx="1" presStyleCnt="3">
        <dgm:presLayoutVars>
          <dgm:chMax val="0"/>
          <dgm:chPref val="0"/>
        </dgm:presLayoutVars>
      </dgm:prSet>
      <dgm:spPr/>
    </dgm:pt>
    <dgm:pt modelId="{E49A1F2C-2603-41F7-91B2-C787E3873E77}" type="pres">
      <dgm:prSet presAssocID="{7FBA3FC3-A2E5-42DC-8632-D1A3EECFECCF}" presName="sibTrans" presStyleCnt="0"/>
      <dgm:spPr/>
    </dgm:pt>
    <dgm:pt modelId="{D79D5AEF-0F32-401E-8F0D-45BFF993564B}" type="pres">
      <dgm:prSet presAssocID="{FEDE1BC4-29F2-4B4D-9D44-2DABCD53E8F6}" presName="compNode" presStyleCnt="0"/>
      <dgm:spPr/>
    </dgm:pt>
    <dgm:pt modelId="{801B97DC-B4F5-4B63-BE95-3930B4C36903}" type="pres">
      <dgm:prSet presAssocID="{FEDE1BC4-29F2-4B4D-9D44-2DABCD53E8F6}" presName="bgRect" presStyleLbl="bgShp" presStyleIdx="2" presStyleCnt="3"/>
      <dgm:spPr/>
    </dgm:pt>
    <dgm:pt modelId="{ADB009D7-20A9-4DE9-AB52-E4A864AEB75B}" type="pres">
      <dgm:prSet presAssocID="{FEDE1BC4-29F2-4B4D-9D44-2DABCD53E8F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umbs Up Sign"/>
        </a:ext>
      </dgm:extLst>
    </dgm:pt>
    <dgm:pt modelId="{836C2A20-8787-4EA7-822F-2DEADEFFF0E2}" type="pres">
      <dgm:prSet presAssocID="{FEDE1BC4-29F2-4B4D-9D44-2DABCD53E8F6}" presName="spaceRect" presStyleCnt="0"/>
      <dgm:spPr/>
    </dgm:pt>
    <dgm:pt modelId="{F03DE9C2-8AB5-4869-AE44-AF9C4E304689}" type="pres">
      <dgm:prSet presAssocID="{FEDE1BC4-29F2-4B4D-9D44-2DABCD53E8F6}" presName="parTx" presStyleLbl="revTx" presStyleIdx="2" presStyleCnt="3">
        <dgm:presLayoutVars>
          <dgm:chMax val="0"/>
          <dgm:chPref val="0"/>
        </dgm:presLayoutVars>
      </dgm:prSet>
      <dgm:spPr/>
    </dgm:pt>
  </dgm:ptLst>
  <dgm:cxnLst>
    <dgm:cxn modelId="{F16D9445-A238-4B27-90E6-CA4564F4DC29}" srcId="{B951256E-32FA-417E-B16A-93A4CE5C527E}" destId="{D559B1B5-BAC9-4D6A-8890-0DCC92AB4DAC}" srcOrd="1" destOrd="0" parTransId="{66132084-06EF-4E26-A1BF-A569FC043772}" sibTransId="{7FBA3FC3-A2E5-42DC-8632-D1A3EECFECCF}"/>
    <dgm:cxn modelId="{FAD1396D-0E25-420F-ACE4-CF9416633113}" type="presOf" srcId="{1C82E933-C149-4836-866E-E8B1496FCC6A}" destId="{6B0BDB78-BF54-4FED-851F-C42D289118E3}" srcOrd="0" destOrd="0" presId="urn:microsoft.com/office/officeart/2018/2/layout/IconVerticalSolidList#9"/>
    <dgm:cxn modelId="{0698C985-C45E-4116-B39C-EAA5EFB21F5F}" srcId="{B951256E-32FA-417E-B16A-93A4CE5C527E}" destId="{FEDE1BC4-29F2-4B4D-9D44-2DABCD53E8F6}" srcOrd="2" destOrd="0" parTransId="{C48CB834-BBE0-4BAC-9D2B-F9ED727E93F8}" sibTransId="{F9B503E7-8FC3-4686-AB82-3F10C2680348}"/>
    <dgm:cxn modelId="{B7D3819F-93BD-4B46-A759-709A58F090E6}" type="presOf" srcId="{D559B1B5-BAC9-4D6A-8890-0DCC92AB4DAC}" destId="{896BC545-E73E-44EC-9497-2CA77B20C19D}" srcOrd="0" destOrd="0" presId="urn:microsoft.com/office/officeart/2018/2/layout/IconVerticalSolidList#9"/>
    <dgm:cxn modelId="{BE8B2FC0-207F-4318-B4B9-8C780A25ED59}" srcId="{B951256E-32FA-417E-B16A-93A4CE5C527E}" destId="{1C82E933-C149-4836-866E-E8B1496FCC6A}" srcOrd="0" destOrd="0" parTransId="{88235F11-F559-4A50-8D4D-D2E6F78D5F86}" sibTransId="{C809F0C9-16B1-4253-A701-389C458F0A21}"/>
    <dgm:cxn modelId="{6FC819F4-76CA-4B9D-8F61-C6C1EE2AF0F3}" type="presOf" srcId="{FEDE1BC4-29F2-4B4D-9D44-2DABCD53E8F6}" destId="{F03DE9C2-8AB5-4869-AE44-AF9C4E304689}" srcOrd="0" destOrd="0" presId="urn:microsoft.com/office/officeart/2018/2/layout/IconVerticalSolidList#9"/>
    <dgm:cxn modelId="{35C1ECFA-46D7-4F97-9511-262DCF10DBC9}" type="presOf" srcId="{B951256E-32FA-417E-B16A-93A4CE5C527E}" destId="{43A7055D-D934-4009-8026-1F7956DC1A52}" srcOrd="0" destOrd="0" presId="urn:microsoft.com/office/officeart/2018/2/layout/IconVerticalSolidList#9"/>
    <dgm:cxn modelId="{7F977A91-7A1B-4995-A872-9E099AD8C213}" type="presParOf" srcId="{43A7055D-D934-4009-8026-1F7956DC1A52}" destId="{071D05B5-804B-45F8-BD20-AF7461A1EDEC}" srcOrd="0" destOrd="0" presId="urn:microsoft.com/office/officeart/2018/2/layout/IconVerticalSolidList#9"/>
    <dgm:cxn modelId="{5B0022FD-DC11-4737-8C19-E4CD75F98DB8}" type="presParOf" srcId="{071D05B5-804B-45F8-BD20-AF7461A1EDEC}" destId="{460501B6-3E76-440A-8CAE-274DF0C8AD21}" srcOrd="0" destOrd="0" presId="urn:microsoft.com/office/officeart/2018/2/layout/IconVerticalSolidList#9"/>
    <dgm:cxn modelId="{F5268A7C-7BAF-4521-BD84-115E024CCD3C}" type="presParOf" srcId="{071D05B5-804B-45F8-BD20-AF7461A1EDEC}" destId="{9D4F498B-E254-40D8-9880-4360C2851F01}" srcOrd="1" destOrd="0" presId="urn:microsoft.com/office/officeart/2018/2/layout/IconVerticalSolidList#9"/>
    <dgm:cxn modelId="{12BFE90B-C7F1-4A07-8AE9-696596060123}" type="presParOf" srcId="{071D05B5-804B-45F8-BD20-AF7461A1EDEC}" destId="{0F8692B4-51DE-4447-A9AF-0B214E1AFD33}" srcOrd="2" destOrd="0" presId="urn:microsoft.com/office/officeart/2018/2/layout/IconVerticalSolidList#9"/>
    <dgm:cxn modelId="{ED57EAE0-B2F3-45DC-94AC-E4DFC68329FC}" type="presParOf" srcId="{071D05B5-804B-45F8-BD20-AF7461A1EDEC}" destId="{6B0BDB78-BF54-4FED-851F-C42D289118E3}" srcOrd="3" destOrd="0" presId="urn:microsoft.com/office/officeart/2018/2/layout/IconVerticalSolidList#9"/>
    <dgm:cxn modelId="{9166B8CA-BA62-4F56-9812-E860A564C947}" type="presParOf" srcId="{43A7055D-D934-4009-8026-1F7956DC1A52}" destId="{D770744D-EDCE-43DA-B987-6A3DE2FB616C}" srcOrd="1" destOrd="0" presId="urn:microsoft.com/office/officeart/2018/2/layout/IconVerticalSolidList#9"/>
    <dgm:cxn modelId="{5752244E-6242-49E6-9664-3ADA8F348B9A}" type="presParOf" srcId="{43A7055D-D934-4009-8026-1F7956DC1A52}" destId="{47C3085D-4721-4598-952F-E3B0A659B821}" srcOrd="2" destOrd="0" presId="urn:microsoft.com/office/officeart/2018/2/layout/IconVerticalSolidList#9"/>
    <dgm:cxn modelId="{827C29FF-194A-4885-BFA2-46B7E365D8A3}" type="presParOf" srcId="{47C3085D-4721-4598-952F-E3B0A659B821}" destId="{9513D8E9-CC3A-4BF8-B6D8-0E6147F03D23}" srcOrd="0" destOrd="0" presId="urn:microsoft.com/office/officeart/2018/2/layout/IconVerticalSolidList#9"/>
    <dgm:cxn modelId="{5817BF37-C7E2-4E6D-9A61-D046E0F3780C}" type="presParOf" srcId="{47C3085D-4721-4598-952F-E3B0A659B821}" destId="{2796644A-9E75-4029-933A-83D648AEF515}" srcOrd="1" destOrd="0" presId="urn:microsoft.com/office/officeart/2018/2/layout/IconVerticalSolidList#9"/>
    <dgm:cxn modelId="{72A8E540-37FA-420C-9713-CA12363A51C7}" type="presParOf" srcId="{47C3085D-4721-4598-952F-E3B0A659B821}" destId="{A0140DF1-3D07-4932-8E2D-12D99B017DE7}" srcOrd="2" destOrd="0" presId="urn:microsoft.com/office/officeart/2018/2/layout/IconVerticalSolidList#9"/>
    <dgm:cxn modelId="{C6F2231D-4471-4F25-AC78-9BC58FC19983}" type="presParOf" srcId="{47C3085D-4721-4598-952F-E3B0A659B821}" destId="{896BC545-E73E-44EC-9497-2CA77B20C19D}" srcOrd="3" destOrd="0" presId="urn:microsoft.com/office/officeart/2018/2/layout/IconVerticalSolidList#9"/>
    <dgm:cxn modelId="{ACD8CC40-2A5F-4622-85AD-4CF769DF6CE2}" type="presParOf" srcId="{43A7055D-D934-4009-8026-1F7956DC1A52}" destId="{E49A1F2C-2603-41F7-91B2-C787E3873E77}" srcOrd="3" destOrd="0" presId="urn:microsoft.com/office/officeart/2018/2/layout/IconVerticalSolidList#9"/>
    <dgm:cxn modelId="{F99EB825-6E94-4A62-9F3F-549A62CACEF1}" type="presParOf" srcId="{43A7055D-D934-4009-8026-1F7956DC1A52}" destId="{D79D5AEF-0F32-401E-8F0D-45BFF993564B}" srcOrd="4" destOrd="0" presId="urn:microsoft.com/office/officeart/2018/2/layout/IconVerticalSolidList#9"/>
    <dgm:cxn modelId="{7586F926-BAAA-403D-8CDA-B83184A74484}" type="presParOf" srcId="{D79D5AEF-0F32-401E-8F0D-45BFF993564B}" destId="{801B97DC-B4F5-4B63-BE95-3930B4C36903}" srcOrd="0" destOrd="0" presId="urn:microsoft.com/office/officeart/2018/2/layout/IconVerticalSolidList#9"/>
    <dgm:cxn modelId="{734107B3-8AE6-4EE1-96B1-B3FB46582F14}" type="presParOf" srcId="{D79D5AEF-0F32-401E-8F0D-45BFF993564B}" destId="{ADB009D7-20A9-4DE9-AB52-E4A864AEB75B}" srcOrd="1" destOrd="0" presId="urn:microsoft.com/office/officeart/2018/2/layout/IconVerticalSolidList#9"/>
    <dgm:cxn modelId="{4CAE5A89-9AC3-4883-A1F3-CBB7AAAB0C06}" type="presParOf" srcId="{D79D5AEF-0F32-401E-8F0D-45BFF993564B}" destId="{836C2A20-8787-4EA7-822F-2DEADEFFF0E2}" srcOrd="2" destOrd="0" presId="urn:microsoft.com/office/officeart/2018/2/layout/IconVerticalSolidList#9"/>
    <dgm:cxn modelId="{729D3759-1AFA-4A1A-B182-388244CA03EC}" type="presParOf" srcId="{D79D5AEF-0F32-401E-8F0D-45BFF993564B}" destId="{F03DE9C2-8AB5-4869-AE44-AF9C4E304689}" srcOrd="3" destOrd="0" presId="urn:microsoft.com/office/officeart/2018/2/layout/IconVerticalSolid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75BEC92-4CB8-4205-938A-F555029F312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F7B15F5-8F0C-44A3-80D7-C3D755092F3A}">
      <dgm:prSet/>
      <dgm:spPr/>
      <dgm:t>
        <a:bodyPr/>
        <a:lstStyle/>
        <a:p>
          <a:r>
            <a:rPr lang="en-US"/>
            <a:t>• Media can reinforce stigma (e.g., mental illness, addiction)</a:t>
          </a:r>
        </a:p>
      </dgm:t>
    </dgm:pt>
    <dgm:pt modelId="{3FD4AA84-91D5-4405-B061-E9C8B57E83D5}" type="parTrans" cxnId="{8CBAC5C7-4F6C-49BF-8E70-8CD12A89447C}">
      <dgm:prSet/>
      <dgm:spPr/>
      <dgm:t>
        <a:bodyPr/>
        <a:lstStyle/>
        <a:p>
          <a:endParaRPr lang="en-US"/>
        </a:p>
      </dgm:t>
    </dgm:pt>
    <dgm:pt modelId="{40DFFE69-FE07-45DE-8A37-0E9EC09134D4}" type="sibTrans" cxnId="{8CBAC5C7-4F6C-49BF-8E70-8CD12A89447C}">
      <dgm:prSet/>
      <dgm:spPr/>
      <dgm:t>
        <a:bodyPr/>
        <a:lstStyle/>
        <a:p>
          <a:endParaRPr lang="en-US"/>
        </a:p>
      </dgm:t>
    </dgm:pt>
    <dgm:pt modelId="{EB828FA6-30EA-4F9F-BD3D-20C0247B60CC}">
      <dgm:prSet/>
      <dgm:spPr/>
      <dgm:t>
        <a:bodyPr/>
        <a:lstStyle/>
        <a:p>
          <a:r>
            <a:rPr lang="en-US"/>
            <a:t>• Repeated stereotypes can influence public support for funding/services</a:t>
          </a:r>
        </a:p>
      </dgm:t>
    </dgm:pt>
    <dgm:pt modelId="{97159304-4A7F-46EA-84C0-47E62C00E23F}" type="parTrans" cxnId="{3EB201BC-D01F-4B66-9BAE-73928AAABDC6}">
      <dgm:prSet/>
      <dgm:spPr/>
      <dgm:t>
        <a:bodyPr/>
        <a:lstStyle/>
        <a:p>
          <a:endParaRPr lang="en-US"/>
        </a:p>
      </dgm:t>
    </dgm:pt>
    <dgm:pt modelId="{27DF8005-5F8E-44B7-A6DD-02684E8D5B69}" type="sibTrans" cxnId="{3EB201BC-D01F-4B66-9BAE-73928AAABDC6}">
      <dgm:prSet/>
      <dgm:spPr/>
      <dgm:t>
        <a:bodyPr/>
        <a:lstStyle/>
        <a:p>
          <a:endParaRPr lang="en-US"/>
        </a:p>
      </dgm:t>
    </dgm:pt>
    <dgm:pt modelId="{2433B65E-3860-4566-BD72-4F5DBA70E65D}" type="pres">
      <dgm:prSet presAssocID="{975BEC92-4CB8-4205-938A-F555029F3123}" presName="root" presStyleCnt="0">
        <dgm:presLayoutVars>
          <dgm:dir/>
          <dgm:resizeHandles val="exact"/>
        </dgm:presLayoutVars>
      </dgm:prSet>
      <dgm:spPr/>
    </dgm:pt>
    <dgm:pt modelId="{F81AEED7-1A7C-4BD3-B6F9-A34736F6F50B}" type="pres">
      <dgm:prSet presAssocID="{DF7B15F5-8F0C-44A3-80D7-C3D755092F3A}" presName="compNode" presStyleCnt="0"/>
      <dgm:spPr/>
    </dgm:pt>
    <dgm:pt modelId="{359D2C8C-5E78-4CE6-8105-A01F89B64DBB}" type="pres">
      <dgm:prSet presAssocID="{DF7B15F5-8F0C-44A3-80D7-C3D755092F3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ongue Face with Solid Fill"/>
        </a:ext>
      </dgm:extLst>
    </dgm:pt>
    <dgm:pt modelId="{E2E1C3E2-EAA6-4CAA-A9CE-AC6CC5B56076}" type="pres">
      <dgm:prSet presAssocID="{DF7B15F5-8F0C-44A3-80D7-C3D755092F3A}" presName="spaceRect" presStyleCnt="0"/>
      <dgm:spPr/>
    </dgm:pt>
    <dgm:pt modelId="{D4B922F7-81D3-4DE1-9FDA-1BA545EBFF76}" type="pres">
      <dgm:prSet presAssocID="{DF7B15F5-8F0C-44A3-80D7-C3D755092F3A}" presName="textRect" presStyleLbl="revTx" presStyleIdx="0" presStyleCnt="2">
        <dgm:presLayoutVars>
          <dgm:chMax val="1"/>
          <dgm:chPref val="1"/>
        </dgm:presLayoutVars>
      </dgm:prSet>
      <dgm:spPr/>
    </dgm:pt>
    <dgm:pt modelId="{A0450DBD-662E-4304-8284-9B596912643D}" type="pres">
      <dgm:prSet presAssocID="{40DFFE69-FE07-45DE-8A37-0E9EC09134D4}" presName="sibTrans" presStyleCnt="0"/>
      <dgm:spPr/>
    </dgm:pt>
    <dgm:pt modelId="{EA76A017-B9E1-4F65-BC74-EE34F4E3298D}" type="pres">
      <dgm:prSet presAssocID="{EB828FA6-30EA-4F9F-BD3D-20C0247B60CC}" presName="compNode" presStyleCnt="0"/>
      <dgm:spPr/>
    </dgm:pt>
    <dgm:pt modelId="{54B25DA2-92F1-4B91-A5F3-C1F68CF0AB64}" type="pres">
      <dgm:prSet presAssocID="{EB828FA6-30EA-4F9F-BD3D-20C0247B60C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16B63038-8597-4F9F-B92D-F2469628D015}" type="pres">
      <dgm:prSet presAssocID="{EB828FA6-30EA-4F9F-BD3D-20C0247B60CC}" presName="spaceRect" presStyleCnt="0"/>
      <dgm:spPr/>
    </dgm:pt>
    <dgm:pt modelId="{4C585A3E-A6A7-47F3-A879-A672645B1465}" type="pres">
      <dgm:prSet presAssocID="{EB828FA6-30EA-4F9F-BD3D-20C0247B60CC}" presName="textRect" presStyleLbl="revTx" presStyleIdx="1" presStyleCnt="2">
        <dgm:presLayoutVars>
          <dgm:chMax val="1"/>
          <dgm:chPref val="1"/>
        </dgm:presLayoutVars>
      </dgm:prSet>
      <dgm:spPr/>
    </dgm:pt>
  </dgm:ptLst>
  <dgm:cxnLst>
    <dgm:cxn modelId="{0A761E5B-43D8-4711-A3C1-379F0EC33915}" type="presOf" srcId="{DF7B15F5-8F0C-44A3-80D7-C3D755092F3A}" destId="{D4B922F7-81D3-4DE1-9FDA-1BA545EBFF76}" srcOrd="0" destOrd="0" presId="urn:microsoft.com/office/officeart/2018/2/layout/IconLabelList"/>
    <dgm:cxn modelId="{00E9676F-B732-4DD6-B3F3-E316BAA843AA}" type="presOf" srcId="{975BEC92-4CB8-4205-938A-F555029F3123}" destId="{2433B65E-3860-4566-BD72-4F5DBA70E65D}" srcOrd="0" destOrd="0" presId="urn:microsoft.com/office/officeart/2018/2/layout/IconLabelList"/>
    <dgm:cxn modelId="{94421BBB-6F61-4E39-9529-338D9BE928C1}" type="presOf" srcId="{EB828FA6-30EA-4F9F-BD3D-20C0247B60CC}" destId="{4C585A3E-A6A7-47F3-A879-A672645B1465}" srcOrd="0" destOrd="0" presId="urn:microsoft.com/office/officeart/2018/2/layout/IconLabelList"/>
    <dgm:cxn modelId="{3EB201BC-D01F-4B66-9BAE-73928AAABDC6}" srcId="{975BEC92-4CB8-4205-938A-F555029F3123}" destId="{EB828FA6-30EA-4F9F-BD3D-20C0247B60CC}" srcOrd="1" destOrd="0" parTransId="{97159304-4A7F-46EA-84C0-47E62C00E23F}" sibTransId="{27DF8005-5F8E-44B7-A6DD-02684E8D5B69}"/>
    <dgm:cxn modelId="{8CBAC5C7-4F6C-49BF-8E70-8CD12A89447C}" srcId="{975BEC92-4CB8-4205-938A-F555029F3123}" destId="{DF7B15F5-8F0C-44A3-80D7-C3D755092F3A}" srcOrd="0" destOrd="0" parTransId="{3FD4AA84-91D5-4405-B061-E9C8B57E83D5}" sibTransId="{40DFFE69-FE07-45DE-8A37-0E9EC09134D4}"/>
    <dgm:cxn modelId="{D423465C-3361-47BE-B8B7-EA070A775975}" type="presParOf" srcId="{2433B65E-3860-4566-BD72-4F5DBA70E65D}" destId="{F81AEED7-1A7C-4BD3-B6F9-A34736F6F50B}" srcOrd="0" destOrd="0" presId="urn:microsoft.com/office/officeart/2018/2/layout/IconLabelList"/>
    <dgm:cxn modelId="{0E53F38D-1739-47DD-9D92-CA43C9C026D7}" type="presParOf" srcId="{F81AEED7-1A7C-4BD3-B6F9-A34736F6F50B}" destId="{359D2C8C-5E78-4CE6-8105-A01F89B64DBB}" srcOrd="0" destOrd="0" presId="urn:microsoft.com/office/officeart/2018/2/layout/IconLabelList"/>
    <dgm:cxn modelId="{5DC0BCBA-CFCB-4158-A0AD-FF5394891C91}" type="presParOf" srcId="{F81AEED7-1A7C-4BD3-B6F9-A34736F6F50B}" destId="{E2E1C3E2-EAA6-4CAA-A9CE-AC6CC5B56076}" srcOrd="1" destOrd="0" presId="urn:microsoft.com/office/officeart/2018/2/layout/IconLabelList"/>
    <dgm:cxn modelId="{56EDE124-4EE8-4A36-B5EE-FCD7675DE7ED}" type="presParOf" srcId="{F81AEED7-1A7C-4BD3-B6F9-A34736F6F50B}" destId="{D4B922F7-81D3-4DE1-9FDA-1BA545EBFF76}" srcOrd="2" destOrd="0" presId="urn:microsoft.com/office/officeart/2018/2/layout/IconLabelList"/>
    <dgm:cxn modelId="{65B4B948-F31A-4D68-A6FD-B28659D97C49}" type="presParOf" srcId="{2433B65E-3860-4566-BD72-4F5DBA70E65D}" destId="{A0450DBD-662E-4304-8284-9B596912643D}" srcOrd="1" destOrd="0" presId="urn:microsoft.com/office/officeart/2018/2/layout/IconLabelList"/>
    <dgm:cxn modelId="{E526E6DF-38CA-4D24-818B-0AD7F721AC64}" type="presParOf" srcId="{2433B65E-3860-4566-BD72-4F5DBA70E65D}" destId="{EA76A017-B9E1-4F65-BC74-EE34F4E3298D}" srcOrd="2" destOrd="0" presId="urn:microsoft.com/office/officeart/2018/2/layout/IconLabelList"/>
    <dgm:cxn modelId="{79014859-C74D-4F91-B6B1-E6AA9C3B4C3D}" type="presParOf" srcId="{EA76A017-B9E1-4F65-BC74-EE34F4E3298D}" destId="{54B25DA2-92F1-4B91-A5F3-C1F68CF0AB64}" srcOrd="0" destOrd="0" presId="urn:microsoft.com/office/officeart/2018/2/layout/IconLabelList"/>
    <dgm:cxn modelId="{724BB7D2-027B-45D9-B868-D9DD189E4D68}" type="presParOf" srcId="{EA76A017-B9E1-4F65-BC74-EE34F4E3298D}" destId="{16B63038-8597-4F9F-B92D-F2469628D015}" srcOrd="1" destOrd="0" presId="urn:microsoft.com/office/officeart/2018/2/layout/IconLabelList"/>
    <dgm:cxn modelId="{FB83361E-0C2C-4E6F-818A-159C6105421A}" type="presParOf" srcId="{EA76A017-B9E1-4F65-BC74-EE34F4E3298D}" destId="{4C585A3E-A6A7-47F3-A879-A672645B146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0CA4BB-E485-407F-8479-F003587C5A24}"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BADB599B-B2B5-4FEF-8721-B65C5A2C2879}">
      <dgm:prSet/>
      <dgm:spPr/>
      <dgm:t>
        <a:bodyPr/>
        <a:lstStyle/>
        <a:p>
          <a:r>
            <a:rPr lang="en-GB" b="1" dirty="0"/>
            <a:t>           SDG 3 – Ensure healthy lives and promote wellbeing for all at all ages</a:t>
          </a:r>
          <a:endParaRPr lang="en-US" b="1" dirty="0"/>
        </a:p>
      </dgm:t>
    </dgm:pt>
    <dgm:pt modelId="{AF1BF09C-7388-4DC8-976F-E5DB26ECAB5A}" type="parTrans" cxnId="{309E23A5-DF88-41C2-804F-5221D68382A9}">
      <dgm:prSet/>
      <dgm:spPr/>
      <dgm:t>
        <a:bodyPr/>
        <a:lstStyle/>
        <a:p>
          <a:endParaRPr lang="en-US"/>
        </a:p>
      </dgm:t>
    </dgm:pt>
    <dgm:pt modelId="{C2CB4A58-1272-4DF1-82E9-ED8F48707C96}" type="sibTrans" cxnId="{309E23A5-DF88-41C2-804F-5221D68382A9}">
      <dgm:prSet/>
      <dgm:spPr/>
      <dgm:t>
        <a:bodyPr/>
        <a:lstStyle/>
        <a:p>
          <a:endParaRPr lang="en-US"/>
        </a:p>
      </dgm:t>
    </dgm:pt>
    <dgm:pt modelId="{AF7F8488-EED9-4F9A-AE32-B4C226586CA7}">
      <dgm:prSet/>
      <dgm:spPr/>
      <dgm:t>
        <a:bodyPr/>
        <a:lstStyle/>
        <a:p>
          <a:pPr>
            <a:lnSpc>
              <a:spcPct val="150000"/>
            </a:lnSpc>
          </a:pPr>
          <a:r>
            <a:rPr lang="en-GB" sz="1400" dirty="0"/>
            <a:t>Public and media narratives influence how health priorities are understood and addressed</a:t>
          </a:r>
          <a:endParaRPr lang="en-US" sz="1400" dirty="0"/>
        </a:p>
      </dgm:t>
    </dgm:pt>
    <dgm:pt modelId="{C2C34CC0-9B99-4A85-9602-77976968CB93}" type="parTrans" cxnId="{F815C568-774C-43C6-AE66-960C9D2A4D2C}">
      <dgm:prSet/>
      <dgm:spPr/>
      <dgm:t>
        <a:bodyPr/>
        <a:lstStyle/>
        <a:p>
          <a:endParaRPr lang="en-US"/>
        </a:p>
      </dgm:t>
    </dgm:pt>
    <dgm:pt modelId="{4577C82C-E56A-43C1-A4F2-0C26267A1B22}" type="sibTrans" cxnId="{F815C568-774C-43C6-AE66-960C9D2A4D2C}">
      <dgm:prSet/>
      <dgm:spPr/>
      <dgm:t>
        <a:bodyPr/>
        <a:lstStyle/>
        <a:p>
          <a:endParaRPr lang="en-US"/>
        </a:p>
      </dgm:t>
    </dgm:pt>
    <dgm:pt modelId="{F24B153F-F39B-47FF-8754-E47C61F61CE3}">
      <dgm:prSet/>
      <dgm:spPr/>
      <dgm:t>
        <a:bodyPr/>
        <a:lstStyle/>
        <a:p>
          <a:pPr>
            <a:lnSpc>
              <a:spcPct val="150000"/>
            </a:lnSpc>
          </a:pPr>
          <a:r>
            <a:rPr lang="en-GB" sz="1400" dirty="0"/>
            <a:t>Media campaigns can help promote:</a:t>
          </a:r>
          <a:endParaRPr lang="en-US" sz="1400" dirty="0"/>
        </a:p>
      </dgm:t>
    </dgm:pt>
    <dgm:pt modelId="{E82D5815-06FB-40BC-8CD4-22D6AC3E98BD}" type="parTrans" cxnId="{28C7236C-D5D9-4703-8D1B-8A93EA789ADE}">
      <dgm:prSet/>
      <dgm:spPr/>
      <dgm:t>
        <a:bodyPr/>
        <a:lstStyle/>
        <a:p>
          <a:endParaRPr lang="en-US"/>
        </a:p>
      </dgm:t>
    </dgm:pt>
    <dgm:pt modelId="{544F8564-6E5B-408F-B801-097B0A7A8700}" type="sibTrans" cxnId="{28C7236C-D5D9-4703-8D1B-8A93EA789ADE}">
      <dgm:prSet/>
      <dgm:spPr/>
      <dgm:t>
        <a:bodyPr/>
        <a:lstStyle/>
        <a:p>
          <a:endParaRPr lang="en-US"/>
        </a:p>
      </dgm:t>
    </dgm:pt>
    <dgm:pt modelId="{F8FE81B7-A61A-4953-BF14-D1F2464277B1}">
      <dgm:prSet/>
      <dgm:spPr/>
      <dgm:t>
        <a:bodyPr/>
        <a:lstStyle/>
        <a:p>
          <a:pPr>
            <a:lnSpc>
              <a:spcPct val="150000"/>
            </a:lnSpc>
          </a:pPr>
          <a:r>
            <a:rPr lang="en-GB" sz="1400" dirty="0"/>
            <a:t>Mental health awareness (Target 3.4)</a:t>
          </a:r>
          <a:endParaRPr lang="en-US" sz="1400" dirty="0"/>
        </a:p>
      </dgm:t>
    </dgm:pt>
    <dgm:pt modelId="{14315CA8-AF70-446F-A88E-02B3E4C114C4}" type="parTrans" cxnId="{06FDB4C1-069A-4E0B-8860-86AB2A1A5F06}">
      <dgm:prSet/>
      <dgm:spPr/>
      <dgm:t>
        <a:bodyPr/>
        <a:lstStyle/>
        <a:p>
          <a:endParaRPr lang="en-US"/>
        </a:p>
      </dgm:t>
    </dgm:pt>
    <dgm:pt modelId="{35F6DD3F-72C4-4439-817F-3F8224525343}" type="sibTrans" cxnId="{06FDB4C1-069A-4E0B-8860-86AB2A1A5F06}">
      <dgm:prSet/>
      <dgm:spPr/>
      <dgm:t>
        <a:bodyPr/>
        <a:lstStyle/>
        <a:p>
          <a:endParaRPr lang="en-US"/>
        </a:p>
      </dgm:t>
    </dgm:pt>
    <dgm:pt modelId="{1D044D6A-D1D8-4F70-9C7E-893E3DEEE3EF}">
      <dgm:prSet/>
      <dgm:spPr/>
      <dgm:t>
        <a:bodyPr/>
        <a:lstStyle/>
        <a:p>
          <a:pPr>
            <a:lnSpc>
              <a:spcPct val="150000"/>
            </a:lnSpc>
          </a:pPr>
          <a:r>
            <a:rPr lang="en-GB" sz="1400" dirty="0"/>
            <a:t>Accurate vaccine information (Target 3.8 &amp; 3.b)</a:t>
          </a:r>
          <a:endParaRPr lang="en-US" sz="1400" dirty="0"/>
        </a:p>
      </dgm:t>
    </dgm:pt>
    <dgm:pt modelId="{71490C0F-21B3-4C1B-9C41-B03606362465}" type="parTrans" cxnId="{58579E20-1B03-4499-9FAB-D833F4B72010}">
      <dgm:prSet/>
      <dgm:spPr/>
      <dgm:t>
        <a:bodyPr/>
        <a:lstStyle/>
        <a:p>
          <a:endParaRPr lang="en-US"/>
        </a:p>
      </dgm:t>
    </dgm:pt>
    <dgm:pt modelId="{8C7748D9-3824-427A-9FD9-55CB9B3683FA}" type="sibTrans" cxnId="{58579E20-1B03-4499-9FAB-D833F4B72010}">
      <dgm:prSet/>
      <dgm:spPr/>
      <dgm:t>
        <a:bodyPr/>
        <a:lstStyle/>
        <a:p>
          <a:endParaRPr lang="en-US"/>
        </a:p>
      </dgm:t>
    </dgm:pt>
    <dgm:pt modelId="{34750FC0-5BB4-4681-B9DC-6980B3F9E2AB}">
      <dgm:prSet/>
      <dgm:spPr/>
      <dgm:t>
        <a:bodyPr/>
        <a:lstStyle/>
        <a:p>
          <a:pPr>
            <a:lnSpc>
              <a:spcPct val="150000"/>
            </a:lnSpc>
          </a:pPr>
          <a:r>
            <a:rPr lang="en-GB" sz="1400" dirty="0"/>
            <a:t>Health education and behaviour change (Target 3.5)</a:t>
          </a:r>
          <a:endParaRPr lang="en-US" sz="1400" dirty="0"/>
        </a:p>
      </dgm:t>
    </dgm:pt>
    <dgm:pt modelId="{385CFAC2-4987-49F0-B4CD-8B8F954B7106}" type="parTrans" cxnId="{2DF91806-02F7-4188-A4EF-E21AA13A0D48}">
      <dgm:prSet/>
      <dgm:spPr/>
      <dgm:t>
        <a:bodyPr/>
        <a:lstStyle/>
        <a:p>
          <a:endParaRPr lang="en-US"/>
        </a:p>
      </dgm:t>
    </dgm:pt>
    <dgm:pt modelId="{160083BD-F617-4FEC-BC02-B20295497483}" type="sibTrans" cxnId="{2DF91806-02F7-4188-A4EF-E21AA13A0D48}">
      <dgm:prSet/>
      <dgm:spPr/>
      <dgm:t>
        <a:bodyPr/>
        <a:lstStyle/>
        <a:p>
          <a:endParaRPr lang="en-US"/>
        </a:p>
      </dgm:t>
    </dgm:pt>
    <dgm:pt modelId="{A013FF51-1C95-4DA5-9C96-1C739849D557}">
      <dgm:prSet/>
      <dgm:spPr/>
      <dgm:t>
        <a:bodyPr/>
        <a:lstStyle/>
        <a:p>
          <a:pPr>
            <a:lnSpc>
              <a:spcPct val="150000"/>
            </a:lnSpc>
          </a:pPr>
          <a:r>
            <a:rPr lang="en-GB" sz="1400" dirty="0"/>
            <a:t>Stigma in media can undermine help-seeking and service use, especially for mental illness, HIV/AIDS, addiction</a:t>
          </a:r>
          <a:endParaRPr lang="en-US" sz="1400" dirty="0"/>
        </a:p>
      </dgm:t>
    </dgm:pt>
    <dgm:pt modelId="{DA74595D-8361-444F-BA58-A69A447767D0}" type="parTrans" cxnId="{66D21AE4-82FF-4E06-B607-CA0CD7FF3002}">
      <dgm:prSet/>
      <dgm:spPr/>
      <dgm:t>
        <a:bodyPr/>
        <a:lstStyle/>
        <a:p>
          <a:endParaRPr lang="en-US"/>
        </a:p>
      </dgm:t>
    </dgm:pt>
    <dgm:pt modelId="{5A50D236-4AC0-4B72-A8E3-F004EEC34D91}" type="sibTrans" cxnId="{66D21AE4-82FF-4E06-B607-CA0CD7FF3002}">
      <dgm:prSet/>
      <dgm:spPr/>
      <dgm:t>
        <a:bodyPr/>
        <a:lstStyle/>
        <a:p>
          <a:endParaRPr lang="en-US"/>
        </a:p>
      </dgm:t>
    </dgm:pt>
    <dgm:pt modelId="{AB32DACD-4D8A-4090-8151-E7BCACADCF3F}">
      <dgm:prSet/>
      <dgm:spPr/>
      <dgm:t>
        <a:bodyPr/>
        <a:lstStyle/>
        <a:p>
          <a:pPr>
            <a:lnSpc>
              <a:spcPct val="150000"/>
            </a:lnSpc>
          </a:pPr>
          <a:r>
            <a:rPr lang="en-GB" sz="1400" dirty="0"/>
            <a:t>Achieving SDG 3 requires inclusive, accurate, and stigma-free health communication</a:t>
          </a:r>
          <a:endParaRPr lang="en-US" sz="1400" dirty="0"/>
        </a:p>
      </dgm:t>
    </dgm:pt>
    <dgm:pt modelId="{09BFBE2D-C1C6-42CA-8CB1-ADCDEBD3B1EC}" type="parTrans" cxnId="{259C396F-29A1-4B19-B3AA-30026B92963D}">
      <dgm:prSet/>
      <dgm:spPr/>
      <dgm:t>
        <a:bodyPr/>
        <a:lstStyle/>
        <a:p>
          <a:endParaRPr lang="en-US"/>
        </a:p>
      </dgm:t>
    </dgm:pt>
    <dgm:pt modelId="{70B4A9CA-A195-4F5B-A502-111C1AB6F203}" type="sibTrans" cxnId="{259C396F-29A1-4B19-B3AA-30026B92963D}">
      <dgm:prSet/>
      <dgm:spPr/>
      <dgm:t>
        <a:bodyPr/>
        <a:lstStyle/>
        <a:p>
          <a:endParaRPr lang="en-US"/>
        </a:p>
      </dgm:t>
    </dgm:pt>
    <dgm:pt modelId="{3808AE9C-124F-4BB9-A528-E8951FB94916}">
      <dgm:prSet/>
      <dgm:spPr/>
      <dgm:t>
        <a:bodyPr/>
        <a:lstStyle/>
        <a:p>
          <a:pPr>
            <a:lnSpc>
              <a:spcPct val="90000"/>
            </a:lnSpc>
          </a:pPr>
          <a:endParaRPr lang="en-US" sz="1400" dirty="0"/>
        </a:p>
      </dgm:t>
    </dgm:pt>
    <dgm:pt modelId="{BFF8D27B-6F9D-40DB-931D-6C991D88D1A4}" type="parTrans" cxnId="{91DE7A32-20E6-46C1-A6C4-7EF7214D2BF6}">
      <dgm:prSet/>
      <dgm:spPr/>
      <dgm:t>
        <a:bodyPr/>
        <a:lstStyle/>
        <a:p>
          <a:endParaRPr lang="en-GB"/>
        </a:p>
      </dgm:t>
    </dgm:pt>
    <dgm:pt modelId="{3CCB6B74-A100-470B-9DB3-0839FE4C51D3}" type="sibTrans" cxnId="{91DE7A32-20E6-46C1-A6C4-7EF7214D2BF6}">
      <dgm:prSet/>
      <dgm:spPr/>
      <dgm:t>
        <a:bodyPr/>
        <a:lstStyle/>
        <a:p>
          <a:endParaRPr lang="en-GB"/>
        </a:p>
      </dgm:t>
    </dgm:pt>
    <dgm:pt modelId="{02DAB0E5-96B8-46AC-92C4-DF999BA05EA5}">
      <dgm:prSet/>
      <dgm:spPr/>
      <dgm:t>
        <a:bodyPr/>
        <a:lstStyle/>
        <a:p>
          <a:pPr>
            <a:lnSpc>
              <a:spcPct val="90000"/>
            </a:lnSpc>
          </a:pPr>
          <a:endParaRPr lang="en-US" sz="1400" dirty="0"/>
        </a:p>
      </dgm:t>
    </dgm:pt>
    <dgm:pt modelId="{09E5CE91-803D-48EE-8FF3-08E57CFD450D}" type="parTrans" cxnId="{F9AD59BE-A1A3-4167-88FE-19F73E3055B3}">
      <dgm:prSet/>
      <dgm:spPr/>
      <dgm:t>
        <a:bodyPr/>
        <a:lstStyle/>
        <a:p>
          <a:endParaRPr lang="en-GB"/>
        </a:p>
      </dgm:t>
    </dgm:pt>
    <dgm:pt modelId="{4BCDD398-2494-41AC-8BD6-300727A632A0}" type="sibTrans" cxnId="{F9AD59BE-A1A3-4167-88FE-19F73E3055B3}">
      <dgm:prSet/>
      <dgm:spPr/>
      <dgm:t>
        <a:bodyPr/>
        <a:lstStyle/>
        <a:p>
          <a:endParaRPr lang="en-GB"/>
        </a:p>
      </dgm:t>
    </dgm:pt>
    <dgm:pt modelId="{99607B66-2FE2-4775-A192-ACD15437BB89}" type="pres">
      <dgm:prSet presAssocID="{3E0CA4BB-E485-407F-8479-F003587C5A24}" presName="linear" presStyleCnt="0">
        <dgm:presLayoutVars>
          <dgm:animLvl val="lvl"/>
          <dgm:resizeHandles val="exact"/>
        </dgm:presLayoutVars>
      </dgm:prSet>
      <dgm:spPr/>
    </dgm:pt>
    <dgm:pt modelId="{DEEE50FF-4C82-4E8A-BA9D-6FF91D38D53B}" type="pres">
      <dgm:prSet presAssocID="{BADB599B-B2B5-4FEF-8721-B65C5A2C2879}" presName="parentText" presStyleLbl="node1" presStyleIdx="0" presStyleCnt="1" custLinFactNeighborY="450">
        <dgm:presLayoutVars>
          <dgm:chMax val="0"/>
          <dgm:bulletEnabled val="1"/>
        </dgm:presLayoutVars>
      </dgm:prSet>
      <dgm:spPr/>
    </dgm:pt>
    <dgm:pt modelId="{743433E3-9A9B-411A-A8C5-BE32329E8051}" type="pres">
      <dgm:prSet presAssocID="{BADB599B-B2B5-4FEF-8721-B65C5A2C2879}" presName="childText" presStyleLbl="revTx" presStyleIdx="0" presStyleCnt="1" custLinFactNeighborY="30669">
        <dgm:presLayoutVars>
          <dgm:bulletEnabled val="1"/>
        </dgm:presLayoutVars>
      </dgm:prSet>
      <dgm:spPr/>
    </dgm:pt>
  </dgm:ptLst>
  <dgm:cxnLst>
    <dgm:cxn modelId="{F6B3F101-1B43-4832-8E62-504C0B2094E3}" type="presOf" srcId="{BADB599B-B2B5-4FEF-8721-B65C5A2C2879}" destId="{DEEE50FF-4C82-4E8A-BA9D-6FF91D38D53B}" srcOrd="0" destOrd="0" presId="urn:microsoft.com/office/officeart/2005/8/layout/vList2"/>
    <dgm:cxn modelId="{2DF91806-02F7-4188-A4EF-E21AA13A0D48}" srcId="{F24B153F-F39B-47FF-8754-E47C61F61CE3}" destId="{34750FC0-5BB4-4681-B9DC-6980B3F9E2AB}" srcOrd="2" destOrd="0" parTransId="{385CFAC2-4987-49F0-B4CD-8B8F954B7106}" sibTransId="{160083BD-F617-4FEC-BC02-B20295497483}"/>
    <dgm:cxn modelId="{6B27DC15-E6D0-4A1A-B662-A6007E664B73}" type="presOf" srcId="{F24B153F-F39B-47FF-8754-E47C61F61CE3}" destId="{743433E3-9A9B-411A-A8C5-BE32329E8051}" srcOrd="0" destOrd="2" presId="urn:microsoft.com/office/officeart/2005/8/layout/vList2"/>
    <dgm:cxn modelId="{58579E20-1B03-4499-9FAB-D833F4B72010}" srcId="{F24B153F-F39B-47FF-8754-E47C61F61CE3}" destId="{1D044D6A-D1D8-4F70-9C7E-893E3DEEE3EF}" srcOrd="1" destOrd="0" parTransId="{71490C0F-21B3-4C1B-9C41-B03606362465}" sibTransId="{8C7748D9-3824-427A-9FD9-55CB9B3683FA}"/>
    <dgm:cxn modelId="{87B73B2D-2ADD-4638-8490-6107DE9B25A5}" type="presOf" srcId="{02DAB0E5-96B8-46AC-92C4-DF999BA05EA5}" destId="{743433E3-9A9B-411A-A8C5-BE32329E8051}" srcOrd="0" destOrd="0" presId="urn:microsoft.com/office/officeart/2005/8/layout/vList2"/>
    <dgm:cxn modelId="{91DE7A32-20E6-46C1-A6C4-7EF7214D2BF6}" srcId="{BADB599B-B2B5-4FEF-8721-B65C5A2C2879}" destId="{3808AE9C-124F-4BB9-A528-E8951FB94916}" srcOrd="5" destOrd="0" parTransId="{BFF8D27B-6F9D-40DB-931D-6C991D88D1A4}" sibTransId="{3CCB6B74-A100-470B-9DB3-0839FE4C51D3}"/>
    <dgm:cxn modelId="{493A5B63-341E-4221-AE91-95FC03F06D2F}" type="presOf" srcId="{AF7F8488-EED9-4F9A-AE32-B4C226586CA7}" destId="{743433E3-9A9B-411A-A8C5-BE32329E8051}" srcOrd="0" destOrd="1" presId="urn:microsoft.com/office/officeart/2005/8/layout/vList2"/>
    <dgm:cxn modelId="{F815C568-774C-43C6-AE66-960C9D2A4D2C}" srcId="{BADB599B-B2B5-4FEF-8721-B65C5A2C2879}" destId="{AF7F8488-EED9-4F9A-AE32-B4C226586CA7}" srcOrd="1" destOrd="0" parTransId="{C2C34CC0-9B99-4A85-9602-77976968CB93}" sibTransId="{4577C82C-E56A-43C1-A4F2-0C26267A1B22}"/>
    <dgm:cxn modelId="{9D6B5D6A-D43A-4D85-BB6C-75F5955ED1FD}" type="presOf" srcId="{3808AE9C-124F-4BB9-A528-E8951FB94916}" destId="{743433E3-9A9B-411A-A8C5-BE32329E8051}" srcOrd="0" destOrd="8" presId="urn:microsoft.com/office/officeart/2005/8/layout/vList2"/>
    <dgm:cxn modelId="{AA32E46B-876E-43D9-965B-21B422D040C7}" type="presOf" srcId="{3E0CA4BB-E485-407F-8479-F003587C5A24}" destId="{99607B66-2FE2-4775-A192-ACD15437BB89}" srcOrd="0" destOrd="0" presId="urn:microsoft.com/office/officeart/2005/8/layout/vList2"/>
    <dgm:cxn modelId="{28C7236C-D5D9-4703-8D1B-8A93EA789ADE}" srcId="{BADB599B-B2B5-4FEF-8721-B65C5A2C2879}" destId="{F24B153F-F39B-47FF-8754-E47C61F61CE3}" srcOrd="2" destOrd="0" parTransId="{E82D5815-06FB-40BC-8CD4-22D6AC3E98BD}" sibTransId="{544F8564-6E5B-408F-B801-097B0A7A8700}"/>
    <dgm:cxn modelId="{FB4D4C6E-AA7C-420E-A8A7-B0CCC09784E8}" type="presOf" srcId="{1D044D6A-D1D8-4F70-9C7E-893E3DEEE3EF}" destId="{743433E3-9A9B-411A-A8C5-BE32329E8051}" srcOrd="0" destOrd="4" presId="urn:microsoft.com/office/officeart/2005/8/layout/vList2"/>
    <dgm:cxn modelId="{259C396F-29A1-4B19-B3AA-30026B92963D}" srcId="{BADB599B-B2B5-4FEF-8721-B65C5A2C2879}" destId="{AB32DACD-4D8A-4090-8151-E7BCACADCF3F}" srcOrd="4" destOrd="0" parTransId="{09BFBE2D-C1C6-42CA-8CB1-ADCDEBD3B1EC}" sibTransId="{70B4A9CA-A195-4F5B-A502-111C1AB6F203}"/>
    <dgm:cxn modelId="{13CF067E-5236-42BD-8A69-6B7915C09AE4}" type="presOf" srcId="{34750FC0-5BB4-4681-B9DC-6980B3F9E2AB}" destId="{743433E3-9A9B-411A-A8C5-BE32329E8051}" srcOrd="0" destOrd="5" presId="urn:microsoft.com/office/officeart/2005/8/layout/vList2"/>
    <dgm:cxn modelId="{309E23A5-DF88-41C2-804F-5221D68382A9}" srcId="{3E0CA4BB-E485-407F-8479-F003587C5A24}" destId="{BADB599B-B2B5-4FEF-8721-B65C5A2C2879}" srcOrd="0" destOrd="0" parTransId="{AF1BF09C-7388-4DC8-976F-E5DB26ECAB5A}" sibTransId="{C2CB4A58-1272-4DF1-82E9-ED8F48707C96}"/>
    <dgm:cxn modelId="{42ABB3AD-C3CB-4C26-B49B-7F4D03257086}" type="presOf" srcId="{F8FE81B7-A61A-4953-BF14-D1F2464277B1}" destId="{743433E3-9A9B-411A-A8C5-BE32329E8051}" srcOrd="0" destOrd="3" presId="urn:microsoft.com/office/officeart/2005/8/layout/vList2"/>
    <dgm:cxn modelId="{CD3EDAB8-48F3-4508-A366-D9621824E63F}" type="presOf" srcId="{A013FF51-1C95-4DA5-9C96-1C739849D557}" destId="{743433E3-9A9B-411A-A8C5-BE32329E8051}" srcOrd="0" destOrd="6" presId="urn:microsoft.com/office/officeart/2005/8/layout/vList2"/>
    <dgm:cxn modelId="{F9AD59BE-A1A3-4167-88FE-19F73E3055B3}" srcId="{BADB599B-B2B5-4FEF-8721-B65C5A2C2879}" destId="{02DAB0E5-96B8-46AC-92C4-DF999BA05EA5}" srcOrd="0" destOrd="0" parTransId="{09E5CE91-803D-48EE-8FF3-08E57CFD450D}" sibTransId="{4BCDD398-2494-41AC-8BD6-300727A632A0}"/>
    <dgm:cxn modelId="{06FDB4C1-069A-4E0B-8860-86AB2A1A5F06}" srcId="{F24B153F-F39B-47FF-8754-E47C61F61CE3}" destId="{F8FE81B7-A61A-4953-BF14-D1F2464277B1}" srcOrd="0" destOrd="0" parTransId="{14315CA8-AF70-446F-A88E-02B3E4C114C4}" sibTransId="{35F6DD3F-72C4-4439-817F-3F8224525343}"/>
    <dgm:cxn modelId="{ABBBF8CD-8A2E-4B79-8C0D-7C94DE024601}" type="presOf" srcId="{AB32DACD-4D8A-4090-8151-E7BCACADCF3F}" destId="{743433E3-9A9B-411A-A8C5-BE32329E8051}" srcOrd="0" destOrd="7" presId="urn:microsoft.com/office/officeart/2005/8/layout/vList2"/>
    <dgm:cxn modelId="{66D21AE4-82FF-4E06-B607-CA0CD7FF3002}" srcId="{BADB599B-B2B5-4FEF-8721-B65C5A2C2879}" destId="{A013FF51-1C95-4DA5-9C96-1C739849D557}" srcOrd="3" destOrd="0" parTransId="{DA74595D-8361-444F-BA58-A69A447767D0}" sibTransId="{5A50D236-4AC0-4B72-A8E3-F004EEC34D91}"/>
    <dgm:cxn modelId="{7B549DCA-99A7-4BCE-93C4-8DD01F9E11BA}" type="presParOf" srcId="{99607B66-2FE2-4775-A192-ACD15437BB89}" destId="{DEEE50FF-4C82-4E8A-BA9D-6FF91D38D53B}" srcOrd="0" destOrd="0" presId="urn:microsoft.com/office/officeart/2005/8/layout/vList2"/>
    <dgm:cxn modelId="{C3D0B752-F0B4-4DC8-90C5-B53AD4DB48E8}" type="presParOf" srcId="{99607B66-2FE2-4775-A192-ACD15437BB89}" destId="{743433E3-9A9B-411A-A8C5-BE32329E805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6D62AA8-A3BF-428F-9B05-EEB818891BF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D7FBE68-C891-480B-B26C-48CC09A4B98A}">
      <dgm:prSet/>
      <dgm:spPr/>
      <dgm:t>
        <a:bodyPr/>
        <a:lstStyle/>
        <a:p>
          <a:r>
            <a:rPr lang="en-US" dirty="0"/>
            <a:t>• False claims can spread faster than corrections</a:t>
          </a:r>
        </a:p>
      </dgm:t>
    </dgm:pt>
    <dgm:pt modelId="{CEB803A3-6C2B-4C57-A2E3-FE61CA5E2C18}" type="parTrans" cxnId="{998705DD-5E56-4D0B-9212-C3C2164D206B}">
      <dgm:prSet/>
      <dgm:spPr/>
      <dgm:t>
        <a:bodyPr/>
        <a:lstStyle/>
        <a:p>
          <a:endParaRPr lang="en-US"/>
        </a:p>
      </dgm:t>
    </dgm:pt>
    <dgm:pt modelId="{064C947C-8809-40B6-9901-2696AB7CFD2E}" type="sibTrans" cxnId="{998705DD-5E56-4D0B-9212-C3C2164D206B}">
      <dgm:prSet/>
      <dgm:spPr/>
      <dgm:t>
        <a:bodyPr/>
        <a:lstStyle/>
        <a:p>
          <a:endParaRPr lang="en-US"/>
        </a:p>
      </dgm:t>
    </dgm:pt>
    <dgm:pt modelId="{2A86067D-3EC1-484B-BC21-DD53C98373B2}">
      <dgm:prSet/>
      <dgm:spPr/>
      <dgm:t>
        <a:bodyPr/>
        <a:lstStyle/>
        <a:p>
          <a:r>
            <a:rPr lang="en-US"/>
            <a:t>• Impacts vaccine uptake, treatment trust, and health behaviours</a:t>
          </a:r>
        </a:p>
      </dgm:t>
    </dgm:pt>
    <dgm:pt modelId="{659CE601-DE5B-46C1-A32B-E69BB504C95C}" type="parTrans" cxnId="{D96DC4E8-4C36-40E8-BE6F-ABA42EEFC483}">
      <dgm:prSet/>
      <dgm:spPr/>
      <dgm:t>
        <a:bodyPr/>
        <a:lstStyle/>
        <a:p>
          <a:endParaRPr lang="en-US"/>
        </a:p>
      </dgm:t>
    </dgm:pt>
    <dgm:pt modelId="{C631CAC4-3D09-4DA9-86DC-5487454E1FF6}" type="sibTrans" cxnId="{D96DC4E8-4C36-40E8-BE6F-ABA42EEFC483}">
      <dgm:prSet/>
      <dgm:spPr/>
      <dgm:t>
        <a:bodyPr/>
        <a:lstStyle/>
        <a:p>
          <a:endParaRPr lang="en-US"/>
        </a:p>
      </dgm:t>
    </dgm:pt>
    <dgm:pt modelId="{8F98A501-B552-426C-8193-FDFF63429247}">
      <dgm:prSet/>
      <dgm:spPr/>
      <dgm:t>
        <a:bodyPr/>
        <a:lstStyle/>
        <a:p>
          <a:r>
            <a:rPr lang="en-US"/>
            <a:t>• WHO defines this as an 'infodemic'</a:t>
          </a:r>
        </a:p>
      </dgm:t>
    </dgm:pt>
    <dgm:pt modelId="{A2E29452-248E-4CEC-97E1-CB6F2361BA44}" type="parTrans" cxnId="{6F52E018-86FD-41BB-B61E-BD632A9D8A23}">
      <dgm:prSet/>
      <dgm:spPr/>
      <dgm:t>
        <a:bodyPr/>
        <a:lstStyle/>
        <a:p>
          <a:endParaRPr lang="en-US"/>
        </a:p>
      </dgm:t>
    </dgm:pt>
    <dgm:pt modelId="{BC0079B9-6E4C-4D4B-A52D-5E6E27D2ED5C}" type="sibTrans" cxnId="{6F52E018-86FD-41BB-B61E-BD632A9D8A23}">
      <dgm:prSet/>
      <dgm:spPr/>
      <dgm:t>
        <a:bodyPr/>
        <a:lstStyle/>
        <a:p>
          <a:endParaRPr lang="en-US"/>
        </a:p>
      </dgm:t>
    </dgm:pt>
    <dgm:pt modelId="{DBEE9EDD-82F2-446D-ABC2-8FE9585BE663}" type="pres">
      <dgm:prSet presAssocID="{86D62AA8-A3BF-428F-9B05-EEB818891BF5}" presName="linear" presStyleCnt="0">
        <dgm:presLayoutVars>
          <dgm:animLvl val="lvl"/>
          <dgm:resizeHandles val="exact"/>
        </dgm:presLayoutVars>
      </dgm:prSet>
      <dgm:spPr/>
    </dgm:pt>
    <dgm:pt modelId="{52618584-EE13-458C-8F3B-857A23E91A05}" type="pres">
      <dgm:prSet presAssocID="{DD7FBE68-C891-480B-B26C-48CC09A4B98A}" presName="parentText" presStyleLbl="node1" presStyleIdx="0" presStyleCnt="3">
        <dgm:presLayoutVars>
          <dgm:chMax val="0"/>
          <dgm:bulletEnabled val="1"/>
        </dgm:presLayoutVars>
      </dgm:prSet>
      <dgm:spPr/>
    </dgm:pt>
    <dgm:pt modelId="{569BD355-ADDF-45D5-A5A1-AF058A302462}" type="pres">
      <dgm:prSet presAssocID="{064C947C-8809-40B6-9901-2696AB7CFD2E}" presName="spacer" presStyleCnt="0"/>
      <dgm:spPr/>
    </dgm:pt>
    <dgm:pt modelId="{37D4A6A7-97C2-4412-80C3-23A8F32D99C2}" type="pres">
      <dgm:prSet presAssocID="{2A86067D-3EC1-484B-BC21-DD53C98373B2}" presName="parentText" presStyleLbl="node1" presStyleIdx="1" presStyleCnt="3">
        <dgm:presLayoutVars>
          <dgm:chMax val="0"/>
          <dgm:bulletEnabled val="1"/>
        </dgm:presLayoutVars>
      </dgm:prSet>
      <dgm:spPr/>
    </dgm:pt>
    <dgm:pt modelId="{F7F337B9-7799-4A8A-ADFE-E90EFFB2C4B3}" type="pres">
      <dgm:prSet presAssocID="{C631CAC4-3D09-4DA9-86DC-5487454E1FF6}" presName="spacer" presStyleCnt="0"/>
      <dgm:spPr/>
    </dgm:pt>
    <dgm:pt modelId="{BD333140-4B87-4A7B-961D-8F77585C9B04}" type="pres">
      <dgm:prSet presAssocID="{8F98A501-B552-426C-8193-FDFF63429247}" presName="parentText" presStyleLbl="node1" presStyleIdx="2" presStyleCnt="3">
        <dgm:presLayoutVars>
          <dgm:chMax val="0"/>
          <dgm:bulletEnabled val="1"/>
        </dgm:presLayoutVars>
      </dgm:prSet>
      <dgm:spPr/>
    </dgm:pt>
  </dgm:ptLst>
  <dgm:cxnLst>
    <dgm:cxn modelId="{2EBD250A-2BBB-4FBB-B205-EB09410CCB53}" type="presOf" srcId="{2A86067D-3EC1-484B-BC21-DD53C98373B2}" destId="{37D4A6A7-97C2-4412-80C3-23A8F32D99C2}" srcOrd="0" destOrd="0" presId="urn:microsoft.com/office/officeart/2005/8/layout/vList2"/>
    <dgm:cxn modelId="{33EFD10D-905F-4D29-9E79-BE6352F1E578}" type="presOf" srcId="{8F98A501-B552-426C-8193-FDFF63429247}" destId="{BD333140-4B87-4A7B-961D-8F77585C9B04}" srcOrd="0" destOrd="0" presId="urn:microsoft.com/office/officeart/2005/8/layout/vList2"/>
    <dgm:cxn modelId="{6F52E018-86FD-41BB-B61E-BD632A9D8A23}" srcId="{86D62AA8-A3BF-428F-9B05-EEB818891BF5}" destId="{8F98A501-B552-426C-8193-FDFF63429247}" srcOrd="2" destOrd="0" parTransId="{A2E29452-248E-4CEC-97E1-CB6F2361BA44}" sibTransId="{BC0079B9-6E4C-4D4B-A52D-5E6E27D2ED5C}"/>
    <dgm:cxn modelId="{CA8C2C6F-7D23-4F65-B44F-AC934D3ADE8E}" type="presOf" srcId="{DD7FBE68-C891-480B-B26C-48CC09A4B98A}" destId="{52618584-EE13-458C-8F3B-857A23E91A05}" srcOrd="0" destOrd="0" presId="urn:microsoft.com/office/officeart/2005/8/layout/vList2"/>
    <dgm:cxn modelId="{08F6CFC7-D356-4D1D-9A9E-0D83107B2701}" type="presOf" srcId="{86D62AA8-A3BF-428F-9B05-EEB818891BF5}" destId="{DBEE9EDD-82F2-446D-ABC2-8FE9585BE663}" srcOrd="0" destOrd="0" presId="urn:microsoft.com/office/officeart/2005/8/layout/vList2"/>
    <dgm:cxn modelId="{998705DD-5E56-4D0B-9212-C3C2164D206B}" srcId="{86D62AA8-A3BF-428F-9B05-EEB818891BF5}" destId="{DD7FBE68-C891-480B-B26C-48CC09A4B98A}" srcOrd="0" destOrd="0" parTransId="{CEB803A3-6C2B-4C57-A2E3-FE61CA5E2C18}" sibTransId="{064C947C-8809-40B6-9901-2696AB7CFD2E}"/>
    <dgm:cxn modelId="{D96DC4E8-4C36-40E8-BE6F-ABA42EEFC483}" srcId="{86D62AA8-A3BF-428F-9B05-EEB818891BF5}" destId="{2A86067D-3EC1-484B-BC21-DD53C98373B2}" srcOrd="1" destOrd="0" parTransId="{659CE601-DE5B-46C1-A32B-E69BB504C95C}" sibTransId="{C631CAC4-3D09-4DA9-86DC-5487454E1FF6}"/>
    <dgm:cxn modelId="{0F282128-AF60-413D-8767-7BD9E2740AF2}" type="presParOf" srcId="{DBEE9EDD-82F2-446D-ABC2-8FE9585BE663}" destId="{52618584-EE13-458C-8F3B-857A23E91A05}" srcOrd="0" destOrd="0" presId="urn:microsoft.com/office/officeart/2005/8/layout/vList2"/>
    <dgm:cxn modelId="{37B59548-5A3D-4714-B16A-A9EDE190C097}" type="presParOf" srcId="{DBEE9EDD-82F2-446D-ABC2-8FE9585BE663}" destId="{569BD355-ADDF-45D5-A5A1-AF058A302462}" srcOrd="1" destOrd="0" presId="urn:microsoft.com/office/officeart/2005/8/layout/vList2"/>
    <dgm:cxn modelId="{938002A4-126E-4BFA-BED6-3CCF187F3D17}" type="presParOf" srcId="{DBEE9EDD-82F2-446D-ABC2-8FE9585BE663}" destId="{37D4A6A7-97C2-4412-80C3-23A8F32D99C2}" srcOrd="2" destOrd="0" presId="urn:microsoft.com/office/officeart/2005/8/layout/vList2"/>
    <dgm:cxn modelId="{05220F12-4611-4F80-A22A-7276E4D87E62}" type="presParOf" srcId="{DBEE9EDD-82F2-446D-ABC2-8FE9585BE663}" destId="{F7F337B9-7799-4A8A-ADFE-E90EFFB2C4B3}" srcOrd="3" destOrd="0" presId="urn:microsoft.com/office/officeart/2005/8/layout/vList2"/>
    <dgm:cxn modelId="{8418D409-196A-4C4C-8DA5-CA8F00566160}" type="presParOf" srcId="{DBEE9EDD-82F2-446D-ABC2-8FE9585BE663}" destId="{BD333140-4B87-4A7B-961D-8F77585C9B0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DC3808C-8DEF-47CC-B503-6140049E2A69}" type="doc">
      <dgm:prSet loTypeId="urn:microsoft.com/office/officeart/2018/2/layout/IconVerticalSolidList#10" loCatId="icon" qsTypeId="urn:microsoft.com/office/officeart/2005/8/quickstyle/simple1" qsCatId="simple" csTypeId="urn:microsoft.com/office/officeart/2005/8/colors/accent2_2" csCatId="accent2" phldr="1"/>
      <dgm:spPr/>
      <dgm:t>
        <a:bodyPr/>
        <a:lstStyle/>
        <a:p>
          <a:endParaRPr lang="en-US"/>
        </a:p>
      </dgm:t>
    </dgm:pt>
    <dgm:pt modelId="{95734065-8169-43F8-8BD5-872B65C940FC}">
      <dgm:prSet/>
      <dgm:spPr/>
      <dgm:t>
        <a:bodyPr/>
        <a:lstStyle/>
        <a:p>
          <a:r>
            <a:rPr lang="en-US"/>
            <a:t>• Analyse headlines and public responses</a:t>
          </a:r>
        </a:p>
      </dgm:t>
    </dgm:pt>
    <dgm:pt modelId="{EA715147-65FF-4267-8B58-94EAC83FF85F}" type="parTrans" cxnId="{7C518674-5FFD-40A7-862B-D4A2BD1E2FE3}">
      <dgm:prSet/>
      <dgm:spPr/>
      <dgm:t>
        <a:bodyPr/>
        <a:lstStyle/>
        <a:p>
          <a:endParaRPr lang="en-US"/>
        </a:p>
      </dgm:t>
    </dgm:pt>
    <dgm:pt modelId="{58C08BCF-B936-4C0F-9E07-8E690F902F43}" type="sibTrans" cxnId="{7C518674-5FFD-40A7-862B-D4A2BD1E2FE3}">
      <dgm:prSet/>
      <dgm:spPr/>
      <dgm:t>
        <a:bodyPr/>
        <a:lstStyle/>
        <a:p>
          <a:endParaRPr lang="en-US"/>
        </a:p>
      </dgm:t>
    </dgm:pt>
    <dgm:pt modelId="{63F91B2B-8A00-4E1E-8E2A-0104C0B3A513}">
      <dgm:prSet/>
      <dgm:spPr/>
      <dgm:t>
        <a:bodyPr/>
        <a:lstStyle/>
        <a:p>
          <a:r>
            <a:rPr lang="en-US"/>
            <a:t>• How did conflicting reports shape behaviour?</a:t>
          </a:r>
        </a:p>
      </dgm:t>
    </dgm:pt>
    <dgm:pt modelId="{E04E7761-9D20-4550-A8D7-85FF6B5FBB98}" type="parTrans" cxnId="{748B221F-7A37-4472-A8F5-F251BBDDC8ED}">
      <dgm:prSet/>
      <dgm:spPr/>
      <dgm:t>
        <a:bodyPr/>
        <a:lstStyle/>
        <a:p>
          <a:endParaRPr lang="en-US"/>
        </a:p>
      </dgm:t>
    </dgm:pt>
    <dgm:pt modelId="{DD39D32A-52D8-4B12-A4DC-4F7B41A9C0EA}" type="sibTrans" cxnId="{748B221F-7A37-4472-A8F5-F251BBDDC8ED}">
      <dgm:prSet/>
      <dgm:spPr/>
      <dgm:t>
        <a:bodyPr/>
        <a:lstStyle/>
        <a:p>
          <a:endParaRPr lang="en-US"/>
        </a:p>
      </dgm:t>
    </dgm:pt>
    <dgm:pt modelId="{52D39D36-6DC4-4485-A501-1D15700779A1}">
      <dgm:prSet/>
      <dgm:spPr/>
      <dgm:t>
        <a:bodyPr/>
        <a:lstStyle/>
        <a:p>
          <a:r>
            <a:rPr lang="en-US"/>
            <a:t>• What role did social media play?</a:t>
          </a:r>
        </a:p>
      </dgm:t>
    </dgm:pt>
    <dgm:pt modelId="{6A5898B4-FE4F-4779-940F-114714199151}" type="parTrans" cxnId="{53BC0509-5792-4C08-9F6A-C9162574F6FE}">
      <dgm:prSet/>
      <dgm:spPr/>
      <dgm:t>
        <a:bodyPr/>
        <a:lstStyle/>
        <a:p>
          <a:endParaRPr lang="en-US"/>
        </a:p>
      </dgm:t>
    </dgm:pt>
    <dgm:pt modelId="{8F8B0A92-9DFE-4CAE-944A-1461F664DB85}" type="sibTrans" cxnId="{53BC0509-5792-4C08-9F6A-C9162574F6FE}">
      <dgm:prSet/>
      <dgm:spPr/>
      <dgm:t>
        <a:bodyPr/>
        <a:lstStyle/>
        <a:p>
          <a:endParaRPr lang="en-US"/>
        </a:p>
      </dgm:t>
    </dgm:pt>
    <dgm:pt modelId="{C8D36C62-44A2-4145-9F23-5B7EAA4920AF}" type="pres">
      <dgm:prSet presAssocID="{3DC3808C-8DEF-47CC-B503-6140049E2A69}" presName="root" presStyleCnt="0">
        <dgm:presLayoutVars>
          <dgm:dir/>
          <dgm:resizeHandles val="exact"/>
        </dgm:presLayoutVars>
      </dgm:prSet>
      <dgm:spPr/>
    </dgm:pt>
    <dgm:pt modelId="{F69AB7CC-D9D8-439A-8FE0-3178A8AB7DA5}" type="pres">
      <dgm:prSet presAssocID="{95734065-8169-43F8-8BD5-872B65C940FC}" presName="compNode" presStyleCnt="0"/>
      <dgm:spPr/>
    </dgm:pt>
    <dgm:pt modelId="{4E8F4263-8819-47EE-A63B-B1E0207647A2}" type="pres">
      <dgm:prSet presAssocID="{95734065-8169-43F8-8BD5-872B65C940FC}" presName="bgRect" presStyleLbl="bgShp" presStyleIdx="0" presStyleCnt="3" custLinFactNeighborX="726" custLinFactNeighborY="-12980"/>
      <dgm:spPr/>
    </dgm:pt>
    <dgm:pt modelId="{475FD8DF-7838-4ABA-8FDE-E0C36928E78B}" type="pres">
      <dgm:prSet presAssocID="{95734065-8169-43F8-8BD5-872B65C940F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8E53EBAE-5187-4681-986B-BEA49588D9DD}" type="pres">
      <dgm:prSet presAssocID="{95734065-8169-43F8-8BD5-872B65C940FC}" presName="spaceRect" presStyleCnt="0"/>
      <dgm:spPr/>
    </dgm:pt>
    <dgm:pt modelId="{217C6A33-70C4-434F-B7A0-62981F301713}" type="pres">
      <dgm:prSet presAssocID="{95734065-8169-43F8-8BD5-872B65C940FC}" presName="parTx" presStyleLbl="revTx" presStyleIdx="0" presStyleCnt="3">
        <dgm:presLayoutVars>
          <dgm:chMax val="0"/>
          <dgm:chPref val="0"/>
        </dgm:presLayoutVars>
      </dgm:prSet>
      <dgm:spPr/>
    </dgm:pt>
    <dgm:pt modelId="{552A4C65-6CE9-4C27-8327-E63EF202DC24}" type="pres">
      <dgm:prSet presAssocID="{58C08BCF-B936-4C0F-9E07-8E690F902F43}" presName="sibTrans" presStyleCnt="0"/>
      <dgm:spPr/>
    </dgm:pt>
    <dgm:pt modelId="{00C095C6-9A6D-4FA6-98BF-BB9E9E4F59FB}" type="pres">
      <dgm:prSet presAssocID="{63F91B2B-8A00-4E1E-8E2A-0104C0B3A513}" presName="compNode" presStyleCnt="0"/>
      <dgm:spPr/>
    </dgm:pt>
    <dgm:pt modelId="{DC5AB5A5-98BF-4990-940F-2813E4AB76E8}" type="pres">
      <dgm:prSet presAssocID="{63F91B2B-8A00-4E1E-8E2A-0104C0B3A513}" presName="bgRect" presStyleLbl="bgShp" presStyleIdx="1" presStyleCnt="3"/>
      <dgm:spPr/>
    </dgm:pt>
    <dgm:pt modelId="{BDA44815-35A3-414C-8E56-5732D65A550E}" type="pres">
      <dgm:prSet presAssocID="{63F91B2B-8A00-4E1E-8E2A-0104C0B3A51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7287486F-3B72-4320-A8B9-09AB878EF955}" type="pres">
      <dgm:prSet presAssocID="{63F91B2B-8A00-4E1E-8E2A-0104C0B3A513}" presName="spaceRect" presStyleCnt="0"/>
      <dgm:spPr/>
    </dgm:pt>
    <dgm:pt modelId="{2457A9E3-6A4E-4660-862D-B703462C9FAE}" type="pres">
      <dgm:prSet presAssocID="{63F91B2B-8A00-4E1E-8E2A-0104C0B3A513}" presName="parTx" presStyleLbl="revTx" presStyleIdx="1" presStyleCnt="3">
        <dgm:presLayoutVars>
          <dgm:chMax val="0"/>
          <dgm:chPref val="0"/>
        </dgm:presLayoutVars>
      </dgm:prSet>
      <dgm:spPr/>
    </dgm:pt>
    <dgm:pt modelId="{A7C6BCEF-15A8-4B63-AF8B-88AE4909E171}" type="pres">
      <dgm:prSet presAssocID="{DD39D32A-52D8-4B12-A4DC-4F7B41A9C0EA}" presName="sibTrans" presStyleCnt="0"/>
      <dgm:spPr/>
    </dgm:pt>
    <dgm:pt modelId="{9337C548-BB58-4A42-A8C9-4D5B94EEAAB2}" type="pres">
      <dgm:prSet presAssocID="{52D39D36-6DC4-4485-A501-1D15700779A1}" presName="compNode" presStyleCnt="0"/>
      <dgm:spPr/>
    </dgm:pt>
    <dgm:pt modelId="{B6FF42ED-8F64-48C7-83B8-2315C432730B}" type="pres">
      <dgm:prSet presAssocID="{52D39D36-6DC4-4485-A501-1D15700779A1}" presName="bgRect" presStyleLbl="bgShp" presStyleIdx="2" presStyleCnt="3"/>
      <dgm:spPr/>
    </dgm:pt>
    <dgm:pt modelId="{50CDA918-C31A-4766-B305-7C64AAA9BE83}" type="pres">
      <dgm:prSet presAssocID="{52D39D36-6DC4-4485-A501-1D15700779A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Video camera"/>
        </a:ext>
      </dgm:extLst>
    </dgm:pt>
    <dgm:pt modelId="{26B56022-6176-4C0A-89C2-1CA63D48F9C9}" type="pres">
      <dgm:prSet presAssocID="{52D39D36-6DC4-4485-A501-1D15700779A1}" presName="spaceRect" presStyleCnt="0"/>
      <dgm:spPr/>
    </dgm:pt>
    <dgm:pt modelId="{384D6EDE-3D07-452D-B880-8829CACA1D7C}" type="pres">
      <dgm:prSet presAssocID="{52D39D36-6DC4-4485-A501-1D15700779A1}" presName="parTx" presStyleLbl="revTx" presStyleIdx="2" presStyleCnt="3">
        <dgm:presLayoutVars>
          <dgm:chMax val="0"/>
          <dgm:chPref val="0"/>
        </dgm:presLayoutVars>
      </dgm:prSet>
      <dgm:spPr/>
    </dgm:pt>
  </dgm:ptLst>
  <dgm:cxnLst>
    <dgm:cxn modelId="{7171F603-6C7E-4669-95F2-9EB29712B3D8}" type="presOf" srcId="{63F91B2B-8A00-4E1E-8E2A-0104C0B3A513}" destId="{2457A9E3-6A4E-4660-862D-B703462C9FAE}" srcOrd="0" destOrd="0" presId="urn:microsoft.com/office/officeart/2018/2/layout/IconVerticalSolidList#10"/>
    <dgm:cxn modelId="{3DC3C904-7158-4416-AD41-75BB73FAE918}" type="presOf" srcId="{52D39D36-6DC4-4485-A501-1D15700779A1}" destId="{384D6EDE-3D07-452D-B880-8829CACA1D7C}" srcOrd="0" destOrd="0" presId="urn:microsoft.com/office/officeart/2018/2/layout/IconVerticalSolidList#10"/>
    <dgm:cxn modelId="{53BC0509-5792-4C08-9F6A-C9162574F6FE}" srcId="{3DC3808C-8DEF-47CC-B503-6140049E2A69}" destId="{52D39D36-6DC4-4485-A501-1D15700779A1}" srcOrd="2" destOrd="0" parTransId="{6A5898B4-FE4F-4779-940F-114714199151}" sibTransId="{8F8B0A92-9DFE-4CAE-944A-1461F664DB85}"/>
    <dgm:cxn modelId="{748B221F-7A37-4472-A8F5-F251BBDDC8ED}" srcId="{3DC3808C-8DEF-47CC-B503-6140049E2A69}" destId="{63F91B2B-8A00-4E1E-8E2A-0104C0B3A513}" srcOrd="1" destOrd="0" parTransId="{E04E7761-9D20-4550-A8D7-85FF6B5FBB98}" sibTransId="{DD39D32A-52D8-4B12-A4DC-4F7B41A9C0EA}"/>
    <dgm:cxn modelId="{51697567-4700-4A43-9D41-D9C2B57906FB}" type="presOf" srcId="{3DC3808C-8DEF-47CC-B503-6140049E2A69}" destId="{C8D36C62-44A2-4145-9F23-5B7EAA4920AF}" srcOrd="0" destOrd="0" presId="urn:microsoft.com/office/officeart/2018/2/layout/IconVerticalSolidList#10"/>
    <dgm:cxn modelId="{7C518674-5FFD-40A7-862B-D4A2BD1E2FE3}" srcId="{3DC3808C-8DEF-47CC-B503-6140049E2A69}" destId="{95734065-8169-43F8-8BD5-872B65C940FC}" srcOrd="0" destOrd="0" parTransId="{EA715147-65FF-4267-8B58-94EAC83FF85F}" sibTransId="{58C08BCF-B936-4C0F-9E07-8E690F902F43}"/>
    <dgm:cxn modelId="{DFA762AC-92BB-4922-871B-670B78675924}" type="presOf" srcId="{95734065-8169-43F8-8BD5-872B65C940FC}" destId="{217C6A33-70C4-434F-B7A0-62981F301713}" srcOrd="0" destOrd="0" presId="urn:microsoft.com/office/officeart/2018/2/layout/IconVerticalSolidList#10"/>
    <dgm:cxn modelId="{52B160F2-3F43-45DB-A9C1-251331BDD1C3}" type="presParOf" srcId="{C8D36C62-44A2-4145-9F23-5B7EAA4920AF}" destId="{F69AB7CC-D9D8-439A-8FE0-3178A8AB7DA5}" srcOrd="0" destOrd="0" presId="urn:microsoft.com/office/officeart/2018/2/layout/IconVerticalSolidList#10"/>
    <dgm:cxn modelId="{0282D653-23C4-475D-B07B-BCE506C76452}" type="presParOf" srcId="{F69AB7CC-D9D8-439A-8FE0-3178A8AB7DA5}" destId="{4E8F4263-8819-47EE-A63B-B1E0207647A2}" srcOrd="0" destOrd="0" presId="urn:microsoft.com/office/officeart/2018/2/layout/IconVerticalSolidList#10"/>
    <dgm:cxn modelId="{DCEFC7A6-8BC5-4FD1-A431-C2BA83529E8F}" type="presParOf" srcId="{F69AB7CC-D9D8-439A-8FE0-3178A8AB7DA5}" destId="{475FD8DF-7838-4ABA-8FDE-E0C36928E78B}" srcOrd="1" destOrd="0" presId="urn:microsoft.com/office/officeart/2018/2/layout/IconVerticalSolidList#10"/>
    <dgm:cxn modelId="{6D7E53A0-5C7E-4A0A-9D12-DD18115C6BB9}" type="presParOf" srcId="{F69AB7CC-D9D8-439A-8FE0-3178A8AB7DA5}" destId="{8E53EBAE-5187-4681-986B-BEA49588D9DD}" srcOrd="2" destOrd="0" presId="urn:microsoft.com/office/officeart/2018/2/layout/IconVerticalSolidList#10"/>
    <dgm:cxn modelId="{B9F443F2-5F12-45A1-88C3-CDF4246BAC8F}" type="presParOf" srcId="{F69AB7CC-D9D8-439A-8FE0-3178A8AB7DA5}" destId="{217C6A33-70C4-434F-B7A0-62981F301713}" srcOrd="3" destOrd="0" presId="urn:microsoft.com/office/officeart/2018/2/layout/IconVerticalSolidList#10"/>
    <dgm:cxn modelId="{1647B211-CBF7-43D2-83FB-E04E2D4722E9}" type="presParOf" srcId="{C8D36C62-44A2-4145-9F23-5B7EAA4920AF}" destId="{552A4C65-6CE9-4C27-8327-E63EF202DC24}" srcOrd="1" destOrd="0" presId="urn:microsoft.com/office/officeart/2018/2/layout/IconVerticalSolidList#10"/>
    <dgm:cxn modelId="{2648B339-E127-4AF9-8853-529369C2CBB7}" type="presParOf" srcId="{C8D36C62-44A2-4145-9F23-5B7EAA4920AF}" destId="{00C095C6-9A6D-4FA6-98BF-BB9E9E4F59FB}" srcOrd="2" destOrd="0" presId="urn:microsoft.com/office/officeart/2018/2/layout/IconVerticalSolidList#10"/>
    <dgm:cxn modelId="{CD52CB0A-4CBF-42F4-8B78-C928902AD99E}" type="presParOf" srcId="{00C095C6-9A6D-4FA6-98BF-BB9E9E4F59FB}" destId="{DC5AB5A5-98BF-4990-940F-2813E4AB76E8}" srcOrd="0" destOrd="0" presId="urn:microsoft.com/office/officeart/2018/2/layout/IconVerticalSolidList#10"/>
    <dgm:cxn modelId="{4F4918A0-8681-4B28-A598-B83E9DC09AE7}" type="presParOf" srcId="{00C095C6-9A6D-4FA6-98BF-BB9E9E4F59FB}" destId="{BDA44815-35A3-414C-8E56-5732D65A550E}" srcOrd="1" destOrd="0" presId="urn:microsoft.com/office/officeart/2018/2/layout/IconVerticalSolidList#10"/>
    <dgm:cxn modelId="{C2E08358-C18F-495F-8130-610EFE61DA30}" type="presParOf" srcId="{00C095C6-9A6D-4FA6-98BF-BB9E9E4F59FB}" destId="{7287486F-3B72-4320-A8B9-09AB878EF955}" srcOrd="2" destOrd="0" presId="urn:microsoft.com/office/officeart/2018/2/layout/IconVerticalSolidList#10"/>
    <dgm:cxn modelId="{C741F453-2F8D-4EC2-B935-BF7839CA370C}" type="presParOf" srcId="{00C095C6-9A6D-4FA6-98BF-BB9E9E4F59FB}" destId="{2457A9E3-6A4E-4660-862D-B703462C9FAE}" srcOrd="3" destOrd="0" presId="urn:microsoft.com/office/officeart/2018/2/layout/IconVerticalSolidList#10"/>
    <dgm:cxn modelId="{76B1F696-4B38-42AB-861C-4F4D634AAE8D}" type="presParOf" srcId="{C8D36C62-44A2-4145-9F23-5B7EAA4920AF}" destId="{A7C6BCEF-15A8-4B63-AF8B-88AE4909E171}" srcOrd="3" destOrd="0" presId="urn:microsoft.com/office/officeart/2018/2/layout/IconVerticalSolidList#10"/>
    <dgm:cxn modelId="{E3CE1E3F-0429-490F-87F8-B9B3B1F33E6D}" type="presParOf" srcId="{C8D36C62-44A2-4145-9F23-5B7EAA4920AF}" destId="{9337C548-BB58-4A42-A8C9-4D5B94EEAAB2}" srcOrd="4" destOrd="0" presId="urn:microsoft.com/office/officeart/2018/2/layout/IconVerticalSolidList#10"/>
    <dgm:cxn modelId="{9F156CC1-D889-4F70-86E6-B7D9DD5BE706}" type="presParOf" srcId="{9337C548-BB58-4A42-A8C9-4D5B94EEAAB2}" destId="{B6FF42ED-8F64-48C7-83B8-2315C432730B}" srcOrd="0" destOrd="0" presId="urn:microsoft.com/office/officeart/2018/2/layout/IconVerticalSolidList#10"/>
    <dgm:cxn modelId="{5DE514D6-D6C4-4DAB-BD38-0F5820239A72}" type="presParOf" srcId="{9337C548-BB58-4A42-A8C9-4D5B94EEAAB2}" destId="{50CDA918-C31A-4766-B305-7C64AAA9BE83}" srcOrd="1" destOrd="0" presId="urn:microsoft.com/office/officeart/2018/2/layout/IconVerticalSolidList#10"/>
    <dgm:cxn modelId="{91BBE608-212B-4A5E-BF4A-C22BEAFD0296}" type="presParOf" srcId="{9337C548-BB58-4A42-A8C9-4D5B94EEAAB2}" destId="{26B56022-6176-4C0A-89C2-1CA63D48F9C9}" srcOrd="2" destOrd="0" presId="urn:microsoft.com/office/officeart/2018/2/layout/IconVerticalSolidList#10"/>
    <dgm:cxn modelId="{6DC380FB-1D32-4128-997D-73E7E6DCEBA1}" type="presParOf" srcId="{9337C548-BB58-4A42-A8C9-4D5B94EEAAB2}" destId="{384D6EDE-3D07-452D-B880-8829CACA1D7C}" srcOrd="3" destOrd="0" presId="urn:microsoft.com/office/officeart/2018/2/layout/IconVerticalSolidList#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2C5BEA3-B674-4C18-8C11-CD09B0B5E1EE}"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91635416-3AD8-4461-9A50-FB8722AC3314}">
      <dgm:prSet/>
      <dgm:spPr/>
      <dgm:t>
        <a:bodyPr/>
        <a:lstStyle/>
        <a:p>
          <a:r>
            <a:rPr lang="en-US"/>
            <a:t>• In groups: Choose a media post or article</a:t>
          </a:r>
        </a:p>
      </dgm:t>
    </dgm:pt>
    <dgm:pt modelId="{56810A3D-612B-483E-A893-53A2E9B49840}" type="parTrans" cxnId="{82EAB118-B1AC-428D-BED3-5163E6CC4B12}">
      <dgm:prSet/>
      <dgm:spPr/>
      <dgm:t>
        <a:bodyPr/>
        <a:lstStyle/>
        <a:p>
          <a:endParaRPr lang="en-US"/>
        </a:p>
      </dgm:t>
    </dgm:pt>
    <dgm:pt modelId="{ED6E17D5-E38E-4BAE-8181-780DFF6F7952}" type="sibTrans" cxnId="{82EAB118-B1AC-428D-BED3-5163E6CC4B12}">
      <dgm:prSet/>
      <dgm:spPr/>
      <dgm:t>
        <a:bodyPr/>
        <a:lstStyle/>
        <a:p>
          <a:endParaRPr lang="en-US"/>
        </a:p>
      </dgm:t>
    </dgm:pt>
    <dgm:pt modelId="{7673F396-2274-4E79-AB6C-FE8FF5CF7DD4}">
      <dgm:prSet/>
      <dgm:spPr/>
      <dgm:t>
        <a:bodyPr/>
        <a:lstStyle/>
        <a:p>
          <a:r>
            <a:rPr lang="en-US"/>
            <a:t>• Analyse content, tone, and factual basis</a:t>
          </a:r>
        </a:p>
      </dgm:t>
    </dgm:pt>
    <dgm:pt modelId="{B71AF8AF-D051-4BCA-A0A2-D3E8CBD9F65F}" type="parTrans" cxnId="{E805709E-9E1F-4D80-8520-15F8C78403BB}">
      <dgm:prSet/>
      <dgm:spPr/>
      <dgm:t>
        <a:bodyPr/>
        <a:lstStyle/>
        <a:p>
          <a:endParaRPr lang="en-US"/>
        </a:p>
      </dgm:t>
    </dgm:pt>
    <dgm:pt modelId="{BC9F8F98-6AD4-4BB0-86F3-D62FF61E9362}" type="sibTrans" cxnId="{E805709E-9E1F-4D80-8520-15F8C78403BB}">
      <dgm:prSet/>
      <dgm:spPr/>
      <dgm:t>
        <a:bodyPr/>
        <a:lstStyle/>
        <a:p>
          <a:endParaRPr lang="en-US"/>
        </a:p>
      </dgm:t>
    </dgm:pt>
    <dgm:pt modelId="{2F808D96-B461-491C-B017-452DFD063603}">
      <dgm:prSet/>
      <dgm:spPr/>
      <dgm:t>
        <a:bodyPr/>
        <a:lstStyle/>
        <a:p>
          <a:r>
            <a:rPr lang="en-US"/>
            <a:t>• Present a short summary and evaluation</a:t>
          </a:r>
        </a:p>
      </dgm:t>
    </dgm:pt>
    <dgm:pt modelId="{66D86B01-8DA8-4FEA-9BCE-C27986C4C139}" type="parTrans" cxnId="{789D0763-7D10-44F9-9315-99FBF23D9D64}">
      <dgm:prSet/>
      <dgm:spPr/>
      <dgm:t>
        <a:bodyPr/>
        <a:lstStyle/>
        <a:p>
          <a:endParaRPr lang="en-US"/>
        </a:p>
      </dgm:t>
    </dgm:pt>
    <dgm:pt modelId="{30D93FBE-6CB9-4BBF-9339-A4A598DB462F}" type="sibTrans" cxnId="{789D0763-7D10-44F9-9315-99FBF23D9D64}">
      <dgm:prSet/>
      <dgm:spPr/>
      <dgm:t>
        <a:bodyPr/>
        <a:lstStyle/>
        <a:p>
          <a:endParaRPr lang="en-US"/>
        </a:p>
      </dgm:t>
    </dgm:pt>
    <dgm:pt modelId="{2EC945A9-10E0-4BC2-8D0F-16EC114114DC}" type="pres">
      <dgm:prSet presAssocID="{62C5BEA3-B674-4C18-8C11-CD09B0B5E1EE}" presName="root" presStyleCnt="0">
        <dgm:presLayoutVars>
          <dgm:dir/>
          <dgm:resizeHandles val="exact"/>
        </dgm:presLayoutVars>
      </dgm:prSet>
      <dgm:spPr/>
    </dgm:pt>
    <dgm:pt modelId="{0810EBDA-CC1B-438F-84B8-080ECE9C1148}" type="pres">
      <dgm:prSet presAssocID="{91635416-3AD8-4461-9A50-FB8722AC3314}" presName="compNode" presStyleCnt="0"/>
      <dgm:spPr/>
    </dgm:pt>
    <dgm:pt modelId="{1AFD0209-3D2C-445E-A9A4-2EB2202DA327}" type="pres">
      <dgm:prSet presAssocID="{91635416-3AD8-4461-9A50-FB8722AC331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0284B8C6-4FC9-4192-9BB8-B1EE1661163D}" type="pres">
      <dgm:prSet presAssocID="{91635416-3AD8-4461-9A50-FB8722AC3314}" presName="spaceRect" presStyleCnt="0"/>
      <dgm:spPr/>
    </dgm:pt>
    <dgm:pt modelId="{18844BB9-C969-4436-B1F2-59C3AF7CFAA6}" type="pres">
      <dgm:prSet presAssocID="{91635416-3AD8-4461-9A50-FB8722AC3314}" presName="textRect" presStyleLbl="revTx" presStyleIdx="0" presStyleCnt="3">
        <dgm:presLayoutVars>
          <dgm:chMax val="1"/>
          <dgm:chPref val="1"/>
        </dgm:presLayoutVars>
      </dgm:prSet>
      <dgm:spPr/>
    </dgm:pt>
    <dgm:pt modelId="{8C609666-DF84-4C97-B33B-3C64FCDEE49E}" type="pres">
      <dgm:prSet presAssocID="{ED6E17D5-E38E-4BAE-8181-780DFF6F7952}" presName="sibTrans" presStyleCnt="0"/>
      <dgm:spPr/>
    </dgm:pt>
    <dgm:pt modelId="{83B6112A-98B9-461D-9F40-19C0A28F2029}" type="pres">
      <dgm:prSet presAssocID="{7673F396-2274-4E79-AB6C-FE8FF5CF7DD4}" presName="compNode" presStyleCnt="0"/>
      <dgm:spPr/>
    </dgm:pt>
    <dgm:pt modelId="{903183C3-6505-4262-978E-F344AA55CF66}" type="pres">
      <dgm:prSet presAssocID="{7673F396-2274-4E79-AB6C-FE8FF5CF7DD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 microphone"/>
        </a:ext>
      </dgm:extLst>
    </dgm:pt>
    <dgm:pt modelId="{FFD4F60B-4B97-4E39-A67C-19586C8C4939}" type="pres">
      <dgm:prSet presAssocID="{7673F396-2274-4E79-AB6C-FE8FF5CF7DD4}" presName="spaceRect" presStyleCnt="0"/>
      <dgm:spPr/>
    </dgm:pt>
    <dgm:pt modelId="{E77C7CF0-51A0-411E-B9A9-60307581F690}" type="pres">
      <dgm:prSet presAssocID="{7673F396-2274-4E79-AB6C-FE8FF5CF7DD4}" presName="textRect" presStyleLbl="revTx" presStyleIdx="1" presStyleCnt="3">
        <dgm:presLayoutVars>
          <dgm:chMax val="1"/>
          <dgm:chPref val="1"/>
        </dgm:presLayoutVars>
      </dgm:prSet>
      <dgm:spPr/>
    </dgm:pt>
    <dgm:pt modelId="{55B23895-740A-4E49-9E7F-384A357AE390}" type="pres">
      <dgm:prSet presAssocID="{BC9F8F98-6AD4-4BB0-86F3-D62FF61E9362}" presName="sibTrans" presStyleCnt="0"/>
      <dgm:spPr/>
    </dgm:pt>
    <dgm:pt modelId="{9FF4019B-38EF-494C-9D37-B1A60C4EE4AA}" type="pres">
      <dgm:prSet presAssocID="{2F808D96-B461-491C-B017-452DFD063603}" presName="compNode" presStyleCnt="0"/>
      <dgm:spPr/>
    </dgm:pt>
    <dgm:pt modelId="{EE4DF991-43CF-423C-9E1E-7E8BFA39A613}" type="pres">
      <dgm:prSet presAssocID="{2F808D96-B461-491C-B017-452DFD06360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esentation with Checklist"/>
        </a:ext>
      </dgm:extLst>
    </dgm:pt>
    <dgm:pt modelId="{4FA3BDB5-C398-4068-95DB-30F6E3FE2608}" type="pres">
      <dgm:prSet presAssocID="{2F808D96-B461-491C-B017-452DFD063603}" presName="spaceRect" presStyleCnt="0"/>
      <dgm:spPr/>
    </dgm:pt>
    <dgm:pt modelId="{FFDFE12C-9F62-4127-93C6-C94CA8318F66}" type="pres">
      <dgm:prSet presAssocID="{2F808D96-B461-491C-B017-452DFD063603}" presName="textRect" presStyleLbl="revTx" presStyleIdx="2" presStyleCnt="3">
        <dgm:presLayoutVars>
          <dgm:chMax val="1"/>
          <dgm:chPref val="1"/>
        </dgm:presLayoutVars>
      </dgm:prSet>
      <dgm:spPr/>
    </dgm:pt>
  </dgm:ptLst>
  <dgm:cxnLst>
    <dgm:cxn modelId="{82EAB118-B1AC-428D-BED3-5163E6CC4B12}" srcId="{62C5BEA3-B674-4C18-8C11-CD09B0B5E1EE}" destId="{91635416-3AD8-4461-9A50-FB8722AC3314}" srcOrd="0" destOrd="0" parTransId="{56810A3D-612B-483E-A893-53A2E9B49840}" sibTransId="{ED6E17D5-E38E-4BAE-8181-780DFF6F7952}"/>
    <dgm:cxn modelId="{3D822125-ED27-4629-8954-2AC3B0E7E424}" type="presOf" srcId="{62C5BEA3-B674-4C18-8C11-CD09B0B5E1EE}" destId="{2EC945A9-10E0-4BC2-8D0F-16EC114114DC}" srcOrd="0" destOrd="0" presId="urn:microsoft.com/office/officeart/2018/2/layout/IconLabelList"/>
    <dgm:cxn modelId="{789D0763-7D10-44F9-9315-99FBF23D9D64}" srcId="{62C5BEA3-B674-4C18-8C11-CD09B0B5E1EE}" destId="{2F808D96-B461-491C-B017-452DFD063603}" srcOrd="2" destOrd="0" parTransId="{66D86B01-8DA8-4FEA-9BCE-C27986C4C139}" sibTransId="{30D93FBE-6CB9-4BBF-9339-A4A598DB462F}"/>
    <dgm:cxn modelId="{42306D4A-8560-4AA1-A5D2-828779121902}" type="presOf" srcId="{7673F396-2274-4E79-AB6C-FE8FF5CF7DD4}" destId="{E77C7CF0-51A0-411E-B9A9-60307581F690}" srcOrd="0" destOrd="0" presId="urn:microsoft.com/office/officeart/2018/2/layout/IconLabelList"/>
    <dgm:cxn modelId="{A187A789-02B7-47F1-81CD-F18A1E48D65F}" type="presOf" srcId="{91635416-3AD8-4461-9A50-FB8722AC3314}" destId="{18844BB9-C969-4436-B1F2-59C3AF7CFAA6}" srcOrd="0" destOrd="0" presId="urn:microsoft.com/office/officeart/2018/2/layout/IconLabelList"/>
    <dgm:cxn modelId="{E805709E-9E1F-4D80-8520-15F8C78403BB}" srcId="{62C5BEA3-B674-4C18-8C11-CD09B0B5E1EE}" destId="{7673F396-2274-4E79-AB6C-FE8FF5CF7DD4}" srcOrd="1" destOrd="0" parTransId="{B71AF8AF-D051-4BCA-A0A2-D3E8CBD9F65F}" sibTransId="{BC9F8F98-6AD4-4BB0-86F3-D62FF61E9362}"/>
    <dgm:cxn modelId="{A4DBD0C8-59FD-41A6-BFF6-B0EC59426F75}" type="presOf" srcId="{2F808D96-B461-491C-B017-452DFD063603}" destId="{FFDFE12C-9F62-4127-93C6-C94CA8318F66}" srcOrd="0" destOrd="0" presId="urn:microsoft.com/office/officeart/2018/2/layout/IconLabelList"/>
    <dgm:cxn modelId="{3B061318-7003-454F-A939-442F786D33CA}" type="presParOf" srcId="{2EC945A9-10E0-4BC2-8D0F-16EC114114DC}" destId="{0810EBDA-CC1B-438F-84B8-080ECE9C1148}" srcOrd="0" destOrd="0" presId="urn:microsoft.com/office/officeart/2018/2/layout/IconLabelList"/>
    <dgm:cxn modelId="{9252313D-DA87-4B21-8A55-C14BE5DD2BFD}" type="presParOf" srcId="{0810EBDA-CC1B-438F-84B8-080ECE9C1148}" destId="{1AFD0209-3D2C-445E-A9A4-2EB2202DA327}" srcOrd="0" destOrd="0" presId="urn:microsoft.com/office/officeart/2018/2/layout/IconLabelList"/>
    <dgm:cxn modelId="{D97EC136-D7C4-4A9D-AC67-B885866DBB59}" type="presParOf" srcId="{0810EBDA-CC1B-438F-84B8-080ECE9C1148}" destId="{0284B8C6-4FC9-4192-9BB8-B1EE1661163D}" srcOrd="1" destOrd="0" presId="urn:microsoft.com/office/officeart/2018/2/layout/IconLabelList"/>
    <dgm:cxn modelId="{451C5621-B58F-44A2-BA69-E94BC123EC2E}" type="presParOf" srcId="{0810EBDA-CC1B-438F-84B8-080ECE9C1148}" destId="{18844BB9-C969-4436-B1F2-59C3AF7CFAA6}" srcOrd="2" destOrd="0" presId="urn:microsoft.com/office/officeart/2018/2/layout/IconLabelList"/>
    <dgm:cxn modelId="{2D698569-1230-4310-8A22-EBD357D171FA}" type="presParOf" srcId="{2EC945A9-10E0-4BC2-8D0F-16EC114114DC}" destId="{8C609666-DF84-4C97-B33B-3C64FCDEE49E}" srcOrd="1" destOrd="0" presId="urn:microsoft.com/office/officeart/2018/2/layout/IconLabelList"/>
    <dgm:cxn modelId="{4142798D-33F5-4A2A-9D3F-341298715771}" type="presParOf" srcId="{2EC945A9-10E0-4BC2-8D0F-16EC114114DC}" destId="{83B6112A-98B9-461D-9F40-19C0A28F2029}" srcOrd="2" destOrd="0" presId="urn:microsoft.com/office/officeart/2018/2/layout/IconLabelList"/>
    <dgm:cxn modelId="{B5A7EF2F-BF12-4CFF-A202-D51D03B46AE1}" type="presParOf" srcId="{83B6112A-98B9-461D-9F40-19C0A28F2029}" destId="{903183C3-6505-4262-978E-F344AA55CF66}" srcOrd="0" destOrd="0" presId="urn:microsoft.com/office/officeart/2018/2/layout/IconLabelList"/>
    <dgm:cxn modelId="{EB209A64-A1DF-4F39-A525-2A92C5300C7A}" type="presParOf" srcId="{83B6112A-98B9-461D-9F40-19C0A28F2029}" destId="{FFD4F60B-4B97-4E39-A67C-19586C8C4939}" srcOrd="1" destOrd="0" presId="urn:microsoft.com/office/officeart/2018/2/layout/IconLabelList"/>
    <dgm:cxn modelId="{98C687E3-8919-4BE3-B739-651F6C8D2219}" type="presParOf" srcId="{83B6112A-98B9-461D-9F40-19C0A28F2029}" destId="{E77C7CF0-51A0-411E-B9A9-60307581F690}" srcOrd="2" destOrd="0" presId="urn:microsoft.com/office/officeart/2018/2/layout/IconLabelList"/>
    <dgm:cxn modelId="{98F70527-6A1D-4BEE-AD8D-864FEEEABE22}" type="presParOf" srcId="{2EC945A9-10E0-4BC2-8D0F-16EC114114DC}" destId="{55B23895-740A-4E49-9E7F-384A357AE390}" srcOrd="3" destOrd="0" presId="urn:microsoft.com/office/officeart/2018/2/layout/IconLabelList"/>
    <dgm:cxn modelId="{255BD5D5-DAA7-4CF9-8EFC-9DECA89CF554}" type="presParOf" srcId="{2EC945A9-10E0-4BC2-8D0F-16EC114114DC}" destId="{9FF4019B-38EF-494C-9D37-B1A60C4EE4AA}" srcOrd="4" destOrd="0" presId="urn:microsoft.com/office/officeart/2018/2/layout/IconLabelList"/>
    <dgm:cxn modelId="{AF28F170-D9E3-495C-B3CD-E7D77006991A}" type="presParOf" srcId="{9FF4019B-38EF-494C-9D37-B1A60C4EE4AA}" destId="{EE4DF991-43CF-423C-9E1E-7E8BFA39A613}" srcOrd="0" destOrd="0" presId="urn:microsoft.com/office/officeart/2018/2/layout/IconLabelList"/>
    <dgm:cxn modelId="{8EEDBA5C-D963-4B71-93B8-DD6CB2316C69}" type="presParOf" srcId="{9FF4019B-38EF-494C-9D37-B1A60C4EE4AA}" destId="{4FA3BDB5-C398-4068-95DB-30F6E3FE2608}" srcOrd="1" destOrd="0" presId="urn:microsoft.com/office/officeart/2018/2/layout/IconLabelList"/>
    <dgm:cxn modelId="{60BBE5BB-B01A-4942-83F0-EB796942E9FC}" type="presParOf" srcId="{9FF4019B-38EF-494C-9D37-B1A60C4EE4AA}" destId="{FFDFE12C-9F62-4127-93C6-C94CA8318F6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75D75A3-DA0E-445E-99C5-4A1B3DF434A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400723-195C-41BA-8DF4-23E6F77DE8EC}">
      <dgm:prSet/>
      <dgm:spPr/>
      <dgm:t>
        <a:bodyPr/>
        <a:lstStyle/>
        <a:p>
          <a:r>
            <a:rPr lang="en-US"/>
            <a:t>• Reflect on your own perceptions</a:t>
          </a:r>
        </a:p>
      </dgm:t>
    </dgm:pt>
    <dgm:pt modelId="{83B61D05-DC09-4D48-83D7-1E589BA0E09F}" type="parTrans" cxnId="{02445D8A-B2F6-4E10-AF19-2235F0C1E35B}">
      <dgm:prSet/>
      <dgm:spPr/>
      <dgm:t>
        <a:bodyPr/>
        <a:lstStyle/>
        <a:p>
          <a:endParaRPr lang="en-US"/>
        </a:p>
      </dgm:t>
    </dgm:pt>
    <dgm:pt modelId="{8307E646-3CCA-4F7E-BD57-B912AEBD629F}" type="sibTrans" cxnId="{02445D8A-B2F6-4E10-AF19-2235F0C1E35B}">
      <dgm:prSet/>
      <dgm:spPr/>
      <dgm:t>
        <a:bodyPr/>
        <a:lstStyle/>
        <a:p>
          <a:endParaRPr lang="en-US"/>
        </a:p>
      </dgm:t>
    </dgm:pt>
    <dgm:pt modelId="{EA1FE423-72BF-4542-A2BE-8E8A3025A02B}">
      <dgm:prSet/>
      <dgm:spPr/>
      <dgm:t>
        <a:bodyPr/>
        <a:lstStyle/>
        <a:p>
          <a:r>
            <a:rPr lang="en-US"/>
            <a:t>• Where do your health beliefs come from?</a:t>
          </a:r>
        </a:p>
      </dgm:t>
    </dgm:pt>
    <dgm:pt modelId="{4728A033-A853-4BEB-8F12-8B921A784164}" type="parTrans" cxnId="{08298A50-31C8-4381-8130-3C054F495ADD}">
      <dgm:prSet/>
      <dgm:spPr/>
      <dgm:t>
        <a:bodyPr/>
        <a:lstStyle/>
        <a:p>
          <a:endParaRPr lang="en-US"/>
        </a:p>
      </dgm:t>
    </dgm:pt>
    <dgm:pt modelId="{828752C9-21FE-4ADB-AD68-531F628F8192}" type="sibTrans" cxnId="{08298A50-31C8-4381-8130-3C054F495ADD}">
      <dgm:prSet/>
      <dgm:spPr/>
      <dgm:t>
        <a:bodyPr/>
        <a:lstStyle/>
        <a:p>
          <a:endParaRPr lang="en-US"/>
        </a:p>
      </dgm:t>
    </dgm:pt>
    <dgm:pt modelId="{1764F485-23C6-4199-9AFC-E953783C24A0}">
      <dgm:prSet/>
      <dgm:spPr/>
      <dgm:t>
        <a:bodyPr/>
        <a:lstStyle/>
        <a:p>
          <a:r>
            <a:rPr lang="en-US"/>
            <a:t>• Have they changed recently due to media exposure?</a:t>
          </a:r>
        </a:p>
      </dgm:t>
    </dgm:pt>
    <dgm:pt modelId="{ACD672CF-3B01-4D23-97D8-E521390F2E31}" type="parTrans" cxnId="{FDC3F23F-2F59-44ED-9B47-37A29D728A23}">
      <dgm:prSet/>
      <dgm:spPr/>
      <dgm:t>
        <a:bodyPr/>
        <a:lstStyle/>
        <a:p>
          <a:endParaRPr lang="en-US"/>
        </a:p>
      </dgm:t>
    </dgm:pt>
    <dgm:pt modelId="{496FD6B9-DA95-43EE-9308-90C5CB92D6F7}" type="sibTrans" cxnId="{FDC3F23F-2F59-44ED-9B47-37A29D728A23}">
      <dgm:prSet/>
      <dgm:spPr/>
      <dgm:t>
        <a:bodyPr/>
        <a:lstStyle/>
        <a:p>
          <a:endParaRPr lang="en-US"/>
        </a:p>
      </dgm:t>
    </dgm:pt>
    <dgm:pt modelId="{D9F78A1B-8C23-4173-B11F-52AF86F555ED}" type="pres">
      <dgm:prSet presAssocID="{A75D75A3-DA0E-445E-99C5-4A1B3DF434AA}" presName="linear" presStyleCnt="0">
        <dgm:presLayoutVars>
          <dgm:animLvl val="lvl"/>
          <dgm:resizeHandles val="exact"/>
        </dgm:presLayoutVars>
      </dgm:prSet>
      <dgm:spPr/>
    </dgm:pt>
    <dgm:pt modelId="{6CBF024D-7A2E-4B66-A3E7-C6CB2B42528A}" type="pres">
      <dgm:prSet presAssocID="{DC400723-195C-41BA-8DF4-23E6F77DE8EC}" presName="parentText" presStyleLbl="node1" presStyleIdx="0" presStyleCnt="3">
        <dgm:presLayoutVars>
          <dgm:chMax val="0"/>
          <dgm:bulletEnabled val="1"/>
        </dgm:presLayoutVars>
      </dgm:prSet>
      <dgm:spPr/>
    </dgm:pt>
    <dgm:pt modelId="{AA024A66-F7D8-46E7-923D-69F651B96CF2}" type="pres">
      <dgm:prSet presAssocID="{8307E646-3CCA-4F7E-BD57-B912AEBD629F}" presName="spacer" presStyleCnt="0"/>
      <dgm:spPr/>
    </dgm:pt>
    <dgm:pt modelId="{253BCB54-8CFD-45C5-A405-B2C024780E8F}" type="pres">
      <dgm:prSet presAssocID="{EA1FE423-72BF-4542-A2BE-8E8A3025A02B}" presName="parentText" presStyleLbl="node1" presStyleIdx="1" presStyleCnt="3">
        <dgm:presLayoutVars>
          <dgm:chMax val="0"/>
          <dgm:bulletEnabled val="1"/>
        </dgm:presLayoutVars>
      </dgm:prSet>
      <dgm:spPr/>
    </dgm:pt>
    <dgm:pt modelId="{A655A384-B706-4772-B18C-BAA1A515C391}" type="pres">
      <dgm:prSet presAssocID="{828752C9-21FE-4ADB-AD68-531F628F8192}" presName="spacer" presStyleCnt="0"/>
      <dgm:spPr/>
    </dgm:pt>
    <dgm:pt modelId="{8B67615C-1B8B-4213-AE5D-9A1A91CF130B}" type="pres">
      <dgm:prSet presAssocID="{1764F485-23C6-4199-9AFC-E953783C24A0}" presName="parentText" presStyleLbl="node1" presStyleIdx="2" presStyleCnt="3">
        <dgm:presLayoutVars>
          <dgm:chMax val="0"/>
          <dgm:bulletEnabled val="1"/>
        </dgm:presLayoutVars>
      </dgm:prSet>
      <dgm:spPr/>
    </dgm:pt>
  </dgm:ptLst>
  <dgm:cxnLst>
    <dgm:cxn modelId="{7BE0AE1A-79F7-47AD-81B2-EA5AA2480CAB}" type="presOf" srcId="{DC400723-195C-41BA-8DF4-23E6F77DE8EC}" destId="{6CBF024D-7A2E-4B66-A3E7-C6CB2B42528A}" srcOrd="0" destOrd="0" presId="urn:microsoft.com/office/officeart/2005/8/layout/vList2"/>
    <dgm:cxn modelId="{5C9C1E32-2A25-4A23-A2EA-506510521C29}" type="presOf" srcId="{EA1FE423-72BF-4542-A2BE-8E8A3025A02B}" destId="{253BCB54-8CFD-45C5-A405-B2C024780E8F}" srcOrd="0" destOrd="0" presId="urn:microsoft.com/office/officeart/2005/8/layout/vList2"/>
    <dgm:cxn modelId="{FDC3F23F-2F59-44ED-9B47-37A29D728A23}" srcId="{A75D75A3-DA0E-445E-99C5-4A1B3DF434AA}" destId="{1764F485-23C6-4199-9AFC-E953783C24A0}" srcOrd="2" destOrd="0" parTransId="{ACD672CF-3B01-4D23-97D8-E521390F2E31}" sibTransId="{496FD6B9-DA95-43EE-9308-90C5CB92D6F7}"/>
    <dgm:cxn modelId="{08298A50-31C8-4381-8130-3C054F495ADD}" srcId="{A75D75A3-DA0E-445E-99C5-4A1B3DF434AA}" destId="{EA1FE423-72BF-4542-A2BE-8E8A3025A02B}" srcOrd="1" destOrd="0" parTransId="{4728A033-A853-4BEB-8F12-8B921A784164}" sibTransId="{828752C9-21FE-4ADB-AD68-531F628F8192}"/>
    <dgm:cxn modelId="{10ADB856-BAFC-4C2D-84AF-68F023745F61}" type="presOf" srcId="{A75D75A3-DA0E-445E-99C5-4A1B3DF434AA}" destId="{D9F78A1B-8C23-4173-B11F-52AF86F555ED}" srcOrd="0" destOrd="0" presId="urn:microsoft.com/office/officeart/2005/8/layout/vList2"/>
    <dgm:cxn modelId="{02445D8A-B2F6-4E10-AF19-2235F0C1E35B}" srcId="{A75D75A3-DA0E-445E-99C5-4A1B3DF434AA}" destId="{DC400723-195C-41BA-8DF4-23E6F77DE8EC}" srcOrd="0" destOrd="0" parTransId="{83B61D05-DC09-4D48-83D7-1E589BA0E09F}" sibTransId="{8307E646-3CCA-4F7E-BD57-B912AEBD629F}"/>
    <dgm:cxn modelId="{ACB861E7-3CA0-431C-84E8-6B7E2FEC7920}" type="presOf" srcId="{1764F485-23C6-4199-9AFC-E953783C24A0}" destId="{8B67615C-1B8B-4213-AE5D-9A1A91CF130B}" srcOrd="0" destOrd="0" presId="urn:microsoft.com/office/officeart/2005/8/layout/vList2"/>
    <dgm:cxn modelId="{F39EC106-CED2-4A7F-9A09-E1458FB531A9}" type="presParOf" srcId="{D9F78A1B-8C23-4173-B11F-52AF86F555ED}" destId="{6CBF024D-7A2E-4B66-A3E7-C6CB2B42528A}" srcOrd="0" destOrd="0" presId="urn:microsoft.com/office/officeart/2005/8/layout/vList2"/>
    <dgm:cxn modelId="{C988C2A0-A6EE-4787-B94D-7A7AA1172CDC}" type="presParOf" srcId="{D9F78A1B-8C23-4173-B11F-52AF86F555ED}" destId="{AA024A66-F7D8-46E7-923D-69F651B96CF2}" srcOrd="1" destOrd="0" presId="urn:microsoft.com/office/officeart/2005/8/layout/vList2"/>
    <dgm:cxn modelId="{0FB23DDC-1304-4182-AA04-925F2EB9F58F}" type="presParOf" srcId="{D9F78A1B-8C23-4173-B11F-52AF86F555ED}" destId="{253BCB54-8CFD-45C5-A405-B2C024780E8F}" srcOrd="2" destOrd="0" presId="urn:microsoft.com/office/officeart/2005/8/layout/vList2"/>
    <dgm:cxn modelId="{243321B3-562E-4F22-BFB3-03485E68F0AE}" type="presParOf" srcId="{D9F78A1B-8C23-4173-B11F-52AF86F555ED}" destId="{A655A384-B706-4772-B18C-BAA1A515C391}" srcOrd="3" destOrd="0" presId="urn:microsoft.com/office/officeart/2005/8/layout/vList2"/>
    <dgm:cxn modelId="{E499F720-EE5A-4F30-BF5A-F4B5503A8155}" type="presParOf" srcId="{D9F78A1B-8C23-4173-B11F-52AF86F555ED}" destId="{8B67615C-1B8B-4213-AE5D-9A1A91CF130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E6AD740-59FC-4E27-A539-7478980788C6}"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EF0D8AF2-0763-48AA-9E5A-86C2FE6B5419}">
      <dgm:prSet/>
      <dgm:spPr/>
      <dgm:t>
        <a:bodyPr/>
        <a:lstStyle/>
        <a:p>
          <a:r>
            <a:rPr lang="en-GB"/>
            <a:t>Media and public perception have a powerful impact on health behaviours, stigma, and service use</a:t>
          </a:r>
          <a:endParaRPr lang="en-US"/>
        </a:p>
      </dgm:t>
    </dgm:pt>
    <dgm:pt modelId="{E1A65B78-3ECE-41D0-B257-569DA3FD77C5}" type="parTrans" cxnId="{BBA98114-9E66-4C47-8453-6D4311D27693}">
      <dgm:prSet/>
      <dgm:spPr/>
      <dgm:t>
        <a:bodyPr/>
        <a:lstStyle/>
        <a:p>
          <a:endParaRPr lang="en-US"/>
        </a:p>
      </dgm:t>
    </dgm:pt>
    <dgm:pt modelId="{2566CB8B-B567-4D58-B581-D40ECD6DA407}" type="sibTrans" cxnId="{BBA98114-9E66-4C47-8453-6D4311D27693}">
      <dgm:prSet/>
      <dgm:spPr/>
      <dgm:t>
        <a:bodyPr/>
        <a:lstStyle/>
        <a:p>
          <a:endParaRPr lang="en-US"/>
        </a:p>
      </dgm:t>
    </dgm:pt>
    <dgm:pt modelId="{A9A09256-C63D-4A4B-AE89-A58D05A6CDC1}">
      <dgm:prSet/>
      <dgm:spPr/>
      <dgm:t>
        <a:bodyPr/>
        <a:lstStyle/>
        <a:p>
          <a:r>
            <a:rPr lang="en-GB"/>
            <a:t>The way health is framed influences beliefs, access to care, and public trust</a:t>
          </a:r>
          <a:endParaRPr lang="en-US"/>
        </a:p>
      </dgm:t>
    </dgm:pt>
    <dgm:pt modelId="{6228D30E-DF73-4C88-ABEB-008EEAE7359A}" type="parTrans" cxnId="{8548B581-1D41-4064-9F73-924312486E17}">
      <dgm:prSet/>
      <dgm:spPr/>
      <dgm:t>
        <a:bodyPr/>
        <a:lstStyle/>
        <a:p>
          <a:endParaRPr lang="en-US"/>
        </a:p>
      </dgm:t>
    </dgm:pt>
    <dgm:pt modelId="{839E52F8-73AF-4101-9B6D-517052D907D7}" type="sibTrans" cxnId="{8548B581-1D41-4064-9F73-924312486E17}">
      <dgm:prSet/>
      <dgm:spPr/>
      <dgm:t>
        <a:bodyPr/>
        <a:lstStyle/>
        <a:p>
          <a:endParaRPr lang="en-US"/>
        </a:p>
      </dgm:t>
    </dgm:pt>
    <dgm:pt modelId="{E05A65EC-3F1F-4781-855F-2F234CD28AF6}">
      <dgm:prSet/>
      <dgm:spPr/>
      <dgm:t>
        <a:bodyPr/>
        <a:lstStyle/>
        <a:p>
          <a:r>
            <a:rPr lang="en-GB"/>
            <a:t>Health misinformation can worsen inequalities and hinder public health efforts</a:t>
          </a:r>
          <a:endParaRPr lang="en-US"/>
        </a:p>
      </dgm:t>
    </dgm:pt>
    <dgm:pt modelId="{3FF0D94A-44B1-44C5-80DC-3F56744B94CB}" type="parTrans" cxnId="{BB99FEBB-5040-4DD2-AD61-369B59B5FC51}">
      <dgm:prSet/>
      <dgm:spPr/>
      <dgm:t>
        <a:bodyPr/>
        <a:lstStyle/>
        <a:p>
          <a:endParaRPr lang="en-US"/>
        </a:p>
      </dgm:t>
    </dgm:pt>
    <dgm:pt modelId="{39E33BB3-EEBC-41D9-9849-D3051B9001C6}" type="sibTrans" cxnId="{BB99FEBB-5040-4DD2-AD61-369B59B5FC51}">
      <dgm:prSet/>
      <dgm:spPr/>
      <dgm:t>
        <a:bodyPr/>
        <a:lstStyle/>
        <a:p>
          <a:endParaRPr lang="en-US"/>
        </a:p>
      </dgm:t>
    </dgm:pt>
    <dgm:pt modelId="{EC182C17-1787-46D7-B8D7-B7D589E3E87A}">
      <dgm:prSet/>
      <dgm:spPr/>
      <dgm:t>
        <a:bodyPr/>
        <a:lstStyle/>
        <a:p>
          <a:r>
            <a:rPr lang="en-GB"/>
            <a:t>As future professionals, it's vital to develop critical media literacy</a:t>
          </a:r>
          <a:endParaRPr lang="en-US"/>
        </a:p>
      </dgm:t>
    </dgm:pt>
    <dgm:pt modelId="{C2DBF3ED-BE46-4E9C-A9FD-BD62ACD4E6AC}" type="parTrans" cxnId="{AF860BC5-74C2-47BA-8598-A0C5607EC719}">
      <dgm:prSet/>
      <dgm:spPr/>
      <dgm:t>
        <a:bodyPr/>
        <a:lstStyle/>
        <a:p>
          <a:endParaRPr lang="en-US"/>
        </a:p>
      </dgm:t>
    </dgm:pt>
    <dgm:pt modelId="{4F33CDF9-743B-40F3-A293-7FE6F8D79FE1}" type="sibTrans" cxnId="{AF860BC5-74C2-47BA-8598-A0C5607EC719}">
      <dgm:prSet/>
      <dgm:spPr/>
      <dgm:t>
        <a:bodyPr/>
        <a:lstStyle/>
        <a:p>
          <a:endParaRPr lang="en-US"/>
        </a:p>
      </dgm:t>
    </dgm:pt>
    <dgm:pt modelId="{FA01486C-07EE-4F09-8463-59D937891B23}">
      <dgm:prSet/>
      <dgm:spPr/>
      <dgm:t>
        <a:bodyPr/>
        <a:lstStyle/>
        <a:p>
          <a:r>
            <a:rPr lang="en-GB"/>
            <a:t>Global health priorities like SDG 3 depend on inclusive, accurate, and stigma-free communication</a:t>
          </a:r>
          <a:endParaRPr lang="en-US"/>
        </a:p>
      </dgm:t>
    </dgm:pt>
    <dgm:pt modelId="{7A017176-30A6-4AE6-9241-AA4451FBE618}" type="parTrans" cxnId="{89A918A8-A2C3-45E6-82C5-AE46B003B91F}">
      <dgm:prSet/>
      <dgm:spPr/>
      <dgm:t>
        <a:bodyPr/>
        <a:lstStyle/>
        <a:p>
          <a:endParaRPr lang="en-US"/>
        </a:p>
      </dgm:t>
    </dgm:pt>
    <dgm:pt modelId="{F2C0739F-A05E-4AD0-B55B-FF6B2CE809B1}" type="sibTrans" cxnId="{89A918A8-A2C3-45E6-82C5-AE46B003B91F}">
      <dgm:prSet/>
      <dgm:spPr/>
      <dgm:t>
        <a:bodyPr/>
        <a:lstStyle/>
        <a:p>
          <a:endParaRPr lang="en-US"/>
        </a:p>
      </dgm:t>
    </dgm:pt>
    <dgm:pt modelId="{3F678A86-50CA-4990-A395-9C58EE3D3FAC}">
      <dgm:prSet/>
      <dgm:spPr/>
      <dgm:t>
        <a:bodyPr/>
        <a:lstStyle/>
        <a:p>
          <a:r>
            <a:rPr lang="en-GB"/>
            <a:t>Promoting wellbeing for all means challenging harmful narratives and supporting ethical media practices</a:t>
          </a:r>
          <a:endParaRPr lang="en-US"/>
        </a:p>
      </dgm:t>
    </dgm:pt>
    <dgm:pt modelId="{CCDFA330-560B-428F-9D07-074BFF08AA58}" type="parTrans" cxnId="{3EB9603C-55AD-4BFA-9532-CD2C95C70E5B}">
      <dgm:prSet/>
      <dgm:spPr/>
      <dgm:t>
        <a:bodyPr/>
        <a:lstStyle/>
        <a:p>
          <a:endParaRPr lang="en-US"/>
        </a:p>
      </dgm:t>
    </dgm:pt>
    <dgm:pt modelId="{AD071D54-87A1-4F0E-BCE6-1E87F247AF7D}" type="sibTrans" cxnId="{3EB9603C-55AD-4BFA-9532-CD2C95C70E5B}">
      <dgm:prSet/>
      <dgm:spPr/>
      <dgm:t>
        <a:bodyPr/>
        <a:lstStyle/>
        <a:p>
          <a:endParaRPr lang="en-US"/>
        </a:p>
      </dgm:t>
    </dgm:pt>
    <dgm:pt modelId="{058EF384-85D9-452A-B689-EFBE7DAC27E0}" type="pres">
      <dgm:prSet presAssocID="{6E6AD740-59FC-4E27-A539-7478980788C6}" presName="diagram" presStyleCnt="0">
        <dgm:presLayoutVars>
          <dgm:dir/>
          <dgm:resizeHandles val="exact"/>
        </dgm:presLayoutVars>
      </dgm:prSet>
      <dgm:spPr/>
    </dgm:pt>
    <dgm:pt modelId="{EEACC209-BEA7-4435-878F-4CB979424E28}" type="pres">
      <dgm:prSet presAssocID="{EF0D8AF2-0763-48AA-9E5A-86C2FE6B5419}" presName="node" presStyleLbl="node1" presStyleIdx="0" presStyleCnt="6">
        <dgm:presLayoutVars>
          <dgm:bulletEnabled val="1"/>
        </dgm:presLayoutVars>
      </dgm:prSet>
      <dgm:spPr/>
    </dgm:pt>
    <dgm:pt modelId="{DED0FEB0-A302-4D80-840A-937A85346CFB}" type="pres">
      <dgm:prSet presAssocID="{2566CB8B-B567-4D58-B581-D40ECD6DA407}" presName="sibTrans" presStyleCnt="0"/>
      <dgm:spPr/>
    </dgm:pt>
    <dgm:pt modelId="{80233C4B-6A70-480D-84A6-720F0193D8D4}" type="pres">
      <dgm:prSet presAssocID="{A9A09256-C63D-4A4B-AE89-A58D05A6CDC1}" presName="node" presStyleLbl="node1" presStyleIdx="1" presStyleCnt="6">
        <dgm:presLayoutVars>
          <dgm:bulletEnabled val="1"/>
        </dgm:presLayoutVars>
      </dgm:prSet>
      <dgm:spPr/>
    </dgm:pt>
    <dgm:pt modelId="{2289C229-4FFD-4052-82AB-C7F05FFC1D93}" type="pres">
      <dgm:prSet presAssocID="{839E52F8-73AF-4101-9B6D-517052D907D7}" presName="sibTrans" presStyleCnt="0"/>
      <dgm:spPr/>
    </dgm:pt>
    <dgm:pt modelId="{229ADE19-D318-4BF4-A67C-820F4AB79BCF}" type="pres">
      <dgm:prSet presAssocID="{E05A65EC-3F1F-4781-855F-2F234CD28AF6}" presName="node" presStyleLbl="node1" presStyleIdx="2" presStyleCnt="6">
        <dgm:presLayoutVars>
          <dgm:bulletEnabled val="1"/>
        </dgm:presLayoutVars>
      </dgm:prSet>
      <dgm:spPr/>
    </dgm:pt>
    <dgm:pt modelId="{BB164A27-0BF7-490D-A15D-EEE20C609FF9}" type="pres">
      <dgm:prSet presAssocID="{39E33BB3-EEBC-41D9-9849-D3051B9001C6}" presName="sibTrans" presStyleCnt="0"/>
      <dgm:spPr/>
    </dgm:pt>
    <dgm:pt modelId="{2C981B24-058D-4564-8B7D-75BD750B436C}" type="pres">
      <dgm:prSet presAssocID="{EC182C17-1787-46D7-B8D7-B7D589E3E87A}" presName="node" presStyleLbl="node1" presStyleIdx="3" presStyleCnt="6">
        <dgm:presLayoutVars>
          <dgm:bulletEnabled val="1"/>
        </dgm:presLayoutVars>
      </dgm:prSet>
      <dgm:spPr/>
    </dgm:pt>
    <dgm:pt modelId="{B7C73C55-9026-4928-B241-8DE8CC183BE4}" type="pres">
      <dgm:prSet presAssocID="{4F33CDF9-743B-40F3-A293-7FE6F8D79FE1}" presName="sibTrans" presStyleCnt="0"/>
      <dgm:spPr/>
    </dgm:pt>
    <dgm:pt modelId="{43632FC1-5DAE-42BC-92FA-929826C8BF64}" type="pres">
      <dgm:prSet presAssocID="{FA01486C-07EE-4F09-8463-59D937891B23}" presName="node" presStyleLbl="node1" presStyleIdx="4" presStyleCnt="6">
        <dgm:presLayoutVars>
          <dgm:bulletEnabled val="1"/>
        </dgm:presLayoutVars>
      </dgm:prSet>
      <dgm:spPr/>
    </dgm:pt>
    <dgm:pt modelId="{366E098C-7CCC-4951-BE2E-01E178C5B272}" type="pres">
      <dgm:prSet presAssocID="{F2C0739F-A05E-4AD0-B55B-FF6B2CE809B1}" presName="sibTrans" presStyleCnt="0"/>
      <dgm:spPr/>
    </dgm:pt>
    <dgm:pt modelId="{6C14CBC0-F029-4095-9976-07A43C97DAFD}" type="pres">
      <dgm:prSet presAssocID="{3F678A86-50CA-4990-A395-9C58EE3D3FAC}" presName="node" presStyleLbl="node1" presStyleIdx="5" presStyleCnt="6">
        <dgm:presLayoutVars>
          <dgm:bulletEnabled val="1"/>
        </dgm:presLayoutVars>
      </dgm:prSet>
      <dgm:spPr/>
    </dgm:pt>
  </dgm:ptLst>
  <dgm:cxnLst>
    <dgm:cxn modelId="{BBA98114-9E66-4C47-8453-6D4311D27693}" srcId="{6E6AD740-59FC-4E27-A539-7478980788C6}" destId="{EF0D8AF2-0763-48AA-9E5A-86C2FE6B5419}" srcOrd="0" destOrd="0" parTransId="{E1A65B78-3ECE-41D0-B257-569DA3FD77C5}" sibTransId="{2566CB8B-B567-4D58-B581-D40ECD6DA407}"/>
    <dgm:cxn modelId="{ABB28E1F-E358-4CC5-B17A-12D51D01BA3C}" type="presOf" srcId="{EF0D8AF2-0763-48AA-9E5A-86C2FE6B5419}" destId="{EEACC209-BEA7-4435-878F-4CB979424E28}" srcOrd="0" destOrd="0" presId="urn:microsoft.com/office/officeart/2005/8/layout/default"/>
    <dgm:cxn modelId="{3EB9603C-55AD-4BFA-9532-CD2C95C70E5B}" srcId="{6E6AD740-59FC-4E27-A539-7478980788C6}" destId="{3F678A86-50CA-4990-A395-9C58EE3D3FAC}" srcOrd="5" destOrd="0" parTransId="{CCDFA330-560B-428F-9D07-074BFF08AA58}" sibTransId="{AD071D54-87A1-4F0E-BCE6-1E87F247AF7D}"/>
    <dgm:cxn modelId="{8548B581-1D41-4064-9F73-924312486E17}" srcId="{6E6AD740-59FC-4E27-A539-7478980788C6}" destId="{A9A09256-C63D-4A4B-AE89-A58D05A6CDC1}" srcOrd="1" destOrd="0" parTransId="{6228D30E-DF73-4C88-ABEB-008EEAE7359A}" sibTransId="{839E52F8-73AF-4101-9B6D-517052D907D7}"/>
    <dgm:cxn modelId="{863CCE84-EB4B-4A41-92EA-E46D884B814F}" type="presOf" srcId="{EC182C17-1787-46D7-B8D7-B7D589E3E87A}" destId="{2C981B24-058D-4564-8B7D-75BD750B436C}" srcOrd="0" destOrd="0" presId="urn:microsoft.com/office/officeart/2005/8/layout/default"/>
    <dgm:cxn modelId="{7FA720A6-DE2E-4082-88D7-366CA55FFBE3}" type="presOf" srcId="{3F678A86-50CA-4990-A395-9C58EE3D3FAC}" destId="{6C14CBC0-F029-4095-9976-07A43C97DAFD}" srcOrd="0" destOrd="0" presId="urn:microsoft.com/office/officeart/2005/8/layout/default"/>
    <dgm:cxn modelId="{89A918A8-A2C3-45E6-82C5-AE46B003B91F}" srcId="{6E6AD740-59FC-4E27-A539-7478980788C6}" destId="{FA01486C-07EE-4F09-8463-59D937891B23}" srcOrd="4" destOrd="0" parTransId="{7A017176-30A6-4AE6-9241-AA4451FBE618}" sibTransId="{F2C0739F-A05E-4AD0-B55B-FF6B2CE809B1}"/>
    <dgm:cxn modelId="{BB99FEBB-5040-4DD2-AD61-369B59B5FC51}" srcId="{6E6AD740-59FC-4E27-A539-7478980788C6}" destId="{E05A65EC-3F1F-4781-855F-2F234CD28AF6}" srcOrd="2" destOrd="0" parTransId="{3FF0D94A-44B1-44C5-80DC-3F56744B94CB}" sibTransId="{39E33BB3-EEBC-41D9-9849-D3051B9001C6}"/>
    <dgm:cxn modelId="{0AEE1EBE-C50B-4B50-9CD2-558AB64AAB62}" type="presOf" srcId="{E05A65EC-3F1F-4781-855F-2F234CD28AF6}" destId="{229ADE19-D318-4BF4-A67C-820F4AB79BCF}" srcOrd="0" destOrd="0" presId="urn:microsoft.com/office/officeart/2005/8/layout/default"/>
    <dgm:cxn modelId="{AF860BC5-74C2-47BA-8598-A0C5607EC719}" srcId="{6E6AD740-59FC-4E27-A539-7478980788C6}" destId="{EC182C17-1787-46D7-B8D7-B7D589E3E87A}" srcOrd="3" destOrd="0" parTransId="{C2DBF3ED-BE46-4E9C-A9FD-BD62ACD4E6AC}" sibTransId="{4F33CDF9-743B-40F3-A293-7FE6F8D79FE1}"/>
    <dgm:cxn modelId="{CAE14ADA-D4B8-4BCB-89D1-448A53770AEB}" type="presOf" srcId="{FA01486C-07EE-4F09-8463-59D937891B23}" destId="{43632FC1-5DAE-42BC-92FA-929826C8BF64}" srcOrd="0" destOrd="0" presId="urn:microsoft.com/office/officeart/2005/8/layout/default"/>
    <dgm:cxn modelId="{74EF6BEA-ACE8-46A3-8AFD-4F3341CD04C2}" type="presOf" srcId="{A9A09256-C63D-4A4B-AE89-A58D05A6CDC1}" destId="{80233C4B-6A70-480D-84A6-720F0193D8D4}" srcOrd="0" destOrd="0" presId="urn:microsoft.com/office/officeart/2005/8/layout/default"/>
    <dgm:cxn modelId="{BCD575EF-6D3E-46D0-9B35-BAA393677BE1}" type="presOf" srcId="{6E6AD740-59FC-4E27-A539-7478980788C6}" destId="{058EF384-85D9-452A-B689-EFBE7DAC27E0}" srcOrd="0" destOrd="0" presId="urn:microsoft.com/office/officeart/2005/8/layout/default"/>
    <dgm:cxn modelId="{063277D1-4202-4AA5-9561-74B1F8357A5B}" type="presParOf" srcId="{058EF384-85D9-452A-B689-EFBE7DAC27E0}" destId="{EEACC209-BEA7-4435-878F-4CB979424E28}" srcOrd="0" destOrd="0" presId="urn:microsoft.com/office/officeart/2005/8/layout/default"/>
    <dgm:cxn modelId="{24685CF2-7D1D-4321-9492-98D563388F78}" type="presParOf" srcId="{058EF384-85D9-452A-B689-EFBE7DAC27E0}" destId="{DED0FEB0-A302-4D80-840A-937A85346CFB}" srcOrd="1" destOrd="0" presId="urn:microsoft.com/office/officeart/2005/8/layout/default"/>
    <dgm:cxn modelId="{0251705B-6347-4151-87FA-2C0C6F4D3649}" type="presParOf" srcId="{058EF384-85D9-452A-B689-EFBE7DAC27E0}" destId="{80233C4B-6A70-480D-84A6-720F0193D8D4}" srcOrd="2" destOrd="0" presId="urn:microsoft.com/office/officeart/2005/8/layout/default"/>
    <dgm:cxn modelId="{21C604E5-2332-4F91-8F57-3E6D4FCD8102}" type="presParOf" srcId="{058EF384-85D9-452A-B689-EFBE7DAC27E0}" destId="{2289C229-4FFD-4052-82AB-C7F05FFC1D93}" srcOrd="3" destOrd="0" presId="urn:microsoft.com/office/officeart/2005/8/layout/default"/>
    <dgm:cxn modelId="{D5B1D712-ABEF-4C9E-A1A8-B89A6B1754F2}" type="presParOf" srcId="{058EF384-85D9-452A-B689-EFBE7DAC27E0}" destId="{229ADE19-D318-4BF4-A67C-820F4AB79BCF}" srcOrd="4" destOrd="0" presId="urn:microsoft.com/office/officeart/2005/8/layout/default"/>
    <dgm:cxn modelId="{375A8200-908F-495A-AA20-E637427A51CB}" type="presParOf" srcId="{058EF384-85D9-452A-B689-EFBE7DAC27E0}" destId="{BB164A27-0BF7-490D-A15D-EEE20C609FF9}" srcOrd="5" destOrd="0" presId="urn:microsoft.com/office/officeart/2005/8/layout/default"/>
    <dgm:cxn modelId="{AA446A55-2DE3-4D98-8CFD-196E9EED2E52}" type="presParOf" srcId="{058EF384-85D9-452A-B689-EFBE7DAC27E0}" destId="{2C981B24-058D-4564-8B7D-75BD750B436C}" srcOrd="6" destOrd="0" presId="urn:microsoft.com/office/officeart/2005/8/layout/default"/>
    <dgm:cxn modelId="{8C337046-C113-4B27-9E4B-C784878E6649}" type="presParOf" srcId="{058EF384-85D9-452A-B689-EFBE7DAC27E0}" destId="{B7C73C55-9026-4928-B241-8DE8CC183BE4}" srcOrd="7" destOrd="0" presId="urn:microsoft.com/office/officeart/2005/8/layout/default"/>
    <dgm:cxn modelId="{44864B89-2CCF-4EA5-8CE9-D850B4A0C0D7}" type="presParOf" srcId="{058EF384-85D9-452A-B689-EFBE7DAC27E0}" destId="{43632FC1-5DAE-42BC-92FA-929826C8BF64}" srcOrd="8" destOrd="0" presId="urn:microsoft.com/office/officeart/2005/8/layout/default"/>
    <dgm:cxn modelId="{C4083F7E-A401-4F5D-B9D0-C8286A428500}" type="presParOf" srcId="{058EF384-85D9-452A-B689-EFBE7DAC27E0}" destId="{366E098C-7CCC-4951-BE2E-01E178C5B272}" srcOrd="9" destOrd="0" presId="urn:microsoft.com/office/officeart/2005/8/layout/default"/>
    <dgm:cxn modelId="{339530FB-2174-4CE8-955D-A98F7FD3736E}" type="presParOf" srcId="{058EF384-85D9-452A-B689-EFBE7DAC27E0}" destId="{6C14CBC0-F029-4095-9976-07A43C97DAF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26CC3DA-34A3-4369-AD4F-2D837D0793C2}" type="doc">
      <dgm:prSet loTypeId="urn:microsoft.com/office/officeart/2005/8/layout/vProcess5" loCatId="process" qsTypeId="urn:microsoft.com/office/officeart/2005/8/quickstyle/simple4" qsCatId="simple" csTypeId="urn:microsoft.com/office/officeart/2005/8/colors/accent3_2" csCatId="accent3" phldr="1"/>
      <dgm:spPr/>
      <dgm:t>
        <a:bodyPr/>
        <a:lstStyle/>
        <a:p>
          <a:endParaRPr lang="en-US"/>
        </a:p>
      </dgm:t>
    </dgm:pt>
    <dgm:pt modelId="{C46E008D-189E-4343-A5BC-84051A3BAC72}">
      <dgm:prSet/>
      <dgm:spPr/>
      <dgm:t>
        <a:bodyPr/>
        <a:lstStyle/>
        <a:p>
          <a:r>
            <a:rPr lang="en-US"/>
            <a:t>• See Me Scotland – </a:t>
          </a:r>
          <a:r>
            <a:rPr lang="en-US">
              <a:hlinkClick xmlns:r="http://schemas.openxmlformats.org/officeDocument/2006/relationships" r:id="rId1"/>
            </a:rPr>
            <a:t>www.seemescotland.org</a:t>
          </a:r>
          <a:r>
            <a:rPr lang="en-GB"/>
            <a:t> </a:t>
          </a:r>
          <a:endParaRPr lang="en-US"/>
        </a:p>
      </dgm:t>
    </dgm:pt>
    <dgm:pt modelId="{FD969E68-DB55-4975-BB05-D7EA1BEC1894}" type="parTrans" cxnId="{091767EC-812B-4DED-B41B-368EEF90036E}">
      <dgm:prSet/>
      <dgm:spPr/>
      <dgm:t>
        <a:bodyPr/>
        <a:lstStyle/>
        <a:p>
          <a:endParaRPr lang="en-US"/>
        </a:p>
      </dgm:t>
    </dgm:pt>
    <dgm:pt modelId="{3644A585-7310-45BC-BEA0-DF8CE26A8859}" type="sibTrans" cxnId="{091767EC-812B-4DED-B41B-368EEF90036E}">
      <dgm:prSet/>
      <dgm:spPr/>
      <dgm:t>
        <a:bodyPr/>
        <a:lstStyle/>
        <a:p>
          <a:endParaRPr lang="en-US"/>
        </a:p>
      </dgm:t>
    </dgm:pt>
    <dgm:pt modelId="{A9DDB61A-0664-4E22-95FB-98A4AED87EB3}">
      <dgm:prSet/>
      <dgm:spPr/>
      <dgm:t>
        <a:bodyPr/>
        <a:lstStyle/>
        <a:p>
          <a:r>
            <a:rPr lang="en-US"/>
            <a:t>• Mind – </a:t>
          </a:r>
          <a:r>
            <a:rPr lang="en-US">
              <a:hlinkClick xmlns:r="http://schemas.openxmlformats.org/officeDocument/2006/relationships" r:id="rId2"/>
            </a:rPr>
            <a:t>www.mind.org.uk</a:t>
          </a:r>
          <a:r>
            <a:rPr lang="en-GB"/>
            <a:t> </a:t>
          </a:r>
          <a:endParaRPr lang="en-US"/>
        </a:p>
      </dgm:t>
    </dgm:pt>
    <dgm:pt modelId="{B360F5D3-A878-4433-AF2A-CABA0DC3D8BB}" type="parTrans" cxnId="{FF198869-4C77-49F3-A853-1D82EFA28566}">
      <dgm:prSet/>
      <dgm:spPr/>
      <dgm:t>
        <a:bodyPr/>
        <a:lstStyle/>
        <a:p>
          <a:endParaRPr lang="en-US"/>
        </a:p>
      </dgm:t>
    </dgm:pt>
    <dgm:pt modelId="{A9869856-87CB-4EFA-8C4D-EE7985626D0A}" type="sibTrans" cxnId="{FF198869-4C77-49F3-A853-1D82EFA28566}">
      <dgm:prSet/>
      <dgm:spPr/>
      <dgm:t>
        <a:bodyPr/>
        <a:lstStyle/>
        <a:p>
          <a:endParaRPr lang="en-US"/>
        </a:p>
      </dgm:t>
    </dgm:pt>
    <dgm:pt modelId="{EF3388D8-0DB7-4AF1-B7A1-C60674AC3FA2}">
      <dgm:prSet/>
      <dgm:spPr/>
      <dgm:t>
        <a:bodyPr/>
        <a:lstStyle/>
        <a:p>
          <a:r>
            <a:rPr lang="en-US"/>
            <a:t>• WHO Infodemic – </a:t>
          </a:r>
          <a:r>
            <a:rPr lang="en-US">
              <a:hlinkClick xmlns:r="http://schemas.openxmlformats.org/officeDocument/2006/relationships" r:id="rId3"/>
            </a:rPr>
            <a:t>www.who.int/health-topics/infodemic</a:t>
          </a:r>
          <a:r>
            <a:rPr lang="en-GB"/>
            <a:t> </a:t>
          </a:r>
          <a:endParaRPr lang="en-US"/>
        </a:p>
      </dgm:t>
    </dgm:pt>
    <dgm:pt modelId="{A7E319E9-43E0-4266-9A5C-517268D2DAA2}" type="parTrans" cxnId="{33266396-6773-48E1-A665-455AAA6A61FB}">
      <dgm:prSet/>
      <dgm:spPr/>
      <dgm:t>
        <a:bodyPr/>
        <a:lstStyle/>
        <a:p>
          <a:endParaRPr lang="en-US"/>
        </a:p>
      </dgm:t>
    </dgm:pt>
    <dgm:pt modelId="{53D1F887-1BDB-474A-9843-B677ADF3E95B}" type="sibTrans" cxnId="{33266396-6773-48E1-A665-455AAA6A61FB}">
      <dgm:prSet/>
      <dgm:spPr/>
      <dgm:t>
        <a:bodyPr/>
        <a:lstStyle/>
        <a:p>
          <a:endParaRPr lang="en-US"/>
        </a:p>
      </dgm:t>
    </dgm:pt>
    <dgm:pt modelId="{0B1406D8-D3AD-4403-BC62-C22F0C19F73B}" type="pres">
      <dgm:prSet presAssocID="{426CC3DA-34A3-4369-AD4F-2D837D0793C2}" presName="outerComposite" presStyleCnt="0">
        <dgm:presLayoutVars>
          <dgm:chMax val="5"/>
          <dgm:dir/>
          <dgm:resizeHandles val="exact"/>
        </dgm:presLayoutVars>
      </dgm:prSet>
      <dgm:spPr/>
    </dgm:pt>
    <dgm:pt modelId="{0621F3BC-C9DE-4D33-B274-2F7C3DA569AC}" type="pres">
      <dgm:prSet presAssocID="{426CC3DA-34A3-4369-AD4F-2D837D0793C2}" presName="dummyMaxCanvas" presStyleCnt="0">
        <dgm:presLayoutVars/>
      </dgm:prSet>
      <dgm:spPr/>
    </dgm:pt>
    <dgm:pt modelId="{3339776E-2A6A-4FCF-B518-9882B797ACEF}" type="pres">
      <dgm:prSet presAssocID="{426CC3DA-34A3-4369-AD4F-2D837D0793C2}" presName="ThreeNodes_1" presStyleLbl="node1" presStyleIdx="0" presStyleCnt="3">
        <dgm:presLayoutVars>
          <dgm:bulletEnabled val="1"/>
        </dgm:presLayoutVars>
      </dgm:prSet>
      <dgm:spPr/>
    </dgm:pt>
    <dgm:pt modelId="{CCE8F172-0EDB-435E-8E90-6FBDABAA8C0A}" type="pres">
      <dgm:prSet presAssocID="{426CC3DA-34A3-4369-AD4F-2D837D0793C2}" presName="ThreeNodes_2" presStyleLbl="node1" presStyleIdx="1" presStyleCnt="3">
        <dgm:presLayoutVars>
          <dgm:bulletEnabled val="1"/>
        </dgm:presLayoutVars>
      </dgm:prSet>
      <dgm:spPr/>
    </dgm:pt>
    <dgm:pt modelId="{CCE98905-482A-4CE2-B52E-7FAA07A0D858}" type="pres">
      <dgm:prSet presAssocID="{426CC3DA-34A3-4369-AD4F-2D837D0793C2}" presName="ThreeNodes_3" presStyleLbl="node1" presStyleIdx="2" presStyleCnt="3">
        <dgm:presLayoutVars>
          <dgm:bulletEnabled val="1"/>
        </dgm:presLayoutVars>
      </dgm:prSet>
      <dgm:spPr/>
    </dgm:pt>
    <dgm:pt modelId="{B07049E7-D638-4A50-82AF-778BC572DF4E}" type="pres">
      <dgm:prSet presAssocID="{426CC3DA-34A3-4369-AD4F-2D837D0793C2}" presName="ThreeConn_1-2" presStyleLbl="fgAccFollowNode1" presStyleIdx="0" presStyleCnt="2">
        <dgm:presLayoutVars>
          <dgm:bulletEnabled val="1"/>
        </dgm:presLayoutVars>
      </dgm:prSet>
      <dgm:spPr/>
    </dgm:pt>
    <dgm:pt modelId="{43865685-87EF-4934-9B0F-D1252CC8697F}" type="pres">
      <dgm:prSet presAssocID="{426CC3DA-34A3-4369-AD4F-2D837D0793C2}" presName="ThreeConn_2-3" presStyleLbl="fgAccFollowNode1" presStyleIdx="1" presStyleCnt="2">
        <dgm:presLayoutVars>
          <dgm:bulletEnabled val="1"/>
        </dgm:presLayoutVars>
      </dgm:prSet>
      <dgm:spPr/>
    </dgm:pt>
    <dgm:pt modelId="{D91BE04B-3BE6-411B-8174-312BD2506943}" type="pres">
      <dgm:prSet presAssocID="{426CC3DA-34A3-4369-AD4F-2D837D0793C2}" presName="ThreeNodes_1_text" presStyleLbl="node1" presStyleIdx="2" presStyleCnt="3">
        <dgm:presLayoutVars>
          <dgm:bulletEnabled val="1"/>
        </dgm:presLayoutVars>
      </dgm:prSet>
      <dgm:spPr/>
    </dgm:pt>
    <dgm:pt modelId="{C587CE41-DFBD-45F0-9044-2D5BC810D448}" type="pres">
      <dgm:prSet presAssocID="{426CC3DA-34A3-4369-AD4F-2D837D0793C2}" presName="ThreeNodes_2_text" presStyleLbl="node1" presStyleIdx="2" presStyleCnt="3">
        <dgm:presLayoutVars>
          <dgm:bulletEnabled val="1"/>
        </dgm:presLayoutVars>
      </dgm:prSet>
      <dgm:spPr/>
    </dgm:pt>
    <dgm:pt modelId="{24803798-43E5-4EC7-9F41-EA6B17B88C75}" type="pres">
      <dgm:prSet presAssocID="{426CC3DA-34A3-4369-AD4F-2D837D0793C2}" presName="ThreeNodes_3_text" presStyleLbl="node1" presStyleIdx="2" presStyleCnt="3">
        <dgm:presLayoutVars>
          <dgm:bulletEnabled val="1"/>
        </dgm:presLayoutVars>
      </dgm:prSet>
      <dgm:spPr/>
    </dgm:pt>
  </dgm:ptLst>
  <dgm:cxnLst>
    <dgm:cxn modelId="{AB435604-1E74-4ABC-828F-039E7B6E11E5}" type="presOf" srcId="{C46E008D-189E-4343-A5BC-84051A3BAC72}" destId="{3339776E-2A6A-4FCF-B518-9882B797ACEF}" srcOrd="0" destOrd="0" presId="urn:microsoft.com/office/officeart/2005/8/layout/vProcess5"/>
    <dgm:cxn modelId="{64215907-7621-49D7-B525-D763F77143FE}" type="presOf" srcId="{A9869856-87CB-4EFA-8C4D-EE7985626D0A}" destId="{43865685-87EF-4934-9B0F-D1252CC8697F}" srcOrd="0" destOrd="0" presId="urn:microsoft.com/office/officeart/2005/8/layout/vProcess5"/>
    <dgm:cxn modelId="{10F75310-0339-4641-8561-686E00D40D14}" type="presOf" srcId="{EF3388D8-0DB7-4AF1-B7A1-C60674AC3FA2}" destId="{24803798-43E5-4EC7-9F41-EA6B17B88C75}" srcOrd="1" destOrd="0" presId="urn:microsoft.com/office/officeart/2005/8/layout/vProcess5"/>
    <dgm:cxn modelId="{8C5EF236-0A4C-4163-A13C-1CE21EB68AF5}" type="presOf" srcId="{3644A585-7310-45BC-BEA0-DF8CE26A8859}" destId="{B07049E7-D638-4A50-82AF-778BC572DF4E}" srcOrd="0" destOrd="0" presId="urn:microsoft.com/office/officeart/2005/8/layout/vProcess5"/>
    <dgm:cxn modelId="{0EAE833B-8E01-489E-85C8-9B81ABF28EE2}" type="presOf" srcId="{EF3388D8-0DB7-4AF1-B7A1-C60674AC3FA2}" destId="{CCE98905-482A-4CE2-B52E-7FAA07A0D858}" srcOrd="0" destOrd="0" presId="urn:microsoft.com/office/officeart/2005/8/layout/vProcess5"/>
    <dgm:cxn modelId="{1B41745F-2D62-4582-AC30-FC97A9A01359}" type="presOf" srcId="{A9DDB61A-0664-4E22-95FB-98A4AED87EB3}" destId="{C587CE41-DFBD-45F0-9044-2D5BC810D448}" srcOrd="1" destOrd="0" presId="urn:microsoft.com/office/officeart/2005/8/layout/vProcess5"/>
    <dgm:cxn modelId="{FF198869-4C77-49F3-A853-1D82EFA28566}" srcId="{426CC3DA-34A3-4369-AD4F-2D837D0793C2}" destId="{A9DDB61A-0664-4E22-95FB-98A4AED87EB3}" srcOrd="1" destOrd="0" parTransId="{B360F5D3-A878-4433-AF2A-CABA0DC3D8BB}" sibTransId="{A9869856-87CB-4EFA-8C4D-EE7985626D0A}"/>
    <dgm:cxn modelId="{50CFE84C-C73F-4A53-8230-E2F41AC6BF01}" type="presOf" srcId="{426CC3DA-34A3-4369-AD4F-2D837D0793C2}" destId="{0B1406D8-D3AD-4403-BC62-C22F0C19F73B}" srcOrd="0" destOrd="0" presId="urn:microsoft.com/office/officeart/2005/8/layout/vProcess5"/>
    <dgm:cxn modelId="{EAC0154E-9BFF-426D-94E0-D6C41B1799F0}" type="presOf" srcId="{C46E008D-189E-4343-A5BC-84051A3BAC72}" destId="{D91BE04B-3BE6-411B-8174-312BD2506943}" srcOrd="1" destOrd="0" presId="urn:microsoft.com/office/officeart/2005/8/layout/vProcess5"/>
    <dgm:cxn modelId="{33266396-6773-48E1-A665-455AAA6A61FB}" srcId="{426CC3DA-34A3-4369-AD4F-2D837D0793C2}" destId="{EF3388D8-0DB7-4AF1-B7A1-C60674AC3FA2}" srcOrd="2" destOrd="0" parTransId="{A7E319E9-43E0-4266-9A5C-517268D2DAA2}" sibTransId="{53D1F887-1BDB-474A-9843-B677ADF3E95B}"/>
    <dgm:cxn modelId="{ADCAFFB9-ECEE-488B-897B-F107BCCD6600}" type="presOf" srcId="{A9DDB61A-0664-4E22-95FB-98A4AED87EB3}" destId="{CCE8F172-0EDB-435E-8E90-6FBDABAA8C0A}" srcOrd="0" destOrd="0" presId="urn:microsoft.com/office/officeart/2005/8/layout/vProcess5"/>
    <dgm:cxn modelId="{091767EC-812B-4DED-B41B-368EEF90036E}" srcId="{426CC3DA-34A3-4369-AD4F-2D837D0793C2}" destId="{C46E008D-189E-4343-A5BC-84051A3BAC72}" srcOrd="0" destOrd="0" parTransId="{FD969E68-DB55-4975-BB05-D7EA1BEC1894}" sibTransId="{3644A585-7310-45BC-BEA0-DF8CE26A8859}"/>
    <dgm:cxn modelId="{255AB724-8D61-4BA9-9A79-091BB74525B1}" type="presParOf" srcId="{0B1406D8-D3AD-4403-BC62-C22F0C19F73B}" destId="{0621F3BC-C9DE-4D33-B274-2F7C3DA569AC}" srcOrd="0" destOrd="0" presId="urn:microsoft.com/office/officeart/2005/8/layout/vProcess5"/>
    <dgm:cxn modelId="{F090219E-EB3F-4D54-ADE1-5D2375558EA5}" type="presParOf" srcId="{0B1406D8-D3AD-4403-BC62-C22F0C19F73B}" destId="{3339776E-2A6A-4FCF-B518-9882B797ACEF}" srcOrd="1" destOrd="0" presId="urn:microsoft.com/office/officeart/2005/8/layout/vProcess5"/>
    <dgm:cxn modelId="{1FADE306-E31F-4A43-8A17-91F617033C5B}" type="presParOf" srcId="{0B1406D8-D3AD-4403-BC62-C22F0C19F73B}" destId="{CCE8F172-0EDB-435E-8E90-6FBDABAA8C0A}" srcOrd="2" destOrd="0" presId="urn:microsoft.com/office/officeart/2005/8/layout/vProcess5"/>
    <dgm:cxn modelId="{3E6E97DC-666A-42C3-A44D-F86EB798C40B}" type="presParOf" srcId="{0B1406D8-D3AD-4403-BC62-C22F0C19F73B}" destId="{CCE98905-482A-4CE2-B52E-7FAA07A0D858}" srcOrd="3" destOrd="0" presId="urn:microsoft.com/office/officeart/2005/8/layout/vProcess5"/>
    <dgm:cxn modelId="{49306CF3-FC49-4FCE-9DE6-5731AE035C2A}" type="presParOf" srcId="{0B1406D8-D3AD-4403-BC62-C22F0C19F73B}" destId="{B07049E7-D638-4A50-82AF-778BC572DF4E}" srcOrd="4" destOrd="0" presId="urn:microsoft.com/office/officeart/2005/8/layout/vProcess5"/>
    <dgm:cxn modelId="{C9F6A5D4-4237-4932-AB64-13258E0F48A0}" type="presParOf" srcId="{0B1406D8-D3AD-4403-BC62-C22F0C19F73B}" destId="{43865685-87EF-4934-9B0F-D1252CC8697F}" srcOrd="5" destOrd="0" presId="urn:microsoft.com/office/officeart/2005/8/layout/vProcess5"/>
    <dgm:cxn modelId="{A14B50D3-40DB-456D-B678-C926B28DFA7C}" type="presParOf" srcId="{0B1406D8-D3AD-4403-BC62-C22F0C19F73B}" destId="{D91BE04B-3BE6-411B-8174-312BD2506943}" srcOrd="6" destOrd="0" presId="urn:microsoft.com/office/officeart/2005/8/layout/vProcess5"/>
    <dgm:cxn modelId="{3182C461-8D32-4F9E-95AB-629910965E96}" type="presParOf" srcId="{0B1406D8-D3AD-4403-BC62-C22F0C19F73B}" destId="{C587CE41-DFBD-45F0-9044-2D5BC810D448}" srcOrd="7" destOrd="0" presId="urn:microsoft.com/office/officeart/2005/8/layout/vProcess5"/>
    <dgm:cxn modelId="{E1D8338C-7331-4A56-B155-177907AB293D}" type="presParOf" srcId="{0B1406D8-D3AD-4403-BC62-C22F0C19F73B}" destId="{24803798-43E5-4EC7-9F41-EA6B17B88C7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07B1B-F79A-488C-A47C-2C85CB6AE33F}">
      <dsp:nvSpPr>
        <dsp:cNvPr id="0" name=""/>
        <dsp:cNvSpPr/>
      </dsp:nvSpPr>
      <dsp:spPr>
        <a:xfrm>
          <a:off x="0" y="1484"/>
          <a:ext cx="8612187" cy="7523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0092B3-99F6-4115-8F97-8A2A7269F6C5}">
      <dsp:nvSpPr>
        <dsp:cNvPr id="0" name=""/>
        <dsp:cNvSpPr/>
      </dsp:nvSpPr>
      <dsp:spPr>
        <a:xfrm>
          <a:off x="227586" y="170763"/>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7EC861-82B8-443D-B502-D8B124F0C370}">
      <dsp:nvSpPr>
        <dsp:cNvPr id="0" name=""/>
        <dsp:cNvSpPr/>
      </dsp:nvSpPr>
      <dsp:spPr>
        <a:xfrm>
          <a:off x="868965" y="1484"/>
          <a:ext cx="7743221"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933450">
            <a:lnSpc>
              <a:spcPct val="90000"/>
            </a:lnSpc>
            <a:spcBef>
              <a:spcPct val="0"/>
            </a:spcBef>
            <a:spcAft>
              <a:spcPct val="35000"/>
            </a:spcAft>
            <a:buNone/>
          </a:pPr>
          <a:r>
            <a:rPr lang="en-GB" sz="2100" kern="1200" dirty="0"/>
            <a:t>• Discuss Sustainability and the SDG’s</a:t>
          </a:r>
        </a:p>
      </dsp:txBody>
      <dsp:txXfrm>
        <a:off x="868965" y="1484"/>
        <a:ext cx="7743221" cy="752351"/>
      </dsp:txXfrm>
    </dsp:sp>
    <dsp:sp modelId="{3B1719EC-56F8-4A51-8F2B-718EB9D80686}">
      <dsp:nvSpPr>
        <dsp:cNvPr id="0" name=""/>
        <dsp:cNvSpPr/>
      </dsp:nvSpPr>
      <dsp:spPr>
        <a:xfrm>
          <a:off x="0" y="941923"/>
          <a:ext cx="8612187" cy="7523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B5A614-7921-4802-A735-1916ACA52DCD}">
      <dsp:nvSpPr>
        <dsp:cNvPr id="0" name=""/>
        <dsp:cNvSpPr/>
      </dsp:nvSpPr>
      <dsp:spPr>
        <a:xfrm>
          <a:off x="227586" y="1111202"/>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19F76B-B5B9-4059-979F-26A365EEED51}">
      <dsp:nvSpPr>
        <dsp:cNvPr id="0" name=""/>
        <dsp:cNvSpPr/>
      </dsp:nvSpPr>
      <dsp:spPr>
        <a:xfrm>
          <a:off x="868965" y="941923"/>
          <a:ext cx="7743221"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933450">
            <a:lnSpc>
              <a:spcPct val="90000"/>
            </a:lnSpc>
            <a:spcBef>
              <a:spcPct val="0"/>
            </a:spcBef>
            <a:spcAft>
              <a:spcPct val="35000"/>
            </a:spcAft>
            <a:buNone/>
          </a:pPr>
          <a:r>
            <a:rPr lang="en-GB" sz="2100" kern="1200" dirty="0"/>
            <a:t>•Understand how public perception is shaped by different forms of media</a:t>
          </a:r>
          <a:endParaRPr lang="en-US" sz="2100" kern="1200" dirty="0"/>
        </a:p>
      </dsp:txBody>
      <dsp:txXfrm>
        <a:off x="868965" y="941923"/>
        <a:ext cx="7743221" cy="752351"/>
      </dsp:txXfrm>
    </dsp:sp>
    <dsp:sp modelId="{3D4CAB32-24B4-425E-8946-352BAC6D7D56}">
      <dsp:nvSpPr>
        <dsp:cNvPr id="0" name=""/>
        <dsp:cNvSpPr/>
      </dsp:nvSpPr>
      <dsp:spPr>
        <a:xfrm>
          <a:off x="0" y="1882362"/>
          <a:ext cx="8612187" cy="7523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850E49-0ECB-4607-9602-D78BDAD5A0FD}">
      <dsp:nvSpPr>
        <dsp:cNvPr id="0" name=""/>
        <dsp:cNvSpPr/>
      </dsp:nvSpPr>
      <dsp:spPr>
        <a:xfrm>
          <a:off x="227586" y="2051641"/>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5DA2BF-EA39-4902-90BE-53A268BF6EDB}">
      <dsp:nvSpPr>
        <dsp:cNvPr id="0" name=""/>
        <dsp:cNvSpPr/>
      </dsp:nvSpPr>
      <dsp:spPr>
        <a:xfrm>
          <a:off x="868965" y="1882362"/>
          <a:ext cx="7743221"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933450">
            <a:lnSpc>
              <a:spcPct val="90000"/>
            </a:lnSpc>
            <a:spcBef>
              <a:spcPct val="0"/>
            </a:spcBef>
            <a:spcAft>
              <a:spcPct val="35000"/>
            </a:spcAft>
            <a:buNone/>
          </a:pPr>
          <a:r>
            <a:rPr lang="en-GB" sz="2100" kern="1200"/>
            <a:t>• Critically reflect on the implications of health misinformation</a:t>
          </a:r>
          <a:endParaRPr lang="en-US" sz="2100" kern="1200"/>
        </a:p>
      </dsp:txBody>
      <dsp:txXfrm>
        <a:off x="868965" y="1882362"/>
        <a:ext cx="7743221" cy="752351"/>
      </dsp:txXfrm>
    </dsp:sp>
    <dsp:sp modelId="{660F6F23-325B-4BF5-ADEC-808DB5AFD0F5}">
      <dsp:nvSpPr>
        <dsp:cNvPr id="0" name=""/>
        <dsp:cNvSpPr/>
      </dsp:nvSpPr>
      <dsp:spPr>
        <a:xfrm>
          <a:off x="0" y="2822802"/>
          <a:ext cx="8612187" cy="7523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DB81B-4D75-4076-8B82-D803E935F664}">
      <dsp:nvSpPr>
        <dsp:cNvPr id="0" name=""/>
        <dsp:cNvSpPr/>
      </dsp:nvSpPr>
      <dsp:spPr>
        <a:xfrm>
          <a:off x="227586" y="2992081"/>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A3F9B4-7139-45E0-A597-037A6BE3E5FF}">
      <dsp:nvSpPr>
        <dsp:cNvPr id="0" name=""/>
        <dsp:cNvSpPr/>
      </dsp:nvSpPr>
      <dsp:spPr>
        <a:xfrm>
          <a:off x="868965" y="2822802"/>
          <a:ext cx="7743221"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933450">
            <a:lnSpc>
              <a:spcPct val="90000"/>
            </a:lnSpc>
            <a:spcBef>
              <a:spcPct val="0"/>
            </a:spcBef>
            <a:spcAft>
              <a:spcPct val="35000"/>
            </a:spcAft>
            <a:buNone/>
          </a:pPr>
          <a:r>
            <a:rPr lang="en-GB" sz="2100" kern="1200"/>
            <a:t>• Explore real-world examples of media influence on health behaviours</a:t>
          </a:r>
          <a:endParaRPr lang="en-US" sz="2100" kern="1200"/>
        </a:p>
      </dsp:txBody>
      <dsp:txXfrm>
        <a:off x="868965" y="2822802"/>
        <a:ext cx="7743221" cy="7523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33FFF-9347-472B-9C76-F33A542604F2}">
      <dsp:nvSpPr>
        <dsp:cNvPr id="0" name=""/>
        <dsp:cNvSpPr/>
      </dsp:nvSpPr>
      <dsp:spPr>
        <a:xfrm>
          <a:off x="0" y="622594"/>
          <a:ext cx="8612187"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Concepts of health and wellbeing</a:t>
          </a:r>
        </a:p>
      </dsp:txBody>
      <dsp:txXfrm>
        <a:off x="35125" y="657719"/>
        <a:ext cx="8541937" cy="649299"/>
      </dsp:txXfrm>
    </dsp:sp>
    <dsp:sp modelId="{930EC0E5-95C7-4FFA-BC4C-1E07BF28E780}">
      <dsp:nvSpPr>
        <dsp:cNvPr id="0" name=""/>
        <dsp:cNvSpPr/>
      </dsp:nvSpPr>
      <dsp:spPr>
        <a:xfrm>
          <a:off x="0" y="1428544"/>
          <a:ext cx="8612187"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Models of health: Biomedical, Psychosocial, Holistic</a:t>
          </a:r>
        </a:p>
      </dsp:txBody>
      <dsp:txXfrm>
        <a:off x="35125" y="1463669"/>
        <a:ext cx="8541937" cy="649299"/>
      </dsp:txXfrm>
    </dsp:sp>
    <dsp:sp modelId="{834F66BF-7A9E-4AC6-B4F0-2666672BEF41}">
      <dsp:nvSpPr>
        <dsp:cNvPr id="0" name=""/>
        <dsp:cNvSpPr/>
      </dsp:nvSpPr>
      <dsp:spPr>
        <a:xfrm>
          <a:off x="0" y="2234494"/>
          <a:ext cx="8612187"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 Health Promotion and MECC</a:t>
          </a:r>
        </a:p>
      </dsp:txBody>
      <dsp:txXfrm>
        <a:off x="35125" y="2269619"/>
        <a:ext cx="8541937" cy="6492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0B5E1-6C47-4DCF-B0D1-364F5FE6816B}">
      <dsp:nvSpPr>
        <dsp:cNvPr id="0" name=""/>
        <dsp:cNvSpPr/>
      </dsp:nvSpPr>
      <dsp:spPr>
        <a:xfrm>
          <a:off x="0" y="1782"/>
          <a:ext cx="86962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4C2BB7-F2B4-4C24-9A68-9B281710DDFC}">
      <dsp:nvSpPr>
        <dsp:cNvPr id="0" name=""/>
        <dsp:cNvSpPr/>
      </dsp:nvSpPr>
      <dsp:spPr>
        <a:xfrm>
          <a:off x="0" y="1782"/>
          <a:ext cx="8696227"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Introduced by the United Nations in 2015</a:t>
          </a:r>
        </a:p>
      </dsp:txBody>
      <dsp:txXfrm>
        <a:off x="0" y="1782"/>
        <a:ext cx="8696227" cy="607963"/>
      </dsp:txXfrm>
    </dsp:sp>
    <dsp:sp modelId="{DBCAFDEE-719E-4C2C-B816-26B0CDF16699}">
      <dsp:nvSpPr>
        <dsp:cNvPr id="0" name=""/>
        <dsp:cNvSpPr/>
      </dsp:nvSpPr>
      <dsp:spPr>
        <a:xfrm>
          <a:off x="0" y="609746"/>
          <a:ext cx="86962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267396-7A30-4707-AAEF-8F28B2DEE59C}">
      <dsp:nvSpPr>
        <dsp:cNvPr id="0" name=""/>
        <dsp:cNvSpPr/>
      </dsp:nvSpPr>
      <dsp:spPr>
        <a:xfrm>
          <a:off x="0" y="609746"/>
          <a:ext cx="8696227"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17 goals to end poverty, protect the planet, and ensure prosperity for all by 2030</a:t>
          </a:r>
        </a:p>
      </dsp:txBody>
      <dsp:txXfrm>
        <a:off x="0" y="609746"/>
        <a:ext cx="8696227" cy="607963"/>
      </dsp:txXfrm>
    </dsp:sp>
    <dsp:sp modelId="{82AEB4D9-A56C-4FE7-990D-3E5334A49656}">
      <dsp:nvSpPr>
        <dsp:cNvPr id="0" name=""/>
        <dsp:cNvSpPr/>
      </dsp:nvSpPr>
      <dsp:spPr>
        <a:xfrm>
          <a:off x="0" y="1217710"/>
          <a:ext cx="86962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8D34D-E0A0-4541-97A3-2CF067490498}">
      <dsp:nvSpPr>
        <dsp:cNvPr id="0" name=""/>
        <dsp:cNvSpPr/>
      </dsp:nvSpPr>
      <dsp:spPr>
        <a:xfrm>
          <a:off x="0" y="1217710"/>
          <a:ext cx="8696227"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Builds on the Millennium Development Goals (MDGs)</a:t>
          </a:r>
        </a:p>
      </dsp:txBody>
      <dsp:txXfrm>
        <a:off x="0" y="1217710"/>
        <a:ext cx="8696227" cy="607963"/>
      </dsp:txXfrm>
    </dsp:sp>
    <dsp:sp modelId="{047611B2-6861-4EAB-BFA7-8D80EC93F0E7}">
      <dsp:nvSpPr>
        <dsp:cNvPr id="0" name=""/>
        <dsp:cNvSpPr/>
      </dsp:nvSpPr>
      <dsp:spPr>
        <a:xfrm>
          <a:off x="0" y="1825674"/>
          <a:ext cx="86962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BF117-5429-4491-838B-AABF26FEA5DA}">
      <dsp:nvSpPr>
        <dsp:cNvPr id="0" name=""/>
        <dsp:cNvSpPr/>
      </dsp:nvSpPr>
      <dsp:spPr>
        <a:xfrm>
          <a:off x="0" y="1825674"/>
          <a:ext cx="8696227"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Applies to all countries—developed and developing</a:t>
          </a:r>
        </a:p>
      </dsp:txBody>
      <dsp:txXfrm>
        <a:off x="0" y="1825674"/>
        <a:ext cx="8696227" cy="607963"/>
      </dsp:txXfrm>
    </dsp:sp>
    <dsp:sp modelId="{5C99CF97-ACC9-4C8B-870F-0A3456540781}">
      <dsp:nvSpPr>
        <dsp:cNvPr id="0" name=""/>
        <dsp:cNvSpPr/>
      </dsp:nvSpPr>
      <dsp:spPr>
        <a:xfrm>
          <a:off x="0" y="2433638"/>
          <a:ext cx="86962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2A561E-0CC6-492E-BB06-61D932DEE9A7}">
      <dsp:nvSpPr>
        <dsp:cNvPr id="0" name=""/>
        <dsp:cNvSpPr/>
      </dsp:nvSpPr>
      <dsp:spPr>
        <a:xfrm>
          <a:off x="0" y="2433638"/>
          <a:ext cx="8696227"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Covers areas like health, education, inequality, climate change, and peace</a:t>
          </a:r>
        </a:p>
      </dsp:txBody>
      <dsp:txXfrm>
        <a:off x="0" y="2433638"/>
        <a:ext cx="8696227" cy="607963"/>
      </dsp:txXfrm>
    </dsp:sp>
    <dsp:sp modelId="{4784EB4A-E018-498B-A58C-E1A995C1D364}">
      <dsp:nvSpPr>
        <dsp:cNvPr id="0" name=""/>
        <dsp:cNvSpPr/>
      </dsp:nvSpPr>
      <dsp:spPr>
        <a:xfrm>
          <a:off x="0" y="3041602"/>
          <a:ext cx="86962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B26C1-6657-4387-9EF6-4D97C4BBB495}">
      <dsp:nvSpPr>
        <dsp:cNvPr id="0" name=""/>
        <dsp:cNvSpPr/>
      </dsp:nvSpPr>
      <dsp:spPr>
        <a:xfrm>
          <a:off x="0" y="3041602"/>
          <a:ext cx="8696227"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hlinkClick xmlns:r="http://schemas.openxmlformats.org/officeDocument/2006/relationships" r:id="rId1"/>
            </a:rPr>
            <a:t>|</a:t>
          </a:r>
          <a:r>
            <a:rPr lang="en-GB" sz="1700" kern="1200" dirty="0">
              <a:hlinkClick xmlns:r="http://schemas.openxmlformats.org/officeDocument/2006/relationships" r:id="rId2"/>
            </a:rPr>
            <a:t>Transforming our world: the 2030 Agenda for Sustainable Development | Department of Economic and Social Affairs</a:t>
          </a:r>
          <a:endParaRPr lang="en-GB" sz="1700" kern="1200" dirty="0"/>
        </a:p>
      </dsp:txBody>
      <dsp:txXfrm>
        <a:off x="0" y="3041602"/>
        <a:ext cx="8696227" cy="6079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68C96-2C27-4444-9F91-3F04784F0A9B}">
      <dsp:nvSpPr>
        <dsp:cNvPr id="0" name=""/>
        <dsp:cNvSpPr/>
      </dsp:nvSpPr>
      <dsp:spPr>
        <a:xfrm>
          <a:off x="0" y="64194"/>
          <a:ext cx="8696227"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Sustainability means meeting present needs without compromising future generations (Brundtland Report, 1987)</a:t>
          </a:r>
        </a:p>
      </dsp:txBody>
      <dsp:txXfrm>
        <a:off x="40780" y="104974"/>
        <a:ext cx="8614667" cy="753819"/>
      </dsp:txXfrm>
    </dsp:sp>
    <dsp:sp modelId="{B48C7DC9-4383-472A-BAB4-47A9A1886FA4}">
      <dsp:nvSpPr>
        <dsp:cNvPr id="0" name=""/>
        <dsp:cNvSpPr/>
      </dsp:nvSpPr>
      <dsp:spPr>
        <a:xfrm>
          <a:off x="0" y="960054"/>
          <a:ext cx="8696227"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Health systems must balance social, environmental, and economic demands</a:t>
          </a:r>
        </a:p>
      </dsp:txBody>
      <dsp:txXfrm>
        <a:off x="40780" y="1000834"/>
        <a:ext cx="8614667" cy="753819"/>
      </dsp:txXfrm>
    </dsp:sp>
    <dsp:sp modelId="{EE38CF4F-7339-485C-8965-D90505A6BB7B}">
      <dsp:nvSpPr>
        <dsp:cNvPr id="0" name=""/>
        <dsp:cNvSpPr/>
      </dsp:nvSpPr>
      <dsp:spPr>
        <a:xfrm>
          <a:off x="0" y="1855914"/>
          <a:ext cx="8696227"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SDG 3 reflects global commitment to reducing health inequalities and achieving universal health coverage</a:t>
          </a:r>
        </a:p>
      </dsp:txBody>
      <dsp:txXfrm>
        <a:off x="40780" y="1896694"/>
        <a:ext cx="8614667" cy="753819"/>
      </dsp:txXfrm>
    </dsp:sp>
    <dsp:sp modelId="{DFC80262-6932-44A0-91EE-CABD71E391D6}">
      <dsp:nvSpPr>
        <dsp:cNvPr id="0" name=""/>
        <dsp:cNvSpPr/>
      </dsp:nvSpPr>
      <dsp:spPr>
        <a:xfrm>
          <a:off x="0" y="2751774"/>
          <a:ext cx="8696227"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Equity, access, and resilience are key to sustainable health development</a:t>
          </a:r>
        </a:p>
      </dsp:txBody>
      <dsp:txXfrm>
        <a:off x="40780" y="2792554"/>
        <a:ext cx="8614667" cy="7538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DDEC5-4548-4B9A-B83A-A01CF86F36B4}">
      <dsp:nvSpPr>
        <dsp:cNvPr id="0" name=""/>
        <dsp:cNvSpPr/>
      </dsp:nvSpPr>
      <dsp:spPr>
        <a:xfrm>
          <a:off x="0" y="0"/>
          <a:ext cx="8696227" cy="9547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 Sustainable Development Goal 3: Ensure healthy lives and promote wellbeing</a:t>
          </a:r>
          <a:endParaRPr lang="en-US" sz="2400" kern="1200" dirty="0"/>
        </a:p>
      </dsp:txBody>
      <dsp:txXfrm>
        <a:off x="46606" y="46606"/>
        <a:ext cx="8603015" cy="861507"/>
      </dsp:txXfrm>
    </dsp:sp>
    <dsp:sp modelId="{0DFAFCC9-9D82-41B7-AC56-7D8104CDFF9D}">
      <dsp:nvSpPr>
        <dsp:cNvPr id="0" name=""/>
        <dsp:cNvSpPr/>
      </dsp:nvSpPr>
      <dsp:spPr>
        <a:xfrm>
          <a:off x="0" y="1071933"/>
          <a:ext cx="8696227" cy="9547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 Brundtland Report (1987): 'Meeting the needs of the present...'</a:t>
          </a:r>
          <a:endParaRPr lang="en-US" sz="2400" kern="1200"/>
        </a:p>
      </dsp:txBody>
      <dsp:txXfrm>
        <a:off x="46606" y="1118539"/>
        <a:ext cx="8603015" cy="861507"/>
      </dsp:txXfrm>
    </dsp:sp>
    <dsp:sp modelId="{1BD240D2-5260-493A-BEF7-3CE88BA1870F}">
      <dsp:nvSpPr>
        <dsp:cNvPr id="0" name=""/>
        <dsp:cNvSpPr/>
      </dsp:nvSpPr>
      <dsp:spPr>
        <a:xfrm>
          <a:off x="0" y="2095773"/>
          <a:ext cx="8696227" cy="9547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 Requires global cooperation and equitable healthcare access</a:t>
          </a:r>
          <a:endParaRPr lang="en-US" sz="2400" kern="1200" dirty="0"/>
        </a:p>
      </dsp:txBody>
      <dsp:txXfrm>
        <a:off x="46606" y="2142379"/>
        <a:ext cx="8603015" cy="8615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3D799-9FBC-4FB8-9A90-DC5E42735984}">
      <dsp:nvSpPr>
        <dsp:cNvPr id="0" name=""/>
        <dsp:cNvSpPr/>
      </dsp:nvSpPr>
      <dsp:spPr>
        <a:xfrm>
          <a:off x="0" y="0"/>
          <a:ext cx="8696227"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EB50C-BBA3-4253-8BEC-23F7B64CF15A}">
      <dsp:nvSpPr>
        <dsp:cNvPr id="0" name=""/>
        <dsp:cNvSpPr/>
      </dsp:nvSpPr>
      <dsp:spPr>
        <a:xfrm>
          <a:off x="232340" y="174330"/>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DC17F2-E62C-47EE-A149-2691A82231DE}">
      <dsp:nvSpPr>
        <dsp:cNvPr id="0" name=""/>
        <dsp:cNvSpPr/>
      </dsp:nvSpPr>
      <dsp:spPr>
        <a:xfrm>
          <a:off x="887117" y="1515"/>
          <a:ext cx="7809109"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33450">
            <a:lnSpc>
              <a:spcPct val="90000"/>
            </a:lnSpc>
            <a:spcBef>
              <a:spcPct val="0"/>
            </a:spcBef>
            <a:spcAft>
              <a:spcPct val="35000"/>
            </a:spcAft>
            <a:buNone/>
          </a:pPr>
          <a:r>
            <a:rPr lang="en-US" sz="2100" kern="1200" dirty="0"/>
            <a:t>Think of a recent headline or social media post about a health issue.</a:t>
          </a:r>
        </a:p>
      </dsp:txBody>
      <dsp:txXfrm>
        <a:off x="887117" y="1515"/>
        <a:ext cx="7809109" cy="768066"/>
      </dsp:txXfrm>
    </dsp:sp>
    <dsp:sp modelId="{4AEC43D3-5230-4259-82E4-ED6227062B6A}">
      <dsp:nvSpPr>
        <dsp:cNvPr id="0" name=""/>
        <dsp:cNvSpPr/>
      </dsp:nvSpPr>
      <dsp:spPr>
        <a:xfrm>
          <a:off x="0" y="961599"/>
          <a:ext cx="8696227"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1EB82B-FB20-4FD6-BEA7-AA4F4935B13C}">
      <dsp:nvSpPr>
        <dsp:cNvPr id="0" name=""/>
        <dsp:cNvSpPr/>
      </dsp:nvSpPr>
      <dsp:spPr>
        <a:xfrm>
          <a:off x="232340" y="1134414"/>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AC1C3E-72D1-414D-B5D7-2548EAF0EF9B}">
      <dsp:nvSpPr>
        <dsp:cNvPr id="0" name=""/>
        <dsp:cNvSpPr/>
      </dsp:nvSpPr>
      <dsp:spPr>
        <a:xfrm>
          <a:off x="887117" y="961599"/>
          <a:ext cx="7809109"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33450">
            <a:lnSpc>
              <a:spcPct val="90000"/>
            </a:lnSpc>
            <a:spcBef>
              <a:spcPct val="0"/>
            </a:spcBef>
            <a:spcAft>
              <a:spcPct val="35000"/>
            </a:spcAft>
            <a:buNone/>
          </a:pPr>
          <a:r>
            <a:rPr lang="en-US" sz="2100" kern="1200"/>
            <a:t>• What message was being communicated?</a:t>
          </a:r>
        </a:p>
      </dsp:txBody>
      <dsp:txXfrm>
        <a:off x="887117" y="961599"/>
        <a:ext cx="7809109" cy="768066"/>
      </dsp:txXfrm>
    </dsp:sp>
    <dsp:sp modelId="{A39B448F-E0A1-4956-A596-24AB775FDEE9}">
      <dsp:nvSpPr>
        <dsp:cNvPr id="0" name=""/>
        <dsp:cNvSpPr/>
      </dsp:nvSpPr>
      <dsp:spPr>
        <a:xfrm>
          <a:off x="0" y="1921682"/>
          <a:ext cx="8696227"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40A8B-D85A-4CB9-B8B9-17B61A63C5C8}">
      <dsp:nvSpPr>
        <dsp:cNvPr id="0" name=""/>
        <dsp:cNvSpPr/>
      </dsp:nvSpPr>
      <dsp:spPr>
        <a:xfrm>
          <a:off x="232340" y="2094497"/>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A6E97E-76E6-4E19-9292-9D9DB21794C8}">
      <dsp:nvSpPr>
        <dsp:cNvPr id="0" name=""/>
        <dsp:cNvSpPr/>
      </dsp:nvSpPr>
      <dsp:spPr>
        <a:xfrm>
          <a:off x="887117" y="1921682"/>
          <a:ext cx="7809109"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33450">
            <a:lnSpc>
              <a:spcPct val="90000"/>
            </a:lnSpc>
            <a:spcBef>
              <a:spcPct val="0"/>
            </a:spcBef>
            <a:spcAft>
              <a:spcPct val="35000"/>
            </a:spcAft>
            <a:buNone/>
          </a:pPr>
          <a:r>
            <a:rPr lang="en-US" sz="2100" kern="1200"/>
            <a:t>• Was it factual, emotional, or sensational?</a:t>
          </a:r>
        </a:p>
      </dsp:txBody>
      <dsp:txXfrm>
        <a:off x="887117" y="1921682"/>
        <a:ext cx="7809109" cy="768066"/>
      </dsp:txXfrm>
    </dsp:sp>
    <dsp:sp modelId="{588F57B5-784C-43FC-B48C-69EE4F0C6345}">
      <dsp:nvSpPr>
        <dsp:cNvPr id="0" name=""/>
        <dsp:cNvSpPr/>
      </dsp:nvSpPr>
      <dsp:spPr>
        <a:xfrm>
          <a:off x="0" y="2881766"/>
          <a:ext cx="8696227"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0D0BC2-97A9-4BBC-A2FB-5250DEB34124}">
      <dsp:nvSpPr>
        <dsp:cNvPr id="0" name=""/>
        <dsp:cNvSpPr/>
      </dsp:nvSpPr>
      <dsp:spPr>
        <a:xfrm>
          <a:off x="232340" y="3054581"/>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7A40AE-3751-4C90-986B-F3A1922681E5}">
      <dsp:nvSpPr>
        <dsp:cNvPr id="0" name=""/>
        <dsp:cNvSpPr/>
      </dsp:nvSpPr>
      <dsp:spPr>
        <a:xfrm>
          <a:off x="887117" y="2881766"/>
          <a:ext cx="7809109"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33450">
            <a:lnSpc>
              <a:spcPct val="90000"/>
            </a:lnSpc>
            <a:spcBef>
              <a:spcPct val="0"/>
            </a:spcBef>
            <a:spcAft>
              <a:spcPct val="35000"/>
            </a:spcAft>
            <a:buNone/>
          </a:pPr>
          <a:r>
            <a:rPr lang="en-US" sz="2100" kern="1200"/>
            <a:t>• How might it influence behaviour or beliefs?</a:t>
          </a:r>
        </a:p>
      </dsp:txBody>
      <dsp:txXfrm>
        <a:off x="887117" y="2881766"/>
        <a:ext cx="7809109" cy="7680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0DDC47-3FED-4036-89EC-BAAE5AB4D558}">
      <dsp:nvSpPr>
        <dsp:cNvPr id="0" name=""/>
        <dsp:cNvSpPr/>
      </dsp:nvSpPr>
      <dsp:spPr>
        <a:xfrm>
          <a:off x="0" y="38968"/>
          <a:ext cx="2691308" cy="16147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 News (TV, print)</a:t>
          </a:r>
        </a:p>
      </dsp:txBody>
      <dsp:txXfrm>
        <a:off x="0" y="38968"/>
        <a:ext cx="2691308" cy="1614785"/>
      </dsp:txXfrm>
    </dsp:sp>
    <dsp:sp modelId="{7F774A98-68CC-4F02-8CA6-411AAF71628C}">
      <dsp:nvSpPr>
        <dsp:cNvPr id="0" name=""/>
        <dsp:cNvSpPr/>
      </dsp:nvSpPr>
      <dsp:spPr>
        <a:xfrm>
          <a:off x="2960439" y="38968"/>
          <a:ext cx="2691308" cy="16147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 Social media</a:t>
          </a:r>
        </a:p>
      </dsp:txBody>
      <dsp:txXfrm>
        <a:off x="2960439" y="38968"/>
        <a:ext cx="2691308" cy="1614785"/>
      </dsp:txXfrm>
    </dsp:sp>
    <dsp:sp modelId="{40D7BE47-FC33-4E7E-9352-4E42BAAFDC4A}">
      <dsp:nvSpPr>
        <dsp:cNvPr id="0" name=""/>
        <dsp:cNvSpPr/>
      </dsp:nvSpPr>
      <dsp:spPr>
        <a:xfrm>
          <a:off x="5920878" y="38968"/>
          <a:ext cx="2691308" cy="16147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 Advertising</a:t>
          </a:r>
        </a:p>
      </dsp:txBody>
      <dsp:txXfrm>
        <a:off x="5920878" y="38968"/>
        <a:ext cx="2691308" cy="1614785"/>
      </dsp:txXfrm>
    </dsp:sp>
    <dsp:sp modelId="{8CE9D557-57C0-4F8F-A88C-B7737476C991}">
      <dsp:nvSpPr>
        <dsp:cNvPr id="0" name=""/>
        <dsp:cNvSpPr/>
      </dsp:nvSpPr>
      <dsp:spPr>
        <a:xfrm>
          <a:off x="1480219" y="1922884"/>
          <a:ext cx="2691308" cy="16147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 Documentaries</a:t>
          </a:r>
        </a:p>
      </dsp:txBody>
      <dsp:txXfrm>
        <a:off x="1480219" y="1922884"/>
        <a:ext cx="2691308" cy="1614785"/>
      </dsp:txXfrm>
    </dsp:sp>
    <dsp:sp modelId="{5DC88044-F47B-4BA1-A76F-3019A8450856}">
      <dsp:nvSpPr>
        <dsp:cNvPr id="0" name=""/>
        <dsp:cNvSpPr/>
      </dsp:nvSpPr>
      <dsp:spPr>
        <a:xfrm>
          <a:off x="4440658" y="1922884"/>
          <a:ext cx="2691308" cy="16147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 Films </a:t>
          </a:r>
          <a:r>
            <a:rPr lang="en-GB" sz="3100" kern="1200"/>
            <a:t>and</a:t>
          </a:r>
          <a:r>
            <a:rPr lang="en-US" sz="3100" kern="1200"/>
            <a:t> entertainment</a:t>
          </a:r>
        </a:p>
      </dsp:txBody>
      <dsp:txXfrm>
        <a:off x="4440658" y="1922884"/>
        <a:ext cx="2691308" cy="161478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0501B6-3E76-440A-8CAE-274DF0C8AD21}">
      <dsp:nvSpPr>
        <dsp:cNvPr id="0" name=""/>
        <dsp:cNvSpPr/>
      </dsp:nvSpPr>
      <dsp:spPr>
        <a:xfrm>
          <a:off x="0" y="445"/>
          <a:ext cx="8696227"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F498B-E254-40D8-9880-4360C2851F01}">
      <dsp:nvSpPr>
        <dsp:cNvPr id="0" name=""/>
        <dsp:cNvSpPr/>
      </dsp:nvSpPr>
      <dsp:spPr>
        <a:xfrm>
          <a:off x="315503" y="23511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0BDB78-BF54-4FED-851F-C42D289118E3}">
      <dsp:nvSpPr>
        <dsp:cNvPr id="0" name=""/>
        <dsp:cNvSpPr/>
      </dsp:nvSpPr>
      <dsp:spPr>
        <a:xfrm>
          <a:off x="1204650" y="445"/>
          <a:ext cx="7491576"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a:t>• Framing influences interpretation</a:t>
          </a:r>
        </a:p>
      </dsp:txBody>
      <dsp:txXfrm>
        <a:off x="1204650" y="445"/>
        <a:ext cx="7491576" cy="1042987"/>
      </dsp:txXfrm>
    </dsp:sp>
    <dsp:sp modelId="{9513D8E9-CC3A-4BF8-B6D8-0E6147F03D23}">
      <dsp:nvSpPr>
        <dsp:cNvPr id="0" name=""/>
        <dsp:cNvSpPr/>
      </dsp:nvSpPr>
      <dsp:spPr>
        <a:xfrm>
          <a:off x="0" y="1331339"/>
          <a:ext cx="8696227"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96644A-9E75-4029-933A-83D648AEF515}">
      <dsp:nvSpPr>
        <dsp:cNvPr id="0" name=""/>
        <dsp:cNvSpPr/>
      </dsp:nvSpPr>
      <dsp:spPr>
        <a:xfrm>
          <a:off x="315503" y="1538852"/>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6BC545-E73E-44EC-9497-2CA77B20C19D}">
      <dsp:nvSpPr>
        <dsp:cNvPr id="0" name=""/>
        <dsp:cNvSpPr/>
      </dsp:nvSpPr>
      <dsp:spPr>
        <a:xfrm>
          <a:off x="1204650" y="1304180"/>
          <a:ext cx="7491576"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a:t>• Headlines, images, and emotional tone shape understanding</a:t>
          </a:r>
        </a:p>
      </dsp:txBody>
      <dsp:txXfrm>
        <a:off x="1204650" y="1304180"/>
        <a:ext cx="7491576" cy="1042987"/>
      </dsp:txXfrm>
    </dsp:sp>
    <dsp:sp modelId="{801B97DC-B4F5-4B63-BE95-3930B4C36903}">
      <dsp:nvSpPr>
        <dsp:cNvPr id="0" name=""/>
        <dsp:cNvSpPr/>
      </dsp:nvSpPr>
      <dsp:spPr>
        <a:xfrm>
          <a:off x="0" y="2607915"/>
          <a:ext cx="8696227"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B009D7-20A9-4DE9-AB52-E4A864AEB75B}">
      <dsp:nvSpPr>
        <dsp:cNvPr id="0" name=""/>
        <dsp:cNvSpPr/>
      </dsp:nvSpPr>
      <dsp:spPr>
        <a:xfrm>
          <a:off x="315503" y="284258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3DE9C2-8AB5-4869-AE44-AF9C4E304689}">
      <dsp:nvSpPr>
        <dsp:cNvPr id="0" name=""/>
        <dsp:cNvSpPr/>
      </dsp:nvSpPr>
      <dsp:spPr>
        <a:xfrm>
          <a:off x="1204650" y="2607915"/>
          <a:ext cx="7491576"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dirty="0"/>
            <a:t>• Positive vs negative portrayal</a:t>
          </a:r>
        </a:p>
      </dsp:txBody>
      <dsp:txXfrm>
        <a:off x="1204650" y="2607915"/>
        <a:ext cx="7491576" cy="10429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9D2C8C-5E78-4CE6-8105-A01F89B64DBB}">
      <dsp:nvSpPr>
        <dsp:cNvPr id="0" name=""/>
        <dsp:cNvSpPr/>
      </dsp:nvSpPr>
      <dsp:spPr>
        <a:xfrm>
          <a:off x="1158035" y="362759"/>
          <a:ext cx="1766812" cy="1766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B922F7-81D3-4DE1-9FDA-1BA545EBFF76}">
      <dsp:nvSpPr>
        <dsp:cNvPr id="0" name=""/>
        <dsp:cNvSpPr/>
      </dsp:nvSpPr>
      <dsp:spPr>
        <a:xfrm>
          <a:off x="78316" y="2568589"/>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 Media can reinforce stigma (e.g., mental illness, addiction)</a:t>
          </a:r>
        </a:p>
      </dsp:txBody>
      <dsp:txXfrm>
        <a:off x="78316" y="2568589"/>
        <a:ext cx="3926250" cy="720000"/>
      </dsp:txXfrm>
    </dsp:sp>
    <dsp:sp modelId="{54B25DA2-92F1-4B91-A5F3-C1F68CF0AB64}">
      <dsp:nvSpPr>
        <dsp:cNvPr id="0" name=""/>
        <dsp:cNvSpPr/>
      </dsp:nvSpPr>
      <dsp:spPr>
        <a:xfrm>
          <a:off x="5771379" y="362759"/>
          <a:ext cx="1766812" cy="1766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585A3E-A6A7-47F3-A879-A672645B1465}">
      <dsp:nvSpPr>
        <dsp:cNvPr id="0" name=""/>
        <dsp:cNvSpPr/>
      </dsp:nvSpPr>
      <dsp:spPr>
        <a:xfrm>
          <a:off x="4691660" y="2568589"/>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 Repeated stereotypes can influence public support for funding/services</a:t>
          </a:r>
        </a:p>
      </dsp:txBody>
      <dsp:txXfrm>
        <a:off x="4691660" y="2568589"/>
        <a:ext cx="392625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E50FF-4C82-4E8A-BA9D-6FF91D38D53B}">
      <dsp:nvSpPr>
        <dsp:cNvPr id="0" name=""/>
        <dsp:cNvSpPr/>
      </dsp:nvSpPr>
      <dsp:spPr>
        <a:xfrm>
          <a:off x="0" y="226147"/>
          <a:ext cx="8611385" cy="43173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           SDG 3 – Ensure healthy lives and promote wellbeing for all at all ages</a:t>
          </a:r>
          <a:endParaRPr lang="en-US" sz="1800" b="1" kern="1200" dirty="0"/>
        </a:p>
      </dsp:txBody>
      <dsp:txXfrm>
        <a:off x="21075" y="247222"/>
        <a:ext cx="8569235" cy="389580"/>
      </dsp:txXfrm>
    </dsp:sp>
    <dsp:sp modelId="{743433E3-9A9B-411A-A8C5-BE32329E8051}">
      <dsp:nvSpPr>
        <dsp:cNvPr id="0" name=""/>
        <dsp:cNvSpPr/>
      </dsp:nvSpPr>
      <dsp:spPr>
        <a:xfrm>
          <a:off x="0" y="776200"/>
          <a:ext cx="8611385" cy="31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3411" tIns="22860" rIns="128016" bIns="22860" numCol="1" spcCol="1270" anchor="t" anchorCtr="0">
          <a:noAutofit/>
        </a:bodyPr>
        <a:lstStyle/>
        <a:p>
          <a:pPr marL="114300" lvl="1" indent="-114300" algn="l" defTabSz="622300">
            <a:lnSpc>
              <a:spcPct val="90000"/>
            </a:lnSpc>
            <a:spcBef>
              <a:spcPct val="0"/>
            </a:spcBef>
            <a:spcAft>
              <a:spcPct val="20000"/>
            </a:spcAft>
            <a:buChar char="•"/>
          </a:pPr>
          <a:endParaRPr lang="en-US" sz="1400" kern="1200" dirty="0"/>
        </a:p>
        <a:p>
          <a:pPr marL="114300" lvl="1" indent="-114300" algn="l" defTabSz="622300">
            <a:lnSpc>
              <a:spcPct val="150000"/>
            </a:lnSpc>
            <a:spcBef>
              <a:spcPct val="0"/>
            </a:spcBef>
            <a:spcAft>
              <a:spcPct val="20000"/>
            </a:spcAft>
            <a:buChar char="•"/>
          </a:pPr>
          <a:r>
            <a:rPr lang="en-GB" sz="1400" kern="1200" dirty="0"/>
            <a:t>Public and media narratives influence how health priorities are understood and addressed</a:t>
          </a:r>
          <a:endParaRPr lang="en-US" sz="1400" kern="1200" dirty="0"/>
        </a:p>
        <a:p>
          <a:pPr marL="114300" lvl="1" indent="-114300" algn="l" defTabSz="622300">
            <a:lnSpc>
              <a:spcPct val="150000"/>
            </a:lnSpc>
            <a:spcBef>
              <a:spcPct val="0"/>
            </a:spcBef>
            <a:spcAft>
              <a:spcPct val="20000"/>
            </a:spcAft>
            <a:buChar char="•"/>
          </a:pPr>
          <a:r>
            <a:rPr lang="en-GB" sz="1400" kern="1200" dirty="0"/>
            <a:t>Media campaigns can help promote:</a:t>
          </a:r>
          <a:endParaRPr lang="en-US" sz="1400" kern="1200" dirty="0"/>
        </a:p>
        <a:p>
          <a:pPr marL="228600" lvl="2" indent="-114300" algn="l" defTabSz="622300">
            <a:lnSpc>
              <a:spcPct val="150000"/>
            </a:lnSpc>
            <a:spcBef>
              <a:spcPct val="0"/>
            </a:spcBef>
            <a:spcAft>
              <a:spcPct val="20000"/>
            </a:spcAft>
            <a:buChar char="•"/>
          </a:pPr>
          <a:r>
            <a:rPr lang="en-GB" sz="1400" kern="1200" dirty="0"/>
            <a:t>Mental health awareness (Target 3.4)</a:t>
          </a:r>
          <a:endParaRPr lang="en-US" sz="1400" kern="1200" dirty="0"/>
        </a:p>
        <a:p>
          <a:pPr marL="228600" lvl="2" indent="-114300" algn="l" defTabSz="622300">
            <a:lnSpc>
              <a:spcPct val="150000"/>
            </a:lnSpc>
            <a:spcBef>
              <a:spcPct val="0"/>
            </a:spcBef>
            <a:spcAft>
              <a:spcPct val="20000"/>
            </a:spcAft>
            <a:buChar char="•"/>
          </a:pPr>
          <a:r>
            <a:rPr lang="en-GB" sz="1400" kern="1200" dirty="0"/>
            <a:t>Accurate vaccine information (Target 3.8 &amp; 3.b)</a:t>
          </a:r>
          <a:endParaRPr lang="en-US" sz="1400" kern="1200" dirty="0"/>
        </a:p>
        <a:p>
          <a:pPr marL="228600" lvl="2" indent="-114300" algn="l" defTabSz="622300">
            <a:lnSpc>
              <a:spcPct val="150000"/>
            </a:lnSpc>
            <a:spcBef>
              <a:spcPct val="0"/>
            </a:spcBef>
            <a:spcAft>
              <a:spcPct val="20000"/>
            </a:spcAft>
            <a:buChar char="•"/>
          </a:pPr>
          <a:r>
            <a:rPr lang="en-GB" sz="1400" kern="1200" dirty="0"/>
            <a:t>Health education and behaviour change (Target 3.5)</a:t>
          </a:r>
          <a:endParaRPr lang="en-US" sz="1400" kern="1200" dirty="0"/>
        </a:p>
        <a:p>
          <a:pPr marL="114300" lvl="1" indent="-114300" algn="l" defTabSz="622300">
            <a:lnSpc>
              <a:spcPct val="150000"/>
            </a:lnSpc>
            <a:spcBef>
              <a:spcPct val="0"/>
            </a:spcBef>
            <a:spcAft>
              <a:spcPct val="20000"/>
            </a:spcAft>
            <a:buChar char="•"/>
          </a:pPr>
          <a:r>
            <a:rPr lang="en-GB" sz="1400" kern="1200" dirty="0"/>
            <a:t>Stigma in media can undermine help-seeking and service use, especially for mental illness, HIV/AIDS, addiction</a:t>
          </a:r>
          <a:endParaRPr lang="en-US" sz="1400" kern="1200" dirty="0"/>
        </a:p>
        <a:p>
          <a:pPr marL="114300" lvl="1" indent="-114300" algn="l" defTabSz="622300">
            <a:lnSpc>
              <a:spcPct val="150000"/>
            </a:lnSpc>
            <a:spcBef>
              <a:spcPct val="0"/>
            </a:spcBef>
            <a:spcAft>
              <a:spcPct val="20000"/>
            </a:spcAft>
            <a:buChar char="•"/>
          </a:pPr>
          <a:r>
            <a:rPr lang="en-GB" sz="1400" kern="1200" dirty="0"/>
            <a:t>Achieving SDG 3 requires inclusive, accurate, and stigma-free health communication</a:t>
          </a:r>
          <a:endParaRPr lang="en-US" sz="1400" kern="1200" dirty="0"/>
        </a:p>
        <a:p>
          <a:pPr marL="114300" lvl="1" indent="-114300" algn="l" defTabSz="622300">
            <a:lnSpc>
              <a:spcPct val="90000"/>
            </a:lnSpc>
            <a:spcBef>
              <a:spcPct val="0"/>
            </a:spcBef>
            <a:spcAft>
              <a:spcPct val="20000"/>
            </a:spcAft>
            <a:buChar char="•"/>
          </a:pPr>
          <a:endParaRPr lang="en-US" sz="1400" kern="1200" dirty="0"/>
        </a:p>
      </dsp:txBody>
      <dsp:txXfrm>
        <a:off x="0" y="776200"/>
        <a:ext cx="8611385" cy="31298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18584-EE13-458C-8F3B-857A23E91A05}">
      <dsp:nvSpPr>
        <dsp:cNvPr id="0" name=""/>
        <dsp:cNvSpPr/>
      </dsp:nvSpPr>
      <dsp:spPr>
        <a:xfrm>
          <a:off x="0" y="14110"/>
          <a:ext cx="8696227"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 False claims can spread faster than corrections</a:t>
          </a:r>
        </a:p>
      </dsp:txBody>
      <dsp:txXfrm>
        <a:off x="56237" y="70347"/>
        <a:ext cx="8583753" cy="1039555"/>
      </dsp:txXfrm>
    </dsp:sp>
    <dsp:sp modelId="{37D4A6A7-97C2-4412-80C3-23A8F32D99C2}">
      <dsp:nvSpPr>
        <dsp:cNvPr id="0" name=""/>
        <dsp:cNvSpPr/>
      </dsp:nvSpPr>
      <dsp:spPr>
        <a:xfrm>
          <a:off x="0" y="1249659"/>
          <a:ext cx="8696227"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 Impacts vaccine uptake, treatment trust, and health behaviours</a:t>
          </a:r>
        </a:p>
      </dsp:txBody>
      <dsp:txXfrm>
        <a:off x="56237" y="1305896"/>
        <a:ext cx="8583753" cy="1039555"/>
      </dsp:txXfrm>
    </dsp:sp>
    <dsp:sp modelId="{BD333140-4B87-4A7B-961D-8F77585C9B04}">
      <dsp:nvSpPr>
        <dsp:cNvPr id="0" name=""/>
        <dsp:cNvSpPr/>
      </dsp:nvSpPr>
      <dsp:spPr>
        <a:xfrm>
          <a:off x="0" y="2485209"/>
          <a:ext cx="8696227"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 WHO defines this as an 'infodemic'</a:t>
          </a:r>
        </a:p>
      </dsp:txBody>
      <dsp:txXfrm>
        <a:off x="56237" y="2541446"/>
        <a:ext cx="8583753" cy="103955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8F4263-8819-47EE-A63B-B1E0207647A2}">
      <dsp:nvSpPr>
        <dsp:cNvPr id="0" name=""/>
        <dsp:cNvSpPr/>
      </dsp:nvSpPr>
      <dsp:spPr>
        <a:xfrm>
          <a:off x="0" y="0"/>
          <a:ext cx="8696227"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5FD8DF-7838-4ABA-8FDE-E0C36928E78B}">
      <dsp:nvSpPr>
        <dsp:cNvPr id="0" name=""/>
        <dsp:cNvSpPr/>
      </dsp:nvSpPr>
      <dsp:spPr>
        <a:xfrm>
          <a:off x="315503" y="23511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7C6A33-70C4-434F-B7A0-62981F301713}">
      <dsp:nvSpPr>
        <dsp:cNvPr id="0" name=""/>
        <dsp:cNvSpPr/>
      </dsp:nvSpPr>
      <dsp:spPr>
        <a:xfrm>
          <a:off x="1204650" y="445"/>
          <a:ext cx="7491576"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a:t>• Analyse headlines and public responses</a:t>
          </a:r>
        </a:p>
      </dsp:txBody>
      <dsp:txXfrm>
        <a:off x="1204650" y="445"/>
        <a:ext cx="7491576" cy="1042987"/>
      </dsp:txXfrm>
    </dsp:sp>
    <dsp:sp modelId="{DC5AB5A5-98BF-4990-940F-2813E4AB76E8}">
      <dsp:nvSpPr>
        <dsp:cNvPr id="0" name=""/>
        <dsp:cNvSpPr/>
      </dsp:nvSpPr>
      <dsp:spPr>
        <a:xfrm>
          <a:off x="0" y="1304180"/>
          <a:ext cx="8696227"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44815-35A3-414C-8E56-5732D65A550E}">
      <dsp:nvSpPr>
        <dsp:cNvPr id="0" name=""/>
        <dsp:cNvSpPr/>
      </dsp:nvSpPr>
      <dsp:spPr>
        <a:xfrm>
          <a:off x="315503" y="1538852"/>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57A9E3-6A4E-4660-862D-B703462C9FAE}">
      <dsp:nvSpPr>
        <dsp:cNvPr id="0" name=""/>
        <dsp:cNvSpPr/>
      </dsp:nvSpPr>
      <dsp:spPr>
        <a:xfrm>
          <a:off x="1204650" y="1304180"/>
          <a:ext cx="7491576"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a:t>• How did conflicting reports shape behaviour?</a:t>
          </a:r>
        </a:p>
      </dsp:txBody>
      <dsp:txXfrm>
        <a:off x="1204650" y="1304180"/>
        <a:ext cx="7491576" cy="1042987"/>
      </dsp:txXfrm>
    </dsp:sp>
    <dsp:sp modelId="{B6FF42ED-8F64-48C7-83B8-2315C432730B}">
      <dsp:nvSpPr>
        <dsp:cNvPr id="0" name=""/>
        <dsp:cNvSpPr/>
      </dsp:nvSpPr>
      <dsp:spPr>
        <a:xfrm>
          <a:off x="0" y="2607915"/>
          <a:ext cx="8696227"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DA918-C31A-4766-B305-7C64AAA9BE83}">
      <dsp:nvSpPr>
        <dsp:cNvPr id="0" name=""/>
        <dsp:cNvSpPr/>
      </dsp:nvSpPr>
      <dsp:spPr>
        <a:xfrm>
          <a:off x="315503" y="284258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4D6EDE-3D07-452D-B880-8829CACA1D7C}">
      <dsp:nvSpPr>
        <dsp:cNvPr id="0" name=""/>
        <dsp:cNvSpPr/>
      </dsp:nvSpPr>
      <dsp:spPr>
        <a:xfrm>
          <a:off x="1204650" y="2607915"/>
          <a:ext cx="7491576"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a:t>• What role did social media play?</a:t>
          </a:r>
        </a:p>
      </dsp:txBody>
      <dsp:txXfrm>
        <a:off x="1204650" y="2607915"/>
        <a:ext cx="7491576" cy="104298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D0209-3D2C-445E-A9A4-2EB2202DA327}">
      <dsp:nvSpPr>
        <dsp:cNvPr id="0" name=""/>
        <dsp:cNvSpPr/>
      </dsp:nvSpPr>
      <dsp:spPr>
        <a:xfrm>
          <a:off x="891698" y="871195"/>
          <a:ext cx="1097355" cy="10973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844BB9-C969-4436-B1F2-59C3AF7CFAA6}">
      <dsp:nvSpPr>
        <dsp:cNvPr id="0" name=""/>
        <dsp:cNvSpPr/>
      </dsp:nvSpPr>
      <dsp:spPr>
        <a:xfrm>
          <a:off x="221092" y="2289381"/>
          <a:ext cx="24385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 In groups: Choose a media post or article</a:t>
          </a:r>
        </a:p>
      </dsp:txBody>
      <dsp:txXfrm>
        <a:off x="221092" y="2289381"/>
        <a:ext cx="2438567" cy="720000"/>
      </dsp:txXfrm>
    </dsp:sp>
    <dsp:sp modelId="{903183C3-6505-4262-978E-F344AA55CF66}">
      <dsp:nvSpPr>
        <dsp:cNvPr id="0" name=""/>
        <dsp:cNvSpPr/>
      </dsp:nvSpPr>
      <dsp:spPr>
        <a:xfrm>
          <a:off x="3757014" y="871195"/>
          <a:ext cx="1097355" cy="10973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7C7CF0-51A0-411E-B9A9-60307581F690}">
      <dsp:nvSpPr>
        <dsp:cNvPr id="0" name=""/>
        <dsp:cNvSpPr/>
      </dsp:nvSpPr>
      <dsp:spPr>
        <a:xfrm>
          <a:off x="3086408" y="2289381"/>
          <a:ext cx="24385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 Analyse content, tone, and factual basis</a:t>
          </a:r>
        </a:p>
      </dsp:txBody>
      <dsp:txXfrm>
        <a:off x="3086408" y="2289381"/>
        <a:ext cx="2438567" cy="720000"/>
      </dsp:txXfrm>
    </dsp:sp>
    <dsp:sp modelId="{EE4DF991-43CF-423C-9E1E-7E8BFA39A613}">
      <dsp:nvSpPr>
        <dsp:cNvPr id="0" name=""/>
        <dsp:cNvSpPr/>
      </dsp:nvSpPr>
      <dsp:spPr>
        <a:xfrm>
          <a:off x="6622331" y="871195"/>
          <a:ext cx="1097355" cy="10973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DFE12C-9F62-4127-93C6-C94CA8318F66}">
      <dsp:nvSpPr>
        <dsp:cNvPr id="0" name=""/>
        <dsp:cNvSpPr/>
      </dsp:nvSpPr>
      <dsp:spPr>
        <a:xfrm>
          <a:off x="5951725" y="2289381"/>
          <a:ext cx="24385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 Present a short summary and evaluation</a:t>
          </a:r>
        </a:p>
      </dsp:txBody>
      <dsp:txXfrm>
        <a:off x="5951725" y="2289381"/>
        <a:ext cx="2438567"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F024D-7A2E-4B66-A3E7-C6CB2B42528A}">
      <dsp:nvSpPr>
        <dsp:cNvPr id="0" name=""/>
        <dsp:cNvSpPr/>
      </dsp:nvSpPr>
      <dsp:spPr>
        <a:xfrm>
          <a:off x="0" y="659949"/>
          <a:ext cx="8696227"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Reflect on your own perceptions</a:t>
          </a:r>
        </a:p>
      </dsp:txBody>
      <dsp:txXfrm>
        <a:off x="35125" y="695074"/>
        <a:ext cx="8625977" cy="649299"/>
      </dsp:txXfrm>
    </dsp:sp>
    <dsp:sp modelId="{253BCB54-8CFD-45C5-A405-B2C024780E8F}">
      <dsp:nvSpPr>
        <dsp:cNvPr id="0" name=""/>
        <dsp:cNvSpPr/>
      </dsp:nvSpPr>
      <dsp:spPr>
        <a:xfrm>
          <a:off x="0" y="1465899"/>
          <a:ext cx="8696227"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Where do your health beliefs come from?</a:t>
          </a:r>
        </a:p>
      </dsp:txBody>
      <dsp:txXfrm>
        <a:off x="35125" y="1501024"/>
        <a:ext cx="8625977" cy="649299"/>
      </dsp:txXfrm>
    </dsp:sp>
    <dsp:sp modelId="{8B67615C-1B8B-4213-AE5D-9A1A91CF130B}">
      <dsp:nvSpPr>
        <dsp:cNvPr id="0" name=""/>
        <dsp:cNvSpPr/>
      </dsp:nvSpPr>
      <dsp:spPr>
        <a:xfrm>
          <a:off x="0" y="2271849"/>
          <a:ext cx="8696227"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Have they changed recently due to media exposure?</a:t>
          </a:r>
        </a:p>
      </dsp:txBody>
      <dsp:txXfrm>
        <a:off x="35125" y="2306974"/>
        <a:ext cx="8625977" cy="64929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CC209-BEA7-4435-878F-4CB979424E28}">
      <dsp:nvSpPr>
        <dsp:cNvPr id="0" name=""/>
        <dsp:cNvSpPr/>
      </dsp:nvSpPr>
      <dsp:spPr>
        <a:xfrm>
          <a:off x="0" y="38968"/>
          <a:ext cx="2691308" cy="1614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Media and public perception have a powerful impact on health behaviours, stigma, and service use</a:t>
          </a:r>
          <a:endParaRPr lang="en-US" sz="2000" kern="1200"/>
        </a:p>
      </dsp:txBody>
      <dsp:txXfrm>
        <a:off x="0" y="38968"/>
        <a:ext cx="2691308" cy="1614785"/>
      </dsp:txXfrm>
    </dsp:sp>
    <dsp:sp modelId="{80233C4B-6A70-480D-84A6-720F0193D8D4}">
      <dsp:nvSpPr>
        <dsp:cNvPr id="0" name=""/>
        <dsp:cNvSpPr/>
      </dsp:nvSpPr>
      <dsp:spPr>
        <a:xfrm>
          <a:off x="2960439" y="38968"/>
          <a:ext cx="2691308" cy="1614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way health is framed influences beliefs, access to care, and public trust</a:t>
          </a:r>
          <a:endParaRPr lang="en-US" sz="2000" kern="1200"/>
        </a:p>
      </dsp:txBody>
      <dsp:txXfrm>
        <a:off x="2960439" y="38968"/>
        <a:ext cx="2691308" cy="1614785"/>
      </dsp:txXfrm>
    </dsp:sp>
    <dsp:sp modelId="{229ADE19-D318-4BF4-A67C-820F4AB79BCF}">
      <dsp:nvSpPr>
        <dsp:cNvPr id="0" name=""/>
        <dsp:cNvSpPr/>
      </dsp:nvSpPr>
      <dsp:spPr>
        <a:xfrm>
          <a:off x="5920878" y="38968"/>
          <a:ext cx="2691308" cy="1614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Health misinformation can worsen inequalities and hinder public health efforts</a:t>
          </a:r>
          <a:endParaRPr lang="en-US" sz="2000" kern="1200"/>
        </a:p>
      </dsp:txBody>
      <dsp:txXfrm>
        <a:off x="5920878" y="38968"/>
        <a:ext cx="2691308" cy="1614785"/>
      </dsp:txXfrm>
    </dsp:sp>
    <dsp:sp modelId="{2C981B24-058D-4564-8B7D-75BD750B436C}">
      <dsp:nvSpPr>
        <dsp:cNvPr id="0" name=""/>
        <dsp:cNvSpPr/>
      </dsp:nvSpPr>
      <dsp:spPr>
        <a:xfrm>
          <a:off x="0" y="1922884"/>
          <a:ext cx="2691308" cy="1614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As future professionals, it's vital to develop critical media literacy</a:t>
          </a:r>
          <a:endParaRPr lang="en-US" sz="2000" kern="1200"/>
        </a:p>
      </dsp:txBody>
      <dsp:txXfrm>
        <a:off x="0" y="1922884"/>
        <a:ext cx="2691308" cy="1614785"/>
      </dsp:txXfrm>
    </dsp:sp>
    <dsp:sp modelId="{43632FC1-5DAE-42BC-92FA-929826C8BF64}">
      <dsp:nvSpPr>
        <dsp:cNvPr id="0" name=""/>
        <dsp:cNvSpPr/>
      </dsp:nvSpPr>
      <dsp:spPr>
        <a:xfrm>
          <a:off x="2960439" y="1922884"/>
          <a:ext cx="2691308" cy="1614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Global health priorities like SDG 3 depend on inclusive, accurate, and stigma-free communication</a:t>
          </a:r>
          <a:endParaRPr lang="en-US" sz="2000" kern="1200"/>
        </a:p>
      </dsp:txBody>
      <dsp:txXfrm>
        <a:off x="2960439" y="1922884"/>
        <a:ext cx="2691308" cy="1614785"/>
      </dsp:txXfrm>
    </dsp:sp>
    <dsp:sp modelId="{6C14CBC0-F029-4095-9976-07A43C97DAFD}">
      <dsp:nvSpPr>
        <dsp:cNvPr id="0" name=""/>
        <dsp:cNvSpPr/>
      </dsp:nvSpPr>
      <dsp:spPr>
        <a:xfrm>
          <a:off x="5920878" y="1922884"/>
          <a:ext cx="2691308" cy="1614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Promoting wellbeing for all means challenging harmful narratives and supporting ethical media practices</a:t>
          </a:r>
          <a:endParaRPr lang="en-US" sz="2000" kern="1200"/>
        </a:p>
      </dsp:txBody>
      <dsp:txXfrm>
        <a:off x="5920878" y="1922884"/>
        <a:ext cx="2691308" cy="161478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9776E-2A6A-4FCF-B518-9882B797ACEF}">
      <dsp:nvSpPr>
        <dsp:cNvPr id="0" name=""/>
        <dsp:cNvSpPr/>
      </dsp:nvSpPr>
      <dsp:spPr>
        <a:xfrm>
          <a:off x="0" y="0"/>
          <a:ext cx="7320358" cy="107299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See Me Scotland – </a:t>
          </a:r>
          <a:r>
            <a:rPr lang="en-US" sz="2800" kern="1200">
              <a:hlinkClick xmlns:r="http://schemas.openxmlformats.org/officeDocument/2006/relationships" r:id="rId1"/>
            </a:rPr>
            <a:t>www.seemescotland.org</a:t>
          </a:r>
          <a:r>
            <a:rPr lang="en-GB" sz="2800" kern="1200"/>
            <a:t> </a:t>
          </a:r>
          <a:endParaRPr lang="en-US" sz="2800" kern="1200"/>
        </a:p>
      </dsp:txBody>
      <dsp:txXfrm>
        <a:off x="31427" y="31427"/>
        <a:ext cx="6162517" cy="1010137"/>
      </dsp:txXfrm>
    </dsp:sp>
    <dsp:sp modelId="{CCE8F172-0EDB-435E-8E90-6FBDABAA8C0A}">
      <dsp:nvSpPr>
        <dsp:cNvPr id="0" name=""/>
        <dsp:cNvSpPr/>
      </dsp:nvSpPr>
      <dsp:spPr>
        <a:xfrm>
          <a:off x="645914" y="1251823"/>
          <a:ext cx="7320358" cy="107299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Mind – </a:t>
          </a:r>
          <a:r>
            <a:rPr lang="en-US" sz="2800" kern="1200">
              <a:hlinkClick xmlns:r="http://schemas.openxmlformats.org/officeDocument/2006/relationships" r:id="rId2"/>
            </a:rPr>
            <a:t>www.mind.org.uk</a:t>
          </a:r>
          <a:r>
            <a:rPr lang="en-GB" sz="2800" kern="1200"/>
            <a:t> </a:t>
          </a:r>
          <a:endParaRPr lang="en-US" sz="2800" kern="1200"/>
        </a:p>
      </dsp:txBody>
      <dsp:txXfrm>
        <a:off x="677341" y="1283250"/>
        <a:ext cx="5914146" cy="1010137"/>
      </dsp:txXfrm>
    </dsp:sp>
    <dsp:sp modelId="{CCE98905-482A-4CE2-B52E-7FAA07A0D858}">
      <dsp:nvSpPr>
        <dsp:cNvPr id="0" name=""/>
        <dsp:cNvSpPr/>
      </dsp:nvSpPr>
      <dsp:spPr>
        <a:xfrm>
          <a:off x="1291828" y="2503646"/>
          <a:ext cx="7320358" cy="107299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WHO Infodemic – </a:t>
          </a:r>
          <a:r>
            <a:rPr lang="en-US" sz="2800" kern="1200">
              <a:hlinkClick xmlns:r="http://schemas.openxmlformats.org/officeDocument/2006/relationships" r:id="rId3"/>
            </a:rPr>
            <a:t>www.who.int/health-topics/infodemic</a:t>
          </a:r>
          <a:r>
            <a:rPr lang="en-GB" sz="2800" kern="1200"/>
            <a:t> </a:t>
          </a:r>
          <a:endParaRPr lang="en-US" sz="2800" kern="1200"/>
        </a:p>
      </dsp:txBody>
      <dsp:txXfrm>
        <a:off x="1323255" y="2535073"/>
        <a:ext cx="5914146" cy="1010137"/>
      </dsp:txXfrm>
    </dsp:sp>
    <dsp:sp modelId="{B07049E7-D638-4A50-82AF-778BC572DF4E}">
      <dsp:nvSpPr>
        <dsp:cNvPr id="0" name=""/>
        <dsp:cNvSpPr/>
      </dsp:nvSpPr>
      <dsp:spPr>
        <a:xfrm>
          <a:off x="6622914" y="813685"/>
          <a:ext cx="697444" cy="697444"/>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779839" y="813685"/>
        <a:ext cx="383594" cy="524827"/>
      </dsp:txXfrm>
    </dsp:sp>
    <dsp:sp modelId="{43865685-87EF-4934-9B0F-D1252CC8697F}">
      <dsp:nvSpPr>
        <dsp:cNvPr id="0" name=""/>
        <dsp:cNvSpPr/>
      </dsp:nvSpPr>
      <dsp:spPr>
        <a:xfrm>
          <a:off x="7268828" y="2058355"/>
          <a:ext cx="697444" cy="697444"/>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425753" y="2058355"/>
        <a:ext cx="383594" cy="5248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7">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8">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9">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10">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372F3-1525-4421-ABC9-E53871DBAC11}" type="datetimeFigureOut">
              <a:rPr lang="en-GB" smtClean="0"/>
              <a:t>14/09/2026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55BD30-8863-4D04-A60C-B89DE0D25F5F}" type="slidenum">
              <a:rPr lang="en-GB" smtClean="0"/>
              <a:t>‹#›</a:t>
            </a:fld>
            <a:endParaRPr lang="en-GB"/>
          </a:p>
        </p:txBody>
      </p:sp>
    </p:spTree>
    <p:extLst>
      <p:ext uri="{BB962C8B-B14F-4D97-AF65-F5344CB8AC3E}">
        <p14:creationId xmlns:p14="http://schemas.microsoft.com/office/powerpoint/2010/main" val="1092332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sn.com/en-gb/health/other/undignified-and-unsafe-hospital-patient-had-to-wait-more-than-10-days-for-a-bed/ar-AA1DhxjI" TargetMode="External"/><Relationship Id="rId7" Type="http://schemas.openxmlformats.org/officeDocument/2006/relationships/hyperlink" Target="https://news.sky.com/story/game-changing-drug-that-slows-incurable-breast-cancer-approved-for-nhs-13346194"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news.sky.com/story/low-level-drinkers-have-increased-cancer-and-cardiovascular-risk-study-finds-13347134#:~:text=Compared%20to%20people%20who%20never,those%20who%20never%20consume%20alcohol." TargetMode="External"/><Relationship Id="rId5" Type="http://schemas.openxmlformats.org/officeDocument/2006/relationships/hyperlink" Target="https://news.sky.com/story/disposable-vape-ban-may-not-curb-e-cigarette-use-13349757#:~:text=A%20British%20study%20says%20it,after%20the%20ban%20is%20introduced.&amp;text=Researchers%20say%20there%20has%20been,rather%20than%20stop%20vaping%20completely.%22&amp;text=Video%20Player%20is%20loading." TargetMode="External"/><Relationship Id="rId4" Type="http://schemas.openxmlformats.org/officeDocument/2006/relationships/hyperlink" Target="https://pressreleasehub.pa.media/article/patients-urged-to-check-packs-of-blood-pressure-medicine-lercanidipine-after-labelling-error-43484.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0" i="0" kern="1200" dirty="0">
                <a:solidFill>
                  <a:schemeClr val="tx1"/>
                </a:solidFill>
                <a:effectLst/>
                <a:latin typeface="+mn-lt"/>
                <a:ea typeface="+mn-ea"/>
                <a:cs typeface="+mn-cs"/>
              </a:rPr>
              <a:t>Using a reusable water bottle instead of buying single-use plastic bottles.</a:t>
            </a:r>
          </a:p>
          <a:p>
            <a:pPr lvl="0" fontAlgn="t"/>
            <a:r>
              <a:rPr lang="en-GB" sz="1200" b="0" i="0" kern="1200" dirty="0">
                <a:solidFill>
                  <a:schemeClr val="tx1"/>
                </a:solidFill>
                <a:effectLst/>
                <a:latin typeface="+mn-lt"/>
                <a:ea typeface="+mn-ea"/>
                <a:cs typeface="+mn-cs"/>
              </a:rPr>
              <a:t>Sharing lecture notes digitally rather than printing them.</a:t>
            </a:r>
          </a:p>
          <a:p>
            <a:pPr lvl="0" fontAlgn="t"/>
            <a:r>
              <a:rPr lang="en-GB" sz="1200" b="0" i="0" kern="1200" dirty="0">
                <a:solidFill>
                  <a:schemeClr val="tx1"/>
                </a:solidFill>
                <a:effectLst/>
                <a:latin typeface="+mn-lt"/>
                <a:ea typeface="+mn-ea"/>
                <a:cs typeface="+mn-cs"/>
              </a:rPr>
              <a:t>Walking, cycling or using public transport instead of driving.</a:t>
            </a:r>
          </a:p>
          <a:p>
            <a:pPr lvl="0" fontAlgn="t"/>
            <a:r>
              <a:rPr lang="en-GB" sz="1200" b="0" i="0" kern="1200" dirty="0">
                <a:solidFill>
                  <a:schemeClr val="tx1"/>
                </a:solidFill>
                <a:effectLst/>
                <a:latin typeface="+mn-lt"/>
                <a:ea typeface="+mn-ea"/>
                <a:cs typeface="+mn-cs"/>
              </a:rPr>
              <a:t>Reusing resources and equipment rather than replacing them unnecessarily.</a:t>
            </a:r>
          </a:p>
          <a:p>
            <a:pPr lvl="0" fontAlgn="t"/>
            <a:r>
              <a:rPr lang="en-GB" sz="1200" b="0" i="0" kern="1200" dirty="0">
                <a:solidFill>
                  <a:schemeClr val="tx1"/>
                </a:solidFill>
                <a:effectLst/>
                <a:latin typeface="+mn-lt"/>
                <a:ea typeface="+mn-ea"/>
                <a:cs typeface="+mn-cs"/>
              </a:rPr>
              <a:t>Supporting wellbeing through regular exercise and self-care, helping to sustain long-term health.</a:t>
            </a:r>
          </a:p>
          <a:p>
            <a:pPr lvl="0" fontAlgn="t"/>
            <a:r>
              <a:rPr lang="en-GB" sz="1200" b="0" i="0" kern="1200" dirty="0">
                <a:solidFill>
                  <a:schemeClr val="tx1"/>
                </a:solidFill>
                <a:effectLst/>
                <a:latin typeface="+mn-lt"/>
                <a:ea typeface="+mn-ea"/>
                <a:cs typeface="+mn-cs"/>
              </a:rPr>
              <a:t>Budgeting money carefully to maintain financial sustainability.</a:t>
            </a:r>
          </a:p>
          <a:p>
            <a:endParaRPr lang="en-GB" dirty="0"/>
          </a:p>
        </p:txBody>
      </p:sp>
      <p:sp>
        <p:nvSpPr>
          <p:cNvPr id="4" name="Slide Number Placeholder 3"/>
          <p:cNvSpPr>
            <a:spLocks noGrp="1"/>
          </p:cNvSpPr>
          <p:nvPr>
            <p:ph type="sldNum" sz="quarter" idx="5"/>
          </p:nvPr>
        </p:nvSpPr>
        <p:spPr/>
        <p:txBody>
          <a:bodyPr/>
          <a:lstStyle/>
          <a:p>
            <a:fld id="{A1556CEB-B28C-46F9-A664-F64C1BD2562C}" type="slidenum">
              <a:rPr lang="en-GB" smtClean="0"/>
              <a:t>5</a:t>
            </a:fld>
            <a:endParaRPr lang="en-GB"/>
          </a:p>
        </p:txBody>
      </p:sp>
    </p:spTree>
    <p:extLst>
      <p:ext uri="{BB962C8B-B14F-4D97-AF65-F5344CB8AC3E}">
        <p14:creationId xmlns:p14="http://schemas.microsoft.com/office/powerpoint/2010/main" val="1944804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1" i="0" kern="1200" dirty="0">
                <a:solidFill>
                  <a:schemeClr val="tx1"/>
                </a:solidFill>
                <a:effectLst/>
                <a:latin typeface="+mn-lt"/>
                <a:ea typeface="+mn-ea"/>
                <a:cs typeface="+mn-cs"/>
              </a:rPr>
              <a:t>Reducing waste and using resources efficiently</a:t>
            </a:r>
            <a:r>
              <a:rPr lang="en-GB" sz="1200" b="0" i="0" kern="1200" dirty="0">
                <a:solidFill>
                  <a:schemeClr val="tx1"/>
                </a:solidFill>
                <a:effectLst/>
                <a:latin typeface="+mn-lt"/>
                <a:ea typeface="+mn-ea"/>
                <a:cs typeface="+mn-cs"/>
              </a:rPr>
              <a:t> helps ensure health and social care services remain available for future generations.</a:t>
            </a:r>
          </a:p>
          <a:p>
            <a:pPr lvl="0" fontAlgn="t"/>
            <a:r>
              <a:rPr lang="en-GB" sz="1200" b="1" i="0" kern="1200" dirty="0">
                <a:solidFill>
                  <a:schemeClr val="tx1"/>
                </a:solidFill>
                <a:effectLst/>
                <a:latin typeface="+mn-lt"/>
                <a:ea typeface="+mn-ea"/>
                <a:cs typeface="+mn-cs"/>
              </a:rPr>
              <a:t>Preventing illness and promoting health</a:t>
            </a:r>
            <a:r>
              <a:rPr lang="en-GB" sz="1200" b="0" i="0" kern="1200" dirty="0">
                <a:solidFill>
                  <a:schemeClr val="tx1"/>
                </a:solidFill>
                <a:effectLst/>
                <a:latin typeface="+mn-lt"/>
                <a:ea typeface="+mn-ea"/>
                <a:cs typeface="+mn-cs"/>
              </a:rPr>
              <a:t> is more sustainable than treating avoidable conditions after they develop.</a:t>
            </a:r>
          </a:p>
          <a:p>
            <a:pPr lvl="0" fontAlgn="t"/>
            <a:r>
              <a:rPr lang="en-GB" sz="1200" b="1" i="0" kern="1200" dirty="0">
                <a:solidFill>
                  <a:schemeClr val="tx1"/>
                </a:solidFill>
                <a:effectLst/>
                <a:latin typeface="+mn-lt"/>
                <a:ea typeface="+mn-ea"/>
                <a:cs typeface="+mn-cs"/>
              </a:rPr>
              <a:t>Supporting workforce wellbeing</a:t>
            </a:r>
            <a:r>
              <a:rPr lang="en-GB" sz="1200" b="0" i="0" kern="1200" dirty="0">
                <a:solidFill>
                  <a:schemeClr val="tx1"/>
                </a:solidFill>
                <a:effectLst/>
                <a:latin typeface="+mn-lt"/>
                <a:ea typeface="+mn-ea"/>
                <a:cs typeface="+mn-cs"/>
              </a:rPr>
              <a:t> helps retain staff, reduce burnout, and maintain high-quality care.</a:t>
            </a:r>
          </a:p>
          <a:p>
            <a:pPr lvl="0" fontAlgn="t"/>
            <a:r>
              <a:rPr lang="en-GB" sz="1200" b="1" i="0" kern="1200" dirty="0">
                <a:solidFill>
                  <a:schemeClr val="tx1"/>
                </a:solidFill>
                <a:effectLst/>
                <a:latin typeface="+mn-lt"/>
                <a:ea typeface="+mn-ea"/>
                <a:cs typeface="+mn-cs"/>
              </a:rPr>
              <a:t>Reducing health inequalities</a:t>
            </a:r>
            <a:r>
              <a:rPr lang="en-GB" sz="1200" b="0" i="0" kern="1200" dirty="0">
                <a:solidFill>
                  <a:schemeClr val="tx1"/>
                </a:solidFill>
                <a:effectLst/>
                <a:latin typeface="+mn-lt"/>
                <a:ea typeface="+mn-ea"/>
                <a:cs typeface="+mn-cs"/>
              </a:rPr>
              <a:t> contributes to more socially sustainable communities and better long-term health outcomes.</a:t>
            </a:r>
          </a:p>
          <a:p>
            <a:pPr lvl="0" fontAlgn="t"/>
            <a:r>
              <a:rPr lang="en-GB" sz="1200" b="1" i="0" kern="1200" dirty="0">
                <a:solidFill>
                  <a:schemeClr val="tx1"/>
                </a:solidFill>
                <a:effectLst/>
                <a:latin typeface="+mn-lt"/>
                <a:ea typeface="+mn-ea"/>
                <a:cs typeface="+mn-cs"/>
              </a:rPr>
              <a:t>Using digital technology</a:t>
            </a:r>
            <a:r>
              <a:rPr lang="en-GB" sz="1200" b="0" i="0" kern="1200" dirty="0">
                <a:solidFill>
                  <a:schemeClr val="tx1"/>
                </a:solidFill>
                <a:effectLst/>
                <a:latin typeface="+mn-lt"/>
                <a:ea typeface="+mn-ea"/>
                <a:cs typeface="+mn-cs"/>
              </a:rPr>
              <a:t>, such as electronic records and virtual appointments, can improve efficiency and reduce environmental impact.</a:t>
            </a:r>
          </a:p>
          <a:p>
            <a:pPr lvl="0" fontAlgn="t"/>
            <a:r>
              <a:rPr lang="en-GB" sz="1200" b="1" i="0" kern="1200" dirty="0">
                <a:solidFill>
                  <a:schemeClr val="tx1"/>
                </a:solidFill>
                <a:effectLst/>
                <a:latin typeface="+mn-lt"/>
                <a:ea typeface="+mn-ea"/>
                <a:cs typeface="+mn-cs"/>
              </a:rPr>
              <a:t>Providing person-centred care</a:t>
            </a:r>
            <a:r>
              <a:rPr lang="en-GB" sz="1200" b="0" i="0" kern="1200" dirty="0">
                <a:solidFill>
                  <a:schemeClr val="tx1"/>
                </a:solidFill>
                <a:effectLst/>
                <a:latin typeface="+mn-lt"/>
                <a:ea typeface="+mn-ea"/>
                <a:cs typeface="+mn-cs"/>
              </a:rPr>
              <a:t> can lead to better outcomes and reduce unnecessary use of services.</a:t>
            </a:r>
          </a:p>
          <a:p>
            <a:pPr lvl="0" fontAlgn="t"/>
            <a:r>
              <a:rPr lang="en-GB" sz="1200" b="1" i="0" kern="1200" dirty="0">
                <a:solidFill>
                  <a:schemeClr val="tx1"/>
                </a:solidFill>
                <a:effectLst/>
                <a:latin typeface="+mn-lt"/>
                <a:ea typeface="+mn-ea"/>
                <a:cs typeface="+mn-cs"/>
              </a:rPr>
              <a:t>Financial sustainability</a:t>
            </a:r>
            <a:r>
              <a:rPr lang="en-GB" sz="1200" b="0" i="0" kern="1200" dirty="0">
                <a:solidFill>
                  <a:schemeClr val="tx1"/>
                </a:solidFill>
                <a:effectLst/>
                <a:latin typeface="+mn-lt"/>
                <a:ea typeface="+mn-ea"/>
                <a:cs typeface="+mn-cs"/>
              </a:rPr>
              <a:t> ensures services can continue to operate effectively despite increasing demand and limited budgets.</a:t>
            </a:r>
          </a:p>
          <a:p>
            <a:endParaRPr lang="en-GB" dirty="0"/>
          </a:p>
        </p:txBody>
      </p:sp>
      <p:sp>
        <p:nvSpPr>
          <p:cNvPr id="4" name="Slide Number Placeholder 3"/>
          <p:cNvSpPr>
            <a:spLocks noGrp="1"/>
          </p:cNvSpPr>
          <p:nvPr>
            <p:ph type="sldNum" sz="quarter" idx="5"/>
          </p:nvPr>
        </p:nvSpPr>
        <p:spPr/>
        <p:txBody>
          <a:bodyPr/>
          <a:lstStyle/>
          <a:p>
            <a:fld id="{1955BD30-8863-4D04-A60C-B89DE0D25F5F}" type="slidenum">
              <a:rPr lang="en-GB" smtClean="0"/>
              <a:t>7</a:t>
            </a:fld>
            <a:endParaRPr lang="en-GB"/>
          </a:p>
        </p:txBody>
      </p:sp>
    </p:spTree>
    <p:extLst>
      <p:ext uri="{BB962C8B-B14F-4D97-AF65-F5344CB8AC3E}">
        <p14:creationId xmlns:p14="http://schemas.microsoft.com/office/powerpoint/2010/main" val="3861262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55BD30-8863-4D04-A60C-B89DE0D25F5F}" type="slidenum">
              <a:rPr lang="en-GB" smtClean="0"/>
              <a:t>9</a:t>
            </a:fld>
            <a:endParaRPr lang="en-GB"/>
          </a:p>
        </p:txBody>
      </p:sp>
    </p:spTree>
    <p:extLst>
      <p:ext uri="{BB962C8B-B14F-4D97-AF65-F5344CB8AC3E}">
        <p14:creationId xmlns:p14="http://schemas.microsoft.com/office/powerpoint/2010/main" val="4168295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1" i="0" kern="1200" dirty="0">
                <a:solidFill>
                  <a:schemeClr val="tx1"/>
                </a:solidFill>
                <a:effectLst/>
                <a:latin typeface="+mn-lt"/>
                <a:ea typeface="+mn-ea"/>
                <a:cs typeface="+mn-cs"/>
              </a:rPr>
              <a:t>Framing affects behaviour:</a:t>
            </a:r>
            <a:r>
              <a:rPr lang="en-GB" sz="1200" b="0" i="0" kern="1200" dirty="0">
                <a:solidFill>
                  <a:schemeClr val="tx1"/>
                </a:solidFill>
                <a:effectLst/>
                <a:latin typeface="+mn-lt"/>
                <a:ea typeface="+mn-ea"/>
                <a:cs typeface="+mn-cs"/>
              </a:rPr>
              <a:t> A positive message may motivate people to make healthy choices, while a negative message may create fear or avoidance.</a:t>
            </a:r>
          </a:p>
          <a:p>
            <a:pPr lvl="1" fontAlgn="t"/>
            <a:r>
              <a:rPr lang="en-GB" sz="1200" b="0" i="0" kern="1200" dirty="0">
                <a:solidFill>
                  <a:schemeClr val="tx1"/>
                </a:solidFill>
                <a:effectLst/>
                <a:latin typeface="+mn-lt"/>
                <a:ea typeface="+mn-ea"/>
                <a:cs typeface="+mn-cs"/>
              </a:rPr>
              <a:t>"Regular activity boosts mood and longevity" focuses on benefits.</a:t>
            </a:r>
          </a:p>
          <a:p>
            <a:pPr lvl="1" fontAlgn="t"/>
            <a:r>
              <a:rPr lang="en-GB" sz="1200" b="0" i="0" kern="1200" dirty="0">
                <a:solidFill>
                  <a:schemeClr val="tx1"/>
                </a:solidFill>
                <a:effectLst/>
                <a:latin typeface="+mn-lt"/>
                <a:ea typeface="+mn-ea"/>
                <a:cs typeface="+mn-cs"/>
              </a:rPr>
              <a:t>"Sedentary lifestyle linked to early death" focuses on consequences.</a:t>
            </a:r>
          </a:p>
          <a:p>
            <a:pPr lvl="0" fontAlgn="t"/>
            <a:r>
              <a:rPr lang="en-GB" sz="1200" b="1" i="0" kern="1200" dirty="0">
                <a:solidFill>
                  <a:schemeClr val="tx1"/>
                </a:solidFill>
                <a:effectLst/>
                <a:latin typeface="+mn-lt"/>
                <a:ea typeface="+mn-ea"/>
                <a:cs typeface="+mn-cs"/>
              </a:rPr>
              <a:t>Media shapes health beliefs:</a:t>
            </a:r>
            <a:r>
              <a:rPr lang="en-GB" sz="1200" b="0" i="0" kern="1200" dirty="0">
                <a:solidFill>
                  <a:schemeClr val="tx1"/>
                </a:solidFill>
                <a:effectLst/>
                <a:latin typeface="+mn-lt"/>
                <a:ea typeface="+mn-ea"/>
                <a:cs typeface="+mn-cs"/>
              </a:rPr>
              <a:t> People may develop different perceptions of risk depending on whether health stories are framed positively or negatively.</a:t>
            </a:r>
          </a:p>
          <a:p>
            <a:pPr lvl="0" fontAlgn="t"/>
            <a:r>
              <a:rPr lang="en-GB" sz="1200" b="1" i="0" kern="1200" dirty="0">
                <a:solidFill>
                  <a:schemeClr val="tx1"/>
                </a:solidFill>
                <a:effectLst/>
                <a:latin typeface="+mn-lt"/>
                <a:ea typeface="+mn-ea"/>
                <a:cs typeface="+mn-cs"/>
              </a:rPr>
              <a:t>Different audiences respond differently:</a:t>
            </a:r>
            <a:r>
              <a:rPr lang="en-GB" sz="1200" b="0" i="0" kern="1200" dirty="0">
                <a:solidFill>
                  <a:schemeClr val="tx1"/>
                </a:solidFill>
                <a:effectLst/>
                <a:latin typeface="+mn-lt"/>
                <a:ea typeface="+mn-ea"/>
                <a:cs typeface="+mn-cs"/>
              </a:rPr>
              <a:t> Some individuals are motivated by rewards and opportunities, whereas others respond more strongly to warnings and risks.</a:t>
            </a:r>
          </a:p>
          <a:p>
            <a:pPr lvl="0" fontAlgn="t"/>
            <a:r>
              <a:rPr lang="en-GB" sz="1200" b="1" i="0" kern="1200" dirty="0">
                <a:solidFill>
                  <a:schemeClr val="tx1"/>
                </a:solidFill>
                <a:effectLst/>
                <a:latin typeface="+mn-lt"/>
                <a:ea typeface="+mn-ea"/>
                <a:cs typeface="+mn-cs"/>
              </a:rPr>
              <a:t>Ethical considerations:</a:t>
            </a:r>
            <a:r>
              <a:rPr lang="en-GB" sz="1200" b="0" i="0" kern="1200" dirty="0">
                <a:solidFill>
                  <a:schemeClr val="tx1"/>
                </a:solidFill>
                <a:effectLst/>
                <a:latin typeface="+mn-lt"/>
                <a:ea typeface="+mn-ea"/>
                <a:cs typeface="+mn-cs"/>
              </a:rPr>
              <a:t> Should health campaigns use fear to encourage behaviour change, or should they focus on empowerment and positive outcomes?</a:t>
            </a:r>
          </a:p>
          <a:p>
            <a:pPr lvl="0" fontAlgn="t"/>
            <a:r>
              <a:rPr lang="en-GB" sz="1200" b="1" i="0" kern="1200" dirty="0">
                <a:solidFill>
                  <a:schemeClr val="tx1"/>
                </a:solidFill>
                <a:effectLst/>
                <a:latin typeface="+mn-lt"/>
                <a:ea typeface="+mn-ea"/>
                <a:cs typeface="+mn-cs"/>
              </a:rPr>
              <a:t>Impact on mental health:</a:t>
            </a:r>
            <a:r>
              <a:rPr lang="en-GB" sz="1200" b="0" i="0" kern="1200" dirty="0">
                <a:solidFill>
                  <a:schemeClr val="tx1"/>
                </a:solidFill>
                <a:effectLst/>
                <a:latin typeface="+mn-lt"/>
                <a:ea typeface="+mn-ea"/>
                <a:cs typeface="+mn-cs"/>
              </a:rPr>
              <a:t> Constant exposure to negatively framed health messages can increase anxiety, stigma, or feelings of helplessness.</a:t>
            </a:r>
          </a:p>
          <a:p>
            <a:pPr lvl="0" fontAlgn="t"/>
            <a:r>
              <a:rPr lang="en-GB" sz="1200" b="1" i="0" kern="1200" dirty="0">
                <a:solidFill>
                  <a:schemeClr val="tx1"/>
                </a:solidFill>
                <a:effectLst/>
                <a:latin typeface="+mn-lt"/>
                <a:ea typeface="+mn-ea"/>
                <a:cs typeface="+mn-cs"/>
              </a:rPr>
              <a:t>Health promotion implications:</a:t>
            </a:r>
            <a:r>
              <a:rPr lang="en-GB" sz="1200" b="0" i="0" kern="1200" dirty="0">
                <a:solidFill>
                  <a:schemeClr val="tx1"/>
                </a:solidFill>
                <a:effectLst/>
                <a:latin typeface="+mn-lt"/>
                <a:ea typeface="+mn-ea"/>
                <a:cs typeface="+mn-cs"/>
              </a:rPr>
              <a:t> Practitioners need to consider how they communicate information to maximise engagement and avoid unintended consequences.</a:t>
            </a:r>
          </a:p>
          <a:p>
            <a:endParaRPr lang="en-GB" dirty="0"/>
          </a:p>
        </p:txBody>
      </p:sp>
      <p:sp>
        <p:nvSpPr>
          <p:cNvPr id="4" name="Slide Number Placeholder 3"/>
          <p:cNvSpPr>
            <a:spLocks noGrp="1"/>
          </p:cNvSpPr>
          <p:nvPr>
            <p:ph type="sldNum" sz="quarter" idx="5"/>
          </p:nvPr>
        </p:nvSpPr>
        <p:spPr/>
        <p:txBody>
          <a:bodyPr/>
          <a:lstStyle/>
          <a:p>
            <a:fld id="{1955BD30-8863-4D04-A60C-B89DE0D25F5F}" type="slidenum">
              <a:rPr lang="en-GB" smtClean="0"/>
              <a:t>32</a:t>
            </a:fld>
            <a:endParaRPr lang="en-GB"/>
          </a:p>
        </p:txBody>
      </p:sp>
    </p:spTree>
    <p:extLst>
      <p:ext uri="{BB962C8B-B14F-4D97-AF65-F5344CB8AC3E}">
        <p14:creationId xmlns:p14="http://schemas.microsoft.com/office/powerpoint/2010/main" val="3356262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'Undignified and unsafe': Hospital patient had to wait more than 10 days for a bed</a:t>
            </a:r>
            <a:br>
              <a:rPr lang="en-GB" dirty="0"/>
            </a:br>
            <a:r>
              <a:rPr lang="en-GB" dirty="0">
                <a:hlinkClick r:id="rId4"/>
              </a:rPr>
              <a:t>Patients urged to check packs of blood pressure medicine lercanidipine after labelling error</a:t>
            </a:r>
            <a:br>
              <a:rPr lang="en-GB" dirty="0"/>
            </a:br>
            <a:r>
              <a:rPr lang="en-GB" dirty="0">
                <a:hlinkClick r:id="rId5"/>
              </a:rPr>
              <a:t>Disposable vape ban 'may not curb e-cigarette use' | UK News | Sky News</a:t>
            </a:r>
            <a:br>
              <a:rPr lang="en-GB" dirty="0"/>
            </a:br>
            <a:r>
              <a:rPr lang="en-GB" dirty="0">
                <a:hlinkClick r:id="rId6"/>
              </a:rPr>
              <a:t>Low-level drinkers have increased cancer and cardiovascular risk, study finds | UK News | Sky News</a:t>
            </a:r>
            <a:br>
              <a:rPr lang="en-GB" dirty="0"/>
            </a:br>
            <a:r>
              <a:rPr lang="en-GB" dirty="0">
                <a:hlinkClick r:id="rId7"/>
              </a:rPr>
              <a:t>'I don't look at myself as a dying person anymore': New drug that slows incurable breast cancer now available on the NHS | UK News | Sky News</a:t>
            </a:r>
            <a:endParaRPr lang="en-GB" dirty="0"/>
          </a:p>
          <a:p>
            <a:endParaRPr lang="en-GB" dirty="0"/>
          </a:p>
        </p:txBody>
      </p:sp>
      <p:sp>
        <p:nvSpPr>
          <p:cNvPr id="4" name="Slide Number Placeholder 3"/>
          <p:cNvSpPr>
            <a:spLocks noGrp="1"/>
          </p:cNvSpPr>
          <p:nvPr>
            <p:ph type="sldNum" sz="quarter" idx="5"/>
          </p:nvPr>
        </p:nvSpPr>
        <p:spPr/>
        <p:txBody>
          <a:bodyPr/>
          <a:lstStyle/>
          <a:p>
            <a:fld id="{1955BD30-8863-4D04-A60C-B89DE0D25F5F}" type="slidenum">
              <a:rPr lang="en-GB" smtClean="0"/>
              <a:t>42</a:t>
            </a:fld>
            <a:endParaRPr lang="en-GB"/>
          </a:p>
        </p:txBody>
      </p:sp>
    </p:spTree>
    <p:extLst>
      <p:ext uri="{BB962C8B-B14F-4D97-AF65-F5344CB8AC3E}">
        <p14:creationId xmlns:p14="http://schemas.microsoft.com/office/powerpoint/2010/main" val="1917252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0.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0.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0.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0.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0.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10.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235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6148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89054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98394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69956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70773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49664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6323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20323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27836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83867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507143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95353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3037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81774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84665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267890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338236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88776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2231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6443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494929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482659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5566790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55455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027164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29848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837221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078981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998444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998338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90918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081269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956187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968644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31455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844974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47399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750781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4944939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363112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2421466"/>
            <a:ext cx="7055474"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D2BD76-ACB6-46A7-9B4C-4165016F0BB9}"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CFEDA-DDE9-4722-9A21-D89BBEA2A51E}" type="slidenum">
              <a:rPr lang="en-GB" smtClean="0"/>
              <a:t>‹#›</a:t>
            </a:fld>
            <a:endParaRPr lang="en-GB"/>
          </a:p>
        </p:txBody>
      </p:sp>
    </p:spTree>
    <p:extLst>
      <p:ext uri="{BB962C8B-B14F-4D97-AF65-F5344CB8AC3E}">
        <p14:creationId xmlns:p14="http://schemas.microsoft.com/office/powerpoint/2010/main" val="15599775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195545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6331721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696933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42423669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73150249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591161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67264466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231712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image" Target="../media/image10.png"/></Relationships>
</file>

<file path=ppt/slideMasters/_rels/slideMaster6.xml.rels><?xml version="1.0" encoding="UTF-8" standalone="yes"?>
<Relationships xmlns="http://schemas.openxmlformats.org/package/2006/relationships"><Relationship Id="rId8" Type="http://schemas.openxmlformats.org/officeDocument/2006/relationships/theme" Target="../theme/theme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image" Target="../media/image14.png"/></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image" Target="../media/image4.png"/><Relationship Id="rId5" Type="http://schemas.openxmlformats.org/officeDocument/2006/relationships/theme" Target="../theme/theme7.xml"/><Relationship Id="rId4"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image" Target="../media/image21.png"/><Relationship Id="rId5" Type="http://schemas.openxmlformats.org/officeDocument/2006/relationships/theme" Target="../theme/theme8.xml"/><Relationship Id="rId4" Type="http://schemas.openxmlformats.org/officeDocument/2006/relationships/slideLayout" Target="../slideLayouts/slideLayout3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24.png"/><Relationship Id="rId5" Type="http://schemas.openxmlformats.org/officeDocument/2006/relationships/theme" Target="../theme/theme9.xml"/><Relationship Id="rId4" Type="http://schemas.openxmlformats.org/officeDocument/2006/relationships/slideLayout" Target="../slideLayouts/slideLayout4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4" Type="http://schemas.openxmlformats.org/officeDocument/2006/relationships/slideLayout" Target="../slideLayouts/slideLayout46.xml"/><Relationship Id="rId9" Type="http://schemas.openxmlformats.org/officeDocument/2006/relationships/theme" Target="../theme/theme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9/14/2026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8433222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79123954"/>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718" r:id="rId5"/>
    <p:sldLayoutId id="2147483719"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7002978"/>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9/14/2026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7277834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90419827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713" r:id="rId6"/>
    <p:sldLayoutId id="2147483714"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2908098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64404124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715" r:id="rId3"/>
    <p:sldLayoutId id="214748371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52746531"/>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717"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1934559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506803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commonslibrary.parliament.uk/research-briefings/cbp-7291/" TargetMode="External"/><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7.xml"/><Relationship Id="rId1" Type="http://schemas.openxmlformats.org/officeDocument/2006/relationships/video" Target="https://www.youtube.com/embed/enGJyhu6Xr0?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hyperlink" Target="https://sdgs.un.org/goals"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3.gi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6.xml"/><Relationship Id="rId4" Type="http://schemas.openxmlformats.org/officeDocument/2006/relationships/hyperlink" Target="https://digital.nhs.uk/data-and-information/publications/statistical/mental-health-services-monthly-statistics/performance-october-2025"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centreformentalhealth.org.uk/publications/the-big-mental-health-report-2025/"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centreformentalhealth.org.uk/publications/the-big-mental-health-report-2025/"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53.jpeg"/><Relationship Id="rId7" Type="http://schemas.openxmlformats.org/officeDocument/2006/relationships/image" Target="../media/image57.png"/><Relationship Id="rId2" Type="http://schemas.openxmlformats.org/officeDocument/2006/relationships/image" Target="../media/image52.png"/><Relationship Id="rId1" Type="http://schemas.openxmlformats.org/officeDocument/2006/relationships/slideLayout" Target="../slideLayouts/slideLayout8.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UW8-NDAWuvc" TargetMode="Externa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0.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9.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65.jpeg"/><Relationship Id="rId2" Type="http://schemas.openxmlformats.org/officeDocument/2006/relationships/diagramData" Target="../diagrams/data12.xml"/><Relationship Id="rId1" Type="http://schemas.openxmlformats.org/officeDocument/2006/relationships/slideLayout" Target="../slideLayouts/slideLayout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s://news.sky.com/topic/health-10206/1" TargetMode="Externa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9.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6.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6.xml.rels><?xml version="1.0" encoding="UTF-8" standalone="yes"?>
<Relationships xmlns="http://schemas.openxmlformats.org/package/2006/relationships"><Relationship Id="rId8" Type="http://schemas.openxmlformats.org/officeDocument/2006/relationships/hyperlink" Target="https://sdgs.un.org/goals/goal3" TargetMode="External"/><Relationship Id="rId3" Type="http://schemas.openxmlformats.org/officeDocument/2006/relationships/hyperlink" Target="https://onlinelibrary.wiley.com/doi/10.1111/j.1460-2466.1993.tb01304.x" TargetMode="External"/><Relationship Id="rId7" Type="http://schemas.openxmlformats.org/officeDocument/2006/relationships/hyperlink" Target="https://www.kingsfund.org.uk/insight-and-analysis/reports/public-satisfaction-nhs-and-social-care-2022" TargetMode="External"/><Relationship Id="rId2" Type="http://schemas.openxmlformats.org/officeDocument/2006/relationships/hyperlink" Target="https://reutersinstitute.politics.ox.ac.uk/sites/default/files/2020-04/Brennen%20-%20COVID%2019%20Misinformation%20FINAL%20%283%29.pdf" TargetMode="External"/><Relationship Id="rId1" Type="http://schemas.openxmlformats.org/officeDocument/2006/relationships/slideLayout" Target="../slideLayouts/slideLayout8.xml"/><Relationship Id="rId6" Type="http://schemas.openxmlformats.org/officeDocument/2006/relationships/hyperlink" Target="https://bmcpublichealth.biomedcentral.com/articles/10.1186/s12889-019-7895-6" TargetMode="External"/><Relationship Id="rId5" Type="http://schemas.openxmlformats.org/officeDocument/2006/relationships/hyperlink" Target="https://www.mentalhealth.org.uk/explore-mental-health/a-z-topics/stigma-and-discrimination" TargetMode="External"/><Relationship Id="rId10" Type="http://schemas.openxmlformats.org/officeDocument/2006/relationships/hyperlink" Target="https://www.who.int/health-topics/sustainable-development-goals" TargetMode="External"/><Relationship Id="rId4" Type="http://schemas.openxmlformats.org/officeDocument/2006/relationships/hyperlink" Target="https://www.cambridge.org/core/journals/the-british-journal-of-psychiatry/article/public-knowledge-attitudes-and-behaviour-regarding-people-with-mental-illness-in-england-20092012/11CA0F5B4BB9C71048121C836FEB7B9E" TargetMode="External"/><Relationship Id="rId9" Type="http://schemas.openxmlformats.org/officeDocument/2006/relationships/hyperlink" Target="https://www.unicef.org/press-releases/managing-covid-19-infodemic-promoting-healthy-behaviours-and-mitigating-ha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84ADD6-4895-C4DA-78DC-D0AF95878CB6}"/>
              </a:ext>
            </a:extLst>
          </p:cNvPr>
          <p:cNvSpPr txBox="1"/>
          <p:nvPr/>
        </p:nvSpPr>
        <p:spPr>
          <a:xfrm>
            <a:off x="1688471" y="887301"/>
            <a:ext cx="6414380" cy="3785652"/>
          </a:xfrm>
          <a:prstGeom prst="rect">
            <a:avLst/>
          </a:prstGeom>
          <a:noFill/>
        </p:spPr>
        <p:txBody>
          <a:bodyPr wrap="square">
            <a:spAutoFit/>
          </a:bodyPr>
          <a:lstStyle/>
          <a:p>
            <a:r>
              <a:rPr lang="en-GB" sz="4800" b="1" dirty="0">
                <a:solidFill>
                  <a:schemeClr val="bg1"/>
                </a:solidFill>
              </a:rPr>
              <a:t>BMHP6030 – Week 2 </a:t>
            </a:r>
            <a:br>
              <a:rPr lang="en-GB" sz="4800" b="1" dirty="0">
                <a:solidFill>
                  <a:schemeClr val="bg1"/>
                </a:solidFill>
              </a:rPr>
            </a:br>
            <a:r>
              <a:rPr lang="en-GB" sz="4800" b="1" dirty="0">
                <a:solidFill>
                  <a:schemeClr val="bg1"/>
                </a:solidFill>
              </a:rPr>
              <a:t>Week 2 - Introduction to the SDG'S and the impact of Media on Health and Wellbeing</a:t>
            </a:r>
          </a:p>
        </p:txBody>
      </p:sp>
    </p:spTree>
    <p:extLst>
      <p:ext uri="{BB962C8B-B14F-4D97-AF65-F5344CB8AC3E}">
        <p14:creationId xmlns:p14="http://schemas.microsoft.com/office/powerpoint/2010/main" val="4286133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C447-2E6A-85CF-637E-CB43B9BB87A6}"/>
              </a:ext>
            </a:extLst>
          </p:cNvPr>
          <p:cNvSpPr>
            <a:spLocks noGrp="1"/>
          </p:cNvSpPr>
          <p:nvPr>
            <p:ph type="title"/>
          </p:nvPr>
        </p:nvSpPr>
        <p:spPr/>
        <p:txBody>
          <a:bodyPr anchor="ctr">
            <a:normAutofit/>
          </a:bodyPr>
          <a:lstStyle/>
          <a:p>
            <a:r>
              <a:rPr lang="en-GB" sz="4400" b="1" dirty="0">
                <a:latin typeface="+mn-lt"/>
              </a:rPr>
              <a:t>Learning Outcomes – Week 2</a:t>
            </a:r>
          </a:p>
        </p:txBody>
      </p:sp>
      <p:graphicFrame>
        <p:nvGraphicFramePr>
          <p:cNvPr id="5" name="Content Placeholder 2">
            <a:extLst>
              <a:ext uri="{FF2B5EF4-FFF2-40B4-BE49-F238E27FC236}">
                <a16:creationId xmlns:a16="http://schemas.microsoft.com/office/drawing/2014/main" id="{77B10004-6A80-BBBD-2751-7716E92FCF09}"/>
              </a:ext>
            </a:extLst>
          </p:cNvPr>
          <p:cNvGraphicFramePr>
            <a:graphicFrameLocks noGrp="1"/>
          </p:cNvGraphicFramePr>
          <p:nvPr>
            <p:ph idx="1"/>
            <p:extLst>
              <p:ext uri="{D42A27DB-BD31-4B8C-83A1-F6EECF244321}">
                <p14:modId xmlns:p14="http://schemas.microsoft.com/office/powerpoint/2010/main" val="1358605855"/>
              </p:ext>
            </p:extLst>
          </p:nvPr>
        </p:nvGraphicFramePr>
        <p:xfrm>
          <a:off x="268288" y="1825625"/>
          <a:ext cx="8612187"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2814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090" y="365126"/>
            <a:ext cx="8611385" cy="1325563"/>
          </a:xfrm>
        </p:spPr>
        <p:txBody>
          <a:bodyPr anchor="ctr">
            <a:normAutofit/>
          </a:bodyPr>
          <a:lstStyle/>
          <a:p>
            <a:r>
              <a:rPr sz="4400" b="1" dirty="0">
                <a:latin typeface="+mn-lt"/>
              </a:rPr>
              <a:t>Quick Recap – Week 1</a:t>
            </a:r>
          </a:p>
        </p:txBody>
      </p:sp>
      <p:graphicFrame>
        <p:nvGraphicFramePr>
          <p:cNvPr id="5" name="Content Placeholder 2">
            <a:extLst>
              <a:ext uri="{FF2B5EF4-FFF2-40B4-BE49-F238E27FC236}">
                <a16:creationId xmlns:a16="http://schemas.microsoft.com/office/drawing/2014/main" id="{F1335F39-EE67-42F2-4538-A6B1D717F8D5}"/>
              </a:ext>
            </a:extLst>
          </p:cNvPr>
          <p:cNvGraphicFramePr>
            <a:graphicFrameLocks noGrp="1"/>
          </p:cNvGraphicFramePr>
          <p:nvPr>
            <p:ph idx="1"/>
            <p:extLst>
              <p:ext uri="{D42A27DB-BD31-4B8C-83A1-F6EECF244321}">
                <p14:modId xmlns:p14="http://schemas.microsoft.com/office/powerpoint/2010/main" val="662206934"/>
              </p:ext>
            </p:extLst>
          </p:nvPr>
        </p:nvGraphicFramePr>
        <p:xfrm>
          <a:off x="268288" y="1825625"/>
          <a:ext cx="8612187"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D8E2-ABDF-71DD-83FF-CB361806AB09}"/>
              </a:ext>
            </a:extLst>
          </p:cNvPr>
          <p:cNvSpPr>
            <a:spLocks noGrp="1"/>
          </p:cNvSpPr>
          <p:nvPr>
            <p:ph type="title"/>
          </p:nvPr>
        </p:nvSpPr>
        <p:spPr>
          <a:xfrm>
            <a:off x="571501" y="403226"/>
            <a:ext cx="8420100" cy="1860426"/>
          </a:xfrm>
        </p:spPr>
        <p:txBody>
          <a:bodyPr>
            <a:normAutofit/>
          </a:bodyPr>
          <a:lstStyle/>
          <a:p>
            <a:r>
              <a:rPr lang="en-GB" sz="6000" b="1" dirty="0">
                <a:latin typeface="+mn-lt"/>
              </a:rPr>
              <a:t>What is Sustainability?</a:t>
            </a:r>
          </a:p>
        </p:txBody>
      </p:sp>
      <p:sp>
        <p:nvSpPr>
          <p:cNvPr id="3" name="Content Placeholder 2">
            <a:extLst>
              <a:ext uri="{FF2B5EF4-FFF2-40B4-BE49-F238E27FC236}">
                <a16:creationId xmlns:a16="http://schemas.microsoft.com/office/drawing/2014/main" id="{762F68F7-0C92-F5ED-3D86-EE08FDE487E0}"/>
              </a:ext>
            </a:extLst>
          </p:cNvPr>
          <p:cNvSpPr>
            <a:spLocks noGrp="1"/>
          </p:cNvSpPr>
          <p:nvPr>
            <p:ph idx="1"/>
          </p:nvPr>
        </p:nvSpPr>
        <p:spPr>
          <a:xfrm>
            <a:off x="861060" y="2553212"/>
            <a:ext cx="7078980" cy="1538218"/>
          </a:xfrm>
        </p:spPr>
        <p:txBody>
          <a:bodyPr>
            <a:normAutofit fontScale="85000" lnSpcReduction="10000"/>
          </a:bodyPr>
          <a:lstStyle/>
          <a:p>
            <a:r>
              <a:rPr lang="en-GB" sz="2400" dirty="0"/>
              <a:t>It is used in many contexts (environmental, economic, social), and you may only associate it with climate or “going green.”</a:t>
            </a:r>
          </a:p>
          <a:p>
            <a:endParaRPr lang="en-GB" sz="2400" dirty="0"/>
          </a:p>
          <a:p>
            <a:pPr marL="0" indent="0">
              <a:buNone/>
            </a:pPr>
            <a:r>
              <a:rPr lang="en-GB" sz="3500" b="1" i="1" dirty="0"/>
              <a:t>                 What do you think?...</a:t>
            </a:r>
          </a:p>
          <a:p>
            <a:endParaRPr lang="en-GB" dirty="0"/>
          </a:p>
        </p:txBody>
      </p:sp>
    </p:spTree>
    <p:extLst>
      <p:ext uri="{BB962C8B-B14F-4D97-AF65-F5344CB8AC3E}">
        <p14:creationId xmlns:p14="http://schemas.microsoft.com/office/powerpoint/2010/main" val="1410496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735524DE-9C8A-409E-A475-D421426399DA}"/>
              </a:ext>
            </a:extLst>
          </p:cNvPr>
          <p:cNvSpPr>
            <a:spLocks noGrp="1" noChangeArrowheads="1"/>
          </p:cNvSpPr>
          <p:nvPr>
            <p:ph idx="1"/>
          </p:nvPr>
        </p:nvSpPr>
        <p:spPr bwMode="auto">
          <a:xfrm>
            <a:off x="366772" y="2536231"/>
            <a:ext cx="855394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None/>
              <a:tabLst/>
            </a:pPr>
            <a:r>
              <a:rPr kumimoji="0" lang="en-US" altLang="en-US" sz="2400" b="0" i="1" u="none" strike="noStrike" cap="none" normalizeH="0" baseline="0" dirty="0">
                <a:ln>
                  <a:noFill/>
                </a:ln>
                <a:solidFill>
                  <a:schemeClr val="tx1"/>
                </a:solidFill>
                <a:effectLst/>
                <a:latin typeface="Arial" panose="020B0604020202020204" pitchFamily="34" charset="0"/>
              </a:rPr>
              <a:t>Can you name something you do at home, work, or university</a:t>
            </a:r>
          </a:p>
          <a:p>
            <a:pPr marL="0" marR="0" lvl="0" indent="0" algn="ctr" defTabSz="914400" rtl="0" eaLnBrk="0" fontAlgn="base" latinLnBrk="0" hangingPunct="0">
              <a:lnSpc>
                <a:spcPct val="100000"/>
              </a:lnSpc>
              <a:spcBef>
                <a:spcPct val="0"/>
              </a:spcBef>
              <a:spcAft>
                <a:spcPct val="0"/>
              </a:spcAft>
              <a:buClrTx/>
              <a:buSzTx/>
              <a:buNone/>
              <a:tabLst/>
            </a:pPr>
            <a:r>
              <a:rPr kumimoji="0" lang="en-US" altLang="en-US" sz="2400" b="0" i="1" u="none" strike="noStrike" cap="none" normalizeH="0" baseline="0" dirty="0">
                <a:ln>
                  <a:noFill/>
                </a:ln>
                <a:solidFill>
                  <a:schemeClr val="tx1"/>
                </a:solidFill>
                <a:effectLst/>
                <a:latin typeface="Arial" panose="020B0604020202020204" pitchFamily="34" charset="0"/>
              </a:rPr>
              <a:t>that is sustainable?</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06202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9C09E-8BEE-6ED3-AC10-0529DA31A4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EFD88F-B184-363F-A441-B7C39C2C2CA3}"/>
              </a:ext>
            </a:extLst>
          </p:cNvPr>
          <p:cNvSpPr>
            <a:spLocks noGrp="1"/>
          </p:cNvSpPr>
          <p:nvPr>
            <p:ph type="title"/>
          </p:nvPr>
        </p:nvSpPr>
        <p:spPr>
          <a:xfrm>
            <a:off x="352562" y="349886"/>
            <a:ext cx="8611385" cy="1325563"/>
          </a:xfrm>
        </p:spPr>
        <p:txBody>
          <a:bodyPr>
            <a:normAutofit/>
          </a:bodyPr>
          <a:lstStyle/>
          <a:p>
            <a:r>
              <a:rPr lang="en-GB" sz="4400" b="1" dirty="0">
                <a:latin typeface="+mn-lt"/>
              </a:rPr>
              <a:t>What is Sustainability?</a:t>
            </a:r>
          </a:p>
        </p:txBody>
      </p:sp>
      <p:sp>
        <p:nvSpPr>
          <p:cNvPr id="3" name="Content Placeholder 2">
            <a:extLst>
              <a:ext uri="{FF2B5EF4-FFF2-40B4-BE49-F238E27FC236}">
                <a16:creationId xmlns:a16="http://schemas.microsoft.com/office/drawing/2014/main" id="{E764EA99-E885-BF0B-7944-A3CE5E577C15}"/>
              </a:ext>
            </a:extLst>
          </p:cNvPr>
          <p:cNvSpPr>
            <a:spLocks noGrp="1"/>
          </p:cNvSpPr>
          <p:nvPr>
            <p:ph idx="1"/>
          </p:nvPr>
        </p:nvSpPr>
        <p:spPr>
          <a:xfrm>
            <a:off x="180052" y="1825625"/>
            <a:ext cx="8783895" cy="3575934"/>
          </a:xfrm>
        </p:spPr>
        <p:txBody>
          <a:bodyPr/>
          <a:lstStyle/>
          <a:p>
            <a:pPr marL="0" indent="0">
              <a:buNone/>
            </a:pPr>
            <a:r>
              <a:rPr lang="en-GB" sz="2400" b="1" dirty="0"/>
              <a:t>Sustainability…</a:t>
            </a:r>
          </a:p>
          <a:p>
            <a:pPr marL="0" indent="0">
              <a:buNone/>
            </a:pPr>
            <a:r>
              <a:rPr lang="en-GB" dirty="0"/>
              <a:t>‘Meeting the needs of the present without compromising the ability of future generations to meet their own needs’ (Brundtland Report, 1987)</a:t>
            </a:r>
          </a:p>
          <a:p>
            <a:pPr marL="0" indent="0">
              <a:buNone/>
            </a:pPr>
            <a:r>
              <a:rPr lang="en-GB" dirty="0"/>
              <a:t>It includes:</a:t>
            </a:r>
          </a:p>
          <a:p>
            <a:r>
              <a:rPr lang="en-GB" dirty="0"/>
              <a:t>   Environmental sustainability (protecting ecosystems)</a:t>
            </a:r>
          </a:p>
          <a:p>
            <a:r>
              <a:rPr lang="en-GB" dirty="0"/>
              <a:t>   Social sustainability (equity, community, justice)</a:t>
            </a:r>
          </a:p>
          <a:p>
            <a:r>
              <a:rPr lang="en-GB" dirty="0"/>
              <a:t>   Economic sustainability (jobs, infrastructure, innovation)</a:t>
            </a:r>
          </a:p>
          <a:p>
            <a:r>
              <a:rPr lang="en-GB" dirty="0"/>
              <a:t> Sustainability is a key concept behind all 17 Sustainable Development Goals.</a:t>
            </a:r>
          </a:p>
        </p:txBody>
      </p:sp>
      <p:pic>
        <p:nvPicPr>
          <p:cNvPr id="4" name="Picture 3">
            <a:extLst>
              <a:ext uri="{FF2B5EF4-FFF2-40B4-BE49-F238E27FC236}">
                <a16:creationId xmlns:a16="http://schemas.microsoft.com/office/drawing/2014/main" id="{4AB1ACC5-603D-BA92-AA14-755CFCEFFD56}"/>
              </a:ext>
            </a:extLst>
          </p:cNvPr>
          <p:cNvPicPr>
            <a:picLocks noChangeAspect="1"/>
          </p:cNvPicPr>
          <p:nvPr/>
        </p:nvPicPr>
        <p:blipFill>
          <a:blip r:embed="rId2"/>
          <a:stretch>
            <a:fillRect/>
          </a:stretch>
        </p:blipFill>
        <p:spPr>
          <a:xfrm>
            <a:off x="4849249" y="5290451"/>
            <a:ext cx="3993226" cy="323116"/>
          </a:xfrm>
          <a:prstGeom prst="rect">
            <a:avLst/>
          </a:prstGeom>
        </p:spPr>
      </p:pic>
      <p:pic>
        <p:nvPicPr>
          <p:cNvPr id="5122" name="Picture 2" descr="What is Sustainability? - Sustainability at Mines">
            <a:extLst>
              <a:ext uri="{FF2B5EF4-FFF2-40B4-BE49-F238E27FC236}">
                <a16:creationId xmlns:a16="http://schemas.microsoft.com/office/drawing/2014/main" id="{8E98E691-1169-D1CA-98E3-8374672532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2815" y="145915"/>
            <a:ext cx="1981132" cy="19363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744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0FB91-B33C-F68A-BD22-078E3000BD57}"/>
              </a:ext>
            </a:extLst>
          </p:cNvPr>
          <p:cNvSpPr>
            <a:spLocks noGrp="1"/>
          </p:cNvSpPr>
          <p:nvPr>
            <p:ph type="title"/>
          </p:nvPr>
        </p:nvSpPr>
        <p:spPr/>
        <p:txBody>
          <a:bodyPr/>
          <a:lstStyle/>
          <a:p>
            <a:r>
              <a:rPr lang="en-GB" b="1" dirty="0"/>
              <a:t>How does it relate to H&amp;SC</a:t>
            </a:r>
          </a:p>
        </p:txBody>
      </p:sp>
      <p:sp>
        <p:nvSpPr>
          <p:cNvPr id="3" name="Content Placeholder 2">
            <a:extLst>
              <a:ext uri="{FF2B5EF4-FFF2-40B4-BE49-F238E27FC236}">
                <a16:creationId xmlns:a16="http://schemas.microsoft.com/office/drawing/2014/main" id="{1CD21297-AC09-B5C1-4763-9136FE44AE7A}"/>
              </a:ext>
            </a:extLst>
          </p:cNvPr>
          <p:cNvSpPr>
            <a:spLocks noGrp="1"/>
          </p:cNvSpPr>
          <p:nvPr>
            <p:ph idx="1"/>
          </p:nvPr>
        </p:nvSpPr>
        <p:spPr>
          <a:xfrm>
            <a:off x="268665" y="2160603"/>
            <a:ext cx="8611385" cy="3575934"/>
          </a:xfrm>
        </p:spPr>
        <p:txBody>
          <a:bodyPr>
            <a:normAutofit/>
          </a:bodyPr>
          <a:lstStyle/>
          <a:p>
            <a:r>
              <a:rPr lang="en-GB" sz="2800" dirty="0"/>
              <a:t>🌍 Environmental - Reduces waste, pollution, and energy use in care settings to protect health and the planet</a:t>
            </a:r>
          </a:p>
          <a:p>
            <a:r>
              <a:rPr lang="en-GB" sz="2800" dirty="0"/>
              <a:t>💰 Economic - Uses resources efficiently to ensure long-term, affordable health and social care services</a:t>
            </a:r>
          </a:p>
          <a:p>
            <a:r>
              <a:rPr lang="en-GB" sz="2800" dirty="0"/>
              <a:t>👥 Social - Promotes fair, inclusive, and high-quality care for all, now and in the future.</a:t>
            </a:r>
          </a:p>
        </p:txBody>
      </p:sp>
      <p:pic>
        <p:nvPicPr>
          <p:cNvPr id="5" name="Picture 2" descr="What is Sustainability? - Sustainability at Mines">
            <a:extLst>
              <a:ext uri="{FF2B5EF4-FFF2-40B4-BE49-F238E27FC236}">
                <a16:creationId xmlns:a16="http://schemas.microsoft.com/office/drawing/2014/main" id="{EF836D95-B5A6-3028-2217-48CA156FA2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2815" y="145915"/>
            <a:ext cx="1981132" cy="19363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7227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ources">
            <a:extLst>
              <a:ext uri="{FF2B5EF4-FFF2-40B4-BE49-F238E27FC236}">
                <a16:creationId xmlns:a16="http://schemas.microsoft.com/office/drawing/2014/main" id="{448D0501-B46C-A920-4E91-95485D2BEE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1524" y="76103"/>
            <a:ext cx="5837174" cy="5687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960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4000" b="1" dirty="0">
                <a:latin typeface="+mn-lt"/>
              </a:rPr>
              <a:t>Sustainable Development Goals (SDGs)</a:t>
            </a:r>
          </a:p>
        </p:txBody>
      </p:sp>
      <p:graphicFrame>
        <p:nvGraphicFramePr>
          <p:cNvPr id="7" name="Content Placeholder 2">
            <a:extLst>
              <a:ext uri="{FF2B5EF4-FFF2-40B4-BE49-F238E27FC236}">
                <a16:creationId xmlns:a16="http://schemas.microsoft.com/office/drawing/2014/main" id="{F5D0D386-22DC-D6F9-90DD-956E99CE9DB2}"/>
              </a:ext>
            </a:extLst>
          </p:cNvPr>
          <p:cNvGraphicFramePr>
            <a:graphicFrameLocks noGrp="1"/>
          </p:cNvGraphicFramePr>
          <p:nvPr>
            <p:ph idx="1"/>
            <p:extLst>
              <p:ext uri="{D42A27DB-BD31-4B8C-83A1-F6EECF244321}">
                <p14:modId xmlns:p14="http://schemas.microsoft.com/office/powerpoint/2010/main" val="2004710949"/>
              </p:ext>
            </p:extLst>
          </p:nvPr>
        </p:nvGraphicFramePr>
        <p:xfrm>
          <a:off x="221530" y="2679127"/>
          <a:ext cx="8696227"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02741ED-D5A1-1E73-A4F4-6EA524D75CBE}"/>
              </a:ext>
            </a:extLst>
          </p:cNvPr>
          <p:cNvSpPr txBox="1"/>
          <p:nvPr/>
        </p:nvSpPr>
        <p:spPr>
          <a:xfrm>
            <a:off x="5664425" y="6491850"/>
            <a:ext cx="3398655" cy="276999"/>
          </a:xfrm>
          <a:prstGeom prst="rect">
            <a:avLst/>
          </a:prstGeom>
          <a:noFill/>
        </p:spPr>
        <p:txBody>
          <a:bodyPr wrap="square" rtlCol="0">
            <a:spAutoFit/>
          </a:bodyPr>
          <a:lstStyle/>
          <a:p>
            <a:r>
              <a:rPr lang="en-GB" sz="1200" dirty="0"/>
              <a:t>	(United Nations, 2023; WHO,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BB392-79A9-0246-72B4-EC1C01D44AA5}"/>
              </a:ext>
            </a:extLst>
          </p:cNvPr>
          <p:cNvSpPr>
            <a:spLocks noGrp="1"/>
          </p:cNvSpPr>
          <p:nvPr>
            <p:ph type="title"/>
          </p:nvPr>
        </p:nvSpPr>
        <p:spPr/>
        <p:txBody>
          <a:bodyPr/>
          <a:lstStyle/>
          <a:p>
            <a:r>
              <a:rPr lang="en-GB" b="1" dirty="0"/>
              <a:t>How were they developed?</a:t>
            </a:r>
          </a:p>
        </p:txBody>
      </p:sp>
      <p:pic>
        <p:nvPicPr>
          <p:cNvPr id="5" name="Picture 4">
            <a:extLst>
              <a:ext uri="{FF2B5EF4-FFF2-40B4-BE49-F238E27FC236}">
                <a16:creationId xmlns:a16="http://schemas.microsoft.com/office/drawing/2014/main" id="{3433853B-E0BA-04FD-7D45-1B6B3756A0BF}"/>
              </a:ext>
            </a:extLst>
          </p:cNvPr>
          <p:cNvPicPr>
            <a:picLocks noChangeAspect="1"/>
          </p:cNvPicPr>
          <p:nvPr/>
        </p:nvPicPr>
        <p:blipFill>
          <a:blip r:embed="rId2"/>
          <a:stretch>
            <a:fillRect/>
          </a:stretch>
        </p:blipFill>
        <p:spPr>
          <a:xfrm>
            <a:off x="4986337" y="2058389"/>
            <a:ext cx="2828925" cy="2886075"/>
          </a:xfrm>
          <a:prstGeom prst="rect">
            <a:avLst/>
          </a:prstGeom>
        </p:spPr>
      </p:pic>
      <p:sp>
        <p:nvSpPr>
          <p:cNvPr id="9" name="TextBox 8">
            <a:extLst>
              <a:ext uri="{FF2B5EF4-FFF2-40B4-BE49-F238E27FC236}">
                <a16:creationId xmlns:a16="http://schemas.microsoft.com/office/drawing/2014/main" id="{CDAA45F3-66C8-CF01-CC82-0BFF9CF913E7}"/>
              </a:ext>
            </a:extLst>
          </p:cNvPr>
          <p:cNvSpPr txBox="1"/>
          <p:nvPr/>
        </p:nvSpPr>
        <p:spPr>
          <a:xfrm>
            <a:off x="538681" y="2888117"/>
            <a:ext cx="4572000" cy="923330"/>
          </a:xfrm>
          <a:prstGeom prst="rect">
            <a:avLst/>
          </a:prstGeom>
          <a:noFill/>
        </p:spPr>
        <p:txBody>
          <a:bodyPr wrap="square">
            <a:spAutoFit/>
          </a:bodyPr>
          <a:lstStyle/>
          <a:p>
            <a:r>
              <a:rPr lang="en-GB" dirty="0">
                <a:hlinkClick r:id="rId3"/>
              </a:rPr>
              <a:t>The Sustainable Development Goals and the post-2015 development agenda - House of Commons Library</a:t>
            </a:r>
            <a:endParaRPr lang="en-GB" dirty="0"/>
          </a:p>
        </p:txBody>
      </p:sp>
    </p:spTree>
    <p:extLst>
      <p:ext uri="{BB962C8B-B14F-4D97-AF65-F5344CB8AC3E}">
        <p14:creationId xmlns:p14="http://schemas.microsoft.com/office/powerpoint/2010/main" val="1543021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3C6D6-5702-92E3-7343-B847ECA49FE3}"/>
              </a:ext>
            </a:extLst>
          </p:cNvPr>
          <p:cNvSpPr>
            <a:spLocks noGrp="1"/>
          </p:cNvSpPr>
          <p:nvPr>
            <p:ph type="title"/>
          </p:nvPr>
        </p:nvSpPr>
        <p:spPr/>
        <p:txBody>
          <a:bodyPr/>
          <a:lstStyle/>
          <a:p>
            <a:r>
              <a:rPr lang="en-GB" b="1" dirty="0"/>
              <a:t>How are they reviewed?</a:t>
            </a:r>
            <a:endParaRPr lang="en-GB" dirty="0"/>
          </a:p>
        </p:txBody>
      </p:sp>
      <p:graphicFrame>
        <p:nvGraphicFramePr>
          <p:cNvPr id="4" name="Content Placeholder 3">
            <a:extLst>
              <a:ext uri="{FF2B5EF4-FFF2-40B4-BE49-F238E27FC236}">
                <a16:creationId xmlns:a16="http://schemas.microsoft.com/office/drawing/2014/main" id="{330D7570-D32D-73A5-2323-52792D1FE3AE}"/>
              </a:ext>
            </a:extLst>
          </p:cNvPr>
          <p:cNvGraphicFramePr>
            <a:graphicFrameLocks noGrp="1"/>
          </p:cNvGraphicFramePr>
          <p:nvPr>
            <p:ph idx="1"/>
          </p:nvPr>
        </p:nvGraphicFramePr>
        <p:xfrm>
          <a:off x="268288" y="2562384"/>
          <a:ext cx="8612188" cy="2103120"/>
        </p:xfrm>
        <a:graphic>
          <a:graphicData uri="http://schemas.openxmlformats.org/drawingml/2006/table">
            <a:tbl>
              <a:tblPr/>
              <a:tblGrid>
                <a:gridCol w="2153047">
                  <a:extLst>
                    <a:ext uri="{9D8B030D-6E8A-4147-A177-3AD203B41FA5}">
                      <a16:colId xmlns:a16="http://schemas.microsoft.com/office/drawing/2014/main" val="4198396215"/>
                    </a:ext>
                  </a:extLst>
                </a:gridCol>
                <a:gridCol w="2153047">
                  <a:extLst>
                    <a:ext uri="{9D8B030D-6E8A-4147-A177-3AD203B41FA5}">
                      <a16:colId xmlns:a16="http://schemas.microsoft.com/office/drawing/2014/main" val="3795101012"/>
                    </a:ext>
                  </a:extLst>
                </a:gridCol>
                <a:gridCol w="2153047">
                  <a:extLst>
                    <a:ext uri="{9D8B030D-6E8A-4147-A177-3AD203B41FA5}">
                      <a16:colId xmlns:a16="http://schemas.microsoft.com/office/drawing/2014/main" val="1643044272"/>
                    </a:ext>
                  </a:extLst>
                </a:gridCol>
                <a:gridCol w="2153047">
                  <a:extLst>
                    <a:ext uri="{9D8B030D-6E8A-4147-A177-3AD203B41FA5}">
                      <a16:colId xmlns:a16="http://schemas.microsoft.com/office/drawing/2014/main" val="2677120859"/>
                    </a:ext>
                  </a:extLst>
                </a:gridCol>
              </a:tblGrid>
              <a:tr h="297180">
                <a:tc>
                  <a:txBody>
                    <a:bodyPr/>
                    <a:lstStyle/>
                    <a:p>
                      <a:pPr>
                        <a:buNone/>
                      </a:pPr>
                      <a:r>
                        <a:rPr lang="en-GB" sz="1300" b="1"/>
                        <a:t>Level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b="1"/>
                        <a:t>Review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b="1"/>
                        <a:t>Who Leads It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b="1" dirty="0"/>
                        <a:t>Purpose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59844895"/>
                  </a:ext>
                </a:extLst>
              </a:tr>
              <a:tr h="502920">
                <a:tc>
                  <a:txBody>
                    <a:bodyPr/>
                    <a:lstStyle/>
                    <a:p>
                      <a:pPr>
                        <a:buNone/>
                      </a:pPr>
                      <a:r>
                        <a:rPr lang="en-GB" sz="1300" b="1"/>
                        <a:t>National</a:t>
                      </a:r>
                      <a:endParaRPr lang="en-GB" sz="13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a:t>VNR (Voluntary National Review)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a:t>National governments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dirty="0"/>
                        <a:t>Show country-specific progress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57961638"/>
                  </a:ext>
                </a:extLst>
              </a:tr>
              <a:tr h="297180">
                <a:tc>
                  <a:txBody>
                    <a:bodyPr/>
                    <a:lstStyle/>
                    <a:p>
                      <a:pPr>
                        <a:buNone/>
                      </a:pPr>
                      <a:r>
                        <a:rPr lang="en-GB" sz="1300" b="1"/>
                        <a:t>Regional</a:t>
                      </a:r>
                      <a:endParaRPr lang="en-GB" sz="13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a:t>Regional Forums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a:t>UN Regional Commissions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a:t>Coordinate across countries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64897701"/>
                  </a:ext>
                </a:extLst>
              </a:tr>
              <a:tr h="502920">
                <a:tc>
                  <a:txBody>
                    <a:bodyPr/>
                    <a:lstStyle/>
                    <a:p>
                      <a:pPr>
                        <a:buNone/>
                      </a:pPr>
                      <a:r>
                        <a:rPr lang="en-GB" sz="1300" b="1"/>
                        <a:t>Global</a:t>
                      </a:r>
                      <a:endParaRPr lang="en-GB" sz="13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dirty="0"/>
                        <a:t>HLPF (U</a:t>
                      </a:r>
                      <a:r>
                        <a:rPr lang="en-GB" sz="1200" dirty="0"/>
                        <a:t>N High-Level Political Forum)</a:t>
                      </a:r>
                      <a:endParaRPr lang="en-GB" sz="13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dirty="0"/>
                        <a:t>UN ECOSOC - </a:t>
                      </a:r>
                      <a:r>
                        <a:rPr lang="en-US" sz="1200" dirty="0"/>
                        <a:t>Held annually in </a:t>
                      </a:r>
                      <a:r>
                        <a:rPr lang="en-US" sz="1200" b="1" dirty="0"/>
                        <a:t>New York</a:t>
                      </a:r>
                      <a:r>
                        <a:rPr lang="en-US" sz="1200" dirty="0"/>
                        <a:t>.</a:t>
                      </a:r>
                      <a:endParaRPr lang="en-GB" sz="13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a:t>Monitor global SDG progress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20093237"/>
                  </a:ext>
                </a:extLst>
              </a:tr>
              <a:tr h="502920">
                <a:tc>
                  <a:txBody>
                    <a:bodyPr/>
                    <a:lstStyle/>
                    <a:p>
                      <a:pPr>
                        <a:buNone/>
                      </a:pPr>
                      <a:r>
                        <a:rPr lang="en-GB" sz="1300" b="1" dirty="0"/>
                        <a:t>Independent</a:t>
                      </a:r>
                      <a:endParaRPr lang="en-GB" sz="13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a:t>Shadow Reports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a:t>NGOs, researchers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300" dirty="0"/>
                        <a:t>Ensure transparency and accountability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33627819"/>
                  </a:ext>
                </a:extLst>
              </a:tr>
            </a:tbl>
          </a:graphicData>
        </a:graphic>
      </p:graphicFrame>
    </p:spTree>
    <p:extLst>
      <p:ext uri="{BB962C8B-B14F-4D97-AF65-F5344CB8AC3E}">
        <p14:creationId xmlns:p14="http://schemas.microsoft.com/office/powerpoint/2010/main" val="2579910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13B21D-6C69-D7E6-0255-CD547AC051CE}"/>
              </a:ext>
            </a:extLst>
          </p:cNvPr>
          <p:cNvPicPr>
            <a:picLocks noChangeAspect="1"/>
          </p:cNvPicPr>
          <p:nvPr/>
        </p:nvPicPr>
        <p:blipFill>
          <a:blip r:embed="rId2"/>
          <a:srcRect l="4114" t="8235" r="3801" b="9007"/>
          <a:stretch/>
        </p:blipFill>
        <p:spPr>
          <a:xfrm>
            <a:off x="0" y="0"/>
            <a:ext cx="9143999" cy="6857999"/>
          </a:xfrm>
          <a:prstGeom prst="rect">
            <a:avLst/>
          </a:prstGeom>
          <a:ln w="19050">
            <a:solidFill>
              <a:srgbClr val="0070C0"/>
            </a:solidFill>
          </a:ln>
        </p:spPr>
      </p:pic>
    </p:spTree>
    <p:extLst>
      <p:ext uri="{BB962C8B-B14F-4D97-AF65-F5344CB8AC3E}">
        <p14:creationId xmlns:p14="http://schemas.microsoft.com/office/powerpoint/2010/main" val="2101094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b="1">
                <a:latin typeface="+mn-lt"/>
              </a:rPr>
              <a:t>Sustainable Development Goal 3</a:t>
            </a:r>
            <a:endParaRPr lang="en-GB" sz="4400" b="1" dirty="0">
              <a:latin typeface="+mn-lt"/>
            </a:endParaRPr>
          </a:p>
        </p:txBody>
      </p:sp>
      <p:sp>
        <p:nvSpPr>
          <p:cNvPr id="3" name="Content Placeholder 2"/>
          <p:cNvSpPr>
            <a:spLocks noGrp="1"/>
          </p:cNvSpPr>
          <p:nvPr>
            <p:ph idx="1"/>
          </p:nvPr>
        </p:nvSpPr>
        <p:spPr>
          <a:xfrm>
            <a:off x="1711672" y="5307329"/>
            <a:ext cx="5720655" cy="433319"/>
          </a:xfrm>
        </p:spPr>
        <p:txBody>
          <a:bodyPr>
            <a:normAutofit/>
          </a:bodyPr>
          <a:lstStyle/>
          <a:p>
            <a:pPr marL="0" indent="0">
              <a:buNone/>
            </a:pPr>
            <a:r>
              <a:rPr lang="en-GB" b="1" i="1" dirty="0"/>
              <a:t>A Global approach to reducing health inequalities</a:t>
            </a:r>
          </a:p>
        </p:txBody>
      </p:sp>
      <p:pic>
        <p:nvPicPr>
          <p:cNvPr id="9" name="Picture 8">
            <a:extLst>
              <a:ext uri="{FF2B5EF4-FFF2-40B4-BE49-F238E27FC236}">
                <a16:creationId xmlns:a16="http://schemas.microsoft.com/office/drawing/2014/main" id="{62F59E90-589F-64B6-5747-CD9C5F70884A}"/>
              </a:ext>
            </a:extLst>
          </p:cNvPr>
          <p:cNvPicPr>
            <a:picLocks noChangeAspect="1"/>
          </p:cNvPicPr>
          <p:nvPr/>
        </p:nvPicPr>
        <p:blipFill>
          <a:blip r:embed="rId2"/>
          <a:srcRect l="4062" t="9010" r="4531" b="12705"/>
          <a:stretch/>
        </p:blipFill>
        <p:spPr>
          <a:xfrm>
            <a:off x="2343149" y="2021682"/>
            <a:ext cx="4457700" cy="3087051"/>
          </a:xfrm>
          <a:prstGeom prst="rect">
            <a:avLst/>
          </a:prstGeom>
        </p:spPr>
      </p:pic>
      <p:sp>
        <p:nvSpPr>
          <p:cNvPr id="10" name="TextBox 9">
            <a:extLst>
              <a:ext uri="{FF2B5EF4-FFF2-40B4-BE49-F238E27FC236}">
                <a16:creationId xmlns:a16="http://schemas.microsoft.com/office/drawing/2014/main" id="{D521872F-4FE7-DAC0-A248-877336E41784}"/>
              </a:ext>
            </a:extLst>
          </p:cNvPr>
          <p:cNvSpPr txBox="1"/>
          <p:nvPr/>
        </p:nvSpPr>
        <p:spPr>
          <a:xfrm>
            <a:off x="960120" y="1394402"/>
            <a:ext cx="7376160" cy="430887"/>
          </a:xfrm>
          <a:prstGeom prst="rect">
            <a:avLst/>
          </a:prstGeom>
          <a:noFill/>
        </p:spPr>
        <p:txBody>
          <a:bodyPr wrap="square" rtlCol="0">
            <a:spAutoFit/>
          </a:bodyPr>
          <a:lstStyle/>
          <a:p>
            <a:r>
              <a:rPr lang="en-GB" sz="2200" b="1" dirty="0">
                <a:solidFill>
                  <a:srgbClr val="C00000"/>
                </a:solidFill>
              </a:rPr>
              <a:t>Ensure healthy lives and promote well-being for all at all ages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Stocktaking | What it will take to achieve the Sustainable Development Goals? | United Nations">
            <a:hlinkClick r:id="" action="ppaction://media"/>
            <a:extLst>
              <a:ext uri="{FF2B5EF4-FFF2-40B4-BE49-F238E27FC236}">
                <a16:creationId xmlns:a16="http://schemas.microsoft.com/office/drawing/2014/main" id="{4A3FDAD6-888D-6047-1C9B-E9945823EBEE}"/>
              </a:ext>
            </a:extLst>
          </p:cNvPr>
          <p:cNvPicPr>
            <a:picLocks noGrp="1" noRot="1" noChangeAspect="1"/>
          </p:cNvPicPr>
          <p:nvPr>
            <p:ph idx="1"/>
            <a:videoFile r:link="rId1"/>
          </p:nvPr>
        </p:nvPicPr>
        <p:blipFill>
          <a:blip r:embed="rId3"/>
          <a:stretch>
            <a:fillRect/>
          </a:stretch>
        </p:blipFill>
        <p:spPr>
          <a:xfrm>
            <a:off x="1408113" y="1056080"/>
            <a:ext cx="6330950" cy="3576638"/>
          </a:xfrm>
          <a:prstGeom prst="rect">
            <a:avLst/>
          </a:prstGeom>
        </p:spPr>
      </p:pic>
    </p:spTree>
    <p:extLst>
      <p:ext uri="{BB962C8B-B14F-4D97-AF65-F5344CB8AC3E}">
        <p14:creationId xmlns:p14="http://schemas.microsoft.com/office/powerpoint/2010/main" val="244480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433706"/>
            <a:ext cx="8611385" cy="1325563"/>
          </a:xfrm>
        </p:spPr>
        <p:txBody>
          <a:bodyPr anchor="ctr">
            <a:normAutofit/>
          </a:bodyPr>
          <a:lstStyle/>
          <a:p>
            <a:r>
              <a:rPr sz="4400" b="1" dirty="0">
                <a:latin typeface="+mn-lt"/>
              </a:rPr>
              <a:t>SDG 3: Good Health and Wellbeing</a:t>
            </a:r>
          </a:p>
        </p:txBody>
      </p:sp>
      <p:sp>
        <p:nvSpPr>
          <p:cNvPr id="3" name="Content Placeholder 2"/>
          <p:cNvSpPr>
            <a:spLocks noGrp="1"/>
          </p:cNvSpPr>
          <p:nvPr>
            <p:ph idx="1"/>
          </p:nvPr>
        </p:nvSpPr>
        <p:spPr>
          <a:xfrm>
            <a:off x="405825" y="1926909"/>
            <a:ext cx="5050096" cy="3575934"/>
          </a:xfrm>
        </p:spPr>
        <p:txBody>
          <a:bodyPr>
            <a:normAutofit lnSpcReduction="10000"/>
          </a:bodyPr>
          <a:lstStyle/>
          <a:p>
            <a:r>
              <a:rPr lang="en-GB" sz="2000" b="1" dirty="0"/>
              <a:t>Goal</a:t>
            </a:r>
            <a:r>
              <a:rPr lang="en-GB" sz="2000" dirty="0"/>
              <a:t>: Ensure healthy lives and promote wellbeing for all at all ages</a:t>
            </a:r>
          </a:p>
          <a:p>
            <a:r>
              <a:rPr lang="en-GB" sz="2000" dirty="0"/>
              <a:t>Addresses maternal and child health, infectious diseases, mental health, and universal health coverage</a:t>
            </a:r>
          </a:p>
          <a:p>
            <a:r>
              <a:rPr lang="en-GB" sz="2000" dirty="0"/>
              <a:t>Recognises the link between health and broader sustainable development</a:t>
            </a:r>
          </a:p>
          <a:p>
            <a:r>
              <a:rPr lang="en-GB" sz="2000" dirty="0"/>
              <a:t>- Encourages countries to invest in health systems and access to care</a:t>
            </a:r>
          </a:p>
          <a:p>
            <a:endParaRPr lang="en-GB" sz="2000" dirty="0"/>
          </a:p>
          <a:p>
            <a:r>
              <a:rPr lang="en-US" sz="2000" dirty="0">
                <a:hlinkClick r:id="rId2"/>
              </a:rPr>
              <a:t>THE 17 GOALS | Sustainable Development</a:t>
            </a:r>
            <a:endParaRPr lang="en-GB" sz="2000" dirty="0"/>
          </a:p>
        </p:txBody>
      </p:sp>
      <p:pic>
        <p:nvPicPr>
          <p:cNvPr id="2052" name="Picture 4" descr="SDG-3 - United Nations Sustainable Development">
            <a:extLst>
              <a:ext uri="{FF2B5EF4-FFF2-40B4-BE49-F238E27FC236}">
                <a16:creationId xmlns:a16="http://schemas.microsoft.com/office/drawing/2014/main" id="{2E629701-E790-C234-0329-506C70FA9C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6" b="15065"/>
          <a:stretch/>
        </p:blipFill>
        <p:spPr bwMode="auto">
          <a:xfrm>
            <a:off x="5852719" y="2075974"/>
            <a:ext cx="3027330" cy="2706051"/>
          </a:xfrm>
          <a:prstGeom prst="rect">
            <a:avLst/>
          </a:prstGeom>
          <a:solidFill>
            <a:srgbClr val="FFFFFF"/>
          </a:solid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60649-A72C-E0CD-5979-B634F650F6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5FDBD2-599C-3764-BF52-2B8102F361CC}"/>
              </a:ext>
            </a:extLst>
          </p:cNvPr>
          <p:cNvSpPr>
            <a:spLocks noGrp="1"/>
          </p:cNvSpPr>
          <p:nvPr>
            <p:ph type="title"/>
          </p:nvPr>
        </p:nvSpPr>
        <p:spPr>
          <a:xfrm>
            <a:off x="268665" y="433706"/>
            <a:ext cx="8611385" cy="1325563"/>
          </a:xfrm>
        </p:spPr>
        <p:txBody>
          <a:bodyPr anchor="ctr">
            <a:normAutofit/>
          </a:bodyPr>
          <a:lstStyle/>
          <a:p>
            <a:r>
              <a:rPr sz="4400" b="1" dirty="0">
                <a:latin typeface="+mn-lt"/>
              </a:rPr>
              <a:t>SDG 3: Good Health and Wellbeing</a:t>
            </a:r>
          </a:p>
        </p:txBody>
      </p:sp>
      <p:sp>
        <p:nvSpPr>
          <p:cNvPr id="3" name="Content Placeholder 2">
            <a:extLst>
              <a:ext uri="{FF2B5EF4-FFF2-40B4-BE49-F238E27FC236}">
                <a16:creationId xmlns:a16="http://schemas.microsoft.com/office/drawing/2014/main" id="{72C8FA92-4F4C-95CE-3395-8DCFC814C573}"/>
              </a:ext>
            </a:extLst>
          </p:cNvPr>
          <p:cNvSpPr>
            <a:spLocks noGrp="1"/>
          </p:cNvSpPr>
          <p:nvPr>
            <p:ph idx="1"/>
          </p:nvPr>
        </p:nvSpPr>
        <p:spPr>
          <a:xfrm>
            <a:off x="405824" y="1926909"/>
            <a:ext cx="5606355" cy="3575934"/>
          </a:xfrm>
        </p:spPr>
        <p:txBody>
          <a:bodyPr>
            <a:normAutofit/>
          </a:bodyPr>
          <a:lstStyle/>
          <a:p>
            <a:pPr marL="0" indent="0">
              <a:buNone/>
            </a:pPr>
            <a:r>
              <a:rPr lang="en-GB" sz="2400" b="1" dirty="0"/>
              <a:t>Targets Include…</a:t>
            </a:r>
          </a:p>
          <a:p>
            <a:r>
              <a:rPr lang="en-GB" sz="2000" dirty="0"/>
              <a:t>Reduce maternal mortality</a:t>
            </a:r>
          </a:p>
          <a:p>
            <a:r>
              <a:rPr lang="en-GB" sz="2000" dirty="0"/>
              <a:t>End preventable deaths of newborns and children</a:t>
            </a:r>
          </a:p>
          <a:p>
            <a:r>
              <a:rPr lang="en-GB" sz="2000" dirty="0"/>
              <a:t>Combat epidemics like AIDS, TB, malaria</a:t>
            </a:r>
          </a:p>
          <a:p>
            <a:r>
              <a:rPr lang="en-GB" sz="2000" dirty="0"/>
              <a:t>Promote mental health and wellbeing</a:t>
            </a:r>
          </a:p>
          <a:p>
            <a:r>
              <a:rPr lang="en-GB" sz="2000" dirty="0"/>
              <a:t>Strengthen prevention of substance abuse</a:t>
            </a:r>
          </a:p>
          <a:p>
            <a:r>
              <a:rPr lang="en-GB" sz="2000" dirty="0"/>
              <a:t>Achieve universal health coverage</a:t>
            </a:r>
          </a:p>
          <a:p>
            <a:endParaRPr lang="en-GB" sz="2000" dirty="0"/>
          </a:p>
          <a:p>
            <a:endParaRPr lang="en-GB" sz="2000" dirty="0"/>
          </a:p>
        </p:txBody>
      </p:sp>
      <p:pic>
        <p:nvPicPr>
          <p:cNvPr id="2052" name="Picture 4" descr="SDG-3 - United Nations Sustainable Development">
            <a:extLst>
              <a:ext uri="{FF2B5EF4-FFF2-40B4-BE49-F238E27FC236}">
                <a16:creationId xmlns:a16="http://schemas.microsoft.com/office/drawing/2014/main" id="{A1495285-9F4B-69A8-B046-EE7C44B0D5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6" b="15065"/>
          <a:stretch/>
        </p:blipFill>
        <p:spPr bwMode="auto">
          <a:xfrm>
            <a:off x="6189975" y="2075975"/>
            <a:ext cx="2690073" cy="2404586"/>
          </a:xfrm>
          <a:prstGeom prst="rect">
            <a:avLst/>
          </a:prstGeom>
          <a:solidFill>
            <a:srgbClr val="FFFFFF"/>
          </a:solidFill>
        </p:spPr>
      </p:pic>
    </p:spTree>
    <p:extLst>
      <p:ext uri="{BB962C8B-B14F-4D97-AF65-F5344CB8AC3E}">
        <p14:creationId xmlns:p14="http://schemas.microsoft.com/office/powerpoint/2010/main" val="704364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5D97E-B3BF-E8DE-7056-61987148F756}"/>
              </a:ext>
            </a:extLst>
          </p:cNvPr>
          <p:cNvSpPr>
            <a:spLocks noGrp="1"/>
          </p:cNvSpPr>
          <p:nvPr>
            <p:ph type="title"/>
          </p:nvPr>
        </p:nvSpPr>
        <p:spPr/>
        <p:txBody>
          <a:bodyPr/>
          <a:lstStyle/>
          <a:p>
            <a:r>
              <a:rPr lang="en-GB" dirty="0"/>
              <a:t>How are these relevant to the UK?</a:t>
            </a:r>
          </a:p>
        </p:txBody>
      </p:sp>
      <p:sp>
        <p:nvSpPr>
          <p:cNvPr id="3" name="Content Placeholder 2">
            <a:extLst>
              <a:ext uri="{FF2B5EF4-FFF2-40B4-BE49-F238E27FC236}">
                <a16:creationId xmlns:a16="http://schemas.microsoft.com/office/drawing/2014/main" id="{4C5FEC96-8E28-2F23-96F7-AF37F713F268}"/>
              </a:ext>
            </a:extLst>
          </p:cNvPr>
          <p:cNvSpPr>
            <a:spLocks noGrp="1"/>
          </p:cNvSpPr>
          <p:nvPr>
            <p:ph idx="1"/>
          </p:nvPr>
        </p:nvSpPr>
        <p:spPr/>
        <p:txBody>
          <a:bodyPr/>
          <a:lstStyle/>
          <a:p>
            <a:r>
              <a:rPr lang="en-GB" dirty="0"/>
              <a:t>Examples include:</a:t>
            </a:r>
          </a:p>
          <a:p>
            <a:endParaRPr lang="en-GB" dirty="0"/>
          </a:p>
          <a:p>
            <a:r>
              <a:rPr lang="en-GB" dirty="0"/>
              <a:t>Mental health services are under strain, with rising demand among young people and new mothers.</a:t>
            </a:r>
          </a:p>
          <a:p>
            <a:r>
              <a:rPr lang="en-GB" dirty="0"/>
              <a:t>Maternal mortality shows ethnic disparities, with Black women facing significantly higher risks.</a:t>
            </a:r>
          </a:p>
          <a:p>
            <a:r>
              <a:rPr lang="en-GB" dirty="0"/>
              <a:t>Substance abuse remains a concern, especially with increasing drug-related deaths in deprived areas.</a:t>
            </a:r>
          </a:p>
          <a:p>
            <a:r>
              <a:rPr lang="en-GB" dirty="0"/>
              <a:t>Universal health coverage exists via the NHS, but access and quality vary across regions.</a:t>
            </a:r>
          </a:p>
        </p:txBody>
      </p:sp>
    </p:spTree>
    <p:extLst>
      <p:ext uri="{BB962C8B-B14F-4D97-AF65-F5344CB8AC3E}">
        <p14:creationId xmlns:p14="http://schemas.microsoft.com/office/powerpoint/2010/main" val="1749375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773" y="1291387"/>
            <a:ext cx="8696227" cy="1325563"/>
          </a:xfrm>
        </p:spPr>
        <p:txBody>
          <a:bodyPr anchor="ctr">
            <a:normAutofit/>
          </a:bodyPr>
          <a:lstStyle/>
          <a:p>
            <a:r>
              <a:rPr lang="en-GB" sz="4400" b="1">
                <a:latin typeface="+mn-lt"/>
              </a:rPr>
              <a:t>Activity: SDGs in Context</a:t>
            </a:r>
            <a:endParaRPr lang="en-GB" sz="4400" b="1" dirty="0">
              <a:latin typeface="+mn-lt"/>
            </a:endParaRPr>
          </a:p>
        </p:txBody>
      </p:sp>
      <p:sp>
        <p:nvSpPr>
          <p:cNvPr id="3" name="Content Placeholder 2"/>
          <p:cNvSpPr>
            <a:spLocks noGrp="1"/>
          </p:cNvSpPr>
          <p:nvPr>
            <p:ph idx="1"/>
          </p:nvPr>
        </p:nvSpPr>
        <p:spPr>
          <a:xfrm>
            <a:off x="266701" y="2605000"/>
            <a:ext cx="8696226" cy="3364749"/>
          </a:xfrm>
        </p:spPr>
        <p:txBody>
          <a:bodyPr>
            <a:normAutofit fontScale="92500" lnSpcReduction="20000"/>
          </a:bodyPr>
          <a:lstStyle/>
          <a:p>
            <a:r>
              <a:rPr lang="en-GB" sz="2800" dirty="0"/>
              <a:t>In small groups, select one target from SDG 3 (e.g., mental health, maternal health, substance use).</a:t>
            </a:r>
          </a:p>
          <a:p>
            <a:r>
              <a:rPr lang="en-GB" sz="2800" dirty="0"/>
              <a:t>Research how this target is being addressed locally or nationally.</a:t>
            </a:r>
          </a:p>
          <a:p>
            <a:r>
              <a:rPr lang="en-GB" sz="2800" dirty="0"/>
              <a:t>Use government or WHO data where possible</a:t>
            </a:r>
          </a:p>
          <a:p>
            <a:pPr marL="0" indent="0">
              <a:buNone/>
            </a:pPr>
            <a:r>
              <a:rPr lang="en-GB" sz="3000" b="1" dirty="0"/>
              <a:t>Discussion Questions</a:t>
            </a:r>
          </a:p>
          <a:p>
            <a:r>
              <a:rPr lang="en-GB" sz="2800" i="1" dirty="0"/>
              <a:t>What has been achieved?</a:t>
            </a:r>
          </a:p>
          <a:p>
            <a:r>
              <a:rPr lang="en-GB" sz="2800" i="1" dirty="0"/>
              <a:t>What barriers still exist?</a:t>
            </a:r>
          </a:p>
          <a:p>
            <a:r>
              <a:rPr lang="en-GB" sz="2800" i="1" dirty="0"/>
              <a:t>How might this improve in the future?</a:t>
            </a:r>
          </a:p>
          <a:p>
            <a:endParaRPr lang="en-GB" sz="2800" dirty="0"/>
          </a:p>
          <a:p>
            <a:endParaRPr lang="en-GB" sz="2800" dirty="0"/>
          </a:p>
        </p:txBody>
      </p:sp>
      <p:pic>
        <p:nvPicPr>
          <p:cNvPr id="4" name="Picture 3">
            <a:extLst>
              <a:ext uri="{FF2B5EF4-FFF2-40B4-BE49-F238E27FC236}">
                <a16:creationId xmlns:a16="http://schemas.microsoft.com/office/drawing/2014/main" id="{77A0C5C3-4E4D-0CFC-18C2-BBDD2984A6A8}"/>
              </a:ext>
            </a:extLst>
          </p:cNvPr>
          <p:cNvPicPr>
            <a:picLocks noChangeAspect="1"/>
          </p:cNvPicPr>
          <p:nvPr/>
        </p:nvPicPr>
        <p:blipFill>
          <a:blip r:embed="rId2"/>
          <a:stretch>
            <a:fillRect/>
          </a:stretch>
        </p:blipFill>
        <p:spPr>
          <a:xfrm>
            <a:off x="6545581" y="0"/>
            <a:ext cx="2598420" cy="169164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blue and black text&#10;&#10;AI-generated content may be incorrect.">
            <a:extLst>
              <a:ext uri="{FF2B5EF4-FFF2-40B4-BE49-F238E27FC236}">
                <a16:creationId xmlns:a16="http://schemas.microsoft.com/office/drawing/2014/main" id="{9092C2C5-5EB2-7F20-F10F-345CF81DD930}"/>
              </a:ext>
            </a:extLst>
          </p:cNvPr>
          <p:cNvPicPr>
            <a:picLocks noChangeAspect="1"/>
          </p:cNvPicPr>
          <p:nvPr/>
        </p:nvPicPr>
        <p:blipFill>
          <a:blip r:embed="rId2"/>
          <a:stretch>
            <a:fillRect/>
          </a:stretch>
        </p:blipFill>
        <p:spPr>
          <a:xfrm>
            <a:off x="409087" y="1825625"/>
            <a:ext cx="3929597" cy="3575934"/>
          </a:xfrm>
          <a:prstGeom prst="rect">
            <a:avLst/>
          </a:prstGeom>
          <a:noFill/>
        </p:spPr>
      </p:pic>
      <p:pic>
        <p:nvPicPr>
          <p:cNvPr id="5" name="Content Placeholder 4" descr="A screenshot of a social media post&#10;&#10;AI-generated content may be incorrect.">
            <a:extLst>
              <a:ext uri="{FF2B5EF4-FFF2-40B4-BE49-F238E27FC236}">
                <a16:creationId xmlns:a16="http://schemas.microsoft.com/office/drawing/2014/main" id="{1C1385D1-12AA-8DCA-9C8F-D858F66295A5}"/>
              </a:ext>
            </a:extLst>
          </p:cNvPr>
          <p:cNvPicPr>
            <a:picLocks noGrp="1" noChangeAspect="1"/>
          </p:cNvPicPr>
          <p:nvPr>
            <p:ph idx="1"/>
          </p:nvPr>
        </p:nvPicPr>
        <p:blipFill>
          <a:blip r:embed="rId3"/>
          <a:stretch>
            <a:fillRect/>
          </a:stretch>
        </p:blipFill>
        <p:spPr>
          <a:xfrm>
            <a:off x="4977876" y="1825625"/>
            <a:ext cx="3593903" cy="3575934"/>
          </a:xfrm>
          <a:prstGeom prst="rect">
            <a:avLst/>
          </a:prstGeom>
          <a:noFill/>
        </p:spPr>
      </p:pic>
      <p:sp>
        <p:nvSpPr>
          <p:cNvPr id="9" name="TextBox 8">
            <a:extLst>
              <a:ext uri="{FF2B5EF4-FFF2-40B4-BE49-F238E27FC236}">
                <a16:creationId xmlns:a16="http://schemas.microsoft.com/office/drawing/2014/main" id="{FA34E53A-64EC-9A0A-EE5C-DA238324D023}"/>
              </a:ext>
            </a:extLst>
          </p:cNvPr>
          <p:cNvSpPr txBox="1"/>
          <p:nvPr/>
        </p:nvSpPr>
        <p:spPr>
          <a:xfrm>
            <a:off x="525818" y="793050"/>
            <a:ext cx="6555917" cy="646331"/>
          </a:xfrm>
          <a:prstGeom prst="rect">
            <a:avLst/>
          </a:prstGeom>
          <a:noFill/>
        </p:spPr>
        <p:txBody>
          <a:bodyPr wrap="square">
            <a:spAutoFit/>
          </a:bodyPr>
          <a:lstStyle/>
          <a:p>
            <a:r>
              <a:rPr lang="en-GB" dirty="0">
                <a:hlinkClick r:id="rId4"/>
              </a:rPr>
              <a:t>Mental Health Services Monthly Statistics, Performance October 2025 - NHS England Digital</a:t>
            </a:r>
            <a:endParaRPr lang="en-GB" dirty="0"/>
          </a:p>
        </p:txBody>
      </p:sp>
    </p:spTree>
    <p:extLst>
      <p:ext uri="{BB962C8B-B14F-4D97-AF65-F5344CB8AC3E}">
        <p14:creationId xmlns:p14="http://schemas.microsoft.com/office/powerpoint/2010/main" val="21469969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1E196-55D1-0780-77F3-15925579CC1E}"/>
              </a:ext>
            </a:extLst>
          </p:cNvPr>
          <p:cNvSpPr>
            <a:spLocks noGrp="1"/>
          </p:cNvSpPr>
          <p:nvPr>
            <p:ph type="title"/>
          </p:nvPr>
        </p:nvSpPr>
        <p:spPr/>
        <p:txBody>
          <a:bodyPr/>
          <a:lstStyle/>
          <a:p>
            <a:r>
              <a:rPr lang="en-GB" dirty="0">
                <a:hlinkClick r:id="rId2"/>
              </a:rPr>
              <a:t>The Big Mental Health Report 2025 - Centre for Mental Health</a:t>
            </a:r>
            <a:endParaRPr lang="en-GB" dirty="0"/>
          </a:p>
        </p:txBody>
      </p:sp>
      <p:pic>
        <p:nvPicPr>
          <p:cNvPr id="5" name="Content Placeholder 4">
            <a:extLst>
              <a:ext uri="{FF2B5EF4-FFF2-40B4-BE49-F238E27FC236}">
                <a16:creationId xmlns:a16="http://schemas.microsoft.com/office/drawing/2014/main" id="{62B24F13-32CD-D0E7-9AEB-590F24FEFBF9}"/>
              </a:ext>
            </a:extLst>
          </p:cNvPr>
          <p:cNvPicPr>
            <a:picLocks noGrp="1" noChangeAspect="1"/>
          </p:cNvPicPr>
          <p:nvPr>
            <p:ph idx="1"/>
          </p:nvPr>
        </p:nvPicPr>
        <p:blipFill>
          <a:blip r:embed="rId3"/>
          <a:stretch>
            <a:fillRect/>
          </a:stretch>
        </p:blipFill>
        <p:spPr>
          <a:xfrm>
            <a:off x="1745742" y="1825625"/>
            <a:ext cx="5657278" cy="3576638"/>
          </a:xfrm>
          <a:prstGeom prst="rect">
            <a:avLst/>
          </a:prstGeom>
        </p:spPr>
      </p:pic>
    </p:spTree>
    <p:extLst>
      <p:ext uri="{BB962C8B-B14F-4D97-AF65-F5344CB8AC3E}">
        <p14:creationId xmlns:p14="http://schemas.microsoft.com/office/powerpoint/2010/main" val="618020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90AE8-D792-DDFC-D929-C9EBD45EC1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9A8F53-07B0-5AF9-CC2E-DD5ECAB69211}"/>
              </a:ext>
            </a:extLst>
          </p:cNvPr>
          <p:cNvSpPr>
            <a:spLocks noGrp="1"/>
          </p:cNvSpPr>
          <p:nvPr>
            <p:ph type="title"/>
          </p:nvPr>
        </p:nvSpPr>
        <p:spPr>
          <a:xfrm>
            <a:off x="266307" y="130878"/>
            <a:ext cx="8611385" cy="1325563"/>
          </a:xfrm>
        </p:spPr>
        <p:txBody>
          <a:bodyPr anchor="ctr">
            <a:normAutofit/>
          </a:bodyPr>
          <a:lstStyle/>
          <a:p>
            <a:r>
              <a:rPr lang="en-GB" dirty="0">
                <a:hlinkClick r:id="rId2"/>
              </a:rPr>
              <a:t>The Big Mental Health Report 2025 - Centre for Mental Health</a:t>
            </a:r>
            <a:endParaRPr lang="en-GB" dirty="0"/>
          </a:p>
        </p:txBody>
      </p:sp>
      <p:pic>
        <p:nvPicPr>
          <p:cNvPr id="7" name="Picture 6">
            <a:extLst>
              <a:ext uri="{FF2B5EF4-FFF2-40B4-BE49-F238E27FC236}">
                <a16:creationId xmlns:a16="http://schemas.microsoft.com/office/drawing/2014/main" id="{05EA75C5-99DD-9BB7-13DB-5EFF34A74056}"/>
              </a:ext>
            </a:extLst>
          </p:cNvPr>
          <p:cNvPicPr>
            <a:picLocks noChangeAspect="1"/>
          </p:cNvPicPr>
          <p:nvPr/>
        </p:nvPicPr>
        <p:blipFill>
          <a:blip r:embed="rId3"/>
          <a:stretch>
            <a:fillRect/>
          </a:stretch>
        </p:blipFill>
        <p:spPr>
          <a:xfrm>
            <a:off x="1602420" y="1456441"/>
            <a:ext cx="5692460" cy="4340501"/>
          </a:xfrm>
          <a:prstGeom prst="rect">
            <a:avLst/>
          </a:prstGeom>
          <a:noFill/>
        </p:spPr>
      </p:pic>
    </p:spTree>
    <p:extLst>
      <p:ext uri="{BB962C8B-B14F-4D97-AF65-F5344CB8AC3E}">
        <p14:creationId xmlns:p14="http://schemas.microsoft.com/office/powerpoint/2010/main" val="3768332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7108A-8545-A355-F88A-293BBD93B053}"/>
              </a:ext>
            </a:extLst>
          </p:cNvPr>
          <p:cNvSpPr>
            <a:spLocks noGrp="1"/>
          </p:cNvSpPr>
          <p:nvPr>
            <p:ph type="title"/>
          </p:nvPr>
        </p:nvSpPr>
        <p:spPr>
          <a:xfrm>
            <a:off x="192465" y="522287"/>
            <a:ext cx="8611385" cy="1325563"/>
          </a:xfrm>
        </p:spPr>
        <p:txBody>
          <a:bodyPr>
            <a:normAutofit/>
          </a:bodyPr>
          <a:lstStyle/>
          <a:p>
            <a:r>
              <a:rPr lang="en-GB" sz="4400" b="1" dirty="0">
                <a:latin typeface="+mn-lt"/>
              </a:rPr>
              <a:t>What is Globalisation?</a:t>
            </a:r>
          </a:p>
        </p:txBody>
      </p:sp>
      <p:sp>
        <p:nvSpPr>
          <p:cNvPr id="3" name="Content Placeholder 2">
            <a:extLst>
              <a:ext uri="{FF2B5EF4-FFF2-40B4-BE49-F238E27FC236}">
                <a16:creationId xmlns:a16="http://schemas.microsoft.com/office/drawing/2014/main" id="{495F4751-5F63-1BF3-DB1D-B9DCE9E1DA7B}"/>
              </a:ext>
            </a:extLst>
          </p:cNvPr>
          <p:cNvSpPr>
            <a:spLocks noGrp="1"/>
          </p:cNvSpPr>
          <p:nvPr>
            <p:ph idx="1"/>
          </p:nvPr>
        </p:nvSpPr>
        <p:spPr>
          <a:xfrm>
            <a:off x="266307" y="2069465"/>
            <a:ext cx="8611385" cy="3575934"/>
          </a:xfrm>
        </p:spPr>
        <p:txBody>
          <a:bodyPr>
            <a:normAutofit fontScale="92500" lnSpcReduction="10000"/>
          </a:bodyPr>
          <a:lstStyle/>
          <a:p>
            <a:r>
              <a:rPr lang="en-GB" b="1" dirty="0"/>
              <a:t>Globalisation</a:t>
            </a:r>
            <a:r>
              <a:rPr lang="en-GB" dirty="0"/>
              <a:t> refers to the increasing interconnectedness of countries through trade, travel, technology, and communication.</a:t>
            </a:r>
          </a:p>
          <a:p>
            <a:r>
              <a:rPr lang="en-GB" dirty="0"/>
              <a:t>Globalisation is highly relevant to health and social care, health and wellbeing, and sustainable development because it affects how people live, access care, and experience health on a local and global scale</a:t>
            </a:r>
          </a:p>
          <a:p>
            <a:r>
              <a:rPr lang="en-GB" dirty="0"/>
              <a:t>It affects economies, cultures, environments as well as health systems.</a:t>
            </a:r>
          </a:p>
          <a:p>
            <a:r>
              <a:rPr lang="en-GB" dirty="0">
                <a:solidFill>
                  <a:srgbClr val="0070C0"/>
                </a:solidFill>
              </a:rPr>
              <a:t>Positive impacts- </a:t>
            </a:r>
            <a:r>
              <a:rPr lang="en-GB" dirty="0"/>
              <a:t>Faster sharing of knowledge, access to medicines, collaboration on pandemics.</a:t>
            </a:r>
          </a:p>
          <a:p>
            <a:r>
              <a:rPr lang="en-GB" dirty="0">
                <a:solidFill>
                  <a:srgbClr val="C00000"/>
                </a:solidFill>
              </a:rPr>
              <a:t>Negative impacts- </a:t>
            </a:r>
            <a:r>
              <a:rPr lang="en-GB" dirty="0"/>
              <a:t>Inequality, brain drain, spread of unhealthy lifestyles or disease.</a:t>
            </a:r>
          </a:p>
          <a:p>
            <a:endParaRPr lang="en-GB" dirty="0"/>
          </a:p>
          <a:p>
            <a:pPr marL="0" indent="0">
              <a:buNone/>
            </a:pPr>
            <a:r>
              <a:rPr lang="en-GB" dirty="0"/>
              <a:t>Example: COVID-19 spread, vaccine distribution, and cross-border health policy responses.</a:t>
            </a:r>
          </a:p>
        </p:txBody>
      </p:sp>
      <p:pic>
        <p:nvPicPr>
          <p:cNvPr id="4" name="Picture 3">
            <a:extLst>
              <a:ext uri="{FF2B5EF4-FFF2-40B4-BE49-F238E27FC236}">
                <a16:creationId xmlns:a16="http://schemas.microsoft.com/office/drawing/2014/main" id="{0B5E13E3-307E-5DDC-DD3F-F06505A4508F}"/>
              </a:ext>
            </a:extLst>
          </p:cNvPr>
          <p:cNvPicPr>
            <a:picLocks noChangeAspect="1"/>
          </p:cNvPicPr>
          <p:nvPr/>
        </p:nvPicPr>
        <p:blipFill>
          <a:blip r:embed="rId2"/>
          <a:srcRect l="5166" t="14930" r="10916"/>
          <a:stretch/>
        </p:blipFill>
        <p:spPr>
          <a:xfrm>
            <a:off x="5680033" y="-1"/>
            <a:ext cx="3463967" cy="1939925"/>
          </a:xfrm>
          <a:prstGeom prst="rect">
            <a:avLst/>
          </a:prstGeom>
        </p:spPr>
      </p:pic>
    </p:spTree>
    <p:extLst>
      <p:ext uri="{BB962C8B-B14F-4D97-AF65-F5344CB8AC3E}">
        <p14:creationId xmlns:p14="http://schemas.microsoft.com/office/powerpoint/2010/main" val="2491710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3C367-C218-60D9-B1ED-09262B0376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5C1B4A-06FD-3591-EC6C-1516F8C3FE16}"/>
              </a:ext>
            </a:extLst>
          </p:cNvPr>
          <p:cNvSpPr>
            <a:spLocks noGrp="1"/>
          </p:cNvSpPr>
          <p:nvPr>
            <p:ph type="title"/>
          </p:nvPr>
        </p:nvSpPr>
        <p:spPr>
          <a:xfrm>
            <a:off x="266307" y="164147"/>
            <a:ext cx="8611385" cy="1325563"/>
          </a:xfrm>
        </p:spPr>
        <p:txBody>
          <a:bodyPr>
            <a:normAutofit/>
          </a:bodyPr>
          <a:lstStyle/>
          <a:p>
            <a:pPr algn="ctr"/>
            <a:r>
              <a:rPr lang="en-GB" sz="4400" b="1" dirty="0">
                <a:latin typeface="+mn-lt"/>
              </a:rPr>
              <a:t>What is Globalisation?</a:t>
            </a:r>
          </a:p>
        </p:txBody>
      </p:sp>
      <p:sp>
        <p:nvSpPr>
          <p:cNvPr id="3" name="Content Placeholder 2">
            <a:extLst>
              <a:ext uri="{FF2B5EF4-FFF2-40B4-BE49-F238E27FC236}">
                <a16:creationId xmlns:a16="http://schemas.microsoft.com/office/drawing/2014/main" id="{9DE74A09-7C48-1CE1-E4C5-9A533F27F828}"/>
              </a:ext>
            </a:extLst>
          </p:cNvPr>
          <p:cNvSpPr>
            <a:spLocks noGrp="1"/>
          </p:cNvSpPr>
          <p:nvPr>
            <p:ph idx="1"/>
          </p:nvPr>
        </p:nvSpPr>
        <p:spPr>
          <a:xfrm>
            <a:off x="266306" y="1360804"/>
            <a:ext cx="8756313" cy="4209416"/>
          </a:xfrm>
        </p:spPr>
        <p:txBody>
          <a:bodyPr>
            <a:normAutofit lnSpcReduction="10000"/>
          </a:bodyPr>
          <a:lstStyle/>
          <a:p>
            <a:pPr marL="0" indent="0">
              <a:buNone/>
            </a:pPr>
            <a:r>
              <a:rPr lang="en-GB" dirty="0"/>
              <a:t>🌐 Globalisation refers to the increasing interdependence of societies through trade, innovation, media, and migration.</a:t>
            </a:r>
            <a:br>
              <a:rPr lang="en-GB" dirty="0"/>
            </a:br>
            <a:endParaRPr lang="en-GB" dirty="0"/>
          </a:p>
          <a:p>
            <a:pPr marL="0" indent="0">
              <a:buNone/>
            </a:pPr>
            <a:r>
              <a:rPr lang="en-GB" dirty="0"/>
              <a:t>⚕️ In health, it enables faster sharing of medical technologies, treatments, and health data across borders.</a:t>
            </a:r>
            <a:br>
              <a:rPr lang="en-GB" dirty="0"/>
            </a:br>
            <a:endParaRPr lang="en-GB" dirty="0"/>
          </a:p>
          <a:p>
            <a:pPr marL="0" indent="0">
              <a:buNone/>
            </a:pPr>
            <a:r>
              <a:rPr lang="en-GB" dirty="0"/>
              <a:t>📈 But globalisation also deepens inequality: countries and communities with fewer resources may struggle to access these benefits.</a:t>
            </a:r>
            <a:br>
              <a:rPr lang="en-GB" dirty="0"/>
            </a:br>
            <a:endParaRPr lang="en-GB" dirty="0"/>
          </a:p>
          <a:p>
            <a:pPr marL="0" indent="0">
              <a:buNone/>
            </a:pPr>
            <a:r>
              <a:rPr lang="en-GB" dirty="0"/>
              <a:t>❗ Risks include unequal distribution of healthcare services, “brain drain” of skilled workers, and prioritisation of profit over public health.</a:t>
            </a:r>
            <a:br>
              <a:rPr lang="en-GB" dirty="0"/>
            </a:br>
            <a:endParaRPr lang="en-GB" dirty="0"/>
          </a:p>
          <a:p>
            <a:pPr marL="0" indent="0">
              <a:buNone/>
            </a:pPr>
            <a:r>
              <a:rPr lang="en-GB" dirty="0"/>
              <a:t>⚖️ Health outcomes often mirror economic disparity—global systems can amplify existing inequalities unless equity is prioritised.</a:t>
            </a:r>
          </a:p>
        </p:txBody>
      </p:sp>
    </p:spTree>
    <p:extLst>
      <p:ext uri="{BB962C8B-B14F-4D97-AF65-F5344CB8AC3E}">
        <p14:creationId xmlns:p14="http://schemas.microsoft.com/office/powerpoint/2010/main" val="21239003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fontScale="90000"/>
          </a:bodyPr>
          <a:lstStyle/>
          <a:p>
            <a:r>
              <a:rPr sz="4800" b="1" dirty="0">
                <a:latin typeface="+mn-lt"/>
              </a:rPr>
              <a:t>Recap</a:t>
            </a:r>
            <a:r>
              <a:rPr lang="en-GB" sz="4800" b="1" dirty="0">
                <a:latin typeface="+mn-lt"/>
              </a:rPr>
              <a:t> and Summary</a:t>
            </a:r>
            <a:br>
              <a:rPr lang="en-GB" sz="4800" b="1" dirty="0">
                <a:latin typeface="+mn-lt"/>
              </a:rPr>
            </a:br>
            <a:r>
              <a:rPr sz="4800" b="1" dirty="0">
                <a:latin typeface="+mn-lt"/>
              </a:rPr>
              <a:t>Sustainability &amp; Health</a:t>
            </a:r>
          </a:p>
        </p:txBody>
      </p:sp>
      <p:graphicFrame>
        <p:nvGraphicFramePr>
          <p:cNvPr id="5" name="Content Placeholder 2">
            <a:extLst>
              <a:ext uri="{FF2B5EF4-FFF2-40B4-BE49-F238E27FC236}">
                <a16:creationId xmlns:a16="http://schemas.microsoft.com/office/drawing/2014/main" id="{7DBFA6AA-3A65-1B91-1ECB-7D63CEBD5D9A}"/>
              </a:ext>
            </a:extLst>
          </p:cNvPr>
          <p:cNvGraphicFramePr>
            <a:graphicFrameLocks noGrp="1"/>
          </p:cNvGraphicFramePr>
          <p:nvPr>
            <p:ph idx="1"/>
          </p:nvPr>
        </p:nvGraphicFramePr>
        <p:xfrm>
          <a:off x="221530" y="2646758"/>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4400" b="1" dirty="0">
                <a:latin typeface="+mn-lt"/>
              </a:rPr>
              <a:t>Recap and Summary </a:t>
            </a:r>
            <a:br>
              <a:rPr lang="en-GB" sz="4400" b="1" dirty="0">
                <a:latin typeface="+mn-lt"/>
              </a:rPr>
            </a:br>
            <a:r>
              <a:rPr lang="en-GB" sz="4400" b="1" dirty="0">
                <a:latin typeface="+mn-lt"/>
              </a:rPr>
              <a:t>Sustainable Development in Health</a:t>
            </a:r>
          </a:p>
        </p:txBody>
      </p:sp>
      <p:graphicFrame>
        <p:nvGraphicFramePr>
          <p:cNvPr id="9" name="Content Placeholder 2">
            <a:extLst>
              <a:ext uri="{FF2B5EF4-FFF2-40B4-BE49-F238E27FC236}">
                <a16:creationId xmlns:a16="http://schemas.microsoft.com/office/drawing/2014/main" id="{FE7C3FD4-5093-B855-9527-C607A2F1F28C}"/>
              </a:ext>
            </a:extLst>
          </p:cNvPr>
          <p:cNvGraphicFramePr>
            <a:graphicFrameLocks noGrp="1"/>
          </p:cNvGraphicFramePr>
          <p:nvPr>
            <p:ph idx="1"/>
          </p:nvPr>
        </p:nvGraphicFramePr>
        <p:xfrm>
          <a:off x="226243" y="2881427"/>
          <a:ext cx="8696227" cy="3098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43" y="1248046"/>
            <a:ext cx="8696227" cy="1325563"/>
          </a:xfrm>
        </p:spPr>
        <p:txBody>
          <a:bodyPr anchor="ctr">
            <a:normAutofit/>
          </a:bodyPr>
          <a:lstStyle/>
          <a:p>
            <a:r>
              <a:rPr sz="4400" b="1" dirty="0">
                <a:latin typeface="+mn-lt"/>
              </a:rPr>
              <a:t>Media </a:t>
            </a:r>
            <a:r>
              <a:rPr lang="en-GB" sz="4400" b="1" dirty="0">
                <a:latin typeface="+mn-lt"/>
              </a:rPr>
              <a:t>and</a:t>
            </a:r>
            <a:r>
              <a:rPr sz="4400" b="1" dirty="0">
                <a:latin typeface="+mn-lt"/>
              </a:rPr>
              <a:t> Health</a:t>
            </a:r>
          </a:p>
        </p:txBody>
      </p:sp>
      <p:graphicFrame>
        <p:nvGraphicFramePr>
          <p:cNvPr id="5" name="Content Placeholder 2">
            <a:extLst>
              <a:ext uri="{FF2B5EF4-FFF2-40B4-BE49-F238E27FC236}">
                <a16:creationId xmlns:a16="http://schemas.microsoft.com/office/drawing/2014/main" id="{C4F4B34A-124A-E934-4F1B-B97835997D37}"/>
              </a:ext>
            </a:extLst>
          </p:cNvPr>
          <p:cNvGraphicFramePr>
            <a:graphicFrameLocks noGrp="1"/>
          </p:cNvGraphicFramePr>
          <p:nvPr>
            <p:ph idx="1"/>
            <p:extLst>
              <p:ext uri="{D42A27DB-BD31-4B8C-83A1-F6EECF244321}">
                <p14:modId xmlns:p14="http://schemas.microsoft.com/office/powerpoint/2010/main" val="1561994269"/>
              </p:ext>
            </p:extLst>
          </p:nvPr>
        </p:nvGraphicFramePr>
        <p:xfrm>
          <a:off x="221530" y="2458717"/>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CD38-B59D-1F44-4C37-0DD05159A98F}"/>
              </a:ext>
            </a:extLst>
          </p:cNvPr>
          <p:cNvSpPr>
            <a:spLocks noGrp="1"/>
          </p:cNvSpPr>
          <p:nvPr>
            <p:ph type="title"/>
          </p:nvPr>
        </p:nvSpPr>
        <p:spPr/>
        <p:txBody>
          <a:bodyPr/>
          <a:lstStyle/>
          <a:p>
            <a:r>
              <a:rPr lang="en-GB" b="1" dirty="0"/>
              <a:t>Media is a Social Process</a:t>
            </a:r>
          </a:p>
        </p:txBody>
      </p:sp>
      <p:sp>
        <p:nvSpPr>
          <p:cNvPr id="3" name="Content Placeholder 2">
            <a:extLst>
              <a:ext uri="{FF2B5EF4-FFF2-40B4-BE49-F238E27FC236}">
                <a16:creationId xmlns:a16="http://schemas.microsoft.com/office/drawing/2014/main" id="{3DB4767C-04D0-22CA-5E53-86FB8ACF6579}"/>
              </a:ext>
            </a:extLst>
          </p:cNvPr>
          <p:cNvSpPr>
            <a:spLocks noGrp="1"/>
          </p:cNvSpPr>
          <p:nvPr>
            <p:ph idx="1"/>
          </p:nvPr>
        </p:nvSpPr>
        <p:spPr/>
        <p:txBody>
          <a:bodyPr>
            <a:normAutofit lnSpcReduction="10000"/>
          </a:bodyPr>
          <a:lstStyle/>
          <a:p>
            <a:r>
              <a:rPr lang="en-US" dirty="0"/>
              <a:t>A social process is how people interact, change, and shape society by living together and communicating. </a:t>
            </a:r>
          </a:p>
          <a:p>
            <a:r>
              <a:rPr lang="en-US" dirty="0"/>
              <a:t>Media is created by people, for people</a:t>
            </a:r>
          </a:p>
          <a:p>
            <a:r>
              <a:rPr lang="en-US" dirty="0"/>
              <a:t>Media (like news, TV shows, social media posts, podcasts, etc.) is not produced in a vacuum. It reflects:</a:t>
            </a:r>
          </a:p>
          <a:p>
            <a:r>
              <a:rPr lang="en-US" b="1" dirty="0"/>
              <a:t>Social norms</a:t>
            </a:r>
            <a:endParaRPr lang="en-US" dirty="0"/>
          </a:p>
          <a:p>
            <a:r>
              <a:rPr lang="en-US" b="1" dirty="0"/>
              <a:t>Cultural values</a:t>
            </a:r>
            <a:endParaRPr lang="en-US" dirty="0"/>
          </a:p>
          <a:p>
            <a:r>
              <a:rPr lang="en-US" b="1" dirty="0"/>
              <a:t>Historical context</a:t>
            </a:r>
            <a:endParaRPr lang="en-US" dirty="0"/>
          </a:p>
          <a:p>
            <a:r>
              <a:rPr lang="en-US" b="1" dirty="0"/>
              <a:t>Public interests or concerns</a:t>
            </a:r>
            <a:endParaRPr lang="en-US" dirty="0"/>
          </a:p>
          <a:p>
            <a:r>
              <a:rPr lang="en-US" dirty="0"/>
              <a:t>So every piece of media is shaped by society and in turn, shapes society.</a:t>
            </a:r>
          </a:p>
          <a:p>
            <a:endParaRPr lang="en-GB" dirty="0"/>
          </a:p>
        </p:txBody>
      </p:sp>
    </p:spTree>
    <p:extLst>
      <p:ext uri="{BB962C8B-B14F-4D97-AF65-F5344CB8AC3E}">
        <p14:creationId xmlns:p14="http://schemas.microsoft.com/office/powerpoint/2010/main" val="3236965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9EFCF-5A99-E5DE-35FD-B04389989FD7}"/>
              </a:ext>
            </a:extLst>
          </p:cNvPr>
          <p:cNvSpPr>
            <a:spLocks noGrp="1"/>
          </p:cNvSpPr>
          <p:nvPr>
            <p:ph type="title"/>
          </p:nvPr>
        </p:nvSpPr>
        <p:spPr/>
        <p:txBody>
          <a:bodyPr/>
          <a:lstStyle/>
          <a:p>
            <a:r>
              <a:rPr lang="en-US" b="1" dirty="0"/>
              <a:t>Media influences social </a:t>
            </a:r>
            <a:r>
              <a:rPr lang="en-US" b="1" dirty="0" err="1"/>
              <a:t>behaviour</a:t>
            </a:r>
            <a:r>
              <a:rPr lang="en-US" b="1" dirty="0"/>
              <a:t> and identity</a:t>
            </a:r>
            <a:endParaRPr lang="en-GB" b="1" dirty="0"/>
          </a:p>
        </p:txBody>
      </p:sp>
      <p:sp>
        <p:nvSpPr>
          <p:cNvPr id="3" name="Content Placeholder 2">
            <a:extLst>
              <a:ext uri="{FF2B5EF4-FFF2-40B4-BE49-F238E27FC236}">
                <a16:creationId xmlns:a16="http://schemas.microsoft.com/office/drawing/2014/main" id="{7E97359C-84AA-030C-24B5-C1BA5907803B}"/>
              </a:ext>
            </a:extLst>
          </p:cNvPr>
          <p:cNvSpPr>
            <a:spLocks noGrp="1"/>
          </p:cNvSpPr>
          <p:nvPr>
            <p:ph idx="1"/>
          </p:nvPr>
        </p:nvSpPr>
        <p:spPr/>
        <p:txBody>
          <a:bodyPr/>
          <a:lstStyle/>
          <a:p>
            <a:r>
              <a:rPr lang="en-US" dirty="0"/>
              <a:t>It shapes how we </a:t>
            </a:r>
            <a:r>
              <a:rPr lang="en-US" b="1" dirty="0"/>
              <a:t>see ourselves</a:t>
            </a:r>
            <a:r>
              <a:rPr lang="en-US" dirty="0"/>
              <a:t> (through representation)</a:t>
            </a:r>
          </a:p>
          <a:p>
            <a:r>
              <a:rPr lang="en-US" dirty="0"/>
              <a:t>It affects our </a:t>
            </a:r>
            <a:r>
              <a:rPr lang="en-US" b="1" dirty="0"/>
              <a:t>opinions</a:t>
            </a:r>
            <a:r>
              <a:rPr lang="en-US" dirty="0"/>
              <a:t> and </a:t>
            </a:r>
            <a:r>
              <a:rPr lang="en-US" b="1" dirty="0"/>
              <a:t>values</a:t>
            </a:r>
            <a:endParaRPr lang="en-US" dirty="0"/>
          </a:p>
          <a:p>
            <a:r>
              <a:rPr lang="en-US" dirty="0"/>
              <a:t>It helps construct and reinforce </a:t>
            </a:r>
            <a:r>
              <a:rPr lang="en-US" b="1" dirty="0"/>
              <a:t>group identities</a:t>
            </a:r>
            <a:r>
              <a:rPr lang="en-US" dirty="0"/>
              <a:t>, norms, and ideologies</a:t>
            </a:r>
          </a:p>
          <a:p>
            <a:r>
              <a:rPr lang="en-US" dirty="0"/>
              <a:t>For example:</a:t>
            </a:r>
          </a:p>
          <a:p>
            <a:r>
              <a:rPr lang="en-US" dirty="0"/>
              <a:t>Representation of gender, race, or sexuality in film/TV can influence societal attitudes.</a:t>
            </a:r>
          </a:p>
          <a:p>
            <a:r>
              <a:rPr lang="en-US" dirty="0"/>
              <a:t>Social media trends can influence </a:t>
            </a:r>
            <a:r>
              <a:rPr lang="en-US" dirty="0" err="1"/>
              <a:t>behaviour</a:t>
            </a:r>
            <a:r>
              <a:rPr lang="en-US" dirty="0"/>
              <a:t> in real life.</a:t>
            </a:r>
          </a:p>
          <a:p>
            <a:endParaRPr lang="en-GB" dirty="0"/>
          </a:p>
        </p:txBody>
      </p:sp>
    </p:spTree>
    <p:extLst>
      <p:ext uri="{BB962C8B-B14F-4D97-AF65-F5344CB8AC3E}">
        <p14:creationId xmlns:p14="http://schemas.microsoft.com/office/powerpoint/2010/main" val="3412676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4" descr="BBC News | TVARK">
            <a:extLst>
              <a:ext uri="{FF2B5EF4-FFF2-40B4-BE49-F238E27FC236}">
                <a16:creationId xmlns:a16="http://schemas.microsoft.com/office/drawing/2014/main" id="{A00E13CE-2EB6-2A3A-ACEF-DD67AA082FC4}"/>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BBC News at 10 | TVARK">
            <a:extLst>
              <a:ext uri="{FF2B5EF4-FFF2-40B4-BE49-F238E27FC236}">
                <a16:creationId xmlns:a16="http://schemas.microsoft.com/office/drawing/2014/main" id="{C440E073-94F5-FB47-E9AA-878574C09907}"/>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CC22B63E-802A-FA5D-E4FE-3DEBD0A68796}"/>
              </a:ext>
            </a:extLst>
          </p:cNvPr>
          <p:cNvPicPr>
            <a:picLocks noChangeAspect="1"/>
          </p:cNvPicPr>
          <p:nvPr/>
        </p:nvPicPr>
        <p:blipFill>
          <a:blip r:embed="rId2"/>
          <a:stretch>
            <a:fillRect/>
          </a:stretch>
        </p:blipFill>
        <p:spPr>
          <a:xfrm>
            <a:off x="5638800" y="1420927"/>
            <a:ext cx="3372510" cy="1892590"/>
          </a:xfrm>
          <a:prstGeom prst="rect">
            <a:avLst/>
          </a:prstGeom>
        </p:spPr>
      </p:pic>
      <p:pic>
        <p:nvPicPr>
          <p:cNvPr id="3080" name="Picture 8" descr="TikTok Logo, symbol, meaning, history, PNG, brand">
            <a:extLst>
              <a:ext uri="{FF2B5EF4-FFF2-40B4-BE49-F238E27FC236}">
                <a16:creationId xmlns:a16="http://schemas.microsoft.com/office/drawing/2014/main" id="{637E5018-E518-5A7C-8378-8290BA339D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4357" y="5129549"/>
            <a:ext cx="2121167" cy="1193914"/>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10" descr="Image result for the times">
            <a:extLst>
              <a:ext uri="{FF2B5EF4-FFF2-40B4-BE49-F238E27FC236}">
                <a16:creationId xmlns:a16="http://schemas.microsoft.com/office/drawing/2014/main" id="{39C25C17-F770-7F9F-FE0E-05583CC27744}"/>
              </a:ext>
            </a:extLst>
          </p:cNvPr>
          <p:cNvSpPr>
            <a:spLocks noChangeAspect="1" noChangeArrowheads="1"/>
          </p:cNvSpPr>
          <p:nvPr/>
        </p:nvSpPr>
        <p:spPr bwMode="auto">
          <a:xfrm>
            <a:off x="4724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37063E14-BBD6-25D2-B4E4-54E5B8D2C53E}"/>
              </a:ext>
            </a:extLst>
          </p:cNvPr>
          <p:cNvPicPr>
            <a:picLocks noChangeAspect="1"/>
          </p:cNvPicPr>
          <p:nvPr/>
        </p:nvPicPr>
        <p:blipFill>
          <a:blip r:embed="rId4"/>
          <a:stretch>
            <a:fillRect/>
          </a:stretch>
        </p:blipFill>
        <p:spPr>
          <a:xfrm>
            <a:off x="912656" y="1571625"/>
            <a:ext cx="1933575" cy="2466975"/>
          </a:xfrm>
          <a:prstGeom prst="rect">
            <a:avLst/>
          </a:prstGeom>
        </p:spPr>
      </p:pic>
      <p:pic>
        <p:nvPicPr>
          <p:cNvPr id="12" name="Picture 11">
            <a:extLst>
              <a:ext uri="{FF2B5EF4-FFF2-40B4-BE49-F238E27FC236}">
                <a16:creationId xmlns:a16="http://schemas.microsoft.com/office/drawing/2014/main" id="{BE6CB935-759B-02EA-7812-52354171C75D}"/>
              </a:ext>
            </a:extLst>
          </p:cNvPr>
          <p:cNvPicPr>
            <a:picLocks noChangeAspect="1"/>
          </p:cNvPicPr>
          <p:nvPr/>
        </p:nvPicPr>
        <p:blipFill>
          <a:blip r:embed="rId5"/>
          <a:stretch>
            <a:fillRect/>
          </a:stretch>
        </p:blipFill>
        <p:spPr>
          <a:xfrm>
            <a:off x="75316" y="4466088"/>
            <a:ext cx="2819400" cy="1857375"/>
          </a:xfrm>
          <a:prstGeom prst="rect">
            <a:avLst/>
          </a:prstGeom>
        </p:spPr>
      </p:pic>
      <p:sp>
        <p:nvSpPr>
          <p:cNvPr id="13" name="AutoShape 12" descr="富山工業高等学校 同窓会 | ページ 3 | 富工OBの親睦の輪">
            <a:extLst>
              <a:ext uri="{FF2B5EF4-FFF2-40B4-BE49-F238E27FC236}">
                <a16:creationId xmlns:a16="http://schemas.microsoft.com/office/drawing/2014/main" id="{A14DB72F-A982-A7E0-4304-F78BA42B0628}"/>
              </a:ext>
            </a:extLst>
          </p:cNvPr>
          <p:cNvSpPr>
            <a:spLocks noChangeAspect="1" noChangeArrowheads="1"/>
          </p:cNvSpPr>
          <p:nvPr/>
        </p:nvSpPr>
        <p:spPr bwMode="auto">
          <a:xfrm>
            <a:off x="4876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 name="Picture 13">
            <a:extLst>
              <a:ext uri="{FF2B5EF4-FFF2-40B4-BE49-F238E27FC236}">
                <a16:creationId xmlns:a16="http://schemas.microsoft.com/office/drawing/2014/main" id="{16644A1C-D84D-83D9-3F7C-1D7069B5165B}"/>
              </a:ext>
            </a:extLst>
          </p:cNvPr>
          <p:cNvPicPr>
            <a:picLocks noChangeAspect="1"/>
          </p:cNvPicPr>
          <p:nvPr/>
        </p:nvPicPr>
        <p:blipFill>
          <a:blip r:embed="rId6"/>
          <a:stretch>
            <a:fillRect/>
          </a:stretch>
        </p:blipFill>
        <p:spPr>
          <a:xfrm>
            <a:off x="6865831" y="3733800"/>
            <a:ext cx="1569362" cy="1291247"/>
          </a:xfrm>
          <a:prstGeom prst="rect">
            <a:avLst/>
          </a:prstGeom>
        </p:spPr>
      </p:pic>
      <p:sp>
        <p:nvSpPr>
          <p:cNvPr id="15" name="AutoShape 14" descr="Smoking adverts uk hi-res stock photography and images - Alamy">
            <a:extLst>
              <a:ext uri="{FF2B5EF4-FFF2-40B4-BE49-F238E27FC236}">
                <a16:creationId xmlns:a16="http://schemas.microsoft.com/office/drawing/2014/main" id="{C135E815-D7BB-38F8-1EF4-9F03203985FB}"/>
              </a:ext>
            </a:extLst>
          </p:cNvPr>
          <p:cNvSpPr>
            <a:spLocks noChangeAspect="1" noChangeArrowheads="1"/>
          </p:cNvSpPr>
          <p:nvPr/>
        </p:nvSpPr>
        <p:spPr bwMode="auto">
          <a:xfrm>
            <a:off x="5029200" y="3886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15">
            <a:extLst>
              <a:ext uri="{FF2B5EF4-FFF2-40B4-BE49-F238E27FC236}">
                <a16:creationId xmlns:a16="http://schemas.microsoft.com/office/drawing/2014/main" id="{512A29F9-B108-51F0-8257-9860D2E5E05F}"/>
              </a:ext>
            </a:extLst>
          </p:cNvPr>
          <p:cNvPicPr>
            <a:picLocks noChangeAspect="1"/>
          </p:cNvPicPr>
          <p:nvPr/>
        </p:nvPicPr>
        <p:blipFill>
          <a:blip r:embed="rId7"/>
          <a:stretch>
            <a:fillRect/>
          </a:stretch>
        </p:blipFill>
        <p:spPr>
          <a:xfrm>
            <a:off x="3296485" y="2096213"/>
            <a:ext cx="1989031" cy="3184967"/>
          </a:xfrm>
          <a:prstGeom prst="rect">
            <a:avLst/>
          </a:prstGeom>
        </p:spPr>
      </p:pic>
    </p:spTree>
    <p:extLst>
      <p:ext uri="{BB962C8B-B14F-4D97-AF65-F5344CB8AC3E}">
        <p14:creationId xmlns:p14="http://schemas.microsoft.com/office/powerpoint/2010/main" val="10214800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4400" b="1" dirty="0">
                <a:latin typeface="+mn-lt"/>
              </a:rPr>
              <a:t>Types of Media and Their Influence</a:t>
            </a:r>
          </a:p>
        </p:txBody>
      </p:sp>
      <p:graphicFrame>
        <p:nvGraphicFramePr>
          <p:cNvPr id="5" name="Content Placeholder 2">
            <a:extLst>
              <a:ext uri="{FF2B5EF4-FFF2-40B4-BE49-F238E27FC236}">
                <a16:creationId xmlns:a16="http://schemas.microsoft.com/office/drawing/2014/main" id="{7A344B15-B083-EDCD-3913-0EBD2EB992DC}"/>
              </a:ext>
            </a:extLst>
          </p:cNvPr>
          <p:cNvGraphicFramePr>
            <a:graphicFrameLocks noGrp="1"/>
          </p:cNvGraphicFramePr>
          <p:nvPr>
            <p:ph idx="1"/>
            <p:extLst>
              <p:ext uri="{D42A27DB-BD31-4B8C-83A1-F6EECF244321}">
                <p14:modId xmlns:p14="http://schemas.microsoft.com/office/powerpoint/2010/main" val="3090810404"/>
              </p:ext>
            </p:extLst>
          </p:nvPr>
        </p:nvGraphicFramePr>
        <p:xfrm>
          <a:off x="268288" y="1825625"/>
          <a:ext cx="8612187"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D8FD11B-F8FD-12B3-B1A2-493F89710ADE}"/>
              </a:ext>
            </a:extLst>
          </p:cNvPr>
          <p:cNvSpPr txBox="1"/>
          <p:nvPr/>
        </p:nvSpPr>
        <p:spPr>
          <a:xfrm>
            <a:off x="7788919" y="5397901"/>
            <a:ext cx="1086416" cy="276999"/>
          </a:xfrm>
          <a:prstGeom prst="rect">
            <a:avLst/>
          </a:prstGeom>
          <a:noFill/>
        </p:spPr>
        <p:txBody>
          <a:bodyPr wrap="square" rtlCol="0">
            <a:spAutoFit/>
          </a:bodyPr>
          <a:lstStyle/>
          <a:p>
            <a:r>
              <a:rPr lang="en-GB" sz="1200" dirty="0"/>
              <a:t>(Seale, 2021)</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529" y="1145787"/>
            <a:ext cx="8696227" cy="1325563"/>
          </a:xfrm>
        </p:spPr>
        <p:txBody>
          <a:bodyPr anchor="ctr">
            <a:normAutofit/>
          </a:bodyPr>
          <a:lstStyle/>
          <a:p>
            <a:r>
              <a:rPr sz="4400" b="1" dirty="0">
                <a:latin typeface="+mn-lt"/>
              </a:rPr>
              <a:t>Framing Health in the Media</a:t>
            </a:r>
          </a:p>
        </p:txBody>
      </p:sp>
      <p:graphicFrame>
        <p:nvGraphicFramePr>
          <p:cNvPr id="5" name="Content Placeholder 2">
            <a:extLst>
              <a:ext uri="{FF2B5EF4-FFF2-40B4-BE49-F238E27FC236}">
                <a16:creationId xmlns:a16="http://schemas.microsoft.com/office/drawing/2014/main" id="{A923EE25-A98E-7225-DBFE-6B0D2EC6B8A9}"/>
              </a:ext>
            </a:extLst>
          </p:cNvPr>
          <p:cNvGraphicFramePr>
            <a:graphicFrameLocks noGrp="1"/>
          </p:cNvGraphicFramePr>
          <p:nvPr>
            <p:ph idx="1"/>
            <p:extLst>
              <p:ext uri="{D42A27DB-BD31-4B8C-83A1-F6EECF244321}">
                <p14:modId xmlns:p14="http://schemas.microsoft.com/office/powerpoint/2010/main" val="1291626642"/>
              </p:ext>
            </p:extLst>
          </p:nvPr>
        </p:nvGraphicFramePr>
        <p:xfrm>
          <a:off x="221530" y="2459184"/>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3AF3FD-A3F3-7404-A33C-2FD7BE024880}"/>
              </a:ext>
            </a:extLst>
          </p:cNvPr>
          <p:cNvSpPr txBox="1"/>
          <p:nvPr/>
        </p:nvSpPr>
        <p:spPr>
          <a:xfrm>
            <a:off x="5576934" y="6274051"/>
            <a:ext cx="2362955" cy="276999"/>
          </a:xfrm>
          <a:prstGeom prst="rect">
            <a:avLst/>
          </a:prstGeom>
          <a:noFill/>
        </p:spPr>
        <p:txBody>
          <a:bodyPr wrap="square" rtlCol="0">
            <a:spAutoFit/>
          </a:bodyPr>
          <a:lstStyle/>
          <a:p>
            <a:r>
              <a:rPr lang="da-DK" sz="1200" dirty="0"/>
              <a:t>(</a:t>
            </a:r>
            <a:r>
              <a:rPr lang="da-DK" sz="1200" dirty="0" err="1"/>
              <a:t>Entman</a:t>
            </a:r>
            <a:r>
              <a:rPr lang="da-DK" sz="1200" dirty="0"/>
              <a:t>, 1993; </a:t>
            </a:r>
            <a:r>
              <a:rPr lang="da-DK" sz="1200" dirty="0" err="1"/>
              <a:t>Naik</a:t>
            </a:r>
            <a:r>
              <a:rPr lang="da-DK" sz="1200" dirty="0"/>
              <a:t> et al., 2020)</a:t>
            </a:r>
            <a:endParaRPr lang="en-GB" sz="1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605FC-D5AE-3260-AA3C-16192449667E}"/>
              </a:ext>
            </a:extLst>
          </p:cNvPr>
          <p:cNvSpPr>
            <a:spLocks noGrp="1"/>
          </p:cNvSpPr>
          <p:nvPr>
            <p:ph type="title"/>
          </p:nvPr>
        </p:nvSpPr>
        <p:spPr/>
        <p:txBody>
          <a:bodyPr/>
          <a:lstStyle/>
          <a:p>
            <a:r>
              <a:rPr lang="en-GB" b="1" dirty="0"/>
              <a:t>Positive vs Negative Portrayal</a:t>
            </a:r>
            <a:br>
              <a:rPr lang="en-GB" b="1" dirty="0"/>
            </a:br>
            <a:endParaRPr lang="en-GB" dirty="0"/>
          </a:p>
        </p:txBody>
      </p:sp>
      <p:sp>
        <p:nvSpPr>
          <p:cNvPr id="3" name="Content Placeholder 2">
            <a:extLst>
              <a:ext uri="{FF2B5EF4-FFF2-40B4-BE49-F238E27FC236}">
                <a16:creationId xmlns:a16="http://schemas.microsoft.com/office/drawing/2014/main" id="{EB2D7A9B-F697-549D-0F9D-638B5AC90733}"/>
              </a:ext>
            </a:extLst>
          </p:cNvPr>
          <p:cNvSpPr>
            <a:spLocks noGrp="1"/>
          </p:cNvSpPr>
          <p:nvPr>
            <p:ph idx="1"/>
          </p:nvPr>
        </p:nvSpPr>
        <p:spPr/>
        <p:txBody>
          <a:bodyPr>
            <a:normAutofit fontScale="92500"/>
          </a:bodyPr>
          <a:lstStyle/>
          <a:p>
            <a:r>
              <a:rPr lang="en-GB" b="1" dirty="0"/>
              <a:t>Positive framing</a:t>
            </a:r>
            <a:r>
              <a:rPr lang="en-GB" dirty="0"/>
              <a:t> focuses on benefits, successes, and solutions (e.g., </a:t>
            </a:r>
            <a:r>
              <a:rPr lang="en-GB" dirty="0">
                <a:highlight>
                  <a:srgbClr val="FFFF00"/>
                </a:highlight>
              </a:rPr>
              <a:t>“New drug saves lives”</a:t>
            </a:r>
            <a:r>
              <a:rPr lang="en-GB" dirty="0"/>
              <a:t>).</a:t>
            </a:r>
          </a:p>
          <a:p>
            <a:endParaRPr lang="en-GB" dirty="0"/>
          </a:p>
          <a:p>
            <a:r>
              <a:rPr lang="en-GB" b="1" dirty="0"/>
              <a:t>Negative framing</a:t>
            </a:r>
            <a:r>
              <a:rPr lang="en-GB" dirty="0"/>
              <a:t> emphasises problems, risks, or failures (e.g., </a:t>
            </a:r>
            <a:r>
              <a:rPr lang="en-GB" dirty="0">
                <a:highlight>
                  <a:srgbClr val="FFFF00"/>
                </a:highlight>
              </a:rPr>
              <a:t>“Drug causes dangerous side effects”).</a:t>
            </a:r>
          </a:p>
          <a:p>
            <a:r>
              <a:rPr lang="en-GB" dirty="0"/>
              <a:t>The portrayal affects attitudes, beliefs, and behaviour:</a:t>
            </a:r>
          </a:p>
          <a:p>
            <a:pPr lvl="1"/>
            <a:r>
              <a:rPr lang="en-GB" dirty="0"/>
              <a:t>Positive framing may encourage optimism and proactive behaviour.</a:t>
            </a:r>
          </a:p>
          <a:p>
            <a:pPr lvl="1"/>
            <a:r>
              <a:rPr lang="en-GB" dirty="0"/>
              <a:t>Negative framing may raise awareness but also cause fear or resistance.</a:t>
            </a:r>
          </a:p>
          <a:p>
            <a:r>
              <a:rPr lang="en-GB" dirty="0"/>
              <a:t>Media often choose framing based on audience, goals, or ideology, which can skew public perception.</a:t>
            </a:r>
          </a:p>
          <a:p>
            <a:r>
              <a:rPr lang="en-GB" dirty="0"/>
              <a:t>Balanced framing aims to provide fair, accurate views without unnecessary bias.</a:t>
            </a:r>
          </a:p>
          <a:p>
            <a:endParaRPr lang="en-GB" dirty="0"/>
          </a:p>
        </p:txBody>
      </p:sp>
    </p:spTree>
    <p:extLst>
      <p:ext uri="{BB962C8B-B14F-4D97-AF65-F5344CB8AC3E}">
        <p14:creationId xmlns:p14="http://schemas.microsoft.com/office/powerpoint/2010/main" val="13694955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14FD5-98A9-2570-5260-8C71A75B16E4}"/>
              </a:ext>
            </a:extLst>
          </p:cNvPr>
          <p:cNvSpPr>
            <a:spLocks noGrp="1"/>
          </p:cNvSpPr>
          <p:nvPr>
            <p:ph type="title"/>
          </p:nvPr>
        </p:nvSpPr>
        <p:spPr/>
        <p:txBody>
          <a:bodyPr/>
          <a:lstStyle/>
          <a:p>
            <a:r>
              <a:rPr lang="en-GB" dirty="0"/>
              <a:t>Examples in Health Media</a:t>
            </a:r>
          </a:p>
        </p:txBody>
      </p:sp>
      <p:graphicFrame>
        <p:nvGraphicFramePr>
          <p:cNvPr id="4" name="Content Placeholder 3">
            <a:extLst>
              <a:ext uri="{FF2B5EF4-FFF2-40B4-BE49-F238E27FC236}">
                <a16:creationId xmlns:a16="http://schemas.microsoft.com/office/drawing/2014/main" id="{470C3813-0658-341C-F3FB-0248051DB675}"/>
              </a:ext>
            </a:extLst>
          </p:cNvPr>
          <p:cNvGraphicFramePr>
            <a:graphicFrameLocks noGrp="1"/>
          </p:cNvGraphicFramePr>
          <p:nvPr>
            <p:ph idx="1"/>
            <p:extLst>
              <p:ext uri="{D42A27DB-BD31-4B8C-83A1-F6EECF244321}">
                <p14:modId xmlns:p14="http://schemas.microsoft.com/office/powerpoint/2010/main" val="3911459158"/>
              </p:ext>
            </p:extLst>
          </p:nvPr>
        </p:nvGraphicFramePr>
        <p:xfrm>
          <a:off x="268288" y="2710974"/>
          <a:ext cx="8612187" cy="1805940"/>
        </p:xfrm>
        <a:graphic>
          <a:graphicData uri="http://schemas.openxmlformats.org/drawingml/2006/table">
            <a:tbl>
              <a:tblPr/>
              <a:tblGrid>
                <a:gridCol w="2870729">
                  <a:extLst>
                    <a:ext uri="{9D8B030D-6E8A-4147-A177-3AD203B41FA5}">
                      <a16:colId xmlns:a16="http://schemas.microsoft.com/office/drawing/2014/main" val="927732292"/>
                    </a:ext>
                  </a:extLst>
                </a:gridCol>
                <a:gridCol w="2870729">
                  <a:extLst>
                    <a:ext uri="{9D8B030D-6E8A-4147-A177-3AD203B41FA5}">
                      <a16:colId xmlns:a16="http://schemas.microsoft.com/office/drawing/2014/main" val="623717219"/>
                    </a:ext>
                  </a:extLst>
                </a:gridCol>
                <a:gridCol w="2870729">
                  <a:extLst>
                    <a:ext uri="{9D8B030D-6E8A-4147-A177-3AD203B41FA5}">
                      <a16:colId xmlns:a16="http://schemas.microsoft.com/office/drawing/2014/main" val="637970077"/>
                    </a:ext>
                  </a:extLst>
                </a:gridCol>
              </a:tblGrid>
              <a:tr h="0">
                <a:tc>
                  <a:txBody>
                    <a:bodyPr/>
                    <a:lstStyle/>
                    <a:p>
                      <a:pPr>
                        <a:buNone/>
                      </a:pPr>
                      <a:r>
                        <a:rPr lang="en-GB" b="1"/>
                        <a:t>Topic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a:t>Positive Framing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dirty="0"/>
                        <a:t>Negative Framing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8419878"/>
                  </a:ext>
                </a:extLst>
              </a:tr>
              <a:tr h="0">
                <a:tc>
                  <a:txBody>
                    <a:bodyPr/>
                    <a:lstStyle/>
                    <a:p>
                      <a:pPr>
                        <a:buNone/>
                      </a:pPr>
                      <a:r>
                        <a:rPr lang="en-GB"/>
                        <a:t>Mental Health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“Therapy helps millions lead fulfilling lives.”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“Mental illness leads to increased suicide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19328859"/>
                  </a:ext>
                </a:extLst>
              </a:tr>
              <a:tr h="0">
                <a:tc>
                  <a:txBody>
                    <a:bodyPr/>
                    <a:lstStyle/>
                    <a:p>
                      <a:pPr>
                        <a:buNone/>
                      </a:pPr>
                      <a:r>
                        <a:rPr lang="en-GB"/>
                        <a:t>Exercise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“Regular activity boosts mood and longevity.”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“Sedentary lifestyle linked to early death.”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39015200"/>
                  </a:ext>
                </a:extLst>
              </a:tr>
              <a:tr h="0">
                <a:tc>
                  <a:txBody>
                    <a:bodyPr/>
                    <a:lstStyle/>
                    <a:p>
                      <a:pPr>
                        <a:buNone/>
                      </a:pPr>
                      <a:r>
                        <a:rPr lang="en-GB"/>
                        <a:t>Nutrition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“Eating fruits and veggies improves heart health.”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“Processed foods increase risk of heart disease.”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83721934"/>
                  </a:ext>
                </a:extLst>
              </a:tr>
            </a:tbl>
          </a:graphicData>
        </a:graphic>
      </p:graphicFrame>
    </p:spTree>
    <p:extLst>
      <p:ext uri="{BB962C8B-B14F-4D97-AF65-F5344CB8AC3E}">
        <p14:creationId xmlns:p14="http://schemas.microsoft.com/office/powerpoint/2010/main" val="14840677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sz="4400" b="1" dirty="0">
                <a:latin typeface="+mn-lt"/>
              </a:rPr>
              <a:t>Public Perception </a:t>
            </a:r>
            <a:r>
              <a:rPr lang="en-GB" sz="4400" b="1" dirty="0">
                <a:latin typeface="+mn-lt"/>
              </a:rPr>
              <a:t>and</a:t>
            </a:r>
            <a:r>
              <a:rPr sz="4400" b="1" dirty="0">
                <a:latin typeface="+mn-lt"/>
              </a:rPr>
              <a:t> Stigma</a:t>
            </a:r>
          </a:p>
        </p:txBody>
      </p:sp>
      <p:graphicFrame>
        <p:nvGraphicFramePr>
          <p:cNvPr id="5" name="Content Placeholder 2">
            <a:extLst>
              <a:ext uri="{FF2B5EF4-FFF2-40B4-BE49-F238E27FC236}">
                <a16:creationId xmlns:a16="http://schemas.microsoft.com/office/drawing/2014/main" id="{6D9964B9-461C-3A76-6961-0C0F7C03BF52}"/>
              </a:ext>
            </a:extLst>
          </p:cNvPr>
          <p:cNvGraphicFramePr>
            <a:graphicFrameLocks noGrp="1"/>
          </p:cNvGraphicFramePr>
          <p:nvPr>
            <p:ph idx="1"/>
            <p:extLst>
              <p:ext uri="{D42A27DB-BD31-4B8C-83A1-F6EECF244321}">
                <p14:modId xmlns:p14="http://schemas.microsoft.com/office/powerpoint/2010/main" val="965757340"/>
              </p:ext>
            </p:extLst>
          </p:nvPr>
        </p:nvGraphicFramePr>
        <p:xfrm>
          <a:off x="223886" y="2746490"/>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D51CAB2-198A-A51C-86A2-6EDA760E353C}"/>
              </a:ext>
            </a:extLst>
          </p:cNvPr>
          <p:cNvSpPr txBox="1"/>
          <p:nvPr/>
        </p:nvSpPr>
        <p:spPr>
          <a:xfrm>
            <a:off x="4196280" y="6243950"/>
            <a:ext cx="4427145" cy="307777"/>
          </a:xfrm>
          <a:prstGeom prst="rect">
            <a:avLst/>
          </a:prstGeom>
          <a:noFill/>
        </p:spPr>
        <p:txBody>
          <a:bodyPr wrap="square" rtlCol="0">
            <a:spAutoFit/>
          </a:bodyPr>
          <a:lstStyle/>
          <a:p>
            <a:r>
              <a:rPr lang="en-GB" sz="1400" dirty="0"/>
              <a:t>(Mental Health Foundation, 2023; Henderson et al., 2020)</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A92A3-3770-B19F-F38D-F05308AB9479}"/>
              </a:ext>
            </a:extLst>
          </p:cNvPr>
          <p:cNvSpPr>
            <a:spLocks noGrp="1"/>
          </p:cNvSpPr>
          <p:nvPr>
            <p:ph type="title"/>
          </p:nvPr>
        </p:nvSpPr>
        <p:spPr>
          <a:xfrm>
            <a:off x="323387" y="914110"/>
            <a:ext cx="8696227" cy="1325563"/>
          </a:xfrm>
        </p:spPr>
        <p:txBody>
          <a:bodyPr>
            <a:normAutofit/>
          </a:bodyPr>
          <a:lstStyle/>
          <a:p>
            <a:r>
              <a:rPr lang="en-GB" sz="4400" b="1" dirty="0">
                <a:latin typeface="+mn-lt"/>
              </a:rPr>
              <a:t>Health Belief Model</a:t>
            </a:r>
          </a:p>
        </p:txBody>
      </p:sp>
      <p:pic>
        <p:nvPicPr>
          <p:cNvPr id="1026" name="Picture 2" descr="Understanding The Health Belief Model">
            <a:extLst>
              <a:ext uri="{FF2B5EF4-FFF2-40B4-BE49-F238E27FC236}">
                <a16:creationId xmlns:a16="http://schemas.microsoft.com/office/drawing/2014/main" id="{64C3D4D2-BE0B-47C1-B7DD-D5753259FD2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724" b="5765"/>
          <a:stretch/>
        </p:blipFill>
        <p:spPr bwMode="auto">
          <a:xfrm>
            <a:off x="3822971" y="3064213"/>
            <a:ext cx="5196644" cy="36867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992383A-FE96-7D18-B6E8-C57161F1495F}"/>
              </a:ext>
            </a:extLst>
          </p:cNvPr>
          <p:cNvSpPr txBox="1"/>
          <p:nvPr/>
        </p:nvSpPr>
        <p:spPr>
          <a:xfrm>
            <a:off x="473049" y="3147932"/>
            <a:ext cx="3621343" cy="3416320"/>
          </a:xfrm>
          <a:prstGeom prst="rect">
            <a:avLst/>
          </a:prstGeom>
          <a:noFill/>
        </p:spPr>
        <p:txBody>
          <a:bodyPr wrap="square" rtlCol="0">
            <a:spAutoFit/>
          </a:bodyPr>
          <a:lstStyle/>
          <a:p>
            <a:r>
              <a:rPr lang="en-GB" b="1" dirty="0"/>
              <a:t>Perceived Susceptibility </a:t>
            </a:r>
            <a:r>
              <a:rPr lang="en-GB" dirty="0"/>
              <a:t>– How at risk a person feels</a:t>
            </a:r>
          </a:p>
          <a:p>
            <a:r>
              <a:rPr lang="en-GB" b="1" dirty="0"/>
              <a:t>Perceived Severity </a:t>
            </a:r>
            <a:r>
              <a:rPr lang="en-GB" dirty="0"/>
              <a:t>– How serious they think the condition is</a:t>
            </a:r>
          </a:p>
          <a:p>
            <a:r>
              <a:rPr lang="en-GB" b="1" dirty="0"/>
              <a:t>Perceived Benefits </a:t>
            </a:r>
            <a:r>
              <a:rPr lang="en-GB" dirty="0"/>
              <a:t>– Belief in the effectiveness of taking action</a:t>
            </a:r>
          </a:p>
          <a:p>
            <a:r>
              <a:rPr lang="en-GB" b="1" dirty="0"/>
              <a:t>Perceived Barriers </a:t>
            </a:r>
            <a:r>
              <a:rPr lang="en-GB" dirty="0"/>
              <a:t>– Obstacles to taking action</a:t>
            </a:r>
          </a:p>
          <a:p>
            <a:r>
              <a:rPr lang="en-GB" b="1" dirty="0"/>
              <a:t>Cues to Action </a:t>
            </a:r>
            <a:r>
              <a:rPr lang="en-GB" dirty="0"/>
              <a:t>– Triggers that prompt health behaviour</a:t>
            </a:r>
          </a:p>
          <a:p>
            <a:r>
              <a:rPr lang="en-GB" b="1" dirty="0"/>
              <a:t>Self-Efficacy</a:t>
            </a:r>
            <a:r>
              <a:rPr lang="en-GB" dirty="0"/>
              <a:t> – Confidence in one’s ability to take action.</a:t>
            </a:r>
          </a:p>
        </p:txBody>
      </p:sp>
      <p:sp>
        <p:nvSpPr>
          <p:cNvPr id="9" name="TextBox 8">
            <a:extLst>
              <a:ext uri="{FF2B5EF4-FFF2-40B4-BE49-F238E27FC236}">
                <a16:creationId xmlns:a16="http://schemas.microsoft.com/office/drawing/2014/main" id="{42D96DD2-1F9A-D4C9-753C-9641694BFEDE}"/>
              </a:ext>
            </a:extLst>
          </p:cNvPr>
          <p:cNvSpPr txBox="1"/>
          <p:nvPr/>
        </p:nvSpPr>
        <p:spPr>
          <a:xfrm>
            <a:off x="178925" y="1926818"/>
            <a:ext cx="8786150" cy="923330"/>
          </a:xfrm>
          <a:prstGeom prst="rect">
            <a:avLst/>
          </a:prstGeom>
          <a:noFill/>
          <a:ln w="22225">
            <a:solidFill>
              <a:schemeClr val="accent1"/>
            </a:solidFill>
          </a:ln>
        </p:spPr>
        <p:txBody>
          <a:bodyPr wrap="square">
            <a:spAutoFit/>
          </a:bodyPr>
          <a:lstStyle/>
          <a:p>
            <a:r>
              <a:rPr lang="en-GB" dirty="0"/>
              <a:t>Media is a powerful tool in influencing health behaviour and aligns directly with all parts of the Health Belief Model. It can be used to promote positive health choices or, if misused, spread fear or misinformation.</a:t>
            </a:r>
          </a:p>
        </p:txBody>
      </p:sp>
    </p:spTree>
    <p:extLst>
      <p:ext uri="{BB962C8B-B14F-4D97-AF65-F5344CB8AC3E}">
        <p14:creationId xmlns:p14="http://schemas.microsoft.com/office/powerpoint/2010/main" val="2640156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7551D-118C-2FF0-7290-55182C3D1EFF}"/>
              </a:ext>
            </a:extLst>
          </p:cNvPr>
          <p:cNvSpPr>
            <a:spLocks noGrp="1"/>
          </p:cNvSpPr>
          <p:nvPr>
            <p:ph type="title"/>
          </p:nvPr>
        </p:nvSpPr>
        <p:spPr>
          <a:xfrm>
            <a:off x="223886" y="1179777"/>
            <a:ext cx="8696227" cy="1325563"/>
          </a:xfrm>
        </p:spPr>
        <p:txBody>
          <a:bodyPr>
            <a:normAutofit/>
          </a:bodyPr>
          <a:lstStyle/>
          <a:p>
            <a:r>
              <a:rPr lang="en-GB" sz="4400" b="1" dirty="0">
                <a:latin typeface="+mn-lt"/>
              </a:rPr>
              <a:t>How is the HBM useful?</a:t>
            </a:r>
          </a:p>
        </p:txBody>
      </p:sp>
      <p:sp>
        <p:nvSpPr>
          <p:cNvPr id="3" name="Content Placeholder 2">
            <a:extLst>
              <a:ext uri="{FF2B5EF4-FFF2-40B4-BE49-F238E27FC236}">
                <a16:creationId xmlns:a16="http://schemas.microsoft.com/office/drawing/2014/main" id="{C7A2BA08-4DCF-A849-4C3C-0CD1250C2D3E}"/>
              </a:ext>
            </a:extLst>
          </p:cNvPr>
          <p:cNvSpPr>
            <a:spLocks noGrp="1"/>
          </p:cNvSpPr>
          <p:nvPr>
            <p:ph idx="1"/>
          </p:nvPr>
        </p:nvSpPr>
        <p:spPr>
          <a:xfrm>
            <a:off x="223886" y="2505340"/>
            <a:ext cx="8832565" cy="4041376"/>
          </a:xfrm>
        </p:spPr>
        <p:txBody>
          <a:bodyPr>
            <a:normAutofit/>
          </a:bodyPr>
          <a:lstStyle/>
          <a:p>
            <a:r>
              <a:rPr lang="en-GB" dirty="0">
                <a:hlinkClick r:id="rId2"/>
              </a:rPr>
              <a:t>The Power of the Health Belief Model in Shaping Your Wellness Journey | Exploring HBM |</a:t>
            </a:r>
            <a:r>
              <a:rPr lang="en-GB" dirty="0" err="1">
                <a:hlinkClick r:id="rId2"/>
              </a:rPr>
              <a:t>healthyaddict</a:t>
            </a:r>
            <a:endParaRPr lang="en-GB" dirty="0"/>
          </a:p>
          <a:p>
            <a:endParaRPr lang="en-GB" dirty="0"/>
          </a:p>
          <a:p>
            <a:pPr marL="0" indent="0">
              <a:buNone/>
            </a:pPr>
            <a:r>
              <a:rPr lang="en-GB" sz="2400" b="1" dirty="0"/>
              <a:t>Individual task </a:t>
            </a:r>
            <a:r>
              <a:rPr lang="en-GB" dirty="0"/>
              <a:t>– Using the Worksheet Template on Moodle, apply the model to the health behaviour that could prevent, detect, or manage the condition:</a:t>
            </a:r>
          </a:p>
          <a:p>
            <a:r>
              <a:rPr lang="en-GB" dirty="0"/>
              <a:t>Preventable Infectious Diseases (e.g., Measles, Influenza)</a:t>
            </a:r>
          </a:p>
          <a:p>
            <a:r>
              <a:rPr lang="en-GB" dirty="0"/>
              <a:t>Lung Cancer or Chronic Obstructive Pulmonary Disease (COPD)</a:t>
            </a:r>
          </a:p>
          <a:p>
            <a:r>
              <a:rPr lang="en-GB" dirty="0"/>
              <a:t>Heart Disease or Obesity</a:t>
            </a:r>
          </a:p>
          <a:p>
            <a:r>
              <a:rPr lang="en-GB" dirty="0"/>
              <a:t>Type 2 Diabetes</a:t>
            </a:r>
          </a:p>
          <a:p>
            <a:r>
              <a:rPr lang="en-GB" dirty="0"/>
              <a:t>Gum Disease (Periodontitis) or Tooth Decay</a:t>
            </a:r>
          </a:p>
        </p:txBody>
      </p:sp>
    </p:spTree>
    <p:extLst>
      <p:ext uri="{BB962C8B-B14F-4D97-AF65-F5344CB8AC3E}">
        <p14:creationId xmlns:p14="http://schemas.microsoft.com/office/powerpoint/2010/main" val="18690928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64319-7F42-86E6-7E02-B6C03109E8C9}"/>
              </a:ext>
            </a:extLst>
          </p:cNvPr>
          <p:cNvSpPr>
            <a:spLocks noGrp="1"/>
          </p:cNvSpPr>
          <p:nvPr>
            <p:ph type="title"/>
          </p:nvPr>
        </p:nvSpPr>
        <p:spPr>
          <a:xfrm>
            <a:off x="268665" y="365126"/>
            <a:ext cx="8611385" cy="1325563"/>
          </a:xfrm>
        </p:spPr>
        <p:txBody>
          <a:bodyPr anchor="ctr">
            <a:normAutofit/>
          </a:bodyPr>
          <a:lstStyle/>
          <a:p>
            <a:r>
              <a:rPr lang="en-US" b="1" dirty="0"/>
              <a:t>Attending Mental Health Therapy: Example</a:t>
            </a:r>
            <a:br>
              <a:rPr lang="en-GB" dirty="0"/>
            </a:br>
            <a:endParaRPr lang="en-GB" dirty="0"/>
          </a:p>
        </p:txBody>
      </p:sp>
      <p:sp>
        <p:nvSpPr>
          <p:cNvPr id="3" name="Content Placeholder 2">
            <a:extLst>
              <a:ext uri="{FF2B5EF4-FFF2-40B4-BE49-F238E27FC236}">
                <a16:creationId xmlns:a16="http://schemas.microsoft.com/office/drawing/2014/main" id="{1D4EFB56-2A43-8AF6-CE92-47C38A13E7B1}"/>
              </a:ext>
            </a:extLst>
          </p:cNvPr>
          <p:cNvSpPr>
            <a:spLocks noGrp="1"/>
          </p:cNvSpPr>
          <p:nvPr>
            <p:ph idx="1"/>
          </p:nvPr>
        </p:nvSpPr>
        <p:spPr>
          <a:xfrm>
            <a:off x="268665" y="1825625"/>
            <a:ext cx="4210442" cy="3575934"/>
          </a:xfrm>
        </p:spPr>
        <p:txBody>
          <a:bodyPr>
            <a:normAutofit/>
          </a:bodyPr>
          <a:lstStyle/>
          <a:p>
            <a:pPr lvl="0"/>
            <a:r>
              <a:rPr lang="en-US" sz="1600"/>
              <a:t>Perceived Susceptibility: ‘I’m at risk of burnout or depression if I ignore my stress.’</a:t>
            </a:r>
            <a:endParaRPr lang="en-GB" sz="1600"/>
          </a:p>
          <a:p>
            <a:pPr lvl="0"/>
            <a:r>
              <a:rPr lang="en-US" sz="1600"/>
              <a:t>Perceived Severity: ‘Mental health issues can affect my relationships and job.’</a:t>
            </a:r>
            <a:endParaRPr lang="en-GB" sz="1600"/>
          </a:p>
          <a:p>
            <a:pPr lvl="0"/>
            <a:r>
              <a:rPr lang="en-US" sz="1600"/>
              <a:t>Perceived Benefits: ‘Talking to someone will help me cope and feel better.’</a:t>
            </a:r>
            <a:endParaRPr lang="en-GB" sz="1600"/>
          </a:p>
          <a:p>
            <a:pPr lvl="0"/>
            <a:r>
              <a:rPr lang="en-US" sz="1600"/>
              <a:t>Perceived Barriers: ‘Therapy is expensive or I feel embarrassed about going.’</a:t>
            </a:r>
            <a:endParaRPr lang="en-GB" sz="1600"/>
          </a:p>
          <a:p>
            <a:pPr lvl="0"/>
            <a:r>
              <a:rPr lang="en-US" sz="1600"/>
              <a:t>Cues to Action: ‘A friend recommending therapy or a GP referral.’</a:t>
            </a:r>
            <a:endParaRPr lang="en-GB" sz="1600"/>
          </a:p>
          <a:p>
            <a:r>
              <a:rPr lang="en-US" sz="1600"/>
              <a:t>Self-Efficacy: ‘I feel confident I can book and attend sessions.’</a:t>
            </a:r>
            <a:endParaRPr lang="en-GB" sz="1600"/>
          </a:p>
        </p:txBody>
      </p:sp>
      <p:pic>
        <p:nvPicPr>
          <p:cNvPr id="1028" name="Picture 4" descr="In Person Mental Health Conferences 2024 - Lynne Rosalie">
            <a:extLst>
              <a:ext uri="{FF2B5EF4-FFF2-40B4-BE49-F238E27FC236}">
                <a16:creationId xmlns:a16="http://schemas.microsoft.com/office/drawing/2014/main" id="{E9E5A08C-E0D2-29D2-54B5-7B806AECD2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4342" r="-4" b="-4"/>
          <a:stretch>
            <a:fillRect/>
          </a:stretch>
        </p:blipFill>
        <p:spPr bwMode="auto">
          <a:xfrm>
            <a:off x="4669607" y="1825625"/>
            <a:ext cx="4210442" cy="3575934"/>
          </a:xfrm>
          <a:prstGeom prst="rect">
            <a:avLst/>
          </a:prstGeom>
          <a:solidFill>
            <a:srgbClr val="FFFFFF"/>
          </a:solidFill>
        </p:spPr>
      </p:pic>
      <p:sp>
        <p:nvSpPr>
          <p:cNvPr id="4" name="AutoShape 2" descr="Image result for mental health person">
            <a:extLst>
              <a:ext uri="{FF2B5EF4-FFF2-40B4-BE49-F238E27FC236}">
                <a16:creationId xmlns:a16="http://schemas.microsoft.com/office/drawing/2014/main" id="{890B8AC0-E9A9-7301-8D07-D5BBBA494A89}"/>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46416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CAD98-3F6B-02C9-375D-E26D3E92D9E8}"/>
              </a:ext>
            </a:extLst>
          </p:cNvPr>
          <p:cNvSpPr>
            <a:spLocks noGrp="1"/>
          </p:cNvSpPr>
          <p:nvPr>
            <p:ph type="title"/>
          </p:nvPr>
        </p:nvSpPr>
        <p:spPr/>
        <p:txBody>
          <a:bodyPr anchor="ctr">
            <a:normAutofit/>
          </a:bodyPr>
          <a:lstStyle/>
          <a:p>
            <a:r>
              <a:rPr lang="en-GB" sz="4400" b="1" dirty="0">
                <a:latin typeface="+mn-lt"/>
              </a:rPr>
              <a:t>How Does Media Influence Progress on SDG 3?</a:t>
            </a:r>
          </a:p>
        </p:txBody>
      </p:sp>
      <p:graphicFrame>
        <p:nvGraphicFramePr>
          <p:cNvPr id="5" name="Content Placeholder 2">
            <a:extLst>
              <a:ext uri="{FF2B5EF4-FFF2-40B4-BE49-F238E27FC236}">
                <a16:creationId xmlns:a16="http://schemas.microsoft.com/office/drawing/2014/main" id="{B2E73EE3-C6E1-9FAE-7237-68A2CC979275}"/>
              </a:ext>
            </a:extLst>
          </p:cNvPr>
          <p:cNvGraphicFramePr>
            <a:graphicFrameLocks noGrp="1"/>
          </p:cNvGraphicFramePr>
          <p:nvPr>
            <p:ph idx="1"/>
            <p:extLst>
              <p:ext uri="{D42A27DB-BD31-4B8C-83A1-F6EECF244321}">
                <p14:modId xmlns:p14="http://schemas.microsoft.com/office/powerpoint/2010/main" val="239152590"/>
              </p:ext>
            </p:extLst>
          </p:nvPr>
        </p:nvGraphicFramePr>
        <p:xfrm>
          <a:off x="263950" y="1708795"/>
          <a:ext cx="8611385" cy="3985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04A28BD-D1D5-7808-360E-768B900FB2DB}"/>
              </a:ext>
            </a:extLst>
          </p:cNvPr>
          <p:cNvSpPr txBox="1"/>
          <p:nvPr/>
        </p:nvSpPr>
        <p:spPr>
          <a:xfrm>
            <a:off x="6341952" y="5350599"/>
            <a:ext cx="2598345" cy="276999"/>
          </a:xfrm>
          <a:prstGeom prst="rect">
            <a:avLst/>
          </a:prstGeom>
          <a:noFill/>
        </p:spPr>
        <p:txBody>
          <a:bodyPr wrap="square" rtlCol="0">
            <a:spAutoFit/>
          </a:bodyPr>
          <a:lstStyle/>
          <a:p>
            <a:r>
              <a:rPr lang="en-GB" sz="1200" dirty="0"/>
              <a:t>(WHO, 2022; United Nations, 2023)</a:t>
            </a:r>
          </a:p>
        </p:txBody>
      </p:sp>
    </p:spTree>
    <p:extLst>
      <p:ext uri="{BB962C8B-B14F-4D97-AF65-F5344CB8AC3E}">
        <p14:creationId xmlns:p14="http://schemas.microsoft.com/office/powerpoint/2010/main" val="10775440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529" y="1240547"/>
            <a:ext cx="8696227" cy="1325563"/>
          </a:xfrm>
        </p:spPr>
        <p:txBody>
          <a:bodyPr anchor="ctr">
            <a:normAutofit/>
          </a:bodyPr>
          <a:lstStyle/>
          <a:p>
            <a:r>
              <a:rPr lang="en-GB" sz="4400" b="1" dirty="0">
                <a:latin typeface="+mn-lt"/>
              </a:rPr>
              <a:t>The Role of Misinformation</a:t>
            </a:r>
          </a:p>
        </p:txBody>
      </p:sp>
      <p:graphicFrame>
        <p:nvGraphicFramePr>
          <p:cNvPr id="5" name="Content Placeholder 2">
            <a:extLst>
              <a:ext uri="{FF2B5EF4-FFF2-40B4-BE49-F238E27FC236}">
                <a16:creationId xmlns:a16="http://schemas.microsoft.com/office/drawing/2014/main" id="{AF178217-499D-82C8-F89B-616B5D7530C2}"/>
              </a:ext>
            </a:extLst>
          </p:cNvPr>
          <p:cNvGraphicFramePr>
            <a:graphicFrameLocks noGrp="1"/>
          </p:cNvGraphicFramePr>
          <p:nvPr>
            <p:ph idx="1"/>
            <p:extLst>
              <p:ext uri="{D42A27DB-BD31-4B8C-83A1-F6EECF244321}">
                <p14:modId xmlns:p14="http://schemas.microsoft.com/office/powerpoint/2010/main" val="1164003191"/>
              </p:ext>
            </p:extLst>
          </p:nvPr>
        </p:nvGraphicFramePr>
        <p:xfrm>
          <a:off x="221530" y="2565421"/>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A6896F78-16E1-822D-6302-62038FD7DF7F}"/>
              </a:ext>
            </a:extLst>
          </p:cNvPr>
          <p:cNvSpPr txBox="1"/>
          <p:nvPr/>
        </p:nvSpPr>
        <p:spPr>
          <a:xfrm>
            <a:off x="5911914" y="6391279"/>
            <a:ext cx="2869948" cy="307777"/>
          </a:xfrm>
          <a:prstGeom prst="rect">
            <a:avLst/>
          </a:prstGeom>
          <a:noFill/>
        </p:spPr>
        <p:txBody>
          <a:bodyPr wrap="square" rtlCol="0">
            <a:spAutoFit/>
          </a:bodyPr>
          <a:lstStyle/>
          <a:p>
            <a:r>
              <a:rPr lang="nb-NO" sz="1400" dirty="0"/>
              <a:t>(</a:t>
            </a:r>
            <a:r>
              <a:rPr lang="nb-NO" sz="1400" dirty="0" err="1"/>
              <a:t>Brennen</a:t>
            </a:r>
            <a:r>
              <a:rPr lang="nb-NO" sz="1400" dirty="0"/>
              <a:t> et al., 2020; WHO, 2020)</a:t>
            </a:r>
            <a:endParaRPr lang="en-GB" sz="1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389" y="1275495"/>
            <a:ext cx="5916486" cy="1325563"/>
          </a:xfrm>
        </p:spPr>
        <p:txBody>
          <a:bodyPr anchor="ctr">
            <a:normAutofit/>
          </a:bodyPr>
          <a:lstStyle/>
          <a:p>
            <a:r>
              <a:rPr sz="4400" b="1" dirty="0">
                <a:latin typeface="+mn-lt"/>
              </a:rPr>
              <a:t>Case Study: COVID-19 </a:t>
            </a:r>
            <a:r>
              <a:rPr lang="en-GB" sz="4400" b="1" dirty="0">
                <a:latin typeface="+mn-lt"/>
              </a:rPr>
              <a:t>and</a:t>
            </a:r>
            <a:r>
              <a:rPr sz="4400" b="1" dirty="0">
                <a:latin typeface="+mn-lt"/>
              </a:rPr>
              <a:t> the Media</a:t>
            </a:r>
          </a:p>
        </p:txBody>
      </p:sp>
      <p:graphicFrame>
        <p:nvGraphicFramePr>
          <p:cNvPr id="5" name="Content Placeholder 2">
            <a:extLst>
              <a:ext uri="{FF2B5EF4-FFF2-40B4-BE49-F238E27FC236}">
                <a16:creationId xmlns:a16="http://schemas.microsoft.com/office/drawing/2014/main" id="{9508F742-7F92-6BCB-9B53-DFE80B823DC4}"/>
              </a:ext>
            </a:extLst>
          </p:cNvPr>
          <p:cNvGraphicFramePr>
            <a:graphicFrameLocks noGrp="1"/>
          </p:cNvGraphicFramePr>
          <p:nvPr>
            <p:ph idx="1"/>
            <p:extLst>
              <p:ext uri="{D42A27DB-BD31-4B8C-83A1-F6EECF244321}">
                <p14:modId xmlns:p14="http://schemas.microsoft.com/office/powerpoint/2010/main" val="349920939"/>
              </p:ext>
            </p:extLst>
          </p:nvPr>
        </p:nvGraphicFramePr>
        <p:xfrm>
          <a:off x="226243" y="2739862"/>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9ADAF3F-C378-4400-E242-35DB05C89D93}"/>
              </a:ext>
            </a:extLst>
          </p:cNvPr>
          <p:cNvSpPr txBox="1"/>
          <p:nvPr/>
        </p:nvSpPr>
        <p:spPr>
          <a:xfrm>
            <a:off x="5930021" y="6427384"/>
            <a:ext cx="2716039" cy="307777"/>
          </a:xfrm>
          <a:prstGeom prst="rect">
            <a:avLst/>
          </a:prstGeom>
          <a:noFill/>
        </p:spPr>
        <p:txBody>
          <a:bodyPr wrap="square" rtlCol="0">
            <a:spAutoFit/>
          </a:bodyPr>
          <a:lstStyle/>
          <a:p>
            <a:r>
              <a:rPr lang="en-GB" sz="1400" dirty="0"/>
              <a:t>(Carter, 2023; Full Fact, 2024)</a:t>
            </a:r>
          </a:p>
        </p:txBody>
      </p:sp>
      <p:pic>
        <p:nvPicPr>
          <p:cNvPr id="1028" name="Picture 4">
            <a:extLst>
              <a:ext uri="{FF2B5EF4-FFF2-40B4-BE49-F238E27FC236}">
                <a16:creationId xmlns:a16="http://schemas.microsoft.com/office/drawing/2014/main" id="{396F60DB-296D-7417-6189-891930F61C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9254" y="1245623"/>
            <a:ext cx="2543216" cy="13255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sz="4400" b="1" dirty="0">
                <a:latin typeface="+mn-lt"/>
              </a:rPr>
              <a:t>Group Activity: Article Breakdown</a:t>
            </a:r>
          </a:p>
        </p:txBody>
      </p:sp>
      <p:graphicFrame>
        <p:nvGraphicFramePr>
          <p:cNvPr id="5" name="Content Placeholder 2">
            <a:extLst>
              <a:ext uri="{FF2B5EF4-FFF2-40B4-BE49-F238E27FC236}">
                <a16:creationId xmlns:a16="http://schemas.microsoft.com/office/drawing/2014/main" id="{2DCC10EA-4126-CD66-9E60-DFF2158EF680}"/>
              </a:ext>
            </a:extLst>
          </p:cNvPr>
          <p:cNvGraphicFramePr>
            <a:graphicFrameLocks noGrp="1"/>
          </p:cNvGraphicFramePr>
          <p:nvPr>
            <p:ph idx="1"/>
            <p:extLst>
              <p:ext uri="{D42A27DB-BD31-4B8C-83A1-F6EECF244321}">
                <p14:modId xmlns:p14="http://schemas.microsoft.com/office/powerpoint/2010/main" val="1989914669"/>
              </p:ext>
            </p:extLst>
          </p:nvPr>
        </p:nvGraphicFramePr>
        <p:xfrm>
          <a:off x="268665" y="1520982"/>
          <a:ext cx="8611385" cy="38805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28A00-9B10-DE66-747E-EB9F84830FF8}"/>
              </a:ext>
            </a:extLst>
          </p:cNvPr>
          <p:cNvSpPr>
            <a:spLocks noGrp="1"/>
          </p:cNvSpPr>
          <p:nvPr>
            <p:ph type="title"/>
          </p:nvPr>
        </p:nvSpPr>
        <p:spPr>
          <a:xfrm>
            <a:off x="268665" y="111348"/>
            <a:ext cx="8611385" cy="1325563"/>
          </a:xfrm>
        </p:spPr>
        <p:txBody>
          <a:bodyPr anchor="ctr">
            <a:normAutofit/>
          </a:bodyPr>
          <a:lstStyle/>
          <a:p>
            <a:r>
              <a:rPr lang="en-GB" sz="4400" b="1" dirty="0">
                <a:latin typeface="+mn-lt"/>
              </a:rPr>
              <a:t>Examples</a:t>
            </a:r>
          </a:p>
        </p:txBody>
      </p:sp>
      <p:pic>
        <p:nvPicPr>
          <p:cNvPr id="5" name="Picture 4">
            <a:extLst>
              <a:ext uri="{FF2B5EF4-FFF2-40B4-BE49-F238E27FC236}">
                <a16:creationId xmlns:a16="http://schemas.microsoft.com/office/drawing/2014/main" id="{3D3FF71C-F702-EB52-FD46-539998050629}"/>
              </a:ext>
            </a:extLst>
          </p:cNvPr>
          <p:cNvPicPr>
            <a:picLocks noChangeAspect="1"/>
          </p:cNvPicPr>
          <p:nvPr/>
        </p:nvPicPr>
        <p:blipFill>
          <a:blip r:embed="rId3"/>
          <a:srcRect t="41242" r="-2" b="4118"/>
          <a:stretch/>
        </p:blipFill>
        <p:spPr>
          <a:xfrm>
            <a:off x="268665" y="1436911"/>
            <a:ext cx="8611385" cy="3575934"/>
          </a:xfrm>
          <a:prstGeom prst="rect">
            <a:avLst/>
          </a:prstGeom>
          <a:noFill/>
        </p:spPr>
      </p:pic>
      <p:sp>
        <p:nvSpPr>
          <p:cNvPr id="4" name="TextBox 3">
            <a:extLst>
              <a:ext uri="{FF2B5EF4-FFF2-40B4-BE49-F238E27FC236}">
                <a16:creationId xmlns:a16="http://schemas.microsoft.com/office/drawing/2014/main" id="{B1F1838C-DB7F-626A-DA99-9C119CB6173A}"/>
              </a:ext>
            </a:extLst>
          </p:cNvPr>
          <p:cNvSpPr txBox="1"/>
          <p:nvPr/>
        </p:nvSpPr>
        <p:spPr>
          <a:xfrm>
            <a:off x="2356451" y="5290084"/>
            <a:ext cx="4572000" cy="369332"/>
          </a:xfrm>
          <a:prstGeom prst="rect">
            <a:avLst/>
          </a:prstGeom>
          <a:noFill/>
        </p:spPr>
        <p:txBody>
          <a:bodyPr wrap="square">
            <a:spAutoFit/>
          </a:bodyPr>
          <a:lstStyle/>
          <a:p>
            <a:r>
              <a:rPr lang="en-GB" dirty="0">
                <a:hlinkClick r:id="rId4"/>
              </a:rPr>
              <a:t>https://news.sky.com/topic/health-10206/1</a:t>
            </a:r>
            <a:r>
              <a:rPr lang="en-GB" dirty="0"/>
              <a:t> </a:t>
            </a:r>
          </a:p>
        </p:txBody>
      </p:sp>
    </p:spTree>
    <p:extLst>
      <p:ext uri="{BB962C8B-B14F-4D97-AF65-F5344CB8AC3E}">
        <p14:creationId xmlns:p14="http://schemas.microsoft.com/office/powerpoint/2010/main" val="19948606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4400" b="1" dirty="0">
                <a:latin typeface="+mn-lt"/>
              </a:rPr>
              <a:t>Reflective Task</a:t>
            </a:r>
          </a:p>
        </p:txBody>
      </p:sp>
      <p:graphicFrame>
        <p:nvGraphicFramePr>
          <p:cNvPr id="5" name="Content Placeholder 2">
            <a:extLst>
              <a:ext uri="{FF2B5EF4-FFF2-40B4-BE49-F238E27FC236}">
                <a16:creationId xmlns:a16="http://schemas.microsoft.com/office/drawing/2014/main" id="{3C761870-E575-1DC3-C3DD-D048494FBA98}"/>
              </a:ext>
            </a:extLst>
          </p:cNvPr>
          <p:cNvGraphicFramePr>
            <a:graphicFrameLocks noGrp="1"/>
          </p:cNvGraphicFramePr>
          <p:nvPr>
            <p:ph idx="1"/>
            <p:extLst>
              <p:ext uri="{D42A27DB-BD31-4B8C-83A1-F6EECF244321}">
                <p14:modId xmlns:p14="http://schemas.microsoft.com/office/powerpoint/2010/main" val="1654101084"/>
              </p:ext>
            </p:extLst>
          </p:nvPr>
        </p:nvGraphicFramePr>
        <p:xfrm>
          <a:off x="226243" y="2285836"/>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509E4CF-F2AF-D1B7-E605-1770C2D281F6}"/>
              </a:ext>
            </a:extLst>
          </p:cNvPr>
          <p:cNvSpPr txBox="1"/>
          <p:nvPr/>
        </p:nvSpPr>
        <p:spPr>
          <a:xfrm>
            <a:off x="5636061" y="6183435"/>
            <a:ext cx="3286409" cy="307777"/>
          </a:xfrm>
          <a:prstGeom prst="rect">
            <a:avLst/>
          </a:prstGeom>
          <a:noFill/>
        </p:spPr>
        <p:txBody>
          <a:bodyPr wrap="square" rtlCol="0">
            <a:spAutoFit/>
          </a:bodyPr>
          <a:lstStyle/>
          <a:p>
            <a:r>
              <a:rPr lang="en-GB" sz="1400" dirty="0"/>
              <a:t>(The King’s Fund and Nuffield Trust, 2023)</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5A42A8-493E-E8D4-CFC1-00623C0F74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8DC37A-02E1-D772-CA20-C7034153855B}"/>
              </a:ext>
            </a:extLst>
          </p:cNvPr>
          <p:cNvSpPr>
            <a:spLocks noGrp="1"/>
          </p:cNvSpPr>
          <p:nvPr>
            <p:ph type="title"/>
          </p:nvPr>
        </p:nvSpPr>
        <p:spPr>
          <a:xfrm>
            <a:off x="266307" y="229324"/>
            <a:ext cx="8611385" cy="1325563"/>
          </a:xfrm>
        </p:spPr>
        <p:txBody>
          <a:bodyPr anchor="ctr">
            <a:normAutofit/>
          </a:bodyPr>
          <a:lstStyle/>
          <a:p>
            <a:pPr algn="ctr"/>
            <a:r>
              <a:rPr lang="en-GB" sz="4400" b="1" dirty="0">
                <a:latin typeface="+mn-lt"/>
              </a:rPr>
              <a:t>Summary and Key Takeaways</a:t>
            </a:r>
          </a:p>
        </p:txBody>
      </p:sp>
      <p:graphicFrame>
        <p:nvGraphicFramePr>
          <p:cNvPr id="8" name="Content Placeholder 3">
            <a:extLst>
              <a:ext uri="{FF2B5EF4-FFF2-40B4-BE49-F238E27FC236}">
                <a16:creationId xmlns:a16="http://schemas.microsoft.com/office/drawing/2014/main" id="{313F8372-8B00-7C0B-ABDE-779DE398659F}"/>
              </a:ext>
            </a:extLst>
          </p:cNvPr>
          <p:cNvGraphicFramePr>
            <a:graphicFrameLocks noGrp="1"/>
          </p:cNvGraphicFramePr>
          <p:nvPr>
            <p:ph idx="1"/>
            <p:extLst>
              <p:ext uri="{D42A27DB-BD31-4B8C-83A1-F6EECF244321}">
                <p14:modId xmlns:p14="http://schemas.microsoft.com/office/powerpoint/2010/main" val="4174403387"/>
              </p:ext>
            </p:extLst>
          </p:nvPr>
        </p:nvGraphicFramePr>
        <p:xfrm>
          <a:off x="268288" y="1825625"/>
          <a:ext cx="8612187"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50449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4400" b="1" dirty="0">
                <a:latin typeface="+mn-lt"/>
              </a:rPr>
              <a:t>Suggested Reading</a:t>
            </a:r>
          </a:p>
        </p:txBody>
      </p:sp>
      <p:graphicFrame>
        <p:nvGraphicFramePr>
          <p:cNvPr id="5" name="Content Placeholder 2">
            <a:extLst>
              <a:ext uri="{FF2B5EF4-FFF2-40B4-BE49-F238E27FC236}">
                <a16:creationId xmlns:a16="http://schemas.microsoft.com/office/drawing/2014/main" id="{E520C4EE-8063-227C-93E8-1742878DAEFE}"/>
              </a:ext>
            </a:extLst>
          </p:cNvPr>
          <p:cNvGraphicFramePr>
            <a:graphicFrameLocks noGrp="1"/>
          </p:cNvGraphicFramePr>
          <p:nvPr>
            <p:ph idx="1"/>
            <p:extLst>
              <p:ext uri="{D42A27DB-BD31-4B8C-83A1-F6EECF244321}">
                <p14:modId xmlns:p14="http://schemas.microsoft.com/office/powerpoint/2010/main" val="3193781908"/>
              </p:ext>
            </p:extLst>
          </p:nvPr>
        </p:nvGraphicFramePr>
        <p:xfrm>
          <a:off x="268288" y="1825625"/>
          <a:ext cx="8612187"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B6DAB-E930-9206-2E2D-2D3293D193E1}"/>
              </a:ext>
            </a:extLst>
          </p:cNvPr>
          <p:cNvSpPr>
            <a:spLocks noGrp="1"/>
          </p:cNvSpPr>
          <p:nvPr>
            <p:ph type="title"/>
          </p:nvPr>
        </p:nvSpPr>
        <p:spPr>
          <a:xfrm>
            <a:off x="226243" y="1239859"/>
            <a:ext cx="8696227" cy="498408"/>
          </a:xfrm>
        </p:spPr>
        <p:txBody>
          <a:bodyPr>
            <a:normAutofit fontScale="90000"/>
          </a:bodyPr>
          <a:lstStyle/>
          <a:p>
            <a:r>
              <a:rPr lang="en-GB" b="1" dirty="0">
                <a:latin typeface="+mn-lt"/>
              </a:rPr>
              <a:t>Reference List</a:t>
            </a:r>
          </a:p>
        </p:txBody>
      </p:sp>
      <p:sp>
        <p:nvSpPr>
          <p:cNvPr id="3" name="Content Placeholder 2">
            <a:extLst>
              <a:ext uri="{FF2B5EF4-FFF2-40B4-BE49-F238E27FC236}">
                <a16:creationId xmlns:a16="http://schemas.microsoft.com/office/drawing/2014/main" id="{21FDABDE-8392-6F3D-2612-08866F77FD59}"/>
              </a:ext>
            </a:extLst>
          </p:cNvPr>
          <p:cNvSpPr>
            <a:spLocks noGrp="1"/>
          </p:cNvSpPr>
          <p:nvPr>
            <p:ph idx="1"/>
          </p:nvPr>
        </p:nvSpPr>
        <p:spPr>
          <a:xfrm>
            <a:off x="221530" y="1665839"/>
            <a:ext cx="8696227" cy="5111382"/>
          </a:xfrm>
        </p:spPr>
        <p:txBody>
          <a:bodyPr>
            <a:normAutofit fontScale="62500" lnSpcReduction="20000"/>
          </a:bodyPr>
          <a:lstStyle/>
          <a:p>
            <a:r>
              <a:rPr lang="en-GB" dirty="0"/>
              <a:t>Brennen, J.S., Simon, F.M., Howard, P.N. and Nielsen, R.K. (2020) ‘Types, sources, and claims of COVID-19 misinformation’, </a:t>
            </a:r>
            <a:r>
              <a:rPr lang="en-GB" i="1" dirty="0"/>
              <a:t>Reuters Institute</a:t>
            </a:r>
            <a:r>
              <a:rPr lang="en-GB" dirty="0"/>
              <a:t>, 7 April. Available at: </a:t>
            </a:r>
            <a:r>
              <a:rPr lang="en-GB" dirty="0">
                <a:hlinkClick r:id="rId2"/>
              </a:rPr>
              <a:t>Types, Sources, and Claims of COVID-19 Misinformation</a:t>
            </a:r>
            <a:r>
              <a:rPr lang="en-GB" dirty="0"/>
              <a:t> (Accessed: 2 May 2025).</a:t>
            </a:r>
          </a:p>
          <a:p>
            <a:r>
              <a:rPr lang="en-GB" dirty="0"/>
              <a:t>Carter, M. (2023). </a:t>
            </a:r>
            <a:r>
              <a:rPr lang="en-GB" i="1" dirty="0"/>
              <a:t>How do UK broadcast media deal with COVID misinformation?</a:t>
            </a:r>
            <a:r>
              <a:rPr lang="en-GB" dirty="0"/>
              <a:t> The BMJ, 382, p1684.</a:t>
            </a:r>
          </a:p>
          <a:p>
            <a:r>
              <a:rPr lang="en-GB" dirty="0" err="1"/>
              <a:t>Entman</a:t>
            </a:r>
            <a:r>
              <a:rPr lang="en-GB" dirty="0"/>
              <a:t>, R.M. (1993) ‘Framing: Toward clarification of a fractured paradigm’, </a:t>
            </a:r>
            <a:r>
              <a:rPr lang="en-GB" i="1" dirty="0"/>
              <a:t>Journal of Communication</a:t>
            </a:r>
            <a:r>
              <a:rPr lang="en-GB" dirty="0"/>
              <a:t>, 43(4), pp. 51–58. Available at: </a:t>
            </a:r>
            <a:r>
              <a:rPr lang="en-GB" dirty="0">
                <a:hlinkClick r:id="rId3"/>
              </a:rPr>
              <a:t>Framing: Toward Clarification of a Fractured Paradigm - </a:t>
            </a:r>
            <a:r>
              <a:rPr lang="en-GB" dirty="0" err="1">
                <a:hlinkClick r:id="rId3"/>
              </a:rPr>
              <a:t>Entman</a:t>
            </a:r>
            <a:r>
              <a:rPr lang="en-GB" dirty="0">
                <a:hlinkClick r:id="rId3"/>
              </a:rPr>
              <a:t> - 1993 - Journal of Communication - Wiley Online Library</a:t>
            </a:r>
            <a:r>
              <a:rPr lang="en-GB" dirty="0"/>
              <a:t> (Accessed: 2 April 2025).</a:t>
            </a:r>
          </a:p>
          <a:p>
            <a:r>
              <a:rPr lang="en-GB" dirty="0"/>
              <a:t>Henderson, C., Evans-Lacko, S. and Thornicroft, G. (2020) ‘Public knowledge, attitudes, and behaviour regarding mental illness in England 2009–2019’, </a:t>
            </a:r>
            <a:r>
              <a:rPr lang="en-GB" i="1" dirty="0"/>
              <a:t>Journal of Mental Health</a:t>
            </a:r>
            <a:r>
              <a:rPr lang="en-GB" dirty="0"/>
              <a:t>, 29(3), pp. 276–283.Available at: </a:t>
            </a:r>
            <a:r>
              <a:rPr lang="en-GB" dirty="0">
                <a:hlinkClick r:id="rId4"/>
              </a:rPr>
              <a:t>Public knowledge, attitudes and behaviour regarding people with mental illness in England 2009-2012 | The British Journal of Psychiatry | Cambridge Core</a:t>
            </a:r>
            <a:r>
              <a:rPr lang="en-GB" dirty="0"/>
              <a:t> (Accessed: 2 April 2025).</a:t>
            </a:r>
          </a:p>
          <a:p>
            <a:r>
              <a:rPr lang="en-GB" dirty="0"/>
              <a:t>Mental Health Foundation (2023) </a:t>
            </a:r>
            <a:r>
              <a:rPr lang="en-GB" i="1" dirty="0"/>
              <a:t>Stigma and Discrimination in the UK</a:t>
            </a:r>
            <a:r>
              <a:rPr lang="en-GB" dirty="0"/>
              <a:t>. Available at: </a:t>
            </a:r>
            <a:r>
              <a:rPr lang="en-GB" dirty="0">
                <a:hlinkClick r:id="rId5"/>
              </a:rPr>
              <a:t>Stigma and discrimination | Mental Health Foundation</a:t>
            </a:r>
            <a:r>
              <a:rPr lang="en-GB" dirty="0"/>
              <a:t> (Accessed: 2 May 2025).</a:t>
            </a:r>
          </a:p>
          <a:p>
            <a:r>
              <a:rPr lang="en-GB" dirty="0"/>
              <a:t>Naik, Y., Baker, P., Walker, J. and Tilford, S. (2020) ‘Framing the public health narrative: A qualitative study of UK media reporting of the COVID-19 pandemic’, </a:t>
            </a:r>
            <a:r>
              <a:rPr lang="en-GB" i="1" dirty="0"/>
              <a:t>Health Communication</a:t>
            </a:r>
            <a:r>
              <a:rPr lang="en-GB" dirty="0"/>
              <a:t>, 36(1), pp. 1–9.Available at: </a:t>
            </a:r>
            <a:r>
              <a:rPr lang="en-GB" dirty="0">
                <a:hlinkClick r:id="rId6"/>
              </a:rPr>
              <a:t>Going upstream – an umbrella review of the macroeconomic determinants of health and health inequalities | BMC Public Health | Full Text</a:t>
            </a:r>
            <a:r>
              <a:rPr lang="en-GB" dirty="0"/>
              <a:t> (Accessed: 2 April 2025).</a:t>
            </a:r>
          </a:p>
          <a:p>
            <a:r>
              <a:rPr lang="en-GB" dirty="0"/>
              <a:t>Seale, C. (2021) </a:t>
            </a:r>
            <a:r>
              <a:rPr lang="en-GB" i="1" dirty="0"/>
              <a:t>Media and Health</a:t>
            </a:r>
            <a:r>
              <a:rPr lang="en-GB" dirty="0"/>
              <a:t>. London: Sage Publications Ltd.</a:t>
            </a:r>
          </a:p>
          <a:p>
            <a:r>
              <a:rPr lang="en-GB" dirty="0"/>
              <a:t>The King’s Fund and Nuffield Trust (2023) </a:t>
            </a:r>
            <a:r>
              <a:rPr lang="en-GB" i="1" dirty="0"/>
              <a:t>Public satisfaction with the NHS and social care in 2022</a:t>
            </a:r>
            <a:r>
              <a:rPr lang="en-GB" dirty="0"/>
              <a:t>. Available at: </a:t>
            </a:r>
            <a:r>
              <a:rPr lang="en-GB" dirty="0">
                <a:hlinkClick r:id="rId7"/>
              </a:rPr>
              <a:t>https://www.kingsfund.org.uk/insight-and-analysis/reports/public-satisfaction-nhs-and-social-care-2022</a:t>
            </a:r>
            <a:r>
              <a:rPr lang="en-GB" dirty="0"/>
              <a:t> (Accessed: 2 May 2025).</a:t>
            </a:r>
          </a:p>
          <a:p>
            <a:r>
              <a:rPr lang="en-GB" dirty="0"/>
              <a:t>United Nations (2023) </a:t>
            </a:r>
            <a:r>
              <a:rPr lang="en-GB" i="1" dirty="0"/>
              <a:t>Goal 3: Good Health and Wellbeing</a:t>
            </a:r>
            <a:r>
              <a:rPr lang="en-GB" dirty="0"/>
              <a:t>. Available at: </a:t>
            </a:r>
            <a:r>
              <a:rPr lang="en-GB" dirty="0">
                <a:hlinkClick r:id="rId8"/>
              </a:rPr>
              <a:t>https://sdgs.un.org/goals/goal3</a:t>
            </a:r>
            <a:r>
              <a:rPr lang="en-GB" dirty="0"/>
              <a:t> (Accessed: 2 May 2025).</a:t>
            </a:r>
          </a:p>
          <a:p>
            <a:r>
              <a:rPr lang="en-GB" dirty="0" err="1"/>
              <a:t>Unicef</a:t>
            </a:r>
            <a:r>
              <a:rPr lang="en-GB" dirty="0"/>
              <a:t> (2020) </a:t>
            </a:r>
            <a:r>
              <a:rPr lang="en-GB" i="1" dirty="0"/>
              <a:t>Managing the COVID-19 Infodemic: Promoting Healthy Behaviours and Mitigating the Harm from Misinformation and Disinformation</a:t>
            </a:r>
            <a:r>
              <a:rPr lang="en-GB" dirty="0"/>
              <a:t>. Available at: </a:t>
            </a:r>
            <a:r>
              <a:rPr lang="en-GB" dirty="0">
                <a:hlinkClick r:id="rId9"/>
              </a:rPr>
              <a:t>Managing the COVID-19 infodemic: Promoting healthy behaviours and mitigating the harm from misinformation and disinformation</a:t>
            </a:r>
            <a:r>
              <a:rPr lang="en-GB" dirty="0"/>
              <a:t> (Accessed: 2 May 2025).</a:t>
            </a:r>
          </a:p>
          <a:p>
            <a:r>
              <a:rPr lang="en-GB" dirty="0"/>
              <a:t>WHO (2022) </a:t>
            </a:r>
            <a:r>
              <a:rPr lang="en-GB" i="1" dirty="0"/>
              <a:t>Health in the Sustainable Development Goals</a:t>
            </a:r>
            <a:r>
              <a:rPr lang="en-GB" dirty="0"/>
              <a:t>. Available at: </a:t>
            </a:r>
            <a:r>
              <a:rPr lang="en-GB" dirty="0">
                <a:hlinkClick r:id="rId10"/>
              </a:rPr>
              <a:t>https://www.who.int/health-topics/sustainable-development-goals</a:t>
            </a:r>
            <a:r>
              <a:rPr lang="en-GB" dirty="0"/>
              <a:t> (Accessed: 2 May 2025).</a:t>
            </a:r>
          </a:p>
          <a:p>
            <a:endParaRPr lang="en-GB" dirty="0"/>
          </a:p>
        </p:txBody>
      </p:sp>
    </p:spTree>
    <p:extLst>
      <p:ext uri="{BB962C8B-B14F-4D97-AF65-F5344CB8AC3E}">
        <p14:creationId xmlns:p14="http://schemas.microsoft.com/office/powerpoint/2010/main" val="1143814268"/>
      </p:ext>
    </p:extLst>
  </p:cSld>
  <p:clrMapOvr>
    <a:masterClrMapping/>
  </p:clrMapOvr>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55</TotalTime>
  <Words>3184</Words>
  <Application>Microsoft Office PowerPoint</Application>
  <PresentationFormat>On-screen Show (4:3)</PresentationFormat>
  <Paragraphs>282</Paragraphs>
  <Slides>46</Slides>
  <Notes>5</Notes>
  <HiddenSlides>0</HiddenSlides>
  <MMClips>1</MMClips>
  <ScaleCrop>false</ScaleCrop>
  <HeadingPairs>
    <vt:vector size="6" baseType="variant">
      <vt:variant>
        <vt:lpstr>Fonts Used</vt:lpstr>
      </vt:variant>
      <vt:variant>
        <vt:i4>4</vt:i4>
      </vt:variant>
      <vt:variant>
        <vt:lpstr>Theme</vt:lpstr>
      </vt:variant>
      <vt:variant>
        <vt:i4>10</vt:i4>
      </vt:variant>
      <vt:variant>
        <vt:lpstr>Slide Titles</vt:lpstr>
      </vt:variant>
      <vt:variant>
        <vt:i4>46</vt:i4>
      </vt:variant>
    </vt:vector>
  </HeadingPairs>
  <TitlesOfParts>
    <vt:vector size="60" baseType="lpstr">
      <vt:lpstr>Aptos</vt:lpstr>
      <vt:lpstr>Arial</vt:lpstr>
      <vt:lpstr>Calibri</vt:lpstr>
      <vt:lpstr>Calibri Light</vt:lpstr>
      <vt:lpstr>UWTSD Theme</vt:lpstr>
      <vt:lpstr>UWTSD Text 2</vt:lpstr>
      <vt:lpstr>UWTSD Logo Variations place image in Background</vt:lpstr>
      <vt:lpstr>UWTSD Holding Page</vt:lpstr>
      <vt:lpstr>UWTSD Title Page 1</vt:lpstr>
      <vt:lpstr>UWTSD Text 1</vt:lpstr>
      <vt:lpstr>1_UWTSD Text 2</vt:lpstr>
      <vt:lpstr>UWTSD Text 3</vt:lpstr>
      <vt:lpstr>UWTSD Text 4</vt:lpstr>
      <vt:lpstr>1_UWTSD Logo Variations place image in Background</vt:lpstr>
      <vt:lpstr>PowerPoint Presentation</vt:lpstr>
      <vt:lpstr>Learning Outcomes – Week 2</vt:lpstr>
      <vt:lpstr>Quick Recap – Week 1</vt:lpstr>
      <vt:lpstr>What is Sustainability?</vt:lpstr>
      <vt:lpstr>PowerPoint Presentation</vt:lpstr>
      <vt:lpstr>What is Sustainability?</vt:lpstr>
      <vt:lpstr>How does it relate to H&amp;SC</vt:lpstr>
      <vt:lpstr>PowerPoint Presentation</vt:lpstr>
      <vt:lpstr>Sustainable Development Goals (SDGs)</vt:lpstr>
      <vt:lpstr>How were they developed?</vt:lpstr>
      <vt:lpstr>How are they reviewed?</vt:lpstr>
      <vt:lpstr>PowerPoint Presentation</vt:lpstr>
      <vt:lpstr>Sustainable Development Goal 3</vt:lpstr>
      <vt:lpstr>PowerPoint Presentation</vt:lpstr>
      <vt:lpstr>SDG 3: Good Health and Wellbeing</vt:lpstr>
      <vt:lpstr>SDG 3: Good Health and Wellbeing</vt:lpstr>
      <vt:lpstr>How are these relevant to the UK?</vt:lpstr>
      <vt:lpstr>Activity: SDGs in Context</vt:lpstr>
      <vt:lpstr>PowerPoint Presentation</vt:lpstr>
      <vt:lpstr>The Big Mental Health Report 2025 - Centre for Mental Health</vt:lpstr>
      <vt:lpstr>The Big Mental Health Report 2025 - Centre for Mental Health</vt:lpstr>
      <vt:lpstr>What is Globalisation?</vt:lpstr>
      <vt:lpstr>What is Globalisation?</vt:lpstr>
      <vt:lpstr>Recap and Summary Sustainability &amp; Health</vt:lpstr>
      <vt:lpstr>Recap and Summary  Sustainable Development in Health</vt:lpstr>
      <vt:lpstr>Media and Health</vt:lpstr>
      <vt:lpstr>Media is a Social Process</vt:lpstr>
      <vt:lpstr>Media influences social behaviour and identity</vt:lpstr>
      <vt:lpstr>PowerPoint Presentation</vt:lpstr>
      <vt:lpstr>Types of Media and Their Influence</vt:lpstr>
      <vt:lpstr>Framing Health in the Media</vt:lpstr>
      <vt:lpstr>Positive vs Negative Portrayal </vt:lpstr>
      <vt:lpstr>Examples in Health Media</vt:lpstr>
      <vt:lpstr>Public Perception and Stigma</vt:lpstr>
      <vt:lpstr>Health Belief Model</vt:lpstr>
      <vt:lpstr>How is the HBM useful?</vt:lpstr>
      <vt:lpstr>Attending Mental Health Therapy: Example </vt:lpstr>
      <vt:lpstr>How Does Media Influence Progress on SDG 3?</vt:lpstr>
      <vt:lpstr>The Role of Misinformation</vt:lpstr>
      <vt:lpstr>Case Study: COVID-19 and the Media</vt:lpstr>
      <vt:lpstr>Group Activity: Article Breakdown</vt:lpstr>
      <vt:lpstr>Examples</vt:lpstr>
      <vt:lpstr>Reflective Task</vt:lpstr>
      <vt:lpstr>Summary and Key Takeaways</vt:lpstr>
      <vt:lpstr>Suggested Reading</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Joanne Davies (Yr Athrofa)</dc:creator>
  <cp:keywords/>
  <dc:description>generated using python-pptx</dc:description>
  <cp:lastModifiedBy>Parese Ahmed</cp:lastModifiedBy>
  <cp:revision>14</cp:revision>
  <dcterms:created xsi:type="dcterms:W3CDTF">2013-01-27T09:14:16Z</dcterms:created>
  <dcterms:modified xsi:type="dcterms:W3CDTF">2026-09-14T12:01:59Z</dcterms:modified>
  <cp:category/>
</cp:coreProperties>
</file>