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57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>
      <p:cViewPr varScale="1">
        <p:scale>
          <a:sx n="91" d="100"/>
          <a:sy n="91" d="100"/>
        </p:scale>
        <p:origin x="615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C697BB-B437-4A3E-BE04-65A559372C12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162B8D-4976-4661-9305-E2C6CE7E5D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3762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 smtClean="0"/>
              <a:t>Hannah</a:t>
            </a:r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4D2237A5-D2AD-407E-A339-D9BDBCC69162}" type="slidenum">
              <a:rPr lang="en-US" altLang="en-US">
                <a:latin typeface="Calibri" panose="020F0502020204030204" pitchFamily="34" charset="0"/>
              </a:rPr>
              <a:pPr/>
              <a:t>2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05236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 smtClean="0"/>
              <a:t>Hannah</a:t>
            </a:r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6C71A55-C480-4068-B66A-92646539753F}" type="slidenum">
              <a:rPr lang="en-US" altLang="en-US">
                <a:latin typeface="Calibri" panose="020F0502020204030204" pitchFamily="34" charset="0"/>
              </a:rPr>
              <a:pPr/>
              <a:t>3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454773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915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 smtClean="0"/>
              <a:t>Hannah</a:t>
            </a:r>
          </a:p>
        </p:txBody>
      </p:sp>
      <p:sp>
        <p:nvSpPr>
          <p:cNvPr id="4915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E38BF4A3-80FA-4F34-8D4B-F27AC0DB4EB5}" type="slidenum">
              <a:rPr lang="en-US" altLang="en-US">
                <a:latin typeface="Calibri" panose="020F0502020204030204" pitchFamily="34" charset="0"/>
              </a:rPr>
              <a:pPr/>
              <a:t>4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78606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120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 smtClean="0"/>
              <a:t>Patty</a:t>
            </a:r>
          </a:p>
        </p:txBody>
      </p:sp>
      <p:sp>
        <p:nvSpPr>
          <p:cNvPr id="5120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81354A18-65EE-4BCC-97DF-29F46015C7F8}" type="slidenum">
              <a:rPr lang="en-US" altLang="en-US">
                <a:latin typeface="Calibri" panose="020F0502020204030204" pitchFamily="34" charset="0"/>
              </a:rPr>
              <a:pPr/>
              <a:t>5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595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 smtClean="0"/>
              <a:t>Patty</a:t>
            </a:r>
          </a:p>
          <a:p>
            <a:pPr eaLnBrk="1" hangingPunct="1">
              <a:spcBef>
                <a:spcPct val="0"/>
              </a:spcBef>
            </a:pPr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949481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529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 smtClean="0"/>
              <a:t>Patty</a:t>
            </a:r>
          </a:p>
          <a:p>
            <a:pPr eaLnBrk="1" hangingPunct="1"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5530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B277512-60DF-4941-9414-FD9E5A785C34}" type="slidenum">
              <a:rPr lang="en-US" altLang="en-US">
                <a:latin typeface="Calibri" panose="020F0502020204030204" pitchFamily="34" charset="0"/>
              </a:rPr>
              <a:pPr/>
              <a:t>7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756414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73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 smtClean="0"/>
              <a:t>Patty</a:t>
            </a:r>
          </a:p>
          <a:p>
            <a:pPr eaLnBrk="1" hangingPunct="1"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573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F272119-FB4C-4C29-86CB-947955E1CB37}" type="slidenum">
              <a:rPr lang="en-US" altLang="en-US">
                <a:latin typeface="Calibri" panose="020F0502020204030204" pitchFamily="34" charset="0"/>
              </a:rPr>
              <a:pPr/>
              <a:t>8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661931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93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 smtClean="0"/>
              <a:t>Patty</a:t>
            </a:r>
          </a:p>
          <a:p>
            <a:pPr eaLnBrk="1" hangingPunct="1"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593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B6E5792-E967-4E50-8C2D-63E5ADF85C12}" type="slidenum">
              <a:rPr lang="en-US" altLang="en-US">
                <a:latin typeface="Calibri" panose="020F0502020204030204" pitchFamily="34" charset="0"/>
              </a:rPr>
              <a:pPr/>
              <a:t>9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558364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14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 smtClean="0"/>
              <a:t>Patty</a:t>
            </a:r>
          </a:p>
          <a:p>
            <a:pPr eaLnBrk="1" hangingPunct="1"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614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951EC78-E7D5-4855-8841-88114F48A095}" type="slidenum">
              <a:rPr lang="en-US" altLang="en-US">
                <a:latin typeface="Calibri" panose="020F0502020204030204" pitchFamily="34" charset="0"/>
              </a:rPr>
              <a:pPr/>
              <a:t>10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144154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34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 smtClean="0"/>
              <a:t>Patty</a:t>
            </a:r>
          </a:p>
          <a:p>
            <a:pPr eaLnBrk="1" hangingPunct="1"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634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0673A61-1599-457F-BBEB-2C9C24547B84}" type="slidenum">
              <a:rPr lang="en-US" altLang="en-US">
                <a:latin typeface="Calibri" panose="020F0502020204030204" pitchFamily="34" charset="0"/>
              </a:rPr>
              <a:pPr/>
              <a:t>11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027459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55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 smtClean="0"/>
              <a:t>Patty</a:t>
            </a:r>
          </a:p>
          <a:p>
            <a:pPr eaLnBrk="1" hangingPunct="1"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6554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9FF72A0-3FAD-4D7E-A6DE-94B3A0FBF4DE}" type="slidenum">
              <a:rPr lang="en-US" altLang="en-US">
                <a:latin typeface="Calibri" panose="020F0502020204030204" pitchFamily="34" charset="0"/>
              </a:rPr>
              <a:pPr/>
              <a:t>12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939039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75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 smtClean="0"/>
              <a:t>Patty</a:t>
            </a:r>
          </a:p>
          <a:p>
            <a:pPr eaLnBrk="1" hangingPunct="1"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675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95CA602-126B-4CBB-B828-15E86AC82DDB}" type="slidenum">
              <a:rPr lang="en-US" altLang="en-US">
                <a:latin typeface="Calibri" panose="020F0502020204030204" pitchFamily="34" charset="0"/>
              </a:rPr>
              <a:pPr/>
              <a:t>13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93229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96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 smtClean="0"/>
              <a:t>Patty</a:t>
            </a:r>
          </a:p>
          <a:p>
            <a:pPr eaLnBrk="1" hangingPunct="1"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696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C787DAC1-EB11-4B1E-B9CF-4CE093CA4E79}" type="slidenum">
              <a:rPr lang="en-US" altLang="en-US">
                <a:latin typeface="Calibri" panose="020F0502020204030204" pitchFamily="34" charset="0"/>
              </a:rPr>
              <a:pPr/>
              <a:t>14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570930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6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 smtClean="0"/>
              <a:t>Patty</a:t>
            </a:r>
          </a:p>
          <a:p>
            <a:pPr eaLnBrk="1" hangingPunct="1"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7168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9F886A3A-EA51-4CA5-BB76-D02B5DC1DD24}" type="slidenum">
              <a:rPr lang="en-US" altLang="en-US">
                <a:latin typeface="Calibri" panose="020F0502020204030204" pitchFamily="34" charset="0"/>
              </a:rPr>
              <a:pPr/>
              <a:t>15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608681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373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 smtClean="0"/>
              <a:t>Patty</a:t>
            </a:r>
          </a:p>
          <a:p>
            <a:pPr eaLnBrk="1" hangingPunct="1"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7373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8288EC8D-2AE3-4B03-B7F8-D3E51BCE4D66}" type="slidenum">
              <a:rPr lang="en-US" altLang="en-US">
                <a:latin typeface="Calibri" panose="020F0502020204030204" pitchFamily="34" charset="0"/>
              </a:rPr>
              <a:pPr/>
              <a:t>16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760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riticalthinking.org/aboutCT/definin%20gCT.shtml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>
            <a:off x="671576" y="2946247"/>
            <a:ext cx="1125242" cy="110849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83768" y="5445224"/>
            <a:ext cx="6400800" cy="1152128"/>
          </a:xfrm>
        </p:spPr>
        <p:txBody>
          <a:bodyPr>
            <a:normAutofit lnSpcReduction="10000"/>
          </a:bodyPr>
          <a:lstStyle/>
          <a:p>
            <a:r>
              <a:rPr lang="en-GB" dirty="0" smtClean="0">
                <a:solidFill>
                  <a:schemeClr val="tx1"/>
                </a:solidFill>
              </a:rPr>
              <a:t>Critical Thinking for Life and Studies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(Part 1)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6084168" y="2520645"/>
            <a:ext cx="2232248" cy="1512168"/>
          </a:xfrm>
          <a:prstGeom prst="rect">
            <a:avLst/>
          </a:prstGeom>
          <a:solidFill>
            <a:srgbClr val="66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71576" y="814378"/>
            <a:ext cx="1872208" cy="144016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8327" y="2946247"/>
            <a:ext cx="1108491" cy="110849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28184" y="2655285"/>
            <a:ext cx="1967503" cy="130552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3419872" y="238314"/>
            <a:ext cx="2016224" cy="136815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6804248" y="238314"/>
            <a:ext cx="1512168" cy="158417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22761" y="936060"/>
            <a:ext cx="1761693" cy="1174462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903640" y="409714"/>
            <a:ext cx="1268760" cy="126876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551246" y="317925"/>
            <a:ext cx="1753476" cy="1166859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2843808" y="1844824"/>
            <a:ext cx="3168352" cy="2209914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42939" y="1986831"/>
            <a:ext cx="2937756" cy="1958504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>
          <a:xfrm>
            <a:off x="671576" y="238314"/>
            <a:ext cx="2592288" cy="4320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2843808" y="814378"/>
            <a:ext cx="43204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671576" y="2326546"/>
            <a:ext cx="1872208" cy="50405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907704" y="2946247"/>
            <a:ext cx="648072" cy="1108491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/>
          <p:cNvSpPr/>
          <p:nvPr/>
        </p:nvSpPr>
        <p:spPr>
          <a:xfrm>
            <a:off x="5580112" y="238314"/>
            <a:ext cx="1080120" cy="136815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6111291" y="1822899"/>
            <a:ext cx="561583" cy="5537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Rectangle 21"/>
          <p:cNvSpPr/>
          <p:nvPr/>
        </p:nvSpPr>
        <p:spPr>
          <a:xfrm>
            <a:off x="6804248" y="1964906"/>
            <a:ext cx="1512168" cy="411723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614645" y="4268170"/>
            <a:ext cx="824691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Continuous Professional Development for Students Study Skills Workshop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899016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itle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922114"/>
          </a:xfrm>
        </p:spPr>
        <p:txBody>
          <a:bodyPr/>
          <a:lstStyle/>
          <a:p>
            <a:pPr eaLnBrk="1" hangingPunct="1"/>
            <a:r>
              <a:rPr lang="en-US" altLang="en-US" b="1" dirty="0" smtClean="0"/>
              <a:t>Defining Critical Thinking</a:t>
            </a:r>
          </a:p>
        </p:txBody>
      </p:sp>
      <p:sp>
        <p:nvSpPr>
          <p:cNvPr id="44035" name="Content Placeholder 2"/>
          <p:cNvSpPr>
            <a:spLocks noGrp="1"/>
          </p:cNvSpPr>
          <p:nvPr>
            <p:ph idx="1"/>
          </p:nvPr>
        </p:nvSpPr>
        <p:spPr>
          <a:xfrm>
            <a:off x="755576" y="1196752"/>
            <a:ext cx="7708900" cy="5105400"/>
          </a:xfrm>
        </p:spPr>
        <p:txBody>
          <a:bodyPr/>
          <a:lstStyle/>
          <a:p>
            <a:pPr eaLnBrk="1" hangingPunct="1"/>
            <a:r>
              <a:rPr lang="en-US" altLang="en-US" sz="2800" dirty="0" smtClean="0"/>
              <a:t>Individually, make a note of a short phrase to complete these sentences.</a:t>
            </a:r>
            <a:endParaRPr lang="en-US" altLang="en-US" sz="2400" dirty="0" smtClean="0"/>
          </a:p>
          <a:p>
            <a:pPr eaLnBrk="1" hangingPunct="1"/>
            <a:endParaRPr lang="en-US" altLang="en-US" sz="2800" dirty="0" smtClean="0"/>
          </a:p>
          <a:p>
            <a:pPr eaLnBrk="1" hangingPunct="1"/>
            <a:r>
              <a:rPr lang="en-US" altLang="en-US" sz="2800" dirty="0" smtClean="0"/>
              <a:t>Critical thinking is ________________________.</a:t>
            </a:r>
          </a:p>
          <a:p>
            <a:pPr eaLnBrk="1" hangingPunct="1"/>
            <a:endParaRPr lang="en-US" altLang="en-US" sz="2800" dirty="0" smtClean="0"/>
          </a:p>
          <a:p>
            <a:pPr eaLnBrk="1" hangingPunct="1"/>
            <a:endParaRPr lang="en-US" altLang="en-US" sz="2800" dirty="0" smtClean="0"/>
          </a:p>
          <a:p>
            <a:pPr eaLnBrk="1" hangingPunct="1"/>
            <a:r>
              <a:rPr lang="en-US" altLang="en-US" sz="2800" dirty="0" smtClean="0"/>
              <a:t>Critical thinking is not _____________________.</a:t>
            </a:r>
          </a:p>
        </p:txBody>
      </p:sp>
    </p:spTree>
    <p:extLst>
      <p:ext uri="{BB962C8B-B14F-4D97-AF65-F5344CB8AC3E}">
        <p14:creationId xmlns:p14="http://schemas.microsoft.com/office/powerpoint/2010/main" val="3564911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3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922114"/>
          </a:xfrm>
        </p:spPr>
        <p:txBody>
          <a:bodyPr/>
          <a:lstStyle/>
          <a:p>
            <a:pPr eaLnBrk="1" hangingPunct="1"/>
            <a:r>
              <a:rPr lang="en-US" altLang="en-US" b="1" dirty="0" smtClean="0"/>
              <a:t>Defining Critical Thinking</a:t>
            </a:r>
          </a:p>
        </p:txBody>
      </p:sp>
      <p:sp>
        <p:nvSpPr>
          <p:cNvPr id="46084" name="Content Placeholder 2"/>
          <p:cNvSpPr>
            <a:spLocks noGrp="1"/>
          </p:cNvSpPr>
          <p:nvPr>
            <p:ph idx="1"/>
          </p:nvPr>
        </p:nvSpPr>
        <p:spPr>
          <a:xfrm>
            <a:off x="304800" y="1260475"/>
            <a:ext cx="8534400" cy="5368925"/>
          </a:xfrm>
        </p:spPr>
        <p:txBody>
          <a:bodyPr/>
          <a:lstStyle/>
          <a:p>
            <a:pPr eaLnBrk="1" hangingPunct="1"/>
            <a:r>
              <a:rPr lang="en-US" altLang="en-US" sz="2800" dirty="0" smtClean="0"/>
              <a:t>In groups of 5-6, debrief and try to come to a consensus. Record your group responses.</a:t>
            </a:r>
          </a:p>
          <a:p>
            <a:pPr eaLnBrk="1" hangingPunct="1"/>
            <a:endParaRPr lang="en-US" altLang="en-US" sz="2800" dirty="0" smtClean="0"/>
          </a:p>
          <a:p>
            <a:pPr eaLnBrk="1" hangingPunct="1"/>
            <a:endParaRPr lang="en-US" altLang="en-US" sz="2800" dirty="0" smtClean="0"/>
          </a:p>
          <a:p>
            <a:pPr eaLnBrk="1" hangingPunct="1"/>
            <a:r>
              <a:rPr lang="en-US" altLang="en-US" sz="2800" dirty="0" smtClean="0"/>
              <a:t>Critical thinking is ________________________.</a:t>
            </a:r>
          </a:p>
          <a:p>
            <a:pPr eaLnBrk="1" hangingPunct="1"/>
            <a:endParaRPr lang="en-US" altLang="en-US" sz="2800" dirty="0" smtClean="0"/>
          </a:p>
          <a:p>
            <a:pPr eaLnBrk="1" hangingPunct="1"/>
            <a:endParaRPr lang="en-US" altLang="en-US" sz="2800" dirty="0" smtClean="0"/>
          </a:p>
          <a:p>
            <a:pPr eaLnBrk="1" hangingPunct="1"/>
            <a:r>
              <a:rPr lang="en-US" altLang="en-US" sz="2800" dirty="0" smtClean="0"/>
              <a:t>Critical thinking is not _____________________.</a:t>
            </a:r>
          </a:p>
        </p:txBody>
      </p:sp>
    </p:spTree>
    <p:extLst>
      <p:ext uri="{BB962C8B-B14F-4D97-AF65-F5344CB8AC3E}">
        <p14:creationId xmlns:p14="http://schemas.microsoft.com/office/powerpoint/2010/main" val="2898232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1" name="Title 1"/>
          <p:cNvSpPr>
            <a:spLocks noGrp="1"/>
          </p:cNvSpPr>
          <p:nvPr>
            <p:ph type="title"/>
          </p:nvPr>
        </p:nvSpPr>
        <p:spPr>
          <a:xfrm>
            <a:off x="444082" y="116632"/>
            <a:ext cx="8229600" cy="850106"/>
          </a:xfrm>
        </p:spPr>
        <p:txBody>
          <a:bodyPr/>
          <a:lstStyle/>
          <a:p>
            <a:pPr eaLnBrk="1" hangingPunct="1"/>
            <a:r>
              <a:rPr lang="en-US" altLang="en-US" b="1" dirty="0" smtClean="0"/>
              <a:t>Defining Critical Thinking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394" y="1196752"/>
            <a:ext cx="8305800" cy="3032621"/>
          </a:xfrm>
        </p:spPr>
        <p:txBody>
          <a:bodyPr>
            <a:noAutofit/>
          </a:bodyPr>
          <a:lstStyle/>
          <a:p>
            <a:pPr eaLnBrk="1" hangingPunct="1">
              <a:spcBef>
                <a:spcPts val="600"/>
              </a:spcBef>
              <a:spcAft>
                <a:spcPts val="600"/>
              </a:spcAft>
              <a:defRPr/>
            </a:pPr>
            <a:r>
              <a:rPr lang="en-US" sz="2800" dirty="0" smtClean="0"/>
              <a:t>In your groups,  decide what critical thinking “looks like” when someone is thinking critically. </a:t>
            </a:r>
          </a:p>
          <a:p>
            <a:pPr eaLnBrk="1" hangingPunct="1">
              <a:spcBef>
                <a:spcPts val="600"/>
              </a:spcBef>
              <a:spcAft>
                <a:spcPts val="600"/>
              </a:spcAft>
              <a:defRPr/>
            </a:pPr>
            <a:r>
              <a:rPr lang="en-US" sz="2800" dirty="0" smtClean="0"/>
              <a:t>Draw a picture on your flip chart sheet that highlights critical thinking within your field.</a:t>
            </a:r>
          </a:p>
          <a:p>
            <a:pPr eaLnBrk="1" hangingPunct="1">
              <a:spcBef>
                <a:spcPts val="600"/>
              </a:spcBef>
              <a:spcAft>
                <a:spcPts val="600"/>
              </a:spcAft>
              <a:defRPr/>
            </a:pPr>
            <a:r>
              <a:rPr lang="en-US" sz="2800" dirty="0" smtClean="0"/>
              <a:t>What does a critical thinker look like?</a:t>
            </a:r>
          </a:p>
          <a:p>
            <a:pPr eaLnBrk="1" hangingPunct="1">
              <a:spcBef>
                <a:spcPts val="600"/>
              </a:spcBef>
              <a:spcAft>
                <a:spcPts val="600"/>
              </a:spcAft>
              <a:defRPr/>
            </a:pPr>
            <a:r>
              <a:rPr lang="en-US" sz="2800" dirty="0" smtClean="0"/>
              <a:t>What would they be doing?</a:t>
            </a:r>
          </a:p>
          <a:p>
            <a:pPr eaLnBrk="1" hangingPunct="1">
              <a:spcBef>
                <a:spcPts val="600"/>
              </a:spcBef>
              <a:spcAft>
                <a:spcPts val="600"/>
              </a:spcAft>
              <a:defRPr/>
            </a:pPr>
            <a:r>
              <a:rPr lang="en-US" sz="2800" dirty="0" smtClean="0"/>
              <a:t>What makes them different?</a:t>
            </a:r>
          </a:p>
          <a:p>
            <a:pPr eaLnBrk="1" hangingPunct="1">
              <a:spcBef>
                <a:spcPts val="600"/>
              </a:spcBef>
              <a:spcAft>
                <a:spcPts val="600"/>
              </a:spcAft>
              <a:defRPr/>
            </a:pPr>
            <a:endParaRPr lang="en-US" sz="2800" dirty="0" smtClean="0"/>
          </a:p>
          <a:p>
            <a:pPr eaLnBrk="1" hangingPunct="1">
              <a:spcBef>
                <a:spcPts val="600"/>
              </a:spcBef>
              <a:spcAft>
                <a:spcPts val="600"/>
              </a:spcAft>
              <a:defRPr/>
            </a:pPr>
            <a:endParaRPr lang="en-US" sz="2800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5157192"/>
            <a:ext cx="1324515" cy="1324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3427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itle 3"/>
          <p:cNvSpPr>
            <a:spLocks noGrp="1"/>
          </p:cNvSpPr>
          <p:nvPr>
            <p:ph type="title"/>
          </p:nvPr>
        </p:nvSpPr>
        <p:spPr>
          <a:xfrm>
            <a:off x="304800" y="341313"/>
            <a:ext cx="8610600" cy="67945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b="1" dirty="0" smtClean="0"/>
              <a:t>What is Critical Thinking?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71600" y="2060848"/>
            <a:ext cx="7010400" cy="240065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4400" b="1" kern="0" dirty="0" smtClean="0">
                <a:latin typeface="+mn-lt"/>
              </a:rPr>
              <a:t>“</a:t>
            </a:r>
            <a:r>
              <a:rPr lang="en-US" sz="4400" b="1" kern="0" dirty="0">
                <a:latin typeface="+mn-lt"/>
              </a:rPr>
              <a:t>Higher-Order Thinking”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4400" b="1" kern="0" dirty="0">
              <a:latin typeface="+mn-lt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4400" b="1" kern="0" dirty="0">
                <a:latin typeface="+mn-lt"/>
              </a:rPr>
              <a:t>“Complex Thinking”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894592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>
          <a:xfrm>
            <a:off x="312060" y="188640"/>
            <a:ext cx="8534400" cy="864096"/>
          </a:xfrm>
        </p:spPr>
        <p:txBody>
          <a:bodyPr/>
          <a:lstStyle/>
          <a:p>
            <a:pPr eaLnBrk="1" hangingPunct="1"/>
            <a:r>
              <a:rPr lang="en-US" altLang="en-US" sz="4400" b="1" dirty="0" smtClean="0"/>
              <a:t>What is Critical Thinking?</a:t>
            </a:r>
            <a:endParaRPr lang="en-US" altLang="en-US" sz="2800" b="1" dirty="0" smtClean="0"/>
          </a:p>
        </p:txBody>
      </p:sp>
      <p:sp>
        <p:nvSpPr>
          <p:cNvPr id="2" name="TextBox 1"/>
          <p:cNvSpPr txBox="1"/>
          <p:nvPr/>
        </p:nvSpPr>
        <p:spPr>
          <a:xfrm>
            <a:off x="312060" y="1700808"/>
            <a:ext cx="836439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The words ‘critical’ and ‘criteria’ come from the same root word meaning </a:t>
            </a:r>
            <a:r>
              <a:rPr lang="en-GB" sz="2800" dirty="0" smtClean="0"/>
              <a:t>judgment (i.e. it means to make judgements)</a:t>
            </a:r>
          </a:p>
          <a:p>
            <a:endParaRPr lang="en-GB" sz="2800" dirty="0"/>
          </a:p>
          <a:p>
            <a:endParaRPr lang="en-GB" sz="28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Critical Thinking is reasonable, reflective thinking that is focused on deciding what to believe or do. (Robert Ennis)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869679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altLang="en-US" sz="4000" b="1" dirty="0" smtClean="0"/>
              <a:t>Critical thinking = “Grappling with open-ended problems”</a:t>
            </a:r>
          </a:p>
        </p:txBody>
      </p:sp>
      <p:sp>
        <p:nvSpPr>
          <p:cNvPr id="54275" name="Content Placeholder 5"/>
          <p:cNvSpPr>
            <a:spLocks noGrp="1"/>
          </p:cNvSpPr>
          <p:nvPr>
            <p:ph idx="1"/>
          </p:nvPr>
        </p:nvSpPr>
        <p:spPr>
          <a:xfrm>
            <a:off x="323528" y="2348880"/>
            <a:ext cx="8568952" cy="2724533"/>
          </a:xfrm>
        </p:spPr>
        <p:txBody>
          <a:bodyPr>
            <a:normAutofit/>
          </a:bodyPr>
          <a:lstStyle/>
          <a:p>
            <a:pPr marL="0" indent="0" algn="ctr" eaLnBrk="1" hangingPunct="1">
              <a:buNone/>
            </a:pPr>
            <a:r>
              <a:rPr lang="en-US" altLang="en-US" sz="2800" dirty="0" smtClean="0"/>
              <a:t>“Effective personal and professional functioning requires dealing with </a:t>
            </a:r>
            <a:r>
              <a:rPr lang="en-US" altLang="en-US" sz="2800" u="sng" dirty="0" smtClean="0"/>
              <a:t>open-ended</a:t>
            </a:r>
            <a:r>
              <a:rPr lang="en-US" altLang="en-US" sz="2800" dirty="0" smtClean="0"/>
              <a:t> problems that are fraught with significant and enduring </a:t>
            </a:r>
            <a:r>
              <a:rPr lang="en-US" altLang="en-US" sz="2800" u="sng" dirty="0" smtClean="0"/>
              <a:t>uncertainties</a:t>
            </a:r>
            <a:r>
              <a:rPr lang="en-US" altLang="en-US" sz="2800" dirty="0" smtClean="0"/>
              <a:t> about such issues as the scope of the problem, interpretations of relevant information, range of solution options, and potential outcomes of various options.”</a:t>
            </a:r>
          </a:p>
        </p:txBody>
      </p:sp>
      <p:sp>
        <p:nvSpPr>
          <p:cNvPr id="54276" name="TextBox 6"/>
          <p:cNvSpPr txBox="1">
            <a:spLocks noChangeArrowheads="1"/>
          </p:cNvSpPr>
          <p:nvPr/>
        </p:nvSpPr>
        <p:spPr bwMode="auto">
          <a:xfrm flipH="1">
            <a:off x="533400" y="5373216"/>
            <a:ext cx="80772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ctr">
              <a:buClr>
                <a:srgbClr val="003870"/>
              </a:buClr>
              <a:buSzPct val="75000"/>
              <a:buFont typeface="Wingdings" panose="05000000000000000000" pitchFamily="2" charset="2"/>
              <a:defRPr sz="4000">
                <a:solidFill>
                  <a:srgbClr val="003870"/>
                </a:solidFill>
                <a:latin typeface="Century Gothic" panose="020B0502020202020204" pitchFamily="34" charset="0"/>
              </a:defRPr>
            </a:lvl1pPr>
            <a:lvl2pPr marL="742950" indent="-285750">
              <a:buClr>
                <a:srgbClr val="003870"/>
              </a:buClr>
              <a:buChar char="–"/>
              <a:defRPr sz="2000">
                <a:solidFill>
                  <a:srgbClr val="002D5A"/>
                </a:solidFill>
                <a:latin typeface="Century Gothic" panose="020B0502020202020204" pitchFamily="34" charset="0"/>
              </a:defRPr>
            </a:lvl2pPr>
            <a:lvl3pPr marL="1143000" indent="-228600">
              <a:buClr>
                <a:srgbClr val="003870"/>
              </a:buClr>
              <a:buChar char="•"/>
              <a:defRPr sz="2400">
                <a:solidFill>
                  <a:srgbClr val="003870"/>
                </a:solidFill>
                <a:latin typeface="Century Gothic" panose="020B0502020202020204" pitchFamily="34" charset="0"/>
              </a:defRPr>
            </a:lvl3pPr>
            <a:lvl4pPr marL="1600200" indent="-228600">
              <a:buClr>
                <a:srgbClr val="003870"/>
              </a:buClr>
              <a:buChar char="–"/>
              <a:defRPr sz="1600">
                <a:solidFill>
                  <a:srgbClr val="003870"/>
                </a:solidFill>
                <a:latin typeface="Century Gothic" panose="020B0502020202020204" pitchFamily="34" charset="0"/>
              </a:defRPr>
            </a:lvl4pPr>
            <a:lvl5pPr marL="2057400" indent="-228600"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9pPr>
          </a:lstStyle>
          <a:p>
            <a:pPr eaLnBrk="1" hangingPunct="1">
              <a:buClrTx/>
              <a:buSzTx/>
              <a:buFontTx/>
              <a:buNone/>
            </a:pPr>
            <a:r>
              <a:rPr lang="en-US" altLang="en-US" sz="1200" dirty="0">
                <a:solidFill>
                  <a:schemeClr val="tx1"/>
                </a:solidFill>
              </a:rPr>
              <a:t>From </a:t>
            </a:r>
            <a:r>
              <a:rPr lang="en-US" altLang="en-US" sz="1200" i="1" dirty="0">
                <a:solidFill>
                  <a:schemeClr val="tx1"/>
                </a:solidFill>
              </a:rPr>
              <a:t>Helping Your Students Develop Critical Thinking Skills</a:t>
            </a:r>
            <a:endParaRPr lang="en-US" altLang="en-US" sz="1200" dirty="0">
              <a:solidFill>
                <a:schemeClr val="tx1"/>
              </a:solidFill>
            </a:endParaRPr>
          </a:p>
          <a:p>
            <a:pPr eaLnBrk="1" hangingPunct="1">
              <a:buClrTx/>
              <a:buSzTx/>
              <a:buFontTx/>
              <a:buNone/>
            </a:pPr>
            <a:r>
              <a:rPr lang="en-US" altLang="en-US" sz="1200" dirty="0">
                <a:solidFill>
                  <a:schemeClr val="tx1"/>
                </a:solidFill>
              </a:rPr>
              <a:t>Cindy L. Lynch and Susan K. Wolcott, October 2001, The IDEA Center </a:t>
            </a:r>
          </a:p>
        </p:txBody>
      </p:sp>
    </p:spTree>
    <p:extLst>
      <p:ext uri="{BB962C8B-B14F-4D97-AF65-F5344CB8AC3E}">
        <p14:creationId xmlns:p14="http://schemas.microsoft.com/office/powerpoint/2010/main" val="4207410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5" grpId="0" build="p"/>
      <p:bldP spid="5427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Title 1"/>
          <p:cNvSpPr>
            <a:spLocks noGrp="1"/>
          </p:cNvSpPr>
          <p:nvPr>
            <p:ph type="title"/>
          </p:nvPr>
        </p:nvSpPr>
        <p:spPr>
          <a:xfrm>
            <a:off x="267589" y="76200"/>
            <a:ext cx="8608822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sz="4000" b="1" dirty="0" smtClean="0"/>
              <a:t>Examples of when we should use critical thinking…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2966" y="1124744"/>
            <a:ext cx="8686800" cy="5181600"/>
          </a:xfrm>
        </p:spPr>
        <p:txBody>
          <a:bodyPr/>
          <a:lstStyle/>
          <a:p>
            <a:pPr algn="l" eaLnBrk="1" hangingPunct="1">
              <a:spcBef>
                <a:spcPts val="0"/>
              </a:spcBef>
              <a:spcAft>
                <a:spcPts val="1200"/>
              </a:spcAft>
              <a:buFont typeface="Arial" pitchFamily="34" charset="0"/>
              <a:buChar char="•"/>
              <a:defRPr/>
            </a:pPr>
            <a:r>
              <a:rPr lang="en-US" sz="2800" u="sng" dirty="0" smtClean="0"/>
              <a:t>Professional problems</a:t>
            </a:r>
          </a:p>
          <a:p>
            <a:pPr lvl="1" eaLnBrk="1" hangingPunct="1">
              <a:buFontTx/>
              <a:buNone/>
              <a:defRPr/>
            </a:pPr>
            <a:r>
              <a:rPr lang="en-US" sz="2400" dirty="0" smtClean="0"/>
              <a:t>-  What is the best interpretation of a piece of literature?</a:t>
            </a:r>
          </a:p>
          <a:p>
            <a:pPr lvl="1" eaLnBrk="1" hangingPunct="1">
              <a:buFontTx/>
              <a:buNone/>
              <a:defRPr/>
            </a:pPr>
            <a:r>
              <a:rPr lang="en-US" sz="2400" dirty="0" smtClean="0"/>
              <a:t>-  How can a leader most efficiently promote effective team work?</a:t>
            </a:r>
          </a:p>
          <a:p>
            <a:pPr marL="347663" lvl="1" eaLnBrk="1" hangingPunct="1">
              <a:spcBef>
                <a:spcPts val="1800"/>
              </a:spcBef>
              <a:spcAft>
                <a:spcPts val="1200"/>
              </a:spcAft>
              <a:buFont typeface="Arial" pitchFamily="34" charset="0"/>
              <a:buChar char="•"/>
              <a:defRPr/>
            </a:pPr>
            <a:r>
              <a:rPr lang="en-US" sz="2800" u="sng" dirty="0" smtClean="0"/>
              <a:t>Personal problems</a:t>
            </a:r>
          </a:p>
          <a:p>
            <a:pPr marL="747713" lvl="1" indent="-290513" eaLnBrk="1" hangingPunct="1">
              <a:buFontTx/>
              <a:buNone/>
              <a:defRPr/>
            </a:pPr>
            <a:r>
              <a:rPr lang="en-US" sz="2400" dirty="0" smtClean="0"/>
              <a:t>-  What should I do to optimize my career development?</a:t>
            </a:r>
          </a:p>
          <a:p>
            <a:pPr marL="346075" lvl="2" indent="-346075" eaLnBrk="1" hangingPunct="1">
              <a:spcBef>
                <a:spcPts val="1800"/>
              </a:spcBef>
              <a:spcAft>
                <a:spcPts val="1200"/>
              </a:spcAft>
              <a:buFont typeface="Arial" pitchFamily="34" charset="0"/>
              <a:buChar char="•"/>
              <a:defRPr/>
            </a:pPr>
            <a:r>
              <a:rPr lang="en-US" sz="2800" u="sng" dirty="0" smtClean="0"/>
              <a:t>Civic problems</a:t>
            </a:r>
          </a:p>
          <a:p>
            <a:pPr marL="747713" lvl="3" indent="-290513" eaLnBrk="1" hangingPunct="1">
              <a:buFontTx/>
              <a:buNone/>
              <a:defRPr/>
            </a:pPr>
            <a:r>
              <a:rPr lang="en-US" sz="2400" dirty="0" smtClean="0"/>
              <a:t>-  How should I vote in my Local Elections?</a:t>
            </a:r>
          </a:p>
        </p:txBody>
      </p:sp>
      <p:sp>
        <p:nvSpPr>
          <p:cNvPr id="56324" name="TextBox 3"/>
          <p:cNvSpPr txBox="1">
            <a:spLocks noChangeArrowheads="1"/>
          </p:cNvSpPr>
          <p:nvPr/>
        </p:nvSpPr>
        <p:spPr bwMode="auto">
          <a:xfrm flipH="1">
            <a:off x="1066800" y="6237312"/>
            <a:ext cx="80772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ctr">
              <a:buClr>
                <a:srgbClr val="003870"/>
              </a:buClr>
              <a:buSzPct val="75000"/>
              <a:buFont typeface="Wingdings" panose="05000000000000000000" pitchFamily="2" charset="2"/>
              <a:defRPr sz="4000">
                <a:solidFill>
                  <a:srgbClr val="003870"/>
                </a:solidFill>
                <a:latin typeface="Century Gothic" panose="020B0502020202020204" pitchFamily="34" charset="0"/>
              </a:defRPr>
            </a:lvl1pPr>
            <a:lvl2pPr marL="742950" indent="-285750">
              <a:buClr>
                <a:srgbClr val="003870"/>
              </a:buClr>
              <a:buChar char="–"/>
              <a:defRPr sz="2000">
                <a:solidFill>
                  <a:srgbClr val="002D5A"/>
                </a:solidFill>
                <a:latin typeface="Century Gothic" panose="020B0502020202020204" pitchFamily="34" charset="0"/>
              </a:defRPr>
            </a:lvl2pPr>
            <a:lvl3pPr marL="1143000" indent="-228600">
              <a:buClr>
                <a:srgbClr val="003870"/>
              </a:buClr>
              <a:buChar char="•"/>
              <a:defRPr sz="2400">
                <a:solidFill>
                  <a:srgbClr val="003870"/>
                </a:solidFill>
                <a:latin typeface="Century Gothic" panose="020B0502020202020204" pitchFamily="34" charset="0"/>
              </a:defRPr>
            </a:lvl3pPr>
            <a:lvl4pPr marL="1600200" indent="-228600">
              <a:buClr>
                <a:srgbClr val="003870"/>
              </a:buClr>
              <a:buChar char="–"/>
              <a:defRPr sz="1600">
                <a:solidFill>
                  <a:srgbClr val="003870"/>
                </a:solidFill>
                <a:latin typeface="Century Gothic" panose="020B0502020202020204" pitchFamily="34" charset="0"/>
              </a:defRPr>
            </a:lvl4pPr>
            <a:lvl5pPr marL="2057400" indent="-228600"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9pPr>
          </a:lstStyle>
          <a:p>
            <a:pPr eaLnBrk="1" hangingPunct="1">
              <a:buClrTx/>
              <a:buSzTx/>
              <a:buFontTx/>
              <a:buNone/>
            </a:pPr>
            <a:r>
              <a:rPr lang="en-US" altLang="en-US" sz="1200" dirty="0">
                <a:solidFill>
                  <a:schemeClr val="tx1"/>
                </a:solidFill>
              </a:rPr>
              <a:t>From </a:t>
            </a:r>
            <a:r>
              <a:rPr lang="en-US" altLang="en-US" sz="1200" i="1" dirty="0">
                <a:solidFill>
                  <a:schemeClr val="tx1"/>
                </a:solidFill>
              </a:rPr>
              <a:t>Helping Your Students Develop Critical Thinking Skills</a:t>
            </a:r>
            <a:endParaRPr lang="en-US" altLang="en-US" sz="1200" dirty="0">
              <a:solidFill>
                <a:schemeClr val="tx1"/>
              </a:solidFill>
            </a:endParaRPr>
          </a:p>
          <a:p>
            <a:pPr eaLnBrk="1" hangingPunct="1">
              <a:buClrTx/>
              <a:buSzTx/>
              <a:buFontTx/>
              <a:buNone/>
            </a:pPr>
            <a:r>
              <a:rPr lang="en-US" altLang="en-US" sz="1200" dirty="0">
                <a:solidFill>
                  <a:schemeClr val="tx1"/>
                </a:solidFill>
              </a:rPr>
              <a:t>Cindy L. Lynch and Susan K. Wolcott, October 2001, The IDEA Center </a:t>
            </a:r>
          </a:p>
        </p:txBody>
      </p:sp>
    </p:spTree>
    <p:extLst>
      <p:ext uri="{BB962C8B-B14F-4D97-AF65-F5344CB8AC3E}">
        <p14:creationId xmlns:p14="http://schemas.microsoft.com/office/powerpoint/2010/main" val="1204412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4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7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632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3" name="Rectangle 4"/>
          <p:cNvSpPr>
            <a:spLocks noChangeArrowheads="1"/>
          </p:cNvSpPr>
          <p:nvPr/>
        </p:nvSpPr>
        <p:spPr bwMode="auto">
          <a:xfrm>
            <a:off x="0" y="260648"/>
            <a:ext cx="914400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b="1" dirty="0">
                <a:latin typeface="+mj-lt"/>
              </a:rPr>
              <a:t>Critical </a:t>
            </a:r>
            <a:r>
              <a:rPr lang="en-US" sz="3200" b="1" dirty="0" smtClean="0">
                <a:latin typeface="+mj-lt"/>
              </a:rPr>
              <a:t>Thinking – A working definition</a:t>
            </a:r>
            <a:endParaRPr lang="en-US" sz="2800" b="1" dirty="0"/>
          </a:p>
        </p:txBody>
      </p:sp>
      <p:sp>
        <p:nvSpPr>
          <p:cNvPr id="2" name="TextBox 1"/>
          <p:cNvSpPr txBox="1"/>
          <p:nvPr/>
        </p:nvSpPr>
        <p:spPr>
          <a:xfrm>
            <a:off x="5436096" y="4081721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(From: </a:t>
            </a:r>
            <a:r>
              <a:rPr lang="en-GB" dirty="0" err="1"/>
              <a:t>Scriven</a:t>
            </a:r>
            <a:r>
              <a:rPr lang="en-GB" dirty="0"/>
              <a:t> and Paul, </a:t>
            </a:r>
            <a:r>
              <a:rPr lang="en-GB" dirty="0" smtClean="0"/>
              <a:t>2004) 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323528" y="1124744"/>
            <a:ext cx="856895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/>
              <a:t>“Critical </a:t>
            </a:r>
            <a:r>
              <a:rPr lang="en-GB" sz="2800" dirty="0"/>
              <a:t>thinking is the intellectually disciplined process of actively and </a:t>
            </a:r>
            <a:r>
              <a:rPr lang="en-GB" sz="2800" dirty="0" err="1"/>
              <a:t>skillfully</a:t>
            </a:r>
            <a:r>
              <a:rPr lang="en-GB" sz="2800" dirty="0"/>
              <a:t> conceptualizing, applying, </a:t>
            </a:r>
            <a:r>
              <a:rPr lang="en-GB" sz="2800" dirty="0" err="1"/>
              <a:t>analyzing</a:t>
            </a:r>
            <a:r>
              <a:rPr lang="en-GB" sz="2800" dirty="0"/>
              <a:t>, synthesizing, and/or evaluating information gathered from, or generated by, observation, experience, reflection, reasoning, or communication, as a guide to belief and </a:t>
            </a:r>
            <a:r>
              <a:rPr lang="en-GB" sz="2800" dirty="0" smtClean="0"/>
              <a:t>action”.</a:t>
            </a:r>
            <a:endParaRPr lang="en-GB" sz="28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5013176"/>
            <a:ext cx="871364" cy="87136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915816" y="5085184"/>
            <a:ext cx="5184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What is this quote saying about critical thinking?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5211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Subtitle 10"/>
          <p:cNvSpPr>
            <a:spLocks noGrp="1"/>
          </p:cNvSpPr>
          <p:nvPr>
            <p:ph type="subTitle" idx="4294967295"/>
          </p:nvPr>
        </p:nvSpPr>
        <p:spPr>
          <a:xfrm>
            <a:off x="228600" y="2204864"/>
            <a:ext cx="8610600" cy="2989312"/>
          </a:xfrm>
        </p:spPr>
        <p:txBody>
          <a:bodyPr>
            <a:normAutofit lnSpcReduction="10000"/>
          </a:bodyPr>
          <a:lstStyle/>
          <a:p>
            <a:pPr algn="l" eaLnBrk="1" hangingPunct="1">
              <a:spcAft>
                <a:spcPts val="2400"/>
              </a:spcAft>
              <a:buFont typeface="Wingdings" panose="05000000000000000000" pitchFamily="2" charset="2"/>
              <a:buChar char="§"/>
            </a:pPr>
            <a:r>
              <a:rPr lang="en-US" altLang="en-US" sz="3600" dirty="0" smtClean="0"/>
              <a:t>What are the “intellectual tools” that you use in your work?</a:t>
            </a:r>
          </a:p>
          <a:p>
            <a:pPr algn="l" eaLnBrk="1" hangingPunct="1">
              <a:spcAft>
                <a:spcPts val="2400"/>
              </a:spcAft>
              <a:buFont typeface="Wingdings" panose="05000000000000000000" pitchFamily="2" charset="2"/>
              <a:buChar char="§"/>
            </a:pPr>
            <a:r>
              <a:rPr lang="en-US" altLang="en-US" sz="3600" dirty="0" smtClean="0"/>
              <a:t>What does this “process” look like, in your discipline, in your studies?</a:t>
            </a:r>
          </a:p>
          <a:p>
            <a:pPr marL="0" indent="0" eaLnBrk="1" hangingPunct="1">
              <a:buNone/>
            </a:pPr>
            <a:endParaRPr lang="en-US" altLang="en-US" dirty="0" smtClean="0"/>
          </a:p>
          <a:p>
            <a:pPr eaLnBrk="1" hangingPunct="1"/>
            <a:endParaRPr lang="en-US" altLang="en-US" dirty="0" smtClean="0"/>
          </a:p>
        </p:txBody>
      </p:sp>
      <p:sp>
        <p:nvSpPr>
          <p:cNvPr id="60419" name="Rectangle 7"/>
          <p:cNvSpPr>
            <a:spLocks noChangeArrowheads="1"/>
          </p:cNvSpPr>
          <p:nvPr/>
        </p:nvSpPr>
        <p:spPr bwMode="auto">
          <a:xfrm rot="10800000" flipV="1">
            <a:off x="914400" y="0"/>
            <a:ext cx="723900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ctr">
              <a:buClr>
                <a:srgbClr val="003870"/>
              </a:buClr>
              <a:buSzPct val="75000"/>
              <a:buFont typeface="Wingdings" panose="05000000000000000000" pitchFamily="2" charset="2"/>
              <a:defRPr sz="4000">
                <a:solidFill>
                  <a:srgbClr val="003870"/>
                </a:solidFill>
                <a:latin typeface="Century Gothic" panose="020B0502020202020204" pitchFamily="34" charset="0"/>
              </a:defRPr>
            </a:lvl1pPr>
            <a:lvl2pPr marL="742950" indent="-285750">
              <a:buClr>
                <a:srgbClr val="003870"/>
              </a:buClr>
              <a:buChar char="–"/>
              <a:defRPr sz="2000">
                <a:solidFill>
                  <a:srgbClr val="002D5A"/>
                </a:solidFill>
                <a:latin typeface="Century Gothic" panose="020B0502020202020204" pitchFamily="34" charset="0"/>
              </a:defRPr>
            </a:lvl2pPr>
            <a:lvl3pPr marL="1143000" indent="-228600">
              <a:buClr>
                <a:srgbClr val="003870"/>
              </a:buClr>
              <a:buChar char="•"/>
              <a:defRPr sz="2400">
                <a:solidFill>
                  <a:srgbClr val="003870"/>
                </a:solidFill>
                <a:latin typeface="Century Gothic" panose="020B0502020202020204" pitchFamily="34" charset="0"/>
              </a:defRPr>
            </a:lvl3pPr>
            <a:lvl4pPr marL="1600200" indent="-228600">
              <a:buClr>
                <a:srgbClr val="003870"/>
              </a:buClr>
              <a:buChar char="–"/>
              <a:defRPr sz="1600">
                <a:solidFill>
                  <a:srgbClr val="003870"/>
                </a:solidFill>
                <a:latin typeface="Century Gothic" panose="020B0502020202020204" pitchFamily="34" charset="0"/>
              </a:defRPr>
            </a:lvl4pPr>
            <a:lvl5pPr marL="2057400" indent="-228600"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9pPr>
          </a:lstStyle>
          <a:p>
            <a:pPr eaLnBrk="1" hangingPunct="1">
              <a:buClrTx/>
              <a:buSzTx/>
              <a:buFontTx/>
              <a:buNone/>
            </a:pPr>
            <a:r>
              <a:rPr lang="en-US" altLang="en-US" sz="2400" b="1">
                <a:solidFill>
                  <a:schemeClr val="tx1"/>
                </a:solidFill>
              </a:rPr>
              <a:t>Critical thinking is </a:t>
            </a:r>
          </a:p>
          <a:p>
            <a:pPr eaLnBrk="1" hangingPunct="1">
              <a:buClrTx/>
              <a:buSzTx/>
              <a:buFontTx/>
              <a:buNone/>
            </a:pPr>
            <a:r>
              <a:rPr lang="en-US" altLang="en-US" sz="2400" b="1" i="1">
                <a:solidFill>
                  <a:schemeClr val="tx1"/>
                </a:solidFill>
              </a:rPr>
              <a:t>the intellectually disciplined process that </a:t>
            </a:r>
          </a:p>
          <a:p>
            <a:pPr eaLnBrk="1" hangingPunct="1">
              <a:buClrTx/>
              <a:buSzTx/>
              <a:buFontTx/>
              <a:buNone/>
            </a:pPr>
            <a:r>
              <a:rPr lang="en-US" altLang="en-US" sz="2400" b="1" i="1">
                <a:solidFill>
                  <a:schemeClr val="tx1"/>
                </a:solidFill>
              </a:rPr>
              <a:t>results in a guide to belief and action</a:t>
            </a:r>
            <a:r>
              <a:rPr lang="en-US" altLang="en-US" sz="2000" b="1" i="1">
                <a:solidFill>
                  <a:schemeClr val="tx1"/>
                </a:solidFill>
              </a:rPr>
              <a:t>.</a:t>
            </a:r>
            <a:endParaRPr lang="en-US" altLang="en-US" sz="20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131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1000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1000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1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27689" y="3449174"/>
            <a:ext cx="3810000" cy="2644122"/>
          </a:xfrm>
        </p:spPr>
        <p:txBody>
          <a:bodyPr>
            <a:normAutofit fontScale="92500"/>
          </a:bodyPr>
          <a:lstStyle/>
          <a:p>
            <a:pPr marL="457200">
              <a:buFont typeface="Wingdings" panose="05000000000000000000" pitchFamily="2" charset="2"/>
              <a:buChar char="ü"/>
              <a:defRPr/>
            </a:pPr>
            <a:r>
              <a:rPr lang="en-US" sz="2400" i="1" dirty="0" smtClean="0"/>
              <a:t>Conceptualizing</a:t>
            </a:r>
          </a:p>
          <a:p>
            <a:pPr marL="457200">
              <a:buFont typeface="Wingdings" panose="05000000000000000000" pitchFamily="2" charset="2"/>
              <a:buChar char="ü"/>
              <a:defRPr/>
            </a:pPr>
            <a:r>
              <a:rPr lang="en-US" sz="2400" i="1" dirty="0" smtClean="0"/>
              <a:t>Applying</a:t>
            </a:r>
          </a:p>
          <a:p>
            <a:pPr marL="457200">
              <a:buFont typeface="Wingdings" panose="05000000000000000000" pitchFamily="2" charset="2"/>
              <a:buChar char="ü"/>
              <a:defRPr/>
            </a:pPr>
            <a:r>
              <a:rPr lang="en-US" sz="2400" i="1" dirty="0" smtClean="0"/>
              <a:t>Analyzing</a:t>
            </a:r>
          </a:p>
          <a:p>
            <a:pPr marL="457200">
              <a:buFont typeface="Wingdings" panose="05000000000000000000" pitchFamily="2" charset="2"/>
              <a:buChar char="ü"/>
              <a:defRPr/>
            </a:pPr>
            <a:r>
              <a:rPr lang="en-US" sz="2400" i="1" dirty="0" smtClean="0"/>
              <a:t>Synthesizing</a:t>
            </a:r>
          </a:p>
          <a:p>
            <a:pPr marL="457200">
              <a:buFont typeface="Wingdings" panose="05000000000000000000" pitchFamily="2" charset="2"/>
              <a:buChar char="ü"/>
              <a:defRPr/>
            </a:pPr>
            <a:r>
              <a:rPr lang="en-US" sz="2400" i="1" dirty="0"/>
              <a:t>e</a:t>
            </a:r>
            <a:r>
              <a:rPr lang="en-US" sz="2400" i="1" dirty="0" smtClean="0"/>
              <a:t>valuating</a:t>
            </a:r>
            <a:endParaRPr lang="en-US" sz="2400" i="1" dirty="0"/>
          </a:p>
        </p:txBody>
      </p:sp>
      <p:sp>
        <p:nvSpPr>
          <p:cNvPr id="140292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5652120" y="3573016"/>
            <a:ext cx="2376264" cy="2808312"/>
          </a:xfrm>
        </p:spPr>
        <p:txBody>
          <a:bodyPr>
            <a:normAutofit fontScale="92500"/>
          </a:bodyPr>
          <a:lstStyle/>
          <a:p>
            <a:pPr>
              <a:spcAft>
                <a:spcPts val="1200"/>
              </a:spcAft>
              <a:buFont typeface="Wingdings" panose="05000000000000000000" pitchFamily="2" charset="2"/>
              <a:buChar char="ü"/>
            </a:pPr>
            <a:r>
              <a:rPr lang="en-US" altLang="en-US" sz="2400" i="1" dirty="0" smtClean="0"/>
              <a:t>Observation</a:t>
            </a:r>
          </a:p>
          <a:p>
            <a:pPr>
              <a:spcAft>
                <a:spcPts val="1200"/>
              </a:spcAft>
              <a:buFont typeface="Wingdings" panose="05000000000000000000" pitchFamily="2" charset="2"/>
              <a:buChar char="ü"/>
            </a:pPr>
            <a:r>
              <a:rPr lang="en-US" altLang="en-US" sz="2400" i="1" dirty="0" smtClean="0"/>
              <a:t>Experience</a:t>
            </a:r>
          </a:p>
          <a:p>
            <a:pPr>
              <a:spcAft>
                <a:spcPts val="1200"/>
              </a:spcAft>
              <a:buFont typeface="Wingdings" panose="05000000000000000000" pitchFamily="2" charset="2"/>
              <a:buChar char="ü"/>
            </a:pPr>
            <a:r>
              <a:rPr lang="en-US" altLang="en-US" sz="2400" i="1" dirty="0" smtClean="0"/>
              <a:t>Reflection</a:t>
            </a:r>
          </a:p>
          <a:p>
            <a:pPr>
              <a:spcAft>
                <a:spcPts val="1200"/>
              </a:spcAft>
              <a:buFont typeface="Wingdings" panose="05000000000000000000" pitchFamily="2" charset="2"/>
              <a:buChar char="ü"/>
            </a:pPr>
            <a:r>
              <a:rPr lang="en-US" altLang="en-US" sz="2400" i="1" dirty="0" smtClean="0"/>
              <a:t>Reasoning, or </a:t>
            </a:r>
          </a:p>
          <a:p>
            <a:pPr>
              <a:spcAft>
                <a:spcPts val="1200"/>
              </a:spcAft>
              <a:buFont typeface="Wingdings" panose="05000000000000000000" pitchFamily="2" charset="2"/>
              <a:buChar char="ü"/>
            </a:pPr>
            <a:r>
              <a:rPr lang="en-US" altLang="en-US" sz="2400" i="1" dirty="0"/>
              <a:t>C</a:t>
            </a:r>
            <a:r>
              <a:rPr lang="en-US" altLang="en-US" sz="2400" i="1" dirty="0" smtClean="0"/>
              <a:t>ommunication</a:t>
            </a:r>
            <a:endParaRPr lang="en-US" altLang="en-US" sz="2400" dirty="0" smtClean="0"/>
          </a:p>
          <a:p>
            <a:pPr marL="0" indent="0" eaLnBrk="1" hangingPunct="1"/>
            <a:endParaRPr lang="en-US" altLang="en-US" sz="2400" dirty="0" smtClean="0"/>
          </a:p>
        </p:txBody>
      </p:sp>
      <p:sp>
        <p:nvSpPr>
          <p:cNvPr id="140296" name="AutoShape 8"/>
          <p:cNvSpPr>
            <a:spLocks noChangeArrowheads="1"/>
          </p:cNvSpPr>
          <p:nvPr/>
        </p:nvSpPr>
        <p:spPr bwMode="auto">
          <a:xfrm rot="1278673">
            <a:off x="3212685" y="3133501"/>
            <a:ext cx="2303463" cy="555625"/>
          </a:xfrm>
          <a:prstGeom prst="rightArrow">
            <a:avLst>
              <a:gd name="adj1" fmla="val 50000"/>
              <a:gd name="adj2" fmla="val 11863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algn="ctr">
              <a:buClr>
                <a:srgbClr val="003870"/>
              </a:buClr>
              <a:buSzPct val="75000"/>
              <a:buFont typeface="Wingdings" panose="05000000000000000000" pitchFamily="2" charset="2"/>
              <a:defRPr sz="4000">
                <a:solidFill>
                  <a:srgbClr val="003870"/>
                </a:solidFill>
                <a:latin typeface="Century Gothic" panose="020B0502020202020204" pitchFamily="34" charset="0"/>
              </a:defRPr>
            </a:lvl1pPr>
            <a:lvl2pPr marL="742950" indent="-285750">
              <a:buClr>
                <a:srgbClr val="003870"/>
              </a:buClr>
              <a:buChar char="–"/>
              <a:defRPr sz="2000">
                <a:solidFill>
                  <a:srgbClr val="002D5A"/>
                </a:solidFill>
                <a:latin typeface="Century Gothic" panose="020B0502020202020204" pitchFamily="34" charset="0"/>
              </a:defRPr>
            </a:lvl2pPr>
            <a:lvl3pPr marL="1143000" indent="-228600">
              <a:buClr>
                <a:srgbClr val="003870"/>
              </a:buClr>
              <a:buChar char="•"/>
              <a:defRPr sz="2400">
                <a:solidFill>
                  <a:srgbClr val="003870"/>
                </a:solidFill>
                <a:latin typeface="Century Gothic" panose="020B0502020202020204" pitchFamily="34" charset="0"/>
              </a:defRPr>
            </a:lvl3pPr>
            <a:lvl4pPr marL="1600200" indent="-228600">
              <a:buClr>
                <a:srgbClr val="003870"/>
              </a:buClr>
              <a:buChar char="–"/>
              <a:defRPr sz="1600">
                <a:solidFill>
                  <a:srgbClr val="003870"/>
                </a:solidFill>
                <a:latin typeface="Century Gothic" panose="020B0502020202020204" pitchFamily="34" charset="0"/>
              </a:defRPr>
            </a:lvl4pPr>
            <a:lvl5pPr marL="2057400" indent="-228600"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9pPr>
          </a:lstStyle>
          <a:p>
            <a:pPr algn="l" eaLnBrk="1" hangingPunct="1">
              <a:buClrTx/>
              <a:buSzTx/>
              <a:buFontTx/>
              <a:buNone/>
            </a:pPr>
            <a:endParaRPr lang="en-US" altLang="en-US" sz="1800">
              <a:solidFill>
                <a:schemeClr val="tx1"/>
              </a:solidFill>
            </a:endParaRPr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0" y="304800"/>
            <a:ext cx="9144000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dirty="0">
                <a:latin typeface="+mj-lt"/>
              </a:rPr>
              <a:t>Critical </a:t>
            </a:r>
            <a:r>
              <a:rPr lang="en-US" sz="3200" dirty="0" smtClean="0">
                <a:latin typeface="+mj-lt"/>
              </a:rPr>
              <a:t>Thinking in Action</a:t>
            </a:r>
            <a:endParaRPr lang="en-US" b="1" dirty="0">
              <a:latin typeface="+mn-lt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b="1" dirty="0">
              <a:latin typeface="+mn-lt"/>
            </a:endParaRPr>
          </a:p>
        </p:txBody>
      </p:sp>
      <p:sp>
        <p:nvSpPr>
          <p:cNvPr id="62470" name="Title 6"/>
          <p:cNvSpPr>
            <a:spLocks noGrp="1"/>
          </p:cNvSpPr>
          <p:nvPr>
            <p:ph type="title"/>
          </p:nvPr>
        </p:nvSpPr>
        <p:spPr>
          <a:xfrm>
            <a:off x="971600" y="1126657"/>
            <a:ext cx="7529513" cy="67945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sz="2400" b="1" smtClean="0"/>
              <a:t>Critical thinking is </a:t>
            </a:r>
            <a:r>
              <a:rPr lang="en-US" altLang="en-US" sz="2400" b="1" i="1" smtClean="0"/>
              <a:t>the intellectually disciplined process that results in a guide to belief and action.</a:t>
            </a:r>
            <a:endParaRPr lang="en-US" altLang="en-US" sz="2400" smtClean="0"/>
          </a:p>
        </p:txBody>
      </p:sp>
      <p:sp>
        <p:nvSpPr>
          <p:cNvPr id="2" name="TextBox 1"/>
          <p:cNvSpPr txBox="1"/>
          <p:nvPr/>
        </p:nvSpPr>
        <p:spPr>
          <a:xfrm>
            <a:off x="251520" y="2156759"/>
            <a:ext cx="36724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The tools for this “process” include actively and </a:t>
            </a:r>
            <a:r>
              <a:rPr lang="en-GB" sz="2400" b="1" dirty="0" err="1"/>
              <a:t>skillfully</a:t>
            </a:r>
            <a:r>
              <a:rPr lang="en-GB" sz="2400" b="1" dirty="0" smtClean="0"/>
              <a:t>:</a:t>
            </a:r>
            <a:endParaRPr lang="en-GB" sz="24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5220072" y="2517984"/>
            <a:ext cx="30243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information gathered   from, or generated by,</a:t>
            </a:r>
          </a:p>
        </p:txBody>
      </p:sp>
    </p:spTree>
    <p:extLst>
      <p:ext uri="{BB962C8B-B14F-4D97-AF65-F5344CB8AC3E}">
        <p14:creationId xmlns:p14="http://schemas.microsoft.com/office/powerpoint/2010/main" val="2109888223"/>
      </p:ext>
    </p:extLst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0291" grpId="0" build="p"/>
      <p:bldP spid="140292" grpId="0" build="p"/>
      <p:bldP spid="140296" grpId="0" animBg="1"/>
      <p:bldP spid="2" grpId="0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533400"/>
            <a:ext cx="9144000" cy="68580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sz="4400" b="1" dirty="0" smtClean="0"/>
              <a:t>What Critical Thinking is </a:t>
            </a:r>
            <a:r>
              <a:rPr lang="en-US" sz="4400" b="1" i="1" dirty="0" smtClean="0"/>
              <a:t>NOT</a:t>
            </a:r>
            <a:r>
              <a:rPr lang="en-US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en-US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US" b="1" dirty="0"/>
          </a:p>
        </p:txBody>
      </p:sp>
      <p:sp>
        <p:nvSpPr>
          <p:cNvPr id="19459" name="Content Placeholder 2"/>
          <p:cNvSpPr>
            <a:spLocks noGrp="1"/>
          </p:cNvSpPr>
          <p:nvPr>
            <p:ph idx="1"/>
          </p:nvPr>
        </p:nvSpPr>
        <p:spPr>
          <a:xfrm>
            <a:off x="228600" y="1371600"/>
            <a:ext cx="8610600" cy="5181600"/>
          </a:xfrm>
        </p:spPr>
        <p:txBody>
          <a:bodyPr>
            <a:normAutofit/>
          </a:bodyPr>
          <a:lstStyle/>
          <a:p>
            <a:pPr eaLnBrk="1" hangingPunct="1">
              <a:spcAft>
                <a:spcPts val="3000"/>
              </a:spcAft>
            </a:pPr>
            <a:r>
              <a:rPr lang="en-US" altLang="en-US" sz="2800" dirty="0" smtClean="0"/>
              <a:t>“Egocentric” thinking which:</a:t>
            </a:r>
          </a:p>
          <a:p>
            <a:pPr algn="l" eaLnBrk="1" hangingPunct="1"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US" altLang="en-US" sz="2800" dirty="0" smtClean="0"/>
              <a:t>Leads to self-serving perspectives and evaluations</a:t>
            </a:r>
          </a:p>
          <a:p>
            <a:pPr algn="l" eaLnBrk="1" hangingPunct="1"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US" altLang="en-US" sz="2800" dirty="0" smtClean="0"/>
              <a:t>Leads to a false sense of objectivity</a:t>
            </a:r>
          </a:p>
          <a:p>
            <a:pPr algn="l" eaLnBrk="1" hangingPunct="1"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US" altLang="en-US" sz="2800" dirty="0" smtClean="0"/>
              <a:t>Leads to flawed thinking</a:t>
            </a:r>
          </a:p>
          <a:p>
            <a:pPr algn="l" eaLnBrk="1" hangingPunct="1">
              <a:buFont typeface="Wingdings" panose="05000000000000000000" pitchFamily="2" charset="2"/>
              <a:buChar char="§"/>
            </a:pPr>
            <a:r>
              <a:rPr lang="en-US" altLang="en-US" sz="2800" dirty="0" smtClean="0"/>
              <a:t>Lends itself to the unconscious substitution of subjective intuitions for intellectual standards in thinking</a:t>
            </a:r>
          </a:p>
        </p:txBody>
      </p:sp>
    </p:spTree>
    <p:extLst>
      <p:ext uri="{BB962C8B-B14F-4D97-AF65-F5344CB8AC3E}">
        <p14:creationId xmlns:p14="http://schemas.microsoft.com/office/powerpoint/2010/main" val="2930363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9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Title 1"/>
          <p:cNvSpPr>
            <a:spLocks noGrp="1"/>
          </p:cNvSpPr>
          <p:nvPr>
            <p:ph type="title"/>
          </p:nvPr>
        </p:nvSpPr>
        <p:spPr>
          <a:xfrm>
            <a:off x="609600" y="228600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 b="1" dirty="0" smtClean="0"/>
              <a:t>Instead of thinking:</a:t>
            </a:r>
          </a:p>
        </p:txBody>
      </p:sp>
      <p:sp>
        <p:nvSpPr>
          <p:cNvPr id="20483" name="Content Placeholder 2"/>
          <p:cNvSpPr>
            <a:spLocks noGrp="1"/>
          </p:cNvSpPr>
          <p:nvPr>
            <p:ph idx="1"/>
          </p:nvPr>
        </p:nvSpPr>
        <p:spPr>
          <a:xfrm>
            <a:off x="152400" y="1371600"/>
            <a:ext cx="8763000" cy="4800600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3200" dirty="0" smtClean="0"/>
              <a:t>Its true because I believe it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endParaRPr lang="en-US" altLang="en-US" sz="3200" dirty="0" smtClean="0"/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3200" dirty="0" smtClean="0"/>
              <a:t>Its true because we believe it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endParaRPr lang="en-US" altLang="en-US" sz="3200" dirty="0" smtClean="0"/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3200" dirty="0" smtClean="0"/>
              <a:t>Its true because I want to believe it</a:t>
            </a:r>
          </a:p>
          <a:p>
            <a:pPr eaLnBrk="1" hangingPunct="1"/>
            <a:endParaRPr lang="en-US" altLang="en-US" sz="3200" dirty="0" smtClean="0"/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3200" dirty="0" smtClean="0"/>
              <a:t>Its true because I have always believed it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endParaRPr lang="en-US" altLang="en-US" sz="3200" dirty="0" smtClean="0"/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3200" dirty="0" smtClean="0"/>
              <a:t>Its true because its in my selfish interest to believe it</a:t>
            </a:r>
          </a:p>
        </p:txBody>
      </p:sp>
    </p:spTree>
    <p:extLst>
      <p:ext uri="{BB962C8B-B14F-4D97-AF65-F5344CB8AC3E}">
        <p14:creationId xmlns:p14="http://schemas.microsoft.com/office/powerpoint/2010/main" val="702787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2800" b="1" dirty="0" smtClean="0"/>
              <a:t>…you should foster an awareness that critical thinking is more than </a:t>
            </a:r>
            <a:r>
              <a:rPr lang="en-US" altLang="en-US" sz="2800" b="1" u="sng" dirty="0" smtClean="0"/>
              <a:t>thinking</a:t>
            </a:r>
            <a:r>
              <a:rPr lang="en-US" altLang="en-US" sz="2800" b="1" dirty="0" smtClean="0"/>
              <a:t>, it’s:</a:t>
            </a:r>
          </a:p>
        </p:txBody>
      </p:sp>
      <p:sp>
        <p:nvSpPr>
          <p:cNvPr id="21507" name="Content Placeholder 2"/>
          <p:cNvSpPr>
            <a:spLocks noGrp="1"/>
          </p:cNvSpPr>
          <p:nvPr>
            <p:ph idx="1"/>
          </p:nvPr>
        </p:nvSpPr>
        <p:spPr>
          <a:xfrm>
            <a:off x="304800" y="1524000"/>
            <a:ext cx="8458200" cy="5105400"/>
          </a:xfrm>
        </p:spPr>
        <p:txBody>
          <a:bodyPr>
            <a:normAutofit/>
          </a:bodyPr>
          <a:lstStyle/>
          <a:p>
            <a:pPr eaLnBrk="1" hangingPunct="1">
              <a:spcAft>
                <a:spcPts val="1800"/>
              </a:spcAft>
              <a:buFont typeface="Wingdings" panose="05000000000000000000" pitchFamily="2" charset="2"/>
              <a:buChar char="ü"/>
            </a:pPr>
            <a:r>
              <a:rPr lang="en-US" altLang="en-US" sz="3600" dirty="0" smtClean="0"/>
              <a:t>Reflecting upon</a:t>
            </a:r>
          </a:p>
          <a:p>
            <a:pPr eaLnBrk="1" hangingPunct="1">
              <a:spcAft>
                <a:spcPts val="1800"/>
              </a:spcAft>
              <a:buFont typeface="Wingdings" panose="05000000000000000000" pitchFamily="2" charset="2"/>
              <a:buChar char="ü"/>
            </a:pPr>
            <a:r>
              <a:rPr lang="en-US" altLang="en-US" sz="3600" dirty="0" smtClean="0"/>
              <a:t>Questioning</a:t>
            </a:r>
          </a:p>
          <a:p>
            <a:pPr eaLnBrk="1" hangingPunct="1">
              <a:spcAft>
                <a:spcPts val="1800"/>
              </a:spcAft>
              <a:buFont typeface="Wingdings" panose="05000000000000000000" pitchFamily="2" charset="2"/>
              <a:buChar char="ü"/>
            </a:pPr>
            <a:r>
              <a:rPr lang="en-US" altLang="en-US" sz="3600" dirty="0" smtClean="0"/>
              <a:t>Monitoring</a:t>
            </a:r>
          </a:p>
          <a:p>
            <a:pPr eaLnBrk="1" hangingPunct="1"/>
            <a:r>
              <a:rPr lang="en-US" altLang="en-US" dirty="0" smtClean="0"/>
              <a:t>It’s “thinking things through.”</a:t>
            </a:r>
          </a:p>
        </p:txBody>
      </p:sp>
    </p:spTree>
    <p:extLst>
      <p:ext uri="{BB962C8B-B14F-4D97-AF65-F5344CB8AC3E}">
        <p14:creationId xmlns:p14="http://schemas.microsoft.com/office/powerpoint/2010/main" val="3292039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pPr eaLnBrk="1" hangingPunct="1"/>
            <a:r>
              <a:rPr lang="en-US" altLang="en-US" sz="4000" smtClean="0"/>
              <a:t>A Well-Cultivated Critical Thinker: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381000" y="1981200"/>
            <a:ext cx="8458200" cy="4876800"/>
          </a:xfrm>
        </p:spPr>
        <p:txBody>
          <a:bodyPr>
            <a:noAutofit/>
          </a:bodyPr>
          <a:lstStyle/>
          <a:p>
            <a:pPr algn="l" eaLnBrk="1" hangingPunct="1">
              <a:lnSpc>
                <a:spcPct val="8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altLang="en-US" sz="2400" dirty="0" smtClean="0"/>
              <a:t>Raises vital questions and problems, formulating them clearly and precisely</a:t>
            </a:r>
          </a:p>
          <a:p>
            <a:pPr algn="l" eaLnBrk="1" hangingPunct="1">
              <a:lnSpc>
                <a:spcPct val="8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altLang="en-US" sz="2400" dirty="0" smtClean="0"/>
              <a:t>Gathers and assesses relevant information, using abstract ideas to interpret it effectively</a:t>
            </a:r>
          </a:p>
          <a:p>
            <a:pPr algn="l" eaLnBrk="1" hangingPunct="1">
              <a:lnSpc>
                <a:spcPct val="8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altLang="en-US" sz="2400" dirty="0" smtClean="0"/>
              <a:t>Comes to well-reasoned conclusions and solutions, testing them against relevant criteria and standards</a:t>
            </a:r>
          </a:p>
          <a:p>
            <a:pPr algn="l" eaLnBrk="1" hangingPunct="1">
              <a:lnSpc>
                <a:spcPct val="8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altLang="en-US" sz="2400" dirty="0" smtClean="0"/>
              <a:t>Thinks open mindedly within alternative systems of thought, recognizing and assessing, as needs be, their assumptions, implications, and practical consequences</a:t>
            </a:r>
          </a:p>
          <a:p>
            <a:pPr algn="l" eaLnBrk="1" hangingPunct="1">
              <a:lnSpc>
                <a:spcPct val="8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altLang="en-US" sz="2400" dirty="0" smtClean="0"/>
              <a:t>Communicates effectively with others in figuring out solutions to complex problems</a:t>
            </a:r>
          </a:p>
          <a:p>
            <a:pPr eaLnBrk="1" hangingPunct="1">
              <a:lnSpc>
                <a:spcPct val="80000"/>
              </a:lnSpc>
              <a:spcBef>
                <a:spcPts val="600"/>
              </a:spcBef>
              <a:spcAft>
                <a:spcPts val="600"/>
              </a:spcAft>
            </a:pPr>
            <a:endParaRPr lang="en-US" altLang="en-US" sz="2400" dirty="0" smtClean="0"/>
          </a:p>
        </p:txBody>
      </p:sp>
      <p:sp>
        <p:nvSpPr>
          <p:cNvPr id="70660" name="TextBox 3"/>
          <p:cNvSpPr txBox="1">
            <a:spLocks noChangeArrowheads="1"/>
          </p:cNvSpPr>
          <p:nvPr/>
        </p:nvSpPr>
        <p:spPr bwMode="auto">
          <a:xfrm>
            <a:off x="762000" y="1143000"/>
            <a:ext cx="746760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ctr">
              <a:buClr>
                <a:srgbClr val="003870"/>
              </a:buClr>
              <a:buSzPct val="75000"/>
              <a:buFont typeface="Wingdings" panose="05000000000000000000" pitchFamily="2" charset="2"/>
              <a:defRPr sz="4000">
                <a:solidFill>
                  <a:srgbClr val="003870"/>
                </a:solidFill>
                <a:latin typeface="Century Gothic" panose="020B0502020202020204" pitchFamily="34" charset="0"/>
              </a:defRPr>
            </a:lvl1pPr>
            <a:lvl2pPr marL="742950" indent="-285750">
              <a:buClr>
                <a:srgbClr val="003870"/>
              </a:buClr>
              <a:buChar char="–"/>
              <a:defRPr sz="2000">
                <a:solidFill>
                  <a:srgbClr val="002D5A"/>
                </a:solidFill>
                <a:latin typeface="Century Gothic" panose="020B0502020202020204" pitchFamily="34" charset="0"/>
              </a:defRPr>
            </a:lvl2pPr>
            <a:lvl3pPr marL="1143000" indent="-228600">
              <a:buClr>
                <a:srgbClr val="003870"/>
              </a:buClr>
              <a:buChar char="•"/>
              <a:defRPr sz="2400">
                <a:solidFill>
                  <a:srgbClr val="003870"/>
                </a:solidFill>
                <a:latin typeface="Century Gothic" panose="020B0502020202020204" pitchFamily="34" charset="0"/>
              </a:defRPr>
            </a:lvl3pPr>
            <a:lvl4pPr marL="1600200" indent="-228600">
              <a:buClr>
                <a:srgbClr val="003870"/>
              </a:buClr>
              <a:buChar char="–"/>
              <a:defRPr sz="1600">
                <a:solidFill>
                  <a:srgbClr val="003870"/>
                </a:solidFill>
                <a:latin typeface="Century Gothic" panose="020B0502020202020204" pitchFamily="34" charset="0"/>
              </a:defRPr>
            </a:lvl4pPr>
            <a:lvl5pPr marL="2057400" indent="-228600"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9pPr>
          </a:lstStyle>
          <a:p>
            <a:pPr eaLnBrk="1" hangingPunct="1">
              <a:buClrTx/>
              <a:buSzTx/>
              <a:buFontTx/>
              <a:buNone/>
            </a:pPr>
            <a:r>
              <a:rPr lang="en-US" altLang="en-US" sz="1600">
                <a:solidFill>
                  <a:schemeClr val="tx1"/>
                </a:solidFill>
              </a:rPr>
              <a:t> (Richard Paul and Linda Elder, the Foundation for Critical Thinking:</a:t>
            </a:r>
            <a:br>
              <a:rPr lang="en-US" altLang="en-US" sz="1600">
                <a:solidFill>
                  <a:schemeClr val="tx1"/>
                </a:solidFill>
              </a:rPr>
            </a:br>
            <a:r>
              <a:rPr lang="en-US" altLang="en-US" sz="1600">
                <a:solidFill>
                  <a:schemeClr val="tx1"/>
                </a:solidFill>
              </a:rPr>
              <a:t> http://www.criticalthinking.org/)</a:t>
            </a:r>
          </a:p>
        </p:txBody>
      </p:sp>
    </p:spTree>
    <p:extLst>
      <p:ext uri="{BB962C8B-B14F-4D97-AF65-F5344CB8AC3E}">
        <p14:creationId xmlns:p14="http://schemas.microsoft.com/office/powerpoint/2010/main" val="1799263979"/>
      </p:ext>
    </p:extLst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Title 1"/>
          <p:cNvSpPr>
            <a:spLocks noGrp="1"/>
          </p:cNvSpPr>
          <p:nvPr>
            <p:ph type="title"/>
          </p:nvPr>
        </p:nvSpPr>
        <p:spPr>
          <a:xfrm>
            <a:off x="788988" y="152401"/>
            <a:ext cx="7529512" cy="468288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b="1" dirty="0" smtClean="0"/>
              <a:t>What you can do:</a:t>
            </a:r>
          </a:p>
        </p:txBody>
      </p:sp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179512" y="764704"/>
            <a:ext cx="8091488" cy="5294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algn="ctr">
              <a:buClr>
                <a:srgbClr val="003870"/>
              </a:buClr>
              <a:buSzPct val="75000"/>
              <a:buFont typeface="Wingdings" panose="05000000000000000000" pitchFamily="2" charset="2"/>
              <a:defRPr sz="4000">
                <a:solidFill>
                  <a:srgbClr val="003870"/>
                </a:solidFill>
                <a:latin typeface="Century Gothic" panose="020B0502020202020204" pitchFamily="34" charset="0"/>
              </a:defRPr>
            </a:lvl1pPr>
            <a:lvl2pPr marL="742950" indent="-285750">
              <a:buClr>
                <a:srgbClr val="003870"/>
              </a:buClr>
              <a:buChar char="–"/>
              <a:defRPr sz="2000">
                <a:solidFill>
                  <a:srgbClr val="002D5A"/>
                </a:solidFill>
                <a:latin typeface="Century Gothic" panose="020B0502020202020204" pitchFamily="34" charset="0"/>
              </a:defRPr>
            </a:lvl2pPr>
            <a:lvl3pPr marL="1143000" indent="-228600">
              <a:buClr>
                <a:srgbClr val="003870"/>
              </a:buClr>
              <a:buChar char="•"/>
              <a:defRPr sz="2400">
                <a:solidFill>
                  <a:srgbClr val="003870"/>
                </a:solidFill>
                <a:latin typeface="Century Gothic" panose="020B0502020202020204" pitchFamily="34" charset="0"/>
              </a:defRPr>
            </a:lvl3pPr>
            <a:lvl4pPr marL="1600200" indent="-228600">
              <a:buClr>
                <a:srgbClr val="003870"/>
              </a:buClr>
              <a:buChar char="–"/>
              <a:defRPr sz="1600">
                <a:solidFill>
                  <a:srgbClr val="003870"/>
                </a:solidFill>
                <a:latin typeface="Century Gothic" panose="020B0502020202020204" pitchFamily="34" charset="0"/>
              </a:defRPr>
            </a:lvl4pPr>
            <a:lvl5pPr marL="2057400" indent="-228600"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9pPr>
          </a:lstStyle>
          <a:p>
            <a:pPr algn="l" eaLnBrk="1" hangingPunct="1">
              <a:buClrTx/>
              <a:buSzTx/>
              <a:buFontTx/>
              <a:buAutoNum type="arabicPeriod"/>
            </a:pPr>
            <a:r>
              <a:rPr lang="en-US" altLang="en-US" sz="2000" dirty="0">
                <a:solidFill>
                  <a:schemeClr val="tx1"/>
                </a:solidFill>
              </a:rPr>
              <a:t>Become aware and discuss with your colleagues </a:t>
            </a:r>
            <a:r>
              <a:rPr lang="en-US" altLang="en-US" sz="2000" b="1" i="1" dirty="0">
                <a:solidFill>
                  <a:schemeClr val="tx1"/>
                </a:solidFill>
              </a:rPr>
              <a:t>how</a:t>
            </a:r>
            <a:r>
              <a:rPr lang="en-US" altLang="en-US" sz="2000" b="1" dirty="0">
                <a:solidFill>
                  <a:schemeClr val="tx1"/>
                </a:solidFill>
              </a:rPr>
              <a:t> and </a:t>
            </a:r>
            <a:r>
              <a:rPr lang="en-US" altLang="en-US" sz="2000" b="1" i="1" dirty="0">
                <a:solidFill>
                  <a:schemeClr val="tx1"/>
                </a:solidFill>
              </a:rPr>
              <a:t>why</a:t>
            </a:r>
            <a:r>
              <a:rPr lang="en-US" altLang="en-US" sz="2000" b="1" dirty="0">
                <a:solidFill>
                  <a:schemeClr val="tx1"/>
                </a:solidFill>
              </a:rPr>
              <a:t> critical thinking is important</a:t>
            </a:r>
            <a:r>
              <a:rPr lang="en-US" altLang="en-US" sz="2000" dirty="0">
                <a:solidFill>
                  <a:schemeClr val="tx1"/>
                </a:solidFill>
              </a:rPr>
              <a:t> to your work. </a:t>
            </a:r>
          </a:p>
          <a:p>
            <a:pPr algn="l" eaLnBrk="1" hangingPunct="1">
              <a:buClrTx/>
              <a:buSzTx/>
              <a:buFontTx/>
              <a:buAutoNum type="arabicPeriod"/>
            </a:pPr>
            <a:endParaRPr lang="en-US" altLang="en-US" sz="2000" dirty="0">
              <a:solidFill>
                <a:schemeClr val="tx1"/>
              </a:solidFill>
            </a:endParaRPr>
          </a:p>
          <a:p>
            <a:pPr algn="l" eaLnBrk="1" hangingPunct="1">
              <a:buClrTx/>
              <a:buSzTx/>
              <a:buFontTx/>
              <a:buNone/>
            </a:pPr>
            <a:r>
              <a:rPr lang="en-US" altLang="en-US" sz="2000" dirty="0">
                <a:solidFill>
                  <a:schemeClr val="tx1"/>
                </a:solidFill>
              </a:rPr>
              <a:t>2. </a:t>
            </a:r>
            <a:r>
              <a:rPr lang="en-US" altLang="en-US" sz="2000" b="1" dirty="0">
                <a:solidFill>
                  <a:schemeClr val="tx1"/>
                </a:solidFill>
              </a:rPr>
              <a:t>Model for students</a:t>
            </a:r>
            <a:r>
              <a:rPr lang="en-US" altLang="en-US" sz="2000" dirty="0">
                <a:solidFill>
                  <a:schemeClr val="tx1"/>
                </a:solidFill>
              </a:rPr>
              <a:t>—in a very explicit way—how </a:t>
            </a:r>
            <a:r>
              <a:rPr lang="en-US" altLang="en-US" sz="2000" i="1" dirty="0">
                <a:solidFill>
                  <a:schemeClr val="tx1"/>
                </a:solidFill>
              </a:rPr>
              <a:t>you</a:t>
            </a:r>
            <a:r>
              <a:rPr lang="en-US" altLang="en-US" sz="2000" dirty="0">
                <a:solidFill>
                  <a:schemeClr val="tx1"/>
                </a:solidFill>
              </a:rPr>
              <a:t> </a:t>
            </a:r>
            <a:r>
              <a:rPr lang="en-US" altLang="en-US" sz="2000" b="1" dirty="0">
                <a:solidFill>
                  <a:schemeClr val="tx1"/>
                </a:solidFill>
              </a:rPr>
              <a:t>“think things through.”</a:t>
            </a:r>
            <a:r>
              <a:rPr lang="en-US" altLang="en-US" sz="2000" dirty="0">
                <a:solidFill>
                  <a:schemeClr val="tx1"/>
                </a:solidFill>
              </a:rPr>
              <a:t>  Give the gift of your time, your mentorship in issues large and small.  </a:t>
            </a:r>
          </a:p>
          <a:p>
            <a:pPr algn="l" eaLnBrk="1" hangingPunct="1">
              <a:buClrTx/>
              <a:buSzTx/>
              <a:buFontTx/>
              <a:buNone/>
            </a:pPr>
            <a:endParaRPr lang="en-US" altLang="en-US" sz="2000" dirty="0">
              <a:solidFill>
                <a:schemeClr val="tx1"/>
              </a:solidFill>
            </a:endParaRPr>
          </a:p>
          <a:p>
            <a:pPr algn="l" eaLnBrk="1" hangingPunct="1">
              <a:buClrTx/>
              <a:buSzTx/>
              <a:buFontTx/>
              <a:buNone/>
            </a:pPr>
            <a:r>
              <a:rPr lang="en-US" altLang="en-US" sz="2000" dirty="0">
                <a:solidFill>
                  <a:schemeClr val="tx1"/>
                </a:solidFill>
              </a:rPr>
              <a:t>3. Remember that students are on a </a:t>
            </a:r>
            <a:r>
              <a:rPr lang="en-US" altLang="en-US" sz="2000" b="1" dirty="0">
                <a:solidFill>
                  <a:schemeClr val="tx1"/>
                </a:solidFill>
              </a:rPr>
              <a:t>developmental path.</a:t>
            </a:r>
            <a:r>
              <a:rPr lang="en-US" altLang="en-US" sz="2000" dirty="0">
                <a:solidFill>
                  <a:schemeClr val="tx1"/>
                </a:solidFill>
              </a:rPr>
              <a:t>  Meet them where they are in terms of their readiness for complex decision making.   Sometimes the comfort zone is for absolute “rights and wrongs.”</a:t>
            </a:r>
          </a:p>
          <a:p>
            <a:pPr algn="l" eaLnBrk="1" hangingPunct="1">
              <a:buClrTx/>
              <a:buSzTx/>
              <a:buFontTx/>
              <a:buNone/>
            </a:pPr>
            <a:endParaRPr lang="en-US" altLang="en-US" sz="2000" dirty="0">
              <a:solidFill>
                <a:schemeClr val="tx1"/>
              </a:solidFill>
            </a:endParaRPr>
          </a:p>
          <a:p>
            <a:pPr algn="l" eaLnBrk="1" hangingPunct="1">
              <a:buClrTx/>
              <a:buSzTx/>
              <a:buFontTx/>
              <a:buNone/>
            </a:pPr>
            <a:r>
              <a:rPr lang="en-US" altLang="en-US" sz="2000" dirty="0">
                <a:solidFill>
                  <a:schemeClr val="tx1"/>
                </a:solidFill>
              </a:rPr>
              <a:t>4. Never forget that at the heart of critical thinking is learning to </a:t>
            </a:r>
            <a:r>
              <a:rPr lang="en-US" altLang="en-US" sz="2000" b="1" dirty="0">
                <a:solidFill>
                  <a:schemeClr val="tx1"/>
                </a:solidFill>
              </a:rPr>
              <a:t>ask relevant, important questions. </a:t>
            </a:r>
            <a:r>
              <a:rPr lang="en-US" altLang="en-US" sz="2000" dirty="0">
                <a:solidFill>
                  <a:schemeClr val="tx1"/>
                </a:solidFill>
              </a:rPr>
              <a:t> To re-evaluate, to reconsider and reflect on the answers –and then ask the next set of questions—are the intellectual habits of mind we wish to cultivate in our students.</a:t>
            </a:r>
          </a:p>
          <a:p>
            <a:pPr algn="l" eaLnBrk="1" hangingPunct="1">
              <a:buClrTx/>
              <a:buSzTx/>
              <a:buFontTx/>
              <a:buNone/>
            </a:pPr>
            <a:endParaRPr lang="en-US" altLang="en-US" sz="2000" dirty="0">
              <a:solidFill>
                <a:schemeClr val="tx1"/>
              </a:solidFill>
            </a:endParaRPr>
          </a:p>
          <a:p>
            <a:pPr algn="l" eaLnBrk="1" hangingPunct="1">
              <a:buClrTx/>
              <a:buSzTx/>
              <a:buFontTx/>
              <a:buNone/>
            </a:pPr>
            <a:endParaRPr lang="en-US" altLang="en-US" sz="1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8240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800" decel="100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8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8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800" decel="100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8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8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8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800" decel="100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8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8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8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References</a:t>
            </a:r>
            <a:endParaRPr lang="en-GB" b="1" dirty="0"/>
          </a:p>
        </p:txBody>
      </p:sp>
      <p:sp>
        <p:nvSpPr>
          <p:cNvPr id="3" name="TextBox 2"/>
          <p:cNvSpPr txBox="1"/>
          <p:nvPr/>
        </p:nvSpPr>
        <p:spPr>
          <a:xfrm>
            <a:off x="539552" y="1052736"/>
            <a:ext cx="799288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Cottrell, S. (2013) </a:t>
            </a:r>
            <a:r>
              <a:rPr lang="en-GB" i="1" dirty="0" smtClean="0"/>
              <a:t>The Study Skills </a:t>
            </a:r>
            <a:r>
              <a:rPr lang="en-GB" i="1" dirty="0" err="1" smtClean="0"/>
              <a:t>HandbookI</a:t>
            </a:r>
            <a:r>
              <a:rPr lang="en-GB" i="1" dirty="0" smtClean="0"/>
              <a:t> Basingstoke: Palgrave Macmillan</a:t>
            </a:r>
          </a:p>
          <a:p>
            <a:endParaRPr lang="en-GB" dirty="0" smtClean="0"/>
          </a:p>
          <a:p>
            <a:r>
              <a:rPr lang="en-GB" dirty="0" smtClean="0"/>
              <a:t>Lynch</a:t>
            </a:r>
            <a:r>
              <a:rPr lang="en-GB" dirty="0" smtClean="0"/>
              <a:t>, C.L. &amp; Wolcott, S.K. (2001) </a:t>
            </a:r>
            <a:r>
              <a:rPr lang="en-GB" i="1" dirty="0" smtClean="0"/>
              <a:t>Helping </a:t>
            </a:r>
            <a:r>
              <a:rPr lang="en-GB" i="1" dirty="0"/>
              <a:t>Your Students Develop Critical Thinking </a:t>
            </a:r>
            <a:r>
              <a:rPr lang="en-GB" i="1" dirty="0" smtClean="0"/>
              <a:t>Skills </a:t>
            </a:r>
            <a:r>
              <a:rPr lang="en-GB" dirty="0" smtClean="0"/>
              <a:t>The </a:t>
            </a:r>
            <a:r>
              <a:rPr lang="en-GB" dirty="0"/>
              <a:t>IDEA </a:t>
            </a:r>
            <a:r>
              <a:rPr lang="en-GB" dirty="0" err="1"/>
              <a:t>Center</a:t>
            </a:r>
            <a:r>
              <a:rPr lang="en-GB" dirty="0"/>
              <a:t> </a:t>
            </a:r>
            <a:endParaRPr lang="en-GB" dirty="0" smtClean="0"/>
          </a:p>
          <a:p>
            <a:endParaRPr lang="en-GB" dirty="0"/>
          </a:p>
          <a:p>
            <a:r>
              <a:rPr lang="en-GB" dirty="0" err="1"/>
              <a:t>Scriven</a:t>
            </a:r>
            <a:r>
              <a:rPr lang="en-GB" dirty="0"/>
              <a:t>, M., &amp; Paul, R. (2004). The Critical Thinking Community. </a:t>
            </a:r>
            <a:r>
              <a:rPr lang="en-GB" dirty="0" smtClean="0"/>
              <a:t>Available at: </a:t>
            </a:r>
            <a:r>
              <a:rPr lang="en-GB" dirty="0" smtClean="0">
                <a:hlinkClick r:id="rId2"/>
              </a:rPr>
              <a:t>http</a:t>
            </a:r>
            <a:r>
              <a:rPr lang="en-GB" dirty="0">
                <a:hlinkClick r:id="rId2"/>
              </a:rPr>
              <a:t>://www.criticalthinking.org/aboutCT/definin </a:t>
            </a:r>
            <a:r>
              <a:rPr lang="en-GB" dirty="0" smtClean="0">
                <a:hlinkClick r:id="rId2"/>
              </a:rPr>
              <a:t>gCT.shtml</a:t>
            </a:r>
            <a:r>
              <a:rPr lang="en-GB" dirty="0" smtClean="0"/>
              <a:t> 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1053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77</TotalTime>
  <Words>972</Words>
  <Application>Microsoft Office PowerPoint</Application>
  <PresentationFormat>On-screen Show (4:3)</PresentationFormat>
  <Paragraphs>141</Paragraphs>
  <Slides>17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Century Gothic</vt:lpstr>
      <vt:lpstr>Wingdings</vt:lpstr>
      <vt:lpstr>UWTSD blue background</vt:lpstr>
      <vt:lpstr>PowerPoint Presentation</vt:lpstr>
      <vt:lpstr>Defining Critical Thinking</vt:lpstr>
      <vt:lpstr>Defining Critical Thinking</vt:lpstr>
      <vt:lpstr>Defining Critical Thinking</vt:lpstr>
      <vt:lpstr>What is Critical Thinking?</vt:lpstr>
      <vt:lpstr>What is Critical Thinking?</vt:lpstr>
      <vt:lpstr>Critical thinking = “Grappling with open-ended problems”</vt:lpstr>
      <vt:lpstr>Examples of when we should use critical thinking…</vt:lpstr>
      <vt:lpstr>PowerPoint Presentation</vt:lpstr>
      <vt:lpstr>PowerPoint Presentation</vt:lpstr>
      <vt:lpstr>Critical thinking is the intellectually disciplined process that results in a guide to belief and action.</vt:lpstr>
      <vt:lpstr>What Critical Thinking is NOT </vt:lpstr>
      <vt:lpstr>Instead of thinking:</vt:lpstr>
      <vt:lpstr>…you should foster an awareness that critical thinking is more than thinking, it’s:</vt:lpstr>
      <vt:lpstr>A Well-Cultivated Critical Thinker:</vt:lpstr>
      <vt:lpstr>What you can do: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Advocacy / BA Social Studies Study Skills</dc:title>
  <dc:creator>Ken Dicks</dc:creator>
  <cp:lastModifiedBy>Ken Dicks</cp:lastModifiedBy>
  <cp:revision>17</cp:revision>
  <dcterms:created xsi:type="dcterms:W3CDTF">2019-03-12T09:51:40Z</dcterms:created>
  <dcterms:modified xsi:type="dcterms:W3CDTF">2019-03-25T09:50:04Z</dcterms:modified>
</cp:coreProperties>
</file>