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notesMasterIdLst>
    <p:notesMasterId r:id="rId14"/>
  </p:notesMasterIdLst>
  <p:handoutMasterIdLst>
    <p:handoutMasterId r:id="rId15"/>
  </p:handoutMasterIdLst>
  <p:sldIdLst>
    <p:sldId id="280" r:id="rId2"/>
    <p:sldId id="281" r:id="rId3"/>
    <p:sldId id="293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</p:sldIdLst>
  <p:sldSz cx="9144000" cy="6858000" type="screen4x3"/>
  <p:notesSz cx="6669088" cy="992822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srgbClr val="FF0000"/>
    </p:penClr>
  </p:showPr>
  <p:clrMru>
    <a:srgbClr val="C0C0C0"/>
    <a:srgbClr val="5F5F5F"/>
    <a:srgbClr val="808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576" autoAdjust="0"/>
  </p:normalViewPr>
  <p:slideViewPr>
    <p:cSldViewPr>
      <p:cViewPr varScale="1">
        <p:scale>
          <a:sx n="69" d="100"/>
          <a:sy n="69" d="100"/>
        </p:scale>
        <p:origin x="-141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8"/>
        <p:guide pos="210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890461" cy="496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7059" y="0"/>
            <a:ext cx="2890461" cy="496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430621"/>
            <a:ext cx="2890461" cy="496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7059" y="9430621"/>
            <a:ext cx="2890461" cy="496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AF07D755-440B-46DC-8899-F8D070547F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890461" cy="496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627" y="0"/>
            <a:ext cx="2890461" cy="496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735" y="4715311"/>
            <a:ext cx="4889618" cy="4468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432211"/>
            <a:ext cx="2890461" cy="496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627" y="9432211"/>
            <a:ext cx="2890461" cy="496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6339797-EB7A-47B3-B5DB-CEE4A0AEAB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Rounded Rectangle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8D44B0F-2EE3-404D-912F-4DA1C1695C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5625A-6ADB-4902-AA52-1A8A705D52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Rounded Rectangle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29FCE5-1D7F-4B34-A31B-176D2F57A4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69EBB-E99B-4A3C-84DB-606B8898E7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0FC1E-39D5-46BC-851A-D50CAC536F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F1562-D8C6-4706-A29C-2CA1CCB4C0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4C7C4-0AB7-4DAD-BFC8-E8EE98B4623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Rounded Rectangle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662E0-1F2D-49FB-AD56-7C66F93757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956AD-1BD2-4F3F-9F3B-40D8EF985C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F2282-A13D-4BC5-A5F4-5B5BDBEF759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745B3-ACD4-4A46-9838-4E4CE787D7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8" name="Title Placeholder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8EAAF1A7-4717-455E-B84D-89F510DB63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2" r:id="rId1"/>
    <p:sldLayoutId id="2147483965" r:id="rId2"/>
    <p:sldLayoutId id="2147483973" r:id="rId3"/>
    <p:sldLayoutId id="2147483966" r:id="rId4"/>
    <p:sldLayoutId id="2147483967" r:id="rId5"/>
    <p:sldLayoutId id="2147483968" r:id="rId6"/>
    <p:sldLayoutId id="2147483969" r:id="rId7"/>
    <p:sldLayoutId id="2147483974" r:id="rId8"/>
    <p:sldLayoutId id="2147483975" r:id="rId9"/>
    <p:sldLayoutId id="2147483970" r:id="rId10"/>
    <p:sldLayoutId id="21474839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utoUpdateAnimBg="0"/>
    </p:bld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BCCEBD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8CDD7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8CDD7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147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8197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E45B2F9C-B219-4DCF-9300-82FD1E793C0E}" type="slidenum">
              <a:rPr lang="en-GB"/>
              <a:pPr>
                <a:defRPr/>
              </a:pPr>
              <a:t>1</a:t>
            </a:fld>
            <a:endParaRPr lang="en-GB"/>
          </a:p>
        </p:txBody>
      </p:sp>
      <p:sp>
        <p:nvSpPr>
          <p:cNvPr id="6149" name="Title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en-GB" smtClean="0"/>
              <a:t>Social Entrepreneurship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/>
              <a:t>What </a:t>
            </a:r>
            <a:r>
              <a:rPr lang="en-US" altLang="zh-CN" dirty="0"/>
              <a:t>makes social entrepreneurs </a:t>
            </a:r>
            <a:r>
              <a:rPr lang="en-US" altLang="zh-CN" dirty="0" smtClean="0"/>
              <a:t>different from other entrepreneurs?</a:t>
            </a:r>
            <a:endParaRPr lang="en-US" altLang="zh-CN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989138"/>
            <a:ext cx="7772400" cy="3319462"/>
          </a:xfrm>
        </p:spPr>
        <p:txBody>
          <a:bodyPr/>
          <a:lstStyle/>
          <a:p>
            <a:pPr eaLnBrk="1" hangingPunct="1"/>
            <a:r>
              <a:rPr lang="en-US" altLang="zh-CN" smtClean="0"/>
              <a:t>    </a:t>
            </a:r>
            <a:r>
              <a:rPr lang="en-US" altLang="zh-CN" b="1" smtClean="0"/>
              <a:t>The Best measure of success for social entrepreneurs is not how much profit they make, but rather the extent to which they create social value.</a:t>
            </a:r>
          </a:p>
          <a:p>
            <a:pPr eaLnBrk="1" hangingPunct="1"/>
            <a:endParaRPr lang="en-US" altLang="zh-CN" b="1" smtClean="0"/>
          </a:p>
          <a:p>
            <a:pPr eaLnBrk="1" hangingPunct="1"/>
            <a:r>
              <a:rPr lang="en-GB" sz="2400" smtClean="0"/>
              <a:t>What do we mean by social values</a:t>
            </a:r>
          </a:p>
          <a:p>
            <a:pPr eaLnBrk="1" hangingPunct="1"/>
            <a:endParaRPr lang="en-GB" sz="2400" smtClean="0"/>
          </a:p>
          <a:p>
            <a:pPr eaLnBrk="1" hangingPunct="1"/>
            <a:r>
              <a:rPr lang="en-GB" sz="2400" smtClean="0"/>
              <a:t>Examples of social entrepreneurs</a:t>
            </a:r>
          </a:p>
          <a:p>
            <a:pPr eaLnBrk="1" hangingPunct="1"/>
            <a:r>
              <a:rPr lang="en-GB" sz="2400" smtClean="0"/>
              <a:t>Examples of social enterprises</a:t>
            </a:r>
          </a:p>
          <a:p>
            <a:pPr eaLnBrk="1" hangingPunct="1"/>
            <a:endParaRPr lang="en-US" altLang="zh-CN" b="1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F3E10A-8C2B-4896-88A9-237765D1131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sp>
        <p:nvSpPr>
          <p:cNvPr id="717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‘bottom-line’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200" smtClean="0"/>
              <a:t>Single – financial</a:t>
            </a:r>
          </a:p>
          <a:p>
            <a:r>
              <a:rPr lang="en-GB" sz="3200" smtClean="0"/>
              <a:t>Double – financial and social</a:t>
            </a:r>
          </a:p>
          <a:p>
            <a:r>
              <a:rPr lang="en-GB" sz="3200" smtClean="0"/>
              <a:t>Triple – financial, social and environment</a:t>
            </a:r>
          </a:p>
        </p:txBody>
      </p:sp>
      <p:sp>
        <p:nvSpPr>
          <p:cNvPr id="819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86495E-17D1-4732-AA88-38C173025889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507412" cy="1143000"/>
          </a:xfrm>
        </p:spPr>
        <p:txBody>
          <a:bodyPr/>
          <a:lstStyle/>
          <a:p>
            <a:pPr eaLnBrk="1" hangingPunct="1"/>
            <a:r>
              <a:rPr lang="en-US" altLang="zh-CN" sz="3200" smtClean="0"/>
              <a:t>Social entrepreneurs act as change agents in the social sector by behaving in the following ways: 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400" smtClean="0"/>
              <a:t>Adopting a mission to create and sustain social value</a:t>
            </a:r>
          </a:p>
          <a:p>
            <a:pPr eaLnBrk="1" hangingPunct="1"/>
            <a:r>
              <a:rPr lang="en-US" altLang="zh-CN" sz="2400" smtClean="0"/>
              <a:t>Recognize and relentlessly pursuing new opportunities to serve that mission.</a:t>
            </a:r>
          </a:p>
          <a:p>
            <a:pPr eaLnBrk="1" hangingPunct="1"/>
            <a:r>
              <a:rPr lang="en-US" altLang="zh-CN" sz="2400" smtClean="0"/>
              <a:t>Engaging in a process of continuous innovation, adaption, and learning.</a:t>
            </a:r>
          </a:p>
          <a:p>
            <a:pPr eaLnBrk="1" hangingPunct="1"/>
            <a:r>
              <a:rPr lang="en-US" altLang="zh-CN" sz="2400" smtClean="0"/>
              <a:t>Acting boldly without being limited to resources currently in hand. </a:t>
            </a:r>
          </a:p>
          <a:p>
            <a:pPr eaLnBrk="1" hangingPunct="1"/>
            <a:r>
              <a:rPr lang="en-US" altLang="zh-CN" sz="2400" smtClean="0"/>
              <a:t>Exhibiting a heightened sense of accountability to the constituencies served and for the outcomes created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60C4CB-7085-43D7-A15C-87CF6277341F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/>
              <a:t>What </a:t>
            </a:r>
            <a:r>
              <a:rPr lang="en-US" altLang="zh-CN" dirty="0"/>
              <a:t>Makes an Enterprise a Social Enterprise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400" smtClean="0"/>
              <a:t>What are the key characteristics that make them different from business enterprise? </a:t>
            </a:r>
          </a:p>
          <a:p>
            <a:pPr eaLnBrk="1" hangingPunct="1">
              <a:buFont typeface="Wingdings 2" pitchFamily="18" charset="2"/>
              <a:buNone/>
            </a:pPr>
            <a:endParaRPr lang="en-US" altLang="zh-CN" sz="2400" smtClean="0"/>
          </a:p>
          <a:p>
            <a:pPr eaLnBrk="1" hangingPunct="1"/>
            <a:r>
              <a:rPr lang="en-US" altLang="zh-CN" sz="2400" smtClean="0"/>
              <a:t>Social Enterprise have a social objective</a:t>
            </a:r>
          </a:p>
          <a:p>
            <a:pPr eaLnBrk="1" hangingPunct="1"/>
            <a:r>
              <a:rPr lang="en-US" altLang="zh-CN" sz="2400" smtClean="0"/>
              <a:t>Social Enterprise blended social and commercial methods.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90C8EF-FFED-484A-B342-0BC32B3B566E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1024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/>
              <a:t>Why is social </a:t>
            </a:r>
            <a:r>
              <a:rPr lang="en-US" altLang="zh-CN" dirty="0"/>
              <a:t>entrepreneurship </a:t>
            </a:r>
            <a:r>
              <a:rPr lang="en-US" altLang="zh-CN" dirty="0" smtClean="0"/>
              <a:t>important?</a:t>
            </a:r>
            <a:endParaRPr lang="en-US" altLang="zh-CN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772400" cy="3319463"/>
          </a:xfrm>
        </p:spPr>
        <p:txBody>
          <a:bodyPr/>
          <a:lstStyle/>
          <a:p>
            <a:pPr eaLnBrk="1" hangingPunct="1"/>
            <a:r>
              <a:rPr lang="en-US" altLang="zh-CN" smtClean="0"/>
              <a:t>Current trends in the social sector</a:t>
            </a:r>
          </a:p>
          <a:p>
            <a:pPr eaLnBrk="1" hangingPunct="1"/>
            <a:endParaRPr lang="en-US" altLang="zh-CN" smtClean="0"/>
          </a:p>
          <a:p>
            <a:pPr eaLnBrk="1" hangingPunct="1"/>
            <a:r>
              <a:rPr lang="en-US" altLang="zh-CN" smtClean="0"/>
              <a:t>New Opportunities </a:t>
            </a:r>
          </a:p>
          <a:p>
            <a:pPr eaLnBrk="1" hangingPunct="1"/>
            <a:endParaRPr lang="en-US" altLang="zh-CN" smtClean="0"/>
          </a:p>
          <a:p>
            <a:pPr eaLnBrk="1" hangingPunct="1"/>
            <a:r>
              <a:rPr lang="en-US" altLang="zh-CN" smtClean="0"/>
              <a:t>New Challenges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10B8AD-E997-4B77-8695-0B9FDBE341CA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1126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Current trends in the social sector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412875"/>
            <a:ext cx="8286750" cy="4824413"/>
          </a:xfrm>
        </p:spPr>
        <p:txBody>
          <a:bodyPr/>
          <a:lstStyle/>
          <a:p>
            <a:pPr eaLnBrk="1" hangingPunct="1"/>
            <a:r>
              <a:rPr lang="en-US" altLang="zh-CN" sz="2200" smtClean="0"/>
              <a:t>Heightened concerns about the effectiveness of traditional governmental and charitable approaches to meeting social needs;</a:t>
            </a:r>
          </a:p>
          <a:p>
            <a:pPr eaLnBrk="1" hangingPunct="1"/>
            <a:r>
              <a:rPr lang="en-US" altLang="zh-CN" sz="2200" smtClean="0"/>
              <a:t>A search for more innovative solutions that lead to sustainable improvement</a:t>
            </a:r>
          </a:p>
          <a:p>
            <a:pPr eaLnBrk="1" hangingPunct="1"/>
            <a:r>
              <a:rPr lang="en-US" altLang="zh-CN" sz="2200" smtClean="0"/>
              <a:t>An increased openness to experimentation with market-based approaches and businesslike methods in the social sector.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200" smtClean="0"/>
              <a:t>A growing shift towards the privatization of public services, leading to government contracting with both for-profit and nonprofit providers.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200" smtClean="0"/>
              <a:t>A parallel shift toward outcomes-based (rather than needs-based) approaches to funding on the part of both private philanthropies and government agencies.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200" smtClean="0"/>
              <a:t>A new, more engaged and strategic approach to corporate involvement in social and community issues. </a:t>
            </a:r>
          </a:p>
          <a:p>
            <a:pPr eaLnBrk="1" hangingPunct="1"/>
            <a:endParaRPr lang="en-US" altLang="zh-CN" sz="280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E28C79-7DA3-4D5B-BFD6-C132E4B53E79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1229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zh-CN" smtClean="0">
              <a:cs typeface="幼圆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US" altLang="zh-CN" sz="2800" smtClean="0"/>
              <a:t>Aa a result, social entrepreneurs are shifting the emphasis from charitable relief to new, more systematic ways of improving social conditions. </a:t>
            </a:r>
          </a:p>
          <a:p>
            <a:pPr eaLnBrk="1" hangingPunct="1"/>
            <a:r>
              <a:rPr lang="en-US" altLang="zh-CN" sz="2800" smtClean="0"/>
              <a:t>Reducing the need for charitable assistance rather than simply meeting the need</a:t>
            </a:r>
          </a:p>
          <a:p>
            <a:pPr eaLnBrk="1" hangingPunct="1"/>
            <a:r>
              <a:rPr lang="en-US" altLang="zh-CN" sz="2800" smtClean="0"/>
              <a:t>Engaging people in and allowing then to take some responsibility for improving their own lives.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709826-FFE6-4620-BE7D-8F9D23E089D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1331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The social Enterprise spectrum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 2" pitchFamily="18" charset="2"/>
              <a:buNone/>
            </a:pPr>
            <a:r>
              <a:rPr lang="en-US" altLang="zh-CN" smtClean="0"/>
              <a:t>Continuum -</a:t>
            </a:r>
          </a:p>
          <a:p>
            <a:pPr marL="609600" indent="-609600" eaLnBrk="1" hangingPunct="1"/>
            <a:r>
              <a:rPr lang="en-US" altLang="zh-CN" smtClean="0"/>
              <a:t>Purely philanthropic</a:t>
            </a:r>
          </a:p>
          <a:p>
            <a:pPr marL="609600" indent="-609600" eaLnBrk="1" hangingPunct="1"/>
            <a:r>
              <a:rPr lang="en-US" altLang="zh-CN" smtClean="0"/>
              <a:t>Hybrids</a:t>
            </a:r>
          </a:p>
          <a:p>
            <a:pPr marL="609600" indent="-609600" eaLnBrk="1" hangingPunct="1"/>
            <a:r>
              <a:rPr lang="en-US" altLang="zh-CN" smtClean="0"/>
              <a:t>Purely Commercial </a:t>
            </a:r>
          </a:p>
          <a:p>
            <a:pPr marL="609600" indent="-609600" eaLnBrk="1" hangingPunct="1">
              <a:buFontTx/>
              <a:buNone/>
            </a:pPr>
            <a:endParaRPr lang="en-US" altLang="zh-CN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CBF60E-825E-42B5-B31E-655DD64519D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1434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(1)Purely philanthropic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800" smtClean="0"/>
              <a:t>General motives, methods, and Goals 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      Appeal to goodwill, Mission-driven, social value creation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 Key Stakeholders 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Beneficiaries---- Pay Nothing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Capital  Donations and Grants 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Workforce---Volunteers 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Suppliers---Make in-kind donations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35B9F7-B518-41DB-AB2A-692F94E51F2E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1536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(2) Purely Commercial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800" smtClean="0"/>
              <a:t>General Motives, Methods, and Goals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  Appeal to self-interest; Market-driven; Economic value creation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Key Stakeholders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Beneficiaries</a:t>
            </a:r>
            <a:r>
              <a:rPr lang="en-US" altLang="zh-CN" sz="2800" smtClean="0">
                <a:latin typeface="Arial" pitchFamily="34" charset="0"/>
              </a:rPr>
              <a:t>—</a:t>
            </a:r>
            <a:r>
              <a:rPr lang="en-US" altLang="zh-CN" sz="2800" smtClean="0"/>
              <a:t>Pay full market rates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Capital---Market  Rate Capital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Workforce---Market rate compensation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Suppliers</a:t>
            </a:r>
            <a:r>
              <a:rPr lang="en-US" altLang="zh-CN" sz="2800" smtClean="0">
                <a:latin typeface="Arial" pitchFamily="34" charset="0"/>
              </a:rPr>
              <a:t>—</a:t>
            </a:r>
            <a:r>
              <a:rPr lang="en-US" altLang="zh-CN" sz="2800" smtClean="0"/>
              <a:t>charge market price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53A690-5BB9-4365-95B4-6F751B064DE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1638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(3) Hybrids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zh-CN" sz="2400" smtClean="0"/>
              <a:t>General motives, methods, and goals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         Mixed motives; Balanced of mission and market; social and economic value.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Key stakeholders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Beneficiaries  Subsidized rates and /or mix of full payers and those who pay nothing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Capital---Below-market capital and/or mix of full payers and those who pay nothing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Workforce</a:t>
            </a:r>
            <a:r>
              <a:rPr lang="en-US" altLang="zh-CN" sz="2400" smtClean="0">
                <a:latin typeface="Arial" pitchFamily="34" charset="0"/>
              </a:rPr>
              <a:t>—</a:t>
            </a:r>
            <a:r>
              <a:rPr lang="en-US" altLang="zh-CN" sz="2400" smtClean="0"/>
              <a:t>Below-market wages and/or mix of volunteers and fully paid staff\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Suppliers---Special discounts and/or mix of in-kind and full price.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B2F55-7F39-4BE5-AB07-2F53FD72445B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1741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317</TotalTime>
  <Words>545</Words>
  <Application>Microsoft Office PowerPoint</Application>
  <PresentationFormat>On-screen Show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Equity</vt:lpstr>
      <vt:lpstr>Social Entrepreneurship</vt:lpstr>
      <vt:lpstr>What makes social entrepreneurs different from other entrepreneurs?</vt:lpstr>
      <vt:lpstr>The ‘bottom-line’</vt:lpstr>
      <vt:lpstr>Social entrepreneurs act as change agents in the social sector by behaving in the following ways:  </vt:lpstr>
      <vt:lpstr>What Makes an Enterprise a Social Enterprise</vt:lpstr>
      <vt:lpstr>Why is social entrepreneurship important?</vt:lpstr>
      <vt:lpstr>Current trends in the social sector</vt:lpstr>
      <vt:lpstr>Slide 8</vt:lpstr>
      <vt:lpstr>The social Enterprise spectrum</vt:lpstr>
      <vt:lpstr>(1)Purely philanthropic </vt:lpstr>
      <vt:lpstr>(2) Purely Commercial</vt:lpstr>
      <vt:lpstr>(3) Hybrids 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VENUS</cp:lastModifiedBy>
  <cp:revision>40</cp:revision>
  <cp:lastPrinted>1601-01-01T00:00:00Z</cp:lastPrinted>
  <dcterms:created xsi:type="dcterms:W3CDTF">2002-10-07T19:43:58Z</dcterms:created>
  <dcterms:modified xsi:type="dcterms:W3CDTF">2012-11-29T22:32:29Z</dcterms:modified>
</cp:coreProperties>
</file>