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3.xml" ContentType="application/vnd.openxmlformats-officedocument.theme+xml"/>
  <Override PartName="/ppt/slideLayouts/slideLayout62.xml" ContentType="application/vnd.openxmlformats-officedocument.presentationml.slideLayout+xml"/>
  <Override PartName="/ppt/theme/theme4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5.xml" ContentType="application/vnd.openxmlformats-officedocument.theme+xml"/>
  <Override PartName="/ppt/slideLayouts/slideLayout65.xml" ContentType="application/vnd.openxmlformats-officedocument.presentationml.slideLayout+xml"/>
  <Override PartName="/ppt/theme/theme6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7.xml" ContentType="application/vnd.openxmlformats-officedocument.theme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theme/theme8.xml" ContentType="application/vnd.openxmlformats-officedocument.theme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theme/theme9.xml" ContentType="application/vnd.openxmlformats-officedocument.theme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8" r:id="rId4"/>
    <p:sldMasterId id="2147483938" r:id="rId5"/>
    <p:sldMasterId id="2147483950" r:id="rId6"/>
    <p:sldMasterId id="2147483963" r:id="rId7"/>
    <p:sldMasterId id="2147483965" r:id="rId8"/>
    <p:sldMasterId id="2147483981" r:id="rId9"/>
    <p:sldMasterId id="2147483984" r:id="rId10"/>
    <p:sldMasterId id="2147484001" r:id="rId11"/>
    <p:sldMasterId id="2147484013" r:id="rId12"/>
    <p:sldMasterId id="2147484026" r:id="rId13"/>
  </p:sldMasterIdLst>
  <p:notesMasterIdLst>
    <p:notesMasterId r:id="rId42"/>
  </p:notesMasterIdLst>
  <p:sldIdLst>
    <p:sldId id="989" r:id="rId14"/>
    <p:sldId id="1282" r:id="rId15"/>
    <p:sldId id="1323" r:id="rId16"/>
    <p:sldId id="1275" r:id="rId17"/>
    <p:sldId id="1322" r:id="rId18"/>
    <p:sldId id="1266" r:id="rId19"/>
    <p:sldId id="1307" r:id="rId20"/>
    <p:sldId id="1269" r:id="rId21"/>
    <p:sldId id="1308" r:id="rId22"/>
    <p:sldId id="1276" r:id="rId23"/>
    <p:sldId id="1277" r:id="rId24"/>
    <p:sldId id="1278" r:id="rId25"/>
    <p:sldId id="1270" r:id="rId26"/>
    <p:sldId id="1280" r:id="rId27"/>
    <p:sldId id="1325" r:id="rId28"/>
    <p:sldId id="1326" r:id="rId29"/>
    <p:sldId id="1327" r:id="rId30"/>
    <p:sldId id="1268" r:id="rId31"/>
    <p:sldId id="1324" r:id="rId32"/>
    <p:sldId id="1254" r:id="rId33"/>
    <p:sldId id="1318" r:id="rId34"/>
    <p:sldId id="1317" r:id="rId35"/>
    <p:sldId id="1319" r:id="rId36"/>
    <p:sldId id="1260" r:id="rId37"/>
    <p:sldId id="1320" r:id="rId38"/>
    <p:sldId id="1315" r:id="rId39"/>
    <p:sldId id="1321" r:id="rId40"/>
    <p:sldId id="1159" r:id="rId4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DCF444-F2F6-47AD-AF92-E60CAFA94683}" v="384" dt="2026-02-17T17:36:15.8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3" autoAdjust="0"/>
    <p:restoredTop sz="94811"/>
  </p:normalViewPr>
  <p:slideViewPr>
    <p:cSldViewPr snapToGrid="0" snapToObjects="1">
      <p:cViewPr varScale="1">
        <p:scale>
          <a:sx n="70" d="100"/>
          <a:sy n="70" d="100"/>
        </p:scale>
        <p:origin x="38" y="6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-16435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5.xml"/><Relationship Id="rId26" Type="http://schemas.openxmlformats.org/officeDocument/2006/relationships/slide" Target="slides/slide13.xml"/><Relationship Id="rId39" Type="http://schemas.openxmlformats.org/officeDocument/2006/relationships/slide" Target="slides/slide26.xml"/><Relationship Id="rId21" Type="http://schemas.openxmlformats.org/officeDocument/2006/relationships/slide" Target="slides/slide8.xml"/><Relationship Id="rId34" Type="http://schemas.openxmlformats.org/officeDocument/2006/relationships/slide" Target="slides/slide21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3.xml"/><Relationship Id="rId29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1.xml"/><Relationship Id="rId32" Type="http://schemas.openxmlformats.org/officeDocument/2006/relationships/slide" Target="slides/slide19.xml"/><Relationship Id="rId37" Type="http://schemas.openxmlformats.org/officeDocument/2006/relationships/slide" Target="slides/slide24.xml"/><Relationship Id="rId40" Type="http://schemas.openxmlformats.org/officeDocument/2006/relationships/slide" Target="slides/slide27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2.xml"/><Relationship Id="rId23" Type="http://schemas.openxmlformats.org/officeDocument/2006/relationships/slide" Target="slides/slide10.xml"/><Relationship Id="rId28" Type="http://schemas.openxmlformats.org/officeDocument/2006/relationships/slide" Target="slides/slide15.xml"/><Relationship Id="rId36" Type="http://schemas.openxmlformats.org/officeDocument/2006/relationships/slide" Target="slides/slide23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6.xml"/><Relationship Id="rId31" Type="http://schemas.openxmlformats.org/officeDocument/2006/relationships/slide" Target="slides/slide1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1.xml"/><Relationship Id="rId22" Type="http://schemas.openxmlformats.org/officeDocument/2006/relationships/slide" Target="slides/slide9.xml"/><Relationship Id="rId27" Type="http://schemas.openxmlformats.org/officeDocument/2006/relationships/slide" Target="slides/slide14.xml"/><Relationship Id="rId30" Type="http://schemas.openxmlformats.org/officeDocument/2006/relationships/slide" Target="slides/slide17.xml"/><Relationship Id="rId35" Type="http://schemas.openxmlformats.org/officeDocument/2006/relationships/slide" Target="slides/slide22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4.xml"/><Relationship Id="rId25" Type="http://schemas.openxmlformats.org/officeDocument/2006/relationships/slide" Target="slides/slide12.xml"/><Relationship Id="rId33" Type="http://schemas.openxmlformats.org/officeDocument/2006/relationships/slide" Target="slides/slide20.xml"/><Relationship Id="rId38" Type="http://schemas.openxmlformats.org/officeDocument/2006/relationships/slide" Target="slides/slide25.xml"/><Relationship Id="rId46" Type="http://schemas.openxmlformats.org/officeDocument/2006/relationships/tableStyles" Target="tableStyles.xml"/><Relationship Id="rId20" Type="http://schemas.openxmlformats.org/officeDocument/2006/relationships/slide" Target="slides/slide7.xml"/><Relationship Id="rId41" Type="http://schemas.openxmlformats.org/officeDocument/2006/relationships/slide" Target="slides/slide2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il Dyer" userId="f48cccbf-306c-476d-ac12-27135fb93a1f" providerId="ADAL" clId="{7ECDE436-8190-4D3A-A012-ED99DB08CA68}"/>
    <pc:docChg chg="undo custSel addSld delSld modSld sldOrd">
      <pc:chgData name="Neil Dyer" userId="f48cccbf-306c-476d-ac12-27135fb93a1f" providerId="ADAL" clId="{7ECDE436-8190-4D3A-A012-ED99DB08CA68}" dt="2026-02-17T17:39:32.703" v="793" actId="2164"/>
      <pc:docMkLst>
        <pc:docMk/>
      </pc:docMkLst>
      <pc:sldChg chg="modSp add del mod addAnim delAnim modAnim">
        <pc:chgData name="Neil Dyer" userId="f48cccbf-306c-476d-ac12-27135fb93a1f" providerId="ADAL" clId="{7ECDE436-8190-4D3A-A012-ED99DB08CA68}" dt="2026-02-16T14:38:18.384" v="633" actId="47"/>
        <pc:sldMkLst>
          <pc:docMk/>
          <pc:sldMk cId="3254629911" sldId="399"/>
        </pc:sldMkLst>
      </pc:sldChg>
      <pc:sldChg chg="modSp mod">
        <pc:chgData name="Neil Dyer" userId="f48cccbf-306c-476d-ac12-27135fb93a1f" providerId="ADAL" clId="{7ECDE436-8190-4D3A-A012-ED99DB08CA68}" dt="2026-02-12T14:52:45.795" v="23" actId="20577"/>
        <pc:sldMkLst>
          <pc:docMk/>
          <pc:sldMk cId="184015732" sldId="989"/>
        </pc:sldMkLst>
        <pc:spChg chg="mod">
          <ac:chgData name="Neil Dyer" userId="f48cccbf-306c-476d-ac12-27135fb93a1f" providerId="ADAL" clId="{7ECDE436-8190-4D3A-A012-ED99DB08CA68}" dt="2026-02-12T14:52:45.795" v="23" actId="20577"/>
          <ac:spMkLst>
            <pc:docMk/>
            <pc:sldMk cId="184015732" sldId="989"/>
            <ac:spMk id="2" creationId="{9563946B-2314-3D40-FC02-74E9C62351E8}"/>
          </ac:spMkLst>
        </pc:spChg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3721960759" sldId="1159"/>
        </pc:sldMkLst>
      </pc:sldChg>
      <pc:sldChg chg="add">
        <pc:chgData name="Neil Dyer" userId="f48cccbf-306c-476d-ac12-27135fb93a1f" providerId="ADAL" clId="{7ECDE436-8190-4D3A-A012-ED99DB08CA68}" dt="2026-02-16T14:40:50.256" v="636"/>
        <pc:sldMkLst>
          <pc:docMk/>
          <pc:sldMk cId="934498781" sldId="1254"/>
        </pc:sldMkLst>
      </pc:sldChg>
      <pc:sldChg chg="modSp add mod">
        <pc:chgData name="Neil Dyer" userId="f48cccbf-306c-476d-ac12-27135fb93a1f" providerId="ADAL" clId="{7ECDE436-8190-4D3A-A012-ED99DB08CA68}" dt="2026-02-16T14:43:26.422" v="718" actId="20577"/>
        <pc:sldMkLst>
          <pc:docMk/>
          <pc:sldMk cId="1654217288" sldId="1260"/>
        </pc:sldMkLst>
        <pc:spChg chg="mod">
          <ac:chgData name="Neil Dyer" userId="f48cccbf-306c-476d-ac12-27135fb93a1f" providerId="ADAL" clId="{7ECDE436-8190-4D3A-A012-ED99DB08CA68}" dt="2026-02-16T14:42:43.935" v="657" actId="14100"/>
          <ac:spMkLst>
            <pc:docMk/>
            <pc:sldMk cId="1654217288" sldId="1260"/>
            <ac:spMk id="2" creationId="{19440885-54CC-33F4-AB2A-C4BE49BFDA12}"/>
          </ac:spMkLst>
        </pc:spChg>
        <pc:spChg chg="mod">
          <ac:chgData name="Neil Dyer" userId="f48cccbf-306c-476d-ac12-27135fb93a1f" providerId="ADAL" clId="{7ECDE436-8190-4D3A-A012-ED99DB08CA68}" dt="2026-02-16T14:43:26.422" v="718" actId="20577"/>
          <ac:spMkLst>
            <pc:docMk/>
            <pc:sldMk cId="1654217288" sldId="1260"/>
            <ac:spMk id="3" creationId="{63554D4A-6CCA-DF50-C7B0-5D721302AF63}"/>
          </ac:spMkLst>
        </pc:spChg>
      </pc:sldChg>
      <pc:sldChg chg="add modAnim">
        <pc:chgData name="Neil Dyer" userId="f48cccbf-306c-476d-ac12-27135fb93a1f" providerId="ADAL" clId="{7ECDE436-8190-4D3A-A012-ED99DB08CA68}" dt="2026-02-12T15:49:38.645" v="632"/>
        <pc:sldMkLst>
          <pc:docMk/>
          <pc:sldMk cId="3387872939" sldId="1266"/>
        </pc:sldMkLst>
      </pc:sldChg>
      <pc:sldChg chg="add ord">
        <pc:chgData name="Neil Dyer" userId="f48cccbf-306c-476d-ac12-27135fb93a1f" providerId="ADAL" clId="{7ECDE436-8190-4D3A-A012-ED99DB08CA68}" dt="2026-02-12T15:13:42.479" v="624"/>
        <pc:sldMkLst>
          <pc:docMk/>
          <pc:sldMk cId="657014399" sldId="1268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942898386" sldId="1269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1691897007" sldId="1270"/>
        </pc:sldMkLst>
      </pc:sldChg>
      <pc:sldChg chg="modSp mod">
        <pc:chgData name="Neil Dyer" userId="f48cccbf-306c-476d-ac12-27135fb93a1f" providerId="ADAL" clId="{7ECDE436-8190-4D3A-A012-ED99DB08CA68}" dt="2026-02-12T15:09:33.773" v="518" actId="1076"/>
        <pc:sldMkLst>
          <pc:docMk/>
          <pc:sldMk cId="245802074" sldId="1275"/>
        </pc:sldMkLst>
        <pc:spChg chg="mod">
          <ac:chgData name="Neil Dyer" userId="f48cccbf-306c-476d-ac12-27135fb93a1f" providerId="ADAL" clId="{7ECDE436-8190-4D3A-A012-ED99DB08CA68}" dt="2026-02-12T15:09:33.773" v="518" actId="1076"/>
          <ac:spMkLst>
            <pc:docMk/>
            <pc:sldMk cId="245802074" sldId="1275"/>
            <ac:spMk id="2" creationId="{172C5C08-CBFB-90F3-B933-A7A2271537C3}"/>
          </ac:spMkLst>
        </pc:spChg>
        <pc:spChg chg="mod">
          <ac:chgData name="Neil Dyer" userId="f48cccbf-306c-476d-ac12-27135fb93a1f" providerId="ADAL" clId="{7ECDE436-8190-4D3A-A012-ED99DB08CA68}" dt="2026-02-12T15:08:20.224" v="501" actId="20577"/>
          <ac:spMkLst>
            <pc:docMk/>
            <pc:sldMk cId="245802074" sldId="1275"/>
            <ac:spMk id="4" creationId="{9D535D3B-5EDE-B67D-6348-67CDE33BAD20}"/>
          </ac:spMkLst>
        </pc:spChg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2985042514" sldId="1276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1290332622" sldId="1277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1857006415" sldId="1278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4022778883" sldId="1280"/>
        </pc:sldMkLst>
      </pc:sldChg>
      <pc:sldChg chg="mod modShow">
        <pc:chgData name="Neil Dyer" userId="f48cccbf-306c-476d-ac12-27135fb93a1f" providerId="ADAL" clId="{7ECDE436-8190-4D3A-A012-ED99DB08CA68}" dt="2026-02-12T14:52:34.902" v="1" actId="729"/>
        <pc:sldMkLst>
          <pc:docMk/>
          <pc:sldMk cId="3291911608" sldId="1282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671331766" sldId="1307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2175172117" sldId="1308"/>
        </pc:sldMkLst>
      </pc:sldChg>
      <pc:sldChg chg="modSp add mod">
        <pc:chgData name="Neil Dyer" userId="f48cccbf-306c-476d-ac12-27135fb93a1f" providerId="ADAL" clId="{7ECDE436-8190-4D3A-A012-ED99DB08CA68}" dt="2026-02-12T15:13:10.316" v="620" actId="20577"/>
        <pc:sldMkLst>
          <pc:docMk/>
          <pc:sldMk cId="1578259442" sldId="1315"/>
        </pc:sldMkLst>
        <pc:spChg chg="mod">
          <ac:chgData name="Neil Dyer" userId="f48cccbf-306c-476d-ac12-27135fb93a1f" providerId="ADAL" clId="{7ECDE436-8190-4D3A-A012-ED99DB08CA68}" dt="2026-02-12T15:12:29.598" v="596" actId="20577"/>
          <ac:spMkLst>
            <pc:docMk/>
            <pc:sldMk cId="1578259442" sldId="1315"/>
            <ac:spMk id="2" creationId="{6FC49C07-F8C9-9C8C-55A1-980C3C185BA0}"/>
          </ac:spMkLst>
        </pc:spChg>
        <pc:spChg chg="mod">
          <ac:chgData name="Neil Dyer" userId="f48cccbf-306c-476d-ac12-27135fb93a1f" providerId="ADAL" clId="{7ECDE436-8190-4D3A-A012-ED99DB08CA68}" dt="2026-02-12T15:13:10.316" v="620" actId="20577"/>
          <ac:spMkLst>
            <pc:docMk/>
            <pc:sldMk cId="1578259442" sldId="1315"/>
            <ac:spMk id="3" creationId="{6CEAB1F2-63C7-6BED-1C43-6BDEC09ADC25}"/>
          </ac:spMkLst>
        </pc:spChg>
      </pc:sldChg>
      <pc:sldChg chg="addSp modSp add mod">
        <pc:chgData name="Neil Dyer" userId="f48cccbf-306c-476d-ac12-27135fb93a1f" providerId="ADAL" clId="{7ECDE436-8190-4D3A-A012-ED99DB08CA68}" dt="2026-02-12T15:10:46.932" v="526" actId="115"/>
        <pc:sldMkLst>
          <pc:docMk/>
          <pc:sldMk cId="4180161704" sldId="1317"/>
        </pc:sldMkLst>
        <pc:spChg chg="add mod">
          <ac:chgData name="Neil Dyer" userId="f48cccbf-306c-476d-ac12-27135fb93a1f" providerId="ADAL" clId="{7ECDE436-8190-4D3A-A012-ED99DB08CA68}" dt="2026-02-12T15:10:46.932" v="526" actId="115"/>
          <ac:spMkLst>
            <pc:docMk/>
            <pc:sldMk cId="4180161704" sldId="1317"/>
            <ac:spMk id="3" creationId="{855038FE-4920-69D2-B155-B1796E729F20}"/>
          </ac:spMkLst>
        </pc:spChg>
        <pc:picChg chg="mod modCrop">
          <ac:chgData name="Neil Dyer" userId="f48cccbf-306c-476d-ac12-27135fb93a1f" providerId="ADAL" clId="{7ECDE436-8190-4D3A-A012-ED99DB08CA68}" dt="2026-02-12T15:10:29.603" v="520" actId="732"/>
          <ac:picMkLst>
            <pc:docMk/>
            <pc:sldMk cId="4180161704" sldId="1317"/>
            <ac:picMk id="4" creationId="{6CF521E2-ABA2-E432-411F-32BC42B29155}"/>
          </ac:picMkLst>
        </pc:picChg>
      </pc:sldChg>
      <pc:sldChg chg="addSp delSp modSp add mod">
        <pc:chgData name="Neil Dyer" userId="f48cccbf-306c-476d-ac12-27135fb93a1f" providerId="ADAL" clId="{7ECDE436-8190-4D3A-A012-ED99DB08CA68}" dt="2026-02-12T15:10:55.796" v="527" actId="478"/>
        <pc:sldMkLst>
          <pc:docMk/>
          <pc:sldMk cId="3714277358" sldId="1318"/>
        </pc:sldMkLst>
      </pc:sldChg>
      <pc:sldChg chg="addSp modSp add modAnim">
        <pc:chgData name="Neil Dyer" userId="f48cccbf-306c-476d-ac12-27135fb93a1f" providerId="ADAL" clId="{7ECDE436-8190-4D3A-A012-ED99DB08CA68}" dt="2026-02-16T14:42:15.058" v="638"/>
        <pc:sldMkLst>
          <pc:docMk/>
          <pc:sldMk cId="1699499822" sldId="1319"/>
        </pc:sldMkLst>
        <pc:spChg chg="add mod">
          <ac:chgData name="Neil Dyer" userId="f48cccbf-306c-476d-ac12-27135fb93a1f" providerId="ADAL" clId="{7ECDE436-8190-4D3A-A012-ED99DB08CA68}" dt="2026-02-16T14:42:15.058" v="638"/>
          <ac:spMkLst>
            <pc:docMk/>
            <pc:sldMk cId="1699499822" sldId="1319"/>
            <ac:spMk id="2" creationId="{AB45332A-B254-3E05-277D-54738B6CF38E}"/>
          </ac:spMkLst>
        </pc:spChg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1260042916" sldId="1320"/>
        </pc:sldMkLst>
      </pc:sldChg>
      <pc:sldChg chg="add">
        <pc:chgData name="Neil Dyer" userId="f48cccbf-306c-476d-ac12-27135fb93a1f" providerId="ADAL" clId="{7ECDE436-8190-4D3A-A012-ED99DB08CA68}" dt="2026-02-12T14:52:26.145" v="0"/>
        <pc:sldMkLst>
          <pc:docMk/>
          <pc:sldMk cId="108870010" sldId="1321"/>
        </pc:sldMkLst>
      </pc:sldChg>
      <pc:sldChg chg="addSp delSp modSp add mod modShow">
        <pc:chgData name="Neil Dyer" userId="f48cccbf-306c-476d-ac12-27135fb93a1f" providerId="ADAL" clId="{7ECDE436-8190-4D3A-A012-ED99DB08CA68}" dt="2026-02-17T17:39:32.703" v="793" actId="2164"/>
        <pc:sldMkLst>
          <pc:docMk/>
          <pc:sldMk cId="2784360309" sldId="1322"/>
        </pc:sldMkLst>
        <pc:spChg chg="del mod">
          <ac:chgData name="Neil Dyer" userId="f48cccbf-306c-476d-ac12-27135fb93a1f" providerId="ADAL" clId="{7ECDE436-8190-4D3A-A012-ED99DB08CA68}" dt="2026-02-16T14:48:52.950" v="737" actId="478"/>
          <ac:spMkLst>
            <pc:docMk/>
            <pc:sldMk cId="2784360309" sldId="1322"/>
            <ac:spMk id="2" creationId="{B988F3ED-6A57-0AA5-116D-768D64DAE74B}"/>
          </ac:spMkLst>
        </pc:spChg>
        <pc:spChg chg="add mod">
          <ac:chgData name="Neil Dyer" userId="f48cccbf-306c-476d-ac12-27135fb93a1f" providerId="ADAL" clId="{7ECDE436-8190-4D3A-A012-ED99DB08CA68}" dt="2026-02-17T17:35:47.688" v="753" actId="20577"/>
          <ac:spMkLst>
            <pc:docMk/>
            <pc:sldMk cId="2784360309" sldId="1322"/>
            <ac:spMk id="4" creationId="{9CDAA930-94FF-90CC-B829-93F11F022DDD}"/>
          </ac:spMkLst>
        </pc:spChg>
        <pc:spChg chg="mod">
          <ac:chgData name="Neil Dyer" userId="f48cccbf-306c-476d-ac12-27135fb93a1f" providerId="ADAL" clId="{7ECDE436-8190-4D3A-A012-ED99DB08CA68}" dt="2026-02-12T14:58:19.028" v="103" actId="1076"/>
          <ac:spMkLst>
            <pc:docMk/>
            <pc:sldMk cId="2784360309" sldId="1322"/>
            <ac:spMk id="8" creationId="{4E0D313C-B7B0-8C7E-19BA-14D5941F2E1F}"/>
          </ac:spMkLst>
        </pc:spChg>
        <pc:graphicFrameChg chg="add mod modGraphic">
          <ac:chgData name="Neil Dyer" userId="f48cccbf-306c-476d-ac12-27135fb93a1f" providerId="ADAL" clId="{7ECDE436-8190-4D3A-A012-ED99DB08CA68}" dt="2026-02-17T17:39:32.703" v="793" actId="2164"/>
          <ac:graphicFrameMkLst>
            <pc:docMk/>
            <pc:sldMk cId="2784360309" sldId="1322"/>
            <ac:graphicFrameMk id="3" creationId="{2B792DEE-4BC9-211F-A8E8-AB43A693E74A}"/>
          </ac:graphicFrameMkLst>
        </pc:graphicFrameChg>
      </pc:sldChg>
      <pc:sldChg chg="delSp modSp add mod ord">
        <pc:chgData name="Neil Dyer" userId="f48cccbf-306c-476d-ac12-27135fb93a1f" providerId="ADAL" clId="{7ECDE436-8190-4D3A-A012-ED99DB08CA68}" dt="2026-02-12T15:07:53.057" v="474" actId="1076"/>
        <pc:sldMkLst>
          <pc:docMk/>
          <pc:sldMk cId="36453981" sldId="1323"/>
        </pc:sldMkLst>
        <pc:spChg chg="mod">
          <ac:chgData name="Neil Dyer" userId="f48cccbf-306c-476d-ac12-27135fb93a1f" providerId="ADAL" clId="{7ECDE436-8190-4D3A-A012-ED99DB08CA68}" dt="2026-02-12T15:07:53.057" v="474" actId="1076"/>
          <ac:spMkLst>
            <pc:docMk/>
            <pc:sldMk cId="36453981" sldId="1323"/>
            <ac:spMk id="2" creationId="{AE3C9BD1-75A3-99A8-2972-8AE170881DF5}"/>
          </ac:spMkLst>
        </pc:spChg>
      </pc:sldChg>
      <pc:sldChg chg="add ord">
        <pc:chgData name="Neil Dyer" userId="f48cccbf-306c-476d-ac12-27135fb93a1f" providerId="ADAL" clId="{7ECDE436-8190-4D3A-A012-ED99DB08CA68}" dt="2026-02-16T14:40:20.121" v="635"/>
        <pc:sldMkLst>
          <pc:docMk/>
          <pc:sldMk cId="4055886849" sldId="1324"/>
        </pc:sldMkLst>
      </pc:sldChg>
      <pc:sldChg chg="add">
        <pc:chgData name="Neil Dyer" userId="f48cccbf-306c-476d-ac12-27135fb93a1f" providerId="ADAL" clId="{7ECDE436-8190-4D3A-A012-ED99DB08CA68}" dt="2026-02-12T15:47:18.864" v="625"/>
        <pc:sldMkLst>
          <pc:docMk/>
          <pc:sldMk cId="1372518868" sldId="1325"/>
        </pc:sldMkLst>
      </pc:sldChg>
      <pc:sldChg chg="add">
        <pc:chgData name="Neil Dyer" userId="f48cccbf-306c-476d-ac12-27135fb93a1f" providerId="ADAL" clId="{7ECDE436-8190-4D3A-A012-ED99DB08CA68}" dt="2026-02-12T15:47:18.864" v="625"/>
        <pc:sldMkLst>
          <pc:docMk/>
          <pc:sldMk cId="3355157480" sldId="1326"/>
        </pc:sldMkLst>
      </pc:sldChg>
      <pc:sldChg chg="add">
        <pc:chgData name="Neil Dyer" userId="f48cccbf-306c-476d-ac12-27135fb93a1f" providerId="ADAL" clId="{7ECDE436-8190-4D3A-A012-ED99DB08CA68}" dt="2026-02-12T15:47:18.864" v="625"/>
        <pc:sldMkLst>
          <pc:docMk/>
          <pc:sldMk cId="2610235865" sldId="132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BA10E5-FEB7-4B96-8A89-D29E412E36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58415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28186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583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F9131-73A5-AF63-16C6-15A88721E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A247B55-197D-A70D-A3D4-FBB616F30D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CC92FE-5B8A-9FAE-C0D4-53833B69A5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CC7E54-A831-6E41-6694-687B74DB16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34676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40CCE-1BBF-220F-62F4-1B08C556BD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2893D87-A8D5-CD93-C189-22AF375CB4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9FFF99-66E2-539A-D8E2-D2D9EB2419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AD6C77-1B44-1ED0-9347-8EA4EFDBF3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45881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B2E66E-1623-370D-AB33-34E4C070D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64544B-4729-B71E-D365-A5ECF15E14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13BBCB-95F9-7E15-824B-3A2462B9BA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Around 2 minutes in the pitch ends – can leave play or restart lecture depending on engagement.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A6AEE3-62BC-5360-D031-8AAA9F1A9F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04471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3B68D-FDA5-8E74-C9FD-2F7706C64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3591E5-E9F0-1623-A38A-4239153C08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803DAC-5BA1-7048-A4DE-84DF940F95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1D94CE-5E80-A882-F05C-4F4D058557A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3BA10E5-FEB7-4B96-8A89-D29E412E3667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439748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461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CB343E-04A8-389B-5290-40B807079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DC2D04E-2323-66E8-A802-DBD0B5791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A74D7D-0FD5-1F90-04E7-1A0A1455B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59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837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3322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422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114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525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893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89" indent="0">
              <a:buNone/>
              <a:defRPr sz="1400"/>
            </a:lvl2pPr>
            <a:lvl3pPr marL="914377" indent="0">
              <a:buNone/>
              <a:defRPr sz="1200"/>
            </a:lvl3pPr>
            <a:lvl4pPr marL="1371566" indent="0">
              <a:buNone/>
              <a:defRPr sz="1000"/>
            </a:lvl4pPr>
            <a:lvl5pPr marL="1828754" indent="0">
              <a:buNone/>
              <a:defRPr sz="1000"/>
            </a:lvl5pPr>
            <a:lvl6pPr marL="2285943" indent="0">
              <a:buNone/>
              <a:defRPr sz="1000"/>
            </a:lvl6pPr>
            <a:lvl7pPr marL="2743131" indent="0">
              <a:buNone/>
              <a:defRPr sz="1000"/>
            </a:lvl7pPr>
            <a:lvl8pPr marL="3200320" indent="0">
              <a:buNone/>
              <a:defRPr sz="1000"/>
            </a:lvl8pPr>
            <a:lvl9pPr marL="3657509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413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4475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057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90225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17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14029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503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79832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534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15716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784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8453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261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1229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3140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32708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7217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751" y="260353"/>
            <a:ext cx="9120716" cy="9937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63751" y="1628775"/>
            <a:ext cx="4457700" cy="4679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724651" y="1628775"/>
            <a:ext cx="4459816" cy="4679950"/>
          </a:xfrm>
        </p:spPr>
        <p:txBody>
          <a:bodyPr>
            <a:norm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67421554"/>
      </p:ext>
    </p:extLst>
  </p:cSld>
  <p:clrMapOvr>
    <a:masterClrMapping/>
  </p:clrMapOvr>
  <p:transition>
    <p:dissolv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59955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57942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551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104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69825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16436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38011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34611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10308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2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09464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71717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1_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751" y="260353"/>
            <a:ext cx="9120716" cy="99377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063751" y="1628775"/>
            <a:ext cx="4457700" cy="46799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6724651" y="1628775"/>
            <a:ext cx="4459816" cy="4679950"/>
          </a:xfrm>
        </p:spPr>
        <p:txBody>
          <a:bodyPr>
            <a:norm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093156466"/>
      </p:ext>
    </p:extLst>
  </p:cSld>
  <p:clrMapOvr>
    <a:masterClrMapping/>
  </p:clrMapOvr>
  <p:transition>
    <p:dissolv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6301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9458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5029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0641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8827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16427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520353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046100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4810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16286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634471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4473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75160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790134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33187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035942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59113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34411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75854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90991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21918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3258576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62080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371004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0755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728C56-A700-42D5-9636-0B2B03B88053}" type="datetimeFigureOut">
              <a:rPr lang="en-US" smtClean="0"/>
              <a:pPr>
                <a:defRPr/>
              </a:pPr>
              <a:t>2/16/2026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806F36-EC1D-4F3D-AF0A-E18899F058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514002188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625830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873788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2507902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510453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5167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7601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806507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74315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62017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63878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330031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5569175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422321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835249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39636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969953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9509992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013137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784255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1521968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806181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83928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41601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664397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38153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8416164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470464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7341201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227567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9349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72309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918687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1992110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060836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459699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501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2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5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4" Type="http://schemas.openxmlformats.org/officeDocument/2006/relationships/image" Target="../media/image6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5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70.xml"/><Relationship Id="rId7" Type="http://schemas.openxmlformats.org/officeDocument/2006/relationships/slideLayout" Target="../slideLayouts/slideLayout7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69.xml"/><Relationship Id="rId1" Type="http://schemas.openxmlformats.org/officeDocument/2006/relationships/slideLayout" Target="../slideLayouts/slideLayout68.xml"/><Relationship Id="rId6" Type="http://schemas.openxmlformats.org/officeDocument/2006/relationships/slideLayout" Target="../slideLayouts/slideLayout73.xml"/><Relationship Id="rId11" Type="http://schemas.openxmlformats.org/officeDocument/2006/relationships/slideLayout" Target="../slideLayouts/slideLayout78.xml"/><Relationship Id="rId5" Type="http://schemas.openxmlformats.org/officeDocument/2006/relationships/slideLayout" Target="../slideLayouts/slideLayout72.xml"/><Relationship Id="rId10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1.xml"/><Relationship Id="rId9" Type="http://schemas.openxmlformats.org/officeDocument/2006/relationships/slideLayout" Target="../slideLayouts/slideLayout7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6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81.xml"/><Relationship Id="rId7" Type="http://schemas.openxmlformats.org/officeDocument/2006/relationships/slideLayout" Target="../slideLayouts/slideLayout8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80.xml"/><Relationship Id="rId1" Type="http://schemas.openxmlformats.org/officeDocument/2006/relationships/slideLayout" Target="../slideLayouts/slideLayout79.xml"/><Relationship Id="rId6" Type="http://schemas.openxmlformats.org/officeDocument/2006/relationships/slideLayout" Target="../slideLayouts/slideLayout84.xml"/><Relationship Id="rId11" Type="http://schemas.openxmlformats.org/officeDocument/2006/relationships/slideLayout" Target="../slideLayouts/slideLayout89.xml"/><Relationship Id="rId5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88.xml"/><Relationship Id="rId4" Type="http://schemas.openxmlformats.org/officeDocument/2006/relationships/slideLayout" Target="../slideLayouts/slideLayout82.xml"/><Relationship Id="rId9" Type="http://schemas.openxmlformats.org/officeDocument/2006/relationships/slideLayout" Target="../slideLayouts/slideLayout8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7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92.xml"/><Relationship Id="rId7" Type="http://schemas.openxmlformats.org/officeDocument/2006/relationships/slideLayout" Target="../slideLayouts/slideLayout9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91.xml"/><Relationship Id="rId1" Type="http://schemas.openxmlformats.org/officeDocument/2006/relationships/slideLayout" Target="../slideLayouts/slideLayout90.xml"/><Relationship Id="rId6" Type="http://schemas.openxmlformats.org/officeDocument/2006/relationships/slideLayout" Target="../slideLayouts/slideLayout95.xml"/><Relationship Id="rId11" Type="http://schemas.openxmlformats.org/officeDocument/2006/relationships/slideLayout" Target="../slideLayouts/slideLayout100.xml"/><Relationship Id="rId5" Type="http://schemas.openxmlformats.org/officeDocument/2006/relationships/slideLayout" Target="../slideLayouts/slideLayout94.xml"/><Relationship Id="rId10" Type="http://schemas.openxmlformats.org/officeDocument/2006/relationships/slideLayout" Target="../slideLayouts/slideLayout99.xml"/><Relationship Id="rId4" Type="http://schemas.openxmlformats.org/officeDocument/2006/relationships/slideLayout" Target="../slideLayouts/slideLayout93.xml"/><Relationship Id="rId9" Type="http://schemas.openxmlformats.org/officeDocument/2006/relationships/slideLayout" Target="../slideLayouts/slideLayout9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4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674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911" r:id="rId3"/>
    <p:sldLayoutId id="2147483912" r:id="rId4"/>
    <p:sldLayoutId id="2147483913" r:id="rId5"/>
    <p:sldLayoutId id="2147483914" r:id="rId6"/>
    <p:sldLayoutId id="2147483915" r:id="rId7"/>
    <p:sldLayoutId id="2147483916" r:id="rId8"/>
    <p:sldLayoutId id="2147483917" r:id="rId9"/>
    <p:sldLayoutId id="2147483918" r:id="rId10"/>
    <p:sldLayoutId id="2147483919" r:id="rId11"/>
    <p:sldLayoutId id="2147483921" r:id="rId12"/>
    <p:sldLayoutId id="2147483806" r:id="rId13"/>
    <p:sldLayoutId id="2147483894" r:id="rId14"/>
    <p:sldLayoutId id="2147483924" r:id="rId15"/>
    <p:sldLayoutId id="2147483925" r:id="rId16"/>
    <p:sldLayoutId id="2147483926" r:id="rId17"/>
    <p:sldLayoutId id="2147483927" r:id="rId18"/>
    <p:sldLayoutId id="2147483928" r:id="rId19"/>
    <p:sldLayoutId id="2147483929" r:id="rId20"/>
    <p:sldLayoutId id="2147483930" r:id="rId21"/>
    <p:sldLayoutId id="2147483931" r:id="rId22"/>
    <p:sldLayoutId id="2147483932" r:id="rId23"/>
    <p:sldLayoutId id="2147483933" r:id="rId24"/>
    <p:sldLayoutId id="2147483934" r:id="rId25"/>
    <p:sldLayoutId id="2147483936" r:id="rId26"/>
    <p:sldLayoutId id="2147484039" r:id="rId27"/>
    <p:sldLayoutId id="2147484040" r:id="rId28"/>
    <p:sldLayoutId id="2147484041" r:id="rId29"/>
    <p:sldLayoutId id="2147484042" r:id="rId30"/>
    <p:sldLayoutId id="2147484043" r:id="rId31"/>
    <p:sldLayoutId id="2147484044" r:id="rId32"/>
    <p:sldLayoutId id="2147484045" r:id="rId33"/>
    <p:sldLayoutId id="2147484046" r:id="rId34"/>
    <p:sldLayoutId id="2147484047" r:id="rId35"/>
    <p:sldLayoutId id="2147484048" r:id="rId36"/>
    <p:sldLayoutId id="2147484049" r:id="rId37"/>
    <p:sldLayoutId id="2147484050" r:id="rId38"/>
    <p:sldLayoutId id="2147484051" r:id="rId39"/>
  </p:sldLayoutIdLst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438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41" r:id="rId3"/>
    <p:sldLayoutId id="2147483942" r:id="rId4"/>
    <p:sldLayoutId id="2147483943" r:id="rId5"/>
    <p:sldLayoutId id="2147483944" r:id="rId6"/>
    <p:sldLayoutId id="2147483945" r:id="rId7"/>
    <p:sldLayoutId id="2147483946" r:id="rId8"/>
    <p:sldLayoutId id="2147483947" r:id="rId9"/>
    <p:sldLayoutId id="2147483948" r:id="rId10"/>
    <p:sldLayoutId id="21474839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39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1" r:id="rId1"/>
    <p:sldLayoutId id="2147483952" r:id="rId2"/>
    <p:sldLayoutId id="2147483953" r:id="rId3"/>
    <p:sldLayoutId id="2147483954" r:id="rId4"/>
    <p:sldLayoutId id="2147483955" r:id="rId5"/>
    <p:sldLayoutId id="2147483956" r:id="rId6"/>
    <p:sldLayoutId id="2147483957" r:id="rId7"/>
    <p:sldLayoutId id="2147483958" r:id="rId8"/>
    <p:sldLayoutId id="2147483959" r:id="rId9"/>
    <p:sldLayoutId id="2147483960" r:id="rId10"/>
    <p:sldLayoutId id="21474839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7414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248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70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706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241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2" r:id="rId1"/>
    <p:sldLayoutId id="2147484003" r:id="rId2"/>
    <p:sldLayoutId id="2147484004" r:id="rId3"/>
    <p:sldLayoutId id="2147484005" r:id="rId4"/>
    <p:sldLayoutId id="2147484006" r:id="rId5"/>
    <p:sldLayoutId id="2147484007" r:id="rId6"/>
    <p:sldLayoutId id="2147484008" r:id="rId7"/>
    <p:sldLayoutId id="2147484009" r:id="rId8"/>
    <p:sldLayoutId id="2147484010" r:id="rId9"/>
    <p:sldLayoutId id="2147484011" r:id="rId10"/>
    <p:sldLayoutId id="21474840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02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4" r:id="rId1"/>
    <p:sldLayoutId id="2147484015" r:id="rId2"/>
    <p:sldLayoutId id="2147484016" r:id="rId3"/>
    <p:sldLayoutId id="2147484017" r:id="rId4"/>
    <p:sldLayoutId id="2147484018" r:id="rId5"/>
    <p:sldLayoutId id="2147484019" r:id="rId6"/>
    <p:sldLayoutId id="2147484020" r:id="rId7"/>
    <p:sldLayoutId id="2147484021" r:id="rId8"/>
    <p:sldLayoutId id="2147484022" r:id="rId9"/>
    <p:sldLayoutId id="2147484023" r:id="rId10"/>
    <p:sldLayoutId id="214748402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6875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picciano.commons.gc.cuny.edu/2021/02/19/national-education-equity-lab-elite-college-program-for-disadvantaged-teens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apicciano.commons.gc.cuny.edu/2021/02/19/national-education-equity-lab-elite-college-program-for-disadvantaged-teens/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bizbooster.net/businesses-that-run-themselves/" TargetMode="External"/><Relationship Id="rId2" Type="http://schemas.openxmlformats.org/officeDocument/2006/relationships/hyperlink" Target="https://piktochart.com/presentation-maker/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piqsels.com/en/public-domain-photo-zkvku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l0hVIH3EnlQ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tar-symbol-icon-satisfaction-118333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dfUfwg1pY2s?feature=oembed" TargetMode="Externa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EL0algP6C4E?feature=oembed" TargetMode="Externa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xGqK9MvFEm0?start=58&amp;feature=oembed" TargetMode="Externa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YVBHh5ryOmI?start=12&amp;feature=oembed" TargetMode="Externa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usiness-presentation-project-project-management-2399065/" TargetMode="Externa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7B34D3-CF74-F251-B88E-14F79E250091}"/>
              </a:ext>
            </a:extLst>
          </p:cNvPr>
          <p:cNvSpPr txBox="1"/>
          <p:nvPr/>
        </p:nvSpPr>
        <p:spPr>
          <a:xfrm>
            <a:off x="386350" y="784690"/>
            <a:ext cx="364715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BMTP5020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56861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Enterprise Project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63946B-2314-3D40-FC02-74E9C62351E8}"/>
              </a:ext>
            </a:extLst>
          </p:cNvPr>
          <p:cNvSpPr txBox="1"/>
          <p:nvPr/>
        </p:nvSpPr>
        <p:spPr>
          <a:xfrm>
            <a:off x="422131" y="3391231"/>
            <a:ext cx="6404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Business Pitch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0157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FD7D8F-B225-2439-404B-5B2F998F1C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FDD52-3569-AD59-F9E5-5D2393D2E9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7606" y="738248"/>
            <a:ext cx="7358872" cy="818129"/>
          </a:xfrm>
        </p:spPr>
        <p:txBody>
          <a:bodyPr anchor="b">
            <a:normAutofit fontScale="90000"/>
          </a:bodyPr>
          <a:lstStyle/>
          <a:p>
            <a:r>
              <a:rPr lang="en-US" sz="5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ACTIVITY:</a:t>
            </a:r>
            <a:br>
              <a:rPr lang="en-US" sz="5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5400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Let’s be creative/innovative!</a:t>
            </a:r>
            <a:endParaRPr lang="en-US" sz="5400" dirty="0">
              <a:solidFill>
                <a:schemeClr val="accent2"/>
              </a:solidFill>
            </a:endParaRPr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DD58D665-16DA-3491-A7B2-A5CC3DB142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66" r="23103" b="-1"/>
          <a:stretch/>
        </p:blipFill>
        <p:spPr>
          <a:xfrm>
            <a:off x="1" y="10"/>
            <a:ext cx="3907481" cy="5753809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6C456-03CC-F539-964E-C40C3AA0D6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8185" y="1533431"/>
            <a:ext cx="6701882" cy="3959990"/>
          </a:xfrm>
        </p:spPr>
        <p:txBody>
          <a:bodyPr>
            <a:noAutofit/>
          </a:bodyPr>
          <a:lstStyle/>
          <a:p>
            <a:pPr marL="228606" indent="0">
              <a:lnSpc>
                <a:spcPts val="2000"/>
              </a:lnSpc>
              <a:buNone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groups:</a:t>
            </a:r>
            <a:b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SCENARIO: Your organisation has a huge surplus of black umbrellas which are no longer needed.  To avoid a massive loss, an innovative solution is needed!</a:t>
            </a:r>
            <a:b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>
                <a:solidFill>
                  <a:schemeClr val="accent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Find your top 3 ideas and be ready to share these.</a:t>
            </a:r>
          </a:p>
          <a:p>
            <a:pPr marL="228606" indent="0">
              <a:lnSpc>
                <a:spcPts val="1000"/>
              </a:lnSpc>
              <a:buNone/>
            </a:pPr>
            <a:endParaRPr lang="en-GB" sz="2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6" indent="0">
              <a:lnSpc>
                <a:spcPts val="1000"/>
              </a:lnSpc>
              <a:buNone/>
            </a:pP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Questions to ask yourselves to spark ideas:</a:t>
            </a:r>
          </a:p>
          <a:p>
            <a:pPr marL="457200" indent="-457200">
              <a:lnSpc>
                <a:spcPts val="1000"/>
              </a:lnSpc>
              <a:spcBef>
                <a:spcPts val="600"/>
              </a:spcBef>
              <a:buFont typeface="+mj-lt"/>
              <a:buAutoNum type="arabicPeriod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1600" dirty="0"/>
              <a:t>What else can it be used for (without major changes)?</a:t>
            </a:r>
          </a:p>
          <a:p>
            <a:pPr marL="457200" indent="-457200">
              <a:lnSpc>
                <a:spcPts val="1000"/>
              </a:lnSpc>
              <a:spcBef>
                <a:spcPts val="600"/>
              </a:spcBef>
              <a:buFont typeface="+mj-lt"/>
              <a:buAutoNum type="arabicPeriod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1600" dirty="0"/>
              <a:t>What else is like this? Uses the same materials?</a:t>
            </a:r>
          </a:p>
          <a:p>
            <a:pPr marL="457200" indent="-457200">
              <a:lnSpc>
                <a:spcPts val="1000"/>
              </a:lnSpc>
              <a:spcBef>
                <a:spcPts val="600"/>
              </a:spcBef>
              <a:buFont typeface="+mj-lt"/>
              <a:buAutoNum type="arabicPeriod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1600" dirty="0"/>
              <a:t>How could it be adopted or modified for a new use?</a:t>
            </a:r>
          </a:p>
          <a:p>
            <a:pPr marL="457200" indent="-457200">
              <a:lnSpc>
                <a:spcPts val="1000"/>
              </a:lnSpc>
              <a:spcBef>
                <a:spcPts val="600"/>
              </a:spcBef>
              <a:buFont typeface="+mj-lt"/>
              <a:buAutoNum type="arabicPeriod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1600" dirty="0"/>
              <a:t>What if it was larger/thicker/ heavier/stronger?</a:t>
            </a:r>
          </a:p>
          <a:p>
            <a:pPr marL="457200" indent="-457200">
              <a:lnSpc>
                <a:spcPts val="1000"/>
              </a:lnSpc>
              <a:spcBef>
                <a:spcPts val="600"/>
              </a:spcBef>
              <a:buFont typeface="+mj-lt"/>
              <a:buAutoNum type="arabicPeriod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1600" dirty="0"/>
              <a:t>What if it was smaller/thinner/lighter/shorter?</a:t>
            </a:r>
          </a:p>
          <a:p>
            <a:pPr marL="457200" indent="-457200">
              <a:lnSpc>
                <a:spcPts val="1000"/>
              </a:lnSpc>
              <a:spcBef>
                <a:spcPts val="600"/>
              </a:spcBef>
              <a:buFont typeface="+mj-lt"/>
              <a:buAutoNum type="arabicPeriod"/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1600" dirty="0"/>
              <a:t>How might it be rearranged/reversed?</a:t>
            </a:r>
            <a:endParaRPr lang="en-US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ACBCD2-E55D-45A8-2B1A-7AC5D7263C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45934" y="3295193"/>
            <a:ext cx="2337169" cy="2271169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91911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AAF87-91AB-260A-FFDA-541990134D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C9BD1-75A3-99A8-2972-8AE170881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0" y="440449"/>
            <a:ext cx="6709410" cy="44005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 fontAlgn="t">
              <a:spcAft>
                <a:spcPts val="600"/>
              </a:spcAft>
            </a:pPr>
            <a:r>
              <a:rPr lang="en-US" sz="3100" b="1" u="sng" dirty="0">
                <a:solidFill>
                  <a:srgbClr val="002060"/>
                </a:solidFill>
                <a:latin typeface="+mn-lt"/>
                <a:cs typeface="+mj-cs"/>
              </a:rPr>
              <a:t>For the Enterprise Project:</a:t>
            </a:r>
            <a:br>
              <a:rPr lang="en-US" sz="3100" b="1" u="sng" dirty="0">
                <a:solidFill>
                  <a:srgbClr val="002060"/>
                </a:solidFill>
                <a:latin typeface="+mn-lt"/>
                <a:cs typeface="+mj-cs"/>
              </a:rPr>
            </a:br>
            <a:br>
              <a:rPr lang="en-US" sz="3100" b="1" u="sng" dirty="0">
                <a:solidFill>
                  <a:srgbClr val="0070C0"/>
                </a:solidFill>
                <a:latin typeface="+mn-lt"/>
                <a:cs typeface="+mj-cs"/>
              </a:rPr>
            </a:br>
            <a:r>
              <a:rPr lang="en-GB" sz="2000" b="1" dirty="0">
                <a:solidFill>
                  <a:schemeClr val="tx1"/>
                </a:solidFill>
              </a:rPr>
              <a:t>Identify your own viable business idea related to the tourism, events or leisure industry.</a:t>
            </a:r>
            <a:br>
              <a:rPr lang="en-GB" b="1" dirty="0">
                <a:solidFill>
                  <a:srgbClr val="0070C0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- Develop your own, new tourism, events or leisure related business, using idea generation guidance provided in lectures.</a:t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- Evaluate the market potential and outline the business decisions to minimise the risk of failure and boost early success.</a:t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- Show evidence that you have researched your concept, considered the core areas of business planning.</a:t>
            </a: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- Potential stakeholders and investors will need to be convinced that your proposal offers a return on their investment (financial or otherwise).</a:t>
            </a:r>
            <a:endParaRPr lang="en-US" sz="2800" dirty="0">
              <a:solidFill>
                <a:schemeClr val="tx1"/>
              </a:solidFill>
              <a:latin typeface="+mn-lt"/>
              <a:cs typeface="+mj-cs"/>
            </a:endParaRPr>
          </a:p>
        </p:txBody>
      </p:sp>
      <p:pic>
        <p:nvPicPr>
          <p:cNvPr id="6" name="Picture 5" descr="A person typing on a computer&#10;&#10;Description automatically generated">
            <a:extLst>
              <a:ext uri="{FF2B5EF4-FFF2-40B4-BE49-F238E27FC236}">
                <a16:creationId xmlns:a16="http://schemas.microsoft.com/office/drawing/2014/main" id="{21123D59-6924-06F9-C19F-989845857B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666" r="31002" b="-1"/>
          <a:stretch/>
        </p:blipFill>
        <p:spPr>
          <a:xfrm>
            <a:off x="1" y="10"/>
            <a:ext cx="4657344" cy="5786641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29A4C9D-A7A0-997B-F05D-F3D9CC7A3F2C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apicciano.commons.gc.cuny.edu/2021/02/19/national-education-equity-lab-elite-college-program-for-disadvantaged-tee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53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39545-C4F7-FB7D-CCAE-8FC38BF75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C5C08-CBFB-90F3-B933-A7A2271537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7760" y="693055"/>
            <a:ext cx="6709410" cy="4400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 fontAlgn="t">
              <a:spcAft>
                <a:spcPts val="600"/>
              </a:spcAft>
            </a:pPr>
            <a:r>
              <a:rPr lang="en-US" sz="3100" b="1" u="sng" dirty="0">
                <a:solidFill>
                  <a:srgbClr val="002060"/>
                </a:solidFill>
                <a:latin typeface="+mn-lt"/>
                <a:cs typeface="+mj-cs"/>
              </a:rPr>
              <a:t>For the Business Pitch Assessment:</a:t>
            </a:r>
            <a:br>
              <a:rPr lang="en-US" sz="3100" b="1" u="sng" dirty="0">
                <a:solidFill>
                  <a:srgbClr val="002060"/>
                </a:solidFill>
                <a:latin typeface="+mn-lt"/>
                <a:cs typeface="+mj-cs"/>
              </a:rPr>
            </a:br>
            <a:br>
              <a:rPr lang="en-US" sz="3100" b="1" u="sng" dirty="0">
                <a:solidFill>
                  <a:srgbClr val="0070C0"/>
                </a:solidFill>
                <a:latin typeface="+mn-lt"/>
                <a:cs typeface="+mj-cs"/>
              </a:rPr>
            </a:br>
            <a:r>
              <a:rPr lang="en-US" sz="2000" b="1" dirty="0">
                <a:solidFill>
                  <a:srgbClr val="002060"/>
                </a:solidFill>
              </a:rPr>
              <a:t>10-min presentation / 5-min Q&amp;A</a:t>
            </a:r>
            <a:br>
              <a:rPr lang="en-GB" b="1" dirty="0">
                <a:solidFill>
                  <a:srgbClr val="0070C0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Share the overall concept, analysis and highlights in a 10-minute formal, ‘business pitch’ style, presentation. </a:t>
            </a:r>
            <a:br>
              <a:rPr lang="en-GB" sz="2000" dirty="0">
                <a:solidFill>
                  <a:schemeClr val="tx1"/>
                </a:solidFill>
              </a:rPr>
            </a:br>
            <a:br>
              <a:rPr lang="en-GB" sz="2000" dirty="0">
                <a:solidFill>
                  <a:schemeClr val="tx1"/>
                </a:solidFill>
              </a:rPr>
            </a:br>
            <a:r>
              <a:rPr lang="en-GB" sz="2000" dirty="0">
                <a:solidFill>
                  <a:schemeClr val="tx1"/>
                </a:solidFill>
              </a:rPr>
              <a:t>Following your presentation there will be a 5-minute Q&amp;A session with the panel to further explore your business idea. </a:t>
            </a:r>
            <a:br>
              <a:rPr lang="en-GB" sz="2000" dirty="0">
                <a:solidFill>
                  <a:schemeClr val="tx1"/>
                </a:solidFill>
              </a:rPr>
            </a:br>
            <a:endParaRPr lang="en-US" sz="2800" dirty="0">
              <a:solidFill>
                <a:schemeClr val="tx1"/>
              </a:solidFill>
              <a:latin typeface="+mn-lt"/>
              <a:cs typeface="+mj-cs"/>
            </a:endParaRPr>
          </a:p>
        </p:txBody>
      </p:sp>
      <p:pic>
        <p:nvPicPr>
          <p:cNvPr id="6" name="Picture 5" descr="A person typing on a computer&#10;&#10;Description automatically generated">
            <a:extLst>
              <a:ext uri="{FF2B5EF4-FFF2-40B4-BE49-F238E27FC236}">
                <a16:creationId xmlns:a16="http://schemas.microsoft.com/office/drawing/2014/main" id="{573ED8EC-F615-3B53-9520-503F4AD2AB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666" r="31002" b="-1"/>
          <a:stretch/>
        </p:blipFill>
        <p:spPr>
          <a:xfrm>
            <a:off x="1" y="10"/>
            <a:ext cx="4657344" cy="5786641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8209079-381C-8579-016F-E9C5509DCAF5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s://apicciano.commons.gc.cuny.edu/2021/02/19/national-education-equity-lab-elite-college-program-for-disadvantaged-teen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535D3B-5EDE-B67D-6348-67CDE33BAD20}"/>
              </a:ext>
            </a:extLst>
          </p:cNvPr>
          <p:cNvSpPr txBox="1"/>
          <p:nvPr/>
        </p:nvSpPr>
        <p:spPr>
          <a:xfrm>
            <a:off x="4937760" y="120729"/>
            <a:ext cx="6094140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u="sng" dirty="0">
                <a:solidFill>
                  <a:srgbClr val="002060"/>
                </a:solidFill>
                <a:latin typeface="+mn-lt"/>
                <a:cs typeface="+mj-cs"/>
              </a:rPr>
              <a:t> </a:t>
            </a:r>
            <a:br>
              <a:rPr lang="en-US" sz="4000" b="1" u="sng" dirty="0">
                <a:solidFill>
                  <a:srgbClr val="002060"/>
                </a:solidFill>
                <a:latin typeface="+mn-lt"/>
                <a:cs typeface="+mj-cs"/>
              </a:rPr>
            </a:b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+mj-cs"/>
              </a:rPr>
              <a:t>DEADLINE: 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cs typeface="+mj-cs"/>
              </a:rPr>
              <a:t>Tues 3</a:t>
            </a:r>
            <a:r>
              <a:rPr lang="en-US" sz="2800" b="1" baseline="30000" dirty="0">
                <a:solidFill>
                  <a:schemeClr val="accent2">
                    <a:lumMod val="75000"/>
                  </a:schemeClr>
                </a:solidFill>
                <a:cs typeface="+mj-cs"/>
              </a:rPr>
              <a:t>rd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  <a:cs typeface="+mj-cs"/>
              </a:rPr>
              <a:t> March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5802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558D6D-2EAC-9A5F-23F1-8F83F8CEB7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in office">
            <a:extLst>
              <a:ext uri="{FF2B5EF4-FFF2-40B4-BE49-F238E27FC236}">
                <a16:creationId xmlns:a16="http://schemas.microsoft.com/office/drawing/2014/main" id="{EAED3FC0-DAC7-4306-74CE-5A99000703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29" r="15218" b="-1"/>
          <a:stretch/>
        </p:blipFill>
        <p:spPr>
          <a:xfrm>
            <a:off x="8362875" y="10"/>
            <a:ext cx="5845246" cy="5827584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E0D313C-B7B0-8C7E-19BA-14D5941F2E1F}"/>
              </a:ext>
            </a:extLst>
          </p:cNvPr>
          <p:cNvSpPr txBox="1"/>
          <p:nvPr/>
        </p:nvSpPr>
        <p:spPr>
          <a:xfrm rot="21287345">
            <a:off x="6371203" y="2036638"/>
            <a:ext cx="3983342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DON’T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srgbClr val="ED7D31">
                    <a:lumMod val="75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LATE!!!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B792DEE-4BC9-211F-A8E8-AB43A693E7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4397322"/>
              </p:ext>
            </p:extLst>
          </p:nvPr>
        </p:nvGraphicFramePr>
        <p:xfrm>
          <a:off x="821350" y="732732"/>
          <a:ext cx="5448821" cy="4526280"/>
        </p:xfrm>
        <a:graphic>
          <a:graphicData uri="http://schemas.openxmlformats.org/drawingml/2006/table">
            <a:tbl>
              <a:tblPr bandRow="1">
                <a:tableStyleId>{D113A9D2-9D6B-4929-AA2D-F23B5EE8CBE7}</a:tableStyleId>
              </a:tblPr>
              <a:tblGrid>
                <a:gridCol w="1910964">
                  <a:extLst>
                    <a:ext uri="{9D8B030D-6E8A-4147-A177-3AD203B41FA5}">
                      <a16:colId xmlns:a16="http://schemas.microsoft.com/office/drawing/2014/main" val="1503632448"/>
                    </a:ext>
                  </a:extLst>
                </a:gridCol>
                <a:gridCol w="1567543">
                  <a:extLst>
                    <a:ext uri="{9D8B030D-6E8A-4147-A177-3AD203B41FA5}">
                      <a16:colId xmlns:a16="http://schemas.microsoft.com/office/drawing/2014/main" val="4162845967"/>
                    </a:ext>
                  </a:extLst>
                </a:gridCol>
                <a:gridCol w="1970314">
                  <a:extLst>
                    <a:ext uri="{9D8B030D-6E8A-4147-A177-3AD203B41FA5}">
                      <a16:colId xmlns:a16="http://schemas.microsoft.com/office/drawing/2014/main" val="515418037"/>
                    </a:ext>
                  </a:extLst>
                </a:gridCol>
              </a:tblGrid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JAC  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DAVIES</a:t>
                      </a: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09:20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92387044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NIA</a:t>
                      </a: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b="0" i="0" u="none" strike="noStrike" dirty="0">
                          <a:solidFill>
                            <a:schemeClr val="bg1"/>
                          </a:solidFill>
                          <a:effectLst/>
                          <a:latin typeface="+mn-lt"/>
                        </a:rPr>
                        <a:t>MUGFORD</a:t>
                      </a: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09:40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27832241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TAMARA  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CROOKES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10:00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6917639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KIRSTY 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SKIDMORE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10:20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985254253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DEMI  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DAVIES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10:40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36145177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ANDREW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JONES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11:00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045389857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SOPHIA  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RABAIOTTI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11:20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89271227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ARWEN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GARLAND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11:40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149119540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ALYSSA-MARIE  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STONEMAN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12:40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060670689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CAITLIN 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BOLLARD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13:00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38769202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ZARA 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PEARCE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13:20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4218638191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CHARLOTTE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PALMER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13:40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692664222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KARINA-CARMEL  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CRETU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14:00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29611858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SUSIE-MAY  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JAMES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14:20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10364047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de-DE" sz="1600" u="none" strike="noStrike" dirty="0">
                          <a:effectLst/>
                        </a:rPr>
                        <a:t>JASMINE</a:t>
                      </a:r>
                      <a:endParaRPr lang="de-DE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ROBINSON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14:40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2332947866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TYLER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CONDON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15:00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393094762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marL="0" marR="0" lvl="0" indent="0" algn="l" defTabSz="914377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u="none" strike="noStrike" dirty="0">
                          <a:effectLst/>
                        </a:rPr>
                        <a:t>JUDIKAEL    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FONGANG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15:20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925713305"/>
                  </a:ext>
                </a:extLst>
              </a:tr>
              <a:tr h="182880"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EDEN    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l" rtl="0" fontAlgn="t">
                        <a:buNone/>
                      </a:pPr>
                      <a:r>
                        <a:rPr lang="en-GB" sz="1600" u="none" strike="noStrike">
                          <a:effectLst/>
                        </a:rPr>
                        <a:t>EDGER</a:t>
                      </a:r>
                      <a:endParaRPr lang="en-GB" sz="1600" b="1" i="0" u="none" strike="noStrike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/>
                </a:tc>
                <a:tc>
                  <a:txBody>
                    <a:bodyPr/>
                    <a:lstStyle/>
                    <a:p>
                      <a:pPr algn="r" fontAlgn="b">
                        <a:buNone/>
                      </a:pPr>
                      <a:r>
                        <a:rPr lang="en-GB" sz="1600" u="none" strike="noStrike" dirty="0">
                          <a:effectLst/>
                        </a:rPr>
                        <a:t>15:40</a:t>
                      </a:r>
                      <a:endParaRPr lang="en-GB" sz="1600" b="1" i="0" u="none" strike="noStrike" dirty="0">
                        <a:solidFill>
                          <a:srgbClr val="000000"/>
                        </a:solidFill>
                        <a:effectLst/>
                        <a:latin typeface="+mn-lt"/>
                      </a:endParaRPr>
                    </a:p>
                  </a:txBody>
                  <a:tcPr marL="7620" marR="7620" marT="7620" marB="0" anchor="b"/>
                </a:tc>
                <a:extLst>
                  <a:ext uri="{0D108BD9-81ED-4DB2-BD59-A6C34878D82A}">
                    <a16:rowId xmlns:a16="http://schemas.microsoft.com/office/drawing/2014/main" val="10299924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DAA930-94FF-90CC-B829-93F11F022DDD}"/>
              </a:ext>
            </a:extLst>
          </p:cNvPr>
          <p:cNvSpPr txBox="1"/>
          <p:nvPr/>
        </p:nvSpPr>
        <p:spPr>
          <a:xfrm>
            <a:off x="821350" y="94664"/>
            <a:ext cx="5845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>
                <a:solidFill>
                  <a:srgbClr val="002060"/>
                </a:solidFill>
              </a:rPr>
              <a:t>Presentation Times</a:t>
            </a:r>
            <a:r>
              <a:rPr lang="en-US" sz="2800" b="1" dirty="0">
                <a:solidFill>
                  <a:srgbClr val="002060"/>
                </a:solidFill>
              </a:rPr>
              <a:t> - 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Tues 3</a:t>
            </a:r>
            <a:r>
              <a:rPr lang="en-US" sz="2800" b="1" baseline="30000" dirty="0">
                <a:solidFill>
                  <a:schemeClr val="accent2">
                    <a:lumMod val="75000"/>
                  </a:schemeClr>
                </a:solidFill>
              </a:rPr>
              <a:t>rd</a:t>
            </a:r>
            <a:r>
              <a:rPr lang="en-US" sz="2800" b="1" dirty="0">
                <a:solidFill>
                  <a:schemeClr val="accent2">
                    <a:lumMod val="75000"/>
                  </a:schemeClr>
                </a:solidFill>
              </a:rPr>
              <a:t> March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84360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0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What is a Business Pitch?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23015" y="1594884"/>
            <a:ext cx="6549656" cy="34555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business pitch is a 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presentation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of a 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business idea</a:t>
            </a:r>
            <a:r>
              <a:rPr kumimoji="0" lang="en-GB" sz="2800" b="1" i="0" u="sng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 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to a group of people who can help turn your idea into a reality.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4472C4">
                  <a:lumMod val="50000"/>
                </a:srgb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You can pitch to: 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Investors who can help fund your idea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Potential customers who will pay for your product or service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50000"/>
                  </a:srgb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Advocates who will support your idea</a:t>
            </a:r>
          </a:p>
        </p:txBody>
      </p:sp>
      <p:pic>
        <p:nvPicPr>
          <p:cNvPr id="6" name="Picture 5" descr="A person standing in front of a whiteboard&#10;&#10;Description automatically generated">
            <a:extLst>
              <a:ext uri="{FF2B5EF4-FFF2-40B4-BE49-F238E27FC236}">
                <a16:creationId xmlns:a16="http://schemas.microsoft.com/office/drawing/2014/main" id="{4E476331-981B-78E4-4FD1-4A4273B6A66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2794" r="21709"/>
          <a:stretch/>
        </p:blipFill>
        <p:spPr>
          <a:xfrm>
            <a:off x="7381660" y="0"/>
            <a:ext cx="4810340" cy="5781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7872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2750020" y="311951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Art of a Good Business Pitch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Online Media 1" title="The Secret to Successfully Pitching an Idea | The Way We Work, a TED series">
            <a:hlinkClick r:id="" action="ppaction://media"/>
            <a:extLst>
              <a:ext uri="{FF2B5EF4-FFF2-40B4-BE49-F238E27FC236}">
                <a16:creationId xmlns:a16="http://schemas.microsoft.com/office/drawing/2014/main" id="{0171C4EF-B2D3-618F-0940-652019AA92C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02654" y="1205346"/>
            <a:ext cx="7386692" cy="4170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331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1:  Crafting a Compelling Story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Storytelling: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Importance of weaving a compelling narrative.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Hook: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Start with an engaging hook to grab attention.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Emotional Connection: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Create an emotional connection with the audience.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2898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2:  Creating Effective Visuals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Design Tips:</a:t>
            </a:r>
            <a:endParaRPr kumimoji="0" lang="en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Simplicity: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Keep slides clear and uncluttered.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Consistency: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Use consistent fonts, colours, and styles.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Visual Aids: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Use images, charts, and graphs to illustrate points.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172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3:  Practicing Your Pitch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Rehearsal: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Importance of practicing your pitch multiple times.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Feedback: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Seek feedback from peers or mentors and refine your pitch.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Timing: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Ensure your pitch fits within the allotted time.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042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4:  Delivery Techniques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Body Language: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Maintain good posture and eye contact.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Voice Control: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Speak clearly and confidently.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Pacing: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 Control the speed of your delivery to keep the audience engaged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0332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6691959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Tips for Top Pitching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No. 5:  Common Mistakes to Avoid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Söhne"/>
              <a:ea typeface="+mn-ea"/>
              <a:cs typeface="+mn-cs"/>
            </a:endParaRP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Overloading slides with information.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Ignoring the audience’s needs.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Being too vague or too detailed.</a:t>
            </a:r>
          </a:p>
          <a:p>
            <a:pPr marL="742950" marR="0" lvl="1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öhne"/>
                <a:ea typeface="+mn-ea"/>
                <a:cs typeface="+mn-cs"/>
              </a:rPr>
              <a:t>Not practicing enough.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619" r="12619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70064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540328" y="311951"/>
            <a:ext cx="11055928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Perfect Pitch </a:t>
            </a:r>
            <a:r>
              <a:rPr kumimoji="0" lang="en-US" sz="39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(…in under 2 minutes!)</a:t>
            </a:r>
            <a:endParaRPr kumimoji="0" lang="en-US" sz="2700" b="0" i="1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3" name="Online Media 2" title="New Platform That Allows Users To Profit From Data Sharing | SEASON 18 | Dragons' Den">
            <a:hlinkClick r:id="" action="ppaction://media"/>
            <a:extLst>
              <a:ext uri="{FF2B5EF4-FFF2-40B4-BE49-F238E27FC236}">
                <a16:creationId xmlns:a16="http://schemas.microsoft.com/office/drawing/2014/main" id="{966558A4-90C0-1414-73F2-6B689DC8D39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77493" y="1160318"/>
            <a:ext cx="8037014" cy="453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897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540328" y="311951"/>
            <a:ext cx="11055928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Perfect Pitch </a:t>
            </a:r>
            <a:r>
              <a:rPr kumimoji="0" lang="en-US" sz="3900" b="1" i="1" u="none" strike="noStrike" kern="1200" cap="none" spc="0" normalizeH="0" baseline="0" noProof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(… in hospitality!)</a:t>
            </a:r>
            <a:endParaRPr kumimoji="0" lang="en-US" sz="2700" b="0" i="1" u="none" strike="noStrike" kern="120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Online Media 1" title="Backyard business FLOORS the Dragons 🤯 🏕️ | Dragons' Den - BBC">
            <a:hlinkClick r:id="" action="ppaction://media"/>
            <a:extLst>
              <a:ext uri="{FF2B5EF4-FFF2-40B4-BE49-F238E27FC236}">
                <a16:creationId xmlns:a16="http://schemas.microsoft.com/office/drawing/2014/main" id="{19BA94C4-E6A5-D8FE-0652-76B4A569D1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95330" y="1172817"/>
            <a:ext cx="7394162" cy="4174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778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37E4A4-410C-7FCB-3C74-D95E1D9ECC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F74814A3-19CE-AFC4-BF11-6EA35DFBE652}"/>
              </a:ext>
            </a:extLst>
          </p:cNvPr>
          <p:cNvSpPr txBox="1">
            <a:spLocks/>
          </p:cNvSpPr>
          <p:nvPr/>
        </p:nvSpPr>
        <p:spPr>
          <a:xfrm>
            <a:off x="540328" y="311951"/>
            <a:ext cx="11055928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Perfect Pitch </a:t>
            </a:r>
            <a:r>
              <a:rPr kumimoji="0" lang="en-US" sz="3900" b="1" i="1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(… in events!)</a:t>
            </a:r>
            <a:endParaRPr kumimoji="0" lang="en-US" sz="2700" b="0" i="1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3" name="Online Media 2" title="This Igloo Entrepreneur Pitches The Ultimate Party | Dragons' Den">
            <a:hlinkClick r:id="" action="ppaction://media"/>
            <a:extLst>
              <a:ext uri="{FF2B5EF4-FFF2-40B4-BE49-F238E27FC236}">
                <a16:creationId xmlns:a16="http://schemas.microsoft.com/office/drawing/2014/main" id="{AADC17B6-66E4-BED8-8256-86A7DBFF0AE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11123" y="1258837"/>
            <a:ext cx="7369753" cy="4160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518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6B4BD-7444-592B-BFCC-335FC1009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C61A1B8-DB1A-AF64-93F7-139CE2871492}"/>
              </a:ext>
            </a:extLst>
          </p:cNvPr>
          <p:cNvSpPr txBox="1">
            <a:spLocks/>
          </p:cNvSpPr>
          <p:nvPr/>
        </p:nvSpPr>
        <p:spPr>
          <a:xfrm>
            <a:off x="540328" y="311951"/>
            <a:ext cx="11055928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Perfect Pitch </a:t>
            </a:r>
            <a:r>
              <a:rPr kumimoji="0" lang="en-US" sz="3900" b="1" i="1" u="none" strike="noStrike" kern="1200" cap="none" spc="0" normalizeH="0" baseline="0" noProof="0" dirty="0">
                <a:ln>
                  <a:noFill/>
                </a:ln>
                <a:solidFill>
                  <a:srgbClr val="ED7D31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(… in tourism!)</a:t>
            </a:r>
            <a:endParaRPr kumimoji="0" lang="en-US" sz="2700" b="0" i="1" u="none" strike="noStrike" kern="1200" cap="none" spc="0" normalizeH="0" baseline="0" noProof="0" dirty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pic>
        <p:nvPicPr>
          <p:cNvPr id="2" name="Online Media 1" title="Peter ‘Petrolhead’ Jones IMMEDIATELY Dislikes Plan For More Bikes On The Road | Dragons’ Den">
            <a:hlinkClick r:id="" action="ppaction://media"/>
            <a:extLst>
              <a:ext uri="{FF2B5EF4-FFF2-40B4-BE49-F238E27FC236}">
                <a16:creationId xmlns:a16="http://schemas.microsoft.com/office/drawing/2014/main" id="{8E3DF695-ABC6-6DA1-189C-D16BC0B908B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14586" y="1253358"/>
            <a:ext cx="7707411" cy="43512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157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3A6098-D794-F16B-62C4-FBF9E670D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runki Ride On Suitcase Harley The Ladybug">
            <a:extLst>
              <a:ext uri="{FF2B5EF4-FFF2-40B4-BE49-F238E27FC236}">
                <a16:creationId xmlns:a16="http://schemas.microsoft.com/office/drawing/2014/main" id="{0A3B862A-2BF5-34AA-E78B-D82B104DDF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9964" y="425668"/>
            <a:ext cx="5044309" cy="5044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02358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886D299D-41D7-E936-4EFF-6897A944927E}"/>
              </a:ext>
            </a:extLst>
          </p:cNvPr>
          <p:cNvSpPr txBox="1">
            <a:spLocks/>
          </p:cNvSpPr>
          <p:nvPr/>
        </p:nvSpPr>
        <p:spPr>
          <a:xfrm>
            <a:off x="87067" y="471439"/>
            <a:ext cx="7600272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ctr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The Ingredients of a Perfect Pitch</a:t>
            </a:r>
            <a:endParaRPr kumimoji="0" lang="en-US" sz="2700" b="0" i="0" u="none" strike="noStrike" kern="1200" cap="none" spc="0" normalizeH="0" baseline="0" noProof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08AD17FF-EA63-0699-2C54-B11E2EC668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360967"/>
            <a:ext cx="7304567" cy="426365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Introduction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Brief overview and hook.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Problem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Define the problem you are solving.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Solution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Present your product/service as the solution.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Market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Opportunity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Highlight the market potential.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Business Model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Explain how you will make money.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Competitive Analysis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Show how you stand out from competitors.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Go-to-Market Strategy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Outline your plan to reach customers.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Financial Projections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Provide key financial metrics and forecasts.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Team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Introduce your team and their expertise.</a:t>
            </a:r>
          </a:p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Conclude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Summarise the reason the audience should be interested.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93DEC85-CF3C-55AB-C4C4-D94D5295E54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7141" r="23017"/>
          <a:stretch/>
        </p:blipFill>
        <p:spPr>
          <a:xfrm>
            <a:off x="7841673" y="0"/>
            <a:ext cx="4350327" cy="5818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0143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BB102E-7E6D-5279-C1B5-F70362250B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3D black question marks with one yellow question mark">
            <a:extLst>
              <a:ext uri="{FF2B5EF4-FFF2-40B4-BE49-F238E27FC236}">
                <a16:creationId xmlns:a16="http://schemas.microsoft.com/office/drawing/2014/main" id="{888C503A-F181-7F9F-9C1E-88F6726ADF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66" b="1055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6E0E80-4800-12A0-0DEC-8F9A1BB79F51}"/>
              </a:ext>
            </a:extLst>
          </p:cNvPr>
          <p:cNvSpPr txBox="1"/>
          <p:nvPr/>
        </p:nvSpPr>
        <p:spPr>
          <a:xfrm>
            <a:off x="816797" y="4396668"/>
            <a:ext cx="10558405" cy="69218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questions?</a:t>
            </a:r>
            <a:endParaRPr kumimoji="0" lang="en-US" sz="4800" b="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58868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63043A-055C-6C38-0C06-0CDACFE73C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7972-5C06-5A38-9FF0-F71C0551F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531" y="3628859"/>
            <a:ext cx="10226937" cy="18360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5400" b="1" dirty="0">
                <a:solidFill>
                  <a:srgbClr val="002060"/>
                </a:solidFill>
                <a:latin typeface="+mn-lt"/>
                <a:cs typeface="+mj-cs"/>
              </a:rPr>
              <a:t>Take a break!</a:t>
            </a:r>
          </a:p>
        </p:txBody>
      </p:sp>
      <p:pic>
        <p:nvPicPr>
          <p:cNvPr id="10" name="Picture 9" descr="A group of chocolate bars and foil wrapped candy&#10;&#10;Description automatically generated">
            <a:extLst>
              <a:ext uri="{FF2B5EF4-FFF2-40B4-BE49-F238E27FC236}">
                <a16:creationId xmlns:a16="http://schemas.microsoft.com/office/drawing/2014/main" id="{116953B7-BBF6-60EB-C52B-AD9A72E9EF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493" b="14165"/>
          <a:stretch/>
        </p:blipFill>
        <p:spPr>
          <a:xfrm>
            <a:off x="21" y="-13648"/>
            <a:ext cx="12191979" cy="4412575"/>
          </a:xfrm>
          <a:custGeom>
            <a:avLst/>
            <a:gdLst/>
            <a:ahLst/>
            <a:cxnLst/>
            <a:rect l="l" t="t" r="r" b="b"/>
            <a:pathLst>
              <a:path w="12191999" h="5886533">
                <a:moveTo>
                  <a:pt x="4721173" y="4907914"/>
                </a:moveTo>
                <a:lnTo>
                  <a:pt x="4722109" y="4908125"/>
                </a:lnTo>
                <a:cubicBezTo>
                  <a:pt x="4721143" y="4908767"/>
                  <a:pt x="4718263" y="4909373"/>
                  <a:pt x="4717199" y="4909396"/>
                </a:cubicBezTo>
                <a:close/>
                <a:moveTo>
                  <a:pt x="0" y="0"/>
                </a:moveTo>
                <a:lnTo>
                  <a:pt x="12191999" y="0"/>
                </a:lnTo>
                <a:lnTo>
                  <a:pt x="12191999" y="5751311"/>
                </a:lnTo>
                <a:lnTo>
                  <a:pt x="12140860" y="5770509"/>
                </a:lnTo>
                <a:cubicBezTo>
                  <a:pt x="12126656" y="5772723"/>
                  <a:pt x="12093589" y="5827925"/>
                  <a:pt x="12080161" y="5826358"/>
                </a:cubicBezTo>
                <a:cubicBezTo>
                  <a:pt x="11978188" y="5850511"/>
                  <a:pt x="11967361" y="5873564"/>
                  <a:pt x="11917885" y="5861578"/>
                </a:cubicBezTo>
                <a:cubicBezTo>
                  <a:pt x="11872779" y="5859863"/>
                  <a:pt x="11928861" y="5896778"/>
                  <a:pt x="11894610" y="5883738"/>
                </a:cubicBezTo>
                <a:cubicBezTo>
                  <a:pt x="11860359" y="5870698"/>
                  <a:pt x="11736091" y="5807232"/>
                  <a:pt x="11712379" y="5783337"/>
                </a:cubicBezTo>
                <a:cubicBezTo>
                  <a:pt x="11688667" y="5759442"/>
                  <a:pt x="11627912" y="5782933"/>
                  <a:pt x="11585366" y="5740371"/>
                </a:cubicBezTo>
                <a:lnTo>
                  <a:pt x="11516470" y="5663679"/>
                </a:lnTo>
                <a:cubicBezTo>
                  <a:pt x="11468274" y="5661847"/>
                  <a:pt x="11507335" y="5626593"/>
                  <a:pt x="11462692" y="5610127"/>
                </a:cubicBezTo>
                <a:cubicBezTo>
                  <a:pt x="11417567" y="5608500"/>
                  <a:pt x="11408021" y="5556613"/>
                  <a:pt x="11369712" y="5548654"/>
                </a:cubicBezTo>
                <a:cubicBezTo>
                  <a:pt x="11354317" y="5554704"/>
                  <a:pt x="11288328" y="5499810"/>
                  <a:pt x="11273969" y="5488986"/>
                </a:cubicBezTo>
                <a:cubicBezTo>
                  <a:pt x="11231913" y="5490378"/>
                  <a:pt x="11221973" y="5480544"/>
                  <a:pt x="11195084" y="5467967"/>
                </a:cubicBezTo>
                <a:cubicBezTo>
                  <a:pt x="11164086" y="5497749"/>
                  <a:pt x="11171649" y="5471790"/>
                  <a:pt x="11143408" y="5468614"/>
                </a:cubicBezTo>
                <a:cubicBezTo>
                  <a:pt x="11125906" y="5464975"/>
                  <a:pt x="11102603" y="5460835"/>
                  <a:pt x="11085935" y="5459365"/>
                </a:cubicBezTo>
                <a:cubicBezTo>
                  <a:pt x="11057493" y="5459661"/>
                  <a:pt x="11029906" y="5441496"/>
                  <a:pt x="11030953" y="5456484"/>
                </a:cubicBezTo>
                <a:cubicBezTo>
                  <a:pt x="11007784" y="5459001"/>
                  <a:pt x="10982005" y="5463178"/>
                  <a:pt x="10951060" y="5461240"/>
                </a:cubicBezTo>
                <a:cubicBezTo>
                  <a:pt x="10885365" y="5424406"/>
                  <a:pt x="10915288" y="5460968"/>
                  <a:pt x="10857721" y="5448157"/>
                </a:cubicBezTo>
                <a:cubicBezTo>
                  <a:pt x="10806646" y="5435790"/>
                  <a:pt x="10707075" y="5402712"/>
                  <a:pt x="10644616" y="5387039"/>
                </a:cubicBezTo>
                <a:cubicBezTo>
                  <a:pt x="10616446" y="5382224"/>
                  <a:pt x="10558603" y="5371613"/>
                  <a:pt x="10519277" y="5366793"/>
                </a:cubicBezTo>
                <a:cubicBezTo>
                  <a:pt x="10495461" y="5368312"/>
                  <a:pt x="10473830" y="5354868"/>
                  <a:pt x="10445981" y="5364735"/>
                </a:cubicBezTo>
                <a:cubicBezTo>
                  <a:pt x="10436536" y="5368773"/>
                  <a:pt x="10409281" y="5367966"/>
                  <a:pt x="10383865" y="5360888"/>
                </a:cubicBezTo>
                <a:cubicBezTo>
                  <a:pt x="10374827" y="5369095"/>
                  <a:pt x="10347864" y="5360432"/>
                  <a:pt x="10336852" y="5360277"/>
                </a:cubicBezTo>
                <a:cubicBezTo>
                  <a:pt x="10323586" y="5366987"/>
                  <a:pt x="10274741" y="5357921"/>
                  <a:pt x="10261098" y="5350526"/>
                </a:cubicBezTo>
                <a:lnTo>
                  <a:pt x="10126497" y="5339011"/>
                </a:lnTo>
                <a:lnTo>
                  <a:pt x="10082166" y="5336916"/>
                </a:lnTo>
                <a:cubicBezTo>
                  <a:pt x="10074567" y="5338985"/>
                  <a:pt x="10046860" y="5337657"/>
                  <a:pt x="10039237" y="5338580"/>
                </a:cubicBezTo>
                <a:cubicBezTo>
                  <a:pt x="9998458" y="5328479"/>
                  <a:pt x="9984394" y="5327989"/>
                  <a:pt x="9960016" y="5323065"/>
                </a:cubicBezTo>
                <a:cubicBezTo>
                  <a:pt x="9918980" y="5322923"/>
                  <a:pt x="9888741" y="5326122"/>
                  <a:pt x="9847789" y="5316297"/>
                </a:cubicBezTo>
                <a:lnTo>
                  <a:pt x="9728306" y="5296090"/>
                </a:lnTo>
                <a:cubicBezTo>
                  <a:pt x="9675056" y="5305676"/>
                  <a:pt x="9602035" y="5297282"/>
                  <a:pt x="9584504" y="5284670"/>
                </a:cubicBezTo>
                <a:cubicBezTo>
                  <a:pt x="9518952" y="5270394"/>
                  <a:pt x="9415429" y="5244268"/>
                  <a:pt x="9343049" y="5238968"/>
                </a:cubicBezTo>
                <a:lnTo>
                  <a:pt x="9231367" y="5187063"/>
                </a:lnTo>
                <a:lnTo>
                  <a:pt x="9194807" y="5176984"/>
                </a:lnTo>
                <a:lnTo>
                  <a:pt x="9189243" y="5167745"/>
                </a:lnTo>
                <a:lnTo>
                  <a:pt x="9151229" y="5156543"/>
                </a:lnTo>
                <a:lnTo>
                  <a:pt x="9150207" y="5157608"/>
                </a:lnTo>
                <a:cubicBezTo>
                  <a:pt x="9147045" y="5159739"/>
                  <a:pt x="9143081" y="5160831"/>
                  <a:pt x="9137315" y="5159777"/>
                </a:cubicBezTo>
                <a:cubicBezTo>
                  <a:pt x="9138862" y="5179261"/>
                  <a:pt x="9130952" y="5165972"/>
                  <a:pt x="9113809" y="5161143"/>
                </a:cubicBezTo>
                <a:cubicBezTo>
                  <a:pt x="9112388" y="5190326"/>
                  <a:pt x="9068114" y="5155892"/>
                  <a:pt x="9053450" y="5169457"/>
                </a:cubicBezTo>
                <a:lnTo>
                  <a:pt x="9005483" y="5166172"/>
                </a:lnTo>
                <a:lnTo>
                  <a:pt x="9005198" y="5166412"/>
                </a:lnTo>
                <a:cubicBezTo>
                  <a:pt x="9003143" y="5166632"/>
                  <a:pt x="9000324" y="5166304"/>
                  <a:pt x="8996229" y="5165201"/>
                </a:cubicBezTo>
                <a:lnTo>
                  <a:pt x="8990391" y="5163140"/>
                </a:lnTo>
                <a:lnTo>
                  <a:pt x="8974334" y="5159914"/>
                </a:lnTo>
                <a:lnTo>
                  <a:pt x="8968008" y="5160614"/>
                </a:lnTo>
                <a:lnTo>
                  <a:pt x="8963045" y="5162839"/>
                </a:lnTo>
                <a:cubicBezTo>
                  <a:pt x="8954690" y="5154888"/>
                  <a:pt x="8955517" y="5145940"/>
                  <a:pt x="8928985" y="5166027"/>
                </a:cubicBezTo>
                <a:cubicBezTo>
                  <a:pt x="8898031" y="5165007"/>
                  <a:pt x="8789300" y="5150352"/>
                  <a:pt x="8752441" y="5146795"/>
                </a:cubicBezTo>
                <a:cubicBezTo>
                  <a:pt x="8719819" y="5136075"/>
                  <a:pt x="8748194" y="5149736"/>
                  <a:pt x="8707844" y="5144694"/>
                </a:cubicBezTo>
                <a:cubicBezTo>
                  <a:pt x="8671606" y="5125159"/>
                  <a:pt x="8639142" y="5141599"/>
                  <a:pt x="8596068" y="5136122"/>
                </a:cubicBezTo>
                <a:lnTo>
                  <a:pt x="8525227" y="5150964"/>
                </a:lnTo>
                <a:lnTo>
                  <a:pt x="8510980" y="5145049"/>
                </a:lnTo>
                <a:lnTo>
                  <a:pt x="8506164" y="5142048"/>
                </a:lnTo>
                <a:cubicBezTo>
                  <a:pt x="8502646" y="5140271"/>
                  <a:pt x="8500045" y="5139460"/>
                  <a:pt x="8497965" y="5139310"/>
                </a:cubicBezTo>
                <a:lnTo>
                  <a:pt x="8497591" y="5139489"/>
                </a:lnTo>
                <a:lnTo>
                  <a:pt x="8490246" y="5136439"/>
                </a:lnTo>
                <a:lnTo>
                  <a:pt x="8367179" y="5122397"/>
                </a:lnTo>
                <a:cubicBezTo>
                  <a:pt x="8362021" y="5120372"/>
                  <a:pt x="8357730" y="5120720"/>
                  <a:pt x="8353796" y="5122203"/>
                </a:cubicBezTo>
                <a:lnTo>
                  <a:pt x="8352369" y="5123043"/>
                </a:lnTo>
                <a:lnTo>
                  <a:pt x="8320101" y="5105625"/>
                </a:lnTo>
                <a:lnTo>
                  <a:pt x="8314429" y="5105299"/>
                </a:lnTo>
                <a:lnTo>
                  <a:pt x="8295170" y="5091404"/>
                </a:lnTo>
                <a:lnTo>
                  <a:pt x="8284273" y="5085581"/>
                </a:lnTo>
                <a:lnTo>
                  <a:pt x="8283146" y="5081138"/>
                </a:lnTo>
                <a:cubicBezTo>
                  <a:pt x="8280842" y="5077893"/>
                  <a:pt x="8276148" y="5075245"/>
                  <a:pt x="8266072" y="5073963"/>
                </a:cubicBezTo>
                <a:lnTo>
                  <a:pt x="8263373" y="5074193"/>
                </a:lnTo>
                <a:lnTo>
                  <a:pt x="8252030" y="5064350"/>
                </a:lnTo>
                <a:cubicBezTo>
                  <a:pt x="8248856" y="5060500"/>
                  <a:pt x="8246644" y="5056218"/>
                  <a:pt x="8245831" y="5051358"/>
                </a:cubicBezTo>
                <a:cubicBezTo>
                  <a:pt x="8181824" y="5054265"/>
                  <a:pt x="8147127" y="5020143"/>
                  <a:pt x="8090268" y="5005197"/>
                </a:cubicBezTo>
                <a:cubicBezTo>
                  <a:pt x="8025464" y="4982055"/>
                  <a:pt x="7967067" y="4960819"/>
                  <a:pt x="7905404" y="4963224"/>
                </a:cubicBezTo>
                <a:cubicBezTo>
                  <a:pt x="7835116" y="4948312"/>
                  <a:pt x="7780962" y="4946081"/>
                  <a:pt x="7718741" y="4937509"/>
                </a:cubicBezTo>
                <a:lnTo>
                  <a:pt x="7614343" y="4940980"/>
                </a:lnTo>
                <a:lnTo>
                  <a:pt x="7527539" y="4935152"/>
                </a:lnTo>
                <a:lnTo>
                  <a:pt x="7519567" y="4932599"/>
                </a:lnTo>
                <a:cubicBezTo>
                  <a:pt x="7513989" y="4931260"/>
                  <a:pt x="7510169" y="4930910"/>
                  <a:pt x="7507408" y="4931264"/>
                </a:cubicBezTo>
                <a:lnTo>
                  <a:pt x="7507036" y="4931591"/>
                </a:lnTo>
                <a:lnTo>
                  <a:pt x="7495791" y="4929639"/>
                </a:lnTo>
                <a:cubicBezTo>
                  <a:pt x="7476982" y="4925521"/>
                  <a:pt x="7422524" y="4942937"/>
                  <a:pt x="7405387" y="4937744"/>
                </a:cubicBezTo>
                <a:cubicBezTo>
                  <a:pt x="7374785" y="4940694"/>
                  <a:pt x="7333986" y="4941799"/>
                  <a:pt x="7312176" y="4947339"/>
                </a:cubicBezTo>
                <a:lnTo>
                  <a:pt x="7310849" y="4948781"/>
                </a:lnTo>
                <a:lnTo>
                  <a:pt x="7218556" y="4923532"/>
                </a:lnTo>
                <a:lnTo>
                  <a:pt x="7201098" y="4918982"/>
                </a:lnTo>
                <a:lnTo>
                  <a:pt x="7197000" y="4913624"/>
                </a:lnTo>
                <a:cubicBezTo>
                  <a:pt x="7192108" y="4910101"/>
                  <a:pt x="7184502" y="4907962"/>
                  <a:pt x="7170804" y="4908976"/>
                </a:cubicBezTo>
                <a:lnTo>
                  <a:pt x="7096984" y="4896748"/>
                </a:lnTo>
                <a:cubicBezTo>
                  <a:pt x="7061144" y="4895770"/>
                  <a:pt x="7050185" y="4894793"/>
                  <a:pt x="7018492" y="4897122"/>
                </a:cubicBezTo>
                <a:cubicBezTo>
                  <a:pt x="6937524" y="4886184"/>
                  <a:pt x="6943641" y="4862018"/>
                  <a:pt x="6904142" y="4867616"/>
                </a:cubicBezTo>
                <a:cubicBezTo>
                  <a:pt x="6871918" y="4872824"/>
                  <a:pt x="6787985" y="4853750"/>
                  <a:pt x="6708218" y="4839661"/>
                </a:cubicBezTo>
                <a:cubicBezTo>
                  <a:pt x="6649102" y="4830206"/>
                  <a:pt x="6628102" y="4816105"/>
                  <a:pt x="6549451" y="4810885"/>
                </a:cubicBezTo>
                <a:cubicBezTo>
                  <a:pt x="6472150" y="4766795"/>
                  <a:pt x="6409692" y="4790518"/>
                  <a:pt x="6317556" y="4764085"/>
                </a:cubicBezTo>
                <a:cubicBezTo>
                  <a:pt x="6297547" y="4748563"/>
                  <a:pt x="6209288" y="4765756"/>
                  <a:pt x="6168670" y="4761998"/>
                </a:cubicBezTo>
                <a:cubicBezTo>
                  <a:pt x="6128052" y="4758240"/>
                  <a:pt x="6090536" y="4744692"/>
                  <a:pt x="6073844" y="4741536"/>
                </a:cubicBezTo>
                <a:lnTo>
                  <a:pt x="6068526" y="4743073"/>
                </a:lnTo>
                <a:lnTo>
                  <a:pt x="6048634" y="4742390"/>
                </a:lnTo>
                <a:lnTo>
                  <a:pt x="6041279" y="4750739"/>
                </a:lnTo>
                <a:lnTo>
                  <a:pt x="6010088" y="4755832"/>
                </a:lnTo>
                <a:cubicBezTo>
                  <a:pt x="5998677" y="4756419"/>
                  <a:pt x="5970124" y="4755506"/>
                  <a:pt x="5957373" y="4752188"/>
                </a:cubicBezTo>
                <a:lnTo>
                  <a:pt x="5758915" y="4736496"/>
                </a:lnTo>
                <a:lnTo>
                  <a:pt x="5626957" y="4735473"/>
                </a:lnTo>
                <a:lnTo>
                  <a:pt x="5470902" y="4749493"/>
                </a:lnTo>
                <a:cubicBezTo>
                  <a:pt x="5478131" y="4762521"/>
                  <a:pt x="5439006" y="4748455"/>
                  <a:pt x="5432757" y="4760746"/>
                </a:cubicBezTo>
                <a:cubicBezTo>
                  <a:pt x="5429365" y="4770778"/>
                  <a:pt x="5391824" y="4775462"/>
                  <a:pt x="5381664" y="4778448"/>
                </a:cubicBezTo>
                <a:lnTo>
                  <a:pt x="5261760" y="4798865"/>
                </a:lnTo>
                <a:cubicBezTo>
                  <a:pt x="5251595" y="4799049"/>
                  <a:pt x="5230547" y="4807359"/>
                  <a:pt x="5222959" y="4809989"/>
                </a:cubicBezTo>
                <a:lnTo>
                  <a:pt x="5174657" y="4812979"/>
                </a:lnTo>
                <a:lnTo>
                  <a:pt x="5156551" y="4820202"/>
                </a:lnTo>
                <a:lnTo>
                  <a:pt x="5142595" y="4823602"/>
                </a:lnTo>
                <a:lnTo>
                  <a:pt x="5139593" y="4825703"/>
                </a:lnTo>
                <a:cubicBezTo>
                  <a:pt x="5133873" y="4829743"/>
                  <a:pt x="5128076" y="4833554"/>
                  <a:pt x="5121656" y="4836556"/>
                </a:cubicBezTo>
                <a:cubicBezTo>
                  <a:pt x="5108317" y="4807937"/>
                  <a:pt x="5064853" y="4857373"/>
                  <a:pt x="5065787" y="4829985"/>
                </a:cubicBezTo>
                <a:cubicBezTo>
                  <a:pt x="5028193" y="4841501"/>
                  <a:pt x="5038944" y="4812412"/>
                  <a:pt x="5011510" y="4846366"/>
                </a:cubicBezTo>
                <a:cubicBezTo>
                  <a:pt x="4937023" y="4845983"/>
                  <a:pt x="4916353" y="4832976"/>
                  <a:pt x="4840437" y="4870383"/>
                </a:cubicBezTo>
                <a:cubicBezTo>
                  <a:pt x="4806739" y="4887025"/>
                  <a:pt x="4784106" y="4898171"/>
                  <a:pt x="4762444" y="4898151"/>
                </a:cubicBezTo>
                <a:cubicBezTo>
                  <a:pt x="4741323" y="4902652"/>
                  <a:pt x="4729481" y="4905474"/>
                  <a:pt x="4723182" y="4907166"/>
                </a:cubicBezTo>
                <a:lnTo>
                  <a:pt x="4721173" y="4907914"/>
                </a:lnTo>
                <a:lnTo>
                  <a:pt x="4715524" y="4906639"/>
                </a:lnTo>
                <a:cubicBezTo>
                  <a:pt x="4680148" y="4913595"/>
                  <a:pt x="4524744" y="4914403"/>
                  <a:pt x="4515810" y="4916541"/>
                </a:cubicBezTo>
                <a:cubicBezTo>
                  <a:pt x="4457819" y="4929653"/>
                  <a:pt x="4462659" y="4930394"/>
                  <a:pt x="4428539" y="4927192"/>
                </a:cubicBezTo>
                <a:cubicBezTo>
                  <a:pt x="4423303" y="4923821"/>
                  <a:pt x="4368974" y="4930115"/>
                  <a:pt x="4362872" y="4928538"/>
                </a:cubicBezTo>
                <a:lnTo>
                  <a:pt x="4316962" y="4921923"/>
                </a:lnTo>
                <a:lnTo>
                  <a:pt x="4315106" y="4923264"/>
                </a:lnTo>
                <a:cubicBezTo>
                  <a:pt x="4306123" y="4926635"/>
                  <a:pt x="4299993" y="4926634"/>
                  <a:pt x="4295140" y="4925143"/>
                </a:cubicBezTo>
                <a:lnTo>
                  <a:pt x="4290059" y="4922226"/>
                </a:lnTo>
                <a:lnTo>
                  <a:pt x="4276138" y="4922472"/>
                </a:lnTo>
                <a:lnTo>
                  <a:pt x="4248113" y="4920148"/>
                </a:lnTo>
                <a:lnTo>
                  <a:pt x="4202046" y="4922943"/>
                </a:lnTo>
                <a:cubicBezTo>
                  <a:pt x="4201945" y="4923363"/>
                  <a:pt x="4201842" y="4923782"/>
                  <a:pt x="4201741" y="4924202"/>
                </a:cubicBezTo>
                <a:cubicBezTo>
                  <a:pt x="4200116" y="4927039"/>
                  <a:pt x="4197140" y="4929158"/>
                  <a:pt x="4191245" y="4929836"/>
                </a:cubicBezTo>
                <a:cubicBezTo>
                  <a:pt x="4204212" y="4947125"/>
                  <a:pt x="4161274" y="4945230"/>
                  <a:pt x="4142742" y="4945701"/>
                </a:cubicBezTo>
                <a:cubicBezTo>
                  <a:pt x="4124717" y="4952767"/>
                  <a:pt x="4099099" y="4966347"/>
                  <a:pt x="4083094" y="4972234"/>
                </a:cubicBezTo>
                <a:lnTo>
                  <a:pt x="4074543" y="4973069"/>
                </a:lnTo>
                <a:cubicBezTo>
                  <a:pt x="4074504" y="4973170"/>
                  <a:pt x="4074463" y="4973269"/>
                  <a:pt x="4074424" y="4973368"/>
                </a:cubicBezTo>
                <a:cubicBezTo>
                  <a:pt x="4072678" y="4974152"/>
                  <a:pt x="4069906" y="4974653"/>
                  <a:pt x="4065507" y="4974812"/>
                </a:cubicBezTo>
                <a:lnTo>
                  <a:pt x="4058951" y="4974594"/>
                </a:lnTo>
                <a:lnTo>
                  <a:pt x="4042361" y="4976215"/>
                </a:lnTo>
                <a:lnTo>
                  <a:pt x="4036993" y="4978649"/>
                </a:lnTo>
                <a:lnTo>
                  <a:pt x="4035360" y="4982316"/>
                </a:lnTo>
                <a:lnTo>
                  <a:pt x="4033775" y="4982081"/>
                </a:lnTo>
                <a:cubicBezTo>
                  <a:pt x="4021424" y="4977217"/>
                  <a:pt x="4016874" y="4968841"/>
                  <a:pt x="4004535" y="4994649"/>
                </a:cubicBezTo>
                <a:cubicBezTo>
                  <a:pt x="3976667" y="4987584"/>
                  <a:pt x="3972977" y="5002913"/>
                  <a:pt x="3936843" y="5012106"/>
                </a:cubicBezTo>
                <a:cubicBezTo>
                  <a:pt x="3920506" y="5004382"/>
                  <a:pt x="3908535" y="5009071"/>
                  <a:pt x="3897272" y="5017761"/>
                </a:cubicBezTo>
                <a:cubicBezTo>
                  <a:pt x="3861092" y="5017265"/>
                  <a:pt x="3829628" y="5031135"/>
                  <a:pt x="3789757" y="5037999"/>
                </a:cubicBezTo>
                <a:cubicBezTo>
                  <a:pt x="3741007" y="5052705"/>
                  <a:pt x="3725129" y="5054682"/>
                  <a:pt x="3682510" y="5061922"/>
                </a:cubicBezTo>
                <a:lnTo>
                  <a:pt x="3610032" y="5094193"/>
                </a:lnTo>
                <a:lnTo>
                  <a:pt x="3603852" y="5092831"/>
                </a:lnTo>
                <a:cubicBezTo>
                  <a:pt x="3599580" y="5092212"/>
                  <a:pt x="3596726" y="5092212"/>
                  <a:pt x="3594733" y="5092667"/>
                </a:cubicBezTo>
                <a:lnTo>
                  <a:pt x="3594498" y="5092936"/>
                </a:lnTo>
                <a:lnTo>
                  <a:pt x="3585975" y="5092246"/>
                </a:lnTo>
                <a:cubicBezTo>
                  <a:pt x="3571623" y="5090455"/>
                  <a:pt x="3549389" y="5104654"/>
                  <a:pt x="3536132" y="5101945"/>
                </a:cubicBezTo>
                <a:cubicBezTo>
                  <a:pt x="3513940" y="5106241"/>
                  <a:pt x="3488622" y="5099976"/>
                  <a:pt x="3473220" y="5105606"/>
                </a:cubicBezTo>
                <a:lnTo>
                  <a:pt x="3400725" y="5117654"/>
                </a:lnTo>
                <a:lnTo>
                  <a:pt x="3375935" y="5106247"/>
                </a:lnTo>
                <a:lnTo>
                  <a:pt x="3348219" y="5109860"/>
                </a:lnTo>
                <a:cubicBezTo>
                  <a:pt x="3337206" y="5110533"/>
                  <a:pt x="3327054" y="5111295"/>
                  <a:pt x="3319639" y="5114795"/>
                </a:cubicBezTo>
                <a:lnTo>
                  <a:pt x="3248529" y="5133347"/>
                </a:lnTo>
                <a:lnTo>
                  <a:pt x="3210308" y="5119794"/>
                </a:lnTo>
                <a:cubicBezTo>
                  <a:pt x="3206088" y="5117870"/>
                  <a:pt x="3200152" y="5117326"/>
                  <a:pt x="3190375" y="5119915"/>
                </a:cubicBezTo>
                <a:lnTo>
                  <a:pt x="3188145" y="5121096"/>
                </a:lnTo>
                <a:cubicBezTo>
                  <a:pt x="3182625" y="5119116"/>
                  <a:pt x="3141856" y="5121682"/>
                  <a:pt x="3108596" y="5122416"/>
                </a:cubicBezTo>
                <a:cubicBezTo>
                  <a:pt x="3055968" y="5124842"/>
                  <a:pt x="3048940" y="5117475"/>
                  <a:pt x="2988584" y="5125502"/>
                </a:cubicBezTo>
                <a:cubicBezTo>
                  <a:pt x="2928853" y="5129690"/>
                  <a:pt x="2917951" y="5124649"/>
                  <a:pt x="2876540" y="5133019"/>
                </a:cubicBezTo>
                <a:lnTo>
                  <a:pt x="2626864" y="5133771"/>
                </a:lnTo>
                <a:cubicBezTo>
                  <a:pt x="2562348" y="5111858"/>
                  <a:pt x="2563422" y="5142456"/>
                  <a:pt x="2491422" y="5135486"/>
                </a:cubicBezTo>
                <a:cubicBezTo>
                  <a:pt x="2433091" y="5200962"/>
                  <a:pt x="2455709" y="5160483"/>
                  <a:pt x="2415617" y="5168715"/>
                </a:cubicBezTo>
                <a:lnTo>
                  <a:pt x="2290098" y="5166151"/>
                </a:lnTo>
                <a:cubicBezTo>
                  <a:pt x="2257057" y="5152522"/>
                  <a:pt x="2202458" y="5187690"/>
                  <a:pt x="2161714" y="5169302"/>
                </a:cubicBezTo>
                <a:cubicBezTo>
                  <a:pt x="2122714" y="5172302"/>
                  <a:pt x="2080450" y="5180350"/>
                  <a:pt x="2056089" y="5184144"/>
                </a:cubicBezTo>
                <a:cubicBezTo>
                  <a:pt x="2019828" y="5191108"/>
                  <a:pt x="1978839" y="5203797"/>
                  <a:pt x="1944153" y="5211084"/>
                </a:cubicBezTo>
                <a:cubicBezTo>
                  <a:pt x="1925867" y="5199079"/>
                  <a:pt x="1896027" y="5224183"/>
                  <a:pt x="1847968" y="5227868"/>
                </a:cubicBezTo>
                <a:cubicBezTo>
                  <a:pt x="1827977" y="5213971"/>
                  <a:pt x="1815570" y="5230544"/>
                  <a:pt x="1777083" y="5212267"/>
                </a:cubicBezTo>
                <a:cubicBezTo>
                  <a:pt x="1775439" y="5214216"/>
                  <a:pt x="1773397" y="5216035"/>
                  <a:pt x="1771025" y="5217668"/>
                </a:cubicBezTo>
                <a:cubicBezTo>
                  <a:pt x="1757251" y="5227146"/>
                  <a:pt x="1735528" y="5228402"/>
                  <a:pt x="1722509" y="5220470"/>
                </a:cubicBezTo>
                <a:cubicBezTo>
                  <a:pt x="1691779" y="5208440"/>
                  <a:pt x="1662321" y="5203305"/>
                  <a:pt x="1633941" y="5200774"/>
                </a:cubicBezTo>
                <a:lnTo>
                  <a:pt x="1586145" y="5210184"/>
                </a:lnTo>
                <a:cubicBezTo>
                  <a:pt x="1567948" y="5215416"/>
                  <a:pt x="1545900" y="5226363"/>
                  <a:pt x="1524748" y="5232173"/>
                </a:cubicBezTo>
                <a:cubicBezTo>
                  <a:pt x="1502586" y="5235395"/>
                  <a:pt x="1478013" y="5230993"/>
                  <a:pt x="1459242" y="5245044"/>
                </a:cubicBezTo>
                <a:cubicBezTo>
                  <a:pt x="1421474" y="5260197"/>
                  <a:pt x="1374524" y="5244220"/>
                  <a:pt x="1349457" y="5280705"/>
                </a:cubicBezTo>
                <a:cubicBezTo>
                  <a:pt x="1273276" y="5302389"/>
                  <a:pt x="1121512" y="5336260"/>
                  <a:pt x="1009212" y="5361227"/>
                </a:cubicBezTo>
                <a:cubicBezTo>
                  <a:pt x="939016" y="5373529"/>
                  <a:pt x="866895" y="5370149"/>
                  <a:pt x="808572" y="5377024"/>
                </a:cubicBezTo>
                <a:cubicBezTo>
                  <a:pt x="802823" y="5374184"/>
                  <a:pt x="726016" y="5397963"/>
                  <a:pt x="719549" y="5396991"/>
                </a:cubicBezTo>
                <a:lnTo>
                  <a:pt x="698795" y="5397657"/>
                </a:lnTo>
                <a:cubicBezTo>
                  <a:pt x="689833" y="5401894"/>
                  <a:pt x="683492" y="5402495"/>
                  <a:pt x="678327" y="5401487"/>
                </a:cubicBezTo>
                <a:lnTo>
                  <a:pt x="672784" y="5399085"/>
                </a:lnTo>
                <a:lnTo>
                  <a:pt x="658406" y="5400696"/>
                </a:lnTo>
                <a:lnTo>
                  <a:pt x="629185" y="5401132"/>
                </a:lnTo>
                <a:lnTo>
                  <a:pt x="624558" y="5403782"/>
                </a:lnTo>
                <a:lnTo>
                  <a:pt x="581798" y="5408438"/>
                </a:lnTo>
                <a:cubicBezTo>
                  <a:pt x="581736" y="5408865"/>
                  <a:pt x="581671" y="5409294"/>
                  <a:pt x="581608" y="5409722"/>
                </a:cubicBezTo>
                <a:cubicBezTo>
                  <a:pt x="580204" y="5412704"/>
                  <a:pt x="577331" y="5415106"/>
                  <a:pt x="571299" y="5416358"/>
                </a:cubicBezTo>
                <a:cubicBezTo>
                  <a:pt x="551623" y="5426267"/>
                  <a:pt x="484499" y="5459654"/>
                  <a:pt x="463549" y="5469173"/>
                </a:cubicBezTo>
                <a:cubicBezTo>
                  <a:pt x="453136" y="5470720"/>
                  <a:pt x="449731" y="5472678"/>
                  <a:pt x="445606" y="5473465"/>
                </a:cubicBezTo>
                <a:lnTo>
                  <a:pt x="438799" y="5473893"/>
                </a:lnTo>
                <a:cubicBezTo>
                  <a:pt x="417222" y="5482183"/>
                  <a:pt x="343312" y="5513407"/>
                  <a:pt x="316138" y="5523213"/>
                </a:cubicBezTo>
                <a:cubicBezTo>
                  <a:pt x="298481" y="5517132"/>
                  <a:pt x="286556" y="5522972"/>
                  <a:pt x="275748" y="5532726"/>
                </a:cubicBezTo>
                <a:cubicBezTo>
                  <a:pt x="238274" y="5535784"/>
                  <a:pt x="207076" y="5552679"/>
                  <a:pt x="166496" y="5563424"/>
                </a:cubicBezTo>
                <a:lnTo>
                  <a:pt x="0" y="56298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344987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32E061-94E9-23EF-1BDC-5A0B47BED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EBCD59B1-5CB4-3EFD-4B87-5AA50392FC4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84E0D6-6D32-F1D8-DDEE-25D5CD40D9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1224" y="1575783"/>
            <a:ext cx="9889551" cy="3095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27735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755BB-83BA-8995-EF60-C7892197B6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CACF89AE-B958-C4AB-2F0A-913CBDBF9F6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CF521E2-ABA2-E432-411F-32BC42B291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6298"/>
          <a:stretch>
            <a:fillRect/>
          </a:stretch>
        </p:blipFill>
        <p:spPr>
          <a:xfrm>
            <a:off x="296484" y="255562"/>
            <a:ext cx="8608685" cy="335999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5038FE-4920-69D2-B155-B1796E729F20}"/>
              </a:ext>
            </a:extLst>
          </p:cNvPr>
          <p:cNvSpPr txBox="1"/>
          <p:nvPr/>
        </p:nvSpPr>
        <p:spPr>
          <a:xfrm>
            <a:off x="472931" y="4117276"/>
            <a:ext cx="8029938" cy="14219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fontAlgn="t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Presentations needs to be uploaded on Moodle, and emailed to n.dyer@uwtsd.ac.uk, by </a:t>
            </a:r>
            <a: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23:59pm Monday 2nd</a:t>
            </a:r>
            <a:r>
              <a:rPr kumimoji="0" lang="en-GB" sz="2400" b="1" i="0" u="sng" strike="noStrike" kern="1200" cap="none" spc="0" normalizeH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 March </a:t>
            </a:r>
            <a:r>
              <a:rPr kumimoji="0" lang="en-GB" sz="2400" b="1" i="0" u="none" strike="noStrike" kern="1200" cap="none" spc="0" normalizeH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(</a:t>
            </a:r>
            <a:r>
              <a:rPr lang="en-GB" sz="2400" b="1" dirty="0">
                <a:solidFill>
                  <a:schemeClr val="accent2"/>
                </a:solidFill>
              </a:rPr>
              <a:t>the night before)</a:t>
            </a:r>
            <a:r>
              <a:rPr kumimoji="0" lang="en-GB" sz="2400" b="1" i="0" u="none" strike="noStrike" kern="1200" cap="none" spc="0" normalizeH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</a:rPr>
              <a:t> on Moodle!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801617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5" descr="Lightbulb idea concept">
            <a:extLst>
              <a:ext uri="{FF2B5EF4-FFF2-40B4-BE49-F238E27FC236}">
                <a16:creationId xmlns:a16="http://schemas.microsoft.com/office/drawing/2014/main" id="{3F147A83-5BDA-6E8B-9D81-059DF6FA73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" r="51064" b="-2"/>
          <a:stretch>
            <a:fillRect/>
          </a:stretch>
        </p:blipFill>
        <p:spPr>
          <a:xfrm>
            <a:off x="7972919" y="10"/>
            <a:ext cx="4219081" cy="5754982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15E56A8-6217-42CB-FB6E-F1130F0046AB}"/>
              </a:ext>
            </a:extLst>
          </p:cNvPr>
          <p:cNvSpPr txBox="1">
            <a:spLocks/>
          </p:cNvSpPr>
          <p:nvPr/>
        </p:nvSpPr>
        <p:spPr>
          <a:xfrm>
            <a:off x="382772" y="471439"/>
            <a:ext cx="7600272" cy="6922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377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t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900" b="1" i="0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j-ea"/>
                <a:cs typeface="Arial" panose="020B0604020202020204" pitchFamily="34" charset="0"/>
              </a:rPr>
              <a:t>Making A Start:</a:t>
            </a:r>
            <a:endParaRPr kumimoji="0" lang="en-US" sz="2700" b="0" i="0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j-ea"/>
              <a:cs typeface="Arial" panose="020B0604020202020204" pitchFamily="34" charset="0"/>
            </a:endParaRPr>
          </a:p>
        </p:txBody>
      </p:sp>
      <p:sp>
        <p:nvSpPr>
          <p:cNvPr id="6" name="Text Box 3">
            <a:extLst>
              <a:ext uri="{FF2B5EF4-FFF2-40B4-BE49-F238E27FC236}">
                <a16:creationId xmlns:a16="http://schemas.microsoft.com/office/drawing/2014/main" id="{8792C50D-DBAB-3AC2-87AC-2C90B54B31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2772" y="1412101"/>
            <a:ext cx="7304567" cy="38735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10000"/>
          </a:bodyPr>
          <a:lstStyle>
            <a:defPPr>
              <a:defRPr lang="en-US"/>
            </a:defPPr>
            <a:lvl1pPr defTabSz="914400"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b="1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It is advised you start by mapping (drawing) out what you want to include (and leave out) from your business plan so far…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many sections or slides do you want to cover? (You can’t include it all)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order should your content be in to be best excite/engage the audience? Think about flow.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new content or developments can you include? (Some new, fresh info not seen in your plan)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imagery will be included? How will you make sure you don’t read from the screen?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94998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40885-54CC-33F4-AB2A-C4BE49BFD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70"/>
            <a:ext cx="6847648" cy="1419348"/>
          </a:xfrm>
        </p:spPr>
        <p:txBody>
          <a:bodyPr anchor="b">
            <a:normAutofit/>
          </a:bodyPr>
          <a:lstStyle/>
          <a:p>
            <a:r>
              <a:rPr lang="en-GB" sz="4200" b="1" u="sng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Sections covered</a:t>
            </a:r>
            <a:r>
              <a:rPr lang="en-GB" sz="42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US" sz="4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54D4A-6CCA-DF50-C7B0-5D721302AF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217519"/>
            <a:ext cx="7525725" cy="3303387"/>
          </a:xfrm>
        </p:spPr>
        <p:txBody>
          <a:bodyPr>
            <a:normAutofit fontScale="92500" lnSpcReduction="10000"/>
          </a:bodyPr>
          <a:lstStyle/>
          <a:p>
            <a:pPr marL="742950" lvl="1" indent="-285750">
              <a:buFont typeface="+mj-lt"/>
              <a:buAutoNum type="alphaLcPeriod"/>
            </a:pPr>
            <a:endParaRPr lang="en-US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US" sz="2400" b="1" i="1" kern="1200" dirty="0">
                <a:solidFill>
                  <a:schemeClr val="accent2">
                    <a:lumMod val="75000"/>
                  </a:schemeClr>
                </a:solidFill>
                <a:latin typeface="+mn-lt"/>
                <a:ea typeface="+mj-ea"/>
                <a:cs typeface="+mj-cs"/>
              </a:rPr>
              <a:t>Busines</a:t>
            </a:r>
            <a:r>
              <a:rPr lang="en-US" b="1" i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s Idea (The Product/Service description and USP/Value Proposition/Innovation)</a:t>
            </a:r>
            <a:endParaRPr lang="en-US" sz="2400" i="1" kern="1200" dirty="0">
              <a:solidFill>
                <a:schemeClr val="accent2">
                  <a:lumMod val="75000"/>
                </a:schemeClr>
              </a:solidFill>
              <a:ea typeface="+mj-ea"/>
              <a:cs typeface="+mj-cs"/>
            </a:endParaRPr>
          </a:p>
          <a:p>
            <a:pPr marL="742950" lvl="1" indent="-285750">
              <a:buFont typeface="+mj-lt"/>
              <a:buAutoNum type="alphaLcPeriod"/>
            </a:pPr>
            <a:endParaRPr lang="en-US" sz="2400" b="1" i="1" kern="1200" dirty="0">
              <a:solidFill>
                <a:schemeClr val="accent2">
                  <a:lumMod val="75000"/>
                </a:schemeClr>
              </a:solidFill>
              <a:latin typeface="+mn-lt"/>
              <a:ea typeface="+mj-ea"/>
              <a:cs typeface="+mj-cs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US" sz="2400" b="1" i="1" kern="1200" dirty="0">
                <a:solidFill>
                  <a:schemeClr val="accent2">
                    <a:lumMod val="75000"/>
                  </a:schemeClr>
                </a:solidFill>
                <a:latin typeface="+mn-lt"/>
                <a:ea typeface="+mj-ea"/>
                <a:cs typeface="+mj-cs"/>
              </a:rPr>
              <a:t>Market Research (Market Info, PEST </a:t>
            </a:r>
            <a:r>
              <a:rPr lang="en-US" b="1" i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findings</a:t>
            </a:r>
            <a:r>
              <a:rPr lang="en-US" sz="2400" b="1" i="1" kern="1200" dirty="0">
                <a:solidFill>
                  <a:schemeClr val="accent2">
                    <a:lumMod val="75000"/>
                  </a:schemeClr>
                </a:solidFill>
                <a:latin typeface="+mn-lt"/>
                <a:ea typeface="+mj-ea"/>
                <a:cs typeface="+mj-cs"/>
              </a:rPr>
              <a:t>, Customer Profiles, Competitor Profiling.</a:t>
            </a:r>
          </a:p>
          <a:p>
            <a:pPr marL="742950" lvl="1" indent="-285750">
              <a:buFont typeface="+mj-lt"/>
              <a:buAutoNum type="alphaLcPeriod"/>
            </a:pPr>
            <a:endParaRPr lang="en-US" sz="2400" i="1" kern="1200" dirty="0">
              <a:solidFill>
                <a:schemeClr val="tx1"/>
              </a:solidFill>
              <a:latin typeface="+mn-lt"/>
              <a:ea typeface="+mj-ea"/>
              <a:cs typeface="+mj-cs"/>
            </a:endParaRPr>
          </a:p>
          <a:p>
            <a:pPr marL="742950" lvl="1" indent="-285750">
              <a:buFont typeface="+mj-lt"/>
              <a:buAutoNum type="alphaLcPeriod"/>
            </a:pPr>
            <a:r>
              <a:rPr lang="en-US" b="1" i="1" dirty="0">
                <a:solidFill>
                  <a:schemeClr val="accent2">
                    <a:lumMod val="75000"/>
                  </a:schemeClr>
                </a:solidFill>
                <a:ea typeface="+mj-ea"/>
                <a:cs typeface="+mj-cs"/>
              </a:rPr>
              <a:t>Marketing Plan (The 4P’s)</a:t>
            </a:r>
          </a:p>
          <a:p>
            <a:pPr marL="457200" lvl="1" indent="0">
              <a:buNone/>
            </a:pPr>
            <a:br>
              <a:rPr lang="en-US" sz="2400" i="1" kern="1200" dirty="0">
                <a:solidFill>
                  <a:schemeClr val="tx1"/>
                </a:solidFill>
                <a:latin typeface="+mn-lt"/>
                <a:ea typeface="+mj-ea"/>
                <a:cs typeface="+mj-cs"/>
              </a:rPr>
            </a:br>
            <a:endParaRPr lang="en-US" sz="2400" i="1" kern="1200" dirty="0">
              <a:solidFill>
                <a:schemeClr val="tx1"/>
              </a:solidFill>
              <a:latin typeface="+mn-lt"/>
              <a:ea typeface="+mj-ea"/>
              <a:cs typeface="+mj-cs"/>
            </a:endParaRPr>
          </a:p>
          <a:p>
            <a:pPr marL="742950" lvl="1" indent="-285750">
              <a:buFont typeface="+mj-lt"/>
              <a:buAutoNum type="alphaLcPeriod"/>
            </a:pPr>
            <a:endParaRPr lang="en-US" i="1" dirty="0">
              <a:ea typeface="+mj-ea"/>
              <a:cs typeface="+mj-cs"/>
            </a:endParaRPr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ADFC2A2F-050C-0495-81C2-299877F438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54217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06E3E3B-95D3-3C25-1D8D-C309AE353876}"/>
              </a:ext>
            </a:extLst>
          </p:cNvPr>
          <p:cNvSpPr/>
          <p:nvPr/>
        </p:nvSpPr>
        <p:spPr>
          <a:xfrm>
            <a:off x="4527395" y="2152185"/>
            <a:ext cx="7264915" cy="3440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6719C-D663-F164-4966-C44669D17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912" y="329184"/>
            <a:ext cx="6251110" cy="818129"/>
          </a:xfrm>
        </p:spPr>
        <p:txBody>
          <a:bodyPr anchor="b">
            <a:normAutofit fontScale="90000"/>
          </a:bodyPr>
          <a:lstStyle/>
          <a:p>
            <a:r>
              <a:rPr lang="en-US" sz="5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ACTIVITY:</a:t>
            </a:r>
            <a:endParaRPr lang="en-US" sz="5400" dirty="0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E83E95F7-9834-D507-6D6B-2B98D59B55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66" r="23103" b="-1"/>
          <a:stretch/>
        </p:blipFill>
        <p:spPr>
          <a:xfrm>
            <a:off x="1" y="10"/>
            <a:ext cx="3930915" cy="5788315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C336D53-6753-6FF4-4C1D-8451A3152808}"/>
              </a:ext>
            </a:extLst>
          </p:cNvPr>
          <p:cNvSpPr txBox="1">
            <a:spLocks/>
          </p:cNvSpPr>
          <p:nvPr/>
        </p:nvSpPr>
        <p:spPr>
          <a:xfrm>
            <a:off x="4666276" y="2286501"/>
            <a:ext cx="7126034" cy="330645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594" indent="-228594" algn="l" defTabSz="914377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78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2971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160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349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537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726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8914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103" indent="-228594" algn="l" defTabSz="914377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Map/draw out what you want to include (and leave out) from your business plan so far…</a:t>
            </a:r>
            <a:endParaRPr kumimoji="0" lang="en-GB" sz="32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How many sections or slides do you want to cover? (You can’t include it all)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order should your content be in to be best excite/engage the audience? Think about flow.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new content or developments can you include? (Some new, fresh info not seen in your plan)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What imagery will be included? How will you make sure you don’t read from the screen?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7D8BEBC-B369-7D40-C408-862C9FEE1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704" y="1338066"/>
            <a:ext cx="6495525" cy="4254894"/>
          </a:xfrm>
        </p:spPr>
        <p:txBody>
          <a:bodyPr>
            <a:normAutofit/>
          </a:bodyPr>
          <a:lstStyle/>
          <a:p>
            <a:pPr marL="228606" indent="0">
              <a:buNone/>
            </a:pPr>
            <a:r>
              <a:rPr lang="en-US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the next 30 mins – start mapping /drafting out your presentation on the paper provided:</a:t>
            </a:r>
          </a:p>
        </p:txBody>
      </p:sp>
    </p:spTree>
    <p:extLst>
      <p:ext uri="{BB962C8B-B14F-4D97-AF65-F5344CB8AC3E}">
        <p14:creationId xmlns:p14="http://schemas.microsoft.com/office/powerpoint/2010/main" val="126004291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977E2B-2EFA-407F-B391-2E39DB22D3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49C07-F8C9-9C8C-55A1-980C3C185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6" y="330001"/>
            <a:ext cx="6847648" cy="1956841"/>
          </a:xfrm>
        </p:spPr>
        <p:txBody>
          <a:bodyPr anchor="b">
            <a:noAutofit/>
          </a:bodyPr>
          <a:lstStyle/>
          <a:p>
            <a:r>
              <a:rPr lang="en-GB" b="1" u="sng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NEXT WEEK… </a:t>
            </a: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Contents &amp; Finances, Team &amp; Networks, SWOT, and anything else…..</a:t>
            </a:r>
            <a:endParaRPr lang="en-US" sz="28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AB1F2-63C7-6BED-1C43-6BDEC09AD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77" y="2561326"/>
            <a:ext cx="6847648" cy="2603944"/>
          </a:xfrm>
        </p:spPr>
        <p:txBody>
          <a:bodyPr>
            <a:noAutofit/>
          </a:bodyPr>
          <a:lstStyle/>
          <a:p>
            <a:r>
              <a:rPr lang="en-US" sz="2400" b="1" i="1" dirty="0">
                <a:solidFill>
                  <a:schemeClr val="accent2"/>
                </a:solidFill>
                <a:effectLst/>
                <a:ea typeface="+mj-ea"/>
                <a:cs typeface="+mj-cs"/>
              </a:rPr>
              <a:t>Working on a presentation draft and bring your progress with you for some support.</a:t>
            </a:r>
          </a:p>
          <a:p>
            <a:endParaRPr lang="en-US" sz="2400" b="1" i="1" dirty="0">
              <a:solidFill>
                <a:schemeClr val="accent2"/>
              </a:solidFill>
              <a:ea typeface="+mj-ea"/>
              <a:cs typeface="+mj-cs"/>
            </a:endParaRPr>
          </a:p>
          <a:p>
            <a:r>
              <a:rPr lang="en-US" sz="2400" b="1" i="1" dirty="0">
                <a:solidFill>
                  <a:schemeClr val="accent2"/>
                </a:solidFill>
                <a:ea typeface="+mj-ea"/>
                <a:cs typeface="+mj-cs"/>
              </a:rPr>
              <a:t>We’ll recap all content and essentials for a successful pitch and I’ll answer any final questions you have about Assessment 1.</a:t>
            </a:r>
            <a:endParaRPr lang="en-US" sz="2400" b="1" i="1" dirty="0">
              <a:solidFill>
                <a:schemeClr val="accent1">
                  <a:lumMod val="75000"/>
                </a:schemeClr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sz="1800" b="1" i="1" dirty="0">
              <a:solidFill>
                <a:schemeClr val="accent2"/>
              </a:solidFill>
              <a:effectLst/>
              <a:ea typeface="+mj-ea"/>
              <a:cs typeface="+mj-cs"/>
            </a:endParaRPr>
          </a:p>
        </p:txBody>
      </p:sp>
      <p:pic>
        <p:nvPicPr>
          <p:cNvPr id="5" name="Picture 4" descr="Interior designers discussing blueprints hanging in office">
            <a:extLst>
              <a:ext uri="{FF2B5EF4-FFF2-40B4-BE49-F238E27FC236}">
                <a16:creationId xmlns:a16="http://schemas.microsoft.com/office/drawing/2014/main" id="{D4494F31-6CE1-CEAE-E2A9-A9F4DFFD11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98" r="16598"/>
          <a:stretch/>
        </p:blipFill>
        <p:spPr>
          <a:xfrm>
            <a:off x="8671070" y="10"/>
            <a:ext cx="3520930" cy="5785633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782594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B0380-F8F4-1D18-F496-FB0FF85EF6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3D black question marks with one yellow question mark">
            <a:extLst>
              <a:ext uri="{FF2B5EF4-FFF2-40B4-BE49-F238E27FC236}">
                <a16:creationId xmlns:a16="http://schemas.microsoft.com/office/drawing/2014/main" id="{82287EC2-599E-FD1B-05BF-ADFA872960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066" b="10551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EB110D-5E03-065C-4B63-3AC4173C8196}"/>
              </a:ext>
            </a:extLst>
          </p:cNvPr>
          <p:cNvSpPr txBox="1"/>
          <p:nvPr/>
        </p:nvSpPr>
        <p:spPr>
          <a:xfrm>
            <a:off x="816797" y="4396668"/>
            <a:ext cx="10558405" cy="69218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1" i="1" u="none" strike="noStrike" kern="1200" cap="none" spc="0" normalizeH="0" baseline="0" noProof="0" dirty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Any questions?</a:t>
            </a:r>
            <a:endParaRPr kumimoji="0" lang="en-US" sz="4800" b="0" i="1" u="none" strike="noStrike" kern="1200" cap="none" spc="0" normalizeH="0" baseline="0" noProof="0" dirty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8700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A73F2F-95E0-10A3-7105-A306FFF1E6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A82EC9A-76AB-F7C9-F111-A5FB5ED981D9}"/>
              </a:ext>
            </a:extLst>
          </p:cNvPr>
          <p:cNvSpPr txBox="1"/>
          <p:nvPr/>
        </p:nvSpPr>
        <p:spPr>
          <a:xfrm>
            <a:off x="386350" y="784690"/>
            <a:ext cx="360868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Thank you!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1123ED-8F9C-58DE-7CA0-73B963613CDE}"/>
              </a:ext>
            </a:extLst>
          </p:cNvPr>
          <p:cNvSpPr txBox="1"/>
          <p:nvPr/>
        </p:nvSpPr>
        <p:spPr>
          <a:xfrm>
            <a:off x="503916" y="2214602"/>
            <a:ext cx="5060861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 look forward to seeing you next week, if you have any questions in the meantime please send me an email…</a:t>
            </a:r>
            <a:b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b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…(from your student email account ALWAYS!).</a:t>
            </a:r>
            <a:br>
              <a:rPr kumimoji="0" lang="en-GB" sz="2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1960759"/>
      </p:ext>
    </p:extLst>
  </p:cSld>
  <p:clrMapOvr>
    <a:masterClrMapping/>
  </p:clrMapOvr>
</p:sld>
</file>

<file path=ppt/theme/theme1.xml><?xml version="1.0" encoding="utf-8"?>
<a:theme xmlns:a="http://schemas.openxmlformats.org/drawingml/2006/main" name="10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2_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3_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1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1314</Words>
  <Application>Microsoft Office PowerPoint</Application>
  <PresentationFormat>Widescreen</PresentationFormat>
  <Paragraphs>174</Paragraphs>
  <Slides>28</Slides>
  <Notes>7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28</vt:i4>
      </vt:variant>
    </vt:vector>
  </HeadingPairs>
  <TitlesOfParts>
    <vt:vector size="42" baseType="lpstr">
      <vt:lpstr>Söhne</vt:lpstr>
      <vt:lpstr>Arial</vt:lpstr>
      <vt:lpstr>Calibri</vt:lpstr>
      <vt:lpstr>Calibri Light</vt:lpstr>
      <vt:lpstr>10_Office Theme</vt:lpstr>
      <vt:lpstr>Text Break / Info Slide 1</vt:lpstr>
      <vt:lpstr>Text 1</vt:lpstr>
      <vt:lpstr>Title Slide 1</vt:lpstr>
      <vt:lpstr>Sub Title 2</vt:lpstr>
      <vt:lpstr>2_Sub Title 2</vt:lpstr>
      <vt:lpstr>3_Sub Title 1</vt:lpstr>
      <vt:lpstr>2_Text 1</vt:lpstr>
      <vt:lpstr>3_Text Break / Info Slide 1</vt:lpstr>
      <vt:lpstr>1_Text 1</vt:lpstr>
      <vt:lpstr>PowerPoint Presentation</vt:lpstr>
      <vt:lpstr>ACTIVITY: Let’s be creative/innovative!</vt:lpstr>
      <vt:lpstr>For the Enterprise Project:  Identify your own viable business idea related to the tourism, events or leisure industry.  - Develop your own, new tourism, events or leisure related business, using idea generation guidance provided in lectures. - Evaluate the market potential and outline the business decisions to minimise the risk of failure and boost early success. - Show evidence that you have researched your concept, considered the core areas of business planning. - Potential stakeholders and investors will need to be convinced that your proposal offers a return on their investment (financial or otherwise).</vt:lpstr>
      <vt:lpstr>For the Business Pitch Assessment:  10-min presentation / 5-min Q&amp;A  Share the overall concept, analysis and highlights in a 10-minute formal, ‘business pitch’ style, presentation.   Following your presentation there will be a 5-minute Q&amp;A session with the panel to further explore your business idea.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Take a break!</vt:lpstr>
      <vt:lpstr>PowerPoint Presentation</vt:lpstr>
      <vt:lpstr>PowerPoint Presentation</vt:lpstr>
      <vt:lpstr>PowerPoint Presentation</vt:lpstr>
      <vt:lpstr>Sections covered:</vt:lpstr>
      <vt:lpstr>ACTIVITY:</vt:lpstr>
      <vt:lpstr>NEXT WEEK…   Contents &amp; Finances, Team &amp; Networks, SWOT, and anything else…..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Neil Dyer</cp:lastModifiedBy>
  <cp:revision>52</cp:revision>
  <dcterms:created xsi:type="dcterms:W3CDTF">2021-03-10T12:10:47Z</dcterms:created>
  <dcterms:modified xsi:type="dcterms:W3CDTF">2026-02-17T17:39:40Z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