
<file path=[Content_Types].xml><?xml version="1.0" encoding="utf-8"?>
<Types xmlns="http://schemas.openxmlformats.org/package/2006/content-types">
  <Default Extension="bin" ContentType="application/vnd.openxmlformats-officedocument.oleObject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sldIdLst>
    <p:sldId id="325" r:id="rId3"/>
    <p:sldId id="271" r:id="rId4"/>
    <p:sldId id="326" r:id="rId5"/>
    <p:sldId id="324" r:id="rId6"/>
    <p:sldId id="307" r:id="rId7"/>
    <p:sldId id="310" r:id="rId8"/>
    <p:sldId id="274" r:id="rId9"/>
    <p:sldId id="275" r:id="rId10"/>
    <p:sldId id="276" r:id="rId11"/>
    <p:sldId id="303" r:id="rId12"/>
    <p:sldId id="306" r:id="rId13"/>
    <p:sldId id="277" r:id="rId14"/>
    <p:sldId id="327" r:id="rId15"/>
    <p:sldId id="282" r:id="rId16"/>
    <p:sldId id="283" r:id="rId17"/>
    <p:sldId id="284" r:id="rId18"/>
    <p:sldId id="285" r:id="rId19"/>
    <p:sldId id="286" r:id="rId20"/>
    <p:sldId id="287" r:id="rId21"/>
    <p:sldId id="288" r:id="rId22"/>
    <p:sldId id="289" r:id="rId23"/>
    <p:sldId id="290" r:id="rId24"/>
    <p:sldId id="291" r:id="rId25"/>
    <p:sldId id="292" r:id="rId26"/>
    <p:sldId id="293" r:id="rId27"/>
    <p:sldId id="294" r:id="rId28"/>
    <p:sldId id="328" r:id="rId29"/>
  </p:sldIdLst>
  <p:sldSz cx="9144000" cy="6858000" type="screen4x3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anose="02020603050405020304" pitchFamily="18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1250" autoAdjust="0"/>
    <p:restoredTop sz="94660"/>
  </p:normalViewPr>
  <p:slideViewPr>
    <p:cSldViewPr>
      <p:cViewPr varScale="1">
        <p:scale>
          <a:sx n="72" d="100"/>
          <a:sy n="72" d="100"/>
        </p:scale>
        <p:origin x="1092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4608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Relationship Id="rId8" Type="http://schemas.openxmlformats.org/officeDocument/2006/relationships/slide" Target="slides/slide6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6B2C73C2-5526-8D4F-8CE0-18F051DED59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EECAF22-778F-7445-AC14-6FC5A0BED2A3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DBCD4ED5-0349-4649-B010-C4A8215F656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D0935AF-E2AA-6943-A764-981CCB81EC3E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7976402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5C9C5382-4231-0D47-B03C-A885778AAF5D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21EE9C5E-4AEB-1544-842C-6A51F04BE95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68A0FA4C-5AB0-8E47-8F89-9EB4A028DD0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69C80E9-E178-C043-8739-CBA5AC04070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717279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8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3"/>
            <a:ext cx="7886700" cy="1500187"/>
          </a:xfrm>
        </p:spPr>
        <p:txBody>
          <a:bodyPr/>
          <a:lstStyle>
            <a:lvl1pPr marL="0" indent="0">
              <a:buNone/>
              <a:defRPr sz="2400"/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9D3A2C3-7F96-A44A-A307-83D337713A3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E861287-9DEB-4649-927D-A3EEEFD5729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9F3ECA21-85D4-DD40-A984-92ED6A9318AF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D36590F-1387-834A-AF65-74FA4121533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433282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7D1E2DAF-6BB9-7046-915F-5066B89406C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4751313-063B-9A45-932C-91D99EF515B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53D42B0E-A0C7-5243-8AFF-A493EF15611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53DB9CA-C5D7-AC4D-9B23-4F91D2A6EEC9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266950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365125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0238" y="1681163"/>
            <a:ext cx="386873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0238" y="2505075"/>
            <a:ext cx="386873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7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7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E319BAA9-FB30-9E4C-A07A-222D51BF63B1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9713B072-962F-7E4F-8507-3E285474218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B0E3FB1D-1E4C-6F4C-ABB3-4B8FBA71A207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6187305-3168-C642-9EF8-C3BF7F65C82F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035380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8BC19B5D-E765-C743-A94F-00A78FB6EFA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769424E5-D146-0F4D-8FE0-FE3AB40DC45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6">
            <a:extLst>
              <a:ext uri="{FF2B5EF4-FFF2-40B4-BE49-F238E27FC236}">
                <a16:creationId xmlns:a16="http://schemas.microsoft.com/office/drawing/2014/main" id="{27850C8D-26EB-0D4B-B98A-CDDDB5FE620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C179C8F-0664-7846-AA2C-B24366F3739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9848980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AEA54539-81BB-9044-AA79-71568EDD81D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5A88A009-DFE8-DD49-BAA5-0E79D2F3FA6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" name="Rectangle 6">
            <a:extLst>
              <a:ext uri="{FF2B5EF4-FFF2-40B4-BE49-F238E27FC236}">
                <a16:creationId xmlns:a16="http://schemas.microsoft.com/office/drawing/2014/main" id="{0DF9EB77-1F2E-2245-A47B-09CF3B9E19BA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DC18BD5-F632-3942-BCED-139DA9E185BD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5422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0B81315-1725-654E-A1A6-78F1F920D80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A65FF6D6-7FA5-9147-A8CA-D736A0F780C7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9FEE6F95-3F4F-1C46-B133-DBE8E1E3E7F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528FADB-1440-7844-B74D-FC0DFA906D10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2547699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0238" y="457200"/>
            <a:ext cx="2949575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788" y="987425"/>
            <a:ext cx="462915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30238" y="2057400"/>
            <a:ext cx="2949575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716281C-92B1-4C41-814C-160F292AABEA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6539541-4C6D-314F-AD45-855BCAC660A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C31E3496-D659-0F4E-9AEF-40A48DF43D40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6D32BC6-BEBD-9844-9035-CC8986898102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1549279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6DC897D-F725-7249-966E-E30FBAE4AC1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8EBBDE6-D08B-DE49-827C-E97290F7CD78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5C179D26-EFEF-E548-8366-E7FADF5B2716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33C7307-B2A0-DC42-AB7C-E7B7FED8F1E4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92168434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15100" y="609600"/>
            <a:ext cx="1943100" cy="5486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5676900" cy="54864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7D4D5311-1981-524C-9495-17194CBA43F4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BD4FD3BC-7FBD-3243-86AF-7ADCE12F3E85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6" name="Rectangle 6">
            <a:extLst>
              <a:ext uri="{FF2B5EF4-FFF2-40B4-BE49-F238E27FC236}">
                <a16:creationId xmlns:a16="http://schemas.microsoft.com/office/drawing/2014/main" id="{B648D9F1-E8CC-2842-B03F-5F2CF179A584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49B577C-AC37-7D4C-BD6D-93C12C2E2C48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4155758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3AE68B-3DFE-9F42-A934-12260B4A79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6698AD05-C0F8-404A-A809-960071897C38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8BB479-B33F-644E-AE9F-E8A71D9C19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ED9C62-945B-5447-9162-D5BD293C8B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932B4B63-B605-7442-820F-D14CBFE9050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39700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3DF07C-E8EF-2648-A2E4-009EFB7FA4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485B9498-5B51-AB49-B9B8-75CF5B1D1F2C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961C98-4B31-4148-914D-88B8C24150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 sz="1800">
                <a:solidFill>
                  <a:prstClr val="black"/>
                </a:solidFill>
                <a:latin typeface="Myriad Pro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8D6D87-D74F-034E-BB6F-514F409F85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F5F4DA20-D8BD-1647-8008-EDAF6F12F7C5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162766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C57FD0-E97F-5A4A-A06F-9DC38C2428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3978874F-ECE8-024A-8FE6-C513D0F04209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2C07EF16-1708-7A47-A8C6-0CDBE2CD24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68B7B37B-A2EF-9D40-B2A3-EC9B22DBB613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9537811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F2A3CD-A60D-FE44-ADA7-1C87773CD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951AEB40-ECA0-594D-BDB7-E6465793CBEE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19EFC7F9-DABE-2D46-9850-DAE3FF9930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8157A697-322E-6B44-A30D-B583149F6670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616460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FF49C2-386C-5849-8837-C8D7C5B8E7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A3A1F00D-5084-7649-A02C-7FA15EB0C79F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8" name="Slide Number Placeholder 8">
            <a:extLst>
              <a:ext uri="{FF2B5EF4-FFF2-40B4-BE49-F238E27FC236}">
                <a16:creationId xmlns:a16="http://schemas.microsoft.com/office/drawing/2014/main" id="{9D2A088B-7D19-C74B-91AB-DF869C60E23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76264715-2F86-1840-9D53-8233DBCE3404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397549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5BB449-019A-EF4D-918E-44F89F39A1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AD3FE837-941C-B64E-B6AC-E8B36A8D7819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4" name="Slide Number Placeholder 4">
            <a:extLst>
              <a:ext uri="{FF2B5EF4-FFF2-40B4-BE49-F238E27FC236}">
                <a16:creationId xmlns:a16="http://schemas.microsoft.com/office/drawing/2014/main" id="{ABF05AC6-97AE-AE4A-BFFB-0A0A183105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048057FD-8068-E548-A2E2-F3304AC30926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0965970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A714C85-713B-1B4E-8293-91939C1874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03C56B3F-C51F-C54F-84E0-E8160CEF46F0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3" name="Slide Number Placeholder 3">
            <a:extLst>
              <a:ext uri="{FF2B5EF4-FFF2-40B4-BE49-F238E27FC236}">
                <a16:creationId xmlns:a16="http://schemas.microsoft.com/office/drawing/2014/main" id="{1E86A20A-E46E-BA4A-9D78-5E333E0619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50C6D5FF-40EE-4E4E-ABB2-B65903809D4F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8986418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DD5456-3742-C14A-BDE7-607F08A74C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E31841EB-D23E-6243-93F8-DA14061FF2F3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15B75407-E104-8249-8680-18036BF944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42CD22D4-A208-1F47-B419-78FD6BA3F95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094319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68D56B4-2BCE-AA44-BB80-AE37DF44AD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F6CE9751-1544-B340-8007-1BDA6E80E408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CF184B22-4CE2-214B-B0B2-89E2A1A4F71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D69B09D5-9BCE-DD40-B5B8-1EEE813C1C7E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23935765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78317-44C1-A74A-9C7F-A5945AD502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924E8113-6B52-FC44-90B2-2EB69E8902F7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7FACE0CA-B6A6-814F-A027-75E9D4323FB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BC657454-E52C-2643-BE71-BE56D892E28C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50721672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7C9128-B324-2C48-8027-4A172CB506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eaLnBrk="0" fontAlgn="base" hangingPunct="0">
              <a:spcBef>
                <a:spcPct val="0"/>
              </a:spcBef>
              <a:spcAft>
                <a:spcPct val="0"/>
              </a:spcAft>
              <a:defRPr>
                <a:latin typeface="Times New Roman" charset="0"/>
              </a:defRPr>
            </a:lvl1pPr>
          </a:lstStyle>
          <a:p>
            <a:pPr>
              <a:defRPr/>
            </a:pPr>
            <a:fld id="{B01469A6-7046-0445-B2CF-FEDC963BF1FB}" type="datetimeFigureOut">
              <a:rPr lang="en-GB"/>
              <a:pPr>
                <a:defRPr/>
              </a:pPr>
              <a:t>07/09/2023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3D6AE15-8F75-0C4B-86BD-E8EAFF8A7180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 eaLnBrk="0" hangingPunct="0">
              <a:defRPr>
                <a:latin typeface="Times New Roman" panose="02020603050405020304" pitchFamily="18" charset="0"/>
              </a:defRPr>
            </a:lvl1pPr>
          </a:lstStyle>
          <a:p>
            <a:fld id="{04FF1F9E-E094-6C49-995E-956B79A48C02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163078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17134B00-A6FE-5345-BD0C-6E534A6A8C2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85800" y="609600"/>
            <a:ext cx="77724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AE501FD9-1082-5C45-8997-C95310D3756B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1981200"/>
            <a:ext cx="7772400" cy="4114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1028" name="Rectangle 4">
            <a:extLst>
              <a:ext uri="{FF2B5EF4-FFF2-40B4-BE49-F238E27FC236}">
                <a16:creationId xmlns:a16="http://schemas.microsoft.com/office/drawing/2014/main" id="{5AEC0815-9275-FC4D-A226-80936B4A718B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858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29" name="Rectangle 5">
            <a:extLst>
              <a:ext uri="{FF2B5EF4-FFF2-40B4-BE49-F238E27FC236}">
                <a16:creationId xmlns:a16="http://schemas.microsoft.com/office/drawing/2014/main" id="{9631BB04-8EC7-2244-8BFE-D72D942FC70D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1030" name="Rectangle 6">
            <a:extLst>
              <a:ext uri="{FF2B5EF4-FFF2-40B4-BE49-F238E27FC236}">
                <a16:creationId xmlns:a16="http://schemas.microsoft.com/office/drawing/2014/main" id="{C1D76D14-F97D-D34E-9D52-A4BB357DC8BF}"/>
              </a:ext>
            </a:extLst>
          </p:cNvPr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1905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fld id="{C43A15AA-2B54-8240-8424-0C21E9A508C6}" type="slidenum">
              <a:rPr lang="en-US" altLang="en-US"/>
              <a:pPr/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684" r:id="rId2"/>
    <p:sldLayoutId id="2147483685" r:id="rId3"/>
    <p:sldLayoutId id="2147483686" r:id="rId4"/>
    <p:sldLayoutId id="2147483687" r:id="rId5"/>
    <p:sldLayoutId id="2147483688" r:id="rId6"/>
    <p:sldLayoutId id="2147483689" r:id="rId7"/>
    <p:sldLayoutId id="2147483690" r:id="rId8"/>
    <p:sldLayoutId id="2147483691" r:id="rId9"/>
    <p:sldLayoutId id="2147483692" r:id="rId10"/>
    <p:sldLayoutId id="2147483693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anose="02020603050405020304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itle Placeholder 1">
            <a:extLst>
              <a:ext uri="{FF2B5EF4-FFF2-40B4-BE49-F238E27FC236}">
                <a16:creationId xmlns:a16="http://schemas.microsoft.com/office/drawing/2014/main" id="{8F951A57-8C33-BD41-871D-81E766CFDE7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2051" name="Text Placeholder 2">
            <a:extLst>
              <a:ext uri="{FF2B5EF4-FFF2-40B4-BE49-F238E27FC236}">
                <a16:creationId xmlns:a16="http://schemas.microsoft.com/office/drawing/2014/main" id="{39514DE7-D07F-084C-847D-39F0DCE7A6D2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3BC3D2-C18A-1B4B-824C-45267E1C660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prstClr val="black">
                    <a:tint val="75000"/>
                  </a:prstClr>
                </a:solidFill>
                <a:latin typeface="Myriad Pro"/>
              </a:defRPr>
            </a:lvl1pPr>
          </a:lstStyle>
          <a:p>
            <a:pPr>
              <a:defRPr/>
            </a:pPr>
            <a:fld id="{9D8EC934-AF79-7643-8585-92F9DA544F49}" type="datetimeFigureOut">
              <a:rPr lang="en-GB"/>
              <a:pPr>
                <a:defRPr/>
              </a:pPr>
              <a:t>07/09/2023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4C4F49A-7B07-DB4D-AF2B-5974B1DB1F9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fld id="{99C9B2A7-C251-F44A-8222-28CB1A0714C2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9" r:id="rId6"/>
    <p:sldLayoutId id="2147483700" r:id="rId7"/>
    <p:sldLayoutId id="2147483701" r:id="rId8"/>
    <p:sldLayoutId id="2147483702" r:id="rId9"/>
    <p:sldLayoutId id="2147483703" r:id="rId10"/>
    <p:sldLayoutId id="2147483704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2.bin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7" Type="http://schemas.openxmlformats.org/officeDocument/2006/relationships/image" Target="../media/image4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7.xml"/><Relationship Id="rId6" Type="http://schemas.openxmlformats.org/officeDocument/2006/relationships/oleObject" Target="../embeddings/oleObject3.bin"/><Relationship Id="rId5" Type="http://schemas.openxmlformats.org/officeDocument/2006/relationships/image" Target="../media/image3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4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s://opentextbc.ca/anatomyandphysiology/chapter/27-2-anatomy-and-physiology-of-the-female-reproductive-system/" TargetMode="External"/><Relationship Id="rId2" Type="http://schemas.openxmlformats.org/officeDocument/2006/relationships/hyperlink" Target="https://www.youtube.com/watch?v=l_LtRUo48Mk" TargetMode="External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07510A-9297-C240-9ECB-7439937A73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7700" y="1295400"/>
            <a:ext cx="7993063" cy="1470025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br>
              <a:rPr lang="en-GB" altLang="en-US" dirty="0"/>
            </a:br>
            <a:br>
              <a:rPr lang="en-GB" altLang="en-US" dirty="0"/>
            </a:br>
            <a:r>
              <a:rPr lang="en-GB" altLang="en-US" sz="4000" b="1" dirty="0"/>
              <a:t>INTRODUCTION TO PHYSIOLOGY</a:t>
            </a:r>
            <a:br>
              <a:rPr lang="en-GB" altLang="en-US" sz="4000" b="1" dirty="0"/>
            </a:br>
            <a:r>
              <a:rPr lang="en-GB" altLang="en-US" sz="4000" b="1" dirty="0">
                <a:solidFill>
                  <a:srgbClr val="000000"/>
                </a:solidFill>
              </a:rPr>
              <a:t>THE FEMALE REPRODUCTIVE SYSTEM</a:t>
            </a:r>
            <a:br>
              <a:rPr lang="en-GB" altLang="en-US" b="1" dirty="0">
                <a:solidFill>
                  <a:srgbClr val="000000"/>
                </a:solidFill>
              </a:rPr>
            </a:br>
            <a:br>
              <a:rPr lang="en-GB" altLang="en-US" dirty="0"/>
            </a:br>
            <a:endParaRPr lang="en-GB" alt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65301B8-EBD3-4E43-9606-CCDC9C14CB78}"/>
              </a:ext>
            </a:extLst>
          </p:cNvPr>
          <p:cNvSpPr txBox="1"/>
          <p:nvPr/>
        </p:nvSpPr>
        <p:spPr>
          <a:xfrm>
            <a:off x="3352800" y="3603585"/>
            <a:ext cx="61722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Mumtaz Goolam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04F86C42-CF5D-C948-8AFD-7BC4F4EE7EF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95400" y="838200"/>
            <a:ext cx="6324600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800" b="1">
                <a:latin typeface="Arial" panose="020B0604020202020204" pitchFamily="34" charset="0"/>
                <a:cs typeface="Arial" panose="020B0604020202020204" pitchFamily="34" charset="0"/>
              </a:rPr>
              <a:t>The Female Reproductive System</a:t>
            </a:r>
            <a:r>
              <a:rPr lang="en-US" altLang="en-US" sz="2800" b="1"/>
              <a:t> </a:t>
            </a:r>
          </a:p>
        </p:txBody>
      </p:sp>
      <p:grpSp>
        <p:nvGrpSpPr>
          <p:cNvPr id="15363" name="Group 4">
            <a:extLst>
              <a:ext uri="{FF2B5EF4-FFF2-40B4-BE49-F238E27FC236}">
                <a16:creationId xmlns:a16="http://schemas.microsoft.com/office/drawing/2014/main" id="{9D1C87EB-57DD-714C-92BE-DB3829B5A855}"/>
              </a:ext>
            </a:extLst>
          </p:cNvPr>
          <p:cNvGrpSpPr>
            <a:grpSpLocks/>
          </p:cNvGrpSpPr>
          <p:nvPr/>
        </p:nvGrpSpPr>
        <p:grpSpPr bwMode="auto">
          <a:xfrm>
            <a:off x="685800" y="1676400"/>
            <a:ext cx="7818438" cy="3962400"/>
            <a:chOff x="288" y="672"/>
            <a:chExt cx="4925" cy="2928"/>
          </a:xfrm>
        </p:grpSpPr>
        <p:pic>
          <p:nvPicPr>
            <p:cNvPr id="15364" name="Picture 5">
              <a:extLst>
                <a:ext uri="{FF2B5EF4-FFF2-40B4-BE49-F238E27FC236}">
                  <a16:creationId xmlns:a16="http://schemas.microsoft.com/office/drawing/2014/main" id="{EF2D1F3D-EB99-8048-86DA-1F5CAB94783F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" y="672"/>
              <a:ext cx="2480" cy="29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aphicFrame>
          <p:nvGraphicFramePr>
            <p:cNvPr id="15365" name="Object 6">
              <a:extLst>
                <a:ext uri="{FF2B5EF4-FFF2-40B4-BE49-F238E27FC236}">
                  <a16:creationId xmlns:a16="http://schemas.microsoft.com/office/drawing/2014/main" id="{D217D766-FD73-9E42-AD7F-DD30346F8A25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736" y="672"/>
            <a:ext cx="2477" cy="29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Image" r:id="rId3" imgW="2298700" imgH="2717800" progId="Photoshop.Image.5">
                    <p:embed/>
                  </p:oleObj>
                </mc:Choice>
                <mc:Fallback>
                  <p:oleObj name="Image" r:id="rId3" imgW="2298700" imgH="2717800" progId="Photoshop.Image.5">
                    <p:embed/>
                    <p:pic>
                      <p:nvPicPr>
                        <p:cNvPr id="0" name="Object 6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36" y="672"/>
                          <a:ext cx="2477" cy="29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3">
            <a:extLst>
              <a:ext uri="{FF2B5EF4-FFF2-40B4-BE49-F238E27FC236}">
                <a16:creationId xmlns:a16="http://schemas.microsoft.com/office/drawing/2014/main" id="{A555F755-7C01-AA4E-A3A5-199A5DEE1F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LESSON OBJECTIVES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D6626076-E6B5-A744-BD25-5BD55706FE25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3916363"/>
          </a:xfrm>
        </p:spPr>
        <p:txBody>
          <a:bodyPr rtlCol="0">
            <a:normAutofit/>
          </a:bodyPr>
          <a:lstStyle/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r>
              <a:rPr lang="en-GB" dirty="0">
                <a:solidFill>
                  <a:prstClr val="black"/>
                </a:solidFill>
              </a:rPr>
              <a:t>By the end of the lesson students should be able to: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</a:rPr>
              <a:t>Outline the structure of the female reproductive system</a:t>
            </a:r>
          </a:p>
          <a:p>
            <a:pPr eaLnBrk="1" fontAlgn="auto" hangingPunct="1">
              <a:spcAft>
                <a:spcPts val="0"/>
              </a:spcAft>
              <a:buFont typeface="Wingdings" pitchFamily="2" charset="2"/>
              <a:buChar char="§"/>
              <a:defRPr/>
            </a:pPr>
            <a:r>
              <a:rPr lang="en-GB" dirty="0">
                <a:solidFill>
                  <a:prstClr val="black"/>
                </a:solidFill>
              </a:rPr>
              <a:t>Discuss the functions of the female reproductive system</a:t>
            </a:r>
          </a:p>
          <a:p>
            <a:pPr marL="0" indent="0" eaLnBrk="1" fontAlgn="auto" hangingPunct="1">
              <a:spcAft>
                <a:spcPts val="0"/>
              </a:spcAft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>
            <a:extLst>
              <a:ext uri="{FF2B5EF4-FFF2-40B4-BE49-F238E27FC236}">
                <a16:creationId xmlns:a16="http://schemas.microsoft.com/office/drawing/2014/main" id="{24FE4C4D-A166-7B49-A81F-6CD422F6A66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4146550"/>
            <a:ext cx="7391400" cy="46196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/>
            <a:r>
              <a:rPr lang="en-US" altLang="en-US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</a:p>
        </p:txBody>
      </p:sp>
      <p:pic>
        <p:nvPicPr>
          <p:cNvPr id="17411" name="Picture 10">
            <a:extLst>
              <a:ext uri="{FF2B5EF4-FFF2-40B4-BE49-F238E27FC236}">
                <a16:creationId xmlns:a16="http://schemas.microsoft.com/office/drawing/2014/main" id="{90CC6691-6418-E946-B480-80045664242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14500" y="228600"/>
            <a:ext cx="5715000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086B1F9B-6B5A-A847-8C3E-BC061075BD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/>
              <a:t>OVARY</a:t>
            </a:r>
          </a:p>
        </p:txBody>
      </p:sp>
      <p:sp>
        <p:nvSpPr>
          <p:cNvPr id="18435" name="Content Placeholder 2">
            <a:extLst>
              <a:ext uri="{FF2B5EF4-FFF2-40B4-BE49-F238E27FC236}">
                <a16:creationId xmlns:a16="http://schemas.microsoft.com/office/drawing/2014/main" id="{21E5F867-EECB-994B-81A1-C5CB4D4BC0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algn="just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</a:pPr>
            <a:r>
              <a:rPr lang="en-US" altLang="en-US" sz="2400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1)  produce oocyte (oogenesis)</a:t>
            </a:r>
          </a:p>
          <a:p>
            <a:pPr marL="0" indent="0" algn="just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</a:pPr>
            <a:endParaRPr lang="en-US" altLang="en-US" sz="2400">
              <a:solidFill>
                <a:srgbClr val="1F49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Most primary oocytes undergo a process of degeneration called </a:t>
            </a:r>
            <a:r>
              <a:rPr lang="en-US" altLang="en-US" sz="2000" b="1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atresia</a:t>
            </a: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Only 2 million remain at the time of birth, and by puberty, only 400,000 remain.</a:t>
            </a: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</a:pPr>
            <a:r>
              <a:rPr lang="en-US" altLang="en-US" sz="2000">
                <a:solidFill>
                  <a:srgbClr val="000000"/>
                </a:solidFill>
                <a:latin typeface="Arial" panose="020B0604020202020204" pitchFamily="34" charset="0"/>
              </a:rPr>
              <a:t>-	Only one oocyte is ovulated each 28-day cycle.</a:t>
            </a:r>
          </a:p>
          <a:p>
            <a:pPr marL="0" indent="0" algn="just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</a:pPr>
            <a:endParaRPr lang="en-US" altLang="en-US" sz="2400">
              <a:solidFill>
                <a:srgbClr val="1F497D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</a:pPr>
            <a:r>
              <a:rPr lang="en-US" altLang="en-US" sz="2400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2)  produce hormone</a:t>
            </a:r>
          </a:p>
          <a:p>
            <a:pPr marL="914400" lvl="2" indent="0" algn="just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</a:pPr>
            <a:r>
              <a:rPr lang="en-US" altLang="en-US" b="1" i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estrogens</a:t>
            </a:r>
            <a:r>
              <a:rPr lang="en-US" altLang="en-US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b="1" i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progesterone</a:t>
            </a:r>
            <a:r>
              <a:rPr lang="en-US" altLang="en-US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US" altLang="en-US" b="1" i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inhibin</a:t>
            </a:r>
            <a:r>
              <a:rPr lang="en-US" altLang="en-US">
                <a:solidFill>
                  <a:srgbClr val="1F497D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and a small amount of </a:t>
            </a:r>
            <a:r>
              <a:rPr lang="en-US" altLang="en-US" b="1" i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androgen</a:t>
            </a:r>
            <a:endParaRPr lang="en-GB" alt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7346" name="Group 2050">
            <a:extLst>
              <a:ext uri="{FF2B5EF4-FFF2-40B4-BE49-F238E27FC236}">
                <a16:creationId xmlns:a16="http://schemas.microsoft.com/office/drawing/2014/main" id="{4BB54151-A943-D349-94CC-5C0F1809B2A4}"/>
              </a:ext>
            </a:extLst>
          </p:cNvPr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19459" name="Rectangle 2051">
              <a:extLst>
                <a:ext uri="{FF2B5EF4-FFF2-40B4-BE49-F238E27FC236}">
                  <a16:creationId xmlns:a16="http://schemas.microsoft.com/office/drawing/2014/main" id="{D748B7C2-C6A8-0D4A-9457-75EDDBCE3D4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5760" cy="4320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>
              <a:lvl1pPr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1pPr>
              <a:lvl2pPr marL="742950" indent="-28575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2pPr>
              <a:lvl3pPr marL="11430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3pPr>
              <a:lvl4pPr marL="16002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4pPr>
              <a:lvl5pPr marL="2057400" indent="-228600"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Times New Roman" panose="02020603050405020304" pitchFamily="18" charset="0"/>
                </a:defRPr>
              </a:lvl9pPr>
            </a:lstStyle>
            <a:p>
              <a:pPr eaLnBrk="1" hangingPunct="1"/>
              <a:endParaRPr lang="en-US" altLang="en-US"/>
            </a:p>
          </p:txBody>
        </p:sp>
        <p:grpSp>
          <p:nvGrpSpPr>
            <p:cNvPr id="19460" name="Group 2052">
              <a:extLst>
                <a:ext uri="{FF2B5EF4-FFF2-40B4-BE49-F238E27FC236}">
                  <a16:creationId xmlns:a16="http://schemas.microsoft.com/office/drawing/2014/main" id="{50916548-FA4D-A844-B4AA-15BB739504D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0" y="240"/>
              <a:ext cx="5023" cy="3792"/>
              <a:chOff x="240" y="240"/>
              <a:chExt cx="5023" cy="3792"/>
            </a:xfrm>
          </p:grpSpPr>
          <p:pic>
            <p:nvPicPr>
              <p:cNvPr id="19461" name="Picture 2053" descr="ovulation-2">
                <a:extLst>
                  <a:ext uri="{FF2B5EF4-FFF2-40B4-BE49-F238E27FC236}">
                    <a16:creationId xmlns:a16="http://schemas.microsoft.com/office/drawing/2014/main" id="{5FC1A3EA-57D1-B44F-AD12-20A789C235FC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1200" y="658"/>
                <a:ext cx="3504" cy="286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sp>
            <p:nvSpPr>
              <p:cNvPr id="19462" name="Line 2054">
                <a:extLst>
                  <a:ext uri="{FF2B5EF4-FFF2-40B4-BE49-F238E27FC236}">
                    <a16:creationId xmlns:a16="http://schemas.microsoft.com/office/drawing/2014/main" id="{892CCD7E-228F-5B45-A372-5BADCD754966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960" y="1920"/>
                <a:ext cx="1104" cy="0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63" name="Text Box 2055">
                <a:extLst>
                  <a:ext uri="{FF2B5EF4-FFF2-40B4-BE49-F238E27FC236}">
                    <a16:creationId xmlns:a16="http://schemas.microsoft.com/office/drawing/2014/main" id="{EED663AE-798E-A943-86BA-B466F927C015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40" y="1727"/>
                <a:ext cx="72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>
                    <a:latin typeface="Arial" panose="020B0604020202020204" pitchFamily="34" charset="0"/>
                  </a:rPr>
                  <a:t>Oocyte</a:t>
                </a:r>
              </a:p>
            </p:txBody>
          </p:sp>
          <p:sp>
            <p:nvSpPr>
              <p:cNvPr id="19464" name="Line 2056">
                <a:extLst>
                  <a:ext uri="{FF2B5EF4-FFF2-40B4-BE49-F238E27FC236}">
                    <a16:creationId xmlns:a16="http://schemas.microsoft.com/office/drawing/2014/main" id="{1971CC93-6AE4-114F-8C92-653F4E07366D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216" y="3408"/>
                <a:ext cx="0" cy="288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65" name="Text Box 2057">
                <a:extLst>
                  <a:ext uri="{FF2B5EF4-FFF2-40B4-BE49-F238E27FC236}">
                    <a16:creationId xmlns:a16="http://schemas.microsoft.com/office/drawing/2014/main" id="{BB611D83-4CAE-E74A-A795-E06588DB41E3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784" y="3744"/>
                <a:ext cx="864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>
                    <a:latin typeface="Arial" panose="020B0604020202020204" pitchFamily="34" charset="0"/>
                  </a:rPr>
                  <a:t>Fimbriae</a:t>
                </a:r>
              </a:p>
            </p:txBody>
          </p:sp>
          <p:sp>
            <p:nvSpPr>
              <p:cNvPr id="19466" name="Text Box 2058">
                <a:extLst>
                  <a:ext uri="{FF2B5EF4-FFF2-40B4-BE49-F238E27FC236}">
                    <a16:creationId xmlns:a16="http://schemas.microsoft.com/office/drawing/2014/main" id="{5A6E3CA8-9349-FA4B-AB0A-8D7F2AE4AF6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3840" y="3648"/>
                <a:ext cx="1163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>
                    <a:latin typeface="Arial" panose="020B0604020202020204" pitchFamily="34" charset="0"/>
                  </a:rPr>
                  <a:t>Uterine tube</a:t>
                </a:r>
              </a:p>
            </p:txBody>
          </p:sp>
          <p:sp>
            <p:nvSpPr>
              <p:cNvPr id="19467" name="Line 2059">
                <a:extLst>
                  <a:ext uri="{FF2B5EF4-FFF2-40B4-BE49-F238E27FC236}">
                    <a16:creationId xmlns:a16="http://schemas.microsoft.com/office/drawing/2014/main" id="{67B4AB60-8C22-AD47-AA3F-1417D78AADA2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792" y="3264"/>
                <a:ext cx="0" cy="384"/>
              </a:xfrm>
              <a:prstGeom prst="line">
                <a:avLst/>
              </a:prstGeom>
              <a:noFill/>
              <a:ln w="9525">
                <a:solidFill>
                  <a:schemeClr val="tx1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/>
              <a:lstStyle/>
              <a:p>
                <a:endParaRPr lang="en-US"/>
              </a:p>
            </p:txBody>
          </p:sp>
          <p:sp>
            <p:nvSpPr>
              <p:cNvPr id="19468" name="Text Box 2060">
                <a:extLst>
                  <a:ext uri="{FF2B5EF4-FFF2-40B4-BE49-F238E27FC236}">
                    <a16:creationId xmlns:a16="http://schemas.microsoft.com/office/drawing/2014/main" id="{B35C62D9-38F8-6644-AF80-C4214D5E2EAD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672" y="240"/>
                <a:ext cx="4591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>
                <a:lvl1pPr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1pPr>
                <a:lvl2pPr marL="742950" indent="-28575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2pPr>
                <a:lvl3pPr marL="11430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3pPr>
                <a:lvl4pPr marL="16002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4pPr>
                <a:lvl5pPr marL="2057400" indent="-228600"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5pPr>
                <a:lvl6pPr marL="25146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6pPr>
                <a:lvl7pPr marL="29718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7pPr>
                <a:lvl8pPr marL="34290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8pPr>
                <a:lvl9pPr marL="3886200" indent="-228600" eaLnBrk="0" fontAlgn="base" hangingPunct="0">
                  <a:spcBef>
                    <a:spcPct val="0"/>
                  </a:spcBef>
                  <a:spcAft>
                    <a:spcPct val="0"/>
                  </a:spcAft>
                  <a:defRPr sz="2400">
                    <a:solidFill>
                      <a:schemeClr val="tx1"/>
                    </a:solidFill>
                    <a:latin typeface="Times New Roman" panose="02020603050405020304" pitchFamily="18" charset="0"/>
                  </a:defRPr>
                </a:lvl9pPr>
              </a:lstStyle>
              <a:p>
                <a:pPr eaLnBrk="1" hangingPunct="1"/>
                <a:r>
                  <a:rPr lang="en-US" altLang="en-US">
                    <a:latin typeface="Arial" panose="020B0604020202020204" pitchFamily="34" charset="0"/>
                  </a:rPr>
                  <a:t>Ovulation of a Human Follicle, viewed by Endoscopy</a:t>
                </a:r>
              </a:p>
            </p:txBody>
          </p:sp>
        </p:grp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3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573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573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4">
            <a:extLst>
              <a:ext uri="{FF2B5EF4-FFF2-40B4-BE49-F238E27FC236}">
                <a16:creationId xmlns:a16="http://schemas.microsoft.com/office/drawing/2014/main" id="{96E1D736-3512-6D43-9746-5231AA81FB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457200"/>
            <a:ext cx="6705600" cy="1784350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r>
              <a:rPr lang="en-US" altLang="en-US" sz="2800">
                <a:latin typeface="Arial" panose="020B0604020202020204" pitchFamily="34" charset="0"/>
                <a:cs typeface="Arial" panose="020B0604020202020204" pitchFamily="34" charset="0"/>
              </a:rPr>
              <a:t>The Uterus </a:t>
            </a:r>
            <a:endParaRPr lang="en-US" altLang="en-US" sz="2800">
              <a:cs typeface="Times New Roman" panose="02020603050405020304" pitchFamily="18" charset="0"/>
            </a:endParaRPr>
          </a:p>
          <a:p>
            <a:pPr algn="just"/>
            <a:endParaRPr lang="en-US" altLang="en-US" sz="1000">
              <a:cs typeface="Times New Roman" panose="02020603050405020304" pitchFamily="18" charset="0"/>
            </a:endParaRPr>
          </a:p>
          <a:p>
            <a:pPr algn="just">
              <a:buFontTx/>
              <a:buChar char="•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harbors the embryo</a:t>
            </a:r>
            <a:endParaRPr lang="en-US" altLang="en-US" sz="1000">
              <a:cs typeface="Times New Roman" panose="02020603050405020304" pitchFamily="18" charset="0"/>
            </a:endParaRPr>
          </a:p>
          <a:p>
            <a:pPr algn="just">
              <a:buFontTx/>
              <a:buChar char="•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provides nutrients</a:t>
            </a:r>
            <a:endParaRPr lang="en-US" altLang="en-US" sz="1000">
              <a:cs typeface="Times New Roman" panose="02020603050405020304" pitchFamily="18" charset="0"/>
            </a:endParaRPr>
          </a:p>
          <a:p>
            <a:pPr>
              <a:buFontTx/>
              <a:buChar char="•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expels the fetus at the end of its development </a:t>
            </a:r>
            <a:endParaRPr lang="en-US" altLang="en-US"/>
          </a:p>
        </p:txBody>
      </p:sp>
      <p:grpSp>
        <p:nvGrpSpPr>
          <p:cNvPr id="20483" name="Group 6">
            <a:extLst>
              <a:ext uri="{FF2B5EF4-FFF2-40B4-BE49-F238E27FC236}">
                <a16:creationId xmlns:a16="http://schemas.microsoft.com/office/drawing/2014/main" id="{55A81926-EDBA-0B49-A76D-2374A27D7C33}"/>
              </a:ext>
            </a:extLst>
          </p:cNvPr>
          <p:cNvGrpSpPr>
            <a:grpSpLocks/>
          </p:cNvGrpSpPr>
          <p:nvPr/>
        </p:nvGrpSpPr>
        <p:grpSpPr bwMode="auto">
          <a:xfrm>
            <a:off x="533400" y="2133600"/>
            <a:ext cx="8305800" cy="3505200"/>
            <a:chOff x="288" y="672"/>
            <a:chExt cx="4925" cy="2928"/>
          </a:xfrm>
        </p:grpSpPr>
        <p:pic>
          <p:nvPicPr>
            <p:cNvPr id="20484" name="Picture 7">
              <a:extLst>
                <a:ext uri="{FF2B5EF4-FFF2-40B4-BE49-F238E27FC236}">
                  <a16:creationId xmlns:a16="http://schemas.microsoft.com/office/drawing/2014/main" id="{4BF30DCE-CCF8-4243-ACC1-87B3E603C0E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" y="672"/>
              <a:ext cx="2480" cy="29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aphicFrame>
          <p:nvGraphicFramePr>
            <p:cNvPr id="20485" name="Object 8">
              <a:extLst>
                <a:ext uri="{FF2B5EF4-FFF2-40B4-BE49-F238E27FC236}">
                  <a16:creationId xmlns:a16="http://schemas.microsoft.com/office/drawing/2014/main" id="{84949F71-AB17-0F45-950A-D12D514E1C0B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736" y="672"/>
            <a:ext cx="2477" cy="29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Image" r:id="rId3" imgW="2298700" imgH="2717800" progId="Photoshop.Image.5">
                    <p:embed/>
                  </p:oleObj>
                </mc:Choice>
                <mc:Fallback>
                  <p:oleObj name="Image" r:id="rId3" imgW="2298700" imgH="2717800" progId="Photoshop.Image.5">
                    <p:embed/>
                    <p:pic>
                      <p:nvPicPr>
                        <p:cNvPr id="0" name="Object 8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4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36" y="672"/>
                          <a:ext cx="2477" cy="29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5">
            <a:extLst>
              <a:ext uri="{FF2B5EF4-FFF2-40B4-BE49-F238E27FC236}">
                <a16:creationId xmlns:a16="http://schemas.microsoft.com/office/drawing/2014/main" id="{24295075-965D-3744-B582-1A9BA00B40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7391400" y="5715000"/>
            <a:ext cx="914400" cy="4572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07" name="Rectangle 7">
            <a:extLst>
              <a:ext uri="{FF2B5EF4-FFF2-40B4-BE49-F238E27FC236}">
                <a16:creationId xmlns:a16="http://schemas.microsoft.com/office/drawing/2014/main" id="{70F045B4-2D6A-1246-B6DD-5B646440EC6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96200" y="1676400"/>
            <a:ext cx="1447800" cy="1371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08" name="Oval 8">
            <a:extLst>
              <a:ext uri="{FF2B5EF4-FFF2-40B4-BE49-F238E27FC236}">
                <a16:creationId xmlns:a16="http://schemas.microsoft.com/office/drawing/2014/main" id="{A11022FF-C949-E14C-A716-DC687EE17A2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72400" y="4572000"/>
            <a:ext cx="762000" cy="10668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09" name="Oval 9">
            <a:extLst>
              <a:ext uri="{FF2B5EF4-FFF2-40B4-BE49-F238E27FC236}">
                <a16:creationId xmlns:a16="http://schemas.microsoft.com/office/drawing/2014/main" id="{AD969AD9-4FF9-0540-B762-921D9C051E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4800" y="4114800"/>
            <a:ext cx="685800" cy="9144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10" name="Oval 10">
            <a:extLst>
              <a:ext uri="{FF2B5EF4-FFF2-40B4-BE49-F238E27FC236}">
                <a16:creationId xmlns:a16="http://schemas.microsoft.com/office/drawing/2014/main" id="{8887AF4D-ABB7-D944-B06E-7E5BE0BBB5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924800" y="3352800"/>
            <a:ext cx="381000" cy="6096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11" name="Oval 11">
            <a:extLst>
              <a:ext uri="{FF2B5EF4-FFF2-40B4-BE49-F238E27FC236}">
                <a16:creationId xmlns:a16="http://schemas.microsoft.com/office/drawing/2014/main" id="{05A39C4B-A600-EE4B-8A4E-2265D88834E2}"/>
              </a:ext>
            </a:extLst>
          </p:cNvPr>
          <p:cNvSpPr>
            <a:spLocks noChangeArrowheads="1"/>
          </p:cNvSpPr>
          <p:nvPr/>
        </p:nvSpPr>
        <p:spPr bwMode="auto">
          <a:xfrm>
            <a:off x="7848600" y="3276600"/>
            <a:ext cx="304800" cy="1524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12" name="Oval 12">
            <a:extLst>
              <a:ext uri="{FF2B5EF4-FFF2-40B4-BE49-F238E27FC236}">
                <a16:creationId xmlns:a16="http://schemas.microsoft.com/office/drawing/2014/main" id="{81550725-39A6-A248-A4F2-A864F5CD9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7620000" y="2743200"/>
            <a:ext cx="228600" cy="2286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13" name="Rectangle 15">
            <a:extLst>
              <a:ext uri="{FF2B5EF4-FFF2-40B4-BE49-F238E27FC236}">
                <a16:creationId xmlns:a16="http://schemas.microsoft.com/office/drawing/2014/main" id="{CFC9FEB5-0583-E44E-99BA-08B466ECC6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00600" y="1524000"/>
            <a:ext cx="4343400" cy="10668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14" name="Oval 16">
            <a:extLst>
              <a:ext uri="{FF2B5EF4-FFF2-40B4-BE49-F238E27FC236}">
                <a16:creationId xmlns:a16="http://schemas.microsoft.com/office/drawing/2014/main" id="{D2F408B5-B449-CD4C-A0DF-792D1D8E6E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72400" y="2971800"/>
            <a:ext cx="1066800" cy="4572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1515" name="Rectangle 30">
            <a:extLst>
              <a:ext uri="{FF2B5EF4-FFF2-40B4-BE49-F238E27FC236}">
                <a16:creationId xmlns:a16="http://schemas.microsoft.com/office/drawing/2014/main" id="{6649DAFB-F3D3-D54E-8890-B1D52EA2F2DF}"/>
              </a:ext>
            </a:extLst>
          </p:cNvPr>
          <p:cNvSpPr>
            <a:spLocks noChangeArrowheads="1"/>
          </p:cNvSpPr>
          <p:nvPr/>
        </p:nvSpPr>
        <p:spPr bwMode="auto">
          <a:xfrm>
            <a:off x="895350" y="3687763"/>
            <a:ext cx="7543800" cy="2092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457200" indent="-4572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ctr" eaLnBrk="1" hangingPunct="1"/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AutoNum type="alphaLcPeriod"/>
            </a:pPr>
            <a:endParaRPr lang="en-US" altLang="en-US" sz="1000">
              <a:cs typeface="Times New Roman" panose="02020603050405020304" pitchFamily="18" charset="0"/>
            </a:endParaRPr>
          </a:p>
          <a:p>
            <a:pPr>
              <a:buFontTx/>
              <a:buChar char="-"/>
            </a:pPr>
            <a:endParaRPr lang="en-US" altLang="en-US" b="1" i="1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Tx/>
              <a:buChar char="-"/>
            </a:pPr>
            <a:r>
              <a:rPr lang="en-US" altLang="en-US" b="1" i="1">
                <a:latin typeface="Arial" panose="020B0604020202020204" pitchFamily="34" charset="0"/>
                <a:cs typeface="Arial" panose="020B0604020202020204" pitchFamily="34" charset="0"/>
              </a:rPr>
              <a:t>stratified squamous epithelium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>
              <a:buFontTx/>
              <a:buChar char="-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Bacteria ferment glycogen to lactic acid, resulting in a low vaginal pH.</a:t>
            </a:r>
            <a:r>
              <a:rPr lang="en-US" altLang="en-US" sz="1100"/>
              <a:t> </a:t>
            </a:r>
          </a:p>
        </p:txBody>
      </p:sp>
      <p:pic>
        <p:nvPicPr>
          <p:cNvPr id="21516" name="Picture 20">
            <a:extLst>
              <a:ext uri="{FF2B5EF4-FFF2-40B4-BE49-F238E27FC236}">
                <a16:creationId xmlns:a16="http://schemas.microsoft.com/office/drawing/2014/main" id="{25A12FF2-4225-584B-8BFF-049C27B5AF3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3100" y="1209675"/>
            <a:ext cx="5448300" cy="3514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1517" name="Title 3">
            <a:extLst>
              <a:ext uri="{FF2B5EF4-FFF2-40B4-BE49-F238E27FC236}">
                <a16:creationId xmlns:a16="http://schemas.microsoft.com/office/drawing/2014/main" id="{CCDBA688-8C73-6044-B436-75C63A7C4E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92075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/>
              <a:t>VAGINA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3">
            <a:extLst>
              <a:ext uri="{FF2B5EF4-FFF2-40B4-BE49-F238E27FC236}">
                <a16:creationId xmlns:a16="http://schemas.microsoft.com/office/drawing/2014/main" id="{479EB66D-DE50-5041-8A24-83D67785FF3D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43000" y="1981200"/>
            <a:ext cx="7010400" cy="3733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2531" name="Rectangle 2">
            <a:extLst>
              <a:ext uri="{FF2B5EF4-FFF2-40B4-BE49-F238E27FC236}">
                <a16:creationId xmlns:a16="http://schemas.microsoft.com/office/drawing/2014/main" id="{6810D931-38AE-8342-B6F5-259AAE4235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533400"/>
            <a:ext cx="7162800" cy="1938338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r>
              <a:rPr lang="en-US" altLang="en-US" b="1" i="1">
                <a:latin typeface="Arial" panose="020B0604020202020204" pitchFamily="34" charset="0"/>
                <a:cs typeface="Arial" panose="020B0604020202020204" pitchFamily="34" charset="0"/>
              </a:rPr>
              <a:t>Accessary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US" altLang="en-US" b="1" i="1">
                <a:latin typeface="Arial" panose="020B0604020202020204" pitchFamily="34" charset="0"/>
                <a:cs typeface="Arial" panose="020B0604020202020204" pitchFamily="34" charset="0"/>
              </a:rPr>
              <a:t>glands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just" eaLnBrk="1" hangingPunct="1">
              <a:buFontTx/>
              <a:buChar char="-"/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opening into the vestibule or lower vagina.</a:t>
            </a:r>
          </a:p>
          <a:p>
            <a:pPr algn="just"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- keep the vagina moist and provide most of the lubrication for intercourse.</a:t>
            </a:r>
            <a:r>
              <a:rPr lang="en-US" altLang="en-US" sz="1100"/>
              <a:t> </a:t>
            </a:r>
          </a:p>
          <a:p>
            <a:pPr algn="just" eaLnBrk="1" hangingPunct="1"/>
            <a:endParaRPr lang="en-US" alt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4">
            <a:extLst>
              <a:ext uri="{FF2B5EF4-FFF2-40B4-BE49-F238E27FC236}">
                <a16:creationId xmlns:a16="http://schemas.microsoft.com/office/drawing/2014/main" id="{D566B944-F068-774C-B45E-BBD53C3E37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152400"/>
            <a:ext cx="8382000" cy="3810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3555" name="Text Box 10">
            <a:extLst>
              <a:ext uri="{FF2B5EF4-FFF2-40B4-BE49-F238E27FC236}">
                <a16:creationId xmlns:a16="http://schemas.microsoft.com/office/drawing/2014/main" id="{FC7B64B7-CC3D-2D4D-8D74-2CA69BC4A2D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437188" y="228600"/>
            <a:ext cx="3706812" cy="519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 sz="2800" b="1">
                <a:latin typeface="Arial" panose="020B0604020202020204" pitchFamily="34" charset="0"/>
              </a:rPr>
              <a:t>Female Sexual Cycle</a:t>
            </a:r>
          </a:p>
        </p:txBody>
      </p:sp>
      <p:pic>
        <p:nvPicPr>
          <p:cNvPr id="23556" name="Picture 11">
            <a:extLst>
              <a:ext uri="{FF2B5EF4-FFF2-40B4-BE49-F238E27FC236}">
                <a16:creationId xmlns:a16="http://schemas.microsoft.com/office/drawing/2014/main" id="{04925628-D8E6-204C-8AA2-69E8CE8C813C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3048000"/>
            <a:ext cx="5029200" cy="381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3557" name="Picture 12">
            <a:extLst>
              <a:ext uri="{FF2B5EF4-FFF2-40B4-BE49-F238E27FC236}">
                <a16:creationId xmlns:a16="http://schemas.microsoft.com/office/drawing/2014/main" id="{3865D1FB-460B-0148-9B72-B630DD05C050}"/>
              </a:ext>
            </a:extLst>
          </p:cNvPr>
          <p:cNvPicPr>
            <a:picLocks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-381000"/>
            <a:ext cx="5029200" cy="4495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3558" name="Rectangle 13">
            <a:extLst>
              <a:ext uri="{FF2B5EF4-FFF2-40B4-BE49-F238E27FC236}">
                <a16:creationId xmlns:a16="http://schemas.microsoft.com/office/drawing/2014/main" id="{FD0D76A0-0B3A-DA42-8E4A-76835F5B64EE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8600" y="-457200"/>
            <a:ext cx="5029200" cy="990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pic>
        <p:nvPicPr>
          <p:cNvPr id="23559" name="Picture 14">
            <a:extLst>
              <a:ext uri="{FF2B5EF4-FFF2-40B4-BE49-F238E27FC236}">
                <a16:creationId xmlns:a16="http://schemas.microsoft.com/office/drawing/2014/main" id="{6B465917-34B7-8140-8DDC-2BECC8257367}"/>
              </a:ext>
            </a:extLst>
          </p:cNvPr>
          <p:cNvPicPr>
            <a:picLocks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200" y="838200"/>
            <a:ext cx="3200400" cy="2895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pSp>
        <p:nvGrpSpPr>
          <p:cNvPr id="23560" name="Group 15">
            <a:extLst>
              <a:ext uri="{FF2B5EF4-FFF2-40B4-BE49-F238E27FC236}">
                <a16:creationId xmlns:a16="http://schemas.microsoft.com/office/drawing/2014/main" id="{2DD937E4-5EC9-A84C-8715-9813C53A7E3A}"/>
              </a:ext>
            </a:extLst>
          </p:cNvPr>
          <p:cNvGrpSpPr>
            <a:grpSpLocks/>
          </p:cNvGrpSpPr>
          <p:nvPr/>
        </p:nvGrpSpPr>
        <p:grpSpPr bwMode="auto">
          <a:xfrm>
            <a:off x="5410200" y="2895600"/>
            <a:ext cx="3733800" cy="2514600"/>
            <a:chOff x="288" y="672"/>
            <a:chExt cx="4925" cy="2928"/>
          </a:xfrm>
        </p:grpSpPr>
        <p:pic>
          <p:nvPicPr>
            <p:cNvPr id="23567" name="Picture 16">
              <a:extLst>
                <a:ext uri="{FF2B5EF4-FFF2-40B4-BE49-F238E27FC236}">
                  <a16:creationId xmlns:a16="http://schemas.microsoft.com/office/drawing/2014/main" id="{C9A72E18-E8CA-2B4E-94ED-D6E94D4B45BC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8" y="672"/>
              <a:ext cx="2480" cy="292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aphicFrame>
          <p:nvGraphicFramePr>
            <p:cNvPr id="23568" name="Object 17">
              <a:extLst>
                <a:ext uri="{FF2B5EF4-FFF2-40B4-BE49-F238E27FC236}">
                  <a16:creationId xmlns:a16="http://schemas.microsoft.com/office/drawing/2014/main" id="{95C4D730-4ACE-D943-821B-40C661FE2E67}"/>
                </a:ext>
              </a:extLst>
            </p:cNvPr>
            <p:cNvGraphicFramePr>
              <a:graphicFrameLocks noChangeAspect="1"/>
            </p:cNvGraphicFramePr>
            <p:nvPr/>
          </p:nvGraphicFramePr>
          <p:xfrm>
            <a:off x="2736" y="672"/>
            <a:ext cx="2477" cy="2928"/>
          </p:xfrm>
          <a:graphic>
            <a:graphicData uri="http://schemas.openxmlformats.org/presentationml/2006/ole">
              <mc:AlternateContent xmlns:mc="http://schemas.openxmlformats.org/markup-compatibility/2006">
                <mc:Choice xmlns:v="urn:schemas-microsoft-com:vml" Requires="v">
                  <p:oleObj name="Image" r:id="rId6" imgW="2298700" imgH="2717800" progId="Photoshop.Image.5">
                    <p:embed/>
                  </p:oleObj>
                </mc:Choice>
                <mc:Fallback>
                  <p:oleObj name="Image" r:id="rId6" imgW="2298700" imgH="2717800" progId="Photoshop.Image.5">
                    <p:embed/>
                    <p:pic>
                      <p:nvPicPr>
                        <p:cNvPr id="0" name="Object 17"/>
                        <p:cNvPicPr>
                          <a:picLocks noChangeAspect="1" noChangeArrowheads="1"/>
                        </p:cNvPicPr>
                        <p:nvPr/>
                      </p:nvPicPr>
                      <p:blipFill>
                        <a:blip r:embed="rId7">
                          <a:extLst>
                            <a:ext uri="{28A0092B-C50C-407E-A947-70E740481C1C}">
                              <a14:useLocalDpi xmlns:a14="http://schemas.microsoft.com/office/drawing/2010/main" val="0"/>
                            </a:ext>
                          </a:extLst>
                        </a:blip>
                        <a:srcRect/>
                        <a:stretch>
                          <a:fillRect/>
                        </a:stretch>
                      </p:blipFill>
                      <p:spPr bwMode="auto">
                        <a:xfrm>
                          <a:off x="2736" y="672"/>
                          <a:ext cx="2477" cy="2928"/>
                        </a:xfrm>
                        <a:prstGeom prst="rect">
                          <a:avLst/>
                        </a:prstGeom>
                        <a:noFill/>
                        <a:ln>
                          <a:noFill/>
                        </a:ln>
                        <a:effectLst/>
                        <a:extLst>
                          <a:ext uri="{909E8E84-426E-40DD-AFC4-6F175D3DCCD1}">
                            <a14:hiddenFill xmlns:a14="http://schemas.microsoft.com/office/drawing/2010/main">
                              <a:solidFill>
                                <a:schemeClr val="accent1"/>
                              </a:solidFill>
                            </a14:hiddenFill>
                          </a:ext>
                          <a:ext uri="{91240B29-F687-4F45-9708-019B960494DF}">
                            <a14:hiddenLine xmlns:a14="http://schemas.microsoft.com/office/drawing/2010/main" w="9525">
                              <a:solidFill>
                                <a:schemeClr val="tx1"/>
                              </a:solidFill>
                              <a:miter lim="800000"/>
                              <a:headEnd/>
                              <a:tailEnd/>
                            </a14:hiddenLine>
                          </a:ext>
                          <a:ext uri="{AF507438-7753-43E0-B8FC-AC1667EBCBE1}">
                            <a14:hiddenEffects xmlns:a14="http://schemas.microsoft.com/office/drawing/2010/main">
                              <a:effectLst>
                                <a:outerShdw dist="35921" dir="2700000" algn="ctr" rotWithShape="0">
                                  <a:schemeClr val="bg2"/>
                                </a:outerShdw>
                              </a:effectLst>
                            </a14:hiddenEffects>
                          </a:ext>
                        </a:extLst>
                      </p:spPr>
                    </p:pic>
                  </p:oleObj>
                </mc:Fallback>
              </mc:AlternateContent>
            </a:graphicData>
          </a:graphic>
        </p:graphicFrame>
      </p:grpSp>
      <p:sp>
        <p:nvSpPr>
          <p:cNvPr id="23561" name="Rectangle 18">
            <a:extLst>
              <a:ext uri="{FF2B5EF4-FFF2-40B4-BE49-F238E27FC236}">
                <a16:creationId xmlns:a16="http://schemas.microsoft.com/office/drawing/2014/main" id="{C7017F00-7E93-CC44-B141-F5C884A4F8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5334000" y="2286000"/>
            <a:ext cx="3810000" cy="609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3562" name="Rectangle 19">
            <a:extLst>
              <a:ext uri="{FF2B5EF4-FFF2-40B4-BE49-F238E27FC236}">
                <a16:creationId xmlns:a16="http://schemas.microsoft.com/office/drawing/2014/main" id="{B9FF7792-EFBC-FE49-99EB-C6198AAD54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10200" y="762000"/>
            <a:ext cx="1295400" cy="6858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3563" name="Rectangle 20">
            <a:extLst>
              <a:ext uri="{FF2B5EF4-FFF2-40B4-BE49-F238E27FC236}">
                <a16:creationId xmlns:a16="http://schemas.microsoft.com/office/drawing/2014/main" id="{4B139AC2-9EC2-9B4E-9CB7-A823BDA686C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705600" y="762000"/>
            <a:ext cx="1981200" cy="2286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3564" name="Oval 22">
            <a:extLst>
              <a:ext uri="{FF2B5EF4-FFF2-40B4-BE49-F238E27FC236}">
                <a16:creationId xmlns:a16="http://schemas.microsoft.com/office/drawing/2014/main" id="{BCEAE18E-565F-2A4A-970F-E720F2692E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6400800" y="1905000"/>
            <a:ext cx="381000" cy="457200"/>
          </a:xfrm>
          <a:prstGeom prst="ellipse">
            <a:avLst/>
          </a:prstGeom>
          <a:solidFill>
            <a:schemeClr val="bg1"/>
          </a:solidFill>
          <a:ln w="9525">
            <a:solidFill>
              <a:schemeClr val="bg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  <p:sp>
        <p:nvSpPr>
          <p:cNvPr id="23565" name="Line 23">
            <a:extLst>
              <a:ext uri="{FF2B5EF4-FFF2-40B4-BE49-F238E27FC236}">
                <a16:creationId xmlns:a16="http://schemas.microsoft.com/office/drawing/2014/main" id="{623BC92A-5831-A744-8691-C4C5A455725E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019800" y="2133600"/>
            <a:ext cx="914400" cy="1524000"/>
          </a:xfrm>
          <a:prstGeom prst="line">
            <a:avLst/>
          </a:prstGeom>
          <a:noFill/>
          <a:ln w="28575" cap="rnd">
            <a:solidFill>
              <a:schemeClr val="tx1"/>
            </a:solidFill>
            <a:prstDash val="sysDot"/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  <p:sp>
        <p:nvSpPr>
          <p:cNvPr id="23566" name="Line 24">
            <a:extLst>
              <a:ext uri="{FF2B5EF4-FFF2-40B4-BE49-F238E27FC236}">
                <a16:creationId xmlns:a16="http://schemas.microsoft.com/office/drawing/2014/main" id="{817E6DFE-ECDA-6E48-9A99-0BAB7B8457B6}"/>
              </a:ext>
            </a:extLst>
          </p:cNvPr>
          <p:cNvSpPr>
            <a:spLocks noChangeShapeType="1"/>
          </p:cNvSpPr>
          <p:nvPr/>
        </p:nvSpPr>
        <p:spPr bwMode="auto">
          <a:xfrm>
            <a:off x="6096000" y="3733800"/>
            <a:ext cx="1371600" cy="76200"/>
          </a:xfrm>
          <a:prstGeom prst="line">
            <a:avLst/>
          </a:prstGeom>
          <a:noFill/>
          <a:ln w="38100">
            <a:solidFill>
              <a:srgbClr val="FF9900"/>
            </a:solidFill>
            <a:prstDash val="sysDot"/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1026">
            <a:extLst>
              <a:ext uri="{FF2B5EF4-FFF2-40B4-BE49-F238E27FC236}">
                <a16:creationId xmlns:a16="http://schemas.microsoft.com/office/drawing/2014/main" id="{44921CF7-D790-4342-BD4A-9296E757660C}"/>
              </a:ext>
            </a:extLst>
          </p:cNvPr>
          <p:cNvPicPr>
            <a:picLocks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8115300" cy="6083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4579" name="Rectangle 1027">
            <a:extLst>
              <a:ext uri="{FF2B5EF4-FFF2-40B4-BE49-F238E27FC236}">
                <a16:creationId xmlns:a16="http://schemas.microsoft.com/office/drawing/2014/main" id="{F689208B-EFFA-5F4A-86A1-7806493EBBFD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8153400" cy="152400"/>
          </a:xfrm>
          <a:prstGeom prst="rect">
            <a:avLst/>
          </a:prstGeom>
          <a:solidFill>
            <a:schemeClr val="bg1"/>
          </a:solidFill>
          <a:ln w="9525">
            <a:solidFill>
              <a:schemeClr val="bg1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endParaRPr lang="en-US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8">
            <a:extLst>
              <a:ext uri="{FF2B5EF4-FFF2-40B4-BE49-F238E27FC236}">
                <a16:creationId xmlns:a16="http://schemas.microsoft.com/office/drawing/2014/main" id="{53853C18-DDB6-0D4B-8F3C-DCB67B932F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895600" y="1209675"/>
            <a:ext cx="3200400" cy="5016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/>
            <a:r>
              <a:rPr lang="en-US" altLang="en-US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cessation of menstruation (45-55 yr)</a:t>
            </a:r>
            <a:endParaRPr lang="en-US" altLang="en-US" sz="2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/>
            <a:r>
              <a:rPr lang="en-US" altLang="en-US" sz="2000" b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fewer remaining follicles and</a:t>
            </a:r>
          </a:p>
          <a:p>
            <a:pPr algn="ctr" eaLnBrk="1" hangingPunct="1"/>
            <a:r>
              <a:rPr lang="en-US" altLang="en-US" sz="2000" b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responsive to gonadotropins</a:t>
            </a:r>
          </a:p>
          <a:p>
            <a:pPr algn="ctr" eaLnBrk="1" hangingPunct="1"/>
            <a:r>
              <a:rPr lang="en-US" altLang="en-US" sz="2000" b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itchFamily="2" charset="2"/>
              </a:rPr>
              <a:t></a:t>
            </a:r>
            <a:endParaRPr lang="en-US" altLang="en-US" sz="2000" b="1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/>
            <a:r>
              <a:rPr lang="en-US" altLang="en-US" sz="2000" b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less estrogen and progesterone</a:t>
            </a:r>
          </a:p>
          <a:p>
            <a:pPr algn="ctr" eaLnBrk="1" hangingPunct="1"/>
            <a:r>
              <a:rPr lang="en-US" altLang="en-US" sz="2000" b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  <a:sym typeface="Symbol" pitchFamily="2" charset="2"/>
              </a:rPr>
              <a:t></a:t>
            </a:r>
            <a:endParaRPr lang="en-US" altLang="en-US" sz="2000" b="1">
              <a:solidFill>
                <a:srgbClr val="CC0066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ctr" eaLnBrk="1" hangingPunct="1"/>
            <a:r>
              <a:rPr lang="en-US" altLang="en-US" sz="2000" b="1">
                <a:solidFill>
                  <a:srgbClr val="CC006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uterus, vagina, and breasts atrophy</a:t>
            </a:r>
          </a:p>
          <a:p>
            <a:pPr algn="just" eaLnBrk="1" hangingPunct="1"/>
            <a:endParaRPr lang="en-US" altLang="en-US" b="1">
              <a:solidFill>
                <a:srgbClr val="CC0066"/>
              </a:solidFill>
              <a:cs typeface="Times New Roman" panose="02020603050405020304" pitchFamily="18" charset="0"/>
            </a:endParaRPr>
          </a:p>
          <a:p>
            <a:endParaRPr lang="en-US" altLang="en-US" b="1">
              <a:solidFill>
                <a:srgbClr val="CC0066"/>
              </a:solidFill>
            </a:endParaRPr>
          </a:p>
        </p:txBody>
      </p:sp>
      <p:sp>
        <p:nvSpPr>
          <p:cNvPr id="25603" name="Title 1">
            <a:extLst>
              <a:ext uri="{FF2B5EF4-FFF2-40B4-BE49-F238E27FC236}">
                <a16:creationId xmlns:a16="http://schemas.microsoft.com/office/drawing/2014/main" id="{5D0115F8-6095-784C-8E6E-0C3B12969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/>
              <a:t>Menopause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>
            <a:extLst>
              <a:ext uri="{FF2B5EF4-FFF2-40B4-BE49-F238E27FC236}">
                <a16:creationId xmlns:a16="http://schemas.microsoft.com/office/drawing/2014/main" id="{C69D9325-4C69-6D4E-9141-880496DF0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Oogenesis and the Sexual Cycle </a:t>
            </a:r>
            <a:br>
              <a:rPr lang="en-GB" altLang="en-US"/>
            </a:br>
            <a:endParaRPr lang="en-GB" alt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55BC6A-6DC9-D241-9F85-B7B3FEAAF4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95400"/>
            <a:ext cx="8229600" cy="3916363"/>
          </a:xfrm>
        </p:spPr>
        <p:txBody>
          <a:bodyPr/>
          <a:lstStyle/>
          <a:p>
            <a:pPr marL="0" indent="0" algn="just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1.	Egg production is called </a:t>
            </a:r>
            <a:r>
              <a:rPr lang="en-US" altLang="en-US" sz="2400" b="1" i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oogenesis</a:t>
            </a: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, which is a distinctly cyclic event.</a:t>
            </a:r>
            <a:endParaRPr lang="en-US" altLang="en-US" sz="10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		2.	Most primary oocytes undergo a process of degeneration called </a:t>
            </a:r>
            <a:r>
              <a:rPr lang="en-US" altLang="en-US" sz="2400" b="1" i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atresia</a:t>
            </a: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. Only 2 million remain at the time of birth, and by puberty, only 400,000 remain.</a:t>
            </a:r>
            <a:r>
              <a:rPr lang="en-US" altLang="en-US" sz="1100" dirty="0">
                <a:solidFill>
                  <a:srgbClr val="000000"/>
                </a:solidFill>
                <a:latin typeface="Times New Roman" pitchFamily="18" charset="0"/>
              </a:rPr>
              <a:t> </a:t>
            </a:r>
          </a:p>
          <a:p>
            <a:pPr marL="457200" indent="-457200">
              <a:spcBef>
                <a:spcPct val="0"/>
              </a:spcBef>
              <a:buFont typeface="Arial" panose="020B0604020202020204" pitchFamily="34" charset="0"/>
              <a:buAutoNum type="arabicPeriod" startAt="3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Beginning in adolescence, FSH stimulates the primary oocytes to complete </a:t>
            </a:r>
            <a:r>
              <a:rPr lang="en-US" altLang="en-US" sz="2400" b="1" i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meiosis</a:t>
            </a: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I, which yields two haploid daughter cells of unequal size. </a:t>
            </a:r>
          </a:p>
          <a:p>
            <a:pPr>
              <a:spcBef>
                <a:spcPct val="0"/>
              </a:spcBef>
              <a:buFont typeface="Wingdings" pitchFamily="2" charset="2"/>
              <a:buChar char="Ø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One will become the </a:t>
            </a:r>
            <a:r>
              <a:rPr lang="en-US" altLang="en-US" sz="2400" b="1" i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egg</a:t>
            </a: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with large amounts of cytoplasm. </a:t>
            </a:r>
          </a:p>
          <a:p>
            <a:pPr>
              <a:spcBef>
                <a:spcPct val="0"/>
              </a:spcBef>
              <a:buFont typeface="Wingdings" pitchFamily="2" charset="2"/>
              <a:buChar char="Ø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The other, a </a:t>
            </a:r>
            <a:r>
              <a:rPr lang="en-US" altLang="en-US" sz="2400" b="1" i="1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polar body</a:t>
            </a: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, will serve only as a dumping ground for the extra set of chromosomes</a:t>
            </a:r>
            <a:endParaRPr lang="en-US" altLang="en-US" sz="1100" dirty="0">
              <a:solidFill>
                <a:srgbClr val="000000"/>
              </a:solidFill>
              <a:latin typeface="Times New Roman" pitchFamily="18" charset="0"/>
            </a:endParaRPr>
          </a:p>
          <a:p>
            <a:pPr marL="0" indent="0">
              <a:spcBef>
                <a:spcPct val="0"/>
              </a:spcBef>
              <a:buFont typeface="Arial" panose="020B0604020202020204" pitchFamily="34" charset="0"/>
              <a:buNone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endParaRPr lang="en-US" altLang="en-US" sz="2400" dirty="0">
              <a:solidFill>
                <a:srgbClr val="000000"/>
              </a:solidFill>
              <a:latin typeface="Times New Roman" pitchFamily="18" charset="0"/>
            </a:endParaRPr>
          </a:p>
          <a:p>
            <a:pPr eaLnBrk="1" hangingPunct="1">
              <a:defRPr/>
            </a:pPr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itle 1">
            <a:extLst>
              <a:ext uri="{FF2B5EF4-FFF2-40B4-BE49-F238E27FC236}">
                <a16:creationId xmlns:a16="http://schemas.microsoft.com/office/drawing/2014/main" id="{AD2C4849-3DC0-864D-8577-E2C81C432B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Secondary Oocyte</a:t>
            </a:r>
          </a:p>
        </p:txBody>
      </p:sp>
      <p:sp>
        <p:nvSpPr>
          <p:cNvPr id="27651" name="Content Placeholder 2">
            <a:extLst>
              <a:ext uri="{FF2B5EF4-FFF2-40B4-BE49-F238E27FC236}">
                <a16:creationId xmlns:a16="http://schemas.microsoft.com/office/drawing/2014/main" id="{15912BDD-F712-924E-BB29-32E476603A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5800" y="1447800"/>
            <a:ext cx="8229600" cy="3916363"/>
          </a:xfrm>
        </p:spPr>
        <p:txBody>
          <a:bodyPr/>
          <a:lstStyle/>
          <a:p>
            <a:pPr eaLnBrk="1" hangingPunct="1"/>
            <a:r>
              <a:rPr lang="en-US" altLang="en-US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</a:t>
            </a:r>
            <a:r>
              <a:rPr lang="en-US" altLang="en-US" sz="2800" b="1" i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secondary oocyte</a:t>
            </a:r>
            <a:r>
              <a:rPr lang="en-US" altLang="en-US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proceeds as far as metaphase II and then arrests until ovulation. </a:t>
            </a:r>
          </a:p>
          <a:p>
            <a:pPr eaLnBrk="1" hangingPunct="1"/>
            <a:r>
              <a:rPr lang="en-US" altLang="en-US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If it is fertilized, it completes meiosis II and produces a second polar body. </a:t>
            </a:r>
          </a:p>
          <a:p>
            <a:pPr eaLnBrk="1" hangingPunct="1"/>
            <a:r>
              <a:rPr lang="en-US" altLang="en-US" sz="280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large remaining egg unites its chromosomes with those of the sperm and produces a zygote.</a:t>
            </a:r>
            <a:endParaRPr lang="en-GB" altLang="en-US" sz="280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>
            <a:extLst>
              <a:ext uri="{FF2B5EF4-FFF2-40B4-BE49-F238E27FC236}">
                <a16:creationId xmlns:a16="http://schemas.microsoft.com/office/drawing/2014/main" id="{195034F1-C712-1148-A5FD-A24CD6C222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B.	The Sexual Cycle </a:t>
            </a:r>
            <a:br>
              <a:rPr lang="en-US" altLang="en-US" sz="1600">
                <a:cs typeface="Times New Roman" panose="02020603050405020304" pitchFamily="18" charset="0"/>
              </a:rPr>
            </a:br>
            <a:endParaRPr lang="en-GB" altLang="en-US"/>
          </a:p>
        </p:txBody>
      </p:sp>
      <p:sp>
        <p:nvSpPr>
          <p:cNvPr id="28675" name="Content Placeholder 2">
            <a:extLst>
              <a:ext uri="{FF2B5EF4-FFF2-40B4-BE49-F238E27FC236}">
                <a16:creationId xmlns:a16="http://schemas.microsoft.com/office/drawing/2014/main" id="{9ED51016-5D9B-084A-828B-A55F9EF353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3400" y="1447800"/>
            <a:ext cx="8229600" cy="3916363"/>
          </a:xfrm>
        </p:spPr>
        <p:txBody>
          <a:bodyPr/>
          <a:lstStyle/>
          <a:p>
            <a:pPr algn="just" eaLnBrk="1" hangingPunct="1">
              <a:tabLst>
                <a:tab pos="-457200" algn="l"/>
                <a:tab pos="0" algn="l"/>
                <a:tab pos="457200" algn="l"/>
                <a:tab pos="914400" algn="l"/>
              </a:tabLst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a  28-day cycle of sequential changes caused by shifting patterns of hormone secretion. </a:t>
            </a:r>
            <a:endParaRPr lang="en-US" altLang="en-US" sz="1100">
              <a:cs typeface="Times New Roman" panose="02020603050405020304" pitchFamily="18" charset="0"/>
            </a:endParaRPr>
          </a:p>
          <a:p>
            <a:pPr eaLnBrk="1" hangingPunct="1">
              <a:tabLst>
                <a:tab pos="-457200" algn="l"/>
                <a:tab pos="0" algn="l"/>
                <a:tab pos="457200" algn="l"/>
                <a:tab pos="914400" algn="l"/>
              </a:tabLst>
            </a:pP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starts at the first day of menstruation.</a:t>
            </a:r>
            <a:endParaRPr lang="en-GB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>
            <a:extLst>
              <a:ext uri="{FF2B5EF4-FFF2-40B4-BE49-F238E27FC236}">
                <a16:creationId xmlns:a16="http://schemas.microsoft.com/office/drawing/2014/main" id="{31408563-8CEF-4442-8E80-0F90A38DBD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9200" y="1219200"/>
            <a:ext cx="6705600" cy="3013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Changes in the ovaries constitute the </a:t>
            </a:r>
            <a:r>
              <a:rPr lang="en-US" altLang="en-US" b="1" i="1">
                <a:latin typeface="Arial" panose="020B0604020202020204" pitchFamily="34" charset="0"/>
                <a:cs typeface="Arial" panose="020B0604020202020204" pitchFamily="34" charset="0"/>
              </a:rPr>
              <a:t>ovarian cycle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which is subdivided into 3 phases: the follicular phase, ovulation, and luteal phase.</a:t>
            </a:r>
          </a:p>
          <a:p>
            <a:pPr algn="just" eaLnBrk="1" hangingPunct="1"/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  <a:endParaRPr lang="en-US" altLang="en-US" sz="1000">
              <a:cs typeface="Times New Roman" panose="02020603050405020304" pitchFamily="18" charset="0"/>
            </a:endParaRPr>
          </a:p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The parallel changes in the uterus are called the </a:t>
            </a:r>
            <a:r>
              <a:rPr lang="en-US" altLang="en-US" b="1" i="1">
                <a:latin typeface="Arial" panose="020B0604020202020204" pitchFamily="34" charset="0"/>
                <a:cs typeface="Arial" panose="020B0604020202020204" pitchFamily="34" charset="0"/>
              </a:rPr>
              <a:t>menstrual or unterine cycle</a:t>
            </a:r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, which is subdivided into 3 phases: menstruation, proliferative phase, and secretory phase.</a:t>
            </a:r>
            <a:r>
              <a:rPr lang="en-US" altLang="en-US" sz="1100"/>
              <a:t> </a:t>
            </a:r>
            <a:endParaRPr lang="en-US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>
            <a:extLst>
              <a:ext uri="{FF2B5EF4-FFF2-40B4-BE49-F238E27FC236}">
                <a16:creationId xmlns:a16="http://schemas.microsoft.com/office/drawing/2014/main" id="{89CA136F-B5D4-1D41-A78E-4812C01CE8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927100" y="304800"/>
            <a:ext cx="7696200" cy="4954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tabLst>
                <a:tab pos="-457200" algn="l"/>
                <a:tab pos="-57150" algn="l"/>
                <a:tab pos="0" algn="l"/>
                <a:tab pos="457200" algn="l"/>
                <a:tab pos="1943100" algn="l"/>
                <a:tab pos="2000250" algn="l"/>
              </a:tabLst>
              <a:defRPr/>
            </a:pPr>
            <a:r>
              <a:rPr lang="en-US" altLang="en-US" sz="2800" dirty="0">
                <a:latin typeface="Arial" pitchFamily="34" charset="0"/>
                <a:cs typeface="Arial" pitchFamily="34" charset="0"/>
              </a:rPr>
              <a:t>Ovarian Cycle</a:t>
            </a:r>
            <a:endParaRPr lang="en-US" altLang="en-US" sz="2800" dirty="0">
              <a:cs typeface="Times New Roman" pitchFamily="18" charset="0"/>
            </a:endParaRPr>
          </a:p>
          <a:p>
            <a:pPr algn="just">
              <a:tabLst>
                <a:tab pos="-457200" algn="l"/>
                <a:tab pos="-57150" algn="l"/>
                <a:tab pos="0" algn="l"/>
                <a:tab pos="457200" algn="l"/>
                <a:tab pos="1943100" algn="l"/>
                <a:tab pos="20002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1) The </a:t>
            </a:r>
            <a:r>
              <a:rPr lang="en-US" altLang="en-US" b="1" dirty="0">
                <a:latin typeface="Arial" pitchFamily="34" charset="0"/>
                <a:cs typeface="Arial" pitchFamily="34" charset="0"/>
              </a:rPr>
              <a:t>Follicular Phase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   (Day 1-14)</a:t>
            </a:r>
            <a:endParaRPr lang="en-US" altLang="en-US" sz="1000" dirty="0">
              <a:cs typeface="Times New Roman" pitchFamily="18" charset="0"/>
            </a:endParaRP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-57150" algn="l"/>
                <a:tab pos="0" algn="l"/>
                <a:tab pos="457200" algn="l"/>
                <a:tab pos="1943100" algn="l"/>
                <a:tab pos="20002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The follicular phase extends from the beginning of menstruation until ovulation. It averages 14 days, but is also the most variable portion of the cycle. </a:t>
            </a: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-57150" algn="l"/>
                <a:tab pos="0" algn="l"/>
                <a:tab pos="457200" algn="l"/>
                <a:tab pos="1943100" algn="l"/>
                <a:tab pos="20002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FSH causes follicular cells around the oocyte to develop into </a:t>
            </a:r>
            <a:r>
              <a:rPr lang="en-US" altLang="en-US" dirty="0" err="1">
                <a:latin typeface="Arial" pitchFamily="34" charset="0"/>
                <a:cs typeface="Arial" pitchFamily="34" charset="0"/>
              </a:rPr>
              <a:t>granulosa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 cells, and the follicle is now a </a:t>
            </a:r>
            <a:r>
              <a:rPr lang="en-US" altLang="en-US" b="1" i="1" dirty="0">
                <a:latin typeface="Arial" pitchFamily="34" charset="0"/>
                <a:cs typeface="Arial" pitchFamily="34" charset="0"/>
              </a:rPr>
              <a:t>primary follicle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. </a:t>
            </a: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-57150" algn="l"/>
                <a:tab pos="0" algn="l"/>
                <a:tab pos="457200" algn="l"/>
                <a:tab pos="1943100" algn="l"/>
                <a:tab pos="2000250" algn="l"/>
              </a:tabLst>
              <a:defRPr/>
            </a:pPr>
            <a:r>
              <a:rPr lang="en-US" altLang="en-US" dirty="0" err="1">
                <a:latin typeface="Arial" pitchFamily="34" charset="0"/>
                <a:cs typeface="Arial" pitchFamily="34" charset="0"/>
              </a:rPr>
              <a:t>Granulosa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 cells secrete an estrogen-rich follicular fluid, which pools to form the </a:t>
            </a:r>
            <a:r>
              <a:rPr lang="en-US" altLang="en-US" dirty="0" err="1">
                <a:latin typeface="Arial" pitchFamily="34" charset="0"/>
                <a:cs typeface="Arial" pitchFamily="34" charset="0"/>
              </a:rPr>
              <a:t>antrum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. The follicle is now called the </a:t>
            </a:r>
            <a:r>
              <a:rPr lang="en-US" altLang="en-US" b="1" i="1" dirty="0">
                <a:latin typeface="Arial" pitchFamily="34" charset="0"/>
                <a:cs typeface="Arial" pitchFamily="34" charset="0"/>
              </a:rPr>
              <a:t>secondary follicle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.</a:t>
            </a:r>
            <a:endParaRPr lang="en-US" altLang="en-US" sz="1000" dirty="0">
              <a:cs typeface="Times New Roman" pitchFamily="18" charset="0"/>
            </a:endParaRP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-57150" algn="l"/>
                <a:tab pos="0" algn="l"/>
                <a:tab pos="457200" algn="l"/>
                <a:tab pos="1943100" algn="l"/>
                <a:tab pos="20002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One follicle rapidly outpaces the others and becomes the </a:t>
            </a:r>
            <a:r>
              <a:rPr lang="en-US" altLang="en-US" b="1" i="1" dirty="0">
                <a:latin typeface="Arial" pitchFamily="34" charset="0"/>
                <a:cs typeface="Arial" pitchFamily="34" charset="0"/>
              </a:rPr>
              <a:t>dominant follicle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.</a:t>
            </a:r>
            <a:r>
              <a:rPr lang="en-US" altLang="en-US" sz="1100" dirty="0"/>
              <a:t> </a:t>
            </a:r>
            <a:endParaRPr lang="en-US" altLang="en-US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A90E5C02-4834-5A46-8F9B-422EAC65A87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19200" y="1143000"/>
            <a:ext cx="7086600" cy="4154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tabLst>
                <a:tab pos="-457200" algn="l"/>
                <a:tab pos="0" algn="l"/>
                <a:tab pos="914400" algn="l"/>
                <a:tab pos="1371600" algn="l"/>
                <a:tab pos="194310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2)  </a:t>
            </a:r>
            <a:r>
              <a:rPr lang="en-US" altLang="en-US" b="1" dirty="0">
                <a:latin typeface="Arial" pitchFamily="34" charset="0"/>
                <a:cs typeface="Arial" pitchFamily="34" charset="0"/>
              </a:rPr>
              <a:t>Ovulation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  (Day 14)</a:t>
            </a:r>
            <a:endParaRPr lang="en-US" altLang="en-US" sz="1000" dirty="0">
              <a:cs typeface="Times New Roman" pitchFamily="18" charset="0"/>
            </a:endParaRP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0" algn="l"/>
                <a:tab pos="914400" algn="l"/>
                <a:tab pos="1371600" algn="l"/>
                <a:tab pos="194310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Ovulation is triggered by a sudden </a:t>
            </a:r>
            <a:r>
              <a:rPr lang="en-US" altLang="en-US" dirty="0" err="1">
                <a:latin typeface="Arial" pitchFamily="34" charset="0"/>
                <a:cs typeface="Arial" pitchFamily="34" charset="0"/>
              </a:rPr>
              <a:t>burstlike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 release of LH (</a:t>
            </a:r>
            <a:r>
              <a:rPr lang="en-US" altLang="en-US" dirty="0" err="1">
                <a:latin typeface="Arial" pitchFamily="34" charset="0"/>
                <a:cs typeface="Arial" pitchFamily="34" charset="0"/>
              </a:rPr>
              <a:t>Luteining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 Hormone) secretion from pituitary when estrogen rises beyond a critical concentration.  </a:t>
            </a: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0" algn="l"/>
                <a:tab pos="914400" algn="l"/>
                <a:tab pos="1371600" algn="l"/>
                <a:tab pos="194310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The LH surge is the consequence of an exceptional positive feedback of estrogen on hypothalamus-pituitary axis.</a:t>
            </a:r>
            <a:endParaRPr lang="en-US" altLang="en-US" sz="1000" dirty="0">
              <a:cs typeface="Times New Roman" pitchFamily="18" charset="0"/>
            </a:endParaRP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0" algn="l"/>
                <a:tab pos="914400" algn="l"/>
                <a:tab pos="1371600" algn="l"/>
                <a:tab pos="194310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Only the oocyte in the dominant follicle is released in each ovarian cycle. </a:t>
            </a: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0" algn="l"/>
                <a:tab pos="914400" algn="l"/>
                <a:tab pos="1371600" algn="l"/>
                <a:tab pos="194310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Oocytes in other follicles degenerate. </a:t>
            </a:r>
            <a:endParaRPr lang="en-US" altLang="en-US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2">
            <a:extLst>
              <a:ext uri="{FF2B5EF4-FFF2-40B4-BE49-F238E27FC236}">
                <a16:creationId xmlns:a16="http://schemas.microsoft.com/office/drawing/2014/main" id="{BC86B163-83CE-904C-8C69-E3EF35E1E9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143000" y="1778000"/>
            <a:ext cx="6781800" cy="3138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marL="457200" indent="-457200" algn="ctr" eaLnBrk="1" hangingPunct="1">
              <a:buFontTx/>
              <a:buAutoNum type="arabicParenR" startAt="3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r>
              <a:rPr lang="en-US" altLang="en-US" b="1" dirty="0">
                <a:latin typeface="Tahoma" pitchFamily="34" charset="0"/>
                <a:ea typeface="Tahoma" pitchFamily="34" charset="0"/>
                <a:cs typeface="Tahoma" pitchFamily="34" charset="0"/>
              </a:rPr>
              <a:t>Luteal Phase</a:t>
            </a:r>
            <a:r>
              <a:rPr lang="en-US" altLang="en-US" dirty="0">
                <a:latin typeface="Tahoma" pitchFamily="34" charset="0"/>
                <a:ea typeface="Tahoma" pitchFamily="34" charset="0"/>
                <a:cs typeface="Tahoma" pitchFamily="34" charset="0"/>
              </a:rPr>
              <a:t>  (Day 15-28)</a:t>
            </a:r>
          </a:p>
          <a:p>
            <a:pPr marL="228600" indent="-228600" algn="ctr" eaLnBrk="1" hangingPunct="1">
              <a:buFontTx/>
              <a:buAutoNum type="arabicParenR" startAt="3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endParaRPr lang="en-US" altLang="en-US" sz="1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28600" indent="-228600" algn="ctr" eaLnBrk="1" hangingPunct="1">
              <a:buFontTx/>
              <a:buAutoNum type="arabicParenR" startAt="3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endParaRPr lang="en-US" altLang="en-US" sz="1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228600" indent="-228600" algn="ctr" eaLnBrk="1" hangingPunct="1">
              <a:buFontTx/>
              <a:buAutoNum type="arabicParenR" startAt="3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endParaRPr lang="en-US" altLang="en-US" sz="10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marL="342900" indent="-342900">
              <a:buFont typeface="Wingdings" pitchFamily="2" charset="2"/>
              <a:buChar char="v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r>
              <a:rPr lang="en-US" altLang="en-US" dirty="0">
                <a:latin typeface="Tahoma" pitchFamily="34" charset="0"/>
                <a:ea typeface="Tahoma" pitchFamily="34" charset="0"/>
                <a:cs typeface="Tahoma" pitchFamily="34" charset="0"/>
              </a:rPr>
              <a:t>When the follicle expels the oocyte, it collapses and bleeds into the </a:t>
            </a:r>
            <a:r>
              <a:rPr lang="en-US" altLang="en-US" dirty="0" err="1">
                <a:latin typeface="Tahoma" pitchFamily="34" charset="0"/>
                <a:ea typeface="Tahoma" pitchFamily="34" charset="0"/>
                <a:cs typeface="Tahoma" pitchFamily="34" charset="0"/>
              </a:rPr>
              <a:t>antrum</a:t>
            </a:r>
            <a:r>
              <a:rPr lang="en-US" altLang="en-US" dirty="0">
                <a:latin typeface="Tahoma" pitchFamily="34" charset="0"/>
                <a:ea typeface="Tahoma" pitchFamily="34" charset="0"/>
                <a:cs typeface="Tahoma" pitchFamily="34" charset="0"/>
              </a:rPr>
              <a:t>. </a:t>
            </a:r>
          </a:p>
          <a:p>
            <a:pPr marL="342900" indent="-342900">
              <a:buFont typeface="Wingdings" pitchFamily="2" charset="2"/>
              <a:buChar char="v"/>
              <a:tabLst>
                <a:tab pos="-457200" algn="l"/>
                <a:tab pos="0" algn="l"/>
                <a:tab pos="457200" algn="l"/>
                <a:tab pos="914400" algn="l"/>
              </a:tabLst>
              <a:defRPr/>
            </a:pPr>
            <a:r>
              <a:rPr lang="en-US" altLang="en-US" dirty="0">
                <a:latin typeface="Tahoma" pitchFamily="34" charset="0"/>
                <a:ea typeface="Tahoma" pitchFamily="34" charset="0"/>
                <a:cs typeface="Tahoma" pitchFamily="34" charset="0"/>
              </a:rPr>
              <a:t>Under the influence of LH, this structure now develops into a glandular </a:t>
            </a:r>
            <a:r>
              <a:rPr lang="en-US" altLang="en-US" b="1" i="1" dirty="0">
                <a:latin typeface="Tahoma" pitchFamily="34" charset="0"/>
                <a:ea typeface="Tahoma" pitchFamily="34" charset="0"/>
                <a:cs typeface="Tahoma" pitchFamily="34" charset="0"/>
              </a:rPr>
              <a:t>corpus</a:t>
            </a:r>
            <a:r>
              <a:rPr lang="en-US" altLang="en-US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US" altLang="en-US" b="1" i="1" dirty="0" err="1">
                <a:latin typeface="Tahoma" pitchFamily="34" charset="0"/>
                <a:ea typeface="Tahoma" pitchFamily="34" charset="0"/>
                <a:cs typeface="Tahoma" pitchFamily="34" charset="0"/>
              </a:rPr>
              <a:t>luteum</a:t>
            </a:r>
            <a:r>
              <a:rPr lang="en-US" altLang="en-US" dirty="0">
                <a:latin typeface="Tahoma" pitchFamily="34" charset="0"/>
                <a:ea typeface="Tahoma" pitchFamily="34" charset="0"/>
                <a:cs typeface="Tahoma" pitchFamily="34" charset="0"/>
              </a:rPr>
              <a:t> that secretes </a:t>
            </a:r>
            <a:r>
              <a:rPr lang="en-US" altLang="en-US" u="sng" dirty="0">
                <a:latin typeface="Tahoma" pitchFamily="34" charset="0"/>
                <a:ea typeface="Tahoma" pitchFamily="34" charset="0"/>
                <a:cs typeface="Tahoma" pitchFamily="34" charset="0"/>
              </a:rPr>
              <a:t>progesterone</a:t>
            </a:r>
            <a:r>
              <a:rPr lang="en-US" altLang="en-US" dirty="0">
                <a:latin typeface="Tahoma" pitchFamily="34" charset="0"/>
                <a:ea typeface="Tahoma" pitchFamily="34" charset="0"/>
                <a:cs typeface="Tahoma" pitchFamily="34" charset="0"/>
              </a:rPr>
              <a:t> and some estrogen.</a:t>
            </a:r>
            <a:r>
              <a:rPr lang="en-US" altLang="en-US" sz="1100" dirty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endParaRPr lang="en-US" altLang="en-US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2">
            <a:extLst>
              <a:ext uri="{FF2B5EF4-FFF2-40B4-BE49-F238E27FC236}">
                <a16:creationId xmlns:a16="http://schemas.microsoft.com/office/drawing/2014/main" id="{A267028C-F428-0240-8A9B-7135791881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990600" y="1447800"/>
            <a:ext cx="7315200" cy="3970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1371600" algn="l"/>
                <a:tab pos="19431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US" altLang="en-US" sz="2800">
                <a:latin typeface="Tahoma" panose="020B0604030504040204" pitchFamily="34" charset="0"/>
                <a:cs typeface="Tahoma" panose="020B0604030504040204" pitchFamily="34" charset="0"/>
              </a:rPr>
              <a:t>Corpus luteum also secretes inhibin at this point, which suppresses FSH and further ovulations.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US" altLang="en-US" sz="2800">
                <a:latin typeface="Tahoma" panose="020B0604030504040204" pitchFamily="34" charset="0"/>
                <a:cs typeface="Tahoma" panose="020B0604030504040204" pitchFamily="34" charset="0"/>
              </a:rPr>
              <a:t>In the absence of pregnancy the corpus luteum begins to degenerate in about 10 days because rising progesterone output inhibits further release of FSH and LH.</a:t>
            </a:r>
          </a:p>
          <a:p>
            <a:pPr algn="just" eaLnBrk="1" hangingPunct="1">
              <a:buFont typeface="Arial" panose="020B0604020202020204" pitchFamily="34" charset="0"/>
              <a:buChar char="•"/>
            </a:pPr>
            <a:r>
              <a:rPr lang="en-US" altLang="en-US" sz="2800">
                <a:latin typeface="Tahoma" panose="020B0604030504040204" pitchFamily="34" charset="0"/>
                <a:cs typeface="Tahoma" panose="020B0604030504040204" pitchFamily="34" charset="0"/>
              </a:rPr>
              <a:t>Without LH, the corpus luteum begins to shrink. </a:t>
            </a:r>
          </a:p>
        </p:txBody>
      </p:sp>
      <p:sp>
        <p:nvSpPr>
          <p:cNvPr id="33795" name="Title 1">
            <a:extLst>
              <a:ext uri="{FF2B5EF4-FFF2-40B4-BE49-F238E27FC236}">
                <a16:creationId xmlns:a16="http://schemas.microsoft.com/office/drawing/2014/main" id="{E7A295FD-45A2-234E-9C29-9FC13BF1A7C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Corpus luteum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2">
            <a:extLst>
              <a:ext uri="{FF2B5EF4-FFF2-40B4-BE49-F238E27FC236}">
                <a16:creationId xmlns:a16="http://schemas.microsoft.com/office/drawing/2014/main" id="{9819DCA1-1C0E-3B4F-BED7-B158F6C567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1524000"/>
            <a:ext cx="7772400" cy="2678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342900" indent="-3429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buFont typeface="Wingdings" pitchFamily="2" charset="2"/>
              <a:buChar char="v"/>
            </a:pPr>
            <a:r>
              <a:rPr lang="en-US" altLang="en-US">
                <a:latin typeface="Tahoma" panose="020B0604030504040204" pitchFamily="34" charset="0"/>
                <a:cs typeface="Tahoma" panose="020B0604030504040204" pitchFamily="34" charset="0"/>
              </a:rPr>
              <a:t>If pregnancy occurs, the corpus luteum continues to secrete progesterone and estrogen for about 3 months under the stimulation of LH-like hormone released by the developing embryo.  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en-US" altLang="en-US">
                <a:latin typeface="Tahoma" panose="020B0604030504040204" pitchFamily="34" charset="0"/>
                <a:cs typeface="Tahoma" panose="020B0604030504040204" pitchFamily="34" charset="0"/>
              </a:rPr>
              <a:t>The secretion by corpus luteum does not stop until the placenta is ready to take over its homone-producing duties. </a:t>
            </a:r>
          </a:p>
        </p:txBody>
      </p:sp>
      <p:sp>
        <p:nvSpPr>
          <p:cNvPr id="34819" name="Title 1">
            <a:extLst>
              <a:ext uri="{FF2B5EF4-FFF2-40B4-BE49-F238E27FC236}">
                <a16:creationId xmlns:a16="http://schemas.microsoft.com/office/drawing/2014/main" id="{958358DA-CB13-7E48-9A3F-29FFC73EBF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Pregnancy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2">
            <a:extLst>
              <a:ext uri="{FF2B5EF4-FFF2-40B4-BE49-F238E27FC236}">
                <a16:creationId xmlns:a16="http://schemas.microsoft.com/office/drawing/2014/main" id="{D8C1F0A4-6C07-5547-BB3C-51A1A4D516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1676400"/>
            <a:ext cx="6629400" cy="39703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tabLst>
                <a:tab pos="-457200" algn="l"/>
                <a:tab pos="457200" algn="l"/>
                <a:tab pos="914400" algn="l"/>
                <a:tab pos="1200150" algn="l"/>
                <a:tab pos="1371600" algn="l"/>
                <a:tab pos="1428750" algn="l"/>
                <a:tab pos="1657350" algn="l"/>
              </a:tabLst>
              <a:defRPr/>
            </a:pPr>
            <a:r>
              <a:rPr lang="en-US" altLang="en-US" sz="2800" b="1" dirty="0">
                <a:latin typeface="Arial" pitchFamily="34" charset="0"/>
                <a:cs typeface="Arial" pitchFamily="34" charset="0"/>
              </a:rPr>
              <a:t>1)  Menstruation </a:t>
            </a:r>
            <a:r>
              <a:rPr lang="en-US" altLang="en-US" sz="2800" dirty="0">
                <a:latin typeface="Arial" pitchFamily="34" charset="0"/>
                <a:cs typeface="Arial" pitchFamily="34" charset="0"/>
              </a:rPr>
              <a:t> (Day 1-5) </a:t>
            </a:r>
            <a:endParaRPr lang="en-US" altLang="en-US" sz="2800" dirty="0">
              <a:cs typeface="Times New Roman" pitchFamily="18" charset="0"/>
            </a:endParaRP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914400" algn="l"/>
                <a:tab pos="1200150" algn="l"/>
                <a:tab pos="1371600" algn="l"/>
                <a:tab pos="1428750" algn="l"/>
                <a:tab pos="1657350" algn="l"/>
              </a:tabLst>
              <a:defRPr/>
            </a:pPr>
            <a:r>
              <a:rPr lang="en-US" altLang="en-US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The superficial layer stratum </a:t>
            </a:r>
            <a:r>
              <a:rPr lang="en-US" altLang="en-US" sz="2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functionalis</a:t>
            </a:r>
            <a:r>
              <a:rPr lang="en-US" altLang="en-US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 of the uterus detaches from the uterine wall, accompanied by bleeding for 3-5 days.  </a:t>
            </a: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914400" algn="l"/>
                <a:tab pos="1200150" algn="l"/>
                <a:tab pos="1371600" algn="l"/>
                <a:tab pos="1428750" algn="l"/>
                <a:tab pos="1657350" algn="l"/>
              </a:tabLst>
              <a:defRPr/>
            </a:pPr>
            <a:r>
              <a:rPr lang="en-US" altLang="en-US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Sex hormones are at their lowest normal levels at Day 1</a:t>
            </a: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914400" algn="l"/>
                <a:tab pos="1200150" algn="l"/>
                <a:tab pos="1371600" algn="l"/>
                <a:tab pos="1428750" algn="l"/>
                <a:tab pos="1657350" algn="l"/>
              </a:tabLst>
              <a:defRPr/>
            </a:pPr>
            <a:r>
              <a:rPr lang="en-US" altLang="en-US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Menstrual fluid contains </a:t>
            </a:r>
            <a:r>
              <a:rPr lang="en-US" altLang="en-US" sz="2800" dirty="0" err="1">
                <a:latin typeface="Tahoma" pitchFamily="34" charset="0"/>
                <a:ea typeface="Tahoma" pitchFamily="34" charset="0"/>
                <a:cs typeface="Tahoma" pitchFamily="34" charset="0"/>
              </a:rPr>
              <a:t>fibrolysin</a:t>
            </a:r>
            <a:r>
              <a:rPr lang="en-US" altLang="en-US" sz="2800" dirty="0">
                <a:latin typeface="Tahoma" pitchFamily="34" charset="0"/>
                <a:ea typeface="Tahoma" pitchFamily="34" charset="0"/>
                <a:cs typeface="Tahoma" pitchFamily="34" charset="0"/>
              </a:rPr>
              <a:t>, therefore it normally does not clot. </a:t>
            </a:r>
          </a:p>
        </p:txBody>
      </p:sp>
      <p:sp>
        <p:nvSpPr>
          <p:cNvPr id="35843" name="Title 1">
            <a:extLst>
              <a:ext uri="{FF2B5EF4-FFF2-40B4-BE49-F238E27FC236}">
                <a16:creationId xmlns:a16="http://schemas.microsoft.com/office/drawing/2014/main" id="{B4FBEC93-46B0-B343-A9C9-0E9DAC79E8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Menstrual cycle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>
            <a:extLst>
              <a:ext uri="{FF2B5EF4-FFF2-40B4-BE49-F238E27FC236}">
                <a16:creationId xmlns:a16="http://schemas.microsoft.com/office/drawing/2014/main" id="{1FD26DC9-BC47-B147-A9DB-1980B7B87259}"/>
              </a:ext>
            </a:extLst>
          </p:cNvPr>
          <p:cNvSpPr>
            <a:spLocks noChangeArrowheads="1"/>
          </p:cNvSpPr>
          <p:nvPr/>
        </p:nvSpPr>
        <p:spPr bwMode="auto">
          <a:xfrm>
            <a:off x="520700" y="152400"/>
            <a:ext cx="8229600" cy="5848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tabLst>
                <a:tab pos="-457200" algn="l"/>
                <a:tab pos="457200" algn="l"/>
                <a:tab pos="1371600" algn="l"/>
                <a:tab pos="1657350" algn="l"/>
              </a:tabLst>
              <a:defRPr/>
            </a:pPr>
            <a:r>
              <a:rPr lang="en-US" altLang="en-US" sz="2800" dirty="0">
                <a:latin typeface="Arial" pitchFamily="34" charset="0"/>
                <a:cs typeface="Arial" pitchFamily="34" charset="0"/>
              </a:rPr>
              <a:t>2) </a:t>
            </a:r>
            <a:r>
              <a:rPr lang="en-US" altLang="en-US" sz="2800" b="1" dirty="0">
                <a:latin typeface="Arial" pitchFamily="34" charset="0"/>
                <a:cs typeface="Arial" pitchFamily="34" charset="0"/>
              </a:rPr>
              <a:t>Proliferative Phase</a:t>
            </a:r>
            <a:r>
              <a:rPr lang="en-US" altLang="en-US" sz="2800" dirty="0">
                <a:latin typeface="Arial" pitchFamily="34" charset="0"/>
                <a:cs typeface="Arial" pitchFamily="34" charset="0"/>
              </a:rPr>
              <a:t> (Day 6-14)</a:t>
            </a:r>
            <a:endParaRPr lang="en-US" altLang="en-US" sz="1000" dirty="0">
              <a:cs typeface="Times New Roman" pitchFamily="18" charset="0"/>
            </a:endParaRP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1371600" algn="l"/>
                <a:tab pos="16573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Estrogen stimulates mitosis, the prolific growth of blood vessels, and the formation of a new stratum </a:t>
            </a:r>
            <a:r>
              <a:rPr lang="en-US" altLang="en-US" dirty="0" err="1">
                <a:latin typeface="Arial" pitchFamily="34" charset="0"/>
                <a:cs typeface="Arial" pitchFamily="34" charset="0"/>
              </a:rPr>
              <a:t>functionalis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. </a:t>
            </a:r>
            <a:endParaRPr lang="en-US" altLang="en-US" sz="1000" dirty="0">
              <a:cs typeface="Times New Roman" pitchFamily="18" charset="0"/>
            </a:endParaRP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1371600" algn="l"/>
                <a:tab pos="16573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Estrogen also stimulates the endometrium to develop progesterone receptors.</a:t>
            </a:r>
            <a:endParaRPr lang="en-US" altLang="en-US" sz="1000" dirty="0">
              <a:cs typeface="Times New Roman" pitchFamily="18" charset="0"/>
            </a:endParaRP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1371600" algn="l"/>
                <a:tab pos="16573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As ovulation approaches, the uterine tune becomes edematous, its fimbriae develop and caress the ovary, and its cilia create a gentle current in the nearby peritoneal fluid.</a:t>
            </a: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1371600" algn="l"/>
                <a:tab pos="16573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The ovulated egg is usually caught up in this current and swept into the tube.  </a:t>
            </a: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1371600" algn="l"/>
                <a:tab pos="16573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An oocyte has only 24 hours to be fertilized. The chance of fertilization is enhanced by changes in the cervical mucus at the time of ovulation.</a:t>
            </a:r>
          </a:p>
          <a:p>
            <a:pPr marL="342900" indent="-342900" algn="just">
              <a:buFont typeface="Wingdings" pitchFamily="2" charset="2"/>
              <a:buChar char="v"/>
              <a:tabLst>
                <a:tab pos="-457200" algn="l"/>
                <a:tab pos="457200" algn="l"/>
                <a:tab pos="1371600" algn="l"/>
                <a:tab pos="165735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It becomes thinner and more stringy.</a:t>
            </a:r>
            <a:r>
              <a:rPr lang="en-US" altLang="en-US" sz="1100" dirty="0"/>
              <a:t> </a:t>
            </a:r>
            <a:endParaRPr lang="en-US" alt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2">
            <a:extLst>
              <a:ext uri="{FF2B5EF4-FFF2-40B4-BE49-F238E27FC236}">
                <a16:creationId xmlns:a16="http://schemas.microsoft.com/office/drawing/2014/main" id="{E332FCBE-C72D-CF4B-968B-5238E8238F9D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800" y="457200"/>
            <a:ext cx="8077200" cy="47704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1" hangingPunct="1"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/>
            </a:pPr>
            <a:r>
              <a:rPr lang="en-US" altLang="en-US" dirty="0">
                <a:latin typeface="Arial" pitchFamily="34" charset="0"/>
                <a:cs typeface="Arial" pitchFamily="34" charset="0"/>
              </a:rPr>
              <a:t>3) </a:t>
            </a:r>
            <a:r>
              <a:rPr lang="en-US" altLang="en-US" b="1" dirty="0">
                <a:latin typeface="Arial" pitchFamily="34" charset="0"/>
                <a:cs typeface="Arial" pitchFamily="34" charset="0"/>
              </a:rPr>
              <a:t>Secretory Phase</a:t>
            </a:r>
            <a:r>
              <a:rPr lang="en-US" altLang="en-US" dirty="0">
                <a:latin typeface="Arial" pitchFamily="34" charset="0"/>
                <a:cs typeface="Arial" pitchFamily="34" charset="0"/>
              </a:rPr>
              <a:t>  (Day 15-28)</a:t>
            </a:r>
            <a:endParaRPr lang="en-US" altLang="en-US" sz="1000" dirty="0">
              <a:cs typeface="Times New Roman" pitchFamily="18" charset="0"/>
            </a:endParaRP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/>
            </a:pPr>
            <a:endParaRPr lang="en-US" altLang="en-US" sz="2800" dirty="0">
              <a:latin typeface="Arial" pitchFamily="34" charset="0"/>
              <a:cs typeface="Arial" pitchFamily="34" charset="0"/>
            </a:endParaRP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/>
            </a:pPr>
            <a:r>
              <a:rPr lang="en-US" altLang="en-US" sz="2800" dirty="0">
                <a:latin typeface="Arial" pitchFamily="34" charset="0"/>
                <a:cs typeface="Arial" pitchFamily="34" charset="0"/>
              </a:rPr>
              <a:t>In response to rising level of progesterone, the endometrium of the uterus proliferates further in preparation for possible pregnancy. </a:t>
            </a:r>
            <a:endParaRPr lang="en-US" altLang="en-US" sz="2800" dirty="0">
              <a:cs typeface="Times New Roman" pitchFamily="18" charset="0"/>
            </a:endParaRP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/>
            </a:pPr>
            <a:r>
              <a:rPr lang="en-US" altLang="en-US" sz="2800" dirty="0">
                <a:latin typeface="Arial" pitchFamily="34" charset="0"/>
                <a:cs typeface="Arial" pitchFamily="34" charset="0"/>
              </a:rPr>
              <a:t>Spiral arteries elaborate and coil more tightly</a:t>
            </a:r>
            <a:endParaRPr lang="en-US" altLang="en-US" sz="2800" dirty="0">
              <a:cs typeface="Times New Roman" pitchFamily="18" charset="0"/>
            </a:endParaRP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/>
            </a:pPr>
            <a:r>
              <a:rPr lang="en-US" altLang="en-US" sz="2800" dirty="0">
                <a:latin typeface="Arial" pitchFamily="34" charset="0"/>
                <a:cs typeface="Arial" pitchFamily="34" charset="0"/>
              </a:rPr>
              <a:t>Uterine glands enlarge, coil, and begin secreting </a:t>
            </a:r>
            <a:r>
              <a:rPr lang="en-US" altLang="en-US" sz="2800" dirty="0" err="1">
                <a:latin typeface="Arial" pitchFamily="34" charset="0"/>
                <a:cs typeface="Arial" pitchFamily="34" charset="0"/>
              </a:rPr>
              <a:t>nutritients</a:t>
            </a:r>
            <a:r>
              <a:rPr lang="en-US" altLang="en-US" sz="2800" dirty="0">
                <a:latin typeface="Arial" pitchFamily="34" charset="0"/>
                <a:cs typeface="Arial" pitchFamily="34" charset="0"/>
              </a:rPr>
              <a:t> into the uterine cavity to sustain the embryo until implantation.</a:t>
            </a:r>
            <a:endParaRPr lang="en-US" altLang="en-US" sz="2800" dirty="0">
              <a:cs typeface="Times New Roman" pitchFamily="18" charset="0"/>
            </a:endParaRPr>
          </a:p>
          <a:p>
            <a:pPr marL="342900" indent="-342900" algn="just">
              <a:buFont typeface="Arial" pitchFamily="34" charset="0"/>
              <a:buChar char="•"/>
              <a:tabLst>
                <a:tab pos="-457200" algn="l"/>
                <a:tab pos="0" algn="l"/>
                <a:tab pos="457200" algn="l"/>
                <a:tab pos="914400" algn="l"/>
                <a:tab pos="1371600" algn="l"/>
              </a:tabLst>
              <a:defRPr/>
            </a:pPr>
            <a:r>
              <a:rPr lang="en-US" altLang="en-US" sz="2800" dirty="0">
                <a:latin typeface="Arial" pitchFamily="34" charset="0"/>
                <a:cs typeface="Arial" pitchFamily="34" charset="0"/>
              </a:rPr>
              <a:t>The cervical mucus becomes viscous, forming the </a:t>
            </a:r>
            <a:r>
              <a:rPr lang="en-US" altLang="en-US" sz="2800" b="1" i="1" dirty="0">
                <a:latin typeface="Arial" pitchFamily="34" charset="0"/>
                <a:cs typeface="Arial" pitchFamily="34" charset="0"/>
              </a:rPr>
              <a:t>cervical plug</a:t>
            </a:r>
            <a:r>
              <a:rPr lang="en-US" altLang="en-US" sz="2800" dirty="0">
                <a:latin typeface="Arial" pitchFamily="34" charset="0"/>
                <a:cs typeface="Arial" pitchFamily="34" charset="0"/>
              </a:rPr>
              <a:t>, which prevents sperm entry.  </a:t>
            </a:r>
            <a:endParaRPr lang="en-US" altLang="en-US" sz="2800" dirty="0"/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1EC68266-513E-0D46-ABBC-8841085480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609600" y="1295400"/>
            <a:ext cx="8153400" cy="37861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marL="514350" indent="-5143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pPr eaLnBrk="1" hangingPunct="1">
              <a:buFont typeface="Myriad Pro"/>
              <a:buAutoNum type="romanLcPeriod"/>
            </a:pPr>
            <a:r>
              <a:rPr lang="en-US" altLang="en-US">
                <a:latin typeface="Tahoma" panose="020B0604030504040204" pitchFamily="34" charset="0"/>
                <a:cs typeface="Tahoma" panose="020B0604030504040204" pitchFamily="34" charset="0"/>
              </a:rPr>
              <a:t>If pregnancy does not occur towards the end of the secretory phase, LH level drops due to negative feedback of high level of progesterone.  </a:t>
            </a:r>
          </a:p>
          <a:p>
            <a:pPr eaLnBrk="1" hangingPunct="1">
              <a:buFont typeface="Myriad Pro"/>
              <a:buAutoNum type="romanLcPeriod"/>
            </a:pPr>
            <a:r>
              <a:rPr lang="en-US" altLang="en-US">
                <a:latin typeface="Tahoma" panose="020B0604030504040204" pitchFamily="34" charset="0"/>
                <a:cs typeface="Tahoma" panose="020B0604030504040204" pitchFamily="34" charset="0"/>
              </a:rPr>
              <a:t>Progesterone level decline following the drop of LH.  Without the support of progesterone, the endometrium undergoes degeneration in the following sequence.</a:t>
            </a:r>
            <a:r>
              <a:rPr lang="en-US" altLang="en-US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 </a:t>
            </a:r>
          </a:p>
          <a:p>
            <a:pPr eaLnBrk="1" hangingPunct="1">
              <a:buFont typeface="Myriad Pro"/>
              <a:buAutoNum type="romanLcPeriod"/>
            </a:pPr>
            <a:r>
              <a:rPr lang="en-US" altLang="en-US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The spiral arteries close due to continuous and intensive constriction (spasm).</a:t>
            </a:r>
          </a:p>
          <a:p>
            <a:pPr eaLnBrk="1" hangingPunct="1">
              <a:buFont typeface="Myriad Pro"/>
              <a:buAutoNum type="romanLcPeriod"/>
            </a:pPr>
            <a:r>
              <a:rPr lang="en-US" altLang="en-US">
                <a:solidFill>
                  <a:srgbClr val="000000"/>
                </a:solidFill>
                <a:latin typeface="Tahoma" panose="020B0604030504040204" pitchFamily="34" charset="0"/>
                <a:cs typeface="Tahoma" panose="020B0604030504040204" pitchFamily="34" charset="0"/>
              </a:rPr>
              <a:t>The superficial layer stratum functionalis of the uterus is deprived of blood supply.</a:t>
            </a:r>
          </a:p>
        </p:txBody>
      </p:sp>
      <p:sp>
        <p:nvSpPr>
          <p:cNvPr id="38915" name="Title 4">
            <a:extLst>
              <a:ext uri="{FF2B5EF4-FFF2-40B4-BE49-F238E27FC236}">
                <a16:creationId xmlns:a16="http://schemas.microsoft.com/office/drawing/2014/main" id="{63FED144-5A9C-DC40-BDB5-8566BC3DE6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Menstrual cycle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>
            <a:extLst>
              <a:ext uri="{FF2B5EF4-FFF2-40B4-BE49-F238E27FC236}">
                <a16:creationId xmlns:a16="http://schemas.microsoft.com/office/drawing/2014/main" id="{406FAACA-2227-8D45-9EF3-D9642A3794A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371600" y="1066800"/>
            <a:ext cx="6172200" cy="461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tabLst>
                <a:tab pos="-457200" algn="l"/>
                <a:tab pos="0" algn="l"/>
                <a:tab pos="457200" algn="l"/>
                <a:tab pos="914400" algn="l"/>
                <a:tab pos="2057400" algn="l"/>
              </a:tabLs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r>
              <a:rPr lang="en-US" altLang="en-US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r>
              <a:rPr lang="en-US" altLang="en-US" sz="1100"/>
              <a:t> </a:t>
            </a:r>
            <a:endParaRPr lang="en-US" altLang="en-US"/>
          </a:p>
        </p:txBody>
      </p:sp>
      <p:sp>
        <p:nvSpPr>
          <p:cNvPr id="39939" name="Title 1">
            <a:extLst>
              <a:ext uri="{FF2B5EF4-FFF2-40B4-BE49-F238E27FC236}">
                <a16:creationId xmlns:a16="http://schemas.microsoft.com/office/drawing/2014/main" id="{9B63A230-B4AE-054B-8A67-A4C8CB51D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Menstrual cycle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D801B7-A385-1E46-8DFB-6F14CEBF98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v. The endometrial cells die of ischemia.</a:t>
            </a:r>
            <a:endParaRPr lang="en-US" altLang="en-US" sz="10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vi. The spiral arteries suddenly relax and open wide.</a:t>
            </a:r>
            <a:endParaRPr lang="en-US" altLang="en-US" sz="1100" dirty="0">
              <a:solidFill>
                <a:prstClr val="black"/>
              </a:solidFill>
              <a:latin typeface="Times New Roman" pitchFamily="18" charset="0"/>
            </a:endParaRPr>
          </a:p>
          <a:p>
            <a:pPr marL="0" indent="0" eaLnBrk="1" hangingPunct="1">
              <a:spcBef>
                <a:spcPct val="0"/>
              </a:spcBef>
              <a:buFont typeface="Arial" panose="020B0604020202020204" pitchFamily="34" charset="0"/>
              <a:buNone/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vii. Blood gushes into the weakened capillary beds, causing the capillaries to fragment and the stratum </a:t>
            </a:r>
            <a:r>
              <a:rPr lang="en-US" altLang="en-US" sz="2400" dirty="0" err="1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functionalis</a:t>
            </a: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to slough off</a:t>
            </a:r>
            <a:endParaRPr lang="en-US" altLang="en-US" sz="2400" dirty="0">
              <a:solidFill>
                <a:prstClr val="black"/>
              </a:solidFill>
              <a:latin typeface="Times New Roman" pitchFamily="18" charset="0"/>
            </a:endParaRPr>
          </a:p>
          <a:p>
            <a:pPr eaLnBrk="1" hangingPunct="1">
              <a:defRPr/>
            </a:pPr>
            <a:r>
              <a:rPr lang="en-US" altLang="en-US" sz="2400" dirty="0">
                <a:solidFill>
                  <a:srgbClr val="000000"/>
                </a:solidFill>
                <a:latin typeface="Arial" pitchFamily="34" charset="0"/>
                <a:cs typeface="Arial" pitchFamily="34" charset="0"/>
              </a:rPr>
              <a:t>  The menstrual cycle starts over again on this first day of vaginal discharge</a:t>
            </a:r>
            <a:endParaRPr lang="en-GB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Title 1">
            <a:extLst>
              <a:ext uri="{FF2B5EF4-FFF2-40B4-BE49-F238E27FC236}">
                <a16:creationId xmlns:a16="http://schemas.microsoft.com/office/drawing/2014/main" id="{BD0DC5CF-09D4-7146-A71C-3CDB8652D8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86810F-F013-D747-BA5E-98D714221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71600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400" dirty="0"/>
              <a:t>Let us summarise by watching a video on the female reproductive system: </a:t>
            </a:r>
            <a:r>
              <a:rPr lang="en-GB" sz="2400" dirty="0">
                <a:hlinkClick r:id="rId2"/>
              </a:rPr>
              <a:t>https://www.youtube.com/watch?v=l_LtRUo48Mk</a:t>
            </a:r>
            <a:r>
              <a:rPr lang="en-GB" sz="2400" dirty="0"/>
              <a:t> </a:t>
            </a: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r>
              <a:rPr lang="en-GB" sz="2400" dirty="0"/>
              <a:t>RECOMMENDED READING</a:t>
            </a:r>
          </a:p>
          <a:p>
            <a:pPr eaLnBrk="1" hangingPunct="1">
              <a:defRPr/>
            </a:pPr>
            <a:r>
              <a:rPr lang="en-GB" sz="2400" dirty="0">
                <a:solidFill>
                  <a:prstClr val="black"/>
                </a:solidFill>
                <a:latin typeface="Times New Roman" pitchFamily="18" charset="0"/>
                <a:cs typeface="Calibri" pitchFamily="34" charset="0"/>
              </a:rPr>
              <a:t>Ross and Wilson Anatomy and Physiology in Health and Illness: (12th Edition) London: Churchill Livingstone</a:t>
            </a:r>
          </a:p>
          <a:p>
            <a:pPr eaLnBrk="1" hangingPunct="1">
              <a:defRPr/>
            </a:pPr>
            <a:r>
              <a:rPr lang="en-GB" sz="2400" dirty="0">
                <a:solidFill>
                  <a:prstClr val="black"/>
                </a:solidFill>
                <a:latin typeface="Times New Roman" pitchFamily="18" charset="0"/>
                <a:cs typeface="Calibri" pitchFamily="34" charset="0"/>
                <a:hlinkClick r:id="rId3"/>
              </a:rPr>
              <a:t>https://opentextbc.ca/anatomyandphysiology/chapter/27-2-anatomy-and-physiology-of-the-female-reproductive-system/</a:t>
            </a:r>
            <a:r>
              <a:rPr lang="en-GB" sz="2400" dirty="0">
                <a:solidFill>
                  <a:prstClr val="black"/>
                </a:solidFill>
                <a:latin typeface="Times New Roman" pitchFamily="18" charset="0"/>
                <a:cs typeface="Calibri" pitchFamily="34" charset="0"/>
              </a:rPr>
              <a:t>  </a:t>
            </a:r>
          </a:p>
          <a:p>
            <a:pPr eaLnBrk="1" hangingPunct="1">
              <a:defRPr/>
            </a:pPr>
            <a:endParaRPr lang="en-GB" sz="2800" dirty="0">
              <a:solidFill>
                <a:prstClr val="black"/>
              </a:solidFill>
            </a:endParaRPr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Default Design">
      <a:majorFont>
        <a:latin typeface="Times New Roman"/>
        <a:ea typeface=""/>
        <a:cs typeface=""/>
      </a:majorFont>
      <a:minorFont>
        <a:latin typeface="Times New Roman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FF"/>
        </a:dk2>
        <a:lt2>
          <a:srgbClr val="FFFF00"/>
        </a:lt2>
        <a:accent1>
          <a:srgbClr val="FF9900"/>
        </a:accent1>
        <a:accent2>
          <a:srgbClr val="00FFFF"/>
        </a:accent2>
        <a:accent3>
          <a:srgbClr val="AAAAFF"/>
        </a:accent3>
        <a:accent4>
          <a:srgbClr val="DADADA"/>
        </a:accent4>
        <a:accent5>
          <a:srgbClr val="FFCAAA"/>
        </a:accent5>
        <a:accent6>
          <a:srgbClr val="00E7E7"/>
        </a:accent6>
        <a:hlink>
          <a:srgbClr val="FF0000"/>
        </a:hlink>
        <a:folHlink>
          <a:srgbClr val="96969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FFFFFF"/>
        </a:accent3>
        <a:accent4>
          <a:srgbClr val="000000"/>
        </a:accent4>
        <a:accent5>
          <a:srgbClr val="AAE2CA"/>
        </a:accent5>
        <a:accent6>
          <a:srgbClr val="2D2DB9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EBEBEB"/>
        </a:accent5>
        <a:accent6>
          <a:srgbClr val="737373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FFFFE2"/>
        </a:accent3>
        <a:accent4>
          <a:srgbClr val="000000"/>
        </a:accent4>
        <a:accent5>
          <a:srgbClr val="ADCAAD"/>
        </a:accent5>
        <a:accent6>
          <a:srgbClr val="730000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0000E7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005CE7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FFFFFF"/>
        </a:accent3>
        <a:accent4>
          <a:srgbClr val="000000"/>
        </a:accent4>
        <a:accent5>
          <a:srgbClr val="ADCAFF"/>
        </a:accent5>
        <a:accent6>
          <a:srgbClr val="8AE7B9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1229</Words>
  <Application>Microsoft Office PowerPoint</Application>
  <PresentationFormat>On-screen Show (4:3)</PresentationFormat>
  <Paragraphs>117</Paragraphs>
  <Slides>27</Slides>
  <Notes>0</Notes>
  <HiddenSlides>0</HiddenSlides>
  <MMClips>0</MMClips>
  <ScaleCrop>false</ScaleCrop>
  <HeadingPairs>
    <vt:vector size="8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5" baseType="lpstr">
      <vt:lpstr>Myriad Pro</vt:lpstr>
      <vt:lpstr>Arial</vt:lpstr>
      <vt:lpstr>Tahoma</vt:lpstr>
      <vt:lpstr>Times New Roman</vt:lpstr>
      <vt:lpstr>Wingdings</vt:lpstr>
      <vt:lpstr>Default Design</vt:lpstr>
      <vt:lpstr>20140311PresentationUWTSDTemplate</vt:lpstr>
      <vt:lpstr>Image</vt:lpstr>
      <vt:lpstr>  INTRODUCTION TO PHYSIOLOGY THE FEMALE REPRODUCTIVE SYSTEM  </vt:lpstr>
      <vt:lpstr>PowerPoint Presentation</vt:lpstr>
      <vt:lpstr>LESSON OBJECTIVES</vt:lpstr>
      <vt:lpstr>PowerPoint Presentation</vt:lpstr>
      <vt:lpstr>OVARY</vt:lpstr>
      <vt:lpstr>PowerPoint Presentation</vt:lpstr>
      <vt:lpstr>PowerPoint Presentation</vt:lpstr>
      <vt:lpstr>VAGINA</vt:lpstr>
      <vt:lpstr>PowerPoint Presentation</vt:lpstr>
      <vt:lpstr>PowerPoint Presentation</vt:lpstr>
      <vt:lpstr>PowerPoint Presentation</vt:lpstr>
      <vt:lpstr>Menopause</vt:lpstr>
      <vt:lpstr>Oogenesis and the Sexual Cycle  </vt:lpstr>
      <vt:lpstr>Secondary Oocyte</vt:lpstr>
      <vt:lpstr>B. The Sexual Cycle  </vt:lpstr>
      <vt:lpstr>PowerPoint Presentation</vt:lpstr>
      <vt:lpstr>PowerPoint Presentation</vt:lpstr>
      <vt:lpstr>PowerPoint Presentation</vt:lpstr>
      <vt:lpstr>PowerPoint Presentation</vt:lpstr>
      <vt:lpstr>Corpus luteum</vt:lpstr>
      <vt:lpstr>Pregnancy</vt:lpstr>
      <vt:lpstr>Menstrual cycle</vt:lpstr>
      <vt:lpstr>PowerPoint Presentation</vt:lpstr>
      <vt:lpstr>PowerPoint Presentation</vt:lpstr>
      <vt:lpstr>Menstrual cycle</vt:lpstr>
      <vt:lpstr>Menstrual cycle</vt:lpstr>
      <vt:lpstr>SUMMARY</vt:lpstr>
    </vt:vector>
  </TitlesOfParts>
  <Company>Indiana State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Ritzi</dc:creator>
  <cp:lastModifiedBy>Rachael Rivers</cp:lastModifiedBy>
  <cp:revision>72</cp:revision>
  <dcterms:created xsi:type="dcterms:W3CDTF">2001-01-15T02:21:37Z</dcterms:created>
  <dcterms:modified xsi:type="dcterms:W3CDTF">2023-09-07T13:28:09Z</dcterms:modified>
</cp:coreProperties>
</file>