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79" r:id="rId4"/>
    <p:sldId id="258" r:id="rId5"/>
    <p:sldId id="259" r:id="rId6"/>
    <p:sldId id="260" r:id="rId7"/>
    <p:sldId id="275" r:id="rId8"/>
    <p:sldId id="274" r:id="rId9"/>
    <p:sldId id="261" r:id="rId10"/>
    <p:sldId id="271" r:id="rId11"/>
    <p:sldId id="272" r:id="rId12"/>
    <p:sldId id="273" r:id="rId13"/>
    <p:sldId id="265" r:id="rId14"/>
    <p:sldId id="268" r:id="rId15"/>
    <p:sldId id="270" r:id="rId16"/>
    <p:sldId id="276" r:id="rId17"/>
    <p:sldId id="278"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0598" autoAdjust="0"/>
  </p:normalViewPr>
  <p:slideViewPr>
    <p:cSldViewPr snapToGrid="0">
      <p:cViewPr varScale="1">
        <p:scale>
          <a:sx n="92" d="100"/>
          <a:sy n="92" d="100"/>
        </p:scale>
        <p:origin x="1314" y="78"/>
      </p:cViewPr>
      <p:guideLst/>
    </p:cSldViewPr>
  </p:slideViewPr>
  <p:notesTextViewPr>
    <p:cViewPr>
      <p:scale>
        <a:sx n="1" d="1"/>
        <a:sy n="1" d="1"/>
      </p:scale>
      <p:origin x="0" y="0"/>
    </p:cViewPr>
  </p:notesTextViewPr>
  <p:notesViewPr>
    <p:cSldViewPr snapToGrid="0">
      <p:cViewPr varScale="1">
        <p:scale>
          <a:sx n="49" d="100"/>
          <a:sy n="49" d="100"/>
        </p:scale>
        <p:origin x="2740" y="5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7213C-9805-4845-A140-FD058DC9F64C}" type="datetimeFigureOut">
              <a:rPr lang="en-GB" smtClean="0"/>
              <a:t>12/09/2019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34C651-71E6-4D86-B4B0-A0043C36BF46}" type="slidenum">
              <a:rPr lang="en-GB" smtClean="0"/>
              <a:t>‹#›</a:t>
            </a:fld>
            <a:endParaRPr lang="en-GB"/>
          </a:p>
        </p:txBody>
      </p:sp>
    </p:spTree>
    <p:extLst>
      <p:ext uri="{BB962C8B-B14F-4D97-AF65-F5344CB8AC3E}">
        <p14:creationId xmlns:p14="http://schemas.microsoft.com/office/powerpoint/2010/main" val="1787402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ons.gov.uk/file?uri=/peoplepopulationandcommunity/populationandmigration/populationestimates/datasets/populationestimatesforukenglandandwalesscotlandandnorthernireland/mid2017/ukmidyearestimates2017finalversion.xls" TargetMode="External"/><Relationship Id="rId3" Type="http://schemas.openxmlformats.org/officeDocument/2006/relationships/hyperlink" Target="https://www.nice.org.uk/guidance/cg161/chapter/Introduction" TargetMode="External"/><Relationship Id="rId7" Type="http://schemas.openxmlformats.org/officeDocument/2006/relationships/hyperlink" Target="https://www.gov.uk/government/publications/health-profile-for-england/chapter-3-trends-in-morbidity-and-behavioural-risk-factors#morbidity-by-age"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socialcare.wales/cms_assets/file-uploads/SCW-NPAR-ENG.PDF" TargetMode="External"/><Relationship Id="rId5" Type="http://schemas.openxmlformats.org/officeDocument/2006/relationships/hyperlink" Target="https://publichealthmatters.blog.gov.uk/2014/07/17/the-human-cost-of-falls/" TargetMode="External"/><Relationship Id="rId4" Type="http://schemas.openxmlformats.org/officeDocument/2006/relationships/hyperlink" Target="http://www.ambulance.wales.nhs.uk/assets/documents/e6022702-1288-4a8d-8f10-329d559bf638636723557831422038.pdf" TargetMode="External"/><Relationship Id="rId9" Type="http://schemas.openxmlformats.org/officeDocument/2006/relationships/hyperlink" Target="https://www.nice.org.uk/guidance/cg161/ifp/chapter/Reducing-your-risk-of-falling"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ageuk.org.uk/cymru"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1</a:t>
            </a:fld>
            <a:endParaRPr lang="en-GB"/>
          </a:p>
        </p:txBody>
      </p:sp>
    </p:spTree>
    <p:extLst>
      <p:ext uri="{BB962C8B-B14F-4D97-AF65-F5344CB8AC3E}">
        <p14:creationId xmlns:p14="http://schemas.microsoft.com/office/powerpoint/2010/main" val="2424072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2018, Welsh Government set out its 10 year plan for health and social care systems in ‘</a:t>
            </a:r>
            <a:r>
              <a:rPr lang="en-GB" b="1" dirty="0">
                <a:solidFill>
                  <a:srgbClr val="FF0000"/>
                </a:solidFill>
              </a:rPr>
              <a:t>A Healthier Wales</a:t>
            </a:r>
            <a:r>
              <a:rPr lang="en-GB" dirty="0"/>
              <a:t>’, which was a response to the </a:t>
            </a:r>
            <a:r>
              <a:rPr lang="en-GB" b="1" dirty="0">
                <a:solidFill>
                  <a:srgbClr val="FF0000"/>
                </a:solidFill>
              </a:rPr>
              <a:t>Parliamentary Review </a:t>
            </a:r>
            <a:r>
              <a:rPr lang="en-GB" dirty="0"/>
              <a:t>of H&amp;SC in Wales in January 2018. The plan champions a whole system approach to the delivery of health and social care, making use of integrated pathways of care involving health, social care, housing and other statutory and independent/voluntary sector organisations. Although these pathways may offer great benefits for people in terms of outcome and experience, they can also involve complex interactions between different organisations. </a:t>
            </a:r>
          </a:p>
          <a:p>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4</a:t>
            </a:fld>
            <a:endParaRPr lang="en-GB"/>
          </a:p>
        </p:txBody>
      </p:sp>
    </p:spTree>
    <p:extLst>
      <p:ext uri="{BB962C8B-B14F-4D97-AF65-F5344CB8AC3E}">
        <p14:creationId xmlns:p14="http://schemas.microsoft.com/office/powerpoint/2010/main" val="2206471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Make this briefer!</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quadruple aim</a:t>
            </a:r>
            <a:r>
              <a:rPr lang="en-GB" sz="1200" kern="1200" dirty="0">
                <a:solidFill>
                  <a:schemeClr val="tx1"/>
                </a:solidFill>
                <a:effectLst/>
                <a:latin typeface="+mn-lt"/>
                <a:ea typeface="+mn-ea"/>
                <a:cs typeface="+mn-cs"/>
              </a:rPr>
              <a:t>, interpreted for our context in Wales, is:</a:t>
            </a:r>
          </a:p>
          <a:p>
            <a:endParaRPr lang="en-GB"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Improved population health and wellbeing;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Better quality and more accessible health and social care services;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Higher value health and social care; and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A motivated and sustainable health and social care workforce. </a:t>
            </a:r>
          </a:p>
          <a:p>
            <a:pPr lvl="0"/>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Person-centred care – care based on what matters to the individual</a:t>
            </a:r>
            <a:endParaRPr lang="en-GB" dirty="0">
              <a:effectLst/>
            </a:endParaRPr>
          </a:p>
          <a:p>
            <a:pPr lvl="0"/>
            <a:r>
              <a:rPr lang="en-GB" sz="1200" kern="1200" dirty="0">
                <a:solidFill>
                  <a:schemeClr val="tx1"/>
                </a:solidFill>
                <a:effectLst/>
                <a:latin typeface="+mn-lt"/>
                <a:ea typeface="+mn-ea"/>
                <a:cs typeface="+mn-cs"/>
              </a:rPr>
              <a:t>Prudent care – the right person getting the right care from the right services at the right time</a:t>
            </a:r>
            <a:endParaRPr lang="en-GB" dirty="0">
              <a:effectLst/>
            </a:endParaRPr>
          </a:p>
          <a:p>
            <a:pPr lvl="0"/>
            <a:r>
              <a:rPr lang="en-GB" sz="1200" kern="1200" dirty="0">
                <a:solidFill>
                  <a:schemeClr val="tx1"/>
                </a:solidFill>
                <a:effectLst/>
                <a:latin typeface="+mn-lt"/>
                <a:ea typeface="+mn-ea"/>
                <a:cs typeface="+mn-cs"/>
              </a:rPr>
              <a:t>Shift from hospital to community based care wherever possible – this includes an emphasis on prevention and health promotion</a:t>
            </a:r>
            <a:endParaRPr lang="en-GB" dirty="0">
              <a:effectLst/>
            </a:endParaRPr>
          </a:p>
          <a:p>
            <a:pPr lvl="0"/>
            <a:r>
              <a:rPr lang="en-GB" sz="1200" kern="1200" dirty="0">
                <a:solidFill>
                  <a:schemeClr val="tx1"/>
                </a:solidFill>
                <a:effectLst/>
                <a:latin typeface="+mn-lt"/>
                <a:ea typeface="+mn-ea"/>
                <a:cs typeface="+mn-cs"/>
              </a:rPr>
              <a:t>‘A whole system approach to health and social care…It will be a ‘wellness’ system, which aims to support and anticipate health needs, to prevent illness, and to reduce the impact of poor health.’</a:t>
            </a:r>
            <a:endParaRPr lang="en-GB" dirty="0">
              <a:effectLst/>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overall aim is that people receive better quality care that gives them a better experience, and the system ultimately benefits from better use of its resources and improved population health and satisfaction outcomes.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Then mention HIW’s role in responding to the challenge set down in HW about</a:t>
            </a:r>
            <a:r>
              <a:rPr lang="en-GB" baseline="0" dirty="0"/>
              <a:t> joint inspection work – roots the choice of topic in political and strategic context. </a:t>
            </a:r>
            <a:endParaRPr lang="en-GB" dirty="0"/>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5</a:t>
            </a:fld>
            <a:endParaRPr lang="en-GB"/>
          </a:p>
        </p:txBody>
      </p:sp>
    </p:spTree>
    <p:extLst>
      <p:ext uri="{BB962C8B-B14F-4D97-AF65-F5344CB8AC3E}">
        <p14:creationId xmlns:p14="http://schemas.microsoft.com/office/powerpoint/2010/main" val="2412532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Make this REALLY brief!</a:t>
            </a:r>
          </a:p>
          <a:p>
            <a:r>
              <a:rPr lang="en-GB" sz="1200" kern="1200" dirty="0">
                <a:solidFill>
                  <a:schemeClr val="tx1"/>
                </a:solidFill>
                <a:effectLst/>
                <a:latin typeface="+mn-lt"/>
                <a:ea typeface="+mn-ea"/>
                <a:cs typeface="+mn-cs"/>
              </a:rPr>
              <a:t>Falls are:</a:t>
            </a:r>
          </a:p>
          <a:p>
            <a:pPr lvl="0"/>
            <a:r>
              <a:rPr lang="en-GB" sz="1200" b="1" kern="1200" dirty="0">
                <a:solidFill>
                  <a:schemeClr val="tx1"/>
                </a:solidFill>
                <a:effectLst/>
                <a:latin typeface="+mn-lt"/>
                <a:ea typeface="+mn-ea"/>
                <a:cs typeface="+mn-cs"/>
              </a:rPr>
              <a:t>Common</a:t>
            </a:r>
            <a:r>
              <a:rPr lang="en-GB" sz="1200" kern="1200" dirty="0">
                <a:solidFill>
                  <a:schemeClr val="tx1"/>
                </a:solidFill>
                <a:effectLst/>
                <a:latin typeface="+mn-lt"/>
                <a:ea typeface="+mn-ea"/>
                <a:cs typeface="+mn-cs"/>
              </a:rPr>
              <a:t>: One in three people aged over 65 and one in two people aged over 80 have at least one fall per year, and the fact that many falls are unreported means that the number is likely to be much higher. Older people who have fallen are also the most common reason for a 999 call in the UK</a:t>
            </a:r>
            <a:endParaRPr lang="en-GB" dirty="0">
              <a:effectLst/>
            </a:endParaRPr>
          </a:p>
          <a:p>
            <a:pPr lvl="0"/>
            <a:r>
              <a:rPr lang="en-GB" sz="1200" b="1" kern="1200" dirty="0">
                <a:solidFill>
                  <a:schemeClr val="tx1"/>
                </a:solidFill>
                <a:effectLst/>
                <a:latin typeface="+mn-lt"/>
                <a:ea typeface="+mn-ea"/>
                <a:cs typeface="+mn-cs"/>
              </a:rPr>
              <a:t>Important to the individual</a:t>
            </a:r>
            <a:r>
              <a:rPr lang="en-GB" sz="1200" kern="1200" dirty="0">
                <a:solidFill>
                  <a:schemeClr val="tx1"/>
                </a:solidFill>
                <a:effectLst/>
                <a:latin typeface="+mn-lt"/>
                <a:ea typeface="+mn-ea"/>
                <a:cs typeface="+mn-cs"/>
              </a:rPr>
              <a:t>: Having a fall can have serious physical and psychological consequences for the older person</a:t>
            </a:r>
            <a:endParaRPr lang="en-GB" dirty="0">
              <a:effectLst/>
            </a:endParaRPr>
          </a:p>
          <a:p>
            <a:pPr lvl="0"/>
            <a:r>
              <a:rPr lang="en-GB" sz="1200" b="1" kern="1200" dirty="0">
                <a:solidFill>
                  <a:schemeClr val="tx1"/>
                </a:solidFill>
                <a:effectLst/>
                <a:latin typeface="+mn-lt"/>
                <a:ea typeface="+mn-ea"/>
                <a:cs typeface="+mn-cs"/>
              </a:rPr>
              <a:t>Physical</a:t>
            </a:r>
            <a:r>
              <a:rPr lang="en-GB" sz="1200" kern="1200" dirty="0">
                <a:solidFill>
                  <a:schemeClr val="tx1"/>
                </a:solidFill>
                <a:effectLst/>
                <a:latin typeface="+mn-lt"/>
                <a:ea typeface="+mn-ea"/>
                <a:cs typeface="+mn-cs"/>
              </a:rPr>
              <a:t>: Apart from the increased risk of death, there is the serious consequence of loss of quality of life with people who fall experiencing pain, injury, distress, loss of independence and requirement for long-term care. Currently, only one in three older people who fall regain their former independence. Falls are the third highest cause for morbidity in people aged over 70 years in England </a:t>
            </a:r>
            <a:endParaRPr lang="en-GB" dirty="0">
              <a:effectLst/>
            </a:endParaRPr>
          </a:p>
          <a:p>
            <a:pPr lvl="0"/>
            <a:r>
              <a:rPr lang="en-GB" sz="1200" b="1" kern="1200" dirty="0">
                <a:solidFill>
                  <a:schemeClr val="tx1"/>
                </a:solidFill>
                <a:effectLst/>
                <a:latin typeface="+mn-lt"/>
                <a:ea typeface="+mn-ea"/>
                <a:cs typeface="+mn-cs"/>
              </a:rPr>
              <a:t>Psychological</a:t>
            </a:r>
            <a:r>
              <a:rPr lang="en-GB" sz="1200" kern="1200" dirty="0">
                <a:solidFill>
                  <a:schemeClr val="tx1"/>
                </a:solidFill>
                <a:effectLst/>
                <a:latin typeface="+mn-lt"/>
                <a:ea typeface="+mn-ea"/>
                <a:cs typeface="+mn-cs"/>
              </a:rPr>
              <a:t>: A first fall can trigger a downward spiral of fear of falling, leading to more inactivity, loss of strength and further falls</a:t>
            </a:r>
            <a:endParaRPr lang="en-GB" dirty="0">
              <a:effectLst/>
            </a:endParaRPr>
          </a:p>
          <a:p>
            <a:pPr lvl="0"/>
            <a:r>
              <a:rPr lang="en-GB" sz="1200" b="1" kern="1200" dirty="0">
                <a:solidFill>
                  <a:schemeClr val="tx1"/>
                </a:solidFill>
                <a:effectLst/>
                <a:latin typeface="+mn-lt"/>
                <a:ea typeface="+mn-ea"/>
                <a:cs typeface="+mn-cs"/>
              </a:rPr>
              <a:t>Costly</a:t>
            </a:r>
            <a:r>
              <a:rPr lang="en-GB" sz="1200" kern="1200" dirty="0">
                <a:solidFill>
                  <a:schemeClr val="tx1"/>
                </a:solidFill>
                <a:effectLst/>
                <a:latin typeface="+mn-lt"/>
                <a:ea typeface="+mn-ea"/>
                <a:cs typeface="+mn-cs"/>
              </a:rPr>
              <a:t>: Not only to the individual. The financial cost of falls was estimated at £2.3 billion UK-wide in 2013. This equates to approximately £110 million in Wales, even before taking account of the higher proportion of older people in our population</a:t>
            </a:r>
            <a:endParaRPr lang="en-GB" dirty="0">
              <a:effectLst/>
            </a:endParaRPr>
          </a:p>
          <a:p>
            <a:pPr lvl="0"/>
            <a:r>
              <a:rPr lang="en-GB" sz="1200" b="1" kern="1200" dirty="0">
                <a:solidFill>
                  <a:schemeClr val="tx1"/>
                </a:solidFill>
                <a:effectLst/>
                <a:latin typeface="+mn-lt"/>
                <a:ea typeface="+mn-ea"/>
                <a:cs typeface="+mn-cs"/>
              </a:rPr>
              <a:t>Improvable</a:t>
            </a:r>
            <a:r>
              <a:rPr lang="en-GB" sz="1200" kern="1200" dirty="0">
                <a:solidFill>
                  <a:schemeClr val="tx1"/>
                </a:solidFill>
                <a:effectLst/>
                <a:latin typeface="+mn-lt"/>
                <a:ea typeface="+mn-ea"/>
                <a:cs typeface="+mn-cs"/>
              </a:rPr>
              <a:t>: There are risk factors that can be addressed that may reduce the incidence of avoidable falls, and reduce the harm from unavoidable falls.</a:t>
            </a:r>
            <a:endParaRPr lang="en-GB" dirty="0">
              <a:effectLst/>
            </a:endParaRPr>
          </a:p>
          <a:p>
            <a:r>
              <a:rPr lang="en-GB" sz="1200" kern="1200" dirty="0">
                <a:solidFill>
                  <a:schemeClr val="tx1"/>
                </a:solidFill>
                <a:effectLst/>
                <a:latin typeface="+mn-lt"/>
                <a:ea typeface="+mn-ea"/>
                <a:cs typeface="+mn-cs"/>
              </a:rPr>
              <a:t>See: </a:t>
            </a:r>
            <a:r>
              <a:rPr lang="en-GB" sz="1200" u="sng" kern="1200" dirty="0">
                <a:solidFill>
                  <a:schemeClr val="tx1"/>
                </a:solidFill>
                <a:effectLst/>
                <a:latin typeface="+mn-lt"/>
                <a:ea typeface="+mn-ea"/>
                <a:cs typeface="+mn-cs"/>
                <a:hlinkClick r:id="rId3"/>
              </a:rPr>
              <a:t>https://www.nice.org.uk/guidance/cg161/chapter/Introduction</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See: WAST Integrated Medium Term Plan 2018/19-2020/21 </a:t>
            </a:r>
            <a:r>
              <a:rPr lang="en-GB" sz="1200" u="sng" kern="1200" dirty="0">
                <a:solidFill>
                  <a:schemeClr val="tx1"/>
                </a:solidFill>
                <a:effectLst/>
                <a:latin typeface="+mn-lt"/>
                <a:ea typeface="+mn-ea"/>
                <a:cs typeface="+mn-cs"/>
                <a:hlinkClick r:id="rId4"/>
              </a:rPr>
              <a:t>http://www.ambulance.wales.nhs.uk/assets/documents/e6022702-1288-4a8d-8f10-329d559bf638636723557831422038.pdf</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See: </a:t>
            </a:r>
            <a:r>
              <a:rPr lang="en-GB" sz="1200" u="sng" kern="1200" dirty="0">
                <a:solidFill>
                  <a:schemeClr val="tx1"/>
                </a:solidFill>
                <a:effectLst/>
                <a:latin typeface="+mn-lt"/>
                <a:ea typeface="+mn-ea"/>
                <a:cs typeface="+mn-cs"/>
                <a:hlinkClick r:id="rId5"/>
              </a:rPr>
              <a:t>https://publichealthmatters.blog.gov.uk/2014/07/17/the-human-cost-of-falls/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See: ‘Care and Support in Wales: National Population Assessment Report’ p53 - Social Care Wales </a:t>
            </a:r>
            <a:r>
              <a:rPr lang="en-GB" sz="1200" u="sng" kern="1200" dirty="0">
                <a:solidFill>
                  <a:schemeClr val="tx1"/>
                </a:solidFill>
                <a:effectLst/>
                <a:latin typeface="+mn-lt"/>
                <a:ea typeface="+mn-ea"/>
                <a:cs typeface="+mn-cs"/>
                <a:hlinkClick r:id="rId6"/>
              </a:rPr>
              <a:t>https://socialcare.wales/cms_assets/file-uploads/SCW-NPAR-ENG.PDF</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See: </a:t>
            </a:r>
            <a:r>
              <a:rPr lang="en-GB" sz="1200" u="sng" kern="1200" dirty="0">
                <a:solidFill>
                  <a:schemeClr val="tx1"/>
                </a:solidFill>
                <a:effectLst/>
                <a:latin typeface="+mn-lt"/>
                <a:ea typeface="+mn-ea"/>
                <a:cs typeface="+mn-cs"/>
                <a:hlinkClick r:id="rId7"/>
              </a:rPr>
              <a:t>https://www.gov.uk/government/publications/health-profile-for-england/chapter-3-trends-in-morbidity-and-behavioural-risk-factors#morbidity-by-age</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See: </a:t>
            </a:r>
            <a:r>
              <a:rPr lang="en-GB" sz="1200" u="sng" kern="1200" dirty="0">
                <a:solidFill>
                  <a:schemeClr val="tx1"/>
                </a:solidFill>
                <a:effectLst/>
                <a:latin typeface="+mn-lt"/>
                <a:ea typeface="+mn-ea"/>
                <a:cs typeface="+mn-cs"/>
                <a:hlinkClick r:id="rId8"/>
              </a:rPr>
              <a:t>https://www.ons.gov.uk/file?uri=/peoplepopulationandcommunity/populationandmigration/populationestimates/datasets/populationestimatesforukenglandandwalesscotlandandnorthernireland/mid2017/ukmidyearestimates2017finalversion.xls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See: </a:t>
            </a:r>
            <a:r>
              <a:rPr lang="en-GB" sz="1200" u="sng" kern="1200" dirty="0">
                <a:solidFill>
                  <a:schemeClr val="tx1"/>
                </a:solidFill>
                <a:effectLst/>
                <a:latin typeface="+mn-lt"/>
                <a:ea typeface="+mn-ea"/>
                <a:cs typeface="+mn-cs"/>
                <a:hlinkClick r:id="rId9"/>
              </a:rPr>
              <a:t>https://www.nice.org.uk/guidance/cg161/ifp/chapter/Reducing-your-risk-of-falling</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6</a:t>
            </a:fld>
            <a:endParaRPr lang="en-GB"/>
          </a:p>
        </p:txBody>
      </p:sp>
    </p:spTree>
    <p:extLst>
      <p:ext uri="{BB962C8B-B14F-4D97-AF65-F5344CB8AC3E}">
        <p14:creationId xmlns:p14="http://schemas.microsoft.com/office/powerpoint/2010/main" val="2120426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first tasks, once I had scoped the initial topic for the project, were to convene an</a:t>
            </a:r>
            <a:r>
              <a:rPr lang="en-GB" baseline="0" dirty="0"/>
              <a:t> internal project board and submit a project initiation document, then keep the thematic steering board updated with regular monthly ‘highlight reports’.</a:t>
            </a:r>
            <a:endParaRPr lang="en-GB" dirty="0"/>
          </a:p>
          <a:p>
            <a:endParaRPr lang="en-GB" dirty="0"/>
          </a:p>
          <a:p>
            <a:r>
              <a:rPr lang="en-GB" dirty="0"/>
              <a:t>Academi Wales talk from Andrew Scowcroft,</a:t>
            </a:r>
            <a:r>
              <a:rPr lang="en-GB" baseline="0" dirty="0"/>
              <a:t> 4 models of organisational culture possibly adapted from Charles </a:t>
            </a:r>
            <a:r>
              <a:rPr lang="en-GB" baseline="0" dirty="0" err="1"/>
              <a:t>Handy’s</a:t>
            </a:r>
            <a:r>
              <a:rPr lang="en-GB" baseline="0" dirty="0"/>
              <a:t> (1976) popularization of Roger Harrison’s (1972) theory linking organisational culture with organisational structure. </a:t>
            </a:r>
          </a:p>
          <a:p>
            <a:r>
              <a:rPr lang="en-GB" baseline="0" dirty="0"/>
              <a:t>I realised although I thought I came from an Apollo culture I was actually Dionysus – square peg round hole!</a:t>
            </a:r>
          </a:p>
          <a:p>
            <a:endParaRPr lang="en-GB" baseline="0" dirty="0"/>
          </a:p>
          <a:p>
            <a:r>
              <a:rPr lang="en-GB" baseline="0" dirty="0"/>
              <a:t>I mitigated this by utilising the experience and knowledge of the friendly and enthusiastic staff at HIW who had done all this before….</a:t>
            </a:r>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7</a:t>
            </a:fld>
            <a:endParaRPr lang="en-GB"/>
          </a:p>
        </p:txBody>
      </p:sp>
    </p:spTree>
    <p:extLst>
      <p:ext uri="{BB962C8B-B14F-4D97-AF65-F5344CB8AC3E}">
        <p14:creationId xmlns:p14="http://schemas.microsoft.com/office/powerpoint/2010/main" val="1874705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u="none" strike="noStrike" kern="1200" baseline="0" dirty="0">
                <a:solidFill>
                  <a:schemeClr val="tx1"/>
                </a:solidFill>
                <a:latin typeface="+mn-lt"/>
                <a:ea typeface="+mn-ea"/>
                <a:cs typeface="+mn-cs"/>
              </a:rPr>
              <a:t>Leading the stakeholder liaison group – imposter syndrome!</a:t>
            </a:r>
          </a:p>
          <a:p>
            <a:r>
              <a:rPr lang="en-GB" sz="1200" b="0" i="1" u="none" strike="noStrike" kern="1200" baseline="0" dirty="0">
                <a:solidFill>
                  <a:schemeClr val="tx1"/>
                </a:solidFill>
                <a:latin typeface="+mn-lt"/>
                <a:ea typeface="+mn-ea"/>
                <a:cs typeface="+mn-cs"/>
              </a:rPr>
              <a:t>Necessary for robustness of method and testing findings – especially given the limited and qualitative nature of the data sources for the review. </a:t>
            </a:r>
          </a:p>
          <a:p>
            <a:endParaRPr lang="en-GB" sz="1200" b="0" i="1" u="none" strike="noStrike" kern="1200" baseline="0" dirty="0">
              <a:solidFill>
                <a:schemeClr val="tx1"/>
              </a:solidFill>
              <a:latin typeface="+mn-lt"/>
              <a:ea typeface="+mn-ea"/>
              <a:cs typeface="+mn-cs"/>
            </a:endParaRPr>
          </a:p>
          <a:p>
            <a:r>
              <a:rPr lang="en-GB" sz="1200" b="0" i="1" u="none" strike="noStrike" kern="1200" baseline="0" dirty="0">
                <a:solidFill>
                  <a:schemeClr val="tx1"/>
                </a:solidFill>
                <a:latin typeface="+mn-lt"/>
                <a:ea typeface="+mn-ea"/>
                <a:cs typeface="+mn-cs"/>
              </a:rPr>
              <a:t>Membership of stakeholder group:</a:t>
            </a:r>
          </a:p>
          <a:p>
            <a:r>
              <a:rPr lang="en-GB" sz="1200" b="0" i="1" u="none" strike="noStrike" kern="1200" baseline="0" dirty="0">
                <a:solidFill>
                  <a:schemeClr val="tx1"/>
                </a:solidFill>
                <a:latin typeface="+mn-lt"/>
                <a:ea typeface="+mn-ea"/>
                <a:cs typeface="+mn-cs"/>
              </a:rPr>
              <a:t>Welsh Government, Care Inspectorate Wales, Social Care</a:t>
            </a:r>
          </a:p>
          <a:p>
            <a:r>
              <a:rPr lang="en-GB" sz="1200" b="0" i="1" u="none" strike="noStrike" kern="1200" baseline="0" dirty="0">
                <a:solidFill>
                  <a:schemeClr val="tx1"/>
                </a:solidFill>
                <a:latin typeface="+mn-lt"/>
                <a:ea typeface="+mn-ea"/>
                <a:cs typeface="+mn-cs"/>
              </a:rPr>
              <a:t>Wales, Age Cymru, 1000 Lives National Falls Taskforce,</a:t>
            </a:r>
          </a:p>
          <a:p>
            <a:r>
              <a:rPr lang="en-GB" sz="1200" b="0" i="1" u="none" strike="noStrike" kern="1200" baseline="0" dirty="0">
                <a:solidFill>
                  <a:schemeClr val="tx1"/>
                </a:solidFill>
                <a:latin typeface="+mn-lt"/>
                <a:ea typeface="+mn-ea"/>
                <a:cs typeface="+mn-cs"/>
              </a:rPr>
              <a:t>NHS Delivery Unit, WAST, Older Peoples Commissioner for</a:t>
            </a:r>
          </a:p>
          <a:p>
            <a:r>
              <a:rPr lang="en-GB" sz="1200" b="0" i="1" u="none" strike="noStrike" kern="1200" baseline="0" dirty="0">
                <a:solidFill>
                  <a:schemeClr val="tx1"/>
                </a:solidFill>
                <a:latin typeface="+mn-lt"/>
                <a:ea typeface="+mn-ea"/>
                <a:cs typeface="+mn-cs"/>
              </a:rPr>
              <a:t>Wales, Community Health Council</a:t>
            </a:r>
          </a:p>
          <a:p>
            <a:endParaRPr lang="en-GB" sz="1200" b="0" i="1" u="none" strike="noStrike" kern="1200" baseline="0" dirty="0">
              <a:solidFill>
                <a:schemeClr val="tx1"/>
              </a:solidFill>
              <a:latin typeface="+mn-lt"/>
              <a:ea typeface="+mn-ea"/>
              <a:cs typeface="+mn-cs"/>
            </a:endParaRPr>
          </a:p>
          <a:p>
            <a:r>
              <a:rPr lang="en-GB" sz="1200" b="0" i="1" u="none" strike="noStrike" kern="1200" baseline="0" dirty="0">
                <a:solidFill>
                  <a:schemeClr val="tx1"/>
                </a:solidFill>
                <a:latin typeface="+mn-lt"/>
                <a:ea typeface="+mn-ea"/>
                <a:cs typeface="+mn-cs"/>
              </a:rPr>
              <a:t>**what about a reference to the ‘push me pull you’ tool we completed here? I can talk about how I saw myself influencing/leading the two groups.</a:t>
            </a:r>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8</a:t>
            </a:fld>
            <a:endParaRPr lang="en-GB"/>
          </a:p>
        </p:txBody>
      </p:sp>
    </p:spTree>
    <p:extLst>
      <p:ext uri="{BB962C8B-B14F-4D97-AF65-F5344CB8AC3E}">
        <p14:creationId xmlns:p14="http://schemas.microsoft.com/office/powerpoint/2010/main" val="1023911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inform this review, we gathered evidence from: </a:t>
            </a:r>
          </a:p>
          <a:p>
            <a:pPr lvl="0"/>
            <a:r>
              <a:rPr lang="en-GB" sz="1200" kern="1200" dirty="0">
                <a:solidFill>
                  <a:schemeClr val="tx1"/>
                </a:solidFill>
                <a:effectLst/>
                <a:latin typeface="+mn-lt"/>
                <a:ea typeface="+mn-ea"/>
                <a:cs typeface="+mn-cs"/>
              </a:rPr>
              <a:t>six individual falls services in all their different configurations (see appendix)</a:t>
            </a:r>
            <a:endParaRPr lang="en-GB" dirty="0">
              <a:effectLst/>
            </a:endParaRPr>
          </a:p>
          <a:p>
            <a:pPr lvl="0"/>
            <a:r>
              <a:rPr lang="en-GB" sz="1200" kern="1200" dirty="0">
                <a:solidFill>
                  <a:schemeClr val="tx1"/>
                </a:solidFill>
                <a:effectLst/>
                <a:latin typeface="+mn-lt"/>
                <a:ea typeface="+mn-ea"/>
                <a:cs typeface="+mn-cs"/>
              </a:rPr>
              <a:t>a wide range of employees from community resource teams</a:t>
            </a:r>
            <a:endParaRPr lang="en-GB" dirty="0">
              <a:effectLst/>
            </a:endParaRPr>
          </a:p>
          <a:p>
            <a:pPr lvl="0"/>
            <a:r>
              <a:rPr lang="en-GB" sz="1200" kern="1200" dirty="0">
                <a:solidFill>
                  <a:schemeClr val="tx1"/>
                </a:solidFill>
                <a:effectLst/>
                <a:latin typeface="+mn-lt"/>
                <a:ea typeface="+mn-ea"/>
                <a:cs typeface="+mn-cs"/>
              </a:rPr>
              <a:t>outpatient teams</a:t>
            </a:r>
            <a:endParaRPr lang="en-GB" dirty="0">
              <a:effectLst/>
            </a:endParaRPr>
          </a:p>
          <a:p>
            <a:pPr lvl="0"/>
            <a:r>
              <a:rPr lang="en-GB" sz="1200" kern="1200" dirty="0">
                <a:solidFill>
                  <a:schemeClr val="tx1"/>
                </a:solidFill>
                <a:effectLst/>
                <a:latin typeface="+mn-lt"/>
                <a:ea typeface="+mn-ea"/>
                <a:cs typeface="+mn-cs"/>
              </a:rPr>
              <a:t>community hospitals</a:t>
            </a:r>
            <a:endParaRPr lang="en-GB" dirty="0">
              <a:effectLst/>
            </a:endParaRPr>
          </a:p>
          <a:p>
            <a:pPr lvl="0"/>
            <a:r>
              <a:rPr lang="en-GB" sz="1200" kern="1200" dirty="0">
                <a:solidFill>
                  <a:schemeClr val="tx1"/>
                </a:solidFill>
                <a:effectLst/>
                <a:latin typeface="+mn-lt"/>
                <a:ea typeface="+mn-ea"/>
                <a:cs typeface="+mn-cs"/>
              </a:rPr>
              <a:t>hospital therapy teams</a:t>
            </a:r>
            <a:endParaRPr lang="en-GB" dirty="0">
              <a:effectLst/>
            </a:endParaRPr>
          </a:p>
          <a:p>
            <a:pPr lvl="0"/>
            <a:r>
              <a:rPr lang="en-GB" sz="1200" kern="1200" dirty="0">
                <a:solidFill>
                  <a:schemeClr val="tx1"/>
                </a:solidFill>
                <a:effectLst/>
                <a:latin typeface="+mn-lt"/>
                <a:ea typeface="+mn-ea"/>
                <a:cs typeface="+mn-cs"/>
              </a:rPr>
              <a:t>discharge liaison teams</a:t>
            </a:r>
            <a:endParaRPr lang="en-GB" dirty="0">
              <a:effectLst/>
            </a:endParaRPr>
          </a:p>
          <a:p>
            <a:pPr lvl="0"/>
            <a:r>
              <a:rPr lang="en-GB" sz="1200" kern="1200" dirty="0">
                <a:solidFill>
                  <a:schemeClr val="tx1"/>
                </a:solidFill>
                <a:effectLst/>
                <a:latin typeface="+mn-lt"/>
                <a:ea typeface="+mn-ea"/>
                <a:cs typeface="+mn-cs"/>
              </a:rPr>
              <a:t>five care homes</a:t>
            </a:r>
            <a:endParaRPr lang="en-GB" dirty="0">
              <a:effectLst/>
            </a:endParaRPr>
          </a:p>
          <a:p>
            <a:pPr lvl="0"/>
            <a:r>
              <a:rPr lang="en-GB" sz="1200" kern="1200" dirty="0">
                <a:solidFill>
                  <a:schemeClr val="tx1"/>
                </a:solidFill>
                <a:effectLst/>
                <a:latin typeface="+mn-lt"/>
                <a:ea typeface="+mn-ea"/>
                <a:cs typeface="+mn-cs"/>
              </a:rPr>
              <a:t>domiciliary care staff</a:t>
            </a:r>
            <a:endParaRPr lang="en-GB" dirty="0">
              <a:effectLst/>
            </a:endParaRPr>
          </a:p>
          <a:p>
            <a:pPr lvl="0"/>
            <a:r>
              <a:rPr lang="en-GB" sz="1200" kern="1200" dirty="0">
                <a:solidFill>
                  <a:schemeClr val="tx1"/>
                </a:solidFill>
                <a:effectLst/>
                <a:latin typeface="+mn-lt"/>
                <a:ea typeface="+mn-ea"/>
                <a:cs typeface="+mn-cs"/>
              </a:rPr>
              <a:t>primary care teams, including GPs, and</a:t>
            </a:r>
            <a:endParaRPr lang="en-GB" dirty="0">
              <a:effectLst/>
            </a:endParaRPr>
          </a:p>
          <a:p>
            <a:pPr lvl="0"/>
            <a:r>
              <a:rPr lang="en-GB" sz="1200" kern="1200" dirty="0">
                <a:solidFill>
                  <a:schemeClr val="tx1"/>
                </a:solidFill>
                <a:effectLst/>
                <a:latin typeface="+mn-lt"/>
                <a:ea typeface="+mn-ea"/>
                <a:cs typeface="+mn-cs"/>
              </a:rPr>
              <a:t>five older persons’ focus groups comprising a total of approximately 50 people aged 65 years and over.</a:t>
            </a:r>
            <a:endParaRPr lang="en-GB" dirty="0">
              <a:effectLst/>
            </a:endParaRPr>
          </a:p>
          <a:p>
            <a:r>
              <a:rPr lang="en-GB" sz="1200" kern="1200" dirty="0">
                <a:solidFill>
                  <a:schemeClr val="tx1"/>
                </a:solidFill>
                <a:effectLst/>
                <a:latin typeface="+mn-lt"/>
                <a:ea typeface="+mn-ea"/>
                <a:cs typeface="+mn-cs"/>
              </a:rPr>
              <a:t> </a:t>
            </a:r>
            <a:endParaRPr lang="en-GB" dirty="0">
              <a:effectLst/>
            </a:endParaRPr>
          </a:p>
          <a:p>
            <a:r>
              <a:rPr lang="en-GB" sz="1200" kern="1200" dirty="0">
                <a:solidFill>
                  <a:schemeClr val="tx1"/>
                </a:solidFill>
                <a:effectLst/>
                <a:latin typeface="+mn-lt"/>
                <a:ea typeface="+mn-ea"/>
                <a:cs typeface="+mn-cs"/>
              </a:rPr>
              <a:t>Some of the focus groups were arranged through Age </a:t>
            </a:r>
            <a:r>
              <a:rPr lang="en-GB" sz="1200" kern="1200" dirty="0" err="1">
                <a:solidFill>
                  <a:schemeClr val="tx1"/>
                </a:solidFill>
                <a:effectLst/>
                <a:latin typeface="+mn-lt"/>
                <a:ea typeface="+mn-ea"/>
                <a:cs typeface="+mn-cs"/>
              </a:rPr>
              <a:t>Cymru’s</a:t>
            </a:r>
            <a:r>
              <a:rPr lang="en-GB" sz="1200" kern="1200" dirty="0">
                <a:solidFill>
                  <a:schemeClr val="tx1"/>
                </a:solidFill>
                <a:effectLst/>
                <a:latin typeface="+mn-lt"/>
                <a:ea typeface="+mn-ea"/>
                <a:cs typeface="+mn-cs"/>
              </a:rPr>
              <a:t> public engagement team who gave invaluable assistance with the logistics of focus group organisation. </a:t>
            </a:r>
          </a:p>
          <a:p>
            <a:r>
              <a:rPr lang="en-GB" sz="1200" kern="1200" dirty="0">
                <a:solidFill>
                  <a:schemeClr val="tx1"/>
                </a:solidFill>
                <a:effectLst/>
                <a:latin typeface="+mn-lt"/>
                <a:ea typeface="+mn-ea"/>
                <a:cs typeface="+mn-cs"/>
              </a:rPr>
              <a:t>The health board areas that this review focused on contributed significantly to the gathering of information for this review and are also active partners in the national programmes outlined in appendix C.</a:t>
            </a:r>
          </a:p>
          <a:p>
            <a:r>
              <a:rPr lang="en-GB" sz="1200" kern="1200" dirty="0">
                <a:solidFill>
                  <a:schemeClr val="tx1"/>
                </a:solidFill>
                <a:effectLst/>
                <a:latin typeface="+mn-lt"/>
                <a:ea typeface="+mn-ea"/>
                <a:cs typeface="+mn-cs"/>
              </a:rPr>
              <a:t>See: </a:t>
            </a:r>
            <a:r>
              <a:rPr lang="en-GB" sz="1200" u="sng" kern="1200" dirty="0">
                <a:solidFill>
                  <a:schemeClr val="tx1"/>
                </a:solidFill>
                <a:effectLst/>
                <a:latin typeface="+mn-lt"/>
                <a:ea typeface="+mn-ea"/>
                <a:cs typeface="+mn-cs"/>
                <a:hlinkClick r:id="rId3"/>
              </a:rPr>
              <a:t>https://www.ageuk.org.uk/cymru</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9</a:t>
            </a:fld>
            <a:endParaRPr lang="en-GB"/>
          </a:p>
        </p:txBody>
      </p:sp>
    </p:spTree>
    <p:extLst>
      <p:ext uri="{BB962C8B-B14F-4D97-AF65-F5344CB8AC3E}">
        <p14:creationId xmlns:p14="http://schemas.microsoft.com/office/powerpoint/2010/main" val="2087579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Some of the themes that arose from my project were concerning leadership itself.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The King’s Fund report on leadership and engagement for improvement in the NHS in 2012 notes the need to move from the traditional ‘pace-setter’ approach described by Goleman in 2000 to leading clinical services and transformational change for the better, to a more effective model of ‘engaging’ leadership.</a:t>
            </a:r>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10</a:t>
            </a:fld>
            <a:endParaRPr lang="en-GB"/>
          </a:p>
        </p:txBody>
      </p:sp>
    </p:spTree>
    <p:extLst>
      <p:ext uri="{BB962C8B-B14F-4D97-AF65-F5344CB8AC3E}">
        <p14:creationId xmlns:p14="http://schemas.microsoft.com/office/powerpoint/2010/main" val="2651982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Goleman’s Six</a:t>
            </a:r>
            <a:r>
              <a:rPr lang="en-GB" baseline="0" dirty="0"/>
              <a:t> Leadership styles, 2000.</a:t>
            </a:r>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11</a:t>
            </a:fld>
            <a:endParaRPr lang="en-GB"/>
          </a:p>
        </p:txBody>
      </p:sp>
    </p:spTree>
    <p:extLst>
      <p:ext uri="{BB962C8B-B14F-4D97-AF65-F5344CB8AC3E}">
        <p14:creationId xmlns:p14="http://schemas.microsoft.com/office/powerpoint/2010/main" val="1939607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t>
            </a:r>
            <a:r>
              <a:rPr lang="en-GB" sz="1200" b="0" i="0" u="none" strike="noStrike" kern="1200" baseline="0" dirty="0">
                <a:solidFill>
                  <a:schemeClr val="tx1"/>
                </a:solidFill>
                <a:latin typeface="+mn-lt"/>
                <a:ea typeface="+mn-ea"/>
                <a:cs typeface="+mn-cs"/>
              </a:rPr>
              <a:t>2008 model of ‘engaging’ leadership from the Chartered Institute of Personnel and Development, referenced in the King’s Fund report on leadership and engagement for improvement in the NHS in 2012 </a:t>
            </a:r>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12</a:t>
            </a:fld>
            <a:endParaRPr lang="en-GB"/>
          </a:p>
        </p:txBody>
      </p:sp>
    </p:spTree>
    <p:extLst>
      <p:ext uri="{BB962C8B-B14F-4D97-AF65-F5344CB8AC3E}">
        <p14:creationId xmlns:p14="http://schemas.microsoft.com/office/powerpoint/2010/main" val="2155487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Kings Fund review in 2012 on engagement and leadership for improvement</a:t>
            </a:r>
            <a:r>
              <a:rPr lang="en-GB" baseline="0" dirty="0"/>
              <a:t> in the NHS point out the importance of activating people in the general public as well as in the staff body in providing sustainable positive impact for our health service.</a:t>
            </a:r>
            <a:endParaRPr lang="en-GB" dirty="0"/>
          </a:p>
          <a:p>
            <a:r>
              <a:rPr lang="en-GB" dirty="0"/>
              <a:t>This also harks back to the quad aim of ‘joy in work’,</a:t>
            </a:r>
            <a:r>
              <a:rPr lang="en-GB" baseline="0" dirty="0"/>
              <a:t> a framework for which is proposed in an IHI white paper in 2017.</a:t>
            </a:r>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13</a:t>
            </a:fld>
            <a:endParaRPr lang="en-GB"/>
          </a:p>
        </p:txBody>
      </p:sp>
    </p:spTree>
    <p:extLst>
      <p:ext uri="{BB962C8B-B14F-4D97-AF65-F5344CB8AC3E}">
        <p14:creationId xmlns:p14="http://schemas.microsoft.com/office/powerpoint/2010/main" val="38437519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is a lot of good work ongoing around prevention of avoidable falls for older people, promotion of wellbeing and good quality of life and management of falls when they do happen. We have also seen examples of care being more community-based and person-centred, minimising unnecessary time spent in hospital. </a:t>
            </a:r>
          </a:p>
          <a:p>
            <a:r>
              <a:rPr lang="en-GB" sz="1200" kern="1200" dirty="0">
                <a:solidFill>
                  <a:schemeClr val="tx1"/>
                </a:solidFill>
                <a:effectLst/>
                <a:latin typeface="+mn-lt"/>
                <a:ea typeface="+mn-ea"/>
                <a:cs typeface="+mn-cs"/>
              </a:rPr>
              <a:t>However, this review has highlighted some recurring messages, from people directly involved in the falls integrated care pathway, about what still needs to change, develop or improve. These improvements are needed in order to achieve the ultimate aim of a seamless, person-centred, prudent, but high-quality health and social care system. </a:t>
            </a:r>
          </a:p>
          <a:p>
            <a:r>
              <a:rPr lang="en-GB" sz="1200" kern="1200" dirty="0">
                <a:solidFill>
                  <a:schemeClr val="tx1"/>
                </a:solidFill>
                <a:effectLst/>
                <a:latin typeface="+mn-lt"/>
                <a:ea typeface="+mn-ea"/>
                <a:cs typeface="+mn-cs"/>
              </a:rPr>
              <a:t>The recommendations that we have made reflect the potential for high-value impact in furthering integrated care and falls management in Wales when implemented, largely through better coordination. Coordination is essential to both regional and National progress in this area.</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a:t>
            </a:r>
            <a:r>
              <a:rPr lang="en-GB" sz="1200" kern="1200" baseline="0" dirty="0">
                <a:solidFill>
                  <a:schemeClr val="tx1"/>
                </a:solidFill>
                <a:effectLst/>
                <a:latin typeface="+mn-lt"/>
                <a:ea typeface="+mn-ea"/>
                <a:cs typeface="+mn-cs"/>
              </a:rPr>
              <a:t> will be requiring a response from these bodies in the form of an improvement plan for these recommendations.</a:t>
            </a:r>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14</a:t>
            </a:fld>
            <a:endParaRPr lang="en-GB"/>
          </a:p>
        </p:txBody>
      </p:sp>
    </p:spTree>
    <p:extLst>
      <p:ext uri="{BB962C8B-B14F-4D97-AF65-F5344CB8AC3E}">
        <p14:creationId xmlns:p14="http://schemas.microsoft.com/office/powerpoint/2010/main" val="2519691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ways in which we are planning to disseminate the message of this report reflect the strategic</a:t>
            </a:r>
            <a:r>
              <a:rPr lang="en-GB" baseline="0" dirty="0"/>
              <a:t> priorities of HIW’s 3 year plan and also their requirement to answer challenges set down by WG in A Healthier Wales.</a:t>
            </a:r>
          </a:p>
          <a:p>
            <a:r>
              <a:rPr lang="en-GB" baseline="0" dirty="0"/>
              <a:t>Report, poster, videos – online.</a:t>
            </a:r>
          </a:p>
          <a:p>
            <a:endParaRPr lang="en-GB" baseline="0" dirty="0"/>
          </a:p>
          <a:p>
            <a:r>
              <a:rPr lang="en-GB" baseline="0" dirty="0"/>
              <a:t>This has raised new challenges – liaising with the external design company, the stages involved in producing a public-facing document on behalf of an impartial, government-associated organisation – proofreading, easy-read, welsh translation, inclusivity etc. </a:t>
            </a:r>
          </a:p>
          <a:p>
            <a:r>
              <a:rPr lang="en-GB" baseline="0" dirty="0"/>
              <a:t>Budgets, procurement procedure, design briefs, </a:t>
            </a:r>
            <a:r>
              <a:rPr lang="en-GB" baseline="0" dirty="0" err="1"/>
              <a:t>comms</a:t>
            </a:r>
            <a:r>
              <a:rPr lang="en-GB" baseline="0" dirty="0"/>
              <a:t> teams. </a:t>
            </a:r>
            <a:endParaRPr lang="en-GB" dirty="0"/>
          </a:p>
        </p:txBody>
      </p:sp>
      <p:sp>
        <p:nvSpPr>
          <p:cNvPr id="4" name="Slide Number Placeholder 3"/>
          <p:cNvSpPr>
            <a:spLocks noGrp="1"/>
          </p:cNvSpPr>
          <p:nvPr>
            <p:ph type="sldNum" sz="quarter" idx="10"/>
          </p:nvPr>
        </p:nvSpPr>
        <p:spPr/>
        <p:txBody>
          <a:bodyPr/>
          <a:lstStyle/>
          <a:p>
            <a:fld id="{3F34C651-71E6-4D86-B4B0-A0043C36BF46}" type="slidenum">
              <a:rPr lang="en-GB" smtClean="0"/>
              <a:t>15</a:t>
            </a:fld>
            <a:endParaRPr lang="en-GB"/>
          </a:p>
        </p:txBody>
      </p:sp>
    </p:spTree>
    <p:extLst>
      <p:ext uri="{BB962C8B-B14F-4D97-AF65-F5344CB8AC3E}">
        <p14:creationId xmlns:p14="http://schemas.microsoft.com/office/powerpoint/2010/main" val="3057713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2469732-2F95-4EA9-B4FF-DAFF98A2E018}" type="datetimeFigureOut">
              <a:rPr lang="en-GB" smtClean="0"/>
              <a:t>12/09/2019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F567BB-7722-4A23-A3C5-8CAE50995B98}" type="slidenum">
              <a:rPr lang="en-GB" smtClean="0"/>
              <a:t>‹#›</a:t>
            </a:fld>
            <a:endParaRPr lang="en-GB"/>
          </a:p>
        </p:txBody>
      </p:sp>
    </p:spTree>
    <p:extLst>
      <p:ext uri="{BB962C8B-B14F-4D97-AF65-F5344CB8AC3E}">
        <p14:creationId xmlns:p14="http://schemas.microsoft.com/office/powerpoint/2010/main" val="1630717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469732-2F95-4EA9-B4FF-DAFF98A2E018}" type="datetimeFigureOut">
              <a:rPr lang="en-GB" smtClean="0"/>
              <a:t>12/09/2019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F567BB-7722-4A23-A3C5-8CAE50995B98}" type="slidenum">
              <a:rPr lang="en-GB" smtClean="0"/>
              <a:t>‹#›</a:t>
            </a:fld>
            <a:endParaRPr lang="en-GB"/>
          </a:p>
        </p:txBody>
      </p:sp>
    </p:spTree>
    <p:extLst>
      <p:ext uri="{BB962C8B-B14F-4D97-AF65-F5344CB8AC3E}">
        <p14:creationId xmlns:p14="http://schemas.microsoft.com/office/powerpoint/2010/main" val="731232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2469732-2F95-4EA9-B4FF-DAFF98A2E018}" type="datetimeFigureOut">
              <a:rPr lang="en-GB" smtClean="0"/>
              <a:t>12/09/2019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F567BB-7722-4A23-A3C5-8CAE50995B98}" type="slidenum">
              <a:rPr lang="en-GB" smtClean="0"/>
              <a:t>‹#›</a:t>
            </a:fld>
            <a:endParaRPr lang="en-GB"/>
          </a:p>
        </p:txBody>
      </p:sp>
    </p:spTree>
    <p:extLst>
      <p:ext uri="{BB962C8B-B14F-4D97-AF65-F5344CB8AC3E}">
        <p14:creationId xmlns:p14="http://schemas.microsoft.com/office/powerpoint/2010/main" val="599713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2469732-2F95-4EA9-B4FF-DAFF98A2E018}" type="datetimeFigureOut">
              <a:rPr lang="en-GB" smtClean="0"/>
              <a:t>12/09/2019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F567BB-7722-4A23-A3C5-8CAE50995B98}" type="slidenum">
              <a:rPr lang="en-GB" smtClean="0"/>
              <a:t>‹#›</a:t>
            </a:fld>
            <a:endParaRPr lang="en-GB"/>
          </a:p>
        </p:txBody>
      </p:sp>
    </p:spTree>
    <p:extLst>
      <p:ext uri="{BB962C8B-B14F-4D97-AF65-F5344CB8AC3E}">
        <p14:creationId xmlns:p14="http://schemas.microsoft.com/office/powerpoint/2010/main" val="3706984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2469732-2F95-4EA9-B4FF-DAFF98A2E018}" type="datetimeFigureOut">
              <a:rPr lang="en-GB" smtClean="0"/>
              <a:t>12/09/2019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F567BB-7722-4A23-A3C5-8CAE50995B98}" type="slidenum">
              <a:rPr lang="en-GB" smtClean="0"/>
              <a:t>‹#›</a:t>
            </a:fld>
            <a:endParaRPr lang="en-GB"/>
          </a:p>
        </p:txBody>
      </p:sp>
    </p:spTree>
    <p:extLst>
      <p:ext uri="{BB962C8B-B14F-4D97-AF65-F5344CB8AC3E}">
        <p14:creationId xmlns:p14="http://schemas.microsoft.com/office/powerpoint/2010/main" val="1435825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2469732-2F95-4EA9-B4FF-DAFF98A2E018}" type="datetimeFigureOut">
              <a:rPr lang="en-GB" smtClean="0"/>
              <a:t>12/09/2019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F567BB-7722-4A23-A3C5-8CAE50995B98}" type="slidenum">
              <a:rPr lang="en-GB" smtClean="0"/>
              <a:t>‹#›</a:t>
            </a:fld>
            <a:endParaRPr lang="en-GB"/>
          </a:p>
        </p:txBody>
      </p:sp>
    </p:spTree>
    <p:extLst>
      <p:ext uri="{BB962C8B-B14F-4D97-AF65-F5344CB8AC3E}">
        <p14:creationId xmlns:p14="http://schemas.microsoft.com/office/powerpoint/2010/main" val="1008125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469732-2F95-4EA9-B4FF-DAFF98A2E018}" type="datetimeFigureOut">
              <a:rPr lang="en-GB" smtClean="0"/>
              <a:t>12/09/2019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F567BB-7722-4A23-A3C5-8CAE50995B98}" type="slidenum">
              <a:rPr lang="en-GB" smtClean="0"/>
              <a:t>‹#›</a:t>
            </a:fld>
            <a:endParaRPr lang="en-GB"/>
          </a:p>
        </p:txBody>
      </p:sp>
    </p:spTree>
    <p:extLst>
      <p:ext uri="{BB962C8B-B14F-4D97-AF65-F5344CB8AC3E}">
        <p14:creationId xmlns:p14="http://schemas.microsoft.com/office/powerpoint/2010/main" val="1861786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469732-2F95-4EA9-B4FF-DAFF98A2E018}" type="datetimeFigureOut">
              <a:rPr lang="en-GB" smtClean="0"/>
              <a:t>12/09/2019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F567BB-7722-4A23-A3C5-8CAE50995B98}" type="slidenum">
              <a:rPr lang="en-GB" smtClean="0"/>
              <a:t>‹#›</a:t>
            </a:fld>
            <a:endParaRPr lang="en-GB"/>
          </a:p>
        </p:txBody>
      </p:sp>
    </p:spTree>
    <p:extLst>
      <p:ext uri="{BB962C8B-B14F-4D97-AF65-F5344CB8AC3E}">
        <p14:creationId xmlns:p14="http://schemas.microsoft.com/office/powerpoint/2010/main" val="3054929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469732-2F95-4EA9-B4FF-DAFF98A2E018}" type="datetimeFigureOut">
              <a:rPr lang="en-GB" smtClean="0"/>
              <a:t>12/09/2019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F567BB-7722-4A23-A3C5-8CAE50995B98}" type="slidenum">
              <a:rPr lang="en-GB" smtClean="0"/>
              <a:t>‹#›</a:t>
            </a:fld>
            <a:endParaRPr lang="en-GB"/>
          </a:p>
        </p:txBody>
      </p:sp>
    </p:spTree>
    <p:extLst>
      <p:ext uri="{BB962C8B-B14F-4D97-AF65-F5344CB8AC3E}">
        <p14:creationId xmlns:p14="http://schemas.microsoft.com/office/powerpoint/2010/main" val="2827911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469732-2F95-4EA9-B4FF-DAFF98A2E018}" type="datetimeFigureOut">
              <a:rPr lang="en-GB" smtClean="0"/>
              <a:t>12/09/2019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F567BB-7722-4A23-A3C5-8CAE50995B98}" type="slidenum">
              <a:rPr lang="en-GB" smtClean="0"/>
              <a:t>‹#›</a:t>
            </a:fld>
            <a:endParaRPr lang="en-GB"/>
          </a:p>
        </p:txBody>
      </p:sp>
    </p:spTree>
    <p:extLst>
      <p:ext uri="{BB962C8B-B14F-4D97-AF65-F5344CB8AC3E}">
        <p14:creationId xmlns:p14="http://schemas.microsoft.com/office/powerpoint/2010/main" val="1738544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469732-2F95-4EA9-B4FF-DAFF98A2E018}" type="datetimeFigureOut">
              <a:rPr lang="en-GB" smtClean="0"/>
              <a:t>12/09/2019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F567BB-7722-4A23-A3C5-8CAE50995B98}" type="slidenum">
              <a:rPr lang="en-GB" smtClean="0"/>
              <a:t>‹#›</a:t>
            </a:fld>
            <a:endParaRPr lang="en-GB"/>
          </a:p>
        </p:txBody>
      </p:sp>
    </p:spTree>
    <p:extLst>
      <p:ext uri="{BB962C8B-B14F-4D97-AF65-F5344CB8AC3E}">
        <p14:creationId xmlns:p14="http://schemas.microsoft.com/office/powerpoint/2010/main" val="4264417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469732-2F95-4EA9-B4FF-DAFF98A2E018}" type="datetimeFigureOut">
              <a:rPr lang="en-GB" smtClean="0"/>
              <a:t>12/09/2019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F567BB-7722-4A23-A3C5-8CAE50995B98}" type="slidenum">
              <a:rPr lang="en-GB" smtClean="0"/>
              <a:t>‹#›</a:t>
            </a:fld>
            <a:endParaRPr lang="en-GB"/>
          </a:p>
        </p:txBody>
      </p:sp>
    </p:spTree>
    <p:extLst>
      <p:ext uri="{BB962C8B-B14F-4D97-AF65-F5344CB8AC3E}">
        <p14:creationId xmlns:p14="http://schemas.microsoft.com/office/powerpoint/2010/main" val="25716051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jpg"/><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jpg"/><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3.jpeg"/><Relationship Id="rId5" Type="http://schemas.openxmlformats.org/officeDocument/2006/relationships/image" Target="../media/image17.jpeg"/><Relationship Id="rId10" Type="http://schemas.openxmlformats.org/officeDocument/2006/relationships/image" Target="../media/image22.gif"/><Relationship Id="rId4" Type="http://schemas.openxmlformats.org/officeDocument/2006/relationships/image" Target="../media/image16.gif"/><Relationship Id="rId9" Type="http://schemas.openxmlformats.org/officeDocument/2006/relationships/image" Target="../media/image21.jpg"/></Relationships>
</file>

<file path=ppt/slides/_rels/slide9.xml.rels><?xml version="1.0" encoding="UTF-8" standalone="yes"?>
<Relationships xmlns="http://schemas.openxmlformats.org/package/2006/relationships"><Relationship Id="rId8" Type="http://schemas.openxmlformats.org/officeDocument/2006/relationships/image" Target="../media/image30.jpg"/><Relationship Id="rId3" Type="http://schemas.openxmlformats.org/officeDocument/2006/relationships/image" Target="../media/image25.jpg"/><Relationship Id="rId7" Type="http://schemas.openxmlformats.org/officeDocument/2006/relationships/image" Target="../media/image29.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8" Type="http://schemas.openxmlformats.org/officeDocument/2006/relationships/hyperlink" Target="https://www.gov.uk/government/publications/health-profile-for-england/chapter-3-trends-in-morbidity-and-behavioural-risk-factors#morbidity-by-age" TargetMode="External"/><Relationship Id="rId13" Type="http://schemas.openxmlformats.org/officeDocument/2006/relationships/hyperlink" Target="https://gweddill.gov.wales/docs/dhss/publications/180116reviewen.pdf" TargetMode="External"/><Relationship Id="rId3" Type="http://schemas.openxmlformats.org/officeDocument/2006/relationships/hyperlink" Target="https://hiw.org.uk/about/plans" TargetMode="External"/><Relationship Id="rId7" Type="http://schemas.openxmlformats.org/officeDocument/2006/relationships/hyperlink" Target="https://www.ons.gov.uk/peoplepopulationandcommunity/populationandmigration/populationestimates" TargetMode="External"/><Relationship Id="rId12" Type="http://schemas.openxmlformats.org/officeDocument/2006/relationships/hyperlink" Target="https://www.kingsfund.org.uk/publications/leadership-engagement-for-improvement-nhs" TargetMode="External"/><Relationship Id="rId2" Type="http://schemas.openxmlformats.org/officeDocument/2006/relationships/hyperlink" Target="https://publichealthmatters.blog.gov.uk/2014/07/17/the-human-cost-of-falls/" TargetMode="External"/><Relationship Id="rId1" Type="http://schemas.openxmlformats.org/officeDocument/2006/relationships/slideLayout" Target="../slideLayouts/slideLayout2.xml"/><Relationship Id="rId6" Type="http://schemas.openxmlformats.org/officeDocument/2006/relationships/hyperlink" Target="https://www.networks.nhs.uk/nhs-networks/wales-frailty-fracture-network" TargetMode="External"/><Relationship Id="rId11" Type="http://schemas.openxmlformats.org/officeDocument/2006/relationships/hyperlink" Target="https://socialcare.wales/cms_assets/file-uploads/SCW-NPAR-ENG.PDF" TargetMode="External"/><Relationship Id="rId5" Type="http://schemas.openxmlformats.org/officeDocument/2006/relationships/hyperlink" Target="http://www.hra-decisiontools.org.uk/ethics/" TargetMode="External"/><Relationship Id="rId15" Type="http://schemas.openxmlformats.org/officeDocument/2006/relationships/hyperlink" Target="https://gweddill.gov.wales/topics/health/publications/healthier-wales/?lang=en" TargetMode="External"/><Relationship Id="rId10" Type="http://schemas.openxmlformats.org/officeDocument/2006/relationships/hyperlink" Target="https://www.nhfd.co.uk/" TargetMode="External"/><Relationship Id="rId4" Type="http://schemas.openxmlformats.org/officeDocument/2006/relationships/hyperlink" Target="https://www.nice.org.uk/guidance/cg161" TargetMode="External"/><Relationship Id="rId9" Type="http://schemas.openxmlformats.org/officeDocument/2006/relationships/hyperlink" Target="http://www.ihi.org/resources/Pages/AudioandVideo/WIHI-Moving-Upstream-to-Address-the-Quadruple-Aim.aspx" TargetMode="External"/><Relationship Id="rId14" Type="http://schemas.openxmlformats.org/officeDocument/2006/relationships/hyperlink" Target="http://www.ambulance.wales.nhs.uk/assets/documents/e6022702-1288-4a8d-8f10-329d559bf63863672355783142203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46478" y="2207545"/>
            <a:ext cx="4336926" cy="3430354"/>
          </a:xfrm>
        </p:spPr>
        <p:txBody>
          <a:bodyPr>
            <a:normAutofit fontScale="90000"/>
          </a:bodyPr>
          <a:lstStyle/>
          <a:p>
            <a:br>
              <a:rPr lang="en-GB" b="1" dirty="0">
                <a:solidFill>
                  <a:schemeClr val="tx2"/>
                </a:solidFill>
              </a:rPr>
            </a:br>
            <a:r>
              <a:rPr lang="en-GB" dirty="0"/>
              <a:t>Review </a:t>
            </a:r>
            <a:br>
              <a:rPr lang="en-GB" dirty="0"/>
            </a:br>
            <a:r>
              <a:rPr lang="en-GB" dirty="0"/>
              <a:t>of </a:t>
            </a:r>
            <a:br>
              <a:rPr lang="en-GB" dirty="0"/>
            </a:br>
            <a:r>
              <a:rPr lang="en-GB" dirty="0"/>
              <a:t>Integrated Care</a:t>
            </a:r>
            <a:br>
              <a:rPr lang="en-GB" dirty="0"/>
            </a:br>
            <a:r>
              <a:rPr lang="en-GB" dirty="0"/>
              <a:t> </a:t>
            </a:r>
          </a:p>
        </p:txBody>
      </p:sp>
      <p:sp>
        <p:nvSpPr>
          <p:cNvPr id="3" name="Subtitle 2"/>
          <p:cNvSpPr>
            <a:spLocks noGrp="1"/>
          </p:cNvSpPr>
          <p:nvPr>
            <p:ph type="subTitle" idx="1"/>
          </p:nvPr>
        </p:nvSpPr>
        <p:spPr>
          <a:xfrm>
            <a:off x="9248910" y="5202238"/>
            <a:ext cx="2238703" cy="1655762"/>
          </a:xfrm>
        </p:spPr>
        <p:txBody>
          <a:bodyPr/>
          <a:lstStyle/>
          <a:p>
            <a:pPr algn="r"/>
            <a:r>
              <a:rPr lang="en-GB" dirty="0"/>
              <a:t>Bethan Morris</a:t>
            </a:r>
          </a:p>
          <a:p>
            <a:pPr algn="r"/>
            <a:r>
              <a:rPr lang="en-GB" dirty="0"/>
              <a:t>July 2019</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63580" y="2039814"/>
            <a:ext cx="6301633" cy="2755161"/>
          </a:xfrm>
          <a:prstGeom prst="rect">
            <a:avLst/>
          </a:prstGeom>
        </p:spPr>
      </p:pic>
      <p:sp>
        <p:nvSpPr>
          <p:cNvPr id="4" name="TextBox 3"/>
          <p:cNvSpPr txBox="1"/>
          <p:nvPr/>
        </p:nvSpPr>
        <p:spPr>
          <a:xfrm>
            <a:off x="1174111" y="599705"/>
            <a:ext cx="10383039" cy="1015663"/>
          </a:xfrm>
          <a:prstGeom prst="rect">
            <a:avLst/>
          </a:prstGeom>
          <a:noFill/>
        </p:spPr>
        <p:txBody>
          <a:bodyPr wrap="square" rtlCol="0">
            <a:spAutoFit/>
          </a:bodyPr>
          <a:lstStyle/>
          <a:p>
            <a:r>
              <a:rPr lang="en-GB" sz="6000" b="1" dirty="0">
                <a:solidFill>
                  <a:schemeClr val="tx2"/>
                </a:solidFill>
              </a:rPr>
              <a:t>BMPF7058: Presentation</a:t>
            </a:r>
            <a:endParaRPr lang="en-GB" sz="6000" dirty="0"/>
          </a:p>
        </p:txBody>
      </p:sp>
      <p:sp>
        <p:nvSpPr>
          <p:cNvPr id="6" name="TextBox 5"/>
          <p:cNvSpPr txBox="1"/>
          <p:nvPr/>
        </p:nvSpPr>
        <p:spPr>
          <a:xfrm>
            <a:off x="1120005" y="4945335"/>
            <a:ext cx="7239451" cy="1015663"/>
          </a:xfrm>
          <a:prstGeom prst="rect">
            <a:avLst/>
          </a:prstGeom>
          <a:noFill/>
        </p:spPr>
        <p:txBody>
          <a:bodyPr wrap="square" rtlCol="0">
            <a:spAutoFit/>
          </a:bodyPr>
          <a:lstStyle/>
          <a:p>
            <a:r>
              <a:rPr lang="en-GB" sz="6000" dirty="0"/>
              <a:t>- Focus on Falls</a:t>
            </a:r>
          </a:p>
        </p:txBody>
      </p:sp>
    </p:spTree>
    <p:extLst>
      <p:ext uri="{BB962C8B-B14F-4D97-AF65-F5344CB8AC3E}">
        <p14:creationId xmlns:p14="http://schemas.microsoft.com/office/powerpoint/2010/main" val="3142513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you will hear today:</a:t>
            </a:r>
          </a:p>
        </p:txBody>
      </p:sp>
      <p:sp>
        <p:nvSpPr>
          <p:cNvPr id="3" name="Content Placeholder 2"/>
          <p:cNvSpPr>
            <a:spLocks noGrp="1"/>
          </p:cNvSpPr>
          <p:nvPr>
            <p:ph idx="1"/>
          </p:nvPr>
        </p:nvSpPr>
        <p:spPr/>
        <p:txBody>
          <a:bodyPr/>
          <a:lstStyle/>
          <a:p>
            <a:pPr>
              <a:lnSpc>
                <a:spcPct val="150000"/>
              </a:lnSpc>
            </a:pPr>
            <a:r>
              <a:rPr lang="en-GB" dirty="0"/>
              <a:t>Background and context</a:t>
            </a:r>
          </a:p>
          <a:p>
            <a:pPr>
              <a:lnSpc>
                <a:spcPct val="150000"/>
              </a:lnSpc>
            </a:pPr>
            <a:r>
              <a:rPr lang="en-GB" dirty="0"/>
              <a:t>Method</a:t>
            </a:r>
          </a:p>
          <a:p>
            <a:pPr>
              <a:lnSpc>
                <a:spcPct val="150000"/>
              </a:lnSpc>
            </a:pPr>
            <a:r>
              <a:rPr lang="en-GB" dirty="0"/>
              <a:t>Findings</a:t>
            </a:r>
          </a:p>
          <a:p>
            <a:pPr>
              <a:lnSpc>
                <a:spcPct val="150000"/>
              </a:lnSpc>
            </a:pPr>
            <a:r>
              <a:rPr lang="en-GB" dirty="0"/>
              <a:t>Recommendations</a:t>
            </a:r>
          </a:p>
          <a:p>
            <a:pPr>
              <a:lnSpc>
                <a:spcPct val="150000"/>
              </a:lnSpc>
            </a:pPr>
            <a:r>
              <a:rPr lang="en-GB" dirty="0"/>
              <a:t>Dissemination of findings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43229" y="2096575"/>
            <a:ext cx="6207012" cy="2780224"/>
          </a:xfrm>
          <a:prstGeom prst="rect">
            <a:avLst/>
          </a:prstGeom>
        </p:spPr>
      </p:pic>
    </p:spTree>
    <p:extLst>
      <p:ext uri="{BB962C8B-B14F-4D97-AF65-F5344CB8AC3E}">
        <p14:creationId xmlns:p14="http://schemas.microsoft.com/office/powerpoint/2010/main" val="1753744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u="sng" dirty="0">
                <a:latin typeface="Courier New" panose="02070309020205020404" pitchFamily="49" charset="0"/>
                <a:cs typeface="Courier New" panose="02070309020205020404" pitchFamily="49" charset="0"/>
              </a:rPr>
              <a:t>Project Brief</a:t>
            </a:r>
            <a:r>
              <a:rPr lang="en-GB" sz="4000" dirty="0">
                <a:latin typeface="Courier New" panose="02070309020205020404" pitchFamily="49" charset="0"/>
                <a:cs typeface="Courier New" panose="02070309020205020404" pitchFamily="49" charset="0"/>
              </a:rPr>
              <a:t>:</a:t>
            </a:r>
          </a:p>
        </p:txBody>
      </p:sp>
      <p:sp>
        <p:nvSpPr>
          <p:cNvPr id="3" name="Content Placeholder 2"/>
          <p:cNvSpPr>
            <a:spLocks noGrp="1"/>
          </p:cNvSpPr>
          <p:nvPr>
            <p:ph idx="1"/>
          </p:nvPr>
        </p:nvSpPr>
        <p:spPr>
          <a:xfrm>
            <a:off x="838200" y="3756453"/>
            <a:ext cx="10515600" cy="2420509"/>
          </a:xfrm>
        </p:spPr>
        <p:txBody>
          <a:bodyPr>
            <a:normAutofit/>
          </a:bodyPr>
          <a:lstStyle/>
          <a:p>
            <a:pPr algn="just"/>
            <a:r>
              <a:rPr lang="en-GB" sz="4400" dirty="0">
                <a:latin typeface="Courier New" panose="02070309020205020404" pitchFamily="49" charset="0"/>
                <a:cs typeface="Courier New" panose="02070309020205020404" pitchFamily="49" charset="0"/>
              </a:rPr>
              <a:t>‘How do we adequately assess integrated care for older people in Wales?’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2195" y="365125"/>
            <a:ext cx="6151605" cy="3229593"/>
          </a:xfrm>
          <a:prstGeom prst="rect">
            <a:avLst/>
          </a:prstGeom>
        </p:spPr>
      </p:pic>
      <p:pic>
        <p:nvPicPr>
          <p:cNvPr id="5" name="Picture 4"/>
          <p:cNvPicPr>
            <a:picLocks noChangeAspect="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t="28028" r="-5114"/>
          <a:stretch/>
        </p:blipFill>
        <p:spPr>
          <a:xfrm rot="20034807">
            <a:off x="6308825" y="2169986"/>
            <a:ext cx="767713" cy="729478"/>
          </a:xfrm>
          <a:prstGeom prst="rect">
            <a:avLst/>
          </a:prstGeom>
        </p:spPr>
      </p:pic>
    </p:spTree>
    <p:extLst>
      <p:ext uri="{BB962C8B-B14F-4D97-AF65-F5344CB8AC3E}">
        <p14:creationId xmlns:p14="http://schemas.microsoft.com/office/powerpoint/2010/main" val="3877397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pic>
        <p:nvPicPr>
          <p:cNvPr id="9" name="Content Placeholder 8"/>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81301" y="365125"/>
            <a:ext cx="3872499" cy="5718146"/>
          </a:xfr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365125"/>
            <a:ext cx="3974969" cy="5718146"/>
          </a:xfrm>
          <a:prstGeom prst="rect">
            <a:avLst/>
          </a:prstGeom>
        </p:spPr>
      </p:pic>
    </p:spTree>
    <p:extLst>
      <p:ext uri="{BB962C8B-B14F-4D97-AF65-F5344CB8AC3E}">
        <p14:creationId xmlns:p14="http://schemas.microsoft.com/office/powerpoint/2010/main" val="3736329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4560" y="1027906"/>
            <a:ext cx="5075369" cy="3422923"/>
          </a:xfrm>
          <a:prstGeom prst="rect">
            <a:avLst/>
          </a:prstGeom>
        </p:spPr>
      </p:pic>
      <p:sp>
        <p:nvSpPr>
          <p:cNvPr id="2" name="Title 1"/>
          <p:cNvSpPr>
            <a:spLocks noGrp="1"/>
          </p:cNvSpPr>
          <p:nvPr>
            <p:ph type="title"/>
          </p:nvPr>
        </p:nvSpPr>
        <p:spPr/>
        <p:txBody>
          <a:bodyPr>
            <a:normAutofit/>
          </a:bodyPr>
          <a:lstStyle/>
          <a:p>
            <a:r>
              <a:rPr lang="en-GB" sz="3200" dirty="0"/>
              <a:t>The Health and Care System of the Future</a:t>
            </a:r>
          </a:p>
        </p:txBody>
      </p:sp>
      <p:pic>
        <p:nvPicPr>
          <p:cNvPr id="4" name="Content Placeholder 3"/>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770964" y="1608978"/>
            <a:ext cx="5803596" cy="4351338"/>
          </a:xfrm>
        </p:spPr>
      </p:pic>
    </p:spTree>
    <p:extLst>
      <p:ext uri="{BB962C8B-B14F-4D97-AF65-F5344CB8AC3E}">
        <p14:creationId xmlns:p14="http://schemas.microsoft.com/office/powerpoint/2010/main" val="885860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8386" y="478599"/>
            <a:ext cx="4989293" cy="2102511"/>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81352" y="2581110"/>
            <a:ext cx="3429329" cy="4046608"/>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18763" y="318602"/>
            <a:ext cx="4390368" cy="3272324"/>
          </a:xfrm>
          <a:prstGeom prst="rect">
            <a:avLst/>
          </a:prstGeom>
        </p:spPr>
      </p:pic>
      <p:sp>
        <p:nvSpPr>
          <p:cNvPr id="7" name="Rectangle 6"/>
          <p:cNvSpPr/>
          <p:nvPr/>
        </p:nvSpPr>
        <p:spPr>
          <a:xfrm>
            <a:off x="5953022" y="3903577"/>
            <a:ext cx="5713461" cy="1323439"/>
          </a:xfrm>
          <a:prstGeom prst="rect">
            <a:avLst/>
          </a:prstGeom>
          <a:solidFill>
            <a:srgbClr val="FF0000"/>
          </a:solidFill>
        </p:spPr>
        <p:txBody>
          <a:bodyPr wrap="square" lIns="91440" tIns="45720" rIns="91440" bIns="45720">
            <a:spAutoFit/>
          </a:bodyPr>
          <a:lstStyle/>
          <a:p>
            <a:pPr algn="ctr"/>
            <a:r>
              <a:rPr lang="en-US" sz="8000" b="1" cap="none" spc="0" dirty="0">
                <a:ln w="6600">
                  <a:solidFill>
                    <a:schemeClr val="accent2"/>
                  </a:solidFill>
                  <a:prstDash val="solid"/>
                </a:ln>
                <a:solidFill>
                  <a:srgbClr val="FFFFFF"/>
                </a:solidFill>
                <a:effectLst>
                  <a:outerShdw dist="38100" dir="2700000" algn="tl" rotWithShape="0">
                    <a:schemeClr val="accent2"/>
                  </a:outerShdw>
                </a:effectLst>
              </a:rPr>
              <a:t>£110 Million</a:t>
            </a:r>
          </a:p>
        </p:txBody>
      </p:sp>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51761" y="1019787"/>
            <a:ext cx="6891664" cy="4594443"/>
          </a:xfrm>
          <a:prstGeom prst="rect">
            <a:avLst/>
          </a:prstGeom>
        </p:spPr>
      </p:pic>
    </p:spTree>
    <p:extLst>
      <p:ext uri="{BB962C8B-B14F-4D97-AF65-F5344CB8AC3E}">
        <p14:creationId xmlns:p14="http://schemas.microsoft.com/office/powerpoint/2010/main" val="3542614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t>Organisational Culture</a:t>
            </a:r>
          </a:p>
        </p:txBody>
      </p:sp>
      <p:sp>
        <p:nvSpPr>
          <p:cNvPr id="3" name="Text Placeholder 2"/>
          <p:cNvSpPr>
            <a:spLocks noGrp="1"/>
          </p:cNvSpPr>
          <p:nvPr>
            <p:ph type="body" idx="1"/>
          </p:nvPr>
        </p:nvSpPr>
        <p:spPr/>
        <p:txBody>
          <a:bodyPr>
            <a:normAutofit lnSpcReduction="10000"/>
          </a:bodyPr>
          <a:lstStyle/>
          <a:p>
            <a:endParaRPr lang="en-GB" dirty="0"/>
          </a:p>
          <a:p>
            <a:r>
              <a:rPr lang="en-GB" dirty="0"/>
              <a:t>Within an ‘Apollo’/’Role’ Culture</a:t>
            </a:r>
          </a:p>
        </p:txBody>
      </p:sp>
      <p:sp>
        <p:nvSpPr>
          <p:cNvPr id="4" name="Content Placeholder 3"/>
          <p:cNvSpPr>
            <a:spLocks noGrp="1"/>
          </p:cNvSpPr>
          <p:nvPr>
            <p:ph sz="half" idx="2"/>
          </p:nvPr>
        </p:nvSpPr>
        <p:spPr/>
        <p:txBody>
          <a:bodyPr>
            <a:normAutofit fontScale="70000" lnSpcReduction="20000"/>
          </a:bodyPr>
          <a:lstStyle/>
          <a:p>
            <a:r>
              <a:rPr lang="en-GB" dirty="0"/>
              <a:t>Work carefully with, and honour, the evidence</a:t>
            </a:r>
          </a:p>
          <a:p>
            <a:r>
              <a:rPr lang="en-GB" dirty="0"/>
              <a:t>Show detailed planning and full risk appraisal</a:t>
            </a:r>
          </a:p>
          <a:p>
            <a:r>
              <a:rPr lang="en-GB" dirty="0"/>
              <a:t>Put things down on paper</a:t>
            </a:r>
          </a:p>
          <a:p>
            <a:r>
              <a:rPr lang="en-GB" dirty="0"/>
              <a:t>Allow and promote consultation and cautious consideration</a:t>
            </a:r>
          </a:p>
          <a:p>
            <a:r>
              <a:rPr lang="en-GB" dirty="0"/>
              <a:t>Take time, and allow for time</a:t>
            </a:r>
          </a:p>
          <a:p>
            <a:r>
              <a:rPr lang="en-GB" dirty="0"/>
              <a:t>Use the proper channels</a:t>
            </a:r>
          </a:p>
          <a:p>
            <a:r>
              <a:rPr lang="en-GB" dirty="0"/>
              <a:t>Cover all options and demonstrate transparency in the decision making process</a:t>
            </a:r>
          </a:p>
          <a:p>
            <a:r>
              <a:rPr lang="en-GB" b="1" dirty="0">
                <a:solidFill>
                  <a:srgbClr val="FF0000"/>
                </a:solidFill>
              </a:rPr>
              <a:t>Respect hierarchy and committee processes</a:t>
            </a:r>
          </a:p>
        </p:txBody>
      </p:sp>
      <p:sp>
        <p:nvSpPr>
          <p:cNvPr id="5" name="Text Placeholder 4"/>
          <p:cNvSpPr>
            <a:spLocks noGrp="1"/>
          </p:cNvSpPr>
          <p:nvPr>
            <p:ph type="body" sz="quarter" idx="3"/>
          </p:nvPr>
        </p:nvSpPr>
        <p:spPr/>
        <p:txBody>
          <a:bodyPr/>
          <a:lstStyle/>
          <a:p>
            <a:r>
              <a:rPr lang="en-GB" dirty="0"/>
              <a:t>Within a ‘Dionysus’/’Person’ Culture</a:t>
            </a:r>
          </a:p>
        </p:txBody>
      </p:sp>
      <p:sp>
        <p:nvSpPr>
          <p:cNvPr id="6" name="Content Placeholder 5"/>
          <p:cNvSpPr>
            <a:spLocks noGrp="1"/>
          </p:cNvSpPr>
          <p:nvPr>
            <p:ph sz="quarter" idx="4"/>
          </p:nvPr>
        </p:nvSpPr>
        <p:spPr/>
        <p:txBody>
          <a:bodyPr>
            <a:normAutofit fontScale="62500" lnSpcReduction="20000"/>
          </a:bodyPr>
          <a:lstStyle/>
          <a:p>
            <a:r>
              <a:rPr lang="en-GB" dirty="0"/>
              <a:t>Avoid corporate initiatives and rolled out programmes</a:t>
            </a:r>
          </a:p>
          <a:p>
            <a:r>
              <a:rPr lang="en-GB" dirty="0"/>
              <a:t>Establish personal credibility with one or two members of the culture</a:t>
            </a:r>
          </a:p>
          <a:p>
            <a:r>
              <a:rPr lang="en-GB" dirty="0"/>
              <a:t>Work with them and allow the results to speak for themselves</a:t>
            </a:r>
          </a:p>
          <a:p>
            <a:r>
              <a:rPr lang="en-GB" b="1" dirty="0">
                <a:solidFill>
                  <a:srgbClr val="FF0000"/>
                </a:solidFill>
              </a:rPr>
              <a:t>Avoid elaborate management mechanisms</a:t>
            </a:r>
          </a:p>
          <a:p>
            <a:r>
              <a:rPr lang="en-GB" dirty="0"/>
              <a:t>Acknowledge professional freedom to slow down, opt out, change direction, re-engage etc.</a:t>
            </a:r>
          </a:p>
          <a:p>
            <a:r>
              <a:rPr lang="en-GB" dirty="0"/>
              <a:t>Offer help rather than seeking compliance</a:t>
            </a:r>
          </a:p>
          <a:p>
            <a:r>
              <a:rPr lang="en-GB" dirty="0"/>
              <a:t>Build up a subject expertise that others are free to use if desired</a:t>
            </a:r>
          </a:p>
          <a:p>
            <a:r>
              <a:rPr lang="en-GB" dirty="0"/>
              <a:t>Accept initial suspicion as the norm</a:t>
            </a:r>
          </a:p>
        </p:txBody>
      </p:sp>
      <p:pic>
        <p:nvPicPr>
          <p:cNvPr id="7" name="Picture 6"/>
          <p:cNvPicPr>
            <a:picLocks noChangeAspect="1"/>
          </p:cNvPicPr>
          <p:nvPr/>
        </p:nvPicPr>
        <p:blipFill>
          <a:blip r:embed="rId3"/>
          <a:stretch>
            <a:fillRect/>
          </a:stretch>
        </p:blipFill>
        <p:spPr>
          <a:xfrm>
            <a:off x="665163" y="192286"/>
            <a:ext cx="2768971" cy="1671240"/>
          </a:xfrm>
          <a:prstGeom prst="rect">
            <a:avLst/>
          </a:prstGeom>
        </p:spPr>
      </p:pic>
      <p:pic>
        <p:nvPicPr>
          <p:cNvPr id="8" name="Picture 7"/>
          <p:cNvPicPr>
            <a:picLocks noChangeAspect="1"/>
          </p:cNvPicPr>
          <p:nvPr/>
        </p:nvPicPr>
        <p:blipFill>
          <a:blip r:embed="rId4"/>
          <a:stretch>
            <a:fillRect/>
          </a:stretch>
        </p:blipFill>
        <p:spPr>
          <a:xfrm>
            <a:off x="9046542" y="212720"/>
            <a:ext cx="2768970" cy="1620848"/>
          </a:xfrm>
          <a:prstGeom prst="rect">
            <a:avLst/>
          </a:prstGeom>
        </p:spPr>
      </p:pic>
    </p:spTree>
    <p:extLst>
      <p:ext uri="{BB962C8B-B14F-4D97-AF65-F5344CB8AC3E}">
        <p14:creationId xmlns:p14="http://schemas.microsoft.com/office/powerpoint/2010/main" val="523142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28875" y="1428750"/>
            <a:ext cx="7334250" cy="4000500"/>
          </a:xfrm>
          <a:prstGeom prst="rect">
            <a:avLst/>
          </a:prstGeom>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4923" y="533960"/>
            <a:ext cx="2411616" cy="1355351"/>
          </a:xfrm>
          <a:prstGeom prst="rect">
            <a:avLst/>
          </a:prstGeom>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2993" y="3066787"/>
            <a:ext cx="2557812" cy="1054738"/>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2621" y="5123162"/>
            <a:ext cx="3023410" cy="902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381220" y="4812495"/>
            <a:ext cx="1523844" cy="1523844"/>
          </a:xfrm>
          <a:prstGeom prst="rect">
            <a:avLst/>
          </a:prstGeom>
        </p:spPr>
      </p:pic>
      <p:pic>
        <p:nvPicPr>
          <p:cNvPr id="7" name="Picture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83006" y="5194899"/>
            <a:ext cx="2786389" cy="634401"/>
          </a:xfrm>
          <a:prstGeom prst="rect">
            <a:avLst/>
          </a:prstGeom>
        </p:spPr>
      </p:pic>
      <p:pic>
        <p:nvPicPr>
          <p:cNvPr id="8" name="Picture 7"/>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276200" y="3594156"/>
            <a:ext cx="2571750" cy="809625"/>
          </a:xfrm>
          <a:prstGeom prst="rect">
            <a:avLst/>
          </a:prstGeom>
        </p:spPr>
      </p:pic>
      <p:pic>
        <p:nvPicPr>
          <p:cNvPr id="9" name="Picture 8"/>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763125" y="1108411"/>
            <a:ext cx="1809750" cy="2038350"/>
          </a:xfrm>
          <a:prstGeom prst="rect">
            <a:avLst/>
          </a:prstGeom>
        </p:spPr>
      </p:pic>
      <p:pic>
        <p:nvPicPr>
          <p:cNvPr id="10" name="Picture 9"/>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603082" y="132016"/>
            <a:ext cx="3958993" cy="710975"/>
          </a:xfrm>
          <a:prstGeom prst="rect">
            <a:avLst/>
          </a:prstGeom>
        </p:spPr>
      </p:pic>
      <p:pic>
        <p:nvPicPr>
          <p:cNvPr id="11" name="Picture 10"/>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768324" y="132016"/>
            <a:ext cx="2334399" cy="1144313"/>
          </a:xfrm>
          <a:prstGeom prst="rect">
            <a:avLst/>
          </a:prstGeom>
        </p:spPr>
      </p:pic>
    </p:spTree>
    <p:extLst>
      <p:ext uri="{BB962C8B-B14F-4D97-AF65-F5344CB8AC3E}">
        <p14:creationId xmlns:p14="http://schemas.microsoft.com/office/powerpoint/2010/main" val="1962425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0-#ppt_w/2"/>
                                          </p:val>
                                        </p:tav>
                                        <p:tav tm="100000">
                                          <p:val>
                                            <p:strVal val="#ppt_x"/>
                                          </p:val>
                                        </p:tav>
                                      </p:tavLst>
                                    </p:anim>
                                    <p:anim calcmode="lin" valueType="num">
                                      <p:cBhvr additive="base">
                                        <p:cTn id="14"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0-#ppt_w/2"/>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6"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1+#ppt_w/2"/>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1+#ppt_w/2"/>
                                          </p:val>
                                        </p:tav>
                                        <p:tav tm="100000">
                                          <p:val>
                                            <p:strVal val="#ppt_x"/>
                                          </p:val>
                                        </p:tav>
                                      </p:tavLst>
                                    </p:anim>
                                    <p:anim calcmode="lin" valueType="num">
                                      <p:cBhvr additive="base">
                                        <p:cTn id="3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1+#ppt_w/2"/>
                                          </p:val>
                                        </p:tav>
                                        <p:tav tm="100000">
                                          <p:val>
                                            <p:strVal val="#ppt_x"/>
                                          </p:val>
                                        </p:tav>
                                      </p:tavLst>
                                    </p:anim>
                                    <p:anim calcmode="lin" valueType="num">
                                      <p:cBhvr additive="base">
                                        <p:cTn id="44"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3" fill="hold"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1+#ppt_w/2"/>
                                          </p:val>
                                        </p:tav>
                                        <p:tav tm="100000">
                                          <p:val>
                                            <p:strVal val="#ppt_x"/>
                                          </p:val>
                                        </p:tav>
                                      </p:tavLst>
                                    </p:anim>
                                    <p:anim calcmode="lin" valueType="num">
                                      <p:cBhvr additive="base">
                                        <p:cTn id="50" dur="500" fill="hold"/>
                                        <p:tgtEl>
                                          <p:spTgt spid="10"/>
                                        </p:tgtEl>
                                        <p:attrNameLst>
                                          <p:attrName>ppt_y</p:attrName>
                                        </p:attrNameLst>
                                      </p:cBhvr>
                                      <p:tavLst>
                                        <p:tav tm="0">
                                          <p:val>
                                            <p:strVal val="0-#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1" fill="hold" nodeType="clickEffect">
                                  <p:stCondLst>
                                    <p:cond delay="0"/>
                                  </p:stCondLst>
                                  <p:childTnLst>
                                    <p:set>
                                      <p:cBhvr>
                                        <p:cTn id="54" dur="1" fill="hold">
                                          <p:stCondLst>
                                            <p:cond delay="0"/>
                                          </p:stCondLst>
                                        </p:cTn>
                                        <p:tgtEl>
                                          <p:spTgt spid="11"/>
                                        </p:tgtEl>
                                        <p:attrNameLst>
                                          <p:attrName>style.visibility</p:attrName>
                                        </p:attrNameLst>
                                      </p:cBhvr>
                                      <p:to>
                                        <p:strVal val="visible"/>
                                      </p:to>
                                    </p:set>
                                    <p:anim calcmode="lin" valueType="num">
                                      <p:cBhvr additive="base">
                                        <p:cTn id="55" dur="500" fill="hold"/>
                                        <p:tgtEl>
                                          <p:spTgt spid="11"/>
                                        </p:tgtEl>
                                        <p:attrNameLst>
                                          <p:attrName>ppt_x</p:attrName>
                                        </p:attrNameLst>
                                      </p:cBhvr>
                                      <p:tavLst>
                                        <p:tav tm="0">
                                          <p:val>
                                            <p:strVal val="#ppt_x"/>
                                          </p:val>
                                        </p:tav>
                                        <p:tav tm="100000">
                                          <p:val>
                                            <p:strVal val="#ppt_x"/>
                                          </p:val>
                                        </p:tav>
                                      </p:tavLst>
                                    </p:anim>
                                    <p:anim calcmode="lin" valueType="num">
                                      <p:cBhvr additive="base">
                                        <p:cTn id="56"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236" y="404648"/>
            <a:ext cx="2738930" cy="3380622"/>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56532" y="404648"/>
            <a:ext cx="2372710" cy="237271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27700" y="4152900"/>
            <a:ext cx="3501542" cy="2209306"/>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7236" y="4152900"/>
            <a:ext cx="3477464" cy="2209306"/>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54700" y="404648"/>
            <a:ext cx="3593553" cy="1676991"/>
          </a:xfrm>
          <a:prstGeom prst="rect">
            <a:avLst/>
          </a:prstGeom>
        </p:spPr>
      </p:pic>
      <p:pic>
        <p:nvPicPr>
          <p:cNvPr id="11" name="Picture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172606" y="2250665"/>
            <a:ext cx="4010509" cy="2640849"/>
          </a:xfrm>
          <a:prstGeom prst="rect">
            <a:avLst/>
          </a:prstGeom>
        </p:spPr>
      </p:pic>
    </p:spTree>
    <p:extLst>
      <p:ext uri="{BB962C8B-B14F-4D97-AF65-F5344CB8AC3E}">
        <p14:creationId xmlns:p14="http://schemas.microsoft.com/office/powerpoint/2010/main" val="483360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Key Themes</a:t>
            </a:r>
          </a:p>
        </p:txBody>
      </p:sp>
      <p:sp>
        <p:nvSpPr>
          <p:cNvPr id="3" name="Content Placeholder 2"/>
          <p:cNvSpPr>
            <a:spLocks noGrp="1"/>
          </p:cNvSpPr>
          <p:nvPr>
            <p:ph idx="1"/>
          </p:nvPr>
        </p:nvSpPr>
        <p:spPr/>
        <p:txBody>
          <a:bodyPr/>
          <a:lstStyle/>
          <a:p>
            <a:r>
              <a:rPr lang="en-GB" sz="3600" dirty="0"/>
              <a:t>Conventional </a:t>
            </a:r>
            <a:r>
              <a:rPr lang="en-GB" sz="3600" b="1" dirty="0">
                <a:solidFill>
                  <a:srgbClr val="7030A0"/>
                </a:solidFill>
              </a:rPr>
              <a:t>measures and metrics </a:t>
            </a:r>
            <a:r>
              <a:rPr lang="en-GB" sz="3600" dirty="0"/>
              <a:t>used to evaluate services or guide care are not adequate to reflect good quality integrated care</a:t>
            </a:r>
          </a:p>
          <a:p>
            <a:endParaRPr lang="en-GB" sz="3600" dirty="0"/>
          </a:p>
          <a:p>
            <a:r>
              <a:rPr lang="en-GB" sz="3600" dirty="0"/>
              <a:t>Governance and </a:t>
            </a:r>
            <a:r>
              <a:rPr lang="en-GB" sz="3600" b="1" dirty="0">
                <a:solidFill>
                  <a:srgbClr val="7030A0"/>
                </a:solidFill>
              </a:rPr>
              <a:t>strategic oversight </a:t>
            </a:r>
            <a:r>
              <a:rPr lang="en-GB" sz="3600" dirty="0"/>
              <a:t>is sometimes lacking or insufficient</a:t>
            </a:r>
          </a:p>
          <a:p>
            <a:endParaRPr lang="en-GB" dirty="0"/>
          </a:p>
        </p:txBody>
      </p:sp>
    </p:spTree>
    <p:extLst>
      <p:ext uri="{BB962C8B-B14F-4D97-AF65-F5344CB8AC3E}">
        <p14:creationId xmlns:p14="http://schemas.microsoft.com/office/powerpoint/2010/main" val="1920791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6819" y="632012"/>
            <a:ext cx="11991843" cy="5679422"/>
          </a:xfrm>
        </p:spPr>
      </p:pic>
      <p:sp>
        <p:nvSpPr>
          <p:cNvPr id="5" name="Rectangle 4"/>
          <p:cNvSpPr/>
          <p:nvPr/>
        </p:nvSpPr>
        <p:spPr>
          <a:xfrm>
            <a:off x="8693524" y="632012"/>
            <a:ext cx="1687605" cy="5015753"/>
          </a:xfrm>
          <a:prstGeom prst="rect">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29911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r">
              <a:buNone/>
            </a:pPr>
            <a:r>
              <a:rPr lang="en-GB" sz="4800" dirty="0"/>
              <a:t>“…leadership is not about being an extraordinary person, but being open, accessible and transparent.”</a:t>
            </a:r>
          </a:p>
        </p:txBody>
      </p:sp>
    </p:spTree>
    <p:extLst>
      <p:ext uri="{BB962C8B-B14F-4D97-AF65-F5344CB8AC3E}">
        <p14:creationId xmlns:p14="http://schemas.microsoft.com/office/powerpoint/2010/main" val="4042175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t>15 Key Themes - continued</a:t>
            </a:r>
          </a:p>
        </p:txBody>
      </p:sp>
      <p:sp>
        <p:nvSpPr>
          <p:cNvPr id="3" name="Content Placeholder 2"/>
          <p:cNvSpPr>
            <a:spLocks noGrp="1"/>
          </p:cNvSpPr>
          <p:nvPr>
            <p:ph idx="1"/>
          </p:nvPr>
        </p:nvSpPr>
        <p:spPr/>
        <p:txBody>
          <a:bodyPr>
            <a:normAutofit/>
          </a:bodyPr>
          <a:lstStyle/>
          <a:p>
            <a:r>
              <a:rPr lang="en-GB" sz="3600" dirty="0"/>
              <a:t>The social care workforce need to feel – and be – </a:t>
            </a:r>
            <a:r>
              <a:rPr lang="en-GB" sz="3600" b="1" dirty="0">
                <a:solidFill>
                  <a:srgbClr val="7030A0"/>
                </a:solidFill>
              </a:rPr>
              <a:t>valued</a:t>
            </a:r>
          </a:p>
          <a:p>
            <a:r>
              <a:rPr lang="en-GB" sz="3600" dirty="0"/>
              <a:t>Meaningful</a:t>
            </a:r>
            <a:r>
              <a:rPr lang="en-GB" sz="3600" b="1" dirty="0"/>
              <a:t> </a:t>
            </a:r>
            <a:r>
              <a:rPr lang="en-GB" sz="3600" b="1" dirty="0">
                <a:solidFill>
                  <a:srgbClr val="7030A0"/>
                </a:solidFill>
              </a:rPr>
              <a:t>engagement</a:t>
            </a:r>
            <a:r>
              <a:rPr lang="en-GB" sz="3600" dirty="0"/>
              <a:t> with the public is of </a:t>
            </a:r>
            <a:r>
              <a:rPr lang="en-GB" sz="3600" b="1" dirty="0">
                <a:solidFill>
                  <a:srgbClr val="7030A0"/>
                </a:solidFill>
              </a:rPr>
              <a:t>paramount importance</a:t>
            </a:r>
          </a:p>
          <a:p>
            <a:endParaRPr lang="en-GB" sz="3600" b="1" dirty="0"/>
          </a:p>
        </p:txBody>
      </p:sp>
    </p:spTree>
    <p:extLst>
      <p:ext uri="{BB962C8B-B14F-4D97-AF65-F5344CB8AC3E}">
        <p14:creationId xmlns:p14="http://schemas.microsoft.com/office/powerpoint/2010/main" val="17560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19610640"/>
              </p:ext>
            </p:extLst>
          </p:nvPr>
        </p:nvGraphicFramePr>
        <p:xfrm>
          <a:off x="995855" y="511832"/>
          <a:ext cx="10515600" cy="5770880"/>
        </p:xfrm>
        <a:graphic>
          <a:graphicData uri="http://schemas.openxmlformats.org/drawingml/2006/table">
            <a:tbl>
              <a:tblPr firstRow="1" bandRow="1">
                <a:tableStyleId>{5C22544A-7EE6-4342-B048-85BDC9FD1C3A}</a:tableStyleId>
              </a:tblPr>
              <a:tblGrid>
                <a:gridCol w="423041">
                  <a:extLst>
                    <a:ext uri="{9D8B030D-6E8A-4147-A177-3AD203B41FA5}">
                      <a16:colId xmlns:a16="http://schemas.microsoft.com/office/drawing/2014/main" val="2646639317"/>
                    </a:ext>
                  </a:extLst>
                </a:gridCol>
                <a:gridCol w="6587359">
                  <a:extLst>
                    <a:ext uri="{9D8B030D-6E8A-4147-A177-3AD203B41FA5}">
                      <a16:colId xmlns:a16="http://schemas.microsoft.com/office/drawing/2014/main" val="1953266197"/>
                    </a:ext>
                  </a:extLst>
                </a:gridCol>
                <a:gridCol w="3505200">
                  <a:extLst>
                    <a:ext uri="{9D8B030D-6E8A-4147-A177-3AD203B41FA5}">
                      <a16:colId xmlns:a16="http://schemas.microsoft.com/office/drawing/2014/main" val="2772563398"/>
                    </a:ext>
                  </a:extLst>
                </a:gridCol>
              </a:tblGrid>
              <a:tr h="370840">
                <a:tc>
                  <a:txBody>
                    <a:bodyPr/>
                    <a:lstStyle/>
                    <a:p>
                      <a:endParaRPr lang="en-GB" dirty="0"/>
                    </a:p>
                  </a:txBody>
                  <a:tcPr/>
                </a:tc>
                <a:tc>
                  <a:txBody>
                    <a:bodyPr/>
                    <a:lstStyle/>
                    <a:p>
                      <a:r>
                        <a:rPr lang="en-GB" dirty="0"/>
                        <a:t>Summary</a:t>
                      </a:r>
                    </a:p>
                  </a:txBody>
                  <a:tcPr/>
                </a:tc>
                <a:tc>
                  <a:txBody>
                    <a:bodyPr/>
                    <a:lstStyle/>
                    <a:p>
                      <a:r>
                        <a:rPr lang="en-GB" dirty="0"/>
                        <a:t>Who it is for</a:t>
                      </a:r>
                    </a:p>
                  </a:txBody>
                  <a:tcPr/>
                </a:tc>
                <a:extLst>
                  <a:ext uri="{0D108BD9-81ED-4DB2-BD59-A6C34878D82A}">
                    <a16:rowId xmlns:a16="http://schemas.microsoft.com/office/drawing/2014/main" val="3882806643"/>
                  </a:ext>
                </a:extLst>
              </a:tr>
              <a:tr h="370840">
                <a:tc>
                  <a:txBody>
                    <a:bodyPr/>
                    <a:lstStyle/>
                    <a:p>
                      <a:r>
                        <a:rPr lang="en-GB" dirty="0"/>
                        <a:t>1</a:t>
                      </a:r>
                    </a:p>
                  </a:txBody>
                  <a:tcPr/>
                </a:tc>
                <a:tc>
                  <a:txBody>
                    <a:bodyPr/>
                    <a:lstStyle/>
                    <a:p>
                      <a:r>
                        <a:rPr lang="en-GB" dirty="0"/>
                        <a:t>Falls in people aged 65 years and older should</a:t>
                      </a:r>
                      <a:r>
                        <a:rPr lang="en-GB" baseline="0" dirty="0"/>
                        <a:t> be a priority in their own right</a:t>
                      </a:r>
                      <a:endParaRPr lang="en-GB" dirty="0"/>
                    </a:p>
                  </a:txBody>
                  <a:tcPr/>
                </a:tc>
                <a:tc>
                  <a:txBody>
                    <a:bodyPr/>
                    <a:lstStyle/>
                    <a:p>
                      <a:r>
                        <a:rPr lang="en-GB" dirty="0"/>
                        <a:t>Welsh Government</a:t>
                      </a:r>
                    </a:p>
                  </a:txBody>
                  <a:tcPr/>
                </a:tc>
                <a:extLst>
                  <a:ext uri="{0D108BD9-81ED-4DB2-BD59-A6C34878D82A}">
                    <a16:rowId xmlns:a16="http://schemas.microsoft.com/office/drawing/2014/main" val="547652015"/>
                  </a:ext>
                </a:extLst>
              </a:tr>
              <a:tr h="370840">
                <a:tc>
                  <a:txBody>
                    <a:bodyPr/>
                    <a:lstStyle/>
                    <a:p>
                      <a:r>
                        <a:rPr lang="en-GB" dirty="0"/>
                        <a:t>2</a:t>
                      </a:r>
                    </a:p>
                  </a:txBody>
                  <a:tcPr/>
                </a:tc>
                <a:tc>
                  <a:txBody>
                    <a:bodyPr/>
                    <a:lstStyle/>
                    <a:p>
                      <a:r>
                        <a:rPr lang="en-GB" dirty="0"/>
                        <a:t>Public engagement and information about falls needs to be improved</a:t>
                      </a:r>
                    </a:p>
                  </a:txBody>
                  <a:tcPr/>
                </a:tc>
                <a:tc>
                  <a:txBody>
                    <a:bodyPr/>
                    <a:lstStyle/>
                    <a:p>
                      <a:pPr lvl="0"/>
                      <a:r>
                        <a:rPr lang="en-GB" sz="1800" kern="1200" dirty="0">
                          <a:solidFill>
                            <a:schemeClr val="dk1"/>
                          </a:solidFill>
                          <a:effectLst/>
                          <a:latin typeface="+mn-lt"/>
                          <a:ea typeface="+mn-ea"/>
                          <a:cs typeface="+mn-cs"/>
                        </a:rPr>
                        <a:t>Welsh Government</a:t>
                      </a:r>
                      <a:endParaRPr lang="en-GB" dirty="0">
                        <a:effectLst/>
                      </a:endParaRPr>
                    </a:p>
                    <a:p>
                      <a:pPr lvl="0"/>
                      <a:r>
                        <a:rPr lang="en-GB" sz="1800" kern="1200" dirty="0">
                          <a:solidFill>
                            <a:schemeClr val="dk1"/>
                          </a:solidFill>
                          <a:effectLst/>
                          <a:latin typeface="+mn-lt"/>
                          <a:ea typeface="+mn-ea"/>
                          <a:cs typeface="+mn-cs"/>
                        </a:rPr>
                        <a:t>Health Boards</a:t>
                      </a:r>
                      <a:endParaRPr lang="en-GB" dirty="0">
                        <a:effectLst/>
                      </a:endParaRPr>
                    </a:p>
                    <a:p>
                      <a:r>
                        <a:rPr lang="en-GB" sz="1800" kern="1200" dirty="0">
                          <a:solidFill>
                            <a:schemeClr val="dk1"/>
                          </a:solidFill>
                          <a:effectLst/>
                          <a:latin typeface="+mn-lt"/>
                          <a:ea typeface="+mn-ea"/>
                          <a:cs typeface="+mn-cs"/>
                        </a:rPr>
                        <a:t>Local Authorities</a:t>
                      </a:r>
                      <a:endParaRPr lang="en-GB" dirty="0"/>
                    </a:p>
                  </a:txBody>
                  <a:tcPr/>
                </a:tc>
                <a:extLst>
                  <a:ext uri="{0D108BD9-81ED-4DB2-BD59-A6C34878D82A}">
                    <a16:rowId xmlns:a16="http://schemas.microsoft.com/office/drawing/2014/main" val="2582563313"/>
                  </a:ext>
                </a:extLst>
              </a:tr>
              <a:tr h="370840">
                <a:tc>
                  <a:txBody>
                    <a:bodyPr/>
                    <a:lstStyle/>
                    <a:p>
                      <a:r>
                        <a:rPr lang="en-GB" dirty="0"/>
                        <a:t>3</a:t>
                      </a:r>
                    </a:p>
                  </a:txBody>
                  <a:tcPr/>
                </a:tc>
                <a:tc>
                  <a:txBody>
                    <a:bodyPr/>
                    <a:lstStyle/>
                    <a:p>
                      <a:r>
                        <a:rPr lang="en-GB" dirty="0"/>
                        <a:t>Value the social care workforce</a:t>
                      </a:r>
                    </a:p>
                  </a:txBody>
                  <a:tcPr/>
                </a:tc>
                <a:tc>
                  <a:txBody>
                    <a:bodyPr/>
                    <a:lstStyle/>
                    <a:p>
                      <a:pPr lvl="0"/>
                      <a:r>
                        <a:rPr lang="en-GB" sz="1800" kern="1200" dirty="0">
                          <a:solidFill>
                            <a:schemeClr val="dk1"/>
                          </a:solidFill>
                          <a:effectLst/>
                          <a:latin typeface="+mn-lt"/>
                          <a:ea typeface="+mn-ea"/>
                          <a:cs typeface="+mn-cs"/>
                        </a:rPr>
                        <a:t>Health Boards</a:t>
                      </a:r>
                      <a:endParaRPr lang="en-GB" dirty="0">
                        <a:effectLst/>
                      </a:endParaRPr>
                    </a:p>
                    <a:p>
                      <a:r>
                        <a:rPr lang="en-GB" sz="1800" kern="1200" dirty="0">
                          <a:solidFill>
                            <a:schemeClr val="dk1"/>
                          </a:solidFill>
                          <a:effectLst/>
                          <a:latin typeface="+mn-lt"/>
                          <a:ea typeface="+mn-ea"/>
                          <a:cs typeface="+mn-cs"/>
                        </a:rPr>
                        <a:t>Local Authorities</a:t>
                      </a:r>
                      <a:endParaRPr lang="en-GB" dirty="0"/>
                    </a:p>
                  </a:txBody>
                  <a:tcPr/>
                </a:tc>
                <a:extLst>
                  <a:ext uri="{0D108BD9-81ED-4DB2-BD59-A6C34878D82A}">
                    <a16:rowId xmlns:a16="http://schemas.microsoft.com/office/drawing/2014/main" val="2544753941"/>
                  </a:ext>
                </a:extLst>
              </a:tr>
              <a:tr h="370840">
                <a:tc>
                  <a:txBody>
                    <a:bodyPr/>
                    <a:lstStyle/>
                    <a:p>
                      <a:r>
                        <a:rPr lang="en-GB" dirty="0"/>
                        <a:t>4</a:t>
                      </a:r>
                    </a:p>
                  </a:txBody>
                  <a:tcPr/>
                </a:tc>
                <a:tc>
                  <a:txBody>
                    <a:bodyPr/>
                    <a:lstStyle/>
                    <a:p>
                      <a:r>
                        <a:rPr lang="en-GB" dirty="0"/>
                        <a:t>Fund preventative resources</a:t>
                      </a:r>
                    </a:p>
                  </a:txBody>
                  <a:tcPr/>
                </a:tc>
                <a:tc>
                  <a:txBody>
                    <a:bodyPr/>
                    <a:lstStyle/>
                    <a:p>
                      <a:r>
                        <a:rPr lang="en-GB" dirty="0"/>
                        <a:t>Welsh Government</a:t>
                      </a:r>
                    </a:p>
                  </a:txBody>
                  <a:tcPr/>
                </a:tc>
                <a:extLst>
                  <a:ext uri="{0D108BD9-81ED-4DB2-BD59-A6C34878D82A}">
                    <a16:rowId xmlns:a16="http://schemas.microsoft.com/office/drawing/2014/main" val="2610827101"/>
                  </a:ext>
                </a:extLst>
              </a:tr>
              <a:tr h="370840">
                <a:tc>
                  <a:txBody>
                    <a:bodyPr/>
                    <a:lstStyle/>
                    <a:p>
                      <a:r>
                        <a:rPr lang="en-GB" dirty="0"/>
                        <a:t>5</a:t>
                      </a:r>
                    </a:p>
                  </a:txBody>
                  <a:tcPr/>
                </a:tc>
                <a:tc>
                  <a:txBody>
                    <a:bodyPr/>
                    <a:lstStyle/>
                    <a:p>
                      <a:r>
                        <a:rPr lang="en-GB" dirty="0"/>
                        <a:t>Deployment of a national standardised approach</a:t>
                      </a:r>
                    </a:p>
                  </a:txBody>
                  <a:tcPr/>
                </a:tc>
                <a:tc>
                  <a:txBody>
                    <a:bodyPr/>
                    <a:lstStyle/>
                    <a:p>
                      <a:pPr lvl="0"/>
                      <a:r>
                        <a:rPr lang="en-GB" sz="1800" kern="1200" dirty="0">
                          <a:solidFill>
                            <a:schemeClr val="dk1"/>
                          </a:solidFill>
                          <a:effectLst/>
                          <a:latin typeface="+mn-lt"/>
                          <a:ea typeface="+mn-ea"/>
                          <a:cs typeface="+mn-cs"/>
                        </a:rPr>
                        <a:t>Welsh Government</a:t>
                      </a:r>
                      <a:endParaRPr lang="en-GB" dirty="0">
                        <a:effectLst/>
                      </a:endParaRPr>
                    </a:p>
                    <a:p>
                      <a:pPr lvl="0"/>
                      <a:r>
                        <a:rPr lang="en-GB" sz="1800" kern="1200" dirty="0">
                          <a:solidFill>
                            <a:schemeClr val="dk1"/>
                          </a:solidFill>
                          <a:effectLst/>
                          <a:latin typeface="+mn-lt"/>
                          <a:ea typeface="+mn-ea"/>
                          <a:cs typeface="+mn-cs"/>
                        </a:rPr>
                        <a:t>Health Boards</a:t>
                      </a:r>
                      <a:endParaRPr lang="en-GB" dirty="0">
                        <a:effectLst/>
                      </a:endParaRPr>
                    </a:p>
                    <a:p>
                      <a:r>
                        <a:rPr lang="en-GB" sz="1800" kern="1200" dirty="0">
                          <a:solidFill>
                            <a:schemeClr val="dk1"/>
                          </a:solidFill>
                          <a:effectLst/>
                          <a:latin typeface="+mn-lt"/>
                          <a:ea typeface="+mn-ea"/>
                          <a:cs typeface="+mn-cs"/>
                        </a:rPr>
                        <a:t>Local Authorities </a:t>
                      </a:r>
                      <a:endParaRPr lang="en-GB" dirty="0"/>
                    </a:p>
                  </a:txBody>
                  <a:tcPr/>
                </a:tc>
                <a:extLst>
                  <a:ext uri="{0D108BD9-81ED-4DB2-BD59-A6C34878D82A}">
                    <a16:rowId xmlns:a16="http://schemas.microsoft.com/office/drawing/2014/main" val="3447849668"/>
                  </a:ext>
                </a:extLst>
              </a:tr>
              <a:tr h="370840">
                <a:tc>
                  <a:txBody>
                    <a:bodyPr/>
                    <a:lstStyle/>
                    <a:p>
                      <a:r>
                        <a:rPr lang="en-GB" dirty="0"/>
                        <a:t>6</a:t>
                      </a:r>
                    </a:p>
                  </a:txBody>
                  <a:tcPr/>
                </a:tc>
                <a:tc>
                  <a:txBody>
                    <a:bodyPr/>
                    <a:lstStyle/>
                    <a:p>
                      <a:r>
                        <a:rPr lang="en-GB" dirty="0"/>
                        <a:t>Clear local pathways</a:t>
                      </a:r>
                    </a:p>
                  </a:txBody>
                  <a:tcPr/>
                </a:tc>
                <a:tc>
                  <a:txBody>
                    <a:bodyPr/>
                    <a:lstStyle/>
                    <a:p>
                      <a:pPr lvl="0"/>
                      <a:r>
                        <a:rPr lang="en-GB" sz="1800" kern="1200" dirty="0">
                          <a:solidFill>
                            <a:schemeClr val="dk1"/>
                          </a:solidFill>
                          <a:effectLst/>
                          <a:latin typeface="+mn-lt"/>
                          <a:ea typeface="+mn-ea"/>
                          <a:cs typeface="+mn-cs"/>
                        </a:rPr>
                        <a:t>Health Boards</a:t>
                      </a:r>
                      <a:endParaRPr lang="en-GB" dirty="0">
                        <a:effectLst/>
                      </a:endParaRPr>
                    </a:p>
                    <a:p>
                      <a:r>
                        <a:rPr lang="en-GB" sz="1800" kern="1200" dirty="0">
                          <a:solidFill>
                            <a:schemeClr val="dk1"/>
                          </a:solidFill>
                          <a:effectLst/>
                          <a:latin typeface="+mn-lt"/>
                          <a:ea typeface="+mn-ea"/>
                          <a:cs typeface="+mn-cs"/>
                        </a:rPr>
                        <a:t>Local Authorities</a:t>
                      </a:r>
                      <a:endParaRPr lang="en-GB" dirty="0"/>
                    </a:p>
                  </a:txBody>
                  <a:tcPr/>
                </a:tc>
                <a:extLst>
                  <a:ext uri="{0D108BD9-81ED-4DB2-BD59-A6C34878D82A}">
                    <a16:rowId xmlns:a16="http://schemas.microsoft.com/office/drawing/2014/main" val="3493527866"/>
                  </a:ext>
                </a:extLst>
              </a:tr>
              <a:tr h="370840">
                <a:tc>
                  <a:txBody>
                    <a:bodyPr/>
                    <a:lstStyle/>
                    <a:p>
                      <a:r>
                        <a:rPr lang="en-GB" dirty="0"/>
                        <a:t>7</a:t>
                      </a:r>
                    </a:p>
                  </a:txBody>
                  <a:tcPr/>
                </a:tc>
                <a:tc>
                  <a:txBody>
                    <a:bodyPr/>
                    <a:lstStyle/>
                    <a:p>
                      <a:r>
                        <a:rPr lang="en-GB" dirty="0"/>
                        <a:t>Operation-level behaviour that enables a culture-shift towards person-centred care</a:t>
                      </a:r>
                    </a:p>
                  </a:txBody>
                  <a:tcPr/>
                </a:tc>
                <a:tc>
                  <a:txBody>
                    <a:bodyPr/>
                    <a:lstStyle/>
                    <a:p>
                      <a:pPr lvl="0"/>
                      <a:r>
                        <a:rPr lang="en-GB" sz="1800" kern="1200" dirty="0">
                          <a:solidFill>
                            <a:schemeClr val="dk1"/>
                          </a:solidFill>
                          <a:effectLst/>
                          <a:latin typeface="+mn-lt"/>
                          <a:ea typeface="+mn-ea"/>
                          <a:cs typeface="+mn-cs"/>
                        </a:rPr>
                        <a:t>Health Boards</a:t>
                      </a:r>
                      <a:endParaRPr lang="en-GB" dirty="0">
                        <a:effectLst/>
                      </a:endParaRPr>
                    </a:p>
                    <a:p>
                      <a:r>
                        <a:rPr lang="en-GB" sz="1800" kern="1200" dirty="0">
                          <a:solidFill>
                            <a:schemeClr val="dk1"/>
                          </a:solidFill>
                          <a:effectLst/>
                          <a:latin typeface="+mn-lt"/>
                          <a:ea typeface="+mn-ea"/>
                          <a:cs typeface="+mn-cs"/>
                        </a:rPr>
                        <a:t>Local Authorities</a:t>
                      </a:r>
                      <a:endParaRPr lang="en-GB" dirty="0"/>
                    </a:p>
                  </a:txBody>
                  <a:tcPr/>
                </a:tc>
                <a:extLst>
                  <a:ext uri="{0D108BD9-81ED-4DB2-BD59-A6C34878D82A}">
                    <a16:rowId xmlns:a16="http://schemas.microsoft.com/office/drawing/2014/main" val="2131921952"/>
                  </a:ext>
                </a:extLst>
              </a:tr>
              <a:tr h="370840">
                <a:tc>
                  <a:txBody>
                    <a:bodyPr/>
                    <a:lstStyle/>
                    <a:p>
                      <a:r>
                        <a:rPr lang="en-GB" dirty="0"/>
                        <a:t>8</a:t>
                      </a:r>
                    </a:p>
                  </a:txBody>
                  <a:tcPr/>
                </a:tc>
                <a:tc>
                  <a:txBody>
                    <a:bodyPr/>
                    <a:lstStyle/>
                    <a:p>
                      <a:r>
                        <a:rPr lang="en-GB" dirty="0"/>
                        <a:t>Train and empower sufficient people to deliver good integrated falls care</a:t>
                      </a:r>
                    </a:p>
                  </a:txBody>
                  <a:tcPr/>
                </a:tc>
                <a:tc>
                  <a:txBody>
                    <a:bodyPr/>
                    <a:lstStyle/>
                    <a:p>
                      <a:pPr lvl="0"/>
                      <a:r>
                        <a:rPr lang="en-GB" sz="1800" kern="1200" dirty="0">
                          <a:solidFill>
                            <a:schemeClr val="dk1"/>
                          </a:solidFill>
                          <a:effectLst/>
                          <a:latin typeface="+mn-lt"/>
                          <a:ea typeface="+mn-ea"/>
                          <a:cs typeface="+mn-cs"/>
                        </a:rPr>
                        <a:t>Health Boards</a:t>
                      </a:r>
                      <a:endParaRPr lang="en-GB" dirty="0">
                        <a:effectLst/>
                      </a:endParaRPr>
                    </a:p>
                    <a:p>
                      <a:r>
                        <a:rPr lang="en-GB" sz="1800" kern="1200" dirty="0">
                          <a:solidFill>
                            <a:schemeClr val="dk1"/>
                          </a:solidFill>
                          <a:effectLst/>
                          <a:latin typeface="+mn-lt"/>
                          <a:ea typeface="+mn-ea"/>
                          <a:cs typeface="+mn-cs"/>
                        </a:rPr>
                        <a:t>Local Authorities.</a:t>
                      </a:r>
                      <a:endParaRPr lang="en-GB" dirty="0"/>
                    </a:p>
                  </a:txBody>
                  <a:tcPr/>
                </a:tc>
                <a:extLst>
                  <a:ext uri="{0D108BD9-81ED-4DB2-BD59-A6C34878D82A}">
                    <a16:rowId xmlns:a16="http://schemas.microsoft.com/office/drawing/2014/main" val="3445932245"/>
                  </a:ext>
                </a:extLst>
              </a:tr>
            </a:tbl>
          </a:graphicData>
        </a:graphic>
      </p:graphicFrame>
    </p:spTree>
    <p:extLst>
      <p:ext uri="{BB962C8B-B14F-4D97-AF65-F5344CB8AC3E}">
        <p14:creationId xmlns:p14="http://schemas.microsoft.com/office/powerpoint/2010/main" val="885098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Dissemination of findings</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255051" y="1288473"/>
            <a:ext cx="6921370" cy="4888490"/>
          </a:xfrm>
        </p:spPr>
      </p:pic>
    </p:spTree>
    <p:extLst>
      <p:ext uri="{BB962C8B-B14F-4D97-AF65-F5344CB8AC3E}">
        <p14:creationId xmlns:p14="http://schemas.microsoft.com/office/powerpoint/2010/main" val="2047948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summary</a:t>
            </a:r>
          </a:p>
        </p:txBody>
      </p:sp>
      <p:sp>
        <p:nvSpPr>
          <p:cNvPr id="3" name="Content Placeholder 2"/>
          <p:cNvSpPr>
            <a:spLocks noGrp="1"/>
          </p:cNvSpPr>
          <p:nvPr>
            <p:ph idx="1"/>
          </p:nvPr>
        </p:nvSpPr>
        <p:spPr/>
        <p:txBody>
          <a:bodyPr/>
          <a:lstStyle/>
          <a:p>
            <a:pPr>
              <a:lnSpc>
                <a:spcPct val="150000"/>
              </a:lnSpc>
            </a:pPr>
            <a:r>
              <a:rPr lang="en-GB" dirty="0"/>
              <a:t>Background and context</a:t>
            </a:r>
          </a:p>
          <a:p>
            <a:pPr>
              <a:lnSpc>
                <a:spcPct val="150000"/>
              </a:lnSpc>
            </a:pPr>
            <a:r>
              <a:rPr lang="en-GB" dirty="0"/>
              <a:t>Method</a:t>
            </a:r>
          </a:p>
          <a:p>
            <a:pPr>
              <a:lnSpc>
                <a:spcPct val="150000"/>
              </a:lnSpc>
            </a:pPr>
            <a:r>
              <a:rPr lang="en-GB" dirty="0"/>
              <a:t>Findings</a:t>
            </a:r>
          </a:p>
          <a:p>
            <a:pPr>
              <a:lnSpc>
                <a:spcPct val="150000"/>
              </a:lnSpc>
            </a:pPr>
            <a:r>
              <a:rPr lang="en-GB" dirty="0"/>
              <a:t>Recommendations</a:t>
            </a:r>
          </a:p>
          <a:p>
            <a:pPr>
              <a:lnSpc>
                <a:spcPct val="150000"/>
              </a:lnSpc>
            </a:pPr>
            <a:r>
              <a:rPr lang="en-GB" dirty="0"/>
              <a:t>Dissemination of findings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46134" y="1359405"/>
            <a:ext cx="5973574" cy="3766776"/>
          </a:xfrm>
          <a:prstGeom prst="rect">
            <a:avLst/>
          </a:prstGeom>
        </p:spPr>
      </p:pic>
    </p:spTree>
    <p:extLst>
      <p:ext uri="{BB962C8B-B14F-4D97-AF65-F5344CB8AC3E}">
        <p14:creationId xmlns:p14="http://schemas.microsoft.com/office/powerpoint/2010/main" val="29580224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Thanks/</a:t>
            </a:r>
            <a:r>
              <a:rPr lang="en-GB" dirty="0" err="1"/>
              <a:t>Diolch</a:t>
            </a:r>
            <a:r>
              <a:rPr lang="en-GB" dirty="0"/>
              <a:t>.</a:t>
            </a:r>
            <a:br>
              <a:rPr lang="en-GB" dirty="0"/>
            </a:br>
            <a:r>
              <a:rPr lang="en-GB" dirty="0"/>
              <a:t>Questions/</a:t>
            </a:r>
            <a:r>
              <a:rPr lang="en-GB" dirty="0" err="1"/>
              <a:t>Cwestiynau</a:t>
            </a:r>
            <a:r>
              <a:rPr lang="en-GB" dirty="0"/>
              <a:t>?</a:t>
            </a:r>
          </a:p>
        </p:txBody>
      </p:sp>
      <p:sp>
        <p:nvSpPr>
          <p:cNvPr id="3" name="Text Placeholder 2"/>
          <p:cNvSpPr>
            <a:spLocks noGrp="1"/>
          </p:cNvSpPr>
          <p:nvPr>
            <p:ph type="body" idx="1"/>
          </p:nvPr>
        </p:nvSpPr>
        <p:spPr/>
        <p:txBody>
          <a:bodyPr/>
          <a:lstStyle/>
          <a:p>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46619" y="554182"/>
            <a:ext cx="5500832" cy="3094218"/>
          </a:xfrm>
          <a:prstGeom prst="rect">
            <a:avLst/>
          </a:prstGeom>
        </p:spPr>
      </p:pic>
    </p:spTree>
    <p:extLst>
      <p:ext uri="{BB962C8B-B14F-4D97-AF65-F5344CB8AC3E}">
        <p14:creationId xmlns:p14="http://schemas.microsoft.com/office/powerpoint/2010/main" val="6145764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32500" lnSpcReduction="20000"/>
          </a:bodyPr>
          <a:lstStyle/>
          <a:p>
            <a:r>
              <a:rPr lang="en-GB" dirty="0"/>
              <a:t>Fenton, K. (2014) ‘The Human Cost of Falls’, </a:t>
            </a:r>
            <a:r>
              <a:rPr lang="en-GB" i="1" dirty="0"/>
              <a:t>Public Health Matters</a:t>
            </a:r>
            <a:r>
              <a:rPr lang="en-GB" dirty="0"/>
              <a:t> [blog]. 17 July. Available at: </a:t>
            </a:r>
            <a:r>
              <a:rPr lang="en-GB" u="sng" dirty="0">
                <a:hlinkClick r:id="rId2"/>
              </a:rPr>
              <a:t>https://publichealthmatters.blog.gov.uk/2014/07/17/the-human-cost-of-falls/</a:t>
            </a:r>
            <a:r>
              <a:rPr lang="en-GB" dirty="0"/>
              <a:t> (Accessed 2 May 2019)</a:t>
            </a:r>
          </a:p>
          <a:p>
            <a:r>
              <a:rPr lang="en-GB" dirty="0"/>
              <a:t>Goleman, D. (2000) Leadership that gets results. </a:t>
            </a:r>
            <a:r>
              <a:rPr lang="en-GB" i="1" dirty="0"/>
              <a:t>Harvard Business Review</a:t>
            </a:r>
            <a:r>
              <a:rPr lang="en-GB" dirty="0"/>
              <a:t>, 78(2), pp.78–90</a:t>
            </a:r>
          </a:p>
          <a:p>
            <a:r>
              <a:rPr lang="en-GB" dirty="0"/>
              <a:t>Healthcare Inspectorate Wales (2018) Making a Difference: Strategic  Plan 2018-2021. Available at: </a:t>
            </a:r>
            <a:r>
              <a:rPr lang="en-GB" dirty="0">
                <a:hlinkClick r:id="rId3"/>
              </a:rPr>
              <a:t>https://hiw.org.uk/about/plans</a:t>
            </a:r>
            <a:r>
              <a:rPr lang="en-GB" dirty="0"/>
              <a:t> (accessed  4 September 2018)</a:t>
            </a:r>
          </a:p>
          <a:p>
            <a:r>
              <a:rPr lang="en-GB" dirty="0"/>
              <a:t>National Institute for Health and Clinical Excellence (2013) </a:t>
            </a:r>
            <a:r>
              <a:rPr lang="en-GB" i="1" dirty="0"/>
              <a:t>Falls in Older People: Assessing Risk and Prevention.</a:t>
            </a:r>
            <a:r>
              <a:rPr lang="en-GB" dirty="0"/>
              <a:t> Available at: </a:t>
            </a:r>
            <a:r>
              <a:rPr lang="en-GB" u="sng" dirty="0">
                <a:hlinkClick r:id="rId4"/>
              </a:rPr>
              <a:t>https://www.nice.org.uk/guidance/cg161</a:t>
            </a:r>
            <a:r>
              <a:rPr lang="en-GB" dirty="0"/>
              <a:t> (Accessed 14 May 2019)</a:t>
            </a:r>
          </a:p>
          <a:p>
            <a:r>
              <a:rPr lang="en-GB" dirty="0"/>
              <a:t>NHS Health Research Authority (2018) </a:t>
            </a:r>
            <a:r>
              <a:rPr lang="en-GB" i="1" dirty="0"/>
              <a:t>Research Ethics Committee Decision Tool</a:t>
            </a:r>
            <a:r>
              <a:rPr lang="en-GB" dirty="0"/>
              <a:t>. Available at: </a:t>
            </a:r>
            <a:r>
              <a:rPr lang="en-GB" u="sng" dirty="0">
                <a:hlinkClick r:id="rId5"/>
              </a:rPr>
              <a:t>http://www.hra-decisiontools.org.uk/ethics/</a:t>
            </a:r>
            <a:r>
              <a:rPr lang="en-GB" dirty="0"/>
              <a:t> (Accessed 12 July 2019)</a:t>
            </a:r>
          </a:p>
          <a:p>
            <a:r>
              <a:rPr lang="en-GB" dirty="0"/>
              <a:t>NHS Networks (2019) </a:t>
            </a:r>
            <a:r>
              <a:rPr lang="en-GB" i="1" dirty="0"/>
              <a:t>Welsh Frailty Fracture Network</a:t>
            </a:r>
            <a:r>
              <a:rPr lang="en-GB" dirty="0"/>
              <a:t>. Available at: </a:t>
            </a:r>
            <a:r>
              <a:rPr lang="en-GB" u="sng" dirty="0">
                <a:hlinkClick r:id="rId6"/>
              </a:rPr>
              <a:t>https://www.networks.nhs.uk/nhs-networks/wales-frailty-fracture-network</a:t>
            </a:r>
            <a:r>
              <a:rPr lang="en-GB" dirty="0"/>
              <a:t> (Accessed 11th June 2019)</a:t>
            </a:r>
          </a:p>
          <a:p>
            <a:r>
              <a:rPr lang="en-GB" dirty="0"/>
              <a:t>Office for National Statistics (2019) </a:t>
            </a:r>
            <a:r>
              <a:rPr lang="en-GB" i="1" dirty="0"/>
              <a:t>Population Estimates</a:t>
            </a:r>
            <a:r>
              <a:rPr lang="en-GB" dirty="0"/>
              <a:t>. Available at: </a:t>
            </a:r>
            <a:r>
              <a:rPr lang="en-GB" u="sng" dirty="0">
                <a:hlinkClick r:id="rId7"/>
              </a:rPr>
              <a:t>https://www.ons.gov.uk/peoplepopulationandcommunity/populationandmigration/populationestimates</a:t>
            </a:r>
            <a:r>
              <a:rPr lang="en-GB" dirty="0"/>
              <a:t> (Accessed 30 June 2019)</a:t>
            </a:r>
          </a:p>
          <a:p>
            <a:r>
              <a:rPr lang="en-GB" dirty="0"/>
              <a:t>Perlo J, </a:t>
            </a:r>
            <a:r>
              <a:rPr lang="en-GB" dirty="0" err="1"/>
              <a:t>Balik</a:t>
            </a:r>
            <a:r>
              <a:rPr lang="en-GB" dirty="0"/>
              <a:t> B, </a:t>
            </a:r>
            <a:r>
              <a:rPr lang="en-GB" dirty="0" err="1"/>
              <a:t>Swensen</a:t>
            </a:r>
            <a:r>
              <a:rPr lang="en-GB" dirty="0"/>
              <a:t> S, </a:t>
            </a:r>
            <a:r>
              <a:rPr lang="en-GB" dirty="0" err="1"/>
              <a:t>Kabcenell</a:t>
            </a:r>
            <a:r>
              <a:rPr lang="en-GB" dirty="0"/>
              <a:t> A, Landsman J, </a:t>
            </a:r>
            <a:r>
              <a:rPr lang="en-GB" dirty="0" err="1"/>
              <a:t>Feeley</a:t>
            </a:r>
            <a:r>
              <a:rPr lang="en-GB" dirty="0"/>
              <a:t> D. </a:t>
            </a:r>
            <a:r>
              <a:rPr lang="en-GB" i="1" dirty="0"/>
              <a:t>IHI Framework for Improving Joy in Work. </a:t>
            </a:r>
            <a:r>
              <a:rPr lang="en-GB" dirty="0"/>
              <a:t>IHI White Paper. Cambridge, Massachusetts: Institute for Healthcare Improvement; 2017. (Available at ihi.org)</a:t>
            </a:r>
          </a:p>
          <a:p>
            <a:r>
              <a:rPr lang="en-GB" dirty="0"/>
              <a:t>Public Health England (2017) </a:t>
            </a:r>
            <a:r>
              <a:rPr lang="en-GB" i="1" dirty="0"/>
              <a:t>Health Profile for England</a:t>
            </a:r>
            <a:r>
              <a:rPr lang="en-GB" dirty="0"/>
              <a:t>. Available at: </a:t>
            </a:r>
            <a:r>
              <a:rPr lang="en-GB" u="sng" dirty="0">
                <a:hlinkClick r:id="rId8"/>
              </a:rPr>
              <a:t>https://www.gov.uk/government/publications/health-profile-for-england/chapter-3-trends-in-morbidity-and-behavioural-risk-factors#morbidity-by-age</a:t>
            </a:r>
            <a:r>
              <a:rPr lang="en-GB" dirty="0"/>
              <a:t> (Accessed 3 June 2019)</a:t>
            </a:r>
          </a:p>
          <a:p>
            <a:r>
              <a:rPr lang="en-GB" dirty="0"/>
              <a:t>Rishi </a:t>
            </a:r>
            <a:r>
              <a:rPr lang="en-GB" dirty="0" err="1"/>
              <a:t>Manchanda</a:t>
            </a:r>
            <a:r>
              <a:rPr lang="en-GB" dirty="0"/>
              <a:t>/Health Begins/Institute for Healthcare Improvement (2015) </a:t>
            </a:r>
            <a:r>
              <a:rPr lang="en-GB" i="1" dirty="0"/>
              <a:t>Moving Upstream to Achieve the Quadruple Aim</a:t>
            </a:r>
            <a:r>
              <a:rPr lang="en-GB" dirty="0"/>
              <a:t>. Available at: </a:t>
            </a:r>
            <a:r>
              <a:rPr lang="en-GB" dirty="0">
                <a:hlinkClick r:id="rId9"/>
              </a:rPr>
              <a:t>http://www.ihi.org/resources/Pages/AudioandVideo/WIHI-Moving-Upstream-to-Address-the-Quadruple-Aim.aspx</a:t>
            </a:r>
            <a:r>
              <a:rPr lang="en-GB" dirty="0"/>
              <a:t> (Accessed 24 June 2019)</a:t>
            </a:r>
          </a:p>
          <a:p>
            <a:r>
              <a:rPr lang="en-GB" dirty="0"/>
              <a:t>Royal College of Physicians (2016-2019) </a:t>
            </a:r>
            <a:r>
              <a:rPr lang="en-GB" i="1" dirty="0"/>
              <a:t>National Hip Fracture Database</a:t>
            </a:r>
            <a:r>
              <a:rPr lang="en-GB" dirty="0"/>
              <a:t>. Available at: </a:t>
            </a:r>
            <a:r>
              <a:rPr lang="en-GB" u="sng" dirty="0">
                <a:hlinkClick r:id="rId10"/>
              </a:rPr>
              <a:t>https://www.nhfd.co.uk/</a:t>
            </a:r>
            <a:r>
              <a:rPr lang="en-GB" dirty="0"/>
              <a:t> (Accessed 11</a:t>
            </a:r>
            <a:r>
              <a:rPr lang="en-GB" baseline="30000" dirty="0"/>
              <a:t>th</a:t>
            </a:r>
            <a:r>
              <a:rPr lang="en-GB" dirty="0"/>
              <a:t> June 2019).</a:t>
            </a:r>
          </a:p>
          <a:p>
            <a:r>
              <a:rPr lang="en-GB" dirty="0"/>
              <a:t>Social Care Wales (2017) </a:t>
            </a:r>
            <a:r>
              <a:rPr lang="en-GB" i="1" dirty="0"/>
              <a:t>Care and Support in Wales: National Population Assessment Report</a:t>
            </a:r>
            <a:r>
              <a:rPr lang="en-GB" dirty="0"/>
              <a:t>. Available at: </a:t>
            </a:r>
            <a:r>
              <a:rPr lang="en-GB" u="sng" dirty="0">
                <a:hlinkClick r:id="rId11"/>
              </a:rPr>
              <a:t>https://socialcare.wales/cms_assets/file-uploads/SCW-NPAR-ENG.PDF</a:t>
            </a:r>
            <a:r>
              <a:rPr lang="en-GB" dirty="0"/>
              <a:t> (Accessed 7 June 2019)</a:t>
            </a:r>
          </a:p>
          <a:p>
            <a:r>
              <a:rPr lang="en-GB" dirty="0"/>
              <a:t>The King’s Fund Leadership Review (2012) </a:t>
            </a:r>
            <a:r>
              <a:rPr lang="en-GB" i="1" dirty="0"/>
              <a:t>Leadership and Engagement for Improvement in the NHS</a:t>
            </a:r>
            <a:r>
              <a:rPr lang="en-GB" dirty="0"/>
              <a:t>. Available at: </a:t>
            </a:r>
            <a:r>
              <a:rPr lang="en-GB" dirty="0">
                <a:hlinkClick r:id="rId12"/>
              </a:rPr>
              <a:t>https://www.kingsfund.org.uk/publications/leadership-engagement-for-improvement-nhs</a:t>
            </a:r>
            <a:r>
              <a:rPr lang="en-GB" dirty="0"/>
              <a:t> (Accessed 10 July 2019)</a:t>
            </a:r>
          </a:p>
          <a:p>
            <a:r>
              <a:rPr lang="en-GB" dirty="0"/>
              <a:t>The Parliamentary Review of Health and Social Care in Wales (2018) </a:t>
            </a:r>
            <a:r>
              <a:rPr lang="en-GB" i="1" dirty="0"/>
              <a:t>A Revolution from Within: Transforming Health and Care in Wales</a:t>
            </a:r>
            <a:r>
              <a:rPr lang="en-GB" dirty="0"/>
              <a:t>. Available at: </a:t>
            </a:r>
            <a:r>
              <a:rPr lang="en-GB" dirty="0">
                <a:hlinkClick r:id="rId13"/>
              </a:rPr>
              <a:t>https://gweddill.gov.wales/docs/dhss/publications/180116reviewen.pdf</a:t>
            </a:r>
            <a:r>
              <a:rPr lang="en-GB" dirty="0"/>
              <a:t> (Accessed 3 September 2018)</a:t>
            </a:r>
          </a:p>
          <a:p>
            <a:r>
              <a:rPr lang="en-GB" dirty="0"/>
              <a:t>Welsh Ambulance Service Trust (2018/19-2020/21) </a:t>
            </a:r>
            <a:r>
              <a:rPr lang="en-GB" i="1" dirty="0"/>
              <a:t>Integrated Medium Term Plan</a:t>
            </a:r>
            <a:r>
              <a:rPr lang="en-GB" dirty="0"/>
              <a:t>. Available at: </a:t>
            </a:r>
            <a:r>
              <a:rPr lang="en-GB" u="sng" dirty="0">
                <a:hlinkClick r:id="rId14"/>
              </a:rPr>
              <a:t>http://www.ambulance.wales.nhs.uk/assets/documents/e6022702-1288-4a8d-8f10-329d559bf638636723557831422038.pdf</a:t>
            </a:r>
            <a:r>
              <a:rPr lang="en-GB" dirty="0"/>
              <a:t> (Accessed 15 May 2019)</a:t>
            </a:r>
          </a:p>
          <a:p>
            <a:r>
              <a:rPr lang="en-GB" dirty="0"/>
              <a:t>Welsh Government (2018) </a:t>
            </a:r>
            <a:r>
              <a:rPr lang="en-GB" i="1" dirty="0"/>
              <a:t>A Healthier Wales : Our Plan for Health and Social Care. </a:t>
            </a:r>
            <a:r>
              <a:rPr lang="en-GB" dirty="0"/>
              <a:t>Available at: </a:t>
            </a:r>
            <a:r>
              <a:rPr lang="en-GB" u="sng" dirty="0">
                <a:hlinkClick r:id="rId15"/>
              </a:rPr>
              <a:t>https://gweddill.gov.wales/topics/health/publications/healthier-wales/?lang=en</a:t>
            </a:r>
            <a:r>
              <a:rPr lang="en-GB" dirty="0"/>
              <a:t>. (Accessed 13 June 2019)   </a:t>
            </a:r>
          </a:p>
        </p:txBody>
      </p:sp>
    </p:spTree>
    <p:extLst>
      <p:ext uri="{BB962C8B-B14F-4D97-AF65-F5344CB8AC3E}">
        <p14:creationId xmlns:p14="http://schemas.microsoft.com/office/powerpoint/2010/main" val="31866107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33040</TotalTime>
  <Words>2475</Words>
  <Application>Microsoft Office PowerPoint</Application>
  <PresentationFormat>Widescreen</PresentationFormat>
  <Paragraphs>198</Paragraphs>
  <Slides>18</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Courier New</vt:lpstr>
      <vt:lpstr>Office Theme</vt:lpstr>
      <vt:lpstr> Review  of  Integrated Care  </vt:lpstr>
      <vt:lpstr>What you will hear today:</vt:lpstr>
      <vt:lpstr>Project Brief:</vt:lpstr>
      <vt:lpstr>Introduction</vt:lpstr>
      <vt:lpstr>The Health and Care System of the Future</vt:lpstr>
      <vt:lpstr>PowerPoint Presentation</vt:lpstr>
      <vt:lpstr>Organisational Culture</vt:lpstr>
      <vt:lpstr>PowerPoint Presentation</vt:lpstr>
      <vt:lpstr>PowerPoint Presentation</vt:lpstr>
      <vt:lpstr>Key Themes</vt:lpstr>
      <vt:lpstr>PowerPoint Presentation</vt:lpstr>
      <vt:lpstr>PowerPoint Presentation</vt:lpstr>
      <vt:lpstr>15 Key Themes - continued</vt:lpstr>
      <vt:lpstr>PowerPoint Presentation</vt:lpstr>
      <vt:lpstr>Dissemination of findings</vt:lpstr>
      <vt:lpstr>In summary</vt:lpstr>
      <vt:lpstr>Thanks/Diolch. Questions/Cwestiynau?</vt:lpstr>
      <vt:lpstr>References</vt:lpstr>
    </vt:vector>
  </TitlesOfParts>
  <Company>Welsh Government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Morris, Bethan (HIW)</dc:creator>
  <cp:lastModifiedBy>Bethan Morris (1812503)</cp:lastModifiedBy>
  <cp:revision>66</cp:revision>
  <dcterms:created xsi:type="dcterms:W3CDTF">2019-06-24T10:50:55Z</dcterms:created>
  <dcterms:modified xsi:type="dcterms:W3CDTF">2019-09-12T19:08:20Z</dcterms:modified>
</cp:coreProperties>
</file>