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7" r:id="rId6"/>
    <p:sldId id="258" r:id="rId7"/>
    <p:sldId id="268" r:id="rId8"/>
    <p:sldId id="259" r:id="rId9"/>
    <p:sldId id="269" r:id="rId10"/>
    <p:sldId id="270" r:id="rId11"/>
    <p:sldId id="263" r:id="rId12"/>
    <p:sldId id="261" r:id="rId13"/>
    <p:sldId id="262" r:id="rId14"/>
    <p:sldId id="264" r:id="rId15"/>
    <p:sldId id="265" r:id="rId16"/>
    <p:sldId id="266"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2C174B-D65A-48B8-8666-3D6D03E9EEAA}" v="52" dt="2025-11-02T23:56:30.5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94660"/>
  </p:normalViewPr>
  <p:slideViewPr>
    <p:cSldViewPr snapToGrid="0">
      <p:cViewPr>
        <p:scale>
          <a:sx n="37" d="100"/>
          <a:sy n="37" d="100"/>
        </p:scale>
        <p:origin x="56" y="12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4B73D2-68AA-4913-99BC-A39D40F63CD3}" type="datetimeFigureOut">
              <a:rPr lang="en-GB" smtClean="0"/>
              <a:t>01/11/2025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D07C1-850F-452D-A00A-64BF92A45F61}" type="slidenum">
              <a:rPr lang="en-GB" smtClean="0"/>
              <a:t>‹#›</a:t>
            </a:fld>
            <a:endParaRPr lang="en-GB"/>
          </a:p>
        </p:txBody>
      </p:sp>
    </p:spTree>
    <p:extLst>
      <p:ext uri="{BB962C8B-B14F-4D97-AF65-F5344CB8AC3E}">
        <p14:creationId xmlns:p14="http://schemas.microsoft.com/office/powerpoint/2010/main" val="1218480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D07C1-850F-452D-A00A-64BF92A45F61}" type="slidenum">
              <a:rPr lang="en-GB" smtClean="0"/>
              <a:t>2</a:t>
            </a:fld>
            <a:endParaRPr lang="en-GB"/>
          </a:p>
        </p:txBody>
      </p:sp>
    </p:spTree>
    <p:extLst>
      <p:ext uri="{BB962C8B-B14F-4D97-AF65-F5344CB8AC3E}">
        <p14:creationId xmlns:p14="http://schemas.microsoft.com/office/powerpoint/2010/main" val="3881574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D07C1-850F-452D-A00A-64BF92A45F61}" type="slidenum">
              <a:rPr lang="en-GB" smtClean="0"/>
              <a:t>3</a:t>
            </a:fld>
            <a:endParaRPr lang="en-GB"/>
          </a:p>
        </p:txBody>
      </p:sp>
    </p:spTree>
    <p:extLst>
      <p:ext uri="{BB962C8B-B14F-4D97-AF65-F5344CB8AC3E}">
        <p14:creationId xmlns:p14="http://schemas.microsoft.com/office/powerpoint/2010/main" val="1856584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E975A-8A2B-BA66-4E4D-5473134857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72CF6E-42BC-7535-54A4-45E3A4A120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4CF850-5932-B581-18BD-40ED6CA3F7B2}"/>
              </a:ext>
            </a:extLst>
          </p:cNvPr>
          <p:cNvSpPr>
            <a:spLocks noGrp="1"/>
          </p:cNvSpPr>
          <p:nvPr>
            <p:ph type="dt" sz="half" idx="10"/>
          </p:nvPr>
        </p:nvSpPr>
        <p:spPr/>
        <p:txBody>
          <a:bodyPr/>
          <a:lstStyle/>
          <a:p>
            <a:fld id="{C2A1CBB8-8AA4-4758-B20F-892016F92B4F}" type="datetimeFigureOut">
              <a:rPr lang="en-GB" smtClean="0"/>
              <a:t>26/10/2025</a:t>
            </a:fld>
            <a:endParaRPr lang="en-GB"/>
          </a:p>
        </p:txBody>
      </p:sp>
      <p:sp>
        <p:nvSpPr>
          <p:cNvPr id="5" name="Footer Placeholder 4">
            <a:extLst>
              <a:ext uri="{FF2B5EF4-FFF2-40B4-BE49-F238E27FC236}">
                <a16:creationId xmlns:a16="http://schemas.microsoft.com/office/drawing/2014/main" id="{BEE97600-90B3-2C32-8A42-9982619C8C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BDE209-4308-016B-9FC7-93868E8FA753}"/>
              </a:ext>
            </a:extLst>
          </p:cNvPr>
          <p:cNvSpPr>
            <a:spLocks noGrp="1"/>
          </p:cNvSpPr>
          <p:nvPr>
            <p:ph type="sldNum" sz="quarter" idx="12"/>
          </p:nvPr>
        </p:nvSpPr>
        <p:spPr/>
        <p:txBody>
          <a:bodyPr/>
          <a:lstStyle/>
          <a:p>
            <a:fld id="{57D9E2EB-E1F9-4D15-9F26-CCBFEAA02A7C}" type="slidenum">
              <a:rPr lang="en-GB" smtClean="0"/>
              <a:t>‹#›</a:t>
            </a:fld>
            <a:endParaRPr lang="en-GB"/>
          </a:p>
        </p:txBody>
      </p:sp>
    </p:spTree>
    <p:extLst>
      <p:ext uri="{BB962C8B-B14F-4D97-AF65-F5344CB8AC3E}">
        <p14:creationId xmlns:p14="http://schemas.microsoft.com/office/powerpoint/2010/main" val="2136075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A67AD-8040-67B9-5858-ABCA4173EC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EC387D-E541-E06C-C053-E23EBA77CD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55AF9-8F6D-4671-7EE1-AD52A11406A9}"/>
              </a:ext>
            </a:extLst>
          </p:cNvPr>
          <p:cNvSpPr>
            <a:spLocks noGrp="1"/>
          </p:cNvSpPr>
          <p:nvPr>
            <p:ph type="dt" sz="half" idx="10"/>
          </p:nvPr>
        </p:nvSpPr>
        <p:spPr/>
        <p:txBody>
          <a:bodyPr/>
          <a:lstStyle/>
          <a:p>
            <a:fld id="{C2A1CBB8-8AA4-4758-B20F-892016F92B4F}" type="datetimeFigureOut">
              <a:rPr lang="en-GB" smtClean="0"/>
              <a:t>26/10/2025</a:t>
            </a:fld>
            <a:endParaRPr lang="en-GB"/>
          </a:p>
        </p:txBody>
      </p:sp>
      <p:sp>
        <p:nvSpPr>
          <p:cNvPr id="5" name="Footer Placeholder 4">
            <a:extLst>
              <a:ext uri="{FF2B5EF4-FFF2-40B4-BE49-F238E27FC236}">
                <a16:creationId xmlns:a16="http://schemas.microsoft.com/office/drawing/2014/main" id="{3EFD3A04-1E72-954C-A711-52C7152288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3554B9-644D-F8A1-728E-07E6070B710A}"/>
              </a:ext>
            </a:extLst>
          </p:cNvPr>
          <p:cNvSpPr>
            <a:spLocks noGrp="1"/>
          </p:cNvSpPr>
          <p:nvPr>
            <p:ph type="sldNum" sz="quarter" idx="12"/>
          </p:nvPr>
        </p:nvSpPr>
        <p:spPr/>
        <p:txBody>
          <a:bodyPr/>
          <a:lstStyle/>
          <a:p>
            <a:fld id="{57D9E2EB-E1F9-4D15-9F26-CCBFEAA02A7C}" type="slidenum">
              <a:rPr lang="en-GB" smtClean="0"/>
              <a:t>‹#›</a:t>
            </a:fld>
            <a:endParaRPr lang="en-GB"/>
          </a:p>
        </p:txBody>
      </p:sp>
    </p:spTree>
    <p:extLst>
      <p:ext uri="{BB962C8B-B14F-4D97-AF65-F5344CB8AC3E}">
        <p14:creationId xmlns:p14="http://schemas.microsoft.com/office/powerpoint/2010/main" val="392208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6C02C-1E69-9C9E-9B95-9CDAEC070E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D3E8AB-D75F-6F66-A69D-500F8C52F6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716DB3-7BBE-2598-D86F-FB2675C9C0F8}"/>
              </a:ext>
            </a:extLst>
          </p:cNvPr>
          <p:cNvSpPr>
            <a:spLocks noGrp="1"/>
          </p:cNvSpPr>
          <p:nvPr>
            <p:ph type="dt" sz="half" idx="10"/>
          </p:nvPr>
        </p:nvSpPr>
        <p:spPr/>
        <p:txBody>
          <a:bodyPr/>
          <a:lstStyle/>
          <a:p>
            <a:fld id="{C2A1CBB8-8AA4-4758-B20F-892016F92B4F}" type="datetimeFigureOut">
              <a:rPr lang="en-GB" smtClean="0"/>
              <a:t>26/10/2025</a:t>
            </a:fld>
            <a:endParaRPr lang="en-GB"/>
          </a:p>
        </p:txBody>
      </p:sp>
      <p:sp>
        <p:nvSpPr>
          <p:cNvPr id="5" name="Footer Placeholder 4">
            <a:extLst>
              <a:ext uri="{FF2B5EF4-FFF2-40B4-BE49-F238E27FC236}">
                <a16:creationId xmlns:a16="http://schemas.microsoft.com/office/drawing/2014/main" id="{5994686D-5123-67FD-7E61-6297735388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6FA68E-F34E-61B0-7AD8-3D7FAC3E3B6D}"/>
              </a:ext>
            </a:extLst>
          </p:cNvPr>
          <p:cNvSpPr>
            <a:spLocks noGrp="1"/>
          </p:cNvSpPr>
          <p:nvPr>
            <p:ph type="sldNum" sz="quarter" idx="12"/>
          </p:nvPr>
        </p:nvSpPr>
        <p:spPr/>
        <p:txBody>
          <a:bodyPr/>
          <a:lstStyle/>
          <a:p>
            <a:fld id="{57D9E2EB-E1F9-4D15-9F26-CCBFEAA02A7C}" type="slidenum">
              <a:rPr lang="en-GB" smtClean="0"/>
              <a:t>‹#›</a:t>
            </a:fld>
            <a:endParaRPr lang="en-GB"/>
          </a:p>
        </p:txBody>
      </p:sp>
    </p:spTree>
    <p:extLst>
      <p:ext uri="{BB962C8B-B14F-4D97-AF65-F5344CB8AC3E}">
        <p14:creationId xmlns:p14="http://schemas.microsoft.com/office/powerpoint/2010/main" val="3288198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F9B31-E0FE-02C5-44D8-52402BACF8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B0B29E-8350-9056-FD37-45F4B2F5EB8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C66AEB-C37B-D005-4D17-9C692DE777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9D8A7C-B151-3E2F-6A5F-3EC70ECC8176}"/>
              </a:ext>
            </a:extLst>
          </p:cNvPr>
          <p:cNvSpPr>
            <a:spLocks noGrp="1"/>
          </p:cNvSpPr>
          <p:nvPr>
            <p:ph type="dt" sz="half" idx="10"/>
          </p:nvPr>
        </p:nvSpPr>
        <p:spPr/>
        <p:txBody>
          <a:bodyPr/>
          <a:lstStyle/>
          <a:p>
            <a:fld id="{C2A1CBB8-8AA4-4758-B20F-892016F92B4F}" type="datetimeFigureOut">
              <a:rPr lang="en-GB" smtClean="0"/>
              <a:t>26/10/2025</a:t>
            </a:fld>
            <a:endParaRPr lang="en-GB"/>
          </a:p>
        </p:txBody>
      </p:sp>
      <p:sp>
        <p:nvSpPr>
          <p:cNvPr id="6" name="Footer Placeholder 5">
            <a:extLst>
              <a:ext uri="{FF2B5EF4-FFF2-40B4-BE49-F238E27FC236}">
                <a16:creationId xmlns:a16="http://schemas.microsoft.com/office/drawing/2014/main" id="{528B6A5D-199D-D093-57C6-35EE49A85D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90D5D7-B0FF-AD48-C4DD-DDE349EBFD4E}"/>
              </a:ext>
            </a:extLst>
          </p:cNvPr>
          <p:cNvSpPr>
            <a:spLocks noGrp="1"/>
          </p:cNvSpPr>
          <p:nvPr>
            <p:ph type="sldNum" sz="quarter" idx="12"/>
          </p:nvPr>
        </p:nvSpPr>
        <p:spPr/>
        <p:txBody>
          <a:bodyPr/>
          <a:lstStyle/>
          <a:p>
            <a:fld id="{57D9E2EB-E1F9-4D15-9F26-CCBFEAA02A7C}" type="slidenum">
              <a:rPr lang="en-GB" smtClean="0"/>
              <a:t>‹#›</a:t>
            </a:fld>
            <a:endParaRPr lang="en-GB"/>
          </a:p>
        </p:txBody>
      </p:sp>
    </p:spTree>
    <p:extLst>
      <p:ext uri="{BB962C8B-B14F-4D97-AF65-F5344CB8AC3E}">
        <p14:creationId xmlns:p14="http://schemas.microsoft.com/office/powerpoint/2010/main" val="3470524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28222-4351-4B05-C0B4-042F856091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84DB97-784F-042F-B5A3-864A5685DB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95796B-DDE4-024D-6CE0-D6EB1F3976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644F8E-2A85-5A51-30FB-866B087382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9F4C63-02CA-62AB-8915-C3706FC938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081633-A222-8BF5-98FE-51C928B18AEA}"/>
              </a:ext>
            </a:extLst>
          </p:cNvPr>
          <p:cNvSpPr>
            <a:spLocks noGrp="1"/>
          </p:cNvSpPr>
          <p:nvPr>
            <p:ph type="dt" sz="half" idx="10"/>
          </p:nvPr>
        </p:nvSpPr>
        <p:spPr/>
        <p:txBody>
          <a:bodyPr/>
          <a:lstStyle/>
          <a:p>
            <a:fld id="{C2A1CBB8-8AA4-4758-B20F-892016F92B4F}" type="datetimeFigureOut">
              <a:rPr lang="en-GB" smtClean="0"/>
              <a:t>26/10/2025</a:t>
            </a:fld>
            <a:endParaRPr lang="en-GB"/>
          </a:p>
        </p:txBody>
      </p:sp>
      <p:sp>
        <p:nvSpPr>
          <p:cNvPr id="8" name="Footer Placeholder 7">
            <a:extLst>
              <a:ext uri="{FF2B5EF4-FFF2-40B4-BE49-F238E27FC236}">
                <a16:creationId xmlns:a16="http://schemas.microsoft.com/office/drawing/2014/main" id="{88C50BA3-2295-EC00-FB9C-A3A0DD6552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58B2A2-A0D9-A6B0-05D9-79DB0F3A5180}"/>
              </a:ext>
            </a:extLst>
          </p:cNvPr>
          <p:cNvSpPr>
            <a:spLocks noGrp="1"/>
          </p:cNvSpPr>
          <p:nvPr>
            <p:ph type="sldNum" sz="quarter" idx="12"/>
          </p:nvPr>
        </p:nvSpPr>
        <p:spPr/>
        <p:txBody>
          <a:bodyPr/>
          <a:lstStyle/>
          <a:p>
            <a:fld id="{57D9E2EB-E1F9-4D15-9F26-CCBFEAA02A7C}" type="slidenum">
              <a:rPr lang="en-GB" smtClean="0"/>
              <a:t>‹#›</a:t>
            </a:fld>
            <a:endParaRPr lang="en-GB"/>
          </a:p>
        </p:txBody>
      </p:sp>
    </p:spTree>
    <p:extLst>
      <p:ext uri="{BB962C8B-B14F-4D97-AF65-F5344CB8AC3E}">
        <p14:creationId xmlns:p14="http://schemas.microsoft.com/office/powerpoint/2010/main" val="345361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0ACCA-A16D-5DFD-993A-9E9818C6A9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47DDF6-7BA2-BAE4-1027-EEF700B865AA}"/>
              </a:ext>
            </a:extLst>
          </p:cNvPr>
          <p:cNvSpPr>
            <a:spLocks noGrp="1"/>
          </p:cNvSpPr>
          <p:nvPr>
            <p:ph type="dt" sz="half" idx="10"/>
          </p:nvPr>
        </p:nvSpPr>
        <p:spPr/>
        <p:txBody>
          <a:bodyPr/>
          <a:lstStyle/>
          <a:p>
            <a:fld id="{C2A1CBB8-8AA4-4758-B20F-892016F92B4F}" type="datetimeFigureOut">
              <a:rPr lang="en-GB" smtClean="0"/>
              <a:t>26/10/2025</a:t>
            </a:fld>
            <a:endParaRPr lang="en-GB"/>
          </a:p>
        </p:txBody>
      </p:sp>
      <p:sp>
        <p:nvSpPr>
          <p:cNvPr id="4" name="Footer Placeholder 3">
            <a:extLst>
              <a:ext uri="{FF2B5EF4-FFF2-40B4-BE49-F238E27FC236}">
                <a16:creationId xmlns:a16="http://schemas.microsoft.com/office/drawing/2014/main" id="{2E33364D-4244-FAC2-5B57-23D6D629DC9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7A4746-0D37-7CC5-4EC7-6C1ACE180576}"/>
              </a:ext>
            </a:extLst>
          </p:cNvPr>
          <p:cNvSpPr>
            <a:spLocks noGrp="1"/>
          </p:cNvSpPr>
          <p:nvPr>
            <p:ph type="sldNum" sz="quarter" idx="12"/>
          </p:nvPr>
        </p:nvSpPr>
        <p:spPr/>
        <p:txBody>
          <a:bodyPr/>
          <a:lstStyle/>
          <a:p>
            <a:fld id="{57D9E2EB-E1F9-4D15-9F26-CCBFEAA02A7C}" type="slidenum">
              <a:rPr lang="en-GB" smtClean="0"/>
              <a:t>‹#›</a:t>
            </a:fld>
            <a:endParaRPr lang="en-GB"/>
          </a:p>
        </p:txBody>
      </p:sp>
    </p:spTree>
    <p:extLst>
      <p:ext uri="{BB962C8B-B14F-4D97-AF65-F5344CB8AC3E}">
        <p14:creationId xmlns:p14="http://schemas.microsoft.com/office/powerpoint/2010/main" val="3174486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217318-502C-0AEA-29C8-5BA2C3825D95}"/>
              </a:ext>
            </a:extLst>
          </p:cNvPr>
          <p:cNvSpPr>
            <a:spLocks noGrp="1"/>
          </p:cNvSpPr>
          <p:nvPr>
            <p:ph type="dt" sz="half" idx="10"/>
          </p:nvPr>
        </p:nvSpPr>
        <p:spPr/>
        <p:txBody>
          <a:bodyPr/>
          <a:lstStyle/>
          <a:p>
            <a:fld id="{C2A1CBB8-8AA4-4758-B20F-892016F92B4F}" type="datetimeFigureOut">
              <a:rPr lang="en-GB" smtClean="0"/>
              <a:t>26/10/2025</a:t>
            </a:fld>
            <a:endParaRPr lang="en-GB"/>
          </a:p>
        </p:txBody>
      </p:sp>
      <p:sp>
        <p:nvSpPr>
          <p:cNvPr id="3" name="Footer Placeholder 2">
            <a:extLst>
              <a:ext uri="{FF2B5EF4-FFF2-40B4-BE49-F238E27FC236}">
                <a16:creationId xmlns:a16="http://schemas.microsoft.com/office/drawing/2014/main" id="{EA904C08-DD0E-3E97-BFFC-43E0571D9D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EE089F-D401-D8EA-A682-BB0E19D501EE}"/>
              </a:ext>
            </a:extLst>
          </p:cNvPr>
          <p:cNvSpPr>
            <a:spLocks noGrp="1"/>
          </p:cNvSpPr>
          <p:nvPr>
            <p:ph type="sldNum" sz="quarter" idx="12"/>
          </p:nvPr>
        </p:nvSpPr>
        <p:spPr/>
        <p:txBody>
          <a:bodyPr/>
          <a:lstStyle/>
          <a:p>
            <a:fld id="{57D9E2EB-E1F9-4D15-9F26-CCBFEAA02A7C}" type="slidenum">
              <a:rPr lang="en-GB" smtClean="0"/>
              <a:t>‹#›</a:t>
            </a:fld>
            <a:endParaRPr lang="en-GB"/>
          </a:p>
        </p:txBody>
      </p:sp>
    </p:spTree>
    <p:extLst>
      <p:ext uri="{BB962C8B-B14F-4D97-AF65-F5344CB8AC3E}">
        <p14:creationId xmlns:p14="http://schemas.microsoft.com/office/powerpoint/2010/main" val="1675003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9428B-1D4F-2EBE-43A0-7031CC66FD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B5DD45-1936-900C-C370-12F5439656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F49D2E-1EB1-067B-DB42-D32AEA608C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4FEA40-0B35-62ED-8BFB-3107E7BB1474}"/>
              </a:ext>
            </a:extLst>
          </p:cNvPr>
          <p:cNvSpPr>
            <a:spLocks noGrp="1"/>
          </p:cNvSpPr>
          <p:nvPr>
            <p:ph type="dt" sz="half" idx="10"/>
          </p:nvPr>
        </p:nvSpPr>
        <p:spPr/>
        <p:txBody>
          <a:bodyPr/>
          <a:lstStyle/>
          <a:p>
            <a:fld id="{C2A1CBB8-8AA4-4758-B20F-892016F92B4F}" type="datetimeFigureOut">
              <a:rPr lang="en-GB" smtClean="0"/>
              <a:t>26/10/2025</a:t>
            </a:fld>
            <a:endParaRPr lang="en-GB"/>
          </a:p>
        </p:txBody>
      </p:sp>
      <p:sp>
        <p:nvSpPr>
          <p:cNvPr id="6" name="Footer Placeholder 5">
            <a:extLst>
              <a:ext uri="{FF2B5EF4-FFF2-40B4-BE49-F238E27FC236}">
                <a16:creationId xmlns:a16="http://schemas.microsoft.com/office/drawing/2014/main" id="{BE121D3C-19EB-4BA0-C62B-D4A2F57EA5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8E5ED8-469B-0C3D-9428-CE4D3C8D6FF9}"/>
              </a:ext>
            </a:extLst>
          </p:cNvPr>
          <p:cNvSpPr>
            <a:spLocks noGrp="1"/>
          </p:cNvSpPr>
          <p:nvPr>
            <p:ph type="sldNum" sz="quarter" idx="12"/>
          </p:nvPr>
        </p:nvSpPr>
        <p:spPr/>
        <p:txBody>
          <a:bodyPr/>
          <a:lstStyle/>
          <a:p>
            <a:fld id="{57D9E2EB-E1F9-4D15-9F26-CCBFEAA02A7C}" type="slidenum">
              <a:rPr lang="en-GB" smtClean="0"/>
              <a:t>‹#›</a:t>
            </a:fld>
            <a:endParaRPr lang="en-GB"/>
          </a:p>
        </p:txBody>
      </p:sp>
    </p:spTree>
    <p:extLst>
      <p:ext uri="{BB962C8B-B14F-4D97-AF65-F5344CB8AC3E}">
        <p14:creationId xmlns:p14="http://schemas.microsoft.com/office/powerpoint/2010/main" val="475030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924FB-A973-E394-9864-6027E2CE7A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84F086-1745-6165-8746-40BD2CB587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87B5D5-CBFA-D280-FB52-826222B3F2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E6C0A1-15E6-DB1D-92C6-49C6E24EA509}"/>
              </a:ext>
            </a:extLst>
          </p:cNvPr>
          <p:cNvSpPr>
            <a:spLocks noGrp="1"/>
          </p:cNvSpPr>
          <p:nvPr>
            <p:ph type="dt" sz="half" idx="10"/>
          </p:nvPr>
        </p:nvSpPr>
        <p:spPr/>
        <p:txBody>
          <a:bodyPr/>
          <a:lstStyle/>
          <a:p>
            <a:fld id="{C2A1CBB8-8AA4-4758-B20F-892016F92B4F}" type="datetimeFigureOut">
              <a:rPr lang="en-GB" smtClean="0"/>
              <a:t>26/10/2025</a:t>
            </a:fld>
            <a:endParaRPr lang="en-GB"/>
          </a:p>
        </p:txBody>
      </p:sp>
      <p:sp>
        <p:nvSpPr>
          <p:cNvPr id="6" name="Footer Placeholder 5">
            <a:extLst>
              <a:ext uri="{FF2B5EF4-FFF2-40B4-BE49-F238E27FC236}">
                <a16:creationId xmlns:a16="http://schemas.microsoft.com/office/drawing/2014/main" id="{9BB342CB-38F4-C3AC-848A-2C17CE25F0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07A77C-A72C-B304-E177-1A72EA82AE96}"/>
              </a:ext>
            </a:extLst>
          </p:cNvPr>
          <p:cNvSpPr>
            <a:spLocks noGrp="1"/>
          </p:cNvSpPr>
          <p:nvPr>
            <p:ph type="sldNum" sz="quarter" idx="12"/>
          </p:nvPr>
        </p:nvSpPr>
        <p:spPr/>
        <p:txBody>
          <a:bodyPr/>
          <a:lstStyle/>
          <a:p>
            <a:fld id="{57D9E2EB-E1F9-4D15-9F26-CCBFEAA02A7C}" type="slidenum">
              <a:rPr lang="en-GB" smtClean="0"/>
              <a:t>‹#›</a:t>
            </a:fld>
            <a:endParaRPr lang="en-GB"/>
          </a:p>
        </p:txBody>
      </p:sp>
    </p:spTree>
    <p:extLst>
      <p:ext uri="{BB962C8B-B14F-4D97-AF65-F5344CB8AC3E}">
        <p14:creationId xmlns:p14="http://schemas.microsoft.com/office/powerpoint/2010/main" val="1528759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76201-2D66-2EE7-BB15-CABBDD6CA3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B788E2-F251-6849-7024-FEAF9B8421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D07D7-AF7C-2159-E46F-9CD321CC787A}"/>
              </a:ext>
            </a:extLst>
          </p:cNvPr>
          <p:cNvSpPr>
            <a:spLocks noGrp="1"/>
          </p:cNvSpPr>
          <p:nvPr>
            <p:ph type="dt" sz="half" idx="10"/>
          </p:nvPr>
        </p:nvSpPr>
        <p:spPr/>
        <p:txBody>
          <a:bodyPr/>
          <a:lstStyle/>
          <a:p>
            <a:fld id="{C2A1CBB8-8AA4-4758-B20F-892016F92B4F}" type="datetimeFigureOut">
              <a:rPr lang="en-GB" smtClean="0"/>
              <a:t>26/10/2025</a:t>
            </a:fld>
            <a:endParaRPr lang="en-GB"/>
          </a:p>
        </p:txBody>
      </p:sp>
      <p:sp>
        <p:nvSpPr>
          <p:cNvPr id="5" name="Footer Placeholder 4">
            <a:extLst>
              <a:ext uri="{FF2B5EF4-FFF2-40B4-BE49-F238E27FC236}">
                <a16:creationId xmlns:a16="http://schemas.microsoft.com/office/drawing/2014/main" id="{311FAC04-37BF-6ECC-190F-48DF25E518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A89151-8EE0-0C20-E4D5-04413F8BD8EA}"/>
              </a:ext>
            </a:extLst>
          </p:cNvPr>
          <p:cNvSpPr>
            <a:spLocks noGrp="1"/>
          </p:cNvSpPr>
          <p:nvPr>
            <p:ph type="sldNum" sz="quarter" idx="12"/>
          </p:nvPr>
        </p:nvSpPr>
        <p:spPr/>
        <p:txBody>
          <a:bodyPr/>
          <a:lstStyle/>
          <a:p>
            <a:fld id="{57D9E2EB-E1F9-4D15-9F26-CCBFEAA02A7C}" type="slidenum">
              <a:rPr lang="en-GB" smtClean="0"/>
              <a:t>‹#›</a:t>
            </a:fld>
            <a:endParaRPr lang="en-GB"/>
          </a:p>
        </p:txBody>
      </p:sp>
    </p:spTree>
    <p:extLst>
      <p:ext uri="{BB962C8B-B14F-4D97-AF65-F5344CB8AC3E}">
        <p14:creationId xmlns:p14="http://schemas.microsoft.com/office/powerpoint/2010/main" val="2632571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8E9878-E197-55F0-D20B-A137BD14E5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A6F4A7-52AC-D332-2723-41C5B7FF0F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A1076D-7B28-B048-717E-CDFDF0E9C076}"/>
              </a:ext>
            </a:extLst>
          </p:cNvPr>
          <p:cNvSpPr>
            <a:spLocks noGrp="1"/>
          </p:cNvSpPr>
          <p:nvPr>
            <p:ph type="dt" sz="half" idx="10"/>
          </p:nvPr>
        </p:nvSpPr>
        <p:spPr/>
        <p:txBody>
          <a:bodyPr/>
          <a:lstStyle/>
          <a:p>
            <a:fld id="{C2A1CBB8-8AA4-4758-B20F-892016F92B4F}" type="datetimeFigureOut">
              <a:rPr lang="en-GB" smtClean="0"/>
              <a:t>26/10/2025</a:t>
            </a:fld>
            <a:endParaRPr lang="en-GB"/>
          </a:p>
        </p:txBody>
      </p:sp>
      <p:sp>
        <p:nvSpPr>
          <p:cNvPr id="5" name="Footer Placeholder 4">
            <a:extLst>
              <a:ext uri="{FF2B5EF4-FFF2-40B4-BE49-F238E27FC236}">
                <a16:creationId xmlns:a16="http://schemas.microsoft.com/office/drawing/2014/main" id="{DD2F1F35-3C74-8AE5-AA19-A69FFFD87D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C10DDC-5A10-66A4-E509-3B87ED2F8AF7}"/>
              </a:ext>
            </a:extLst>
          </p:cNvPr>
          <p:cNvSpPr>
            <a:spLocks noGrp="1"/>
          </p:cNvSpPr>
          <p:nvPr>
            <p:ph type="sldNum" sz="quarter" idx="12"/>
          </p:nvPr>
        </p:nvSpPr>
        <p:spPr/>
        <p:txBody>
          <a:bodyPr/>
          <a:lstStyle/>
          <a:p>
            <a:fld id="{57D9E2EB-E1F9-4D15-9F26-CCBFEAA02A7C}" type="slidenum">
              <a:rPr lang="en-GB" smtClean="0"/>
              <a:t>‹#›</a:t>
            </a:fld>
            <a:endParaRPr lang="en-GB"/>
          </a:p>
        </p:txBody>
      </p:sp>
    </p:spTree>
    <p:extLst>
      <p:ext uri="{BB962C8B-B14F-4D97-AF65-F5344CB8AC3E}">
        <p14:creationId xmlns:p14="http://schemas.microsoft.com/office/powerpoint/2010/main" val="2925057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DFDAD0-97D1-34F9-3453-096E2912C2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7962EA-132F-CA89-9D6A-4CF0E5BB6A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774707-DA3B-49FD-C5F5-AAE0C0311C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A1CBB8-8AA4-4758-B20F-892016F92B4F}" type="datetimeFigureOut">
              <a:rPr lang="en-GB" smtClean="0"/>
              <a:t>26/10/2025</a:t>
            </a:fld>
            <a:endParaRPr lang="en-GB"/>
          </a:p>
        </p:txBody>
      </p:sp>
      <p:sp>
        <p:nvSpPr>
          <p:cNvPr id="5" name="Footer Placeholder 4">
            <a:extLst>
              <a:ext uri="{FF2B5EF4-FFF2-40B4-BE49-F238E27FC236}">
                <a16:creationId xmlns:a16="http://schemas.microsoft.com/office/drawing/2014/main" id="{D7C41751-9E4F-19B4-8804-EA6D1CE8AB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CD076A9-02B1-758A-5539-7D2E5FAB42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D9E2EB-E1F9-4D15-9F26-CCBFEAA02A7C}" type="slidenum">
              <a:rPr lang="en-GB" smtClean="0"/>
              <a:t>‹#›</a:t>
            </a:fld>
            <a:endParaRPr lang="en-GB"/>
          </a:p>
        </p:txBody>
      </p:sp>
    </p:spTree>
    <p:extLst>
      <p:ext uri="{BB962C8B-B14F-4D97-AF65-F5344CB8AC3E}">
        <p14:creationId xmlns:p14="http://schemas.microsoft.com/office/powerpoint/2010/main" val="15398345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microsoft.com/office/2007/relationships/media" Target="../media/media10.m4a"/><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10.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1.m4a"/><Relationship Id="rId1" Type="http://schemas.openxmlformats.org/officeDocument/2006/relationships/audio" Target="NULL" TargetMode="Externa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70F1-EE46-63C6-1742-5EB03E461C7D}"/>
              </a:ext>
            </a:extLst>
          </p:cNvPr>
          <p:cNvSpPr>
            <a:spLocks noGrp="1"/>
          </p:cNvSpPr>
          <p:nvPr>
            <p:ph type="ctrTitle"/>
          </p:nvPr>
        </p:nvSpPr>
        <p:spPr>
          <a:xfrm>
            <a:off x="1524000" y="4114945"/>
            <a:ext cx="9144000" cy="2387600"/>
          </a:xfrm>
        </p:spPr>
        <p:txBody>
          <a:bodyPr>
            <a:normAutofit fontScale="90000"/>
          </a:bodyPr>
          <a:lstStyle/>
          <a:p>
            <a:pPr lvl="0"/>
            <a:r>
              <a:rPr lang="en-GB" dirty="0"/>
              <a:t>Presentation Title</a:t>
            </a:r>
            <a:br>
              <a:rPr lang="en-GB" dirty="0"/>
            </a:br>
            <a:r>
              <a:rPr lang="en-GB" dirty="0"/>
              <a:t>Student Name: Nicola Hermitt</a:t>
            </a:r>
            <a:br>
              <a:rPr lang="en-GB" dirty="0"/>
            </a:br>
            <a:r>
              <a:rPr lang="en-GB" dirty="0"/>
              <a:t>Student ID: 2133277</a:t>
            </a:r>
            <a:br>
              <a:rPr lang="en-GB" dirty="0"/>
            </a:br>
            <a:r>
              <a:rPr lang="en-GB" dirty="0"/>
              <a:t>Module Title: Empowering the Older Person</a:t>
            </a:r>
            <a:br>
              <a:rPr lang="en-GB" dirty="0"/>
            </a:br>
            <a:r>
              <a:rPr lang="en-GB" dirty="0"/>
              <a:t>Module Code: BMHP6027 </a:t>
            </a:r>
            <a:br>
              <a:rPr lang="en-GB" dirty="0"/>
            </a:br>
            <a:r>
              <a:rPr lang="en-GB" dirty="0"/>
              <a:t>Lecturer Name: Chloe Harries</a:t>
            </a:r>
            <a:br>
              <a:rPr lang="en-GB" dirty="0"/>
            </a:br>
            <a:endParaRPr lang="en-GB" dirty="0"/>
          </a:p>
        </p:txBody>
      </p:sp>
    </p:spTree>
    <p:extLst>
      <p:ext uri="{BB962C8B-B14F-4D97-AF65-F5344CB8AC3E}">
        <p14:creationId xmlns:p14="http://schemas.microsoft.com/office/powerpoint/2010/main" val="1784649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4A55E-1FAC-57D4-647E-B10AD62EDF2A}"/>
              </a:ext>
            </a:extLst>
          </p:cNvPr>
          <p:cNvSpPr>
            <a:spLocks noGrp="1"/>
          </p:cNvSpPr>
          <p:nvPr>
            <p:ph type="title"/>
          </p:nvPr>
        </p:nvSpPr>
        <p:spPr>
          <a:xfrm>
            <a:off x="235070" y="71916"/>
            <a:ext cx="10515600" cy="1325563"/>
          </a:xfrm>
        </p:spPr>
        <p:txBody>
          <a:bodyPr/>
          <a:lstStyle/>
          <a:p>
            <a:r>
              <a:rPr lang="en-GB" u="sng" dirty="0"/>
              <a:t>Introduction</a:t>
            </a:r>
          </a:p>
        </p:txBody>
      </p:sp>
      <p:sp>
        <p:nvSpPr>
          <p:cNvPr id="3" name="Content Placeholder 2">
            <a:extLst>
              <a:ext uri="{FF2B5EF4-FFF2-40B4-BE49-F238E27FC236}">
                <a16:creationId xmlns:a16="http://schemas.microsoft.com/office/drawing/2014/main" id="{30262445-76A0-EE53-ED5B-64F820FE583A}"/>
              </a:ext>
            </a:extLst>
          </p:cNvPr>
          <p:cNvSpPr>
            <a:spLocks noGrp="1"/>
          </p:cNvSpPr>
          <p:nvPr>
            <p:ph idx="1"/>
          </p:nvPr>
        </p:nvSpPr>
        <p:spPr>
          <a:xfrm>
            <a:off x="235070" y="1397479"/>
            <a:ext cx="11721860" cy="5460521"/>
          </a:xfrm>
        </p:spPr>
        <p:txBody>
          <a:bodyPr>
            <a:normAutofit/>
          </a:bodyPr>
          <a:lstStyle/>
          <a:p>
            <a:pPr marL="0" indent="0">
              <a:buNone/>
            </a:pPr>
            <a:r>
              <a:rPr lang="en-GB" dirty="0"/>
              <a:t>Throughout this presentation, I will be evaluating the care and support needs of the elderly population in the UK. There will be analyses of the current care provisions and technological innovations that are available to improve the safety, wellbeing, and overall quality of life for these individuals. Relevant theories of ageing, policy and legislation – that is in place to protect the elderly, will also be discussed.</a:t>
            </a:r>
          </a:p>
          <a:p>
            <a:pPr marL="0" indent="0">
              <a:buNone/>
            </a:pPr>
            <a:endParaRPr lang="en-GB" dirty="0"/>
          </a:p>
          <a:p>
            <a:r>
              <a:rPr lang="en-GB" dirty="0"/>
              <a:t>Ageing refers to the process of change as time passes. Determining old age can be difficult sometimes as there are different perceptions on what is ‘old’. Also, someone that is 70 years old may be fitter than someone 55.</a:t>
            </a:r>
          </a:p>
          <a:p>
            <a:endParaRPr lang="en-GB" dirty="0"/>
          </a:p>
          <a:p>
            <a:pPr marL="0" indent="0" algn="r">
              <a:buNone/>
            </a:pPr>
            <a:r>
              <a:rPr lang="en-GB" dirty="0"/>
              <a:t>Phillipson, 2013</a:t>
            </a:r>
          </a:p>
        </p:txBody>
      </p:sp>
      <p:pic>
        <p:nvPicPr>
          <p:cNvPr id="8" name="Recorded Sound">
            <a:hlinkClick r:id="" action="ppaction://media"/>
            <a:extLst>
              <a:ext uri="{FF2B5EF4-FFF2-40B4-BE49-F238E27FC236}">
                <a16:creationId xmlns:a16="http://schemas.microsoft.com/office/drawing/2014/main" id="{C8AC0445-66D9-EF1D-0DF1-DA9F2C79A2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47400" y="531498"/>
            <a:ext cx="406400" cy="406400"/>
          </a:xfrm>
          <a:prstGeom prst="rect">
            <a:avLst/>
          </a:prstGeom>
        </p:spPr>
      </p:pic>
    </p:spTree>
    <p:extLst>
      <p:ext uri="{BB962C8B-B14F-4D97-AF65-F5344CB8AC3E}">
        <p14:creationId xmlns:p14="http://schemas.microsoft.com/office/powerpoint/2010/main" val="1793674447"/>
      </p:ext>
    </p:extLst>
  </p:cSld>
  <p:clrMapOvr>
    <a:masterClrMapping/>
  </p:clrMapOvr>
  <mc:AlternateContent xmlns:mc="http://schemas.openxmlformats.org/markup-compatibility/2006">
    <mc:Choice xmlns:p14="http://schemas.microsoft.com/office/powerpoint/2010/main" Requires="p14">
      <p:transition spd="slow" p14:dur="2000" advTm="3704"/>
    </mc:Choice>
    <mc:Fallback>
      <p:transition spd="slow" advTm="3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4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CBB79-9586-EBFE-6FF0-F2A56C77C180}"/>
              </a:ext>
            </a:extLst>
          </p:cNvPr>
          <p:cNvSpPr>
            <a:spLocks noGrp="1"/>
          </p:cNvSpPr>
          <p:nvPr>
            <p:ph type="title"/>
          </p:nvPr>
        </p:nvSpPr>
        <p:spPr>
          <a:xfrm>
            <a:off x="169652" y="396276"/>
            <a:ext cx="10515600" cy="1325563"/>
          </a:xfrm>
        </p:spPr>
        <p:txBody>
          <a:bodyPr/>
          <a:lstStyle/>
          <a:p>
            <a:r>
              <a:rPr lang="en-GB" u="sng" dirty="0"/>
              <a:t>The Ageing Population</a:t>
            </a:r>
            <a:br>
              <a:rPr lang="en-GB" u="sng" dirty="0"/>
            </a:br>
            <a:endParaRPr lang="en-GB" u="sng" dirty="0"/>
          </a:p>
        </p:txBody>
      </p:sp>
      <p:sp>
        <p:nvSpPr>
          <p:cNvPr id="3" name="Content Placeholder 2">
            <a:extLst>
              <a:ext uri="{FF2B5EF4-FFF2-40B4-BE49-F238E27FC236}">
                <a16:creationId xmlns:a16="http://schemas.microsoft.com/office/drawing/2014/main" id="{B01F6B6C-55B2-BF93-D7C8-35A43FA22B06}"/>
              </a:ext>
            </a:extLst>
          </p:cNvPr>
          <p:cNvSpPr>
            <a:spLocks noGrp="1"/>
          </p:cNvSpPr>
          <p:nvPr>
            <p:ph idx="1"/>
          </p:nvPr>
        </p:nvSpPr>
        <p:spPr>
          <a:xfrm>
            <a:off x="392022" y="1653097"/>
            <a:ext cx="10515600" cy="4351338"/>
          </a:xfrm>
        </p:spPr>
        <p:txBody>
          <a:bodyPr>
            <a:normAutofit fontScale="85000" lnSpcReduction="20000"/>
          </a:bodyPr>
          <a:lstStyle/>
          <a:p>
            <a:r>
              <a:rPr lang="en-GB" dirty="0"/>
              <a:t>The rate at which the population is ageing is quicker than it was before.</a:t>
            </a:r>
          </a:p>
          <a:p>
            <a:pPr marL="0" indent="0">
              <a:buNone/>
            </a:pPr>
            <a:endParaRPr lang="en-GB" dirty="0"/>
          </a:p>
          <a:p>
            <a:r>
              <a:rPr lang="en-GB" dirty="0"/>
              <a:t>From 2015 to 2050, the global population of people aged 60 or over is expected to double from 12% to 22%. This means that every 1 in 6 people will be 60+.</a:t>
            </a:r>
          </a:p>
          <a:p>
            <a:pPr marL="0" indent="0">
              <a:buNone/>
            </a:pPr>
            <a:endParaRPr lang="en-GB" dirty="0"/>
          </a:p>
          <a:p>
            <a:r>
              <a:rPr lang="en-GB" dirty="0"/>
              <a:t>18% of the UK’s population is 65 years old or older. </a:t>
            </a:r>
          </a:p>
          <a:p>
            <a:r>
              <a:rPr lang="en-GB" dirty="0"/>
              <a:t>The number of elderly citizens in the UK, (80+ specifically), is also expected to double within 20 years.</a:t>
            </a:r>
          </a:p>
          <a:p>
            <a:pPr marL="0" indent="0">
              <a:buNone/>
            </a:pPr>
            <a:endParaRPr lang="en-GB" dirty="0"/>
          </a:p>
          <a:p>
            <a:pPr marL="0" indent="0">
              <a:buNone/>
            </a:pPr>
            <a:endParaRPr lang="en-GB" dirty="0"/>
          </a:p>
          <a:p>
            <a:pPr marL="0" indent="0" algn="r">
              <a:buNone/>
            </a:pPr>
            <a:r>
              <a:rPr lang="en-GB" dirty="0" err="1"/>
              <a:t>Stoodley</a:t>
            </a:r>
            <a:r>
              <a:rPr lang="en-GB" dirty="0"/>
              <a:t>, 2024</a:t>
            </a:r>
          </a:p>
        </p:txBody>
      </p:sp>
      <p:pic>
        <p:nvPicPr>
          <p:cNvPr id="4" name="Recorded Sound">
            <a:hlinkClick r:id="" action="ppaction://media"/>
            <a:extLst>
              <a:ext uri="{FF2B5EF4-FFF2-40B4-BE49-F238E27FC236}">
                <a16:creationId xmlns:a16="http://schemas.microsoft.com/office/drawing/2014/main" id="{42D02FD3-EF9E-B606-2A2D-802B9A9A71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41176" y="500062"/>
            <a:ext cx="406400" cy="406400"/>
          </a:xfrm>
          <a:prstGeom prst="rect">
            <a:avLst/>
          </a:prstGeom>
        </p:spPr>
      </p:pic>
    </p:spTree>
    <p:extLst>
      <p:ext uri="{BB962C8B-B14F-4D97-AF65-F5344CB8AC3E}">
        <p14:creationId xmlns:p14="http://schemas.microsoft.com/office/powerpoint/2010/main" val="1712237488"/>
      </p:ext>
    </p:extLst>
  </p:cSld>
  <p:clrMapOvr>
    <a:masterClrMapping/>
  </p:clrMapOvr>
  <mc:AlternateContent xmlns:mc="http://schemas.openxmlformats.org/markup-compatibility/2006">
    <mc:Choice xmlns:p14="http://schemas.microsoft.com/office/powerpoint/2010/main" Requires="p14">
      <p:transition spd="slow" p14:dur="2000" advTm="39970"/>
    </mc:Choice>
    <mc:Fallback>
      <p:transition spd="slow" advTm="39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9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A5FF0-8472-AEEB-CC1D-B84376C62A21}"/>
              </a:ext>
            </a:extLst>
          </p:cNvPr>
          <p:cNvSpPr>
            <a:spLocks noGrp="1"/>
          </p:cNvSpPr>
          <p:nvPr>
            <p:ph type="title"/>
          </p:nvPr>
        </p:nvSpPr>
        <p:spPr>
          <a:xfrm>
            <a:off x="207034" y="296114"/>
            <a:ext cx="10515600" cy="1325563"/>
          </a:xfrm>
        </p:spPr>
        <p:txBody>
          <a:bodyPr/>
          <a:lstStyle/>
          <a:p>
            <a:r>
              <a:rPr lang="en-GB" u="sng" dirty="0"/>
              <a:t>The Ageing Population: Pressures on Health and Social Care Services</a:t>
            </a:r>
          </a:p>
        </p:txBody>
      </p:sp>
      <p:sp>
        <p:nvSpPr>
          <p:cNvPr id="3" name="Content Placeholder 2">
            <a:extLst>
              <a:ext uri="{FF2B5EF4-FFF2-40B4-BE49-F238E27FC236}">
                <a16:creationId xmlns:a16="http://schemas.microsoft.com/office/drawing/2014/main" id="{59E30020-46D9-1EF0-3EAD-368DFE57B9BB}"/>
              </a:ext>
            </a:extLst>
          </p:cNvPr>
          <p:cNvSpPr>
            <a:spLocks noGrp="1"/>
          </p:cNvSpPr>
          <p:nvPr>
            <p:ph idx="1"/>
          </p:nvPr>
        </p:nvSpPr>
        <p:spPr>
          <a:xfrm>
            <a:off x="207034" y="1825624"/>
            <a:ext cx="11800936" cy="4488911"/>
          </a:xfrm>
        </p:spPr>
        <p:txBody>
          <a:bodyPr>
            <a:normAutofit fontScale="77500" lnSpcReduction="20000"/>
          </a:bodyPr>
          <a:lstStyle/>
          <a:p>
            <a:pPr marL="0" indent="0">
              <a:buNone/>
            </a:pPr>
            <a:r>
              <a:rPr lang="en-GB" dirty="0"/>
              <a:t>Taking care of the elderly can be strenuous as they require specialised care:</a:t>
            </a:r>
          </a:p>
          <a:p>
            <a:pPr marL="0" indent="0">
              <a:buNone/>
            </a:pPr>
            <a:endParaRPr lang="en-GB" dirty="0"/>
          </a:p>
          <a:p>
            <a:r>
              <a:rPr lang="en-GB" dirty="0"/>
              <a:t>Elderly people are more prone to developing chronic diseases, higher/longer hospitalisation admissions, and more medication. </a:t>
            </a:r>
          </a:p>
          <a:p>
            <a:r>
              <a:rPr lang="en-GB" dirty="0"/>
              <a:t>As they may no longer have the social circle they once did, residential homes and assisted living has become more prevalent. </a:t>
            </a:r>
          </a:p>
          <a:p>
            <a:r>
              <a:rPr lang="en-GB" dirty="0"/>
              <a:t>There are many factors which influence the quality of life for an elderly person; mental, physical, social, financial, work, and community.</a:t>
            </a:r>
          </a:p>
          <a:p>
            <a:pPr marL="0" indent="0">
              <a:buNone/>
            </a:pPr>
            <a:endParaRPr lang="en-GB" dirty="0"/>
          </a:p>
          <a:p>
            <a:pPr marL="0" indent="0">
              <a:buNone/>
            </a:pPr>
            <a:r>
              <a:rPr lang="en-GB" dirty="0"/>
              <a:t>In order to help relieve the pressures off staff, services, and even the government, technological integration and innovation is required. This can come in many different formats allowing for everyone to be supported. For example, mobility aids, vitals monitor, smart devices, and detectors.</a:t>
            </a:r>
          </a:p>
          <a:p>
            <a:pPr marL="0" indent="0" algn="r">
              <a:buNone/>
            </a:pPr>
            <a:r>
              <a:rPr lang="en-GB" dirty="0"/>
              <a:t>Oliver, 2014</a:t>
            </a:r>
          </a:p>
        </p:txBody>
      </p:sp>
      <p:pic>
        <p:nvPicPr>
          <p:cNvPr id="4" name="Recorded Sound">
            <a:hlinkClick r:id="" action="ppaction://media"/>
            <a:extLst>
              <a:ext uri="{FF2B5EF4-FFF2-40B4-BE49-F238E27FC236}">
                <a16:creationId xmlns:a16="http://schemas.microsoft.com/office/drawing/2014/main" id="{DE6081FD-383C-AD43-6EB2-CFB5746841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44695" y="343559"/>
            <a:ext cx="406400" cy="406400"/>
          </a:xfrm>
          <a:prstGeom prst="rect">
            <a:avLst/>
          </a:prstGeom>
        </p:spPr>
      </p:pic>
    </p:spTree>
    <p:extLst>
      <p:ext uri="{BB962C8B-B14F-4D97-AF65-F5344CB8AC3E}">
        <p14:creationId xmlns:p14="http://schemas.microsoft.com/office/powerpoint/2010/main" val="635716147"/>
      </p:ext>
    </p:extLst>
  </p:cSld>
  <p:clrMapOvr>
    <a:masterClrMapping/>
  </p:clrMapOvr>
  <mc:AlternateContent xmlns:mc="http://schemas.openxmlformats.org/markup-compatibility/2006">
    <mc:Choice xmlns:p14="http://schemas.microsoft.com/office/powerpoint/2010/main" Requires="p14">
      <p:transition spd="slow" p14:dur="2000" advTm="70779"/>
    </mc:Choice>
    <mc:Fallback>
      <p:transition spd="slow" advTm="70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7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1A7D2-F41C-8016-6CCE-E5652F376256}"/>
              </a:ext>
            </a:extLst>
          </p:cNvPr>
          <p:cNvSpPr>
            <a:spLocks noGrp="1"/>
          </p:cNvSpPr>
          <p:nvPr>
            <p:ph type="title"/>
          </p:nvPr>
        </p:nvSpPr>
        <p:spPr>
          <a:xfrm>
            <a:off x="172527" y="-14346"/>
            <a:ext cx="10515600" cy="1325563"/>
          </a:xfrm>
        </p:spPr>
        <p:txBody>
          <a:bodyPr/>
          <a:lstStyle/>
          <a:p>
            <a:r>
              <a:rPr lang="en-GB" u="sng" dirty="0"/>
              <a:t>Theoretical Frameworks</a:t>
            </a:r>
          </a:p>
        </p:txBody>
      </p:sp>
      <p:sp>
        <p:nvSpPr>
          <p:cNvPr id="3" name="Content Placeholder 2">
            <a:extLst>
              <a:ext uri="{FF2B5EF4-FFF2-40B4-BE49-F238E27FC236}">
                <a16:creationId xmlns:a16="http://schemas.microsoft.com/office/drawing/2014/main" id="{E43FEEB3-0D32-C509-2932-DEA9D5385517}"/>
              </a:ext>
            </a:extLst>
          </p:cNvPr>
          <p:cNvSpPr>
            <a:spLocks noGrp="1"/>
          </p:cNvSpPr>
          <p:nvPr>
            <p:ph idx="1"/>
          </p:nvPr>
        </p:nvSpPr>
        <p:spPr>
          <a:xfrm>
            <a:off x="172527" y="1466491"/>
            <a:ext cx="11731925" cy="5060890"/>
          </a:xfrm>
        </p:spPr>
        <p:txBody>
          <a:bodyPr>
            <a:normAutofit fontScale="92500" lnSpcReduction="10000"/>
          </a:bodyPr>
          <a:lstStyle/>
          <a:p>
            <a:r>
              <a:rPr lang="en-GB" dirty="0"/>
              <a:t>There are a multitude of different theories used to explain the process and reasons as to why we age.</a:t>
            </a:r>
          </a:p>
          <a:p>
            <a:r>
              <a:rPr lang="en-GB" dirty="0"/>
              <a:t>There are 3 main categories of ageing; Biological, Social, and Spiritual.</a:t>
            </a:r>
          </a:p>
          <a:p>
            <a:r>
              <a:rPr lang="en-GB" dirty="0"/>
              <a:t>Biological ageing is probably what comes to mind first, this focusses on the bodies physical decline as you get older. For example getting wrinkly skin, weaker bones and muscles, hair loss, etc.</a:t>
            </a:r>
          </a:p>
          <a:p>
            <a:r>
              <a:rPr lang="en-GB" dirty="0"/>
              <a:t>Psychological ageing focusses on the way that people engage with society as time progresses – whether that is their jobs/roles, how they perceive themselves, and also relationships.</a:t>
            </a:r>
          </a:p>
          <a:p>
            <a:r>
              <a:rPr lang="en-GB" dirty="0"/>
              <a:t>Spiritual ageing is done from within. The person will often reflect on their achievements or even regrets. They may also think about their purpose, work on forgiveness and finding inner peace.</a:t>
            </a:r>
          </a:p>
          <a:p>
            <a:pPr marL="0" indent="0" algn="r">
              <a:buNone/>
            </a:pPr>
            <a:r>
              <a:rPr lang="en-GB" dirty="0" err="1"/>
              <a:t>Dziechciaz</a:t>
            </a:r>
            <a:r>
              <a:rPr lang="en-GB" dirty="0"/>
              <a:t>, 2014</a:t>
            </a:r>
          </a:p>
        </p:txBody>
      </p:sp>
      <p:pic>
        <p:nvPicPr>
          <p:cNvPr id="4" name="Recorded Sound">
            <a:hlinkClick r:id="" action="ppaction://media"/>
            <a:extLst>
              <a:ext uri="{FF2B5EF4-FFF2-40B4-BE49-F238E27FC236}">
                <a16:creationId xmlns:a16="http://schemas.microsoft.com/office/drawing/2014/main" id="{C1E9CDFD-D234-B638-4B9F-1CECAF7D3A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44694" y="397310"/>
            <a:ext cx="406400" cy="406400"/>
          </a:xfrm>
          <a:prstGeom prst="rect">
            <a:avLst/>
          </a:prstGeom>
        </p:spPr>
      </p:pic>
    </p:spTree>
    <p:extLst>
      <p:ext uri="{BB962C8B-B14F-4D97-AF65-F5344CB8AC3E}">
        <p14:creationId xmlns:p14="http://schemas.microsoft.com/office/powerpoint/2010/main" val="420302392"/>
      </p:ext>
    </p:extLst>
  </p:cSld>
  <p:clrMapOvr>
    <a:masterClrMapping/>
  </p:clrMapOvr>
  <mc:AlternateContent xmlns:mc="http://schemas.openxmlformats.org/markup-compatibility/2006">
    <mc:Choice xmlns:p14="http://schemas.microsoft.com/office/powerpoint/2010/main" Requires="p14">
      <p:transition spd="slow" p14:dur="2000" advTm="65583"/>
    </mc:Choice>
    <mc:Fallback>
      <p:transition spd="slow" advTm="65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5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60C03-E18E-B304-DA5E-5EC97094D749}"/>
              </a:ext>
            </a:extLst>
          </p:cNvPr>
          <p:cNvSpPr>
            <a:spLocks noGrp="1"/>
          </p:cNvSpPr>
          <p:nvPr>
            <p:ph type="title"/>
          </p:nvPr>
        </p:nvSpPr>
        <p:spPr>
          <a:xfrm>
            <a:off x="155276" y="-9106"/>
            <a:ext cx="10515600" cy="1325563"/>
          </a:xfrm>
        </p:spPr>
        <p:txBody>
          <a:bodyPr/>
          <a:lstStyle/>
          <a:p>
            <a:r>
              <a:rPr lang="en-GB" u="sng" dirty="0"/>
              <a:t>Biological Theoretical Frameworks</a:t>
            </a:r>
          </a:p>
        </p:txBody>
      </p:sp>
      <p:sp>
        <p:nvSpPr>
          <p:cNvPr id="3" name="Content Placeholder 2">
            <a:extLst>
              <a:ext uri="{FF2B5EF4-FFF2-40B4-BE49-F238E27FC236}">
                <a16:creationId xmlns:a16="http://schemas.microsoft.com/office/drawing/2014/main" id="{CE1FC242-00A1-168C-C4F7-62069BF673A2}"/>
              </a:ext>
            </a:extLst>
          </p:cNvPr>
          <p:cNvSpPr>
            <a:spLocks noGrp="1"/>
          </p:cNvSpPr>
          <p:nvPr>
            <p:ph idx="1"/>
          </p:nvPr>
        </p:nvSpPr>
        <p:spPr>
          <a:xfrm>
            <a:off x="327804" y="1825625"/>
            <a:ext cx="11559396" cy="4851220"/>
          </a:xfrm>
        </p:spPr>
        <p:txBody>
          <a:bodyPr/>
          <a:lstStyle/>
          <a:p>
            <a:r>
              <a:rPr lang="en-GB" dirty="0"/>
              <a:t>Immune system theory: our ability to fight diseases and repair cells decreases. Leading to increase vulnerability to infections or cancer.</a:t>
            </a:r>
          </a:p>
          <a:p>
            <a:r>
              <a:rPr lang="en-GB" dirty="0"/>
              <a:t>Damage theories: accumulated damage to cells, tissues and organs causes a reduction in normal cell function </a:t>
            </a:r>
          </a:p>
          <a:p>
            <a:r>
              <a:rPr lang="en-GB" dirty="0"/>
              <a:t>Mitochondrial theory: the powerhouse of the cell becomes damaged over time, leading to decreased efficiency and production of harmful molecules.</a:t>
            </a:r>
          </a:p>
          <a:p>
            <a:r>
              <a:rPr lang="en-GB" dirty="0"/>
              <a:t>Genetic theories: ageing is programmed into our genes, meaning our natural deaths are predetermined by DNA.</a:t>
            </a:r>
          </a:p>
          <a:p>
            <a:pPr marL="0" indent="0" algn="r">
              <a:buNone/>
            </a:pPr>
            <a:r>
              <a:rPr lang="en-GB" dirty="0"/>
              <a:t>Viña, 2007</a:t>
            </a:r>
          </a:p>
        </p:txBody>
      </p:sp>
      <p:pic>
        <p:nvPicPr>
          <p:cNvPr id="4" name="Recorded Sound">
            <a:hlinkClick r:id="" action="ppaction://media"/>
            <a:extLst>
              <a:ext uri="{FF2B5EF4-FFF2-40B4-BE49-F238E27FC236}">
                <a16:creationId xmlns:a16="http://schemas.microsoft.com/office/drawing/2014/main" id="{B042CF90-23DB-557C-16AF-28F9062217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92936" y="450476"/>
            <a:ext cx="406400" cy="406400"/>
          </a:xfrm>
          <a:prstGeom prst="rect">
            <a:avLst/>
          </a:prstGeom>
        </p:spPr>
      </p:pic>
    </p:spTree>
    <p:extLst>
      <p:ext uri="{BB962C8B-B14F-4D97-AF65-F5344CB8AC3E}">
        <p14:creationId xmlns:p14="http://schemas.microsoft.com/office/powerpoint/2010/main" val="794646131"/>
      </p:ext>
    </p:extLst>
  </p:cSld>
  <p:clrMapOvr>
    <a:masterClrMapping/>
  </p:clrMapOvr>
  <mc:AlternateContent xmlns:mc="http://schemas.openxmlformats.org/markup-compatibility/2006">
    <mc:Choice xmlns:p14="http://schemas.microsoft.com/office/powerpoint/2010/main" Requires="p14">
      <p:transition spd="slow" p14:dur="2000" advTm="54633"/>
    </mc:Choice>
    <mc:Fallback>
      <p:transition spd="slow" advTm="54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6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14E42-A510-C517-A581-4372FE8D0BE7}"/>
              </a:ext>
            </a:extLst>
          </p:cNvPr>
          <p:cNvSpPr>
            <a:spLocks noGrp="1"/>
          </p:cNvSpPr>
          <p:nvPr>
            <p:ph type="title"/>
          </p:nvPr>
        </p:nvSpPr>
        <p:spPr>
          <a:xfrm>
            <a:off x="251602" y="0"/>
            <a:ext cx="10515600" cy="1325563"/>
          </a:xfrm>
        </p:spPr>
        <p:txBody>
          <a:bodyPr/>
          <a:lstStyle/>
          <a:p>
            <a:r>
              <a:rPr lang="en-GB" u="sng" dirty="0"/>
              <a:t>Social Theories</a:t>
            </a:r>
          </a:p>
        </p:txBody>
      </p:sp>
      <p:sp>
        <p:nvSpPr>
          <p:cNvPr id="3" name="Content Placeholder 2">
            <a:extLst>
              <a:ext uri="{FF2B5EF4-FFF2-40B4-BE49-F238E27FC236}">
                <a16:creationId xmlns:a16="http://schemas.microsoft.com/office/drawing/2014/main" id="{91EBB54C-C43B-9EC6-A347-0DB1424C2DF4}"/>
              </a:ext>
            </a:extLst>
          </p:cNvPr>
          <p:cNvSpPr>
            <a:spLocks noGrp="1"/>
          </p:cNvSpPr>
          <p:nvPr>
            <p:ph idx="1"/>
          </p:nvPr>
        </p:nvSpPr>
        <p:spPr>
          <a:xfrm>
            <a:off x="161026" y="1104180"/>
            <a:ext cx="11869947" cy="5753820"/>
          </a:xfrm>
        </p:spPr>
        <p:txBody>
          <a:bodyPr>
            <a:normAutofit/>
          </a:bodyPr>
          <a:lstStyle/>
          <a:p>
            <a:r>
              <a:rPr lang="en-GB" dirty="0"/>
              <a:t>Disengagement Theory (1961) – as people get older they withdraw from society. This is seen to be a natural and necessary process. It is not a one-sided withdrawal from the individual, society also disconnects from them.</a:t>
            </a:r>
          </a:p>
          <a:p>
            <a:pPr marL="0" indent="0">
              <a:buNone/>
            </a:pPr>
            <a:r>
              <a:rPr lang="en-GB" dirty="0"/>
              <a:t>Provisions of care: care should be available but not forced. This is because their choice to withdraw from society should be respected.</a:t>
            </a:r>
          </a:p>
          <a:p>
            <a:r>
              <a:rPr lang="en-GB" dirty="0"/>
              <a:t>Activity Theory (1963) – opposite of the disengagement. This theory suggests that involvement in activities (social, physical, and mental) leads to successful ageing and better quality of life.</a:t>
            </a:r>
          </a:p>
          <a:p>
            <a:pPr marL="0" indent="0">
              <a:buNone/>
            </a:pPr>
            <a:r>
              <a:rPr lang="en-GB" dirty="0"/>
              <a:t>Provisions of care: Care should encourage the individual to participate in activities which keep them active in the three aspects mentioned.</a:t>
            </a:r>
          </a:p>
          <a:p>
            <a:r>
              <a:rPr lang="en-GB" dirty="0"/>
              <a:t>Continuity Theory (1968) – by keeping their old hobbies, relationships, habits, and values. </a:t>
            </a:r>
          </a:p>
          <a:p>
            <a:pPr marL="0" indent="0" algn="r">
              <a:buNone/>
            </a:pPr>
            <a:r>
              <a:rPr lang="en-GB" dirty="0"/>
              <a:t>Burbank, 1986</a:t>
            </a:r>
          </a:p>
        </p:txBody>
      </p:sp>
      <p:pic>
        <p:nvPicPr>
          <p:cNvPr id="4" name="Recorded Sound">
            <a:hlinkClick r:id="" action="ppaction://media"/>
            <a:extLst>
              <a:ext uri="{FF2B5EF4-FFF2-40B4-BE49-F238E27FC236}">
                <a16:creationId xmlns:a16="http://schemas.microsoft.com/office/drawing/2014/main" id="{6C051310-7593-2F80-BF7E-588527B145F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02042" y="379082"/>
            <a:ext cx="406400" cy="406400"/>
          </a:xfrm>
          <a:prstGeom prst="rect">
            <a:avLst/>
          </a:prstGeom>
        </p:spPr>
      </p:pic>
    </p:spTree>
    <p:extLst>
      <p:ext uri="{BB962C8B-B14F-4D97-AF65-F5344CB8AC3E}">
        <p14:creationId xmlns:p14="http://schemas.microsoft.com/office/powerpoint/2010/main" val="844271183"/>
      </p:ext>
    </p:extLst>
  </p:cSld>
  <p:clrMapOvr>
    <a:masterClrMapping/>
  </p:clrMapOvr>
  <mc:AlternateContent xmlns:mc="http://schemas.openxmlformats.org/markup-compatibility/2006">
    <mc:Choice xmlns:p14="http://schemas.microsoft.com/office/powerpoint/2010/main" Requires="p14">
      <p:transition spd="slow" p14:dur="2000" advTm="78465"/>
    </mc:Choice>
    <mc:Fallback>
      <p:transition spd="slow" advTm="78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4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A30D2-38AB-AE89-A812-7EC13B88E274}"/>
              </a:ext>
            </a:extLst>
          </p:cNvPr>
          <p:cNvSpPr>
            <a:spLocks noGrp="1"/>
          </p:cNvSpPr>
          <p:nvPr>
            <p:ph type="title"/>
          </p:nvPr>
        </p:nvSpPr>
        <p:spPr>
          <a:xfrm>
            <a:off x="207034" y="312001"/>
            <a:ext cx="10515600" cy="792179"/>
          </a:xfrm>
        </p:spPr>
        <p:txBody>
          <a:bodyPr>
            <a:normAutofit/>
          </a:bodyPr>
          <a:lstStyle/>
          <a:p>
            <a:r>
              <a:rPr lang="en-GB" u="sng" dirty="0"/>
              <a:t>Current Care Provisions</a:t>
            </a:r>
          </a:p>
        </p:txBody>
      </p:sp>
      <p:sp>
        <p:nvSpPr>
          <p:cNvPr id="3" name="Content Placeholder 2">
            <a:extLst>
              <a:ext uri="{FF2B5EF4-FFF2-40B4-BE49-F238E27FC236}">
                <a16:creationId xmlns:a16="http://schemas.microsoft.com/office/drawing/2014/main" id="{E975313F-21D1-41D6-5640-160503E4C9DF}"/>
              </a:ext>
            </a:extLst>
          </p:cNvPr>
          <p:cNvSpPr>
            <a:spLocks noGrp="1"/>
          </p:cNvSpPr>
          <p:nvPr>
            <p:ph idx="1"/>
          </p:nvPr>
        </p:nvSpPr>
        <p:spPr>
          <a:xfrm>
            <a:off x="224287" y="1466488"/>
            <a:ext cx="11967713" cy="5230952"/>
          </a:xfrm>
        </p:spPr>
        <p:txBody>
          <a:bodyPr>
            <a:normAutofit/>
          </a:bodyPr>
          <a:lstStyle/>
          <a:p>
            <a:pPr marL="0" indent="0">
              <a:buNone/>
            </a:pPr>
            <a:r>
              <a:rPr lang="en-GB" dirty="0"/>
              <a:t>Existing policies which help support and protect the elderly in the UK include; </a:t>
            </a:r>
            <a:r>
              <a:rPr lang="en-US" dirty="0"/>
              <a:t>Care Act 2014, Equality Act 2010, or NHS Long Term Plan. </a:t>
            </a:r>
            <a:endParaRPr lang="en-GB" dirty="0"/>
          </a:p>
          <a:p>
            <a:r>
              <a:rPr lang="en-GB" dirty="0"/>
              <a:t>The Care Act 2014 “places a prominent focus on adult safeguarding and preventing abuse and neglect”.  Horton, 2016</a:t>
            </a:r>
          </a:p>
          <a:p>
            <a:r>
              <a:rPr lang="en-GB" dirty="0"/>
              <a:t>Equality Act 2010 aims to “adopt a unitary or integrated perspective if equality enforced by a single commission, clarifying the definition of discrimination, harassment and protected characteristics” Hepple, 2010</a:t>
            </a:r>
          </a:p>
          <a:p>
            <a:r>
              <a:rPr lang="en-GB" dirty="0"/>
              <a:t>NHS Long Term Plan provides individuals that have complex health needs, with fully funded health and social care in home or residential environments.</a:t>
            </a:r>
          </a:p>
          <a:p>
            <a:pPr marL="0" indent="0" algn="r">
              <a:buNone/>
            </a:pPr>
            <a:r>
              <a:rPr lang="en-GB" dirty="0"/>
              <a:t>Clements, 2014</a:t>
            </a:r>
          </a:p>
        </p:txBody>
      </p:sp>
      <p:pic>
        <p:nvPicPr>
          <p:cNvPr id="4" name="Recorded Sound">
            <a:hlinkClick r:id="" action="ppaction://media"/>
            <a:extLst>
              <a:ext uri="{FF2B5EF4-FFF2-40B4-BE49-F238E27FC236}">
                <a16:creationId xmlns:a16="http://schemas.microsoft.com/office/drawing/2014/main" id="{4A4E316E-AEF9-50DD-B91B-F664B08857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10189" y="160560"/>
            <a:ext cx="406400" cy="406400"/>
          </a:xfrm>
          <a:prstGeom prst="rect">
            <a:avLst/>
          </a:prstGeom>
        </p:spPr>
      </p:pic>
    </p:spTree>
    <p:extLst>
      <p:ext uri="{BB962C8B-B14F-4D97-AF65-F5344CB8AC3E}">
        <p14:creationId xmlns:p14="http://schemas.microsoft.com/office/powerpoint/2010/main" val="3841752614"/>
      </p:ext>
    </p:extLst>
  </p:cSld>
  <p:clrMapOvr>
    <a:masterClrMapping/>
  </p:clrMapOvr>
  <mc:AlternateContent xmlns:mc="http://schemas.openxmlformats.org/markup-compatibility/2006">
    <mc:Choice xmlns:p14="http://schemas.microsoft.com/office/powerpoint/2010/main" Requires="p14">
      <p:transition spd="slow" p14:dur="2000" advTm="70025"/>
    </mc:Choice>
    <mc:Fallback>
      <p:transition spd="slow" advTm="70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82D19-23DF-A1A1-70FF-0107EC6A33FE}"/>
              </a:ext>
            </a:extLst>
          </p:cNvPr>
          <p:cNvSpPr>
            <a:spLocks noGrp="1"/>
          </p:cNvSpPr>
          <p:nvPr>
            <p:ph type="title"/>
          </p:nvPr>
        </p:nvSpPr>
        <p:spPr>
          <a:xfrm>
            <a:off x="241540" y="192597"/>
            <a:ext cx="10515600" cy="1101365"/>
          </a:xfrm>
        </p:spPr>
        <p:txBody>
          <a:bodyPr/>
          <a:lstStyle/>
          <a:p>
            <a:r>
              <a:rPr lang="en-GB" u="sng" dirty="0"/>
              <a:t>Evaluation of Current Care Provisions</a:t>
            </a:r>
          </a:p>
        </p:txBody>
      </p:sp>
      <p:sp>
        <p:nvSpPr>
          <p:cNvPr id="3" name="Content Placeholder 2">
            <a:extLst>
              <a:ext uri="{FF2B5EF4-FFF2-40B4-BE49-F238E27FC236}">
                <a16:creationId xmlns:a16="http://schemas.microsoft.com/office/drawing/2014/main" id="{C8A9C1C7-EE83-2957-0656-9572ED928533}"/>
              </a:ext>
            </a:extLst>
          </p:cNvPr>
          <p:cNvSpPr>
            <a:spLocks noGrp="1"/>
          </p:cNvSpPr>
          <p:nvPr>
            <p:ph idx="1"/>
          </p:nvPr>
        </p:nvSpPr>
        <p:spPr>
          <a:xfrm>
            <a:off x="241540" y="1497821"/>
            <a:ext cx="11645660" cy="5167582"/>
          </a:xfrm>
        </p:spPr>
        <p:txBody>
          <a:bodyPr>
            <a:normAutofit/>
          </a:bodyPr>
          <a:lstStyle/>
          <a:p>
            <a:r>
              <a:rPr lang="en-GB" dirty="0"/>
              <a:t>One limitation of the Care Act 2014 is “it does not address the need related to medication, which is important for older people or those with mental health needs”. </a:t>
            </a:r>
          </a:p>
          <a:p>
            <a:r>
              <a:rPr lang="en-GB" dirty="0"/>
              <a:t>Regarding the Equality Act 2010, recruitment can treat elder people differently while conforming to the law, if they can provide reasons as to why it’ll benefit safety or efficiency. In addition to this, the legal protection may not change social perspectives and stereotypes.#</a:t>
            </a:r>
          </a:p>
          <a:p>
            <a:r>
              <a:rPr lang="en-GB" dirty="0"/>
              <a:t>One of the main drawbacks of the NHS Long Term plan is that there is a shortage of competent staff available. This means that care cannot be delivered quick enough or to a high standard.</a:t>
            </a:r>
          </a:p>
          <a:p>
            <a:pPr marL="0" indent="0" algn="r">
              <a:buNone/>
            </a:pPr>
            <a:r>
              <a:rPr lang="en-GB" dirty="0"/>
              <a:t>Gordon, 2018</a:t>
            </a:r>
          </a:p>
        </p:txBody>
      </p:sp>
      <p:pic>
        <p:nvPicPr>
          <p:cNvPr id="4" name="Recorded Sound">
            <a:hlinkClick r:id="" action="ppaction://media"/>
            <a:extLst>
              <a:ext uri="{FF2B5EF4-FFF2-40B4-BE49-F238E27FC236}">
                <a16:creationId xmlns:a16="http://schemas.microsoft.com/office/drawing/2014/main" id="{0C06A0FD-DDAA-DA77-9AFA-2B2C4F913C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53940" y="540079"/>
            <a:ext cx="406400" cy="406400"/>
          </a:xfrm>
          <a:prstGeom prst="rect">
            <a:avLst/>
          </a:prstGeom>
        </p:spPr>
      </p:pic>
    </p:spTree>
    <p:extLst>
      <p:ext uri="{BB962C8B-B14F-4D97-AF65-F5344CB8AC3E}">
        <p14:creationId xmlns:p14="http://schemas.microsoft.com/office/powerpoint/2010/main" val="4116108064"/>
      </p:ext>
    </p:extLst>
  </p:cSld>
  <p:clrMapOvr>
    <a:masterClrMapping/>
  </p:clrMapOvr>
  <mc:AlternateContent xmlns:mc="http://schemas.openxmlformats.org/markup-compatibility/2006">
    <mc:Choice xmlns:p14="http://schemas.microsoft.com/office/powerpoint/2010/main" Requires="p14">
      <p:transition spd="slow" p14:dur="2000" advTm="58098"/>
    </mc:Choice>
    <mc:Fallback>
      <p:transition spd="slow" advTm="58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0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F51E6-BBA2-7F6D-A2D2-B61DFA79FABE}"/>
              </a:ext>
            </a:extLst>
          </p:cNvPr>
          <p:cNvSpPr>
            <a:spLocks noGrp="1"/>
          </p:cNvSpPr>
          <p:nvPr>
            <p:ph type="title"/>
          </p:nvPr>
        </p:nvSpPr>
        <p:spPr>
          <a:xfrm>
            <a:off x="182593" y="54573"/>
            <a:ext cx="10515600" cy="1325563"/>
          </a:xfrm>
        </p:spPr>
        <p:txBody>
          <a:bodyPr/>
          <a:lstStyle/>
          <a:p>
            <a:r>
              <a:rPr lang="en-GB" u="sng" dirty="0"/>
              <a:t>Technological Interventions</a:t>
            </a:r>
          </a:p>
        </p:txBody>
      </p:sp>
      <p:sp>
        <p:nvSpPr>
          <p:cNvPr id="3" name="Content Placeholder 2">
            <a:extLst>
              <a:ext uri="{FF2B5EF4-FFF2-40B4-BE49-F238E27FC236}">
                <a16:creationId xmlns:a16="http://schemas.microsoft.com/office/drawing/2014/main" id="{E84A9EC5-A80A-1BBA-0C65-543C8D7535FC}"/>
              </a:ext>
            </a:extLst>
          </p:cNvPr>
          <p:cNvSpPr>
            <a:spLocks noGrp="1"/>
          </p:cNvSpPr>
          <p:nvPr>
            <p:ph idx="1"/>
          </p:nvPr>
        </p:nvSpPr>
        <p:spPr>
          <a:xfrm>
            <a:off x="838200" y="1825625"/>
            <a:ext cx="10922000" cy="4839778"/>
          </a:xfrm>
        </p:spPr>
        <p:txBody>
          <a:bodyPr>
            <a:normAutofit/>
          </a:bodyPr>
          <a:lstStyle/>
          <a:p>
            <a:pPr marL="0" indent="0">
              <a:buNone/>
            </a:pPr>
            <a:r>
              <a:rPr lang="en-GB" dirty="0"/>
              <a:t>There are different types of technological interventions  available for the care of the elderly. Some examples of these are:</a:t>
            </a:r>
          </a:p>
          <a:p>
            <a:r>
              <a:rPr lang="en-GB" dirty="0"/>
              <a:t>Wearable devices (watches, bands, etc.)</a:t>
            </a:r>
          </a:p>
          <a:p>
            <a:r>
              <a:rPr lang="en-GB" dirty="0"/>
              <a:t>Mobile Apps </a:t>
            </a:r>
          </a:p>
          <a:p>
            <a:r>
              <a:rPr lang="en-GB" dirty="0"/>
              <a:t>Smart Home Devices (Emergency buttons, fall detectors, Alexa)</a:t>
            </a:r>
          </a:p>
          <a:p>
            <a:r>
              <a:rPr lang="en-GB" dirty="0"/>
              <a:t>Telehealth (Blood pressure/sugar monitors, Heart Rate monitor)</a:t>
            </a:r>
          </a:p>
          <a:p>
            <a:r>
              <a:rPr lang="en-GB" dirty="0"/>
              <a:t>Mobility Aids (Walking Aids, Exoskeletons)</a:t>
            </a:r>
          </a:p>
          <a:p>
            <a:r>
              <a:rPr lang="en-GB" dirty="0"/>
              <a:t>AI (used in tracking, monitoring, functionality of a range of different things)</a:t>
            </a:r>
          </a:p>
          <a:p>
            <a:pPr marL="0" indent="0" algn="r">
              <a:buNone/>
            </a:pPr>
            <a:r>
              <a:rPr lang="en-GB" dirty="0" err="1"/>
              <a:t>Alqarbi</a:t>
            </a:r>
            <a:r>
              <a:rPr lang="en-GB" dirty="0"/>
              <a:t>, 2024</a:t>
            </a:r>
          </a:p>
        </p:txBody>
      </p:sp>
      <p:pic>
        <p:nvPicPr>
          <p:cNvPr id="4" name="Recorded Sound">
            <a:hlinkClick r:id="" action="ppaction://media"/>
            <a:extLst>
              <a:ext uri="{FF2B5EF4-FFF2-40B4-BE49-F238E27FC236}">
                <a16:creationId xmlns:a16="http://schemas.microsoft.com/office/drawing/2014/main" id="{B4F4CFAA-7AF2-C0D8-6501-91CD6F8B64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pic>
        <p:nvPicPr>
          <p:cNvPr id="5" name="Recorded Sound">
            <a:hlinkClick r:id="" action="ppaction://media"/>
            <a:extLst>
              <a:ext uri="{FF2B5EF4-FFF2-40B4-BE49-F238E27FC236}">
                <a16:creationId xmlns:a16="http://schemas.microsoft.com/office/drawing/2014/main" id="{E79B7A06-3F64-65E9-5607-EFA6CE36E9DF}"/>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1353800" y="448978"/>
            <a:ext cx="406400" cy="406400"/>
          </a:xfrm>
          <a:prstGeom prst="rect">
            <a:avLst/>
          </a:prstGeom>
        </p:spPr>
      </p:pic>
    </p:spTree>
    <p:extLst>
      <p:ext uri="{BB962C8B-B14F-4D97-AF65-F5344CB8AC3E}">
        <p14:creationId xmlns:p14="http://schemas.microsoft.com/office/powerpoint/2010/main" val="3821054915"/>
      </p:ext>
    </p:extLst>
  </p:cSld>
  <p:clrMapOvr>
    <a:masterClrMapping/>
  </p:clrMapOvr>
  <mc:AlternateContent xmlns:mc="http://schemas.openxmlformats.org/markup-compatibility/2006">
    <mc:Choice xmlns:p14="http://schemas.microsoft.com/office/powerpoint/2010/main" Requires="p14">
      <p:transition spd="slow" p14:dur="2000" advTm="975"/>
    </mc:Choice>
    <mc:Fallback>
      <p:transition spd="slow" advTm="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5" fill="hold"/>
                                        <p:tgtEl>
                                          <p:spTgt spid="4"/>
                                        </p:tgtEl>
                                      </p:cBhvr>
                                    </p:cmd>
                                  </p:childTnLst>
                                </p:cTn>
                              </p:par>
                            </p:childTnLst>
                          </p:cTn>
                        </p:par>
                        <p:par>
                          <p:cTn id="7" fill="hold">
                            <p:stCondLst>
                              <p:cond delay="975"/>
                            </p:stCondLst>
                            <p:childTnLst>
                              <p:par>
                                <p:cTn id="8" presetID="1" presetClass="mediacall" presetSubtype="0" fill="hold" nodeType="afterEffect">
                                  <p:stCondLst>
                                    <p:cond delay="0"/>
                                  </p:stCondLst>
                                  <p:childTnLst>
                                    <p:cmd type="call" cmd="playFrom(0.0)">
                                      <p:cBhvr>
                                        <p:cTn id="9" dur="4825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EBC20-FB9A-1370-0230-F7BA1CE133F3}"/>
              </a:ext>
            </a:extLst>
          </p:cNvPr>
          <p:cNvSpPr>
            <a:spLocks noGrp="1"/>
          </p:cNvSpPr>
          <p:nvPr>
            <p:ph type="title"/>
          </p:nvPr>
        </p:nvSpPr>
        <p:spPr>
          <a:xfrm>
            <a:off x="217098" y="80933"/>
            <a:ext cx="10515600" cy="1325563"/>
          </a:xfrm>
        </p:spPr>
        <p:txBody>
          <a:bodyPr/>
          <a:lstStyle/>
          <a:p>
            <a:r>
              <a:rPr lang="en-GB" u="sng" dirty="0"/>
              <a:t>Case Study – Medical Guardian </a:t>
            </a:r>
            <a:r>
              <a:rPr lang="en-GB" u="sng" dirty="0" err="1"/>
              <a:t>MGMove</a:t>
            </a:r>
            <a:endParaRPr lang="en-GB" u="sng" dirty="0"/>
          </a:p>
        </p:txBody>
      </p:sp>
      <p:sp>
        <p:nvSpPr>
          <p:cNvPr id="3" name="Content Placeholder 2">
            <a:extLst>
              <a:ext uri="{FF2B5EF4-FFF2-40B4-BE49-F238E27FC236}">
                <a16:creationId xmlns:a16="http://schemas.microsoft.com/office/drawing/2014/main" id="{8AF49252-3D82-3BDF-CE50-99350439EAAD}"/>
              </a:ext>
            </a:extLst>
          </p:cNvPr>
          <p:cNvSpPr>
            <a:spLocks noGrp="1"/>
          </p:cNvSpPr>
          <p:nvPr>
            <p:ph idx="1"/>
          </p:nvPr>
        </p:nvSpPr>
        <p:spPr>
          <a:xfrm>
            <a:off x="217098" y="1406496"/>
            <a:ext cx="11136702" cy="4770467"/>
          </a:xfrm>
        </p:spPr>
        <p:txBody>
          <a:bodyPr>
            <a:normAutofit fontScale="77500" lnSpcReduction="20000"/>
          </a:bodyPr>
          <a:lstStyle/>
          <a:p>
            <a:r>
              <a:rPr lang="en-GB" dirty="0"/>
              <a:t>This wearable device is targeted to the elderly in hopes that it boosts autonomy and independence, by reducing the amount of supervision required. They also aim to reduce the amount of hospital admissions and to improve communication between collaborative organisations.</a:t>
            </a:r>
          </a:p>
          <a:p>
            <a:r>
              <a:rPr lang="en-GB" dirty="0"/>
              <a:t>This watch is ideal for individuals with heart problems, diabetes, COPD. The information is monitored and sent to their database to be analysed by nurses and care coordinators. Giuardian also provides video consultants from mobile devices, allowing the patient to remain in the comfort of their home. The information can be accessed by other healthcare professionals through an integrated system.</a:t>
            </a:r>
          </a:p>
          <a:p>
            <a:endParaRPr lang="en-GB" dirty="0"/>
          </a:p>
          <a:p>
            <a:pPr marL="0" indent="0">
              <a:buNone/>
            </a:pPr>
            <a:r>
              <a:rPr lang="en-GB" dirty="0"/>
              <a:t>This case study shows that telehealth monitoring through the use of wearable devices, enables elder people to remain at home, while care analysed and implemented, avoiding any delays or absences from appointments. Because of this, “the ageing in place” principle which is a core foundation of the Care Act 2014. To ensure this company adheres to ethical considerations, they conform to NHS standards and government guidelines.</a:t>
            </a:r>
          </a:p>
          <a:p>
            <a:pPr marL="0" indent="0">
              <a:buNone/>
            </a:pPr>
            <a:endParaRPr lang="en-GB" dirty="0"/>
          </a:p>
          <a:p>
            <a:pPr marL="0" indent="0" algn="r">
              <a:buNone/>
            </a:pPr>
            <a:r>
              <a:rPr lang="en-GB" dirty="0"/>
              <a:t>Breaux, 2024</a:t>
            </a:r>
          </a:p>
        </p:txBody>
      </p:sp>
      <p:pic>
        <p:nvPicPr>
          <p:cNvPr id="4" name="Recorded Sound">
            <a:hlinkClick r:id="" action="ppaction://media"/>
            <a:extLst>
              <a:ext uri="{FF2B5EF4-FFF2-40B4-BE49-F238E27FC236}">
                <a16:creationId xmlns:a16="http://schemas.microsoft.com/office/drawing/2014/main" id="{D0F1F874-4DCB-AE7E-B28B-98B49A73EA53}"/>
              </a:ext>
            </a:extLst>
          </p:cNvPr>
          <p:cNvPicPr>
            <a:picLocks noChangeAspect="1"/>
          </p:cNvPicPr>
          <p:nvPr>
            <a:audioFile r:link="rId1"/>
            <p:extLst>
              <p:ext uri="{DAA4B4D4-6D71-4841-9C94-3DE7FCFB9230}">
                <p14:media xmlns:p14="http://schemas.microsoft.com/office/powerpoint/2010/main" r:embed="rId2">
                  <p14:trim st="6272"/>
                </p14:media>
              </p:ext>
            </p:extLst>
          </p:nvPr>
        </p:nvPicPr>
        <p:blipFill>
          <a:blip r:embed="rId4"/>
          <a:stretch>
            <a:fillRect/>
          </a:stretch>
        </p:blipFill>
        <p:spPr>
          <a:xfrm>
            <a:off x="11411309" y="443242"/>
            <a:ext cx="406400" cy="406400"/>
          </a:xfrm>
          <a:prstGeom prst="rect">
            <a:avLst/>
          </a:prstGeom>
        </p:spPr>
      </p:pic>
    </p:spTree>
    <p:extLst>
      <p:ext uri="{BB962C8B-B14F-4D97-AF65-F5344CB8AC3E}">
        <p14:creationId xmlns:p14="http://schemas.microsoft.com/office/powerpoint/2010/main" val="4101897334"/>
      </p:ext>
    </p:extLst>
  </p:cSld>
  <p:clrMapOvr>
    <a:masterClrMapping/>
  </p:clrMapOvr>
  <mc:AlternateContent xmlns:mc="http://schemas.openxmlformats.org/markup-compatibility/2006">
    <mc:Choice xmlns:p14="http://schemas.microsoft.com/office/powerpoint/2010/main" Requires="p14">
      <p:transition spd="slow" p14:dur="2000" advTm="112496"/>
    </mc:Choice>
    <mc:Fallback>
      <p:transition spd="slow" advTm="112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2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6CC83-D39F-FCFB-72AA-0BCB0BD79F28}"/>
              </a:ext>
            </a:extLst>
          </p:cNvPr>
          <p:cNvSpPr>
            <a:spLocks noGrp="1"/>
          </p:cNvSpPr>
          <p:nvPr>
            <p:ph type="title"/>
          </p:nvPr>
        </p:nvSpPr>
        <p:spPr>
          <a:xfrm>
            <a:off x="234351" y="18255"/>
            <a:ext cx="10515600" cy="1325563"/>
          </a:xfrm>
        </p:spPr>
        <p:txBody>
          <a:bodyPr/>
          <a:lstStyle/>
          <a:p>
            <a:r>
              <a:rPr lang="en-GB" u="sng" dirty="0"/>
              <a:t>Recommendations for Improvement</a:t>
            </a:r>
          </a:p>
        </p:txBody>
      </p:sp>
      <p:sp>
        <p:nvSpPr>
          <p:cNvPr id="3" name="Content Placeholder 2">
            <a:extLst>
              <a:ext uri="{FF2B5EF4-FFF2-40B4-BE49-F238E27FC236}">
                <a16:creationId xmlns:a16="http://schemas.microsoft.com/office/drawing/2014/main" id="{9A43D32B-C2AD-363A-771E-EE542CD534FD}"/>
              </a:ext>
            </a:extLst>
          </p:cNvPr>
          <p:cNvSpPr>
            <a:spLocks noGrp="1"/>
          </p:cNvSpPr>
          <p:nvPr>
            <p:ph idx="1"/>
          </p:nvPr>
        </p:nvSpPr>
        <p:spPr>
          <a:xfrm>
            <a:off x="586595" y="1343818"/>
            <a:ext cx="11162581" cy="5229510"/>
          </a:xfrm>
        </p:spPr>
        <p:txBody>
          <a:bodyPr>
            <a:normAutofit fontScale="92500"/>
          </a:bodyPr>
          <a:lstStyle/>
          <a:p>
            <a:r>
              <a:rPr lang="en-GB" dirty="0"/>
              <a:t>One applicable recommendation I would suggest is that the government introduces grants or discounts for these individuals, especially those with lower incomes, for them to have telehealth and smart home devices. This will help to reduce the damage done if an accident was to occur, while also promoting independence. </a:t>
            </a:r>
          </a:p>
          <a:p>
            <a:r>
              <a:rPr lang="en-GB" dirty="0"/>
              <a:t>In regards to the theories mentioned earlier, the continuity theory suggests that elderly will do better if they maintain their lifestyle, relationship and identity, as a whole. Technology can be used to achieve this. For example, they wont need anyone to take control of appointments, simple house tasks, or past responsibilities (such as completing the house shopping, as they would be able to do it online with voice controls available too).</a:t>
            </a:r>
          </a:p>
          <a:p>
            <a:pPr marL="0" indent="0" algn="r">
              <a:buNone/>
            </a:pPr>
            <a:endParaRPr lang="en-GB" dirty="0"/>
          </a:p>
          <a:p>
            <a:pPr marL="0" indent="0" algn="r">
              <a:buNone/>
            </a:pPr>
            <a:r>
              <a:rPr lang="en-GB" dirty="0"/>
              <a:t>McDaniel, 2025</a:t>
            </a:r>
          </a:p>
        </p:txBody>
      </p:sp>
      <p:pic>
        <p:nvPicPr>
          <p:cNvPr id="4" name="Recorded Sound">
            <a:hlinkClick r:id="" action="ppaction://media"/>
            <a:extLst>
              <a:ext uri="{FF2B5EF4-FFF2-40B4-BE49-F238E27FC236}">
                <a16:creationId xmlns:a16="http://schemas.microsoft.com/office/drawing/2014/main" id="{A86000B7-6D06-B98E-9E3A-CF84C043922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48844" y="404512"/>
            <a:ext cx="406400" cy="406400"/>
          </a:xfrm>
          <a:prstGeom prst="rect">
            <a:avLst/>
          </a:prstGeom>
        </p:spPr>
      </p:pic>
    </p:spTree>
    <p:extLst>
      <p:ext uri="{BB962C8B-B14F-4D97-AF65-F5344CB8AC3E}">
        <p14:creationId xmlns:p14="http://schemas.microsoft.com/office/powerpoint/2010/main" val="3955483106"/>
      </p:ext>
    </p:extLst>
  </p:cSld>
  <p:clrMapOvr>
    <a:masterClrMapping/>
  </p:clrMapOvr>
  <mc:AlternateContent xmlns:mc="http://schemas.openxmlformats.org/markup-compatibility/2006">
    <mc:Choice xmlns:p14="http://schemas.microsoft.com/office/powerpoint/2010/main" Requires="p14">
      <p:transition spd="slow" p14:dur="2000" advTm="67681"/>
    </mc:Choice>
    <mc:Fallback>
      <p:transition spd="slow" advTm="67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6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C43E3-ED1F-7C98-2464-A91FAA8295E6}"/>
              </a:ext>
            </a:extLst>
          </p:cNvPr>
          <p:cNvSpPr>
            <a:spLocks noGrp="1"/>
          </p:cNvSpPr>
          <p:nvPr>
            <p:ph type="title"/>
          </p:nvPr>
        </p:nvSpPr>
        <p:spPr>
          <a:xfrm>
            <a:off x="303362" y="-33595"/>
            <a:ext cx="10515600" cy="1325563"/>
          </a:xfrm>
        </p:spPr>
        <p:txBody>
          <a:bodyPr/>
          <a:lstStyle/>
          <a:p>
            <a:r>
              <a:rPr lang="en-GB" u="sng" dirty="0"/>
              <a:t>Conclusion</a:t>
            </a:r>
          </a:p>
        </p:txBody>
      </p:sp>
      <p:sp>
        <p:nvSpPr>
          <p:cNvPr id="3" name="Content Placeholder 2">
            <a:extLst>
              <a:ext uri="{FF2B5EF4-FFF2-40B4-BE49-F238E27FC236}">
                <a16:creationId xmlns:a16="http://schemas.microsoft.com/office/drawing/2014/main" id="{E558211C-5A45-665A-67FD-BFD327BD2B64}"/>
              </a:ext>
            </a:extLst>
          </p:cNvPr>
          <p:cNvSpPr>
            <a:spLocks noGrp="1"/>
          </p:cNvSpPr>
          <p:nvPr>
            <p:ph idx="1"/>
          </p:nvPr>
        </p:nvSpPr>
        <p:spPr>
          <a:xfrm>
            <a:off x="303362" y="1533510"/>
            <a:ext cx="11393578" cy="4860161"/>
          </a:xfrm>
        </p:spPr>
        <p:txBody>
          <a:bodyPr>
            <a:normAutofit fontScale="85000" lnSpcReduction="20000"/>
          </a:bodyPr>
          <a:lstStyle/>
          <a:p>
            <a:pPr marL="0" indent="0">
              <a:buNone/>
            </a:pPr>
            <a:r>
              <a:rPr lang="en-GB" dirty="0"/>
              <a:t>Ageing is a multifaceted process which is not just strictly about age increasing. There is a biological, psychosocial and spiritual aspect to it. There are also countless theories that all aim to provide an explanation and understanding to this inevitable process. </a:t>
            </a:r>
          </a:p>
          <a:p>
            <a:pPr marL="0" indent="0">
              <a:buNone/>
            </a:pPr>
            <a:r>
              <a:rPr lang="en-GB" dirty="0"/>
              <a:t>As the elderly become more vulnerable, there has to be provisions and laws which safeguard this group. While each policy provides their own framework, they all link to a shared principle, which is to better the daily life of the elderly. However, they have their limitations which include insufficient funding, lack of staff, and also weak enforcement. </a:t>
            </a:r>
          </a:p>
          <a:p>
            <a:pPr marL="0" indent="0">
              <a:buNone/>
            </a:pPr>
            <a:r>
              <a:rPr lang="en-GB" dirty="0"/>
              <a:t>Ethical technological advancements have been made in order to increase autonomy, safety, and overall quality of life (for example telehealth, mobility aids, artificial intelligence, and smart home devices. A potential development I have identified whilst completing this research is the availability of devices which offer preventative/predictive care, rather than devices which are actionable after a crisis.</a:t>
            </a:r>
          </a:p>
          <a:p>
            <a:pPr marL="0" indent="0">
              <a:buNone/>
            </a:pPr>
            <a:endParaRPr lang="en-GB" dirty="0"/>
          </a:p>
          <a:p>
            <a:pPr marL="0" indent="0" algn="r">
              <a:buNone/>
            </a:pPr>
            <a:r>
              <a:rPr lang="en-GB" dirty="0" err="1"/>
              <a:t>Barbudhe</a:t>
            </a:r>
            <a:r>
              <a:rPr lang="en-GB" dirty="0"/>
              <a:t>, 2025</a:t>
            </a:r>
          </a:p>
        </p:txBody>
      </p:sp>
      <p:pic>
        <p:nvPicPr>
          <p:cNvPr id="4" name="Recorded Sound">
            <a:hlinkClick r:id="" action="ppaction://media"/>
            <a:extLst>
              <a:ext uri="{FF2B5EF4-FFF2-40B4-BE49-F238E27FC236}">
                <a16:creationId xmlns:a16="http://schemas.microsoft.com/office/drawing/2014/main" id="{9974F8F6-F27C-7470-7214-4F2995106F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90540" y="464329"/>
            <a:ext cx="406400" cy="406400"/>
          </a:xfrm>
          <a:prstGeom prst="rect">
            <a:avLst/>
          </a:prstGeom>
        </p:spPr>
      </p:pic>
    </p:spTree>
    <p:extLst>
      <p:ext uri="{BB962C8B-B14F-4D97-AF65-F5344CB8AC3E}">
        <p14:creationId xmlns:p14="http://schemas.microsoft.com/office/powerpoint/2010/main" val="3591299410"/>
      </p:ext>
    </p:extLst>
  </p:cSld>
  <p:clrMapOvr>
    <a:masterClrMapping/>
  </p:clrMapOvr>
  <mc:AlternateContent xmlns:mc="http://schemas.openxmlformats.org/markup-compatibility/2006">
    <mc:Choice xmlns:p14="http://schemas.microsoft.com/office/powerpoint/2010/main" Requires="p14">
      <p:transition spd="slow" p14:dur="2000" advTm="88169"/>
    </mc:Choice>
    <mc:Fallback>
      <p:transition spd="slow" advTm="88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1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59D54-1372-73EF-B5F6-7A9690946FF3}"/>
              </a:ext>
            </a:extLst>
          </p:cNvPr>
          <p:cNvSpPr>
            <a:spLocks noGrp="1"/>
          </p:cNvSpPr>
          <p:nvPr>
            <p:ph type="title"/>
          </p:nvPr>
        </p:nvSpPr>
        <p:spPr>
          <a:xfrm>
            <a:off x="379562" y="0"/>
            <a:ext cx="10515600" cy="1325563"/>
          </a:xfrm>
        </p:spPr>
        <p:txBody>
          <a:bodyPr/>
          <a:lstStyle/>
          <a:p>
            <a:r>
              <a:rPr lang="en-GB" u="sng" dirty="0"/>
              <a:t>Reference List</a:t>
            </a:r>
          </a:p>
        </p:txBody>
      </p:sp>
      <p:sp>
        <p:nvSpPr>
          <p:cNvPr id="3" name="Content Placeholder 2">
            <a:extLst>
              <a:ext uri="{FF2B5EF4-FFF2-40B4-BE49-F238E27FC236}">
                <a16:creationId xmlns:a16="http://schemas.microsoft.com/office/drawing/2014/main" id="{BF2E4329-2C81-BD85-D1DE-1D22DF25EE85}"/>
              </a:ext>
            </a:extLst>
          </p:cNvPr>
          <p:cNvSpPr>
            <a:spLocks noGrp="1"/>
          </p:cNvSpPr>
          <p:nvPr>
            <p:ph idx="1"/>
          </p:nvPr>
        </p:nvSpPr>
        <p:spPr>
          <a:xfrm>
            <a:off x="379562" y="1000664"/>
            <a:ext cx="10974238" cy="5676181"/>
          </a:xfrm>
        </p:spPr>
        <p:txBody>
          <a:bodyPr>
            <a:normAutofit fontScale="55000" lnSpcReduction="20000"/>
          </a:bodyPr>
          <a:lstStyle/>
          <a:p>
            <a:r>
              <a:rPr lang="en-GB" dirty="0" err="1"/>
              <a:t>Barbudhe</a:t>
            </a:r>
            <a:r>
              <a:rPr lang="en-GB" dirty="0"/>
              <a:t>, V., </a:t>
            </a:r>
            <a:r>
              <a:rPr lang="en-GB" dirty="0" err="1"/>
              <a:t>Zanjat</a:t>
            </a:r>
            <a:r>
              <a:rPr lang="en-GB" dirty="0"/>
              <a:t>, S.N. and </a:t>
            </a:r>
            <a:r>
              <a:rPr lang="en-GB" dirty="0" err="1"/>
              <a:t>Karmore</a:t>
            </a:r>
            <a:r>
              <a:rPr lang="en-GB" dirty="0"/>
              <a:t>, B.S., 2025. The Application of AI and Machine Learning in Personalized Wellness and Preventive Care. In </a:t>
            </a:r>
            <a:r>
              <a:rPr lang="en-GB" i="1" dirty="0"/>
              <a:t>Harnessing AI and Machine Learning for Precision Wellness</a:t>
            </a:r>
            <a:r>
              <a:rPr lang="en-GB" dirty="0"/>
              <a:t> (pp. 131-148). IGI Global Scientific Publishing.</a:t>
            </a:r>
          </a:p>
          <a:p>
            <a:r>
              <a:rPr lang="en-GB" dirty="0"/>
              <a:t>Breaux, E., Peoples, C. and Writer, M.S., 2024. The Best Medical Alert Systems Chosen by Our Testers. </a:t>
            </a:r>
            <a:r>
              <a:rPr lang="en-GB" i="1" dirty="0" err="1"/>
              <a:t>HelpGuide</a:t>
            </a:r>
            <a:r>
              <a:rPr lang="en-GB" i="1" dirty="0"/>
              <a:t>. Org. Evaluated Jan</a:t>
            </a:r>
            <a:r>
              <a:rPr lang="en-GB" dirty="0"/>
              <a:t>, </a:t>
            </a:r>
            <a:r>
              <a:rPr lang="en-GB" i="1" dirty="0"/>
              <a:t>3</a:t>
            </a:r>
            <a:r>
              <a:rPr lang="en-GB" dirty="0"/>
              <a:t>.</a:t>
            </a:r>
          </a:p>
          <a:p>
            <a:r>
              <a:rPr lang="en-GB" dirty="0"/>
              <a:t>Burbank, P.M., 1986. Psychosocial theories of aging: A critical evaluation. </a:t>
            </a:r>
            <a:r>
              <a:rPr lang="en-GB" i="1" dirty="0"/>
              <a:t>Advances in nursing science</a:t>
            </a:r>
            <a:r>
              <a:rPr lang="en-GB" dirty="0"/>
              <a:t>, </a:t>
            </a:r>
            <a:r>
              <a:rPr lang="en-GB" i="1" dirty="0"/>
              <a:t>9</a:t>
            </a:r>
            <a:r>
              <a:rPr lang="en-GB" dirty="0"/>
              <a:t>(1), pp.73-86.</a:t>
            </a:r>
          </a:p>
          <a:p>
            <a:r>
              <a:rPr lang="en-GB" dirty="0"/>
              <a:t>Clements, L., 2014. </a:t>
            </a:r>
            <a:r>
              <a:rPr lang="en-GB" i="1" dirty="0"/>
              <a:t>The Care Act 2014 overview</a:t>
            </a:r>
            <a:r>
              <a:rPr lang="en-GB" dirty="0"/>
              <a:t> [online]</a:t>
            </a:r>
          </a:p>
          <a:p>
            <a:r>
              <a:rPr lang="en-GB" dirty="0" err="1"/>
              <a:t>Dziechciaz</a:t>
            </a:r>
            <a:r>
              <a:rPr lang="en-GB" dirty="0"/>
              <a:t>, M. and Filip, R., 2014. Biological psychological and social determinants of old age: Bio-psycho-social aspects of human aging. </a:t>
            </a:r>
            <a:r>
              <a:rPr lang="en-GB" i="1" dirty="0"/>
              <a:t>Annals of agricultural and environmental medicine</a:t>
            </a:r>
            <a:r>
              <a:rPr lang="en-GB" dirty="0"/>
              <a:t>, </a:t>
            </a:r>
            <a:r>
              <a:rPr lang="en-GB" i="1" dirty="0"/>
              <a:t>21</a:t>
            </a:r>
            <a:r>
              <a:rPr lang="en-GB" dirty="0"/>
              <a:t>(4).</a:t>
            </a:r>
          </a:p>
          <a:p>
            <a:r>
              <a:rPr lang="en-GB" dirty="0"/>
              <a:t>Fernandez, J.L., Snell, T. and Marczak, J., 2015. An assessment of the impact of the Care Act 2014 eligibility regulations.</a:t>
            </a:r>
          </a:p>
          <a:p>
            <a:r>
              <a:rPr lang="en-GB" dirty="0"/>
              <a:t>Gordon, A.L., Goodman, C., Davies, S.L., Dening, T., Gage, H., Meyer, J., Schneider, J., Bell, B., Jordan, J., Martin, F.C. and Iliffe, S., 2018. Optimal healthcare delivery to care homes in the UK: a realist evaluation of what supports effective working to improve healthcare outcomes. </a:t>
            </a:r>
            <a:r>
              <a:rPr lang="en-GB" i="1" dirty="0"/>
              <a:t>Age and Ageing</a:t>
            </a:r>
            <a:r>
              <a:rPr lang="en-GB" dirty="0"/>
              <a:t>, </a:t>
            </a:r>
            <a:r>
              <a:rPr lang="en-GB" i="1" dirty="0"/>
              <a:t>47</a:t>
            </a:r>
            <a:r>
              <a:rPr lang="en-GB" dirty="0"/>
              <a:t>(4), pp.595-603.</a:t>
            </a:r>
          </a:p>
          <a:p>
            <a:r>
              <a:rPr lang="en-GB" dirty="0"/>
              <a:t>Hepple, B., 2010. The new single equality act in Britain. </a:t>
            </a:r>
            <a:r>
              <a:rPr lang="en-GB" i="1" dirty="0"/>
              <a:t>The Equal Rights Review</a:t>
            </a:r>
            <a:r>
              <a:rPr lang="en-GB" dirty="0"/>
              <a:t>, </a:t>
            </a:r>
            <a:r>
              <a:rPr lang="en-GB" i="1" dirty="0"/>
              <a:t>5</a:t>
            </a:r>
            <a:r>
              <a:rPr lang="en-GB" dirty="0"/>
              <a:t>(1), pp.11-24.</a:t>
            </a:r>
          </a:p>
          <a:p>
            <a:r>
              <a:rPr lang="en-GB" dirty="0"/>
              <a:t>Horton, D.P., 2016. Tackling elder abuse and neglect: adult safeguarding under the care act 2014. </a:t>
            </a:r>
            <a:r>
              <a:rPr lang="en-GB" i="1" dirty="0"/>
              <a:t>Elder LJ</a:t>
            </a:r>
            <a:r>
              <a:rPr lang="en-GB" dirty="0"/>
              <a:t>, p.349.</a:t>
            </a:r>
          </a:p>
          <a:p>
            <a:r>
              <a:rPr lang="en-GB" dirty="0"/>
              <a:t>McDaniel, L., Essien, I., Lefcourt, S., </a:t>
            </a:r>
            <a:r>
              <a:rPr lang="en-GB" dirty="0" err="1"/>
              <a:t>Zelleke</a:t>
            </a:r>
            <a:r>
              <a:rPr lang="en-GB" dirty="0"/>
              <a:t>, E., Sinha, A., Chellappa, R. and Abadir, P.M., 2025. Aging With Artificial Intelligence: How Technology Enhances Older Adults’ Health and Independence. </a:t>
            </a:r>
            <a:r>
              <a:rPr lang="en-GB" i="1" dirty="0"/>
              <a:t>The Journals of Gerontology, Series A: Biological Sciences and Medical Sciences</a:t>
            </a:r>
            <a:r>
              <a:rPr lang="en-GB" dirty="0"/>
              <a:t>, </a:t>
            </a:r>
            <a:r>
              <a:rPr lang="en-GB" i="1" dirty="0"/>
              <a:t>80</a:t>
            </a:r>
            <a:r>
              <a:rPr lang="en-GB" dirty="0"/>
              <a:t>(7), p.glaf086.</a:t>
            </a:r>
          </a:p>
          <a:p>
            <a:r>
              <a:rPr lang="en-GB" dirty="0"/>
              <a:t>Oliver, D., Foot, C. and Humphries, R., 2014. </a:t>
            </a:r>
            <a:r>
              <a:rPr lang="en-GB" i="1" dirty="0"/>
              <a:t>Making our health and care systems fit for an ageing population</a:t>
            </a:r>
            <a:r>
              <a:rPr lang="en-GB" dirty="0"/>
              <a:t>. London: UK: King's Fund.</a:t>
            </a:r>
          </a:p>
          <a:p>
            <a:r>
              <a:rPr lang="en-GB" dirty="0"/>
              <a:t>Phillipson, C., 2013. </a:t>
            </a:r>
            <a:r>
              <a:rPr lang="en-GB" i="1" dirty="0"/>
              <a:t>Ageing</a:t>
            </a:r>
            <a:r>
              <a:rPr lang="en-GB" dirty="0"/>
              <a:t>. John Wiley &amp; Sons.</a:t>
            </a:r>
          </a:p>
          <a:p>
            <a:r>
              <a:rPr lang="en-GB" dirty="0" err="1"/>
              <a:t>Stoodley</a:t>
            </a:r>
            <a:r>
              <a:rPr lang="en-GB" dirty="0"/>
              <a:t>, I. and Conroy, S., 2024. An ageing population: The benefits and challenges. </a:t>
            </a:r>
            <a:r>
              <a:rPr lang="en-GB" i="1" dirty="0"/>
              <a:t>Medicine</a:t>
            </a:r>
            <a:r>
              <a:rPr lang="en-GB" dirty="0"/>
              <a:t>, </a:t>
            </a:r>
            <a:r>
              <a:rPr lang="en-GB" i="1" dirty="0"/>
              <a:t>52</a:t>
            </a:r>
            <a:r>
              <a:rPr lang="en-GB" dirty="0"/>
              <a:t>(11), pp.710-712.</a:t>
            </a:r>
          </a:p>
          <a:p>
            <a:r>
              <a:rPr lang="en-GB" dirty="0"/>
              <a:t>Viña, J., </a:t>
            </a:r>
            <a:r>
              <a:rPr lang="en-GB" dirty="0" err="1"/>
              <a:t>Borrás</a:t>
            </a:r>
            <a:r>
              <a:rPr lang="en-GB" dirty="0"/>
              <a:t>, C. and Miquel, J., 2007. Theories of ageing. </a:t>
            </a:r>
            <a:r>
              <a:rPr lang="en-GB" i="1" dirty="0"/>
              <a:t>IUBMB life</a:t>
            </a:r>
            <a:r>
              <a:rPr lang="en-GB" dirty="0"/>
              <a:t>, </a:t>
            </a:r>
            <a:r>
              <a:rPr lang="en-GB" i="1" dirty="0"/>
              <a:t>59</a:t>
            </a:r>
            <a:r>
              <a:rPr lang="en-GB" dirty="0"/>
              <a:t>(4‐5), pp.249-254.</a:t>
            </a:r>
          </a:p>
        </p:txBody>
      </p:sp>
    </p:spTree>
    <p:extLst>
      <p:ext uri="{BB962C8B-B14F-4D97-AF65-F5344CB8AC3E}">
        <p14:creationId xmlns:p14="http://schemas.microsoft.com/office/powerpoint/2010/main" val="11642633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5" ma:contentTypeDescription="Create a new document." ma:contentTypeScope="" ma:versionID="a91e9f3c5a8d65ce36310a1466a1bf7f">
  <xsd:schema xmlns:xsd="http://www.w3.org/2001/XMLSchema" xmlns:xs="http://www.w3.org/2001/XMLSchema" xmlns:p="http://schemas.microsoft.com/office/2006/metadata/properties" xmlns:ns3="8ecffad1-7cd6-4418-bee0-2d8591d139cb" xmlns:ns4="ac030f0c-32f4-4761-8968-de7f208a415f" targetNamespace="http://schemas.microsoft.com/office/2006/metadata/properties" ma:root="true" ma:fieldsID="deb1383e04891f5809c173617bd56bed" ns3:_="" ns4:_="">
    <xsd:import namespace="8ecffad1-7cd6-4418-bee0-2d8591d139cb"/>
    <xsd:import namespace="ac030f0c-32f4-4761-8968-de7f208a415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element ref="ns3:_activity" minOccurs="0"/>
                <xsd:element ref="ns3:MediaServiceObjectDetectorVersions"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871874D-B42F-4CC5-B05C-B828D56ED56D}">
  <ds:schemaRefs>
    <ds:schemaRef ds:uri="8ecffad1-7cd6-4418-bee0-2d8591d139cb"/>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purl.org/dc/terms/"/>
    <ds:schemaRef ds:uri="ac030f0c-32f4-4761-8968-de7f208a415f"/>
    <ds:schemaRef ds:uri="http://www.w3.org/XML/1998/namespace"/>
    <ds:schemaRef ds:uri="http://purl.org/dc/dcmitype/"/>
  </ds:schemaRefs>
</ds:datastoreItem>
</file>

<file path=customXml/itemProps2.xml><?xml version="1.0" encoding="utf-8"?>
<ds:datastoreItem xmlns:ds="http://schemas.openxmlformats.org/officeDocument/2006/customXml" ds:itemID="{5CCE8728-157F-45CE-A516-B64658F699FB}">
  <ds:schemaRefs>
    <ds:schemaRef ds:uri="http://schemas.microsoft.com/sharepoint/v3/contenttype/forms"/>
  </ds:schemaRefs>
</ds:datastoreItem>
</file>

<file path=customXml/itemProps3.xml><?xml version="1.0" encoding="utf-8"?>
<ds:datastoreItem xmlns:ds="http://schemas.openxmlformats.org/officeDocument/2006/customXml" ds:itemID="{F48D72BE-8595-4EBD-B393-8BC480B598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ac030f0c-32f4-4761-8968-de7f208a41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10888</TotalTime>
  <Words>2139</Words>
  <Application>Microsoft Office PowerPoint</Application>
  <PresentationFormat>Widescreen</PresentationFormat>
  <Paragraphs>101</Paragraphs>
  <Slides>14</Slides>
  <Notes>2</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Presentation Title Student Name: Nicola Hermitt Student ID: 2133277 Module Title: Empowering the Older Person Module Code: BMHP6027  Lecturer Name: Chloe Harries </vt:lpstr>
      <vt:lpstr>Introduction</vt:lpstr>
      <vt:lpstr>The Ageing Population </vt:lpstr>
      <vt:lpstr>The Ageing Population: Pressures on Health and Social Care Services</vt:lpstr>
      <vt:lpstr>Theoretical Frameworks</vt:lpstr>
      <vt:lpstr>Biological Theoretical Frameworks</vt:lpstr>
      <vt:lpstr>Social Theories</vt:lpstr>
      <vt:lpstr>Current Care Provisions</vt:lpstr>
      <vt:lpstr>Evaluation of Current Care Provisions</vt:lpstr>
      <vt:lpstr>Technological Interventions</vt:lpstr>
      <vt:lpstr>Case Study – Medical Guardian MGMove</vt:lpstr>
      <vt:lpstr>Recommendations for Improvement</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Hermitt (2133277)</dc:creator>
  <cp:lastModifiedBy>Nicola Hermitt (2133277)</cp:lastModifiedBy>
  <cp:revision>2</cp:revision>
  <dcterms:created xsi:type="dcterms:W3CDTF">2025-10-25T23:19:50Z</dcterms:created>
  <dcterms:modified xsi:type="dcterms:W3CDTF">2025-11-02T23:58:58Z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