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Poppins" panose="00000500000000000000" pitchFamily="2" charset="0"/>
      <p:regular r:id="rId13"/>
      <p:bold r:id="rId14"/>
      <p:italic r:id="rId15"/>
      <p:boldItalic r:id="rId16"/>
    </p:embeddedFont>
    <p:embeddedFont>
      <p:font typeface="Poppins Bold" panose="00000800000000000000" charset="0"/>
      <p:regular r:id="rId17"/>
    </p:embeddedFont>
    <p:embeddedFont>
      <p:font typeface="TT Norms" panose="020B0604020202020204" charset="0"/>
      <p:regular r:id="rId18"/>
    </p:embeddedFont>
    <p:embeddedFont>
      <p:font typeface="TT Norms Bold" panose="020B0604020202020204" charset="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DCF2CD-3B1F-4BD8-B62D-E5B255034C41}" v="20" dt="2025-03-11T13:22:16.5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9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ather Youg" userId="57328b2a5fe429d3" providerId="LiveId" clId="{E9DCF2CD-3B1F-4BD8-B62D-E5B255034C41}"/>
    <pc:docChg chg="undo custSel modSld">
      <pc:chgData name="Heather Youg" userId="57328b2a5fe429d3" providerId="LiveId" clId="{E9DCF2CD-3B1F-4BD8-B62D-E5B255034C41}" dt="2025-03-11T13:31:12.061" v="5937" actId="20577"/>
      <pc:docMkLst>
        <pc:docMk/>
      </pc:docMkLst>
      <pc:sldChg chg="modSp mod">
        <pc:chgData name="Heather Youg" userId="57328b2a5fe429d3" providerId="LiveId" clId="{E9DCF2CD-3B1F-4BD8-B62D-E5B255034C41}" dt="2025-03-10T14:39:11.808" v="1261" actId="1076"/>
        <pc:sldMkLst>
          <pc:docMk/>
          <pc:sldMk cId="0" sldId="256"/>
        </pc:sldMkLst>
        <pc:spChg chg="mod">
          <ac:chgData name="Heather Youg" userId="57328b2a5fe429d3" providerId="LiveId" clId="{E9DCF2CD-3B1F-4BD8-B62D-E5B255034C41}" dt="2025-03-10T14:38:58.403" v="1260" actId="20577"/>
          <ac:spMkLst>
            <pc:docMk/>
            <pc:sldMk cId="0" sldId="256"/>
            <ac:spMk id="9" creationId="{00000000-0000-0000-0000-000000000000}"/>
          </ac:spMkLst>
        </pc:spChg>
        <pc:spChg chg="mod">
          <ac:chgData name="Heather Youg" userId="57328b2a5fe429d3" providerId="LiveId" clId="{E9DCF2CD-3B1F-4BD8-B62D-E5B255034C41}" dt="2025-03-10T14:39:11.808" v="1261" actId="1076"/>
          <ac:spMkLst>
            <pc:docMk/>
            <pc:sldMk cId="0" sldId="256"/>
            <ac:spMk id="13" creationId="{00000000-0000-0000-0000-000000000000}"/>
          </ac:spMkLst>
        </pc:spChg>
        <pc:grpChg chg="mod">
          <ac:chgData name="Heather Youg" userId="57328b2a5fe429d3" providerId="LiveId" clId="{E9DCF2CD-3B1F-4BD8-B62D-E5B255034C41}" dt="2025-03-07T18:16:20.235" v="297" actId="14100"/>
          <ac:grpSpMkLst>
            <pc:docMk/>
            <pc:sldMk cId="0" sldId="256"/>
            <ac:grpSpMk id="10" creationId="{00000000-0000-0000-0000-000000000000}"/>
          </ac:grpSpMkLst>
        </pc:grpChg>
      </pc:sldChg>
      <pc:sldChg chg="modSp mod">
        <pc:chgData name="Heather Youg" userId="57328b2a5fe429d3" providerId="LiveId" clId="{E9DCF2CD-3B1F-4BD8-B62D-E5B255034C41}" dt="2025-03-11T12:57:26.775" v="5322" actId="1076"/>
        <pc:sldMkLst>
          <pc:docMk/>
          <pc:sldMk cId="0" sldId="257"/>
        </pc:sldMkLst>
        <pc:spChg chg="mod">
          <ac:chgData name="Heather Youg" userId="57328b2a5fe429d3" providerId="LiveId" clId="{E9DCF2CD-3B1F-4BD8-B62D-E5B255034C41}" dt="2025-03-07T18:14:32.710" v="288" actId="1076"/>
          <ac:spMkLst>
            <pc:docMk/>
            <pc:sldMk cId="0" sldId="257"/>
            <ac:spMk id="2" creationId="{00000000-0000-0000-0000-000000000000}"/>
          </ac:spMkLst>
        </pc:spChg>
        <pc:spChg chg="mod">
          <ac:chgData name="Heather Youg" userId="57328b2a5fe429d3" providerId="LiveId" clId="{E9DCF2CD-3B1F-4BD8-B62D-E5B255034C41}" dt="2025-03-11T12:57:12.440" v="5321" actId="20577"/>
          <ac:spMkLst>
            <pc:docMk/>
            <pc:sldMk cId="0" sldId="257"/>
            <ac:spMk id="14" creationId="{00000000-0000-0000-0000-000000000000}"/>
          </ac:spMkLst>
        </pc:spChg>
        <pc:spChg chg="mod">
          <ac:chgData name="Heather Youg" userId="57328b2a5fe429d3" providerId="LiveId" clId="{E9DCF2CD-3B1F-4BD8-B62D-E5B255034C41}" dt="2025-03-11T12:57:26.775" v="5322" actId="1076"/>
          <ac:spMkLst>
            <pc:docMk/>
            <pc:sldMk cId="0" sldId="257"/>
            <ac:spMk id="16" creationId="{00000000-0000-0000-0000-000000000000}"/>
          </ac:spMkLst>
        </pc:spChg>
        <pc:grpChg chg="mod">
          <ac:chgData name="Heather Youg" userId="57328b2a5fe429d3" providerId="LiveId" clId="{E9DCF2CD-3B1F-4BD8-B62D-E5B255034C41}" dt="2025-03-07T18:15:41.070" v="294" actId="14100"/>
          <ac:grpSpMkLst>
            <pc:docMk/>
            <pc:sldMk cId="0" sldId="257"/>
            <ac:grpSpMk id="3" creationId="{00000000-0000-0000-0000-000000000000}"/>
          </ac:grpSpMkLst>
        </pc:grpChg>
        <pc:grpChg chg="mod">
          <ac:chgData name="Heather Youg" userId="57328b2a5fe429d3" providerId="LiveId" clId="{E9DCF2CD-3B1F-4BD8-B62D-E5B255034C41}" dt="2025-03-07T18:15:27.781" v="292" actId="14100"/>
          <ac:grpSpMkLst>
            <pc:docMk/>
            <pc:sldMk cId="0" sldId="257"/>
            <ac:grpSpMk id="6" creationId="{00000000-0000-0000-0000-000000000000}"/>
          </ac:grpSpMkLst>
        </pc:grpChg>
      </pc:sldChg>
      <pc:sldChg chg="modSp mod">
        <pc:chgData name="Heather Youg" userId="57328b2a5fe429d3" providerId="LiveId" clId="{E9DCF2CD-3B1F-4BD8-B62D-E5B255034C41}" dt="2025-03-11T13:08:09.839" v="5644" actId="20577"/>
        <pc:sldMkLst>
          <pc:docMk/>
          <pc:sldMk cId="0" sldId="258"/>
        </pc:sldMkLst>
        <pc:spChg chg="mod">
          <ac:chgData name="Heather Youg" userId="57328b2a5fe429d3" providerId="LiveId" clId="{E9DCF2CD-3B1F-4BD8-B62D-E5B255034C41}" dt="2025-03-10T15:38:37.087" v="1723" actId="1076"/>
          <ac:spMkLst>
            <pc:docMk/>
            <pc:sldMk cId="0" sldId="258"/>
            <ac:spMk id="2" creationId="{00000000-0000-0000-0000-000000000000}"/>
          </ac:spMkLst>
        </pc:spChg>
        <pc:spChg chg="mod">
          <ac:chgData name="Heather Youg" userId="57328b2a5fe429d3" providerId="LiveId" clId="{E9DCF2CD-3B1F-4BD8-B62D-E5B255034C41}" dt="2025-03-10T15:37:38.669" v="1721" actId="14100"/>
          <ac:spMkLst>
            <pc:docMk/>
            <pc:sldMk cId="0" sldId="258"/>
            <ac:spMk id="9" creationId="{00000000-0000-0000-0000-000000000000}"/>
          </ac:spMkLst>
        </pc:spChg>
        <pc:spChg chg="mod">
          <ac:chgData name="Heather Youg" userId="57328b2a5fe429d3" providerId="LiveId" clId="{E9DCF2CD-3B1F-4BD8-B62D-E5B255034C41}" dt="2025-03-11T13:08:09.839" v="5644" actId="20577"/>
          <ac:spMkLst>
            <pc:docMk/>
            <pc:sldMk cId="0" sldId="258"/>
            <ac:spMk id="10" creationId="{00000000-0000-0000-0000-000000000000}"/>
          </ac:spMkLst>
        </pc:spChg>
        <pc:spChg chg="mod">
          <ac:chgData name="Heather Youg" userId="57328b2a5fe429d3" providerId="LiveId" clId="{E9DCF2CD-3B1F-4BD8-B62D-E5B255034C41}" dt="2025-03-11T11:21:39.531" v="4145" actId="1076"/>
          <ac:spMkLst>
            <pc:docMk/>
            <pc:sldMk cId="0" sldId="258"/>
            <ac:spMk id="13" creationId="{00000000-0000-0000-0000-000000000000}"/>
          </ac:spMkLst>
        </pc:spChg>
        <pc:grpChg chg="mod">
          <ac:chgData name="Heather Youg" userId="57328b2a5fe429d3" providerId="LiveId" clId="{E9DCF2CD-3B1F-4BD8-B62D-E5B255034C41}" dt="2025-03-07T18:17:08.365" v="302" actId="1076"/>
          <ac:grpSpMkLst>
            <pc:docMk/>
            <pc:sldMk cId="0" sldId="258"/>
            <ac:grpSpMk id="6" creationId="{00000000-0000-0000-0000-000000000000}"/>
          </ac:grpSpMkLst>
        </pc:grpChg>
      </pc:sldChg>
      <pc:sldChg chg="modSp mod">
        <pc:chgData name="Heather Youg" userId="57328b2a5fe429d3" providerId="LiveId" clId="{E9DCF2CD-3B1F-4BD8-B62D-E5B255034C41}" dt="2025-03-11T13:14:30.272" v="5715" actId="20577"/>
        <pc:sldMkLst>
          <pc:docMk/>
          <pc:sldMk cId="0" sldId="259"/>
        </pc:sldMkLst>
        <pc:spChg chg="mod">
          <ac:chgData name="Heather Youg" userId="57328b2a5fe429d3" providerId="LiveId" clId="{E9DCF2CD-3B1F-4BD8-B62D-E5B255034C41}" dt="2025-03-10T12:41:29.747" v="372" actId="1076"/>
          <ac:spMkLst>
            <pc:docMk/>
            <pc:sldMk cId="0" sldId="259"/>
            <ac:spMk id="2" creationId="{00000000-0000-0000-0000-000000000000}"/>
          </ac:spMkLst>
        </pc:spChg>
        <pc:spChg chg="mod">
          <ac:chgData name="Heather Youg" userId="57328b2a5fe429d3" providerId="LiveId" clId="{E9DCF2CD-3B1F-4BD8-B62D-E5B255034C41}" dt="2025-03-11T13:01:10.527" v="5366" actId="1076"/>
          <ac:spMkLst>
            <pc:docMk/>
            <pc:sldMk cId="0" sldId="259"/>
            <ac:spMk id="11" creationId="{00000000-0000-0000-0000-000000000000}"/>
          </ac:spMkLst>
        </pc:spChg>
        <pc:spChg chg="mod">
          <ac:chgData name="Heather Youg" userId="57328b2a5fe429d3" providerId="LiveId" clId="{E9DCF2CD-3B1F-4BD8-B62D-E5B255034C41}" dt="2025-03-11T13:14:30.272" v="5715" actId="20577"/>
          <ac:spMkLst>
            <pc:docMk/>
            <pc:sldMk cId="0" sldId="259"/>
            <ac:spMk id="12" creationId="{00000000-0000-0000-0000-000000000000}"/>
          </ac:spMkLst>
        </pc:spChg>
        <pc:spChg chg="mod">
          <ac:chgData name="Heather Youg" userId="57328b2a5fe429d3" providerId="LiveId" clId="{E9DCF2CD-3B1F-4BD8-B62D-E5B255034C41}" dt="2025-03-10T12:41:19.102" v="370" actId="1076"/>
          <ac:spMkLst>
            <pc:docMk/>
            <pc:sldMk cId="0" sldId="259"/>
            <ac:spMk id="13" creationId="{00000000-0000-0000-0000-000000000000}"/>
          </ac:spMkLst>
        </pc:spChg>
        <pc:spChg chg="mod">
          <ac:chgData name="Heather Youg" userId="57328b2a5fe429d3" providerId="LiveId" clId="{E9DCF2CD-3B1F-4BD8-B62D-E5B255034C41}" dt="2025-03-11T13:07:48.094" v="5627" actId="1076"/>
          <ac:spMkLst>
            <pc:docMk/>
            <pc:sldMk cId="0" sldId="259"/>
            <ac:spMk id="14" creationId="{00000000-0000-0000-0000-000000000000}"/>
          </ac:spMkLst>
        </pc:spChg>
        <pc:grpChg chg="mod">
          <ac:chgData name="Heather Youg" userId="57328b2a5fe429d3" providerId="LiveId" clId="{E9DCF2CD-3B1F-4BD8-B62D-E5B255034C41}" dt="2025-03-07T18:17:35.469" v="305" actId="14100"/>
          <ac:grpSpMkLst>
            <pc:docMk/>
            <pc:sldMk cId="0" sldId="259"/>
            <ac:grpSpMk id="3" creationId="{00000000-0000-0000-0000-000000000000}"/>
          </ac:grpSpMkLst>
        </pc:grpChg>
        <pc:grpChg chg="mod">
          <ac:chgData name="Heather Youg" userId="57328b2a5fe429d3" providerId="LiveId" clId="{E9DCF2CD-3B1F-4BD8-B62D-E5B255034C41}" dt="2025-03-07T18:17:30.313" v="304" actId="14100"/>
          <ac:grpSpMkLst>
            <pc:docMk/>
            <pc:sldMk cId="0" sldId="259"/>
            <ac:grpSpMk id="6" creationId="{00000000-0000-0000-0000-000000000000}"/>
          </ac:grpSpMkLst>
        </pc:grpChg>
      </pc:sldChg>
      <pc:sldChg chg="modSp mod">
        <pc:chgData name="Heather Youg" userId="57328b2a5fe429d3" providerId="LiveId" clId="{E9DCF2CD-3B1F-4BD8-B62D-E5B255034C41}" dt="2025-03-11T13:15:54.104" v="5729" actId="20577"/>
        <pc:sldMkLst>
          <pc:docMk/>
          <pc:sldMk cId="0" sldId="260"/>
        </pc:sldMkLst>
        <pc:spChg chg="mod">
          <ac:chgData name="Heather Youg" userId="57328b2a5fe429d3" providerId="LiveId" clId="{E9DCF2CD-3B1F-4BD8-B62D-E5B255034C41}" dt="2025-03-11T11:36:56.896" v="4494" actId="1076"/>
          <ac:spMkLst>
            <pc:docMk/>
            <pc:sldMk cId="0" sldId="260"/>
            <ac:spMk id="2" creationId="{00000000-0000-0000-0000-000000000000}"/>
          </ac:spMkLst>
        </pc:spChg>
        <pc:spChg chg="mod">
          <ac:chgData name="Heather Youg" userId="57328b2a5fe429d3" providerId="LiveId" clId="{E9DCF2CD-3B1F-4BD8-B62D-E5B255034C41}" dt="2025-03-07T18:02:47.743" v="70" actId="14100"/>
          <ac:spMkLst>
            <pc:docMk/>
            <pc:sldMk cId="0" sldId="260"/>
            <ac:spMk id="14" creationId="{00000000-0000-0000-0000-000000000000}"/>
          </ac:spMkLst>
        </pc:spChg>
        <pc:spChg chg="mod">
          <ac:chgData name="Heather Youg" userId="57328b2a5fe429d3" providerId="LiveId" clId="{E9DCF2CD-3B1F-4BD8-B62D-E5B255034C41}" dt="2025-03-11T13:15:54.104" v="5729" actId="20577"/>
          <ac:spMkLst>
            <pc:docMk/>
            <pc:sldMk cId="0" sldId="260"/>
            <ac:spMk id="15" creationId="{00000000-0000-0000-0000-000000000000}"/>
          </ac:spMkLst>
        </pc:spChg>
        <pc:spChg chg="mod">
          <ac:chgData name="Heather Youg" userId="57328b2a5fe429d3" providerId="LiveId" clId="{E9DCF2CD-3B1F-4BD8-B62D-E5B255034C41}" dt="2025-03-10T12:47:40.282" v="408" actId="1076"/>
          <ac:spMkLst>
            <pc:docMk/>
            <pc:sldMk cId="0" sldId="260"/>
            <ac:spMk id="16" creationId="{00000000-0000-0000-0000-000000000000}"/>
          </ac:spMkLst>
        </pc:spChg>
        <pc:spChg chg="mod">
          <ac:chgData name="Heather Youg" userId="57328b2a5fe429d3" providerId="LiveId" clId="{E9DCF2CD-3B1F-4BD8-B62D-E5B255034C41}" dt="2025-03-07T18:02:17.209" v="68" actId="1076"/>
          <ac:spMkLst>
            <pc:docMk/>
            <pc:sldMk cId="0" sldId="260"/>
            <ac:spMk id="17" creationId="{00000000-0000-0000-0000-000000000000}"/>
          </ac:spMkLst>
        </pc:spChg>
        <pc:spChg chg="mod">
          <ac:chgData name="Heather Youg" userId="57328b2a5fe429d3" providerId="LiveId" clId="{E9DCF2CD-3B1F-4BD8-B62D-E5B255034C41}" dt="2025-03-07T18:01:45.246" v="65" actId="20577"/>
          <ac:spMkLst>
            <pc:docMk/>
            <pc:sldMk cId="0" sldId="260"/>
            <ac:spMk id="18" creationId="{00000000-0000-0000-0000-000000000000}"/>
          </ac:spMkLst>
        </pc:spChg>
        <pc:spChg chg="mod">
          <ac:chgData name="Heather Youg" userId="57328b2a5fe429d3" providerId="LiveId" clId="{E9DCF2CD-3B1F-4BD8-B62D-E5B255034C41}" dt="2025-03-11T11:37:03.470" v="4495" actId="1076"/>
          <ac:spMkLst>
            <pc:docMk/>
            <pc:sldMk cId="0" sldId="260"/>
            <ac:spMk id="19" creationId="{00000000-0000-0000-0000-000000000000}"/>
          </ac:spMkLst>
        </pc:spChg>
        <pc:spChg chg="mod">
          <ac:chgData name="Heather Youg" userId="57328b2a5fe429d3" providerId="LiveId" clId="{E9DCF2CD-3B1F-4BD8-B62D-E5B255034C41}" dt="2025-03-11T12:37:12.807" v="5143" actId="14100"/>
          <ac:spMkLst>
            <pc:docMk/>
            <pc:sldMk cId="0" sldId="260"/>
            <ac:spMk id="20" creationId="{00000000-0000-0000-0000-000000000000}"/>
          </ac:spMkLst>
        </pc:spChg>
        <pc:grpChg chg="mod">
          <ac:chgData name="Heather Youg" userId="57328b2a5fe429d3" providerId="LiveId" clId="{E9DCF2CD-3B1F-4BD8-B62D-E5B255034C41}" dt="2025-03-10T12:48:44.704" v="415" actId="14100"/>
          <ac:grpSpMkLst>
            <pc:docMk/>
            <pc:sldMk cId="0" sldId="260"/>
            <ac:grpSpMk id="5" creationId="{00000000-0000-0000-0000-000000000000}"/>
          </ac:grpSpMkLst>
        </pc:grpChg>
      </pc:sldChg>
      <pc:sldChg chg="modSp mod">
        <pc:chgData name="Heather Youg" userId="57328b2a5fe429d3" providerId="LiveId" clId="{E9DCF2CD-3B1F-4BD8-B62D-E5B255034C41}" dt="2025-03-11T12:38:35.279" v="5146" actId="20577"/>
        <pc:sldMkLst>
          <pc:docMk/>
          <pc:sldMk cId="0" sldId="261"/>
        </pc:sldMkLst>
        <pc:spChg chg="mod">
          <ac:chgData name="Heather Youg" userId="57328b2a5fe429d3" providerId="LiveId" clId="{E9DCF2CD-3B1F-4BD8-B62D-E5B255034C41}" dt="2025-03-07T18:00:35.011" v="18" actId="1076"/>
          <ac:spMkLst>
            <pc:docMk/>
            <pc:sldMk cId="0" sldId="261"/>
            <ac:spMk id="2" creationId="{00000000-0000-0000-0000-000000000000}"/>
          </ac:spMkLst>
        </pc:spChg>
        <pc:spChg chg="mod">
          <ac:chgData name="Heather Youg" userId="57328b2a5fe429d3" providerId="LiveId" clId="{E9DCF2CD-3B1F-4BD8-B62D-E5B255034C41}" dt="2025-03-11T12:38:35.279" v="5146" actId="20577"/>
          <ac:spMkLst>
            <pc:docMk/>
            <pc:sldMk cId="0" sldId="261"/>
            <ac:spMk id="12" creationId="{00000000-0000-0000-0000-000000000000}"/>
          </ac:spMkLst>
        </pc:spChg>
        <pc:spChg chg="mod">
          <ac:chgData name="Heather Youg" userId="57328b2a5fe429d3" providerId="LiveId" clId="{E9DCF2CD-3B1F-4BD8-B62D-E5B255034C41}" dt="2025-03-07T18:00:41.437" v="19" actId="1076"/>
          <ac:spMkLst>
            <pc:docMk/>
            <pc:sldMk cId="0" sldId="261"/>
            <ac:spMk id="13" creationId="{00000000-0000-0000-0000-000000000000}"/>
          </ac:spMkLst>
        </pc:spChg>
        <pc:spChg chg="mod">
          <ac:chgData name="Heather Youg" userId="57328b2a5fe429d3" providerId="LiveId" clId="{E9DCF2CD-3B1F-4BD8-B62D-E5B255034C41}" dt="2025-03-07T18:00:48.794" v="20" actId="1076"/>
          <ac:spMkLst>
            <pc:docMk/>
            <pc:sldMk cId="0" sldId="261"/>
            <ac:spMk id="14" creationId="{00000000-0000-0000-0000-000000000000}"/>
          </ac:spMkLst>
        </pc:spChg>
        <pc:grpChg chg="mod">
          <ac:chgData name="Heather Youg" userId="57328b2a5fe429d3" providerId="LiveId" clId="{E9DCF2CD-3B1F-4BD8-B62D-E5B255034C41}" dt="2025-03-07T18:18:28.439" v="311" actId="1076"/>
          <ac:grpSpMkLst>
            <pc:docMk/>
            <pc:sldMk cId="0" sldId="261"/>
            <ac:grpSpMk id="3" creationId="{00000000-0000-0000-0000-000000000000}"/>
          </ac:grpSpMkLst>
        </pc:grpChg>
        <pc:grpChg chg="mod">
          <ac:chgData name="Heather Youg" userId="57328b2a5fe429d3" providerId="LiveId" clId="{E9DCF2CD-3B1F-4BD8-B62D-E5B255034C41}" dt="2025-03-07T18:18:45.081" v="314" actId="14100"/>
          <ac:grpSpMkLst>
            <pc:docMk/>
            <pc:sldMk cId="0" sldId="261"/>
            <ac:grpSpMk id="6" creationId="{00000000-0000-0000-0000-000000000000}"/>
          </ac:grpSpMkLst>
        </pc:grpChg>
        <pc:grpChg chg="mod">
          <ac:chgData name="Heather Youg" userId="57328b2a5fe429d3" providerId="LiveId" clId="{E9DCF2CD-3B1F-4BD8-B62D-E5B255034C41}" dt="2025-03-07T18:00:33.292" v="17" actId="1076"/>
          <ac:grpSpMkLst>
            <pc:docMk/>
            <pc:sldMk cId="0" sldId="261"/>
            <ac:grpSpMk id="10" creationId="{00000000-0000-0000-0000-000000000000}"/>
          </ac:grpSpMkLst>
        </pc:grpChg>
      </pc:sldChg>
      <pc:sldChg chg="addSp modSp mod">
        <pc:chgData name="Heather Youg" userId="57328b2a5fe429d3" providerId="LiveId" clId="{E9DCF2CD-3B1F-4BD8-B62D-E5B255034C41}" dt="2025-03-11T13:23:52.201" v="5868" actId="1076"/>
        <pc:sldMkLst>
          <pc:docMk/>
          <pc:sldMk cId="0" sldId="262"/>
        </pc:sldMkLst>
        <pc:spChg chg="mod">
          <ac:chgData name="Heather Youg" userId="57328b2a5fe429d3" providerId="LiveId" clId="{E9DCF2CD-3B1F-4BD8-B62D-E5B255034C41}" dt="2025-03-11T11:51:25.808" v="4688" actId="1076"/>
          <ac:spMkLst>
            <pc:docMk/>
            <pc:sldMk cId="0" sldId="262"/>
            <ac:spMk id="2" creationId="{00000000-0000-0000-0000-000000000000}"/>
          </ac:spMkLst>
        </pc:spChg>
        <pc:spChg chg="mod">
          <ac:chgData name="Heather Youg" userId="57328b2a5fe429d3" providerId="LiveId" clId="{E9DCF2CD-3B1F-4BD8-B62D-E5B255034C41}" dt="2025-03-11T11:03:56.162" v="3916" actId="1076"/>
          <ac:spMkLst>
            <pc:docMk/>
            <pc:sldMk cId="0" sldId="262"/>
            <ac:spMk id="10" creationId="{00000000-0000-0000-0000-000000000000}"/>
          </ac:spMkLst>
        </pc:spChg>
        <pc:spChg chg="mod">
          <ac:chgData name="Heather Youg" userId="57328b2a5fe429d3" providerId="LiveId" clId="{E9DCF2CD-3B1F-4BD8-B62D-E5B255034C41}" dt="2025-03-11T11:50:52.619" v="4683" actId="14100"/>
          <ac:spMkLst>
            <pc:docMk/>
            <pc:sldMk cId="0" sldId="262"/>
            <ac:spMk id="12" creationId="{00000000-0000-0000-0000-000000000000}"/>
          </ac:spMkLst>
        </pc:spChg>
        <pc:spChg chg="mod">
          <ac:chgData name="Heather Youg" userId="57328b2a5fe429d3" providerId="LiveId" clId="{E9DCF2CD-3B1F-4BD8-B62D-E5B255034C41}" dt="2025-03-11T12:45:55.810" v="5226" actId="1076"/>
          <ac:spMkLst>
            <pc:docMk/>
            <pc:sldMk cId="0" sldId="262"/>
            <ac:spMk id="13" creationId="{00000000-0000-0000-0000-000000000000}"/>
          </ac:spMkLst>
        </pc:spChg>
        <pc:spChg chg="mod">
          <ac:chgData name="Heather Youg" userId="57328b2a5fe429d3" providerId="LiveId" clId="{E9DCF2CD-3B1F-4BD8-B62D-E5B255034C41}" dt="2025-03-11T11:13:12.403" v="3969" actId="1076"/>
          <ac:spMkLst>
            <pc:docMk/>
            <pc:sldMk cId="0" sldId="262"/>
            <ac:spMk id="14" creationId="{00000000-0000-0000-0000-000000000000}"/>
          </ac:spMkLst>
        </pc:spChg>
        <pc:spChg chg="mod">
          <ac:chgData name="Heather Youg" userId="57328b2a5fe429d3" providerId="LiveId" clId="{E9DCF2CD-3B1F-4BD8-B62D-E5B255034C41}" dt="2025-03-11T13:23:52.201" v="5868" actId="1076"/>
          <ac:spMkLst>
            <pc:docMk/>
            <pc:sldMk cId="0" sldId="262"/>
            <ac:spMk id="15" creationId="{00000000-0000-0000-0000-000000000000}"/>
          </ac:spMkLst>
        </pc:spChg>
        <pc:spChg chg="mod">
          <ac:chgData name="Heather Youg" userId="57328b2a5fe429d3" providerId="LiveId" clId="{E9DCF2CD-3B1F-4BD8-B62D-E5B255034C41}" dt="2025-03-11T11:13:20.937" v="3970" actId="1076"/>
          <ac:spMkLst>
            <pc:docMk/>
            <pc:sldMk cId="0" sldId="262"/>
            <ac:spMk id="16" creationId="{00000000-0000-0000-0000-000000000000}"/>
          </ac:spMkLst>
        </pc:spChg>
        <pc:spChg chg="mod">
          <ac:chgData name="Heather Youg" userId="57328b2a5fe429d3" providerId="LiveId" clId="{E9DCF2CD-3B1F-4BD8-B62D-E5B255034C41}" dt="2025-03-11T11:16:10.816" v="3990" actId="1076"/>
          <ac:spMkLst>
            <pc:docMk/>
            <pc:sldMk cId="0" sldId="262"/>
            <ac:spMk id="17" creationId="{00000000-0000-0000-0000-000000000000}"/>
          </ac:spMkLst>
        </pc:spChg>
        <pc:spChg chg="mod">
          <ac:chgData name="Heather Youg" userId="57328b2a5fe429d3" providerId="LiveId" clId="{E9DCF2CD-3B1F-4BD8-B62D-E5B255034C41}" dt="2025-03-11T12:45:46.717" v="5225" actId="1076"/>
          <ac:spMkLst>
            <pc:docMk/>
            <pc:sldMk cId="0" sldId="262"/>
            <ac:spMk id="18" creationId="{00000000-0000-0000-0000-000000000000}"/>
          </ac:spMkLst>
        </pc:spChg>
        <pc:spChg chg="mod">
          <ac:chgData name="Heather Youg" userId="57328b2a5fe429d3" providerId="LiveId" clId="{E9DCF2CD-3B1F-4BD8-B62D-E5B255034C41}" dt="2025-03-11T13:23:42.100" v="5867" actId="20577"/>
          <ac:spMkLst>
            <pc:docMk/>
            <pc:sldMk cId="0" sldId="262"/>
            <ac:spMk id="19" creationId="{00000000-0000-0000-0000-000000000000}"/>
          </ac:spMkLst>
        </pc:spChg>
        <pc:spChg chg="mod">
          <ac:chgData name="Heather Youg" userId="57328b2a5fe429d3" providerId="LiveId" clId="{E9DCF2CD-3B1F-4BD8-B62D-E5B255034C41}" dt="2025-03-11T12:46:09.083" v="5227" actId="1076"/>
          <ac:spMkLst>
            <pc:docMk/>
            <pc:sldMk cId="0" sldId="262"/>
            <ac:spMk id="20" creationId="{00000000-0000-0000-0000-000000000000}"/>
          </ac:spMkLst>
        </pc:spChg>
        <pc:spChg chg="mod">
          <ac:chgData name="Heather Youg" userId="57328b2a5fe429d3" providerId="LiveId" clId="{E9DCF2CD-3B1F-4BD8-B62D-E5B255034C41}" dt="2025-03-11T11:43:01.719" v="4512" actId="1076"/>
          <ac:spMkLst>
            <pc:docMk/>
            <pc:sldMk cId="0" sldId="262"/>
            <ac:spMk id="22" creationId="{38A50520-160F-1F4B-433C-3FFB1FB5C3ED}"/>
          </ac:spMkLst>
        </pc:spChg>
        <pc:spChg chg="mod">
          <ac:chgData name="Heather Youg" userId="57328b2a5fe429d3" providerId="LiveId" clId="{E9DCF2CD-3B1F-4BD8-B62D-E5B255034C41}" dt="2025-03-11T11:05:19.060" v="3922"/>
          <ac:spMkLst>
            <pc:docMk/>
            <pc:sldMk cId="0" sldId="262"/>
            <ac:spMk id="23" creationId="{425C9C15-6850-D130-CCC3-E2CB3921DF40}"/>
          </ac:spMkLst>
        </pc:spChg>
        <pc:grpChg chg="mod">
          <ac:chgData name="Heather Youg" userId="57328b2a5fe429d3" providerId="LiveId" clId="{E9DCF2CD-3B1F-4BD8-B62D-E5B255034C41}" dt="2025-03-11T11:15:14.297" v="3983" actId="1076"/>
          <ac:grpSpMkLst>
            <pc:docMk/>
            <pc:sldMk cId="0" sldId="262"/>
            <ac:grpSpMk id="3" creationId="{00000000-0000-0000-0000-000000000000}"/>
          </ac:grpSpMkLst>
        </pc:grpChg>
        <pc:grpChg chg="mod">
          <ac:chgData name="Heather Youg" userId="57328b2a5fe429d3" providerId="LiveId" clId="{E9DCF2CD-3B1F-4BD8-B62D-E5B255034C41}" dt="2025-03-11T11:06:32.887" v="3929" actId="14100"/>
          <ac:grpSpMkLst>
            <pc:docMk/>
            <pc:sldMk cId="0" sldId="262"/>
            <ac:grpSpMk id="6" creationId="{00000000-0000-0000-0000-000000000000}"/>
          </ac:grpSpMkLst>
        </pc:grpChg>
        <pc:grpChg chg="mod">
          <ac:chgData name="Heather Youg" userId="57328b2a5fe429d3" providerId="LiveId" clId="{E9DCF2CD-3B1F-4BD8-B62D-E5B255034C41}" dt="2025-03-11T11:15:54.468" v="3989" actId="1076"/>
          <ac:grpSpMkLst>
            <pc:docMk/>
            <pc:sldMk cId="0" sldId="262"/>
            <ac:grpSpMk id="9" creationId="{00000000-0000-0000-0000-000000000000}"/>
          </ac:grpSpMkLst>
        </pc:grpChg>
        <pc:grpChg chg="add mod">
          <ac:chgData name="Heather Youg" userId="57328b2a5fe429d3" providerId="LiveId" clId="{E9DCF2CD-3B1F-4BD8-B62D-E5B255034C41}" dt="2025-03-11T11:42:33.071" v="4509" actId="14100"/>
          <ac:grpSpMkLst>
            <pc:docMk/>
            <pc:sldMk cId="0" sldId="262"/>
            <ac:grpSpMk id="21" creationId="{AC442084-EC04-994D-DFDE-07BD7426C025}"/>
          </ac:grpSpMkLst>
        </pc:grpChg>
      </pc:sldChg>
      <pc:sldChg chg="modSp mod">
        <pc:chgData name="Heather Youg" userId="57328b2a5fe429d3" providerId="LiveId" clId="{E9DCF2CD-3B1F-4BD8-B62D-E5B255034C41}" dt="2025-03-11T13:26:55.341" v="5901" actId="20577"/>
        <pc:sldMkLst>
          <pc:docMk/>
          <pc:sldMk cId="0" sldId="263"/>
        </pc:sldMkLst>
        <pc:spChg chg="mod">
          <ac:chgData name="Heather Youg" userId="57328b2a5fe429d3" providerId="LiveId" clId="{E9DCF2CD-3B1F-4BD8-B62D-E5B255034C41}" dt="2025-03-11T10:43:12.041" v="2890" actId="1076"/>
          <ac:spMkLst>
            <pc:docMk/>
            <pc:sldMk cId="0" sldId="263"/>
            <ac:spMk id="2" creationId="{00000000-0000-0000-0000-000000000000}"/>
          </ac:spMkLst>
        </pc:spChg>
        <pc:spChg chg="mod">
          <ac:chgData name="Heather Youg" userId="57328b2a5fe429d3" providerId="LiveId" clId="{E9DCF2CD-3B1F-4BD8-B62D-E5B255034C41}" dt="2025-03-07T17:58:44.743" v="8" actId="1076"/>
          <ac:spMkLst>
            <pc:docMk/>
            <pc:sldMk cId="0" sldId="263"/>
            <ac:spMk id="9" creationId="{00000000-0000-0000-0000-000000000000}"/>
          </ac:spMkLst>
        </pc:spChg>
        <pc:spChg chg="mod">
          <ac:chgData name="Heather Youg" userId="57328b2a5fe429d3" providerId="LiveId" clId="{E9DCF2CD-3B1F-4BD8-B62D-E5B255034C41}" dt="2025-03-11T13:26:55.341" v="5901" actId="20577"/>
          <ac:spMkLst>
            <pc:docMk/>
            <pc:sldMk cId="0" sldId="263"/>
            <ac:spMk id="10" creationId="{00000000-0000-0000-0000-000000000000}"/>
          </ac:spMkLst>
        </pc:spChg>
        <pc:spChg chg="mod">
          <ac:chgData name="Heather Youg" userId="57328b2a5fe429d3" providerId="LiveId" clId="{E9DCF2CD-3B1F-4BD8-B62D-E5B255034C41}" dt="2025-03-07T17:58:57.580" v="9" actId="1076"/>
          <ac:spMkLst>
            <pc:docMk/>
            <pc:sldMk cId="0" sldId="263"/>
            <ac:spMk id="12" creationId="{00000000-0000-0000-0000-000000000000}"/>
          </ac:spMkLst>
        </pc:spChg>
        <pc:spChg chg="mod">
          <ac:chgData name="Heather Youg" userId="57328b2a5fe429d3" providerId="LiveId" clId="{E9DCF2CD-3B1F-4BD8-B62D-E5B255034C41}" dt="2025-03-11T12:07:38.884" v="4924" actId="1076"/>
          <ac:spMkLst>
            <pc:docMk/>
            <pc:sldMk cId="0" sldId="263"/>
            <ac:spMk id="13" creationId="{00000000-0000-0000-0000-000000000000}"/>
          </ac:spMkLst>
        </pc:spChg>
        <pc:grpChg chg="mod">
          <ac:chgData name="Heather Youg" userId="57328b2a5fe429d3" providerId="LiveId" clId="{E9DCF2CD-3B1F-4BD8-B62D-E5B255034C41}" dt="2025-03-07T17:57:53.194" v="2" actId="1076"/>
          <ac:grpSpMkLst>
            <pc:docMk/>
            <pc:sldMk cId="0" sldId="263"/>
            <ac:grpSpMk id="3" creationId="{00000000-0000-0000-0000-000000000000}"/>
          </ac:grpSpMkLst>
        </pc:grpChg>
      </pc:sldChg>
      <pc:sldChg chg="addSp delSp modSp mod">
        <pc:chgData name="Heather Youg" userId="57328b2a5fe429d3" providerId="LiveId" clId="{E9DCF2CD-3B1F-4BD8-B62D-E5B255034C41}" dt="2025-03-11T13:31:12.061" v="5937" actId="20577"/>
        <pc:sldMkLst>
          <pc:docMk/>
          <pc:sldMk cId="0" sldId="264"/>
        </pc:sldMkLst>
        <pc:spChg chg="mod">
          <ac:chgData name="Heather Youg" userId="57328b2a5fe429d3" providerId="LiveId" clId="{E9DCF2CD-3B1F-4BD8-B62D-E5B255034C41}" dt="2025-03-11T10:32:40.761" v="2239" actId="20577"/>
          <ac:spMkLst>
            <pc:docMk/>
            <pc:sldMk cId="0" sldId="264"/>
            <ac:spMk id="12" creationId="{00000000-0000-0000-0000-000000000000}"/>
          </ac:spMkLst>
        </pc:spChg>
        <pc:spChg chg="mod">
          <ac:chgData name="Heather Youg" userId="57328b2a5fe429d3" providerId="LiveId" clId="{E9DCF2CD-3B1F-4BD8-B62D-E5B255034C41}" dt="2025-03-11T13:31:12.061" v="5937" actId="20577"/>
          <ac:spMkLst>
            <pc:docMk/>
            <pc:sldMk cId="0" sldId="264"/>
            <ac:spMk id="15" creationId="{00000000-0000-0000-0000-000000000000}"/>
          </ac:spMkLst>
        </pc:spChg>
        <pc:spChg chg="mod">
          <ac:chgData name="Heather Youg" userId="57328b2a5fe429d3" providerId="LiveId" clId="{E9DCF2CD-3B1F-4BD8-B62D-E5B255034C41}" dt="2025-03-07T18:20:00.657" v="321" actId="1076"/>
          <ac:spMkLst>
            <pc:docMk/>
            <pc:sldMk cId="0" sldId="264"/>
            <ac:spMk id="16" creationId="{00000000-0000-0000-0000-000000000000}"/>
          </ac:spMkLst>
        </pc:spChg>
        <pc:spChg chg="add del mod">
          <ac:chgData name="Heather Youg" userId="57328b2a5fe429d3" providerId="LiveId" clId="{E9DCF2CD-3B1F-4BD8-B62D-E5B255034C41}" dt="2025-03-11T10:33:56.805" v="2798"/>
          <ac:spMkLst>
            <pc:docMk/>
            <pc:sldMk cId="0" sldId="264"/>
            <ac:spMk id="18" creationId="{83783F01-5E57-1EA4-CD5A-817D1D32FCDA}"/>
          </ac:spMkLst>
        </pc:spChg>
        <pc:grpChg chg="mod">
          <ac:chgData name="Heather Youg" userId="57328b2a5fe429d3" providerId="LiveId" clId="{E9DCF2CD-3B1F-4BD8-B62D-E5B255034C41}" dt="2025-03-11T12:15:37.339" v="5018" actId="14100"/>
          <ac:grpSpMkLst>
            <pc:docMk/>
            <pc:sldMk cId="0" sldId="264"/>
            <ac:grpSpMk id="3" creationId="{00000000-0000-0000-0000-000000000000}"/>
          </ac:grpSpMkLst>
        </pc:grpChg>
        <pc:grpChg chg="mod">
          <ac:chgData name="Heather Youg" userId="57328b2a5fe429d3" providerId="LiveId" clId="{E9DCF2CD-3B1F-4BD8-B62D-E5B255034C41}" dt="2025-03-11T12:16:12.158" v="5031" actId="14100"/>
          <ac:grpSpMkLst>
            <pc:docMk/>
            <pc:sldMk cId="0" sldId="264"/>
            <ac:grpSpMk id="6" creationId="{00000000-0000-0000-0000-000000000000}"/>
          </ac:grpSpMkLst>
        </pc:grpChg>
        <pc:grpChg chg="mod">
          <ac:chgData name="Heather Youg" userId="57328b2a5fe429d3" providerId="LiveId" clId="{E9DCF2CD-3B1F-4BD8-B62D-E5B255034C41}" dt="2025-03-07T18:19:45.352" v="320" actId="1076"/>
          <ac:grpSpMkLst>
            <pc:docMk/>
            <pc:sldMk cId="0" sldId="264"/>
            <ac:grpSpMk id="9" creationId="{00000000-0000-0000-0000-000000000000}"/>
          </ac:grpSpMkLst>
        </pc:grpChg>
        <pc:grpChg chg="mod">
          <ac:chgData name="Heather Youg" userId="57328b2a5fe429d3" providerId="LiveId" clId="{E9DCF2CD-3B1F-4BD8-B62D-E5B255034C41}" dt="2025-03-07T18:19:31.473" v="319" actId="1076"/>
          <ac:grpSpMkLst>
            <pc:docMk/>
            <pc:sldMk cId="0" sldId="264"/>
            <ac:grpSpMk id="13" creationId="{00000000-0000-0000-0000-000000000000}"/>
          </ac:grpSpMkLst>
        </pc:grpChg>
      </pc:sldChg>
      <pc:sldChg chg="modSp mod">
        <pc:chgData name="Heather Youg" userId="57328b2a5fe429d3" providerId="LiveId" clId="{E9DCF2CD-3B1F-4BD8-B62D-E5B255034C41}" dt="2025-03-07T18:26:41.727" v="358" actId="14100"/>
        <pc:sldMkLst>
          <pc:docMk/>
          <pc:sldMk cId="0" sldId="265"/>
        </pc:sldMkLst>
        <pc:spChg chg="mod">
          <ac:chgData name="Heather Youg" userId="57328b2a5fe429d3" providerId="LiveId" clId="{E9DCF2CD-3B1F-4BD8-B62D-E5B255034C41}" dt="2025-03-07T18:26:31.683" v="357" actId="1076"/>
          <ac:spMkLst>
            <pc:docMk/>
            <pc:sldMk cId="0" sldId="265"/>
            <ac:spMk id="2" creationId="{00000000-0000-0000-0000-000000000000}"/>
          </ac:spMkLst>
        </pc:spChg>
        <pc:spChg chg="mod">
          <ac:chgData name="Heather Youg" userId="57328b2a5fe429d3" providerId="LiveId" clId="{E9DCF2CD-3B1F-4BD8-B62D-E5B255034C41}" dt="2025-03-07T18:26:41.727" v="358" actId="14100"/>
          <ac:spMkLst>
            <pc:docMk/>
            <pc:sldMk cId="0" sldId="265"/>
            <ac:spMk id="10" creationId="{00000000-0000-0000-0000-000000000000}"/>
          </ac:spMkLst>
        </pc:spChg>
        <pc:spChg chg="mod">
          <ac:chgData name="Heather Youg" userId="57328b2a5fe429d3" providerId="LiveId" clId="{E9DCF2CD-3B1F-4BD8-B62D-E5B255034C41}" dt="2025-03-07T18:26:30.698" v="356" actId="14100"/>
          <ac:spMkLst>
            <pc:docMk/>
            <pc:sldMk cId="0" sldId="265"/>
            <ac:spMk id="12" creationId="{00000000-0000-0000-0000-000000000000}"/>
          </ac:spMkLst>
        </pc:spChg>
        <pc:spChg chg="mod">
          <ac:chgData name="Heather Youg" userId="57328b2a5fe429d3" providerId="LiveId" clId="{E9DCF2CD-3B1F-4BD8-B62D-E5B255034C41}" dt="2025-03-07T18:25:55.117" v="352" actId="14100"/>
          <ac:spMkLst>
            <pc:docMk/>
            <pc:sldMk cId="0" sldId="265"/>
            <ac:spMk id="13" creationId="{00000000-0000-0000-0000-000000000000}"/>
          </ac:spMkLst>
        </pc:spChg>
        <pc:grpChg chg="mod">
          <ac:chgData name="Heather Youg" userId="57328b2a5fe429d3" providerId="LiveId" clId="{E9DCF2CD-3B1F-4BD8-B62D-E5B255034C41}" dt="2025-03-07T18:20:26.003" v="323" actId="14100"/>
          <ac:grpSpMkLst>
            <pc:docMk/>
            <pc:sldMk cId="0" sldId="265"/>
            <ac:grpSpMk id="3" creationId="{00000000-0000-0000-0000-000000000000}"/>
          </ac:grpSpMkLst>
        </pc:grpChg>
        <pc:grpChg chg="mod">
          <ac:chgData name="Heather Youg" userId="57328b2a5fe429d3" providerId="LiveId" clId="{E9DCF2CD-3B1F-4BD8-B62D-E5B255034C41}" dt="2025-03-07T18:25:26.958" v="348" actId="1076"/>
          <ac:grpSpMkLst>
            <pc:docMk/>
            <pc:sldMk cId="0" sldId="265"/>
            <ac:grpSpMk id="6" creationId="{00000000-0000-0000-0000-000000000000}"/>
          </ac:grpSpMkLst>
        </pc:gr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A16E9D-0F58-4EF6-B213-65E9B41038C3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C3D7E7-1245-44D8-8DFA-C37C7F032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5800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3D7E7-1245-44D8-8DFA-C37C7F0324C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227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166" b="-916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0" y="2957031"/>
            <a:ext cx="18288000" cy="630574"/>
            <a:chOff x="0" y="0"/>
            <a:chExt cx="4816593" cy="16607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16592" cy="166077"/>
            </a:xfrm>
            <a:custGeom>
              <a:avLst/>
              <a:gdLst/>
              <a:ahLst/>
              <a:cxnLst/>
              <a:rect l="l" t="t" r="r" b="b"/>
              <a:pathLst>
                <a:path w="4816592" h="166077">
                  <a:moveTo>
                    <a:pt x="0" y="0"/>
                  </a:moveTo>
                  <a:lnTo>
                    <a:pt x="4816592" y="0"/>
                  </a:lnTo>
                  <a:lnTo>
                    <a:pt x="4816592" y="166077"/>
                  </a:lnTo>
                  <a:lnTo>
                    <a:pt x="0" y="166077"/>
                  </a:lnTo>
                  <a:close/>
                </a:path>
              </a:pathLst>
            </a:custGeom>
            <a:solidFill>
              <a:srgbClr val="46491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4816593" cy="2232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527868" y="0"/>
            <a:ext cx="12858543" cy="6157646"/>
            <a:chOff x="0" y="0"/>
            <a:chExt cx="2370679" cy="113526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370679" cy="1135261"/>
            </a:xfrm>
            <a:custGeom>
              <a:avLst/>
              <a:gdLst/>
              <a:ahLst/>
              <a:cxnLst/>
              <a:rect l="l" t="t" r="r" b="b"/>
              <a:pathLst>
                <a:path w="2370679" h="1135261">
                  <a:moveTo>
                    <a:pt x="13848" y="0"/>
                  </a:moveTo>
                  <a:lnTo>
                    <a:pt x="2356831" y="0"/>
                  </a:lnTo>
                  <a:cubicBezTo>
                    <a:pt x="2360504" y="0"/>
                    <a:pt x="2364026" y="1459"/>
                    <a:pt x="2366623" y="4056"/>
                  </a:cubicBezTo>
                  <a:cubicBezTo>
                    <a:pt x="2369220" y="6653"/>
                    <a:pt x="2370679" y="10175"/>
                    <a:pt x="2370679" y="13848"/>
                  </a:cubicBezTo>
                  <a:lnTo>
                    <a:pt x="2370679" y="1121413"/>
                  </a:lnTo>
                  <a:cubicBezTo>
                    <a:pt x="2370679" y="1129061"/>
                    <a:pt x="2364479" y="1135261"/>
                    <a:pt x="2356831" y="1135261"/>
                  </a:cubicBezTo>
                  <a:lnTo>
                    <a:pt x="13848" y="1135261"/>
                  </a:lnTo>
                  <a:cubicBezTo>
                    <a:pt x="6200" y="1135261"/>
                    <a:pt x="0" y="1129061"/>
                    <a:pt x="0" y="1121413"/>
                  </a:cubicBezTo>
                  <a:lnTo>
                    <a:pt x="0" y="13848"/>
                  </a:lnTo>
                  <a:cubicBezTo>
                    <a:pt x="0" y="10175"/>
                    <a:pt x="1459" y="6653"/>
                    <a:pt x="4056" y="4056"/>
                  </a:cubicBezTo>
                  <a:cubicBezTo>
                    <a:pt x="6653" y="1459"/>
                    <a:pt x="10175" y="0"/>
                    <a:pt x="13848" y="0"/>
                  </a:cubicBezTo>
                  <a:close/>
                </a:path>
              </a:pathLst>
            </a:custGeom>
            <a:blipFill>
              <a:blip r:embed="rId3"/>
              <a:stretch>
                <a:fillRect t="-8836" b="-8836"/>
              </a:stretch>
            </a:blipFill>
            <a:ln w="171450" cap="rnd">
              <a:solidFill>
                <a:srgbClr val="46491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300984" y="5967146"/>
            <a:ext cx="13071671" cy="16558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523"/>
              </a:lnSpc>
            </a:pPr>
            <a:r>
              <a:rPr lang="en-US" sz="9659" b="1">
                <a:solidFill>
                  <a:srgbClr val="D8793C"/>
                </a:solidFill>
                <a:latin typeface="TT Norms Bold"/>
                <a:ea typeface="TT Norms Bold"/>
                <a:cs typeface="TT Norms Bold"/>
                <a:sym typeface="TT Norms Bold"/>
              </a:rPr>
              <a:t>FACTORY FARMING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5589" y="7298872"/>
            <a:ext cx="15497290" cy="10772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76"/>
              </a:lnSpc>
            </a:pPr>
            <a:r>
              <a:rPr lang="en-US" sz="4190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Interlinking Issues of Justice: </a:t>
            </a:r>
            <a:endParaRPr lang="en-US" sz="3153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ctr">
              <a:lnSpc>
                <a:spcPts val="3595"/>
              </a:lnSpc>
            </a:pPr>
            <a:endParaRPr lang="en-US" sz="3153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grpSp>
        <p:nvGrpSpPr>
          <p:cNvPr id="10" name="Group 10"/>
          <p:cNvGrpSpPr/>
          <p:nvPr/>
        </p:nvGrpSpPr>
        <p:grpSpPr>
          <a:xfrm rot="5400000">
            <a:off x="8828709" y="1166736"/>
            <a:ext cx="630575" cy="18287996"/>
            <a:chOff x="0" y="0"/>
            <a:chExt cx="144166" cy="5139922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44166" cy="5139922"/>
            </a:xfrm>
            <a:custGeom>
              <a:avLst/>
              <a:gdLst/>
              <a:ahLst/>
              <a:cxnLst/>
              <a:rect l="l" t="t" r="r" b="b"/>
              <a:pathLst>
                <a:path w="144166" h="5139922">
                  <a:moveTo>
                    <a:pt x="0" y="0"/>
                  </a:moveTo>
                  <a:lnTo>
                    <a:pt x="144166" y="0"/>
                  </a:lnTo>
                  <a:lnTo>
                    <a:pt x="144166" y="5139922"/>
                  </a:lnTo>
                  <a:lnTo>
                    <a:pt x="0" y="5139922"/>
                  </a:lnTo>
                  <a:close/>
                </a:path>
              </a:pathLst>
            </a:custGeom>
            <a:solidFill>
              <a:srgbClr val="F0A92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57150"/>
              <a:ext cx="144166" cy="51970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518212" y="8254691"/>
            <a:ext cx="14877854" cy="3805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89"/>
              </a:lnSpc>
            </a:pPr>
            <a:r>
              <a:rPr lang="en-US" sz="2447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Heather Young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818090" y="5790521"/>
            <a:ext cx="4037458" cy="8766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88"/>
              </a:lnSpc>
            </a:pPr>
            <a:endParaRPr/>
          </a:p>
          <a:p>
            <a:pPr algn="ctr">
              <a:lnSpc>
                <a:spcPts val="1113"/>
              </a:lnSpc>
            </a:pPr>
            <a:r>
              <a:rPr lang="en-US" sz="976">
                <a:solidFill>
                  <a:srgbClr val="F0A92D"/>
                </a:solidFill>
                <a:latin typeface="Poppins"/>
                <a:ea typeface="Poppins"/>
                <a:cs typeface="Poppins"/>
                <a:sym typeface="Poppins"/>
              </a:rPr>
              <a:t>Fig 1: (Compassion in world farming, 2024)</a:t>
            </a:r>
          </a:p>
          <a:p>
            <a:pPr algn="ctr">
              <a:lnSpc>
                <a:spcPts val="2809"/>
              </a:lnSpc>
            </a:pPr>
            <a:endParaRPr lang="en-US" sz="976">
              <a:solidFill>
                <a:srgbClr val="F0A92D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166" b="-916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4139829" y="-1"/>
            <a:ext cx="4148171" cy="10341050"/>
            <a:chOff x="0" y="0"/>
            <a:chExt cx="1392696" cy="288424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392696" cy="2884245"/>
            </a:xfrm>
            <a:custGeom>
              <a:avLst/>
              <a:gdLst/>
              <a:ahLst/>
              <a:cxnLst/>
              <a:rect l="l" t="t" r="r" b="b"/>
              <a:pathLst>
                <a:path w="1392696" h="2884245">
                  <a:moveTo>
                    <a:pt x="0" y="0"/>
                  </a:moveTo>
                  <a:lnTo>
                    <a:pt x="1392696" y="0"/>
                  </a:lnTo>
                  <a:lnTo>
                    <a:pt x="1392696" y="2884245"/>
                  </a:lnTo>
                  <a:lnTo>
                    <a:pt x="0" y="2884245"/>
                  </a:lnTo>
                  <a:close/>
                </a:path>
              </a:pathLst>
            </a:custGeom>
            <a:solidFill>
              <a:srgbClr val="46491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1392696" cy="29413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873938" y="-1"/>
            <a:ext cx="1495483" cy="10341049"/>
            <a:chOff x="0" y="0"/>
            <a:chExt cx="393872" cy="288424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93872" cy="2884245"/>
            </a:xfrm>
            <a:custGeom>
              <a:avLst/>
              <a:gdLst/>
              <a:ahLst/>
              <a:cxnLst/>
              <a:rect l="l" t="t" r="r" b="b"/>
              <a:pathLst>
                <a:path w="393872" h="2884245">
                  <a:moveTo>
                    <a:pt x="0" y="0"/>
                  </a:moveTo>
                  <a:lnTo>
                    <a:pt x="393872" y="0"/>
                  </a:lnTo>
                  <a:lnTo>
                    <a:pt x="393872" y="2884245"/>
                  </a:lnTo>
                  <a:lnTo>
                    <a:pt x="0" y="2884245"/>
                  </a:lnTo>
                  <a:close/>
                </a:path>
              </a:pathLst>
            </a:custGeom>
            <a:solidFill>
              <a:srgbClr val="F0A92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393872" cy="29413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3049742" y="785695"/>
            <a:ext cx="5109637" cy="8159591"/>
            <a:chOff x="0" y="0"/>
            <a:chExt cx="791616" cy="1264134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791616" cy="1264134"/>
            </a:xfrm>
            <a:custGeom>
              <a:avLst/>
              <a:gdLst/>
              <a:ahLst/>
              <a:cxnLst/>
              <a:rect l="l" t="t" r="r" b="b"/>
              <a:pathLst>
                <a:path w="791616" h="1264134">
                  <a:moveTo>
                    <a:pt x="34849" y="0"/>
                  </a:moveTo>
                  <a:lnTo>
                    <a:pt x="756768" y="0"/>
                  </a:lnTo>
                  <a:cubicBezTo>
                    <a:pt x="766010" y="0"/>
                    <a:pt x="774874" y="3672"/>
                    <a:pt x="781409" y="10207"/>
                  </a:cubicBezTo>
                  <a:cubicBezTo>
                    <a:pt x="787945" y="16742"/>
                    <a:pt x="791616" y="25606"/>
                    <a:pt x="791616" y="34849"/>
                  </a:cubicBezTo>
                  <a:lnTo>
                    <a:pt x="791616" y="1229286"/>
                  </a:lnTo>
                  <a:cubicBezTo>
                    <a:pt x="791616" y="1238528"/>
                    <a:pt x="787945" y="1247392"/>
                    <a:pt x="781409" y="1253927"/>
                  </a:cubicBezTo>
                  <a:cubicBezTo>
                    <a:pt x="774874" y="1260463"/>
                    <a:pt x="766010" y="1264134"/>
                    <a:pt x="756768" y="1264134"/>
                  </a:cubicBezTo>
                  <a:lnTo>
                    <a:pt x="34849" y="1264134"/>
                  </a:lnTo>
                  <a:cubicBezTo>
                    <a:pt x="25606" y="1264134"/>
                    <a:pt x="16742" y="1260463"/>
                    <a:pt x="10207" y="1253927"/>
                  </a:cubicBezTo>
                  <a:cubicBezTo>
                    <a:pt x="3672" y="1247392"/>
                    <a:pt x="0" y="1238528"/>
                    <a:pt x="0" y="1229286"/>
                  </a:cubicBezTo>
                  <a:lnTo>
                    <a:pt x="0" y="34849"/>
                  </a:lnTo>
                  <a:cubicBezTo>
                    <a:pt x="0" y="25606"/>
                    <a:pt x="3672" y="16742"/>
                    <a:pt x="10207" y="10207"/>
                  </a:cubicBezTo>
                  <a:cubicBezTo>
                    <a:pt x="16742" y="3672"/>
                    <a:pt x="25606" y="0"/>
                    <a:pt x="34849" y="0"/>
                  </a:cubicBezTo>
                  <a:close/>
                </a:path>
              </a:pathLst>
            </a:custGeom>
            <a:blipFill>
              <a:blip r:embed="rId3"/>
              <a:stretch>
                <a:fillRect l="-83075" r="-83075"/>
              </a:stretch>
            </a:blipFill>
            <a:ln w="38100" cap="rnd">
              <a:solidFill>
                <a:srgbClr val="F0A92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Freeform 11"/>
          <p:cNvSpPr/>
          <p:nvPr/>
        </p:nvSpPr>
        <p:spPr>
          <a:xfrm>
            <a:off x="8987515" y="1586440"/>
            <a:ext cx="3786012" cy="7644971"/>
          </a:xfrm>
          <a:custGeom>
            <a:avLst/>
            <a:gdLst/>
            <a:ahLst/>
            <a:cxnLst/>
            <a:rect l="l" t="t" r="r" b="b"/>
            <a:pathLst>
              <a:path w="3786012" h="7644971">
                <a:moveTo>
                  <a:pt x="0" y="0"/>
                </a:moveTo>
                <a:lnTo>
                  <a:pt x="3786011" y="0"/>
                </a:lnTo>
                <a:lnTo>
                  <a:pt x="3786011" y="7644971"/>
                </a:lnTo>
                <a:lnTo>
                  <a:pt x="0" y="764497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69" b="-69"/>
            </a:stretch>
          </a:blipFill>
          <a:ln w="47625" cap="rnd">
            <a:solidFill>
              <a:srgbClr val="D8793C"/>
            </a:solidFill>
            <a:prstDash val="solid"/>
            <a:round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415816" y="328085"/>
            <a:ext cx="11461468" cy="12583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0310"/>
              </a:lnSpc>
              <a:spcBef>
                <a:spcPct val="0"/>
              </a:spcBef>
            </a:pPr>
            <a:r>
              <a:rPr lang="en-US" sz="7364" b="1">
                <a:solidFill>
                  <a:srgbClr val="D8793C"/>
                </a:solidFill>
                <a:latin typeface="TT Norms Bold"/>
                <a:ea typeface="TT Norms Bold"/>
                <a:cs typeface="TT Norms Bold"/>
                <a:sym typeface="TT Norms Bold"/>
              </a:rPr>
              <a:t>What is Factory Farming?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517585" y="8998731"/>
            <a:ext cx="1747104" cy="2326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15"/>
              </a:lnSpc>
              <a:spcBef>
                <a:spcPct val="0"/>
              </a:spcBef>
            </a:pPr>
            <a:r>
              <a:rPr lang="en-US" sz="1296">
                <a:solidFill>
                  <a:srgbClr val="D8793C"/>
                </a:solidFill>
                <a:latin typeface="Poppins"/>
                <a:ea typeface="Poppins"/>
                <a:cs typeface="Poppins"/>
                <a:sym typeface="Poppins"/>
              </a:rPr>
              <a:t>Fig 3: (Levitt, 2016)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8621" y="1758069"/>
            <a:ext cx="7872379" cy="63721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452044" lvl="3" indent="-342900" algn="just">
              <a:lnSpc>
                <a:spcPts val="3561"/>
              </a:lnSpc>
              <a:buFont typeface="Arial" panose="020B0604020202020204" pitchFamily="34" charset="0"/>
              <a:buChar char="•"/>
            </a:pPr>
            <a:r>
              <a:rPr lang="en-US" sz="2283" b="1" spc="-155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The modern, industrial method of raising farmed animals, also known as Concentrated Animal Feeding Operations (CAFOs) They are designed to maximize profits with minimal resources.</a:t>
            </a:r>
          </a:p>
          <a:p>
            <a:pPr marL="1109144" lvl="3" algn="just">
              <a:lnSpc>
                <a:spcPts val="3561"/>
              </a:lnSpc>
            </a:pPr>
            <a:endParaRPr lang="en-US" sz="2283" b="1" spc="-155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452044" lvl="3" indent="-342900" algn="just">
              <a:lnSpc>
                <a:spcPts val="3561"/>
              </a:lnSpc>
              <a:buFont typeface="Arial" panose="020B0604020202020204" pitchFamily="34" charset="0"/>
              <a:buChar char="•"/>
            </a:pPr>
            <a:r>
              <a:rPr lang="en-US" sz="2283" b="1" spc="-155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 85% of U.K  food  animals are raised on factory farms.</a:t>
            </a:r>
          </a:p>
          <a:p>
            <a:pPr algn="just">
              <a:lnSpc>
                <a:spcPts val="3561"/>
              </a:lnSpc>
            </a:pPr>
            <a:endParaRPr lang="en-US" sz="2283" b="1" spc="-155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452044" lvl="3" indent="-342900" algn="just">
              <a:lnSpc>
                <a:spcPts val="3561"/>
              </a:lnSpc>
              <a:buFont typeface="Arial" panose="020B0604020202020204" pitchFamily="34" charset="0"/>
              <a:buChar char="•"/>
            </a:pPr>
            <a:r>
              <a:rPr lang="en-US" sz="2283" b="1" spc="-155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In 2022, globally 81.9bn animals were slaughtered,  today  it is  130 bn.</a:t>
            </a:r>
          </a:p>
          <a:p>
            <a:pPr marL="1109144" lvl="3" algn="just">
              <a:lnSpc>
                <a:spcPts val="3561"/>
              </a:lnSpc>
            </a:pPr>
            <a:endParaRPr lang="en-US" sz="2283" b="1" spc="-155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452044" lvl="3" indent="-342900" algn="just">
              <a:lnSpc>
                <a:spcPts val="3561"/>
              </a:lnSpc>
              <a:buFont typeface="Arial" panose="020B0604020202020204" pitchFamily="34" charset="0"/>
              <a:buChar char="•"/>
            </a:pPr>
            <a:r>
              <a:rPr lang="en-US" sz="2283" b="1" spc="-155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Animals are confined in small spaces and are often raised inside sheds for their entire lives.</a:t>
            </a:r>
          </a:p>
          <a:p>
            <a:pPr algn="just">
              <a:lnSpc>
                <a:spcPts val="2992"/>
              </a:lnSpc>
            </a:pPr>
            <a:endParaRPr lang="en-US" sz="2283" b="1" spc="-155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987515" y="9257675"/>
            <a:ext cx="4112438" cy="477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88"/>
              </a:lnSpc>
            </a:pPr>
            <a:r>
              <a:rPr lang="en-US" sz="1348">
                <a:solidFill>
                  <a:srgbClr val="D8793C"/>
                </a:solidFill>
                <a:latin typeface="Poppins"/>
                <a:ea typeface="Poppins"/>
                <a:cs typeface="Poppins"/>
                <a:sym typeface="Poppins"/>
              </a:rPr>
              <a:t>Fig 2: (Our World in Data, 2023)</a:t>
            </a:r>
          </a:p>
          <a:p>
            <a:pPr algn="ctr">
              <a:lnSpc>
                <a:spcPts val="1888"/>
              </a:lnSpc>
              <a:spcBef>
                <a:spcPct val="0"/>
              </a:spcBef>
            </a:pPr>
            <a:endParaRPr lang="en-US" sz="1348">
              <a:solidFill>
                <a:srgbClr val="D8793C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5154453" y="7686121"/>
            <a:ext cx="4112438" cy="4800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88"/>
              </a:lnSpc>
            </a:pPr>
            <a:r>
              <a:rPr lang="en-US" sz="1348" dirty="0">
                <a:solidFill>
                  <a:srgbClr val="D8793C"/>
                </a:solidFill>
                <a:latin typeface="Poppins"/>
                <a:ea typeface="Poppins"/>
                <a:cs typeface="Poppins"/>
                <a:sym typeface="Poppins"/>
              </a:rPr>
              <a:t>(The Humane League, 2020)</a:t>
            </a:r>
          </a:p>
          <a:p>
            <a:pPr algn="ctr">
              <a:lnSpc>
                <a:spcPts val="1888"/>
              </a:lnSpc>
              <a:spcBef>
                <a:spcPct val="0"/>
              </a:spcBef>
            </a:pPr>
            <a:endParaRPr lang="en-US" sz="1348" dirty="0">
              <a:solidFill>
                <a:srgbClr val="D8793C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8472" y="-1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166" b="-916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5400000">
            <a:off x="14669495" y="-2322255"/>
            <a:ext cx="1296251" cy="5940760"/>
            <a:chOff x="0" y="0"/>
            <a:chExt cx="341399" cy="156464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41399" cy="1564645"/>
            </a:xfrm>
            <a:custGeom>
              <a:avLst/>
              <a:gdLst/>
              <a:ahLst/>
              <a:cxnLst/>
              <a:rect l="l" t="t" r="r" b="b"/>
              <a:pathLst>
                <a:path w="341399" h="1564645">
                  <a:moveTo>
                    <a:pt x="0" y="0"/>
                  </a:moveTo>
                  <a:lnTo>
                    <a:pt x="341399" y="0"/>
                  </a:lnTo>
                  <a:lnTo>
                    <a:pt x="341399" y="1564645"/>
                  </a:lnTo>
                  <a:lnTo>
                    <a:pt x="0" y="1564645"/>
                  </a:lnTo>
                  <a:close/>
                </a:path>
              </a:pathLst>
            </a:custGeom>
            <a:solidFill>
              <a:srgbClr val="F0A92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341399" cy="16217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-55945" y="0"/>
            <a:ext cx="12403184" cy="1324827"/>
            <a:chOff x="0" y="0"/>
            <a:chExt cx="3721398" cy="41869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721398" cy="418695"/>
            </a:xfrm>
            <a:custGeom>
              <a:avLst/>
              <a:gdLst/>
              <a:ahLst/>
              <a:cxnLst/>
              <a:rect l="l" t="t" r="r" b="b"/>
              <a:pathLst>
                <a:path w="3721398" h="418695">
                  <a:moveTo>
                    <a:pt x="0" y="0"/>
                  </a:moveTo>
                  <a:lnTo>
                    <a:pt x="3721398" y="0"/>
                  </a:lnTo>
                  <a:lnTo>
                    <a:pt x="3721398" y="418695"/>
                  </a:lnTo>
                  <a:lnTo>
                    <a:pt x="0" y="418695"/>
                  </a:lnTo>
                  <a:close/>
                </a:path>
              </a:pathLst>
            </a:custGeom>
            <a:solidFill>
              <a:srgbClr val="46491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3721398" cy="4758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353225" y="3059468"/>
            <a:ext cx="6961976" cy="5057653"/>
          </a:xfrm>
          <a:custGeom>
            <a:avLst/>
            <a:gdLst/>
            <a:ahLst/>
            <a:cxnLst/>
            <a:rect l="l" t="t" r="r" b="b"/>
            <a:pathLst>
              <a:path w="7765021" h="5057653">
                <a:moveTo>
                  <a:pt x="0" y="0"/>
                </a:moveTo>
                <a:lnTo>
                  <a:pt x="7765021" y="0"/>
                </a:lnTo>
                <a:lnTo>
                  <a:pt x="7765021" y="5057653"/>
                </a:lnTo>
                <a:lnTo>
                  <a:pt x="0" y="505765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69831" r="-41986"/>
            </a:stretch>
          </a:blipFill>
          <a:ln w="38100" cap="rnd">
            <a:solidFill>
              <a:srgbClr val="F0A92D"/>
            </a:solidFill>
            <a:prstDash val="solid"/>
            <a:round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7467600" y="2779205"/>
            <a:ext cx="10467177" cy="66748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71"/>
              </a:lnSpc>
            </a:pPr>
            <a:r>
              <a:rPr lang="en-US" sz="2051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Confinement:</a:t>
            </a:r>
          </a:p>
          <a:p>
            <a:pPr marL="1328508" lvl="3" indent="-332127" algn="just">
              <a:lnSpc>
                <a:spcPts val="2871"/>
              </a:lnSpc>
              <a:buFont typeface="Arial"/>
              <a:buChar char="￭"/>
            </a:pPr>
            <a:r>
              <a:rPr lang="en-US" sz="2051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 (60%) UK breeding sows are kept in small farrowing crates and cannot turn around. </a:t>
            </a:r>
          </a:p>
          <a:p>
            <a:pPr marL="1328508" lvl="3" indent="-332127" algn="just">
              <a:lnSpc>
                <a:spcPts val="2871"/>
              </a:lnSpc>
              <a:buFont typeface="Arial"/>
              <a:buChar char="￭"/>
            </a:pPr>
            <a:r>
              <a:rPr lang="en-US" sz="2051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 (98%) live in crowded indoor spaces.</a:t>
            </a:r>
          </a:p>
          <a:p>
            <a:pPr algn="just">
              <a:lnSpc>
                <a:spcPts val="2871"/>
              </a:lnSpc>
            </a:pPr>
            <a:endParaRPr lang="en-US" sz="2051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just">
              <a:lnSpc>
                <a:spcPts val="2871"/>
              </a:lnSpc>
            </a:pPr>
            <a:r>
              <a:rPr lang="en-US" sz="2051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Mutilations and Genetic Manipulation:</a:t>
            </a:r>
          </a:p>
          <a:p>
            <a:pPr marL="1328508" lvl="3" indent="-332127" algn="just">
              <a:lnSpc>
                <a:spcPts val="2871"/>
              </a:lnSpc>
              <a:buFont typeface="Arial"/>
              <a:buChar char="￭"/>
            </a:pPr>
            <a:r>
              <a:rPr lang="en-US" sz="2051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Piglets have their tails docked and teeth clipped.</a:t>
            </a:r>
          </a:p>
          <a:p>
            <a:pPr marL="1328508" lvl="3" indent="-332127" algn="just">
              <a:lnSpc>
                <a:spcPts val="2871"/>
              </a:lnSpc>
              <a:buFont typeface="Arial"/>
              <a:buChar char="￭"/>
            </a:pPr>
            <a:r>
              <a:rPr lang="en-US" sz="2051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 Breeding sows are artificially inseminated to produce large litters (13-16 piglets, compared to 4-7 in the wild).</a:t>
            </a:r>
          </a:p>
          <a:p>
            <a:pPr marL="996381" lvl="3" algn="just">
              <a:lnSpc>
                <a:spcPts val="2871"/>
              </a:lnSpc>
            </a:pPr>
            <a:endParaRPr lang="en-US" sz="2051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just">
              <a:lnSpc>
                <a:spcPts val="2871"/>
              </a:lnSpc>
            </a:pPr>
            <a:r>
              <a:rPr lang="en-US" sz="2051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Transport:</a:t>
            </a:r>
          </a:p>
          <a:p>
            <a:pPr marL="1328508" lvl="3" indent="-332127" algn="just">
              <a:lnSpc>
                <a:spcPts val="2871"/>
              </a:lnSpc>
              <a:buFont typeface="Arial"/>
              <a:buChar char="￭"/>
            </a:pPr>
            <a:r>
              <a:rPr lang="en-US" sz="2051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Transported to slaughterhouses in crowded trucks often without food or water, regardless of weather</a:t>
            </a:r>
          </a:p>
          <a:p>
            <a:pPr algn="just">
              <a:lnSpc>
                <a:spcPts val="2871"/>
              </a:lnSpc>
            </a:pPr>
            <a:r>
              <a:rPr lang="en-US" sz="2051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Slaughter: </a:t>
            </a:r>
          </a:p>
          <a:p>
            <a:pPr marL="1328508" lvl="3" indent="-332127" algn="just">
              <a:lnSpc>
                <a:spcPts val="2871"/>
              </a:lnSpc>
              <a:buFont typeface="Arial"/>
              <a:buChar char="￭"/>
            </a:pPr>
            <a:r>
              <a:rPr lang="en-US" sz="2051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In the U.K  10 million pigs slaughtered yearly at just 5-6 months old. </a:t>
            </a:r>
          </a:p>
          <a:p>
            <a:pPr marL="1328508" lvl="3" indent="-332127" algn="just">
              <a:lnSpc>
                <a:spcPts val="2871"/>
              </a:lnSpc>
              <a:buFont typeface="Arial"/>
              <a:buChar char="￭"/>
            </a:pPr>
            <a:r>
              <a:rPr lang="en-US" sz="2051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Breeding sows are killed at 3-5 years when they are no longer productive.</a:t>
            </a:r>
          </a:p>
          <a:p>
            <a:pPr algn="just">
              <a:lnSpc>
                <a:spcPts val="2871"/>
              </a:lnSpc>
            </a:pPr>
            <a:endParaRPr lang="en-US" sz="2051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3670667" y="1571567"/>
            <a:ext cx="11325536" cy="932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999"/>
              </a:lnSpc>
            </a:pPr>
            <a:r>
              <a:rPr lang="en-US" sz="7142" b="1">
                <a:solidFill>
                  <a:srgbClr val="D8793C"/>
                </a:solidFill>
                <a:latin typeface="TT Norms Bold"/>
                <a:ea typeface="TT Norms Bold"/>
                <a:cs typeface="TT Norms Bold"/>
                <a:sym typeface="TT Norms Bold"/>
              </a:rPr>
              <a:t>Animal Welfare Violations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8863" y="8145696"/>
            <a:ext cx="3565844" cy="3124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70"/>
              </a:lnSpc>
            </a:pPr>
            <a:r>
              <a:rPr lang="en-US" sz="1296">
                <a:solidFill>
                  <a:srgbClr val="D8793C"/>
                </a:solidFill>
                <a:latin typeface="TT Norms"/>
                <a:ea typeface="TT Norms"/>
                <a:cs typeface="TT Norms"/>
                <a:sym typeface="TT Norms"/>
              </a:rPr>
              <a:t>Fig 4 : (Compassion in world farming, 2025)</a:t>
            </a:r>
          </a:p>
          <a:p>
            <a:pPr marL="0" lvl="0" indent="0" algn="l">
              <a:lnSpc>
                <a:spcPts val="1270"/>
              </a:lnSpc>
            </a:pPr>
            <a:endParaRPr lang="en-US" sz="1296">
              <a:solidFill>
                <a:srgbClr val="D8793C"/>
              </a:solidFill>
              <a:latin typeface="TT Norms"/>
              <a:ea typeface="TT Norms"/>
              <a:cs typeface="TT Norms"/>
              <a:sym typeface="TT Norms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429527" y="8875243"/>
            <a:ext cx="3401443" cy="3750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lang="en-US" sz="1492" dirty="0">
                <a:solidFill>
                  <a:srgbClr val="D8793C"/>
                </a:solidFill>
                <a:latin typeface="TT Norms"/>
                <a:ea typeface="TT Norms"/>
                <a:cs typeface="TT Norms"/>
                <a:sym typeface="TT Norms"/>
              </a:rPr>
              <a:t>(Viva!, 2025)</a:t>
            </a:r>
          </a:p>
          <a:p>
            <a:pPr marL="0" lvl="0" indent="0" algn="l">
              <a:lnSpc>
                <a:spcPts val="1462"/>
              </a:lnSpc>
            </a:pPr>
            <a:endParaRPr lang="en-US" sz="1492" dirty="0">
              <a:solidFill>
                <a:srgbClr val="D8793C"/>
              </a:solidFill>
              <a:latin typeface="TT Norms"/>
              <a:ea typeface="TT Norms"/>
              <a:cs typeface="TT Norms"/>
              <a:sym typeface="TT Norm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166" b="-916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5400000">
            <a:off x="7892780" y="-7892780"/>
            <a:ext cx="2502440" cy="18288000"/>
            <a:chOff x="0" y="0"/>
            <a:chExt cx="659079" cy="488288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59079" cy="4882883"/>
            </a:xfrm>
            <a:custGeom>
              <a:avLst/>
              <a:gdLst/>
              <a:ahLst/>
              <a:cxnLst/>
              <a:rect l="l" t="t" r="r" b="b"/>
              <a:pathLst>
                <a:path w="659079" h="4882883">
                  <a:moveTo>
                    <a:pt x="52594" y="0"/>
                  </a:moveTo>
                  <a:lnTo>
                    <a:pt x="606485" y="0"/>
                  </a:lnTo>
                  <a:cubicBezTo>
                    <a:pt x="620434" y="0"/>
                    <a:pt x="633811" y="5541"/>
                    <a:pt x="643675" y="15404"/>
                  </a:cubicBezTo>
                  <a:cubicBezTo>
                    <a:pt x="653538" y="25268"/>
                    <a:pt x="659079" y="38645"/>
                    <a:pt x="659079" y="52594"/>
                  </a:cubicBezTo>
                  <a:lnTo>
                    <a:pt x="659079" y="4830290"/>
                  </a:lnTo>
                  <a:cubicBezTo>
                    <a:pt x="659079" y="4844238"/>
                    <a:pt x="653538" y="4857616"/>
                    <a:pt x="643675" y="4867479"/>
                  </a:cubicBezTo>
                  <a:cubicBezTo>
                    <a:pt x="633811" y="4877342"/>
                    <a:pt x="620434" y="4882883"/>
                    <a:pt x="606485" y="4882883"/>
                  </a:cubicBezTo>
                  <a:lnTo>
                    <a:pt x="52594" y="4882883"/>
                  </a:lnTo>
                  <a:cubicBezTo>
                    <a:pt x="38645" y="4882883"/>
                    <a:pt x="25268" y="4877342"/>
                    <a:pt x="15404" y="4867479"/>
                  </a:cubicBezTo>
                  <a:cubicBezTo>
                    <a:pt x="5541" y="4857616"/>
                    <a:pt x="0" y="4844238"/>
                    <a:pt x="0" y="4830290"/>
                  </a:cubicBezTo>
                  <a:lnTo>
                    <a:pt x="0" y="52594"/>
                  </a:lnTo>
                  <a:cubicBezTo>
                    <a:pt x="0" y="38645"/>
                    <a:pt x="5541" y="25268"/>
                    <a:pt x="15404" y="15404"/>
                  </a:cubicBezTo>
                  <a:cubicBezTo>
                    <a:pt x="25268" y="5541"/>
                    <a:pt x="38645" y="0"/>
                    <a:pt x="52594" y="0"/>
                  </a:cubicBezTo>
                  <a:close/>
                </a:path>
              </a:pathLst>
            </a:custGeom>
            <a:solidFill>
              <a:srgbClr val="F0A92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659079" cy="49400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 rot="-5400000">
            <a:off x="8924486" y="-6861074"/>
            <a:ext cx="439028" cy="18288000"/>
            <a:chOff x="0" y="0"/>
            <a:chExt cx="115629" cy="500674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15629" cy="5006740"/>
            </a:xfrm>
            <a:custGeom>
              <a:avLst/>
              <a:gdLst/>
              <a:ahLst/>
              <a:cxnLst/>
              <a:rect l="l" t="t" r="r" b="b"/>
              <a:pathLst>
                <a:path w="115629" h="5006740">
                  <a:moveTo>
                    <a:pt x="57814" y="0"/>
                  </a:moveTo>
                  <a:lnTo>
                    <a:pt x="57814" y="0"/>
                  </a:lnTo>
                  <a:cubicBezTo>
                    <a:pt x="89744" y="0"/>
                    <a:pt x="115629" y="25884"/>
                    <a:pt x="115629" y="57814"/>
                  </a:cubicBezTo>
                  <a:lnTo>
                    <a:pt x="115629" y="4948926"/>
                  </a:lnTo>
                  <a:cubicBezTo>
                    <a:pt x="115629" y="4980856"/>
                    <a:pt x="89744" y="5006740"/>
                    <a:pt x="57814" y="5006740"/>
                  </a:cubicBezTo>
                  <a:lnTo>
                    <a:pt x="57814" y="5006740"/>
                  </a:lnTo>
                  <a:cubicBezTo>
                    <a:pt x="25884" y="5006740"/>
                    <a:pt x="0" y="4980856"/>
                    <a:pt x="0" y="4948926"/>
                  </a:cubicBezTo>
                  <a:lnTo>
                    <a:pt x="0" y="57814"/>
                  </a:lnTo>
                  <a:cubicBezTo>
                    <a:pt x="0" y="25884"/>
                    <a:pt x="25884" y="0"/>
                    <a:pt x="57814" y="0"/>
                  </a:cubicBezTo>
                  <a:close/>
                </a:path>
              </a:pathLst>
            </a:custGeom>
            <a:solidFill>
              <a:srgbClr val="46491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115629" cy="50638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526297" y="2929661"/>
            <a:ext cx="8324622" cy="5103129"/>
            <a:chOff x="0" y="0"/>
            <a:chExt cx="719060" cy="44079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719060" cy="440796"/>
            </a:xfrm>
            <a:custGeom>
              <a:avLst/>
              <a:gdLst/>
              <a:ahLst/>
              <a:cxnLst/>
              <a:rect l="l" t="t" r="r" b="b"/>
              <a:pathLst>
                <a:path w="719060" h="440796">
                  <a:moveTo>
                    <a:pt x="35340" y="0"/>
                  </a:moveTo>
                  <a:lnTo>
                    <a:pt x="683720" y="0"/>
                  </a:lnTo>
                  <a:cubicBezTo>
                    <a:pt x="703238" y="0"/>
                    <a:pt x="719060" y="15822"/>
                    <a:pt x="719060" y="35340"/>
                  </a:cubicBezTo>
                  <a:lnTo>
                    <a:pt x="719060" y="405456"/>
                  </a:lnTo>
                  <a:cubicBezTo>
                    <a:pt x="719060" y="424973"/>
                    <a:pt x="703238" y="440796"/>
                    <a:pt x="683720" y="440796"/>
                  </a:cubicBezTo>
                  <a:lnTo>
                    <a:pt x="35340" y="440796"/>
                  </a:lnTo>
                  <a:cubicBezTo>
                    <a:pt x="25967" y="440796"/>
                    <a:pt x="16978" y="437072"/>
                    <a:pt x="10351" y="430445"/>
                  </a:cubicBezTo>
                  <a:cubicBezTo>
                    <a:pt x="3723" y="423817"/>
                    <a:pt x="0" y="414828"/>
                    <a:pt x="0" y="405456"/>
                  </a:cubicBezTo>
                  <a:lnTo>
                    <a:pt x="0" y="35340"/>
                  </a:lnTo>
                  <a:cubicBezTo>
                    <a:pt x="0" y="15822"/>
                    <a:pt x="15822" y="0"/>
                    <a:pt x="35340" y="0"/>
                  </a:cubicBezTo>
                  <a:close/>
                </a:path>
              </a:pathLst>
            </a:custGeom>
            <a:blipFill>
              <a:blip r:embed="rId3"/>
              <a:stretch>
                <a:fillRect l="-4633" r="-4633"/>
              </a:stretch>
            </a:blipFill>
            <a:ln w="85725" cap="rnd">
              <a:solidFill>
                <a:srgbClr val="D8793C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628620" y="570668"/>
            <a:ext cx="15030760" cy="21588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444"/>
              </a:lnSpc>
            </a:pPr>
            <a:r>
              <a:rPr lang="en-US" sz="8616" b="1" dirty="0">
                <a:solidFill>
                  <a:srgbClr val="9A592F"/>
                </a:solidFill>
                <a:latin typeface="TT Norms Bold"/>
                <a:ea typeface="TT Norms Bold"/>
                <a:cs typeface="TT Norms Bold"/>
                <a:sym typeface="TT Norms Bold"/>
              </a:rPr>
              <a:t>Antibiotic Use &amp; Resistance:</a:t>
            </a:r>
          </a:p>
          <a:p>
            <a:pPr marL="0" lvl="0" indent="0" algn="ctr">
              <a:lnSpc>
                <a:spcPts val="7758"/>
              </a:lnSpc>
              <a:spcBef>
                <a:spcPct val="0"/>
              </a:spcBef>
            </a:pPr>
            <a:endParaRPr lang="en-US" sz="8616" b="1" dirty="0">
              <a:solidFill>
                <a:srgbClr val="9A592F"/>
              </a:solidFill>
              <a:latin typeface="TT Norms Bold"/>
              <a:ea typeface="TT Norms Bold"/>
              <a:cs typeface="TT Norms Bold"/>
              <a:sym typeface="TT Norms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9173497" y="2913684"/>
            <a:ext cx="8588206" cy="58667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835"/>
              </a:lnSpc>
            </a:pPr>
            <a:endParaRPr lang="en-US" sz="2579" b="1" dirty="0">
              <a:solidFill>
                <a:srgbClr val="464914"/>
              </a:solidFill>
              <a:latin typeface="TT Norms Bold"/>
              <a:ea typeface="TT Norms Bold"/>
              <a:cs typeface="TT Norms Bold"/>
              <a:sym typeface="TT Norms Bold"/>
            </a:endParaRPr>
          </a:p>
          <a:p>
            <a:pPr marL="1710035" lvl="3" indent="-457200">
              <a:lnSpc>
                <a:spcPts val="2527"/>
              </a:lnSpc>
              <a:buFont typeface="Arial" panose="020B0604020202020204" pitchFamily="34" charset="0"/>
              <a:buChar char="•"/>
            </a:pPr>
            <a:r>
              <a:rPr lang="en-US" sz="2579" b="1" dirty="0">
                <a:solidFill>
                  <a:srgbClr val="464914"/>
                </a:solidFill>
                <a:latin typeface="TT Norms Bold"/>
                <a:ea typeface="TT Norms Bold"/>
                <a:cs typeface="TT Norms Bold"/>
                <a:sym typeface="TT Norms Bold"/>
              </a:rPr>
              <a:t>Antibiotics are used to promote animal growth for larger profits.</a:t>
            </a:r>
          </a:p>
          <a:p>
            <a:pPr marL="1710035" lvl="3" indent="-457200">
              <a:lnSpc>
                <a:spcPts val="2527"/>
              </a:lnSpc>
              <a:buFont typeface="Arial" panose="020B0604020202020204" pitchFamily="34" charset="0"/>
              <a:buChar char="•"/>
            </a:pPr>
            <a:endParaRPr lang="en-US" sz="2579" b="1" dirty="0">
              <a:solidFill>
                <a:srgbClr val="464914"/>
              </a:solidFill>
              <a:latin typeface="TT Norms Bold"/>
              <a:ea typeface="TT Norms Bold"/>
              <a:cs typeface="TT Norms Bold"/>
              <a:sym typeface="TT Norms Bold"/>
            </a:endParaRPr>
          </a:p>
          <a:p>
            <a:pPr marL="1710035" lvl="3" indent="-457200">
              <a:lnSpc>
                <a:spcPts val="2527"/>
              </a:lnSpc>
              <a:buFont typeface="Arial" panose="020B0604020202020204" pitchFamily="34" charset="0"/>
              <a:buChar char="•"/>
            </a:pPr>
            <a:r>
              <a:rPr lang="en-US" sz="2579" b="1" dirty="0">
                <a:solidFill>
                  <a:srgbClr val="464914"/>
                </a:solidFill>
                <a:latin typeface="TT Norms Bold"/>
                <a:ea typeface="TT Norms Bold"/>
                <a:cs typeface="TT Norms Bold"/>
                <a:sym typeface="TT Norms Bold"/>
              </a:rPr>
              <a:t>Prevent disease, disease spread easily in CAFO living conditions.</a:t>
            </a:r>
          </a:p>
          <a:p>
            <a:pPr marL="1252835" lvl="3">
              <a:lnSpc>
                <a:spcPts val="2527"/>
              </a:lnSpc>
            </a:pPr>
            <a:endParaRPr lang="en-US" sz="2579" b="1" dirty="0">
              <a:solidFill>
                <a:srgbClr val="464914"/>
              </a:solidFill>
              <a:latin typeface="TT Norms Bold"/>
              <a:ea typeface="TT Norms Bold"/>
              <a:cs typeface="TT Norms Bold"/>
              <a:sym typeface="TT Norms Bold"/>
            </a:endParaRPr>
          </a:p>
          <a:p>
            <a:pPr marL="1710035" lvl="3" indent="-457200">
              <a:lnSpc>
                <a:spcPts val="2527"/>
              </a:lnSpc>
              <a:buFont typeface="Arial" panose="020B0604020202020204" pitchFamily="34" charset="0"/>
              <a:buChar char="•"/>
            </a:pPr>
            <a:r>
              <a:rPr lang="en-US" sz="2579" b="1" dirty="0">
                <a:solidFill>
                  <a:srgbClr val="464914"/>
                </a:solidFill>
                <a:latin typeface="TT Norms Bold"/>
                <a:ea typeface="TT Norms Bold"/>
                <a:cs typeface="TT Norms Bold"/>
                <a:sym typeface="TT Norms Bold"/>
              </a:rPr>
              <a:t>Over use leads to Antibiotic-Resistant Bacteria (ARB) in animals.</a:t>
            </a:r>
            <a:endParaRPr lang="en-US" sz="2893" b="1" dirty="0">
              <a:solidFill>
                <a:srgbClr val="464914"/>
              </a:solidFill>
              <a:latin typeface="TT Norms Bold"/>
              <a:ea typeface="TT Norms Bold"/>
              <a:cs typeface="TT Norms Bold"/>
              <a:sym typeface="TT Norms Bold"/>
            </a:endParaRPr>
          </a:p>
          <a:p>
            <a:pPr algn="l">
              <a:lnSpc>
                <a:spcPts val="2835"/>
              </a:lnSpc>
            </a:pPr>
            <a:endParaRPr lang="en-US" sz="2893" b="1" dirty="0">
              <a:solidFill>
                <a:srgbClr val="464914"/>
              </a:solidFill>
              <a:latin typeface="TT Norms Bold"/>
              <a:ea typeface="TT Norms Bold"/>
              <a:cs typeface="TT Norms Bold"/>
              <a:sym typeface="TT Norms Bold"/>
            </a:endParaRPr>
          </a:p>
          <a:p>
            <a:pPr marL="1710035" lvl="3" indent="-457200" algn="l">
              <a:lnSpc>
                <a:spcPts val="2527"/>
              </a:lnSpc>
              <a:buFont typeface="Arial" panose="020B0604020202020204" pitchFamily="34" charset="0"/>
              <a:buChar char="•"/>
            </a:pPr>
            <a:r>
              <a:rPr lang="en-US" sz="2579" b="1" dirty="0">
                <a:solidFill>
                  <a:srgbClr val="464914"/>
                </a:solidFill>
                <a:latin typeface="TT Norms Bold"/>
                <a:ea typeface="TT Norms Bold"/>
                <a:cs typeface="TT Norms Bold"/>
                <a:sym typeface="TT Norms Bold"/>
              </a:rPr>
              <a:t>Bacteria spreads through water, meat, and manure.</a:t>
            </a:r>
          </a:p>
          <a:p>
            <a:pPr marL="1252835" lvl="3" algn="l">
              <a:lnSpc>
                <a:spcPts val="2527"/>
              </a:lnSpc>
            </a:pPr>
            <a:endParaRPr lang="en-US" sz="2579" b="1" dirty="0">
              <a:solidFill>
                <a:srgbClr val="464914"/>
              </a:solidFill>
              <a:latin typeface="TT Norms Bold"/>
              <a:ea typeface="TT Norms Bold"/>
              <a:cs typeface="TT Norms Bold"/>
              <a:sym typeface="TT Norms Bold"/>
            </a:endParaRPr>
          </a:p>
          <a:p>
            <a:pPr marL="1710035" lvl="3" indent="-457200" algn="l">
              <a:lnSpc>
                <a:spcPts val="2527"/>
              </a:lnSpc>
              <a:buFont typeface="Arial" panose="020B0604020202020204" pitchFamily="34" charset="0"/>
              <a:buChar char="•"/>
            </a:pPr>
            <a:r>
              <a:rPr lang="en-US" sz="2579" b="1" dirty="0">
                <a:solidFill>
                  <a:srgbClr val="464914"/>
                </a:solidFill>
                <a:latin typeface="TT Norms Bold"/>
                <a:ea typeface="TT Norms Bold"/>
                <a:cs typeface="TT Norms Bold"/>
                <a:sym typeface="TT Norms Bold"/>
              </a:rPr>
              <a:t>Poses health risks to humans.</a:t>
            </a:r>
          </a:p>
          <a:p>
            <a:pPr algn="l">
              <a:lnSpc>
                <a:spcPts val="2527"/>
              </a:lnSpc>
            </a:pPr>
            <a:endParaRPr lang="en-US" sz="2579" b="1" dirty="0">
              <a:solidFill>
                <a:srgbClr val="464914"/>
              </a:solidFill>
              <a:latin typeface="TT Norms Bold"/>
              <a:ea typeface="TT Norms Bold"/>
              <a:cs typeface="TT Norms Bold"/>
              <a:sym typeface="TT Norms Bold"/>
            </a:endParaRPr>
          </a:p>
          <a:p>
            <a:pPr marL="1710035" lvl="3" indent="-457200" algn="l">
              <a:lnSpc>
                <a:spcPts val="2527"/>
              </a:lnSpc>
              <a:buFont typeface="Arial" panose="020B0604020202020204" pitchFamily="34" charset="0"/>
              <a:buChar char="•"/>
            </a:pPr>
            <a:r>
              <a:rPr lang="en-US" sz="2579" b="1" dirty="0">
                <a:solidFill>
                  <a:srgbClr val="464914"/>
                </a:solidFill>
                <a:latin typeface="TT Norms Bold"/>
                <a:ea typeface="TT Norms Bold"/>
                <a:cs typeface="TT Norms Bold"/>
                <a:sym typeface="TT Norms Bold"/>
              </a:rPr>
              <a:t> Contamination of bacteria disrupts ecosystems and spreads resistant genes.</a:t>
            </a:r>
          </a:p>
          <a:p>
            <a:pPr algn="l">
              <a:lnSpc>
                <a:spcPts val="2527"/>
              </a:lnSpc>
            </a:pPr>
            <a:endParaRPr lang="en-US" sz="2579" b="1" dirty="0">
              <a:solidFill>
                <a:srgbClr val="464914"/>
              </a:solidFill>
              <a:latin typeface="TT Norms Bold"/>
              <a:ea typeface="TT Norms Bold"/>
              <a:cs typeface="TT Norms Bold"/>
              <a:sym typeface="TT Norms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5874008" y="8128304"/>
            <a:ext cx="2976911" cy="3317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77"/>
              </a:lnSpc>
            </a:pPr>
            <a:r>
              <a:rPr lang="en-US" sz="1303" dirty="0">
                <a:solidFill>
                  <a:srgbClr val="D8793C"/>
                </a:solidFill>
                <a:latin typeface="TT Norms"/>
                <a:ea typeface="TT Norms"/>
                <a:cs typeface="TT Norms"/>
                <a:sym typeface="TT Norms"/>
              </a:rPr>
              <a:t>Fig 5: (Debating Science, 2016)</a:t>
            </a:r>
          </a:p>
          <a:p>
            <a:pPr marL="0" lvl="0" indent="0" algn="l">
              <a:lnSpc>
                <a:spcPts val="1277"/>
              </a:lnSpc>
              <a:spcBef>
                <a:spcPct val="0"/>
              </a:spcBef>
            </a:pPr>
            <a:endParaRPr lang="en-US" sz="1303" dirty="0">
              <a:solidFill>
                <a:srgbClr val="D8793C"/>
              </a:solidFill>
              <a:latin typeface="TT Norms"/>
              <a:ea typeface="TT Norms"/>
              <a:cs typeface="TT Norms"/>
              <a:sym typeface="TT Norms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5311089" y="8294157"/>
            <a:ext cx="2976911" cy="4936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77"/>
              </a:lnSpc>
            </a:pPr>
            <a:endParaRPr dirty="0"/>
          </a:p>
          <a:p>
            <a:pPr algn="l">
              <a:lnSpc>
                <a:spcPts val="1277"/>
              </a:lnSpc>
            </a:pPr>
            <a:r>
              <a:rPr lang="en-US" sz="1303" dirty="0">
                <a:solidFill>
                  <a:srgbClr val="D8793C"/>
                </a:solidFill>
                <a:latin typeface="TT Norms"/>
                <a:ea typeface="TT Norms"/>
                <a:cs typeface="TT Norms"/>
                <a:sym typeface="TT Norms"/>
              </a:rPr>
              <a:t> (Sheehan, Duran and Earls, 2016)</a:t>
            </a:r>
          </a:p>
          <a:p>
            <a:pPr marL="0" lvl="0" indent="0" algn="l">
              <a:lnSpc>
                <a:spcPts val="1277"/>
              </a:lnSpc>
              <a:spcBef>
                <a:spcPct val="0"/>
              </a:spcBef>
            </a:pPr>
            <a:endParaRPr lang="en-US" sz="1303" dirty="0">
              <a:solidFill>
                <a:srgbClr val="D8793C"/>
              </a:solidFill>
              <a:latin typeface="TT Norms"/>
              <a:ea typeface="TT Norms"/>
              <a:cs typeface="TT Norms"/>
              <a:sym typeface="TT Norm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305929"/>
            <a:ext cx="18288000" cy="10707228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166" b="-916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9090568" y="0"/>
            <a:ext cx="9197432" cy="7263130"/>
            <a:chOff x="0" y="0"/>
            <a:chExt cx="1379873" cy="108967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379873" cy="1089673"/>
            </a:xfrm>
            <a:custGeom>
              <a:avLst/>
              <a:gdLst/>
              <a:ahLst/>
              <a:cxnLst/>
              <a:rect l="l" t="t" r="r" b="b"/>
              <a:pathLst>
                <a:path w="1379873" h="1089673">
                  <a:moveTo>
                    <a:pt x="689936" y="0"/>
                  </a:moveTo>
                  <a:cubicBezTo>
                    <a:pt x="308895" y="0"/>
                    <a:pt x="0" y="243932"/>
                    <a:pt x="0" y="544837"/>
                  </a:cubicBezTo>
                  <a:cubicBezTo>
                    <a:pt x="0" y="845741"/>
                    <a:pt x="308895" y="1089673"/>
                    <a:pt x="689936" y="1089673"/>
                  </a:cubicBezTo>
                  <a:cubicBezTo>
                    <a:pt x="1070978" y="1089673"/>
                    <a:pt x="1379873" y="845741"/>
                    <a:pt x="1379873" y="544837"/>
                  </a:cubicBezTo>
                  <a:cubicBezTo>
                    <a:pt x="1379873" y="243932"/>
                    <a:pt x="1070978" y="0"/>
                    <a:pt x="689936" y="0"/>
                  </a:cubicBezTo>
                  <a:close/>
                </a:path>
              </a:pathLst>
            </a:custGeom>
            <a:blipFill>
              <a:blip r:embed="rId4"/>
              <a:stretch>
                <a:fillRect l="-9042" r="-9042"/>
              </a:stretch>
            </a:blipFill>
            <a:ln w="38100" cap="sq">
              <a:solidFill>
                <a:srgbClr val="D8793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 rot="-5400000">
            <a:off x="-4705753" y="4346392"/>
            <a:ext cx="10707228" cy="1402585"/>
            <a:chOff x="0" y="0"/>
            <a:chExt cx="2995726" cy="41869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995726" cy="418695"/>
            </a:xfrm>
            <a:custGeom>
              <a:avLst/>
              <a:gdLst/>
              <a:ahLst/>
              <a:cxnLst/>
              <a:rect l="l" t="t" r="r" b="b"/>
              <a:pathLst>
                <a:path w="2995726" h="418695">
                  <a:moveTo>
                    <a:pt x="0" y="0"/>
                  </a:moveTo>
                  <a:lnTo>
                    <a:pt x="2995726" y="0"/>
                  </a:lnTo>
                  <a:lnTo>
                    <a:pt x="2995726" y="418695"/>
                  </a:lnTo>
                  <a:lnTo>
                    <a:pt x="0" y="418695"/>
                  </a:lnTo>
                  <a:close/>
                </a:path>
              </a:pathLst>
            </a:custGeom>
            <a:solidFill>
              <a:srgbClr val="46491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2995726" cy="4758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951892" y="5505396"/>
            <a:ext cx="9108050" cy="4654440"/>
            <a:chOff x="0" y="0"/>
            <a:chExt cx="2398828" cy="122586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398828" cy="1225861"/>
            </a:xfrm>
            <a:custGeom>
              <a:avLst/>
              <a:gdLst/>
              <a:ahLst/>
              <a:cxnLst/>
              <a:rect l="l" t="t" r="r" b="b"/>
              <a:pathLst>
                <a:path w="2398828" h="1225861">
                  <a:moveTo>
                    <a:pt x="43350" y="0"/>
                  </a:moveTo>
                  <a:lnTo>
                    <a:pt x="2355478" y="0"/>
                  </a:lnTo>
                  <a:cubicBezTo>
                    <a:pt x="2366975" y="0"/>
                    <a:pt x="2378001" y="4567"/>
                    <a:pt x="2386131" y="12697"/>
                  </a:cubicBezTo>
                  <a:cubicBezTo>
                    <a:pt x="2394261" y="20827"/>
                    <a:pt x="2398828" y="31853"/>
                    <a:pt x="2398828" y="43350"/>
                  </a:cubicBezTo>
                  <a:lnTo>
                    <a:pt x="2398828" y="1182510"/>
                  </a:lnTo>
                  <a:cubicBezTo>
                    <a:pt x="2398828" y="1206452"/>
                    <a:pt x="2379419" y="1225861"/>
                    <a:pt x="2355478" y="1225861"/>
                  </a:cubicBezTo>
                  <a:lnTo>
                    <a:pt x="43350" y="1225861"/>
                  </a:lnTo>
                  <a:cubicBezTo>
                    <a:pt x="19409" y="1225861"/>
                    <a:pt x="0" y="1206452"/>
                    <a:pt x="0" y="1182510"/>
                  </a:cubicBezTo>
                  <a:lnTo>
                    <a:pt x="0" y="43350"/>
                  </a:lnTo>
                  <a:cubicBezTo>
                    <a:pt x="0" y="19409"/>
                    <a:pt x="19409" y="0"/>
                    <a:pt x="43350" y="0"/>
                  </a:cubicBezTo>
                  <a:close/>
                </a:path>
              </a:pathLst>
            </a:custGeom>
            <a:solidFill>
              <a:srgbClr val="D8793C"/>
            </a:solidFill>
            <a:ln w="38100" cap="rnd">
              <a:solidFill>
                <a:srgbClr val="9A592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2398828" cy="12830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7156344" y="5684159"/>
            <a:ext cx="8699145" cy="4296913"/>
            <a:chOff x="0" y="0"/>
            <a:chExt cx="1551014" cy="766118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551014" cy="766118"/>
            </a:xfrm>
            <a:custGeom>
              <a:avLst/>
              <a:gdLst/>
              <a:ahLst/>
              <a:cxnLst/>
              <a:rect l="l" t="t" r="r" b="b"/>
              <a:pathLst>
                <a:path w="1551014" h="766118">
                  <a:moveTo>
                    <a:pt x="20469" y="0"/>
                  </a:moveTo>
                  <a:lnTo>
                    <a:pt x="1530545" y="0"/>
                  </a:lnTo>
                  <a:cubicBezTo>
                    <a:pt x="1541850" y="0"/>
                    <a:pt x="1551014" y="9164"/>
                    <a:pt x="1551014" y="20469"/>
                  </a:cubicBezTo>
                  <a:lnTo>
                    <a:pt x="1551014" y="745649"/>
                  </a:lnTo>
                  <a:cubicBezTo>
                    <a:pt x="1551014" y="751078"/>
                    <a:pt x="1548857" y="756284"/>
                    <a:pt x="1545019" y="760123"/>
                  </a:cubicBezTo>
                  <a:cubicBezTo>
                    <a:pt x="1541180" y="763961"/>
                    <a:pt x="1535974" y="766118"/>
                    <a:pt x="1530545" y="766118"/>
                  </a:cubicBezTo>
                  <a:lnTo>
                    <a:pt x="20469" y="766118"/>
                  </a:lnTo>
                  <a:cubicBezTo>
                    <a:pt x="15040" y="766118"/>
                    <a:pt x="9834" y="763961"/>
                    <a:pt x="5995" y="760123"/>
                  </a:cubicBezTo>
                  <a:cubicBezTo>
                    <a:pt x="2157" y="756284"/>
                    <a:pt x="0" y="751078"/>
                    <a:pt x="0" y="745649"/>
                  </a:cubicBezTo>
                  <a:lnTo>
                    <a:pt x="0" y="20469"/>
                  </a:lnTo>
                  <a:cubicBezTo>
                    <a:pt x="0" y="15040"/>
                    <a:pt x="2157" y="9834"/>
                    <a:pt x="5995" y="5995"/>
                  </a:cubicBezTo>
                  <a:cubicBezTo>
                    <a:pt x="9834" y="2157"/>
                    <a:pt x="15040" y="0"/>
                    <a:pt x="20469" y="0"/>
                  </a:cubicBezTo>
                  <a:close/>
                </a:path>
              </a:pathLst>
            </a:custGeom>
            <a:blipFill>
              <a:blip r:embed="rId5"/>
              <a:stretch>
                <a:fillRect t="-3016" b="-3016"/>
              </a:stretch>
            </a:blipFill>
            <a:ln w="38100" cap="rnd">
              <a:solidFill>
                <a:srgbClr val="46491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2316265" y="557755"/>
            <a:ext cx="17661066" cy="10742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034"/>
              </a:lnSpc>
              <a:spcBef>
                <a:spcPct val="0"/>
              </a:spcBef>
            </a:pPr>
            <a:r>
              <a:rPr lang="en-US" sz="8198" b="1">
                <a:solidFill>
                  <a:srgbClr val="D8793C"/>
                </a:solidFill>
                <a:latin typeface="TT Norms Bold"/>
                <a:ea typeface="TT Norms Bold"/>
                <a:cs typeface="TT Norms Bold"/>
                <a:sym typeface="TT Norms Bold"/>
              </a:rPr>
              <a:t>Environmental Impacts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122676" y="9780162"/>
            <a:ext cx="2111891" cy="2886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064"/>
              </a:lnSpc>
            </a:pPr>
            <a:r>
              <a:rPr lang="en-US" sz="1086" dirty="0">
                <a:solidFill>
                  <a:srgbClr val="D8793C"/>
                </a:solidFill>
                <a:latin typeface="TT Norms"/>
                <a:ea typeface="TT Norms"/>
                <a:cs typeface="TT Norms"/>
                <a:sym typeface="TT Norms"/>
              </a:rPr>
              <a:t>Fig7: (Our World in Data, 2018)</a:t>
            </a:r>
          </a:p>
          <a:p>
            <a:pPr marL="0" lvl="0" indent="0" algn="l">
              <a:lnSpc>
                <a:spcPts val="1064"/>
              </a:lnSpc>
              <a:spcBef>
                <a:spcPct val="0"/>
              </a:spcBef>
            </a:pPr>
            <a:endParaRPr lang="en-US" sz="1086" dirty="0">
              <a:solidFill>
                <a:srgbClr val="D8793C"/>
              </a:solidFill>
              <a:latin typeface="TT Norms"/>
              <a:ea typeface="TT Norms"/>
              <a:cs typeface="TT Norms"/>
              <a:sym typeface="TT Norms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607911" y="1574904"/>
            <a:ext cx="6935699" cy="41941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652"/>
              </a:lnSpc>
            </a:pPr>
            <a:r>
              <a:rPr lang="en-US" sz="1894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Animal Agriculture</a:t>
            </a:r>
          </a:p>
          <a:p>
            <a:pPr marL="1263228" lvl="3" indent="-342900" algn="just">
              <a:lnSpc>
                <a:spcPts val="2652"/>
              </a:lnSpc>
              <a:buFont typeface="Arial" panose="020B0604020202020204" pitchFamily="34" charset="0"/>
              <a:buChar char="•"/>
            </a:pPr>
            <a:r>
              <a:rPr lang="en-US" sz="1894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Drives Amazon deforestation, clearing forests for production of animal feed.</a:t>
            </a:r>
          </a:p>
          <a:p>
            <a:pPr marL="920328" lvl="3" algn="just">
              <a:lnSpc>
                <a:spcPts val="2652"/>
              </a:lnSpc>
            </a:pPr>
            <a:r>
              <a:rPr lang="en-US" sz="1894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 </a:t>
            </a:r>
          </a:p>
          <a:p>
            <a:pPr algn="just">
              <a:lnSpc>
                <a:spcPts val="2652"/>
              </a:lnSpc>
            </a:pPr>
            <a:r>
              <a:rPr lang="en-US" sz="1894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Biodiversity:</a:t>
            </a:r>
          </a:p>
          <a:p>
            <a:pPr marL="1263228" lvl="3" indent="-342900" algn="just">
              <a:lnSpc>
                <a:spcPts val="2652"/>
              </a:lnSpc>
              <a:buFont typeface="Arial" panose="020B0604020202020204" pitchFamily="34" charset="0"/>
              <a:buChar char="•"/>
            </a:pPr>
            <a:r>
              <a:rPr lang="en-US" sz="1894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25% of forest  biodiversity &amp;</a:t>
            </a:r>
          </a:p>
          <a:p>
            <a:pPr marL="1263228" lvl="3" indent="-342900" algn="just">
              <a:lnSpc>
                <a:spcPts val="2652"/>
              </a:lnSpc>
              <a:buFont typeface="Arial" panose="020B0604020202020204" pitchFamily="34" charset="0"/>
              <a:buChar char="•"/>
            </a:pPr>
            <a:r>
              <a:rPr lang="en-US" sz="1894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75% of bird species are threatened.</a:t>
            </a:r>
          </a:p>
          <a:p>
            <a:pPr marL="920328" lvl="3" algn="just">
              <a:lnSpc>
                <a:spcPts val="2652"/>
              </a:lnSpc>
            </a:pPr>
            <a:endParaRPr lang="en-US" sz="1894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just">
              <a:lnSpc>
                <a:spcPts val="2652"/>
              </a:lnSpc>
            </a:pPr>
            <a:r>
              <a:rPr lang="en-US" sz="1894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Climate: </a:t>
            </a:r>
          </a:p>
          <a:p>
            <a:pPr marL="1263228" lvl="3" indent="-342900" algn="just">
              <a:lnSpc>
                <a:spcPts val="2652"/>
              </a:lnSpc>
              <a:buFont typeface="Arial" panose="020B0604020202020204" pitchFamily="34" charset="0"/>
              <a:buChar char="•"/>
            </a:pPr>
            <a:r>
              <a:rPr lang="en-US" sz="1894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Climate change worsened by</a:t>
            </a:r>
          </a:p>
          <a:p>
            <a:pPr marL="1263228" lvl="3" indent="-342900" algn="just">
              <a:lnSpc>
                <a:spcPts val="2652"/>
              </a:lnSpc>
              <a:buFont typeface="Arial" panose="020B0604020202020204" pitchFamily="34" charset="0"/>
              <a:buChar char="•"/>
            </a:pPr>
            <a:r>
              <a:rPr lang="en-US" sz="1894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 Releasing CO₂ and  reducing carbon storage.</a:t>
            </a:r>
          </a:p>
          <a:p>
            <a:pPr algn="just">
              <a:lnSpc>
                <a:spcPts val="3271"/>
              </a:lnSpc>
            </a:pPr>
            <a:endParaRPr lang="en-US" sz="1894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853283" y="6910732"/>
            <a:ext cx="1734671" cy="6758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291"/>
              </a:lnSpc>
            </a:pPr>
            <a:r>
              <a:rPr lang="en-US" sz="1317" dirty="0">
                <a:solidFill>
                  <a:srgbClr val="D8793C"/>
                </a:solidFill>
                <a:latin typeface="TT Norms"/>
                <a:ea typeface="TT Norms"/>
                <a:cs typeface="TT Norms"/>
                <a:sym typeface="TT Norms"/>
              </a:rPr>
              <a:t>(Viva!, 2025a)</a:t>
            </a:r>
          </a:p>
          <a:p>
            <a:pPr algn="l">
              <a:lnSpc>
                <a:spcPts val="1291"/>
              </a:lnSpc>
            </a:pPr>
            <a:endParaRPr lang="en-US" sz="1317" dirty="0">
              <a:solidFill>
                <a:srgbClr val="D8793C"/>
              </a:solidFill>
              <a:latin typeface="TT Norms"/>
              <a:ea typeface="TT Norms"/>
              <a:cs typeface="TT Norms"/>
              <a:sym typeface="TT Norms"/>
            </a:endParaRPr>
          </a:p>
          <a:p>
            <a:pPr algn="l">
              <a:lnSpc>
                <a:spcPts val="1291"/>
              </a:lnSpc>
            </a:pPr>
            <a:endParaRPr lang="en-US" sz="1317" dirty="0">
              <a:solidFill>
                <a:srgbClr val="D8793C"/>
              </a:solidFill>
              <a:latin typeface="TT Norms"/>
              <a:ea typeface="TT Norms"/>
              <a:cs typeface="TT Norms"/>
              <a:sym typeface="TT Norms"/>
            </a:endParaRPr>
          </a:p>
          <a:p>
            <a:pPr marL="0" lvl="0" indent="0" algn="l">
              <a:lnSpc>
                <a:spcPts val="1291"/>
              </a:lnSpc>
              <a:spcBef>
                <a:spcPct val="0"/>
              </a:spcBef>
            </a:pPr>
            <a:endParaRPr lang="en-US" sz="1317" dirty="0">
              <a:solidFill>
                <a:srgbClr val="D8793C"/>
              </a:solidFill>
              <a:latin typeface="TT Norms"/>
              <a:ea typeface="TT Norms"/>
              <a:cs typeface="TT Norms"/>
              <a:sym typeface="TT Norms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6756024" y="6373495"/>
            <a:ext cx="1904214" cy="3545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48"/>
              </a:lnSpc>
            </a:pPr>
            <a:r>
              <a:rPr lang="en-US" sz="968" dirty="0">
                <a:solidFill>
                  <a:srgbClr val="F0A92D"/>
                </a:solidFill>
                <a:latin typeface="TT Norms"/>
                <a:ea typeface="TT Norms"/>
                <a:cs typeface="TT Norms"/>
                <a:sym typeface="TT Norms"/>
              </a:rPr>
              <a:t>Fig 6: (Compassion in world farming, 2025b)</a:t>
            </a:r>
          </a:p>
          <a:p>
            <a:pPr marL="0" lvl="0" indent="0" algn="l">
              <a:lnSpc>
                <a:spcPts val="948"/>
              </a:lnSpc>
              <a:spcBef>
                <a:spcPct val="0"/>
              </a:spcBef>
            </a:pPr>
            <a:endParaRPr lang="en-US" sz="968" dirty="0">
              <a:solidFill>
                <a:srgbClr val="F0A92D"/>
              </a:solidFill>
              <a:latin typeface="TT Norms"/>
              <a:ea typeface="TT Norms"/>
              <a:cs typeface="TT Norms"/>
              <a:sym typeface="TT Norms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5992038" y="5430721"/>
            <a:ext cx="2839324" cy="2391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48"/>
              </a:lnSpc>
            </a:pPr>
            <a:endParaRPr lang="en-US" sz="968" dirty="0">
              <a:solidFill>
                <a:srgbClr val="F0A92D"/>
              </a:solidFill>
              <a:latin typeface="TT Norms"/>
              <a:ea typeface="TT Norms"/>
              <a:cs typeface="TT Norms"/>
              <a:sym typeface="TT Norms"/>
            </a:endParaRPr>
          </a:p>
          <a:p>
            <a:pPr marL="0" lvl="0" indent="0" algn="l">
              <a:lnSpc>
                <a:spcPts val="948"/>
              </a:lnSpc>
              <a:spcBef>
                <a:spcPct val="0"/>
              </a:spcBef>
            </a:pPr>
            <a:endParaRPr lang="en-US" sz="968" dirty="0">
              <a:solidFill>
                <a:srgbClr val="F0A92D"/>
              </a:solidFill>
              <a:latin typeface="TT Norms"/>
              <a:ea typeface="TT Norms"/>
              <a:cs typeface="TT Norms"/>
              <a:sym typeface="TT Norms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4958465" y="9246583"/>
            <a:ext cx="1734670" cy="2648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040"/>
              </a:lnSpc>
            </a:pPr>
            <a:r>
              <a:rPr lang="en-US" sz="1061" dirty="0">
                <a:solidFill>
                  <a:srgbClr val="D8793C"/>
                </a:solidFill>
                <a:latin typeface="TT Norms"/>
                <a:ea typeface="TT Norms"/>
                <a:cs typeface="TT Norms"/>
                <a:sym typeface="TT Norms"/>
              </a:rPr>
              <a:t>·(Levin </a:t>
            </a:r>
            <a:r>
              <a:rPr lang="en-US" sz="1061" dirty="0" err="1">
                <a:solidFill>
                  <a:srgbClr val="D8793C"/>
                </a:solidFill>
                <a:latin typeface="TT Norms"/>
                <a:ea typeface="TT Norms"/>
                <a:cs typeface="TT Norms"/>
                <a:sym typeface="TT Norms"/>
              </a:rPr>
              <a:t>Schtulberg</a:t>
            </a:r>
            <a:r>
              <a:rPr lang="en-US" sz="1061" dirty="0">
                <a:solidFill>
                  <a:srgbClr val="D8793C"/>
                </a:solidFill>
                <a:latin typeface="TT Norms"/>
                <a:ea typeface="TT Norms"/>
                <a:cs typeface="TT Norms"/>
                <a:sym typeface="TT Norms"/>
              </a:rPr>
              <a:t>, 2024)</a:t>
            </a:r>
          </a:p>
          <a:p>
            <a:pPr marL="0" lvl="0" indent="0" algn="l">
              <a:lnSpc>
                <a:spcPts val="1040"/>
              </a:lnSpc>
              <a:spcBef>
                <a:spcPct val="0"/>
              </a:spcBef>
            </a:pPr>
            <a:endParaRPr lang="en-US" sz="1061" dirty="0">
              <a:solidFill>
                <a:srgbClr val="D8793C"/>
              </a:solidFill>
              <a:latin typeface="TT Norms"/>
              <a:ea typeface="TT Norms"/>
              <a:cs typeface="TT Norms"/>
              <a:sym typeface="TT Norms"/>
            </a:endParaRPr>
          </a:p>
        </p:txBody>
      </p:sp>
      <p:sp>
        <p:nvSpPr>
          <p:cNvPr id="20" name="TextBox 20"/>
          <p:cNvSpPr txBox="1"/>
          <p:nvPr/>
        </p:nvSpPr>
        <p:spPr>
          <a:xfrm flipH="1">
            <a:off x="1607910" y="5505396"/>
            <a:ext cx="5176196" cy="39045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84"/>
              </a:lnSpc>
            </a:pPr>
            <a:endParaRPr dirty="0"/>
          </a:p>
          <a:p>
            <a:pPr algn="just">
              <a:lnSpc>
                <a:spcPts val="2884"/>
              </a:lnSpc>
            </a:pPr>
            <a:r>
              <a:rPr lang="en-US" sz="2060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Communities: </a:t>
            </a:r>
          </a:p>
          <a:p>
            <a:pPr marL="1260017" lvl="3" indent="-342900" algn="just">
              <a:lnSpc>
                <a:spcPts val="2643"/>
              </a:lnSpc>
              <a:buFont typeface="Arial" panose="020B0604020202020204" pitchFamily="34" charset="0"/>
              <a:buChar char="•"/>
            </a:pPr>
            <a:r>
              <a:rPr lang="en-US" sz="1887" b="1" spc="-30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Indigenous peoples face displacement as forests are destroyed.</a:t>
            </a:r>
          </a:p>
          <a:p>
            <a:pPr algn="just">
              <a:lnSpc>
                <a:spcPts val="2643"/>
              </a:lnSpc>
            </a:pPr>
            <a:endParaRPr lang="en-US" sz="1887" b="1" spc="-30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just">
              <a:lnSpc>
                <a:spcPts val="2884"/>
              </a:lnSpc>
            </a:pPr>
            <a:r>
              <a:rPr lang="en-US" sz="2060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Land Use Efficiency: </a:t>
            </a:r>
          </a:p>
          <a:p>
            <a:pPr marL="1293021" lvl="3" indent="-342900" algn="just">
              <a:lnSpc>
                <a:spcPts val="2738"/>
              </a:lnSpc>
              <a:buFont typeface="Arial" panose="020B0604020202020204" pitchFamily="34" charset="0"/>
              <a:buChar char="•"/>
            </a:pPr>
            <a:r>
              <a:rPr lang="en-US" sz="1955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Meat and dairy use 80% of farmland but only provide 17% of the global calories.</a:t>
            </a:r>
          </a:p>
          <a:p>
            <a:pPr algn="just">
              <a:lnSpc>
                <a:spcPts val="3557"/>
              </a:lnSpc>
            </a:pPr>
            <a:endParaRPr lang="en-US" sz="1955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54374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166" b="-916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5400000">
            <a:off x="7892780" y="-8082514"/>
            <a:ext cx="2502440" cy="18440400"/>
            <a:chOff x="0" y="0"/>
            <a:chExt cx="659079" cy="488288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59079" cy="4882883"/>
            </a:xfrm>
            <a:custGeom>
              <a:avLst/>
              <a:gdLst/>
              <a:ahLst/>
              <a:cxnLst/>
              <a:rect l="l" t="t" r="r" b="b"/>
              <a:pathLst>
                <a:path w="659079" h="4882883">
                  <a:moveTo>
                    <a:pt x="52594" y="0"/>
                  </a:moveTo>
                  <a:lnTo>
                    <a:pt x="606485" y="0"/>
                  </a:lnTo>
                  <a:cubicBezTo>
                    <a:pt x="620434" y="0"/>
                    <a:pt x="633811" y="5541"/>
                    <a:pt x="643675" y="15404"/>
                  </a:cubicBezTo>
                  <a:cubicBezTo>
                    <a:pt x="653538" y="25268"/>
                    <a:pt x="659079" y="38645"/>
                    <a:pt x="659079" y="52594"/>
                  </a:cubicBezTo>
                  <a:lnTo>
                    <a:pt x="659079" y="4830290"/>
                  </a:lnTo>
                  <a:cubicBezTo>
                    <a:pt x="659079" y="4844238"/>
                    <a:pt x="653538" y="4857616"/>
                    <a:pt x="643675" y="4867479"/>
                  </a:cubicBezTo>
                  <a:cubicBezTo>
                    <a:pt x="633811" y="4877342"/>
                    <a:pt x="620434" y="4882883"/>
                    <a:pt x="606485" y="4882883"/>
                  </a:cubicBezTo>
                  <a:lnTo>
                    <a:pt x="52594" y="4882883"/>
                  </a:lnTo>
                  <a:cubicBezTo>
                    <a:pt x="38645" y="4882883"/>
                    <a:pt x="25268" y="4877342"/>
                    <a:pt x="15404" y="4867479"/>
                  </a:cubicBezTo>
                  <a:cubicBezTo>
                    <a:pt x="5541" y="4857616"/>
                    <a:pt x="0" y="4844238"/>
                    <a:pt x="0" y="4830290"/>
                  </a:cubicBezTo>
                  <a:lnTo>
                    <a:pt x="0" y="52594"/>
                  </a:lnTo>
                  <a:cubicBezTo>
                    <a:pt x="0" y="38645"/>
                    <a:pt x="5541" y="25268"/>
                    <a:pt x="15404" y="15404"/>
                  </a:cubicBezTo>
                  <a:cubicBezTo>
                    <a:pt x="25268" y="5541"/>
                    <a:pt x="38645" y="0"/>
                    <a:pt x="52594" y="0"/>
                  </a:cubicBezTo>
                  <a:close/>
                </a:path>
              </a:pathLst>
            </a:custGeom>
            <a:solidFill>
              <a:srgbClr val="F0A92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659079" cy="49400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 rot="-5400000">
            <a:off x="8898360" y="-6987697"/>
            <a:ext cx="439028" cy="18492651"/>
            <a:chOff x="0" y="0"/>
            <a:chExt cx="115629" cy="500674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15629" cy="5006740"/>
            </a:xfrm>
            <a:custGeom>
              <a:avLst/>
              <a:gdLst/>
              <a:ahLst/>
              <a:cxnLst/>
              <a:rect l="l" t="t" r="r" b="b"/>
              <a:pathLst>
                <a:path w="115629" h="5006740">
                  <a:moveTo>
                    <a:pt x="57814" y="0"/>
                  </a:moveTo>
                  <a:lnTo>
                    <a:pt x="57814" y="0"/>
                  </a:lnTo>
                  <a:cubicBezTo>
                    <a:pt x="89744" y="0"/>
                    <a:pt x="115629" y="25884"/>
                    <a:pt x="115629" y="57814"/>
                  </a:cubicBezTo>
                  <a:lnTo>
                    <a:pt x="115629" y="4948926"/>
                  </a:lnTo>
                  <a:cubicBezTo>
                    <a:pt x="115629" y="4980856"/>
                    <a:pt x="89744" y="5006740"/>
                    <a:pt x="57814" y="5006740"/>
                  </a:cubicBezTo>
                  <a:lnTo>
                    <a:pt x="57814" y="5006740"/>
                  </a:lnTo>
                  <a:cubicBezTo>
                    <a:pt x="25884" y="5006740"/>
                    <a:pt x="0" y="4980856"/>
                    <a:pt x="0" y="4948926"/>
                  </a:cubicBezTo>
                  <a:lnTo>
                    <a:pt x="0" y="57814"/>
                  </a:lnTo>
                  <a:cubicBezTo>
                    <a:pt x="0" y="25884"/>
                    <a:pt x="25884" y="0"/>
                    <a:pt x="57814" y="0"/>
                  </a:cubicBezTo>
                  <a:close/>
                </a:path>
              </a:pathLst>
            </a:custGeom>
            <a:solidFill>
              <a:srgbClr val="46491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115629" cy="50638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2571440" y="596321"/>
            <a:ext cx="12674249" cy="10308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758"/>
              </a:lnSpc>
              <a:spcBef>
                <a:spcPct val="0"/>
              </a:spcBef>
            </a:pPr>
            <a:r>
              <a:rPr lang="en-US" sz="7916" b="1">
                <a:solidFill>
                  <a:srgbClr val="9A592F"/>
                </a:solidFill>
                <a:latin typeface="TT Norms Bold"/>
                <a:ea typeface="TT Norms Bold"/>
                <a:cs typeface="TT Norms Bold"/>
                <a:sym typeface="TT Norms Bold"/>
              </a:rPr>
              <a:t>Malnutrition and Obesity: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14632" y="2693204"/>
            <a:ext cx="11453634" cy="7068257"/>
            <a:chOff x="0" y="0"/>
            <a:chExt cx="1835717" cy="113285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835717" cy="1132856"/>
            </a:xfrm>
            <a:custGeom>
              <a:avLst/>
              <a:gdLst/>
              <a:ahLst/>
              <a:cxnLst/>
              <a:rect l="l" t="t" r="r" b="b"/>
              <a:pathLst>
                <a:path w="1835717" h="1132856">
                  <a:moveTo>
                    <a:pt x="41908" y="0"/>
                  </a:moveTo>
                  <a:lnTo>
                    <a:pt x="1793809" y="0"/>
                  </a:lnTo>
                  <a:cubicBezTo>
                    <a:pt x="1804924" y="0"/>
                    <a:pt x="1815583" y="4415"/>
                    <a:pt x="1823442" y="12275"/>
                  </a:cubicBezTo>
                  <a:cubicBezTo>
                    <a:pt x="1831302" y="20134"/>
                    <a:pt x="1835717" y="30793"/>
                    <a:pt x="1835717" y="41908"/>
                  </a:cubicBezTo>
                  <a:lnTo>
                    <a:pt x="1835717" y="1090948"/>
                  </a:lnTo>
                  <a:cubicBezTo>
                    <a:pt x="1835717" y="1102063"/>
                    <a:pt x="1831302" y="1112722"/>
                    <a:pt x="1823442" y="1120582"/>
                  </a:cubicBezTo>
                  <a:cubicBezTo>
                    <a:pt x="1815583" y="1128441"/>
                    <a:pt x="1804924" y="1132856"/>
                    <a:pt x="1793809" y="1132856"/>
                  </a:cubicBezTo>
                  <a:lnTo>
                    <a:pt x="41908" y="1132856"/>
                  </a:lnTo>
                  <a:cubicBezTo>
                    <a:pt x="30793" y="1132856"/>
                    <a:pt x="20134" y="1128441"/>
                    <a:pt x="12275" y="1120582"/>
                  </a:cubicBezTo>
                  <a:cubicBezTo>
                    <a:pt x="4415" y="1112722"/>
                    <a:pt x="0" y="1102063"/>
                    <a:pt x="0" y="1090948"/>
                  </a:cubicBezTo>
                  <a:lnTo>
                    <a:pt x="0" y="41908"/>
                  </a:lnTo>
                  <a:cubicBezTo>
                    <a:pt x="0" y="30793"/>
                    <a:pt x="4415" y="20134"/>
                    <a:pt x="12275" y="12275"/>
                  </a:cubicBezTo>
                  <a:cubicBezTo>
                    <a:pt x="20134" y="4415"/>
                    <a:pt x="30793" y="0"/>
                    <a:pt x="41908" y="0"/>
                  </a:cubicBezTo>
                  <a:close/>
                </a:path>
              </a:pathLst>
            </a:custGeom>
            <a:blipFill>
              <a:blip r:embed="rId3"/>
              <a:stretch>
                <a:fillRect t="-3575" b="-3575"/>
              </a:stretch>
            </a:blipFill>
            <a:ln w="66675" cap="rnd">
              <a:solidFill>
                <a:srgbClr val="46491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2207804" y="2351334"/>
            <a:ext cx="5639115" cy="73907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0"/>
              </a:lnSpc>
            </a:pPr>
            <a:endParaRPr dirty="0"/>
          </a:p>
          <a:p>
            <a:pPr algn="l">
              <a:lnSpc>
                <a:spcPts val="2310"/>
              </a:lnSpc>
            </a:pPr>
            <a:r>
              <a:rPr lang="en-US" sz="2357" b="1" dirty="0">
                <a:solidFill>
                  <a:srgbClr val="464914"/>
                </a:solidFill>
                <a:latin typeface="TT Norms Bold"/>
                <a:ea typeface="TT Norms Bold"/>
                <a:cs typeface="TT Norms Bold"/>
                <a:sym typeface="TT Norms Bold"/>
              </a:rPr>
              <a:t>Displacement: </a:t>
            </a:r>
          </a:p>
          <a:p>
            <a:pPr marL="1526796" lvl="3" indent="-381699" algn="l">
              <a:lnSpc>
                <a:spcPts val="2310"/>
              </a:lnSpc>
              <a:buFont typeface="Arial"/>
              <a:buChar char="￭"/>
            </a:pPr>
            <a:r>
              <a:rPr lang="en-US" sz="2357" b="1" dirty="0">
                <a:solidFill>
                  <a:srgbClr val="464914"/>
                </a:solidFill>
                <a:latin typeface="TT Norms Bold"/>
                <a:ea typeface="TT Norms Bold"/>
                <a:cs typeface="TT Norms Bold"/>
                <a:sym typeface="TT Norms Bold"/>
              </a:rPr>
              <a:t>CAFOs replace local, sustainable food systems, reducing access to diverse and nutritious foods.</a:t>
            </a:r>
          </a:p>
          <a:p>
            <a:pPr algn="l">
              <a:lnSpc>
                <a:spcPts val="2310"/>
              </a:lnSpc>
            </a:pPr>
            <a:endParaRPr lang="en-US" sz="2357" b="1" dirty="0">
              <a:solidFill>
                <a:srgbClr val="464914"/>
              </a:solidFill>
              <a:latin typeface="TT Norms Bold"/>
              <a:ea typeface="TT Norms Bold"/>
              <a:cs typeface="TT Norms Bold"/>
              <a:sym typeface="TT Norms Bold"/>
            </a:endParaRPr>
          </a:p>
          <a:p>
            <a:pPr algn="l">
              <a:lnSpc>
                <a:spcPts val="2310"/>
              </a:lnSpc>
            </a:pPr>
            <a:r>
              <a:rPr lang="en-US" sz="2357" b="1" dirty="0">
                <a:solidFill>
                  <a:srgbClr val="464914"/>
                </a:solidFill>
                <a:latin typeface="TT Norms Bold"/>
                <a:ea typeface="TT Norms Bold"/>
                <a:cs typeface="TT Norms Bold"/>
                <a:sym typeface="TT Norms Bold"/>
              </a:rPr>
              <a:t>Land Use:</a:t>
            </a:r>
          </a:p>
          <a:p>
            <a:pPr marL="1526796" lvl="3" indent="-381699" algn="l">
              <a:lnSpc>
                <a:spcPts val="2310"/>
              </a:lnSpc>
              <a:buFont typeface="Arial"/>
              <a:buChar char="￭"/>
            </a:pPr>
            <a:r>
              <a:rPr lang="en-US" sz="2357" b="1" dirty="0">
                <a:solidFill>
                  <a:srgbClr val="464914"/>
                </a:solidFill>
                <a:latin typeface="TT Norms Bold"/>
                <a:ea typeface="TT Norms Bold"/>
                <a:cs typeface="TT Norms Bold"/>
                <a:sym typeface="TT Norms Bold"/>
              </a:rPr>
              <a:t>Monocultures of animal feed instead of crops for human consumption, harming food security.</a:t>
            </a:r>
          </a:p>
          <a:p>
            <a:pPr algn="l">
              <a:lnSpc>
                <a:spcPts val="2310"/>
              </a:lnSpc>
            </a:pPr>
            <a:endParaRPr lang="en-US" sz="2357" b="1" dirty="0">
              <a:solidFill>
                <a:srgbClr val="464914"/>
              </a:solidFill>
              <a:latin typeface="TT Norms Bold"/>
              <a:ea typeface="TT Norms Bold"/>
              <a:cs typeface="TT Norms Bold"/>
              <a:sym typeface="TT Norms Bold"/>
            </a:endParaRPr>
          </a:p>
          <a:p>
            <a:pPr algn="l">
              <a:lnSpc>
                <a:spcPts val="2310"/>
              </a:lnSpc>
            </a:pPr>
            <a:r>
              <a:rPr lang="en-US" sz="2357" b="1" dirty="0">
                <a:solidFill>
                  <a:srgbClr val="464914"/>
                </a:solidFill>
                <a:latin typeface="TT Norms Bold"/>
                <a:ea typeface="TT Norms Bold"/>
                <a:cs typeface="TT Norms Bold"/>
                <a:sym typeface="TT Norms Bold"/>
              </a:rPr>
              <a:t>Meat Consumption: </a:t>
            </a:r>
          </a:p>
          <a:p>
            <a:pPr marL="1526796" lvl="3" indent="-381699" algn="l">
              <a:lnSpc>
                <a:spcPts val="2310"/>
              </a:lnSpc>
              <a:buFont typeface="Arial"/>
              <a:buChar char="￭"/>
            </a:pPr>
            <a:r>
              <a:rPr lang="en-US" sz="2357" b="1" dirty="0">
                <a:solidFill>
                  <a:srgbClr val="464914"/>
                </a:solidFill>
                <a:latin typeface="TT Norms Bold"/>
                <a:ea typeface="TT Norms Bold"/>
                <a:cs typeface="TT Norms Bold"/>
                <a:sym typeface="TT Norms Bold"/>
              </a:rPr>
              <a:t>Cheap meat production promotes overconsumption, increasing risks of chronic diseases.</a:t>
            </a:r>
          </a:p>
          <a:p>
            <a:pPr algn="l">
              <a:lnSpc>
                <a:spcPts val="2310"/>
              </a:lnSpc>
            </a:pPr>
            <a:endParaRPr lang="en-US" sz="2357" b="1" dirty="0">
              <a:solidFill>
                <a:srgbClr val="464914"/>
              </a:solidFill>
              <a:latin typeface="TT Norms Bold"/>
              <a:ea typeface="TT Norms Bold"/>
              <a:cs typeface="TT Norms Bold"/>
              <a:sym typeface="TT Norms Bold"/>
            </a:endParaRPr>
          </a:p>
          <a:p>
            <a:pPr algn="l">
              <a:lnSpc>
                <a:spcPts val="2310"/>
              </a:lnSpc>
            </a:pPr>
            <a:r>
              <a:rPr lang="en-US" sz="2357" b="1" dirty="0">
                <a:solidFill>
                  <a:srgbClr val="464914"/>
                </a:solidFill>
                <a:latin typeface="TT Norms Bold"/>
                <a:ea typeface="TT Norms Bold"/>
                <a:cs typeface="TT Norms Bold"/>
                <a:sym typeface="TT Norms Bold"/>
              </a:rPr>
              <a:t>Imbalances:</a:t>
            </a:r>
          </a:p>
          <a:p>
            <a:pPr marL="1526796" lvl="3" indent="-381699" algn="l">
              <a:lnSpc>
                <a:spcPts val="2310"/>
              </a:lnSpc>
              <a:buFont typeface="Arial"/>
              <a:buChar char="￭"/>
            </a:pPr>
            <a:r>
              <a:rPr lang="en-US" sz="2357" b="1" dirty="0">
                <a:solidFill>
                  <a:srgbClr val="464914"/>
                </a:solidFill>
                <a:latin typeface="TT Norms Bold"/>
                <a:ea typeface="TT Norms Bold"/>
                <a:cs typeface="TT Norms Bold"/>
                <a:sym typeface="TT Norms Bold"/>
              </a:rPr>
              <a:t>Dietary imbalances and food insecurity, worsen malnutrition and obesity worldwide.</a:t>
            </a:r>
          </a:p>
          <a:p>
            <a:pPr algn="l">
              <a:lnSpc>
                <a:spcPts val="2310"/>
              </a:lnSpc>
            </a:pPr>
            <a:endParaRPr lang="en-US" sz="2357" b="1" dirty="0">
              <a:solidFill>
                <a:srgbClr val="464914"/>
              </a:solidFill>
              <a:latin typeface="TT Norms Bold"/>
              <a:ea typeface="TT Norms Bold"/>
              <a:cs typeface="TT Norms Bold"/>
              <a:sym typeface="TT Norms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9031472" y="9823887"/>
            <a:ext cx="3058234" cy="3124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70"/>
              </a:lnSpc>
            </a:pPr>
            <a:r>
              <a:rPr lang="en-US" sz="1296" dirty="0">
                <a:solidFill>
                  <a:srgbClr val="D8793C"/>
                </a:solidFill>
                <a:latin typeface="TT Norms"/>
                <a:ea typeface="TT Norms"/>
                <a:cs typeface="TT Norms"/>
                <a:sym typeface="TT Norms"/>
              </a:rPr>
              <a:t>Fig 8: (World Animal Protection, 2022)</a:t>
            </a:r>
          </a:p>
          <a:p>
            <a:pPr marL="0" lvl="0" indent="0" algn="l">
              <a:lnSpc>
                <a:spcPts val="1270"/>
              </a:lnSpc>
              <a:spcBef>
                <a:spcPct val="0"/>
              </a:spcBef>
            </a:pPr>
            <a:endParaRPr lang="en-US" sz="1296" dirty="0">
              <a:solidFill>
                <a:srgbClr val="D8793C"/>
              </a:solidFill>
              <a:latin typeface="TT Norms"/>
              <a:ea typeface="TT Norms"/>
              <a:cs typeface="TT Norms"/>
              <a:sym typeface="TT Norms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5227048" y="10073270"/>
            <a:ext cx="2568716" cy="3124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70"/>
              </a:lnSpc>
            </a:pPr>
            <a:r>
              <a:rPr lang="en-US" sz="1296" dirty="0">
                <a:solidFill>
                  <a:srgbClr val="D8793C"/>
                </a:solidFill>
                <a:latin typeface="TT Norms"/>
                <a:ea typeface="TT Norms"/>
                <a:cs typeface="TT Norms"/>
                <a:sym typeface="TT Norms"/>
              </a:rPr>
              <a:t> (World Animal Protection, 2022)</a:t>
            </a:r>
          </a:p>
          <a:p>
            <a:pPr marL="0" lvl="0" indent="0" algn="l">
              <a:lnSpc>
                <a:spcPts val="1270"/>
              </a:lnSpc>
              <a:spcBef>
                <a:spcPct val="0"/>
              </a:spcBef>
            </a:pPr>
            <a:endParaRPr lang="en-US" sz="1296" dirty="0">
              <a:solidFill>
                <a:srgbClr val="D8793C"/>
              </a:solidFill>
              <a:latin typeface="TT Norms"/>
              <a:ea typeface="TT Norms"/>
              <a:cs typeface="TT Norms"/>
              <a:sym typeface="TT Norm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9594" y="-211248"/>
            <a:ext cx="18288000" cy="10498247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166" b="-9166"/>
            </a:stretch>
          </a:blipFill>
        </p:spPr>
        <p:txBody>
          <a:bodyPr/>
          <a:lstStyle/>
          <a:p>
            <a:r>
              <a:rPr lang="en-GB" dirty="0"/>
              <a:t>.</a:t>
            </a:r>
          </a:p>
        </p:txBody>
      </p:sp>
      <p:grpSp>
        <p:nvGrpSpPr>
          <p:cNvPr id="3" name="Group 3"/>
          <p:cNvGrpSpPr/>
          <p:nvPr/>
        </p:nvGrpSpPr>
        <p:grpSpPr>
          <a:xfrm rot="-5400000">
            <a:off x="7860464" y="-8071712"/>
            <a:ext cx="2567072" cy="18288000"/>
            <a:chOff x="0" y="0"/>
            <a:chExt cx="659079" cy="488288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59079" cy="4882883"/>
            </a:xfrm>
            <a:custGeom>
              <a:avLst/>
              <a:gdLst/>
              <a:ahLst/>
              <a:cxnLst/>
              <a:rect l="l" t="t" r="r" b="b"/>
              <a:pathLst>
                <a:path w="659079" h="4882883">
                  <a:moveTo>
                    <a:pt x="52594" y="0"/>
                  </a:moveTo>
                  <a:lnTo>
                    <a:pt x="606485" y="0"/>
                  </a:lnTo>
                  <a:cubicBezTo>
                    <a:pt x="620434" y="0"/>
                    <a:pt x="633811" y="5541"/>
                    <a:pt x="643675" y="15404"/>
                  </a:cubicBezTo>
                  <a:cubicBezTo>
                    <a:pt x="653538" y="25268"/>
                    <a:pt x="659079" y="38645"/>
                    <a:pt x="659079" y="52594"/>
                  </a:cubicBezTo>
                  <a:lnTo>
                    <a:pt x="659079" y="4830290"/>
                  </a:lnTo>
                  <a:cubicBezTo>
                    <a:pt x="659079" y="4844238"/>
                    <a:pt x="653538" y="4857616"/>
                    <a:pt x="643675" y="4867479"/>
                  </a:cubicBezTo>
                  <a:cubicBezTo>
                    <a:pt x="633811" y="4877342"/>
                    <a:pt x="620434" y="4882883"/>
                    <a:pt x="606485" y="4882883"/>
                  </a:cubicBezTo>
                  <a:lnTo>
                    <a:pt x="52594" y="4882883"/>
                  </a:lnTo>
                  <a:cubicBezTo>
                    <a:pt x="38645" y="4882883"/>
                    <a:pt x="25268" y="4877342"/>
                    <a:pt x="15404" y="4867479"/>
                  </a:cubicBezTo>
                  <a:cubicBezTo>
                    <a:pt x="5541" y="4857616"/>
                    <a:pt x="0" y="4844238"/>
                    <a:pt x="0" y="4830290"/>
                  </a:cubicBezTo>
                  <a:lnTo>
                    <a:pt x="0" y="52594"/>
                  </a:lnTo>
                  <a:cubicBezTo>
                    <a:pt x="0" y="38645"/>
                    <a:pt x="5541" y="25268"/>
                    <a:pt x="15404" y="15404"/>
                  </a:cubicBezTo>
                  <a:cubicBezTo>
                    <a:pt x="25268" y="5541"/>
                    <a:pt x="38645" y="0"/>
                    <a:pt x="52594" y="0"/>
                  </a:cubicBezTo>
                  <a:close/>
                </a:path>
              </a:pathLst>
            </a:custGeom>
            <a:solidFill>
              <a:srgbClr val="F0A92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659079" cy="49400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 rot="-5400000">
            <a:off x="8997794" y="-6934382"/>
            <a:ext cx="292411" cy="18288000"/>
            <a:chOff x="0" y="0"/>
            <a:chExt cx="115629" cy="500674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15629" cy="5006740"/>
            </a:xfrm>
            <a:custGeom>
              <a:avLst/>
              <a:gdLst/>
              <a:ahLst/>
              <a:cxnLst/>
              <a:rect l="l" t="t" r="r" b="b"/>
              <a:pathLst>
                <a:path w="115629" h="5006740">
                  <a:moveTo>
                    <a:pt x="57814" y="0"/>
                  </a:moveTo>
                  <a:lnTo>
                    <a:pt x="57814" y="0"/>
                  </a:lnTo>
                  <a:cubicBezTo>
                    <a:pt x="89744" y="0"/>
                    <a:pt x="115629" y="25884"/>
                    <a:pt x="115629" y="57814"/>
                  </a:cubicBezTo>
                  <a:lnTo>
                    <a:pt x="115629" y="4948926"/>
                  </a:lnTo>
                  <a:cubicBezTo>
                    <a:pt x="115629" y="4980856"/>
                    <a:pt x="89744" y="5006740"/>
                    <a:pt x="57814" y="5006740"/>
                  </a:cubicBezTo>
                  <a:lnTo>
                    <a:pt x="57814" y="5006740"/>
                  </a:lnTo>
                  <a:cubicBezTo>
                    <a:pt x="25884" y="5006740"/>
                    <a:pt x="0" y="4980856"/>
                    <a:pt x="0" y="4948926"/>
                  </a:cubicBezTo>
                  <a:lnTo>
                    <a:pt x="0" y="57814"/>
                  </a:lnTo>
                  <a:cubicBezTo>
                    <a:pt x="0" y="25884"/>
                    <a:pt x="25884" y="0"/>
                    <a:pt x="57814" y="0"/>
                  </a:cubicBezTo>
                  <a:close/>
                </a:path>
              </a:pathLst>
            </a:custGeom>
            <a:solidFill>
              <a:srgbClr val="46491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115629" cy="50638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81202" y="6475124"/>
            <a:ext cx="7680213" cy="3664619"/>
            <a:chOff x="3828968" y="-13711"/>
            <a:chExt cx="2336046" cy="1319114"/>
          </a:xfrm>
        </p:grpSpPr>
        <p:sp>
          <p:nvSpPr>
            <p:cNvPr id="10" name="Freeform 10"/>
            <p:cNvSpPr/>
            <p:nvPr/>
          </p:nvSpPr>
          <p:spPr>
            <a:xfrm>
              <a:off x="3828968" y="-13711"/>
              <a:ext cx="2336046" cy="1319114"/>
            </a:xfrm>
            <a:custGeom>
              <a:avLst/>
              <a:gdLst/>
              <a:ahLst/>
              <a:cxnLst/>
              <a:rect l="l" t="t" r="r" b="b"/>
              <a:pathLst>
                <a:path w="2336046" h="1319114">
                  <a:moveTo>
                    <a:pt x="27117" y="0"/>
                  </a:moveTo>
                  <a:lnTo>
                    <a:pt x="2308929" y="0"/>
                  </a:lnTo>
                  <a:cubicBezTo>
                    <a:pt x="2316121" y="0"/>
                    <a:pt x="2323018" y="2857"/>
                    <a:pt x="2328104" y="7943"/>
                  </a:cubicBezTo>
                  <a:cubicBezTo>
                    <a:pt x="2333189" y="13028"/>
                    <a:pt x="2336046" y="19925"/>
                    <a:pt x="2336046" y="27117"/>
                  </a:cubicBezTo>
                  <a:lnTo>
                    <a:pt x="2336046" y="1291996"/>
                  </a:lnTo>
                  <a:cubicBezTo>
                    <a:pt x="2336046" y="1299188"/>
                    <a:pt x="2333189" y="1306086"/>
                    <a:pt x="2328104" y="1311171"/>
                  </a:cubicBezTo>
                  <a:cubicBezTo>
                    <a:pt x="2323018" y="1316257"/>
                    <a:pt x="2316121" y="1319114"/>
                    <a:pt x="2308929" y="1319114"/>
                  </a:cubicBezTo>
                  <a:lnTo>
                    <a:pt x="27117" y="1319114"/>
                  </a:lnTo>
                  <a:cubicBezTo>
                    <a:pt x="19925" y="1319114"/>
                    <a:pt x="13028" y="1316257"/>
                    <a:pt x="7943" y="1311171"/>
                  </a:cubicBezTo>
                  <a:cubicBezTo>
                    <a:pt x="2857" y="1306086"/>
                    <a:pt x="0" y="1299188"/>
                    <a:pt x="0" y="1291996"/>
                  </a:cubicBezTo>
                  <a:lnTo>
                    <a:pt x="0" y="27117"/>
                  </a:lnTo>
                  <a:cubicBezTo>
                    <a:pt x="0" y="19925"/>
                    <a:pt x="2857" y="13028"/>
                    <a:pt x="7943" y="7943"/>
                  </a:cubicBezTo>
                  <a:cubicBezTo>
                    <a:pt x="13028" y="2857"/>
                    <a:pt x="19925" y="0"/>
                    <a:pt x="27117" y="0"/>
                  </a:cubicBezTo>
                  <a:close/>
                </a:path>
              </a:pathLst>
            </a:custGeom>
            <a:blipFill>
              <a:blip r:embed="rId3"/>
              <a:stretch>
                <a:fillRect t="-8993" b="-8993"/>
              </a:stretch>
            </a:blipFill>
            <a:ln w="123825" cap="rnd">
              <a:solidFill>
                <a:srgbClr val="D8793C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523112" y="606786"/>
            <a:ext cx="15431463" cy="21203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8568"/>
              </a:lnSpc>
            </a:pPr>
            <a:r>
              <a:rPr lang="en-US" sz="8742" b="1" dirty="0">
                <a:solidFill>
                  <a:srgbClr val="9A592F"/>
                </a:solidFill>
                <a:latin typeface="TT Norms Bold"/>
                <a:ea typeface="TT Norms Bold"/>
                <a:cs typeface="TT Norms Bold"/>
                <a:sym typeface="TT Norms Bold"/>
              </a:rPr>
              <a:t>Human &amp; Animal Wellbeing</a:t>
            </a:r>
          </a:p>
          <a:p>
            <a:pPr marL="0" lvl="0" indent="0" algn="ctr">
              <a:lnSpc>
                <a:spcPts val="7872"/>
              </a:lnSpc>
              <a:spcBef>
                <a:spcPct val="0"/>
              </a:spcBef>
            </a:pPr>
            <a:endParaRPr lang="en-US" sz="8742" b="1" dirty="0">
              <a:solidFill>
                <a:srgbClr val="9A592F"/>
              </a:solidFill>
              <a:latin typeface="TT Norms Bold"/>
              <a:ea typeface="TT Norms Bold"/>
              <a:cs typeface="TT Norms Bold"/>
              <a:sym typeface="TT Norms Bold"/>
            </a:endParaRPr>
          </a:p>
        </p:txBody>
      </p:sp>
      <p:sp>
        <p:nvSpPr>
          <p:cNvPr id="12" name="Freeform 12"/>
          <p:cNvSpPr/>
          <p:nvPr/>
        </p:nvSpPr>
        <p:spPr>
          <a:xfrm>
            <a:off x="81203" y="2523305"/>
            <a:ext cx="5252798" cy="3387638"/>
          </a:xfrm>
          <a:custGeom>
            <a:avLst/>
            <a:gdLst/>
            <a:ahLst/>
            <a:cxnLst/>
            <a:rect l="l" t="t" r="r" b="b"/>
            <a:pathLst>
              <a:path w="4493487" h="3572040">
                <a:moveTo>
                  <a:pt x="0" y="0"/>
                </a:moveTo>
                <a:lnTo>
                  <a:pt x="4493487" y="0"/>
                </a:lnTo>
                <a:lnTo>
                  <a:pt x="4493487" y="3572040"/>
                </a:lnTo>
                <a:lnTo>
                  <a:pt x="0" y="357204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6734" b="-9062"/>
            </a:stretch>
          </a:blipFill>
          <a:ln w="85725" cap="rnd">
            <a:solidFill>
              <a:srgbClr val="D8793C"/>
            </a:solidFill>
            <a:prstDash val="solid"/>
            <a:rou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3" name="TextBox 13"/>
          <p:cNvSpPr txBox="1"/>
          <p:nvPr/>
        </p:nvSpPr>
        <p:spPr>
          <a:xfrm>
            <a:off x="7823023" y="6473963"/>
            <a:ext cx="3968102" cy="6119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15"/>
              </a:lnSpc>
              <a:spcBef>
                <a:spcPct val="0"/>
              </a:spcBef>
            </a:pPr>
            <a:r>
              <a:rPr lang="en-US" sz="3439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Animal Instincts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221391" y="2469857"/>
            <a:ext cx="7500179" cy="547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79"/>
              </a:lnSpc>
              <a:spcBef>
                <a:spcPct val="0"/>
              </a:spcBef>
            </a:pPr>
            <a:r>
              <a:rPr lang="en-US" sz="3199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Slaughterhouse Worker Health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896600" y="5307223"/>
            <a:ext cx="1513667" cy="292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81"/>
              </a:lnSpc>
            </a:pPr>
            <a:r>
              <a:rPr lang="en-US" sz="1205" b="1" dirty="0">
                <a:solidFill>
                  <a:srgbClr val="D8793C"/>
                </a:solidFill>
                <a:latin typeface="TT Norms Bold"/>
                <a:ea typeface="TT Norms Bold"/>
                <a:cs typeface="TT Norms Bold"/>
                <a:sym typeface="TT Norms Bold"/>
              </a:rPr>
              <a:t>(Chalmers, 2022)</a:t>
            </a:r>
          </a:p>
          <a:p>
            <a:pPr marL="0" lvl="0" indent="0" algn="l">
              <a:lnSpc>
                <a:spcPts val="1181"/>
              </a:lnSpc>
              <a:spcBef>
                <a:spcPct val="0"/>
              </a:spcBef>
            </a:pPr>
            <a:endParaRPr lang="en-US" sz="1205" b="1" dirty="0">
              <a:solidFill>
                <a:srgbClr val="D8793C"/>
              </a:solidFill>
              <a:latin typeface="TT Norms Bold"/>
              <a:ea typeface="TT Norms Bold"/>
              <a:cs typeface="TT Norms Bold"/>
              <a:sym typeface="TT Norms Bold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5653401" y="5817541"/>
            <a:ext cx="2333898" cy="3156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181"/>
              </a:lnSpc>
            </a:pPr>
            <a:r>
              <a:rPr lang="en-US" sz="900" dirty="0">
                <a:solidFill>
                  <a:srgbClr val="F0A92D"/>
                </a:solidFill>
                <a:latin typeface="TT Norms Bold"/>
                <a:ea typeface="TT Norms Bold"/>
                <a:cs typeface="TT Norms Bold"/>
                <a:sym typeface="TT Norms Bold"/>
              </a:rPr>
              <a:t>Fig 9: (iStock, 2022)</a:t>
            </a:r>
          </a:p>
          <a:p>
            <a:pPr marL="0" lvl="0" indent="0" algn="l">
              <a:lnSpc>
                <a:spcPts val="1181"/>
              </a:lnSpc>
              <a:spcBef>
                <a:spcPct val="0"/>
              </a:spcBef>
            </a:pPr>
            <a:endParaRPr lang="en-US" sz="900" b="1" dirty="0">
              <a:solidFill>
                <a:srgbClr val="F0A92D"/>
              </a:solidFill>
              <a:latin typeface="TT Norms Bold"/>
              <a:ea typeface="TT Norms Bold"/>
              <a:cs typeface="TT Norms Bold"/>
              <a:sym typeface="TT Norms Bold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7987298" y="10083733"/>
            <a:ext cx="1692814" cy="292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81"/>
              </a:lnSpc>
            </a:pPr>
            <a:r>
              <a:rPr lang="en-US" sz="1205" b="1" dirty="0">
                <a:solidFill>
                  <a:srgbClr val="D8793C"/>
                </a:solidFill>
                <a:latin typeface="TT Norms Bold"/>
                <a:ea typeface="TT Norms Bold"/>
                <a:cs typeface="TT Norms Bold"/>
                <a:sym typeface="TT Norms Bold"/>
              </a:rPr>
              <a:t>Fig 10: (Wilson, 2013)</a:t>
            </a:r>
          </a:p>
          <a:p>
            <a:pPr marL="0" lvl="0" indent="0" algn="l">
              <a:lnSpc>
                <a:spcPts val="1181"/>
              </a:lnSpc>
              <a:spcBef>
                <a:spcPct val="0"/>
              </a:spcBef>
            </a:pPr>
            <a:endParaRPr lang="en-US" sz="1205" b="1" dirty="0">
              <a:solidFill>
                <a:srgbClr val="D8793C"/>
              </a:solidFill>
              <a:latin typeface="TT Norms Bold"/>
              <a:ea typeface="TT Norms Bold"/>
              <a:cs typeface="TT Norms Bold"/>
              <a:sym typeface="TT Norms Bold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765135" y="7085906"/>
            <a:ext cx="9792927" cy="27746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1755"/>
              </a:lnSpc>
            </a:pPr>
            <a:r>
              <a:rPr lang="en-US" sz="2000" b="1" dirty="0" err="1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Behaviour</a:t>
            </a:r>
            <a:r>
              <a:rPr lang="en-US" sz="2000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 impacts and changes:</a:t>
            </a:r>
          </a:p>
          <a:p>
            <a:pPr algn="just">
              <a:lnSpc>
                <a:spcPts val="1755"/>
              </a:lnSpc>
            </a:pPr>
            <a:endParaRPr lang="en-US" sz="2000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187136" lvl="3" indent="-342900" algn="just">
              <a:lnSpc>
                <a:spcPts val="1755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 Animal captivity causes unnatural, repetitive </a:t>
            </a:r>
            <a:r>
              <a:rPr lang="en-US" sz="2000" b="1" dirty="0" err="1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behaviours</a:t>
            </a:r>
            <a:r>
              <a:rPr lang="en-US" sz="2000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.</a:t>
            </a:r>
          </a:p>
          <a:p>
            <a:pPr marL="844236" lvl="3" algn="just">
              <a:lnSpc>
                <a:spcPts val="1755"/>
              </a:lnSpc>
            </a:pPr>
            <a:r>
              <a:rPr lang="en-US" sz="2000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 </a:t>
            </a:r>
          </a:p>
          <a:p>
            <a:pPr marL="1187136" lvl="3" indent="-342900" algn="just">
              <a:lnSpc>
                <a:spcPts val="1755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Pacing and head bobbing.</a:t>
            </a:r>
          </a:p>
          <a:p>
            <a:pPr algn="just">
              <a:lnSpc>
                <a:spcPts val="1755"/>
              </a:lnSpc>
            </a:pPr>
            <a:endParaRPr lang="en-US" sz="2000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187136" lvl="3" indent="-342900" algn="just">
              <a:lnSpc>
                <a:spcPts val="1755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 Lose their natural instincts </a:t>
            </a:r>
          </a:p>
          <a:p>
            <a:pPr marL="844236" lvl="3" algn="just">
              <a:lnSpc>
                <a:spcPts val="1755"/>
              </a:lnSpc>
            </a:pPr>
            <a:endParaRPr lang="en-US" sz="2000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187136" lvl="3" indent="-342900" algn="just">
              <a:lnSpc>
                <a:spcPts val="1755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 Develop harmful, self-destructive actions.</a:t>
            </a:r>
          </a:p>
          <a:p>
            <a:pPr marL="844236" lvl="3" algn="just">
              <a:lnSpc>
                <a:spcPts val="1755"/>
              </a:lnSpc>
            </a:pPr>
            <a:endParaRPr lang="en-US" sz="2000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187136" lvl="3" indent="-342900" algn="just">
              <a:lnSpc>
                <a:spcPts val="1755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Due to stress and a learned helplessness.</a:t>
            </a:r>
          </a:p>
          <a:p>
            <a:pPr algn="just">
              <a:lnSpc>
                <a:spcPts val="1755"/>
              </a:lnSpc>
            </a:pPr>
            <a:endParaRPr lang="en-US" sz="1737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820350" y="3133162"/>
            <a:ext cx="8520912" cy="25532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lnSpc>
                <a:spcPts val="1755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Exposed to physical Hazards  to toxic gases, pathogens, and high injury rates.</a:t>
            </a:r>
          </a:p>
          <a:p>
            <a:pPr algn="just">
              <a:lnSpc>
                <a:spcPts val="1755"/>
              </a:lnSpc>
            </a:pPr>
            <a:endParaRPr lang="en-US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285750" indent="-285750" algn="just">
              <a:lnSpc>
                <a:spcPts val="1755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Psychological Trauma including high incidence of PTSD.</a:t>
            </a:r>
          </a:p>
          <a:p>
            <a:pPr marL="844236" lvl="3" algn="just">
              <a:lnSpc>
                <a:spcPts val="1755"/>
              </a:lnSpc>
            </a:pPr>
            <a:endParaRPr lang="en-US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285750" indent="-285750" algn="just">
              <a:lnSpc>
                <a:spcPts val="1755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Community Impacted by increased rates of violent crime and domestic abuse.</a:t>
            </a:r>
          </a:p>
          <a:p>
            <a:pPr algn="just">
              <a:lnSpc>
                <a:spcPts val="1755"/>
              </a:lnSpc>
            </a:pPr>
            <a:endParaRPr lang="en-US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285750" indent="-285750" algn="just">
              <a:lnSpc>
                <a:spcPts val="1755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Jobs often given to Migrants who are exposed to </a:t>
            </a:r>
            <a:r>
              <a:rPr lang="en-US" b="1" dirty="0" err="1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labour</a:t>
            </a:r>
            <a:r>
              <a:rPr lang="en-US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 Exploitation and  receive 40-50% less pay. </a:t>
            </a:r>
          </a:p>
          <a:p>
            <a:pPr algn="just">
              <a:lnSpc>
                <a:spcPts val="1755"/>
              </a:lnSpc>
            </a:pPr>
            <a:endParaRPr lang="en-US" sz="2000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5435176" y="9387804"/>
            <a:ext cx="1692814" cy="292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81"/>
              </a:lnSpc>
            </a:pPr>
            <a:r>
              <a:rPr lang="en-US" sz="1205" b="1" dirty="0">
                <a:solidFill>
                  <a:srgbClr val="D8793C"/>
                </a:solidFill>
                <a:latin typeface="TT Norms Bold"/>
                <a:ea typeface="TT Norms Bold"/>
                <a:cs typeface="TT Norms Bold"/>
                <a:sym typeface="TT Norms Bold"/>
              </a:rPr>
              <a:t>(Goldstein, 2024)</a:t>
            </a:r>
          </a:p>
          <a:p>
            <a:pPr marL="0" lvl="0" indent="0" algn="l">
              <a:lnSpc>
                <a:spcPts val="1181"/>
              </a:lnSpc>
              <a:spcBef>
                <a:spcPct val="0"/>
              </a:spcBef>
            </a:pPr>
            <a:endParaRPr lang="en-US" sz="1205" b="1" dirty="0">
              <a:solidFill>
                <a:srgbClr val="D8793C"/>
              </a:solidFill>
              <a:latin typeface="TT Norms Bold"/>
              <a:ea typeface="TT Norms Bold"/>
              <a:cs typeface="TT Norms Bold"/>
              <a:sym typeface="TT Norms Bold"/>
            </a:endParaRPr>
          </a:p>
        </p:txBody>
      </p:sp>
      <p:grpSp>
        <p:nvGrpSpPr>
          <p:cNvPr id="21" name="Group 6">
            <a:extLst>
              <a:ext uri="{FF2B5EF4-FFF2-40B4-BE49-F238E27FC236}">
                <a16:creationId xmlns:a16="http://schemas.microsoft.com/office/drawing/2014/main" id="{AC442084-EC04-994D-DFDE-07BD7426C025}"/>
              </a:ext>
            </a:extLst>
          </p:cNvPr>
          <p:cNvGrpSpPr/>
          <p:nvPr/>
        </p:nvGrpSpPr>
        <p:grpSpPr>
          <a:xfrm rot="-5400000">
            <a:off x="7297604" y="-4900637"/>
            <a:ext cx="3835032" cy="18526245"/>
            <a:chOff x="-903602" y="-65225"/>
            <a:chExt cx="1019231" cy="5071965"/>
          </a:xfrm>
        </p:grpSpPr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38A50520-160F-1F4B-433C-3FFB1FB5C3ED}"/>
                </a:ext>
              </a:extLst>
            </p:cNvPr>
            <p:cNvSpPr/>
            <p:nvPr/>
          </p:nvSpPr>
          <p:spPr>
            <a:xfrm>
              <a:off x="-903602" y="-65225"/>
              <a:ext cx="58563" cy="5017171"/>
            </a:xfrm>
            <a:custGeom>
              <a:avLst/>
              <a:gdLst/>
              <a:ahLst/>
              <a:cxnLst/>
              <a:rect l="l" t="t" r="r" b="b"/>
              <a:pathLst>
                <a:path w="115629" h="5006740">
                  <a:moveTo>
                    <a:pt x="57814" y="0"/>
                  </a:moveTo>
                  <a:lnTo>
                    <a:pt x="57814" y="0"/>
                  </a:lnTo>
                  <a:cubicBezTo>
                    <a:pt x="89744" y="0"/>
                    <a:pt x="115629" y="25884"/>
                    <a:pt x="115629" y="57814"/>
                  </a:cubicBezTo>
                  <a:lnTo>
                    <a:pt x="115629" y="4948926"/>
                  </a:lnTo>
                  <a:cubicBezTo>
                    <a:pt x="115629" y="4980856"/>
                    <a:pt x="89744" y="5006740"/>
                    <a:pt x="57814" y="5006740"/>
                  </a:cubicBezTo>
                  <a:lnTo>
                    <a:pt x="57814" y="5006740"/>
                  </a:lnTo>
                  <a:cubicBezTo>
                    <a:pt x="25884" y="5006740"/>
                    <a:pt x="0" y="4980856"/>
                    <a:pt x="0" y="4948926"/>
                  </a:cubicBezTo>
                  <a:lnTo>
                    <a:pt x="0" y="57814"/>
                  </a:lnTo>
                  <a:cubicBezTo>
                    <a:pt x="0" y="25884"/>
                    <a:pt x="25884" y="0"/>
                    <a:pt x="57814" y="0"/>
                  </a:cubicBezTo>
                  <a:close/>
                </a:path>
              </a:pathLst>
            </a:custGeom>
            <a:solidFill>
              <a:srgbClr val="464914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3" name="TextBox 8">
              <a:extLst>
                <a:ext uri="{FF2B5EF4-FFF2-40B4-BE49-F238E27FC236}">
                  <a16:creationId xmlns:a16="http://schemas.microsoft.com/office/drawing/2014/main" id="{425C9C15-6850-D130-CCC3-E2CB3921DF40}"/>
                </a:ext>
              </a:extLst>
            </p:cNvPr>
            <p:cNvSpPr txBox="1"/>
            <p:nvPr/>
          </p:nvSpPr>
          <p:spPr>
            <a:xfrm>
              <a:off x="0" y="-57150"/>
              <a:ext cx="115629" cy="50638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2101" y="-12710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166" b="-916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5400000">
            <a:off x="-2077096" y="2421518"/>
            <a:ext cx="9327566" cy="4738730"/>
            <a:chOff x="0" y="0"/>
            <a:chExt cx="2456643" cy="124806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56643" cy="1248061"/>
            </a:xfrm>
            <a:custGeom>
              <a:avLst/>
              <a:gdLst/>
              <a:ahLst/>
              <a:cxnLst/>
              <a:rect l="l" t="t" r="r" b="b"/>
              <a:pathLst>
                <a:path w="2456643" h="1248061">
                  <a:moveTo>
                    <a:pt x="40670" y="0"/>
                  </a:moveTo>
                  <a:lnTo>
                    <a:pt x="2415973" y="0"/>
                  </a:lnTo>
                  <a:cubicBezTo>
                    <a:pt x="2438434" y="0"/>
                    <a:pt x="2456643" y="18209"/>
                    <a:pt x="2456643" y="40670"/>
                  </a:cubicBezTo>
                  <a:lnTo>
                    <a:pt x="2456643" y="1207390"/>
                  </a:lnTo>
                  <a:cubicBezTo>
                    <a:pt x="2456643" y="1218177"/>
                    <a:pt x="2452358" y="1228521"/>
                    <a:pt x="2444731" y="1236149"/>
                  </a:cubicBezTo>
                  <a:cubicBezTo>
                    <a:pt x="2437104" y="1243776"/>
                    <a:pt x="2426759" y="1248061"/>
                    <a:pt x="2415973" y="1248061"/>
                  </a:cubicBezTo>
                  <a:lnTo>
                    <a:pt x="40670" y="1248061"/>
                  </a:lnTo>
                  <a:cubicBezTo>
                    <a:pt x="18209" y="1248061"/>
                    <a:pt x="0" y="1229852"/>
                    <a:pt x="0" y="1207390"/>
                  </a:cubicBezTo>
                  <a:lnTo>
                    <a:pt x="0" y="40670"/>
                  </a:lnTo>
                  <a:cubicBezTo>
                    <a:pt x="0" y="18209"/>
                    <a:pt x="18209" y="0"/>
                    <a:pt x="40670" y="0"/>
                  </a:cubicBezTo>
                  <a:close/>
                </a:path>
              </a:pathLst>
            </a:custGeom>
            <a:solidFill>
              <a:srgbClr val="464914"/>
            </a:solidFill>
            <a:ln w="38100" cap="rnd">
              <a:solidFill>
                <a:srgbClr val="F0A92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2456643" cy="13052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 rot="-5400000">
            <a:off x="9059768" y="859299"/>
            <a:ext cx="367933" cy="18487469"/>
            <a:chOff x="0" y="0"/>
            <a:chExt cx="96904" cy="486912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96904" cy="4869128"/>
            </a:xfrm>
            <a:custGeom>
              <a:avLst/>
              <a:gdLst/>
              <a:ahLst/>
              <a:cxnLst/>
              <a:rect l="l" t="t" r="r" b="b"/>
              <a:pathLst>
                <a:path w="96904" h="4869128">
                  <a:moveTo>
                    <a:pt x="0" y="0"/>
                  </a:moveTo>
                  <a:lnTo>
                    <a:pt x="96904" y="0"/>
                  </a:lnTo>
                  <a:lnTo>
                    <a:pt x="96904" y="4869128"/>
                  </a:lnTo>
                  <a:lnTo>
                    <a:pt x="0" y="4869128"/>
                  </a:lnTo>
                  <a:close/>
                </a:path>
              </a:pathLst>
            </a:custGeom>
            <a:solidFill>
              <a:srgbClr val="F0A92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96904" cy="49262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2586687" y="1233806"/>
            <a:ext cx="3940163" cy="7356944"/>
          </a:xfrm>
          <a:custGeom>
            <a:avLst/>
            <a:gdLst/>
            <a:ahLst/>
            <a:cxnLst/>
            <a:rect l="l" t="t" r="r" b="b"/>
            <a:pathLst>
              <a:path w="3940163" h="7356944">
                <a:moveTo>
                  <a:pt x="0" y="0"/>
                </a:moveTo>
                <a:lnTo>
                  <a:pt x="3940164" y="0"/>
                </a:lnTo>
                <a:lnTo>
                  <a:pt x="3940164" y="7356944"/>
                </a:lnTo>
                <a:lnTo>
                  <a:pt x="0" y="73569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71616" r="-7865"/>
            </a:stretch>
          </a:blipFill>
          <a:ln w="85725" cap="rnd">
            <a:solidFill>
              <a:srgbClr val="F0A92D"/>
            </a:solidFill>
            <a:prstDash val="solid"/>
            <a:round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4978483" y="3094210"/>
            <a:ext cx="12663152" cy="65603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836871" lvl="5" algn="just">
              <a:lnSpc>
                <a:spcPts val="2658"/>
              </a:lnSpc>
            </a:pPr>
            <a:r>
              <a:rPr lang="en-GB" sz="2000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Neglected Responsibilities: </a:t>
            </a:r>
          </a:p>
          <a:p>
            <a:pPr marL="3094171" lvl="7" indent="-342900" algn="just">
              <a:lnSpc>
                <a:spcPts val="2658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Factory Farmed animals, are often  overlooked in ethical and justice-based considerations due to global dominance of CAFOs.</a:t>
            </a:r>
          </a:p>
          <a:p>
            <a:pPr marL="1836871" lvl="5" algn="just">
              <a:lnSpc>
                <a:spcPts val="2658"/>
              </a:lnSpc>
            </a:pPr>
            <a:endParaRPr lang="en-GB" sz="2000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836871" lvl="5" algn="just">
              <a:lnSpc>
                <a:spcPts val="2658"/>
              </a:lnSpc>
            </a:pPr>
            <a:endParaRPr lang="en-GB" sz="2000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836871" lvl="5" algn="just">
              <a:lnSpc>
                <a:spcPts val="2658"/>
              </a:lnSpc>
            </a:pPr>
            <a:r>
              <a:rPr lang="en-GB" sz="2000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Reform or Abolition?: </a:t>
            </a:r>
          </a:p>
          <a:p>
            <a:pPr marL="3094171" lvl="7" indent="-342900" algn="just">
              <a:lnSpc>
                <a:spcPts val="2658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Philosophers debate whether improving or abolishing factory farming is better, but reliance on them and the prevalence of interlinking injustices make change difficult.</a:t>
            </a:r>
          </a:p>
          <a:p>
            <a:pPr marL="2179771" lvl="5" indent="-342900" algn="just">
              <a:lnSpc>
                <a:spcPts val="2658"/>
              </a:lnSpc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2179771" lvl="5" indent="-342900" algn="just">
              <a:lnSpc>
                <a:spcPts val="2658"/>
              </a:lnSpc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836871" lvl="5" algn="just">
              <a:lnSpc>
                <a:spcPts val="2658"/>
              </a:lnSpc>
            </a:pPr>
            <a:r>
              <a:rPr lang="en-GB" sz="2000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Animal Welfare and Justice: </a:t>
            </a:r>
          </a:p>
          <a:p>
            <a:pPr marL="3094171" lvl="7" indent="-342900" algn="just">
              <a:lnSpc>
                <a:spcPts val="2658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CAFOs deny animals a decent and whole life.</a:t>
            </a:r>
          </a:p>
          <a:p>
            <a:pPr marL="3094171" lvl="7" indent="-342900" algn="just">
              <a:lnSpc>
                <a:spcPts val="2658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Relies on systemic cruelty.</a:t>
            </a:r>
          </a:p>
          <a:p>
            <a:pPr marL="3094171" lvl="7" indent="-342900" algn="just">
              <a:lnSpc>
                <a:spcPts val="2658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Prompts calls for justice-driven solutions. </a:t>
            </a:r>
          </a:p>
          <a:p>
            <a:pPr marL="922471" lvl="3" algn="just">
              <a:lnSpc>
                <a:spcPts val="2658"/>
              </a:lnSpc>
            </a:pPr>
            <a:endParaRPr lang="en-US" sz="1898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922471" lvl="3" algn="just">
              <a:lnSpc>
                <a:spcPts val="2658"/>
              </a:lnSpc>
            </a:pPr>
            <a:endParaRPr lang="en-US" sz="1898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922471" lvl="3" algn="just">
              <a:lnSpc>
                <a:spcPts val="2658"/>
              </a:lnSpc>
            </a:pPr>
            <a:endParaRPr lang="en-US" sz="1898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just">
              <a:lnSpc>
                <a:spcPts val="2658"/>
              </a:lnSpc>
            </a:pPr>
            <a:endParaRPr lang="en-US" sz="1898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7316544" y="394765"/>
            <a:ext cx="10629330" cy="20537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891"/>
              </a:lnSpc>
              <a:spcBef>
                <a:spcPct val="0"/>
              </a:spcBef>
            </a:pPr>
            <a:r>
              <a:rPr lang="en-US" sz="8052" b="1" dirty="0">
                <a:solidFill>
                  <a:srgbClr val="D8793C"/>
                </a:solidFill>
                <a:latin typeface="TT Norms Bold"/>
                <a:ea typeface="TT Norms Bold"/>
                <a:cs typeface="TT Norms Bold"/>
                <a:sym typeface="TT Norms Bold"/>
              </a:rPr>
              <a:t>Justice and Ethical Considerations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85506" y="8717849"/>
            <a:ext cx="1542523" cy="2259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246"/>
              </a:lnSpc>
            </a:pPr>
            <a:r>
              <a:rPr lang="en-US" sz="890" dirty="0">
                <a:solidFill>
                  <a:srgbClr val="F0A92D"/>
                </a:solidFill>
                <a:latin typeface="Poppins"/>
                <a:ea typeface="Poppins"/>
                <a:cs typeface="Poppins"/>
                <a:sym typeface="Poppins"/>
              </a:rPr>
              <a:t>Fig11: (iStock, 2025)</a:t>
            </a:r>
          </a:p>
          <a:p>
            <a:pPr algn="just">
              <a:lnSpc>
                <a:spcPts val="546"/>
              </a:lnSpc>
            </a:pPr>
            <a:endParaRPr lang="en-US" sz="890" dirty="0">
              <a:solidFill>
                <a:srgbClr val="F0A92D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3716000" y="8141485"/>
            <a:ext cx="1596377" cy="449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837"/>
              </a:lnSpc>
            </a:pPr>
            <a:r>
              <a:rPr lang="en-US" sz="1312" dirty="0">
                <a:solidFill>
                  <a:srgbClr val="F0A92D"/>
                </a:solidFill>
                <a:latin typeface="Poppins"/>
                <a:ea typeface="Poppins"/>
                <a:cs typeface="Poppins"/>
                <a:sym typeface="Poppins"/>
              </a:rPr>
              <a:t>(Thompson, 2020)</a:t>
            </a:r>
          </a:p>
          <a:p>
            <a:pPr algn="just">
              <a:lnSpc>
                <a:spcPts val="1837"/>
              </a:lnSpc>
            </a:pPr>
            <a:endParaRPr lang="en-US" sz="1312" dirty="0">
              <a:solidFill>
                <a:srgbClr val="F0A92D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166" b="-9166"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3" name="Group 3"/>
          <p:cNvGrpSpPr/>
          <p:nvPr/>
        </p:nvGrpSpPr>
        <p:grpSpPr>
          <a:xfrm rot="-5400000">
            <a:off x="16196116" y="6090089"/>
            <a:ext cx="3412745" cy="5038224"/>
            <a:chOff x="0" y="0"/>
            <a:chExt cx="898830" cy="125801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98830" cy="1258013"/>
            </a:xfrm>
            <a:custGeom>
              <a:avLst/>
              <a:gdLst/>
              <a:ahLst/>
              <a:cxnLst/>
              <a:rect l="l" t="t" r="r" b="b"/>
              <a:pathLst>
                <a:path w="898830" h="1258013">
                  <a:moveTo>
                    <a:pt x="38565" y="0"/>
                  </a:moveTo>
                  <a:lnTo>
                    <a:pt x="860265" y="0"/>
                  </a:lnTo>
                  <a:cubicBezTo>
                    <a:pt x="881564" y="0"/>
                    <a:pt x="898830" y="17266"/>
                    <a:pt x="898830" y="38565"/>
                  </a:cubicBezTo>
                  <a:lnTo>
                    <a:pt x="898830" y="1219448"/>
                  </a:lnTo>
                  <a:cubicBezTo>
                    <a:pt x="898830" y="1240747"/>
                    <a:pt x="881564" y="1258013"/>
                    <a:pt x="860265" y="1258013"/>
                  </a:cubicBezTo>
                  <a:lnTo>
                    <a:pt x="38565" y="1258013"/>
                  </a:lnTo>
                  <a:cubicBezTo>
                    <a:pt x="28337" y="1258013"/>
                    <a:pt x="18528" y="1253950"/>
                    <a:pt x="11295" y="1246718"/>
                  </a:cubicBezTo>
                  <a:cubicBezTo>
                    <a:pt x="4063" y="1239486"/>
                    <a:pt x="0" y="1229676"/>
                    <a:pt x="0" y="1219448"/>
                  </a:cubicBezTo>
                  <a:lnTo>
                    <a:pt x="0" y="38565"/>
                  </a:lnTo>
                  <a:cubicBezTo>
                    <a:pt x="0" y="17266"/>
                    <a:pt x="17266" y="0"/>
                    <a:pt x="38565" y="0"/>
                  </a:cubicBezTo>
                  <a:close/>
                </a:path>
              </a:pathLst>
            </a:custGeom>
            <a:solidFill>
              <a:srgbClr val="46491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898830" cy="131516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 rot="-5400000">
            <a:off x="13748511" y="1606290"/>
            <a:ext cx="8046254" cy="4776520"/>
            <a:chOff x="0" y="0"/>
            <a:chExt cx="2171990" cy="125801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171990" cy="1258013"/>
            </a:xfrm>
            <a:custGeom>
              <a:avLst/>
              <a:gdLst/>
              <a:ahLst/>
              <a:cxnLst/>
              <a:rect l="l" t="t" r="r" b="b"/>
              <a:pathLst>
                <a:path w="2171990" h="1258013">
                  <a:moveTo>
                    <a:pt x="15959" y="0"/>
                  </a:moveTo>
                  <a:lnTo>
                    <a:pt x="2156031" y="0"/>
                  </a:lnTo>
                  <a:cubicBezTo>
                    <a:pt x="2164845" y="0"/>
                    <a:pt x="2171990" y="7145"/>
                    <a:pt x="2171990" y="15959"/>
                  </a:cubicBezTo>
                  <a:lnTo>
                    <a:pt x="2171990" y="1242054"/>
                  </a:lnTo>
                  <a:cubicBezTo>
                    <a:pt x="2171990" y="1246287"/>
                    <a:pt x="2170309" y="1250346"/>
                    <a:pt x="2167316" y="1253339"/>
                  </a:cubicBezTo>
                  <a:cubicBezTo>
                    <a:pt x="2164323" y="1256332"/>
                    <a:pt x="2160264" y="1258013"/>
                    <a:pt x="2156031" y="1258013"/>
                  </a:cubicBezTo>
                  <a:lnTo>
                    <a:pt x="15959" y="1258013"/>
                  </a:lnTo>
                  <a:cubicBezTo>
                    <a:pt x="11727" y="1258013"/>
                    <a:pt x="7667" y="1256332"/>
                    <a:pt x="4674" y="1253339"/>
                  </a:cubicBezTo>
                  <a:cubicBezTo>
                    <a:pt x="1681" y="1250346"/>
                    <a:pt x="0" y="1246287"/>
                    <a:pt x="0" y="1242054"/>
                  </a:cubicBezTo>
                  <a:lnTo>
                    <a:pt x="0" y="15959"/>
                  </a:lnTo>
                  <a:cubicBezTo>
                    <a:pt x="0" y="11727"/>
                    <a:pt x="1681" y="7667"/>
                    <a:pt x="4674" y="4674"/>
                  </a:cubicBezTo>
                  <a:cubicBezTo>
                    <a:pt x="7667" y="1681"/>
                    <a:pt x="11727" y="0"/>
                    <a:pt x="15959" y="0"/>
                  </a:cubicBezTo>
                  <a:close/>
                </a:path>
              </a:pathLst>
            </a:custGeom>
            <a:solidFill>
              <a:srgbClr val="F0A92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2171990" cy="131516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 rot="-5400000">
            <a:off x="-862330" y="3069128"/>
            <a:ext cx="7259925" cy="4776520"/>
            <a:chOff x="0" y="0"/>
            <a:chExt cx="1912079" cy="125801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912079" cy="1258013"/>
            </a:xfrm>
            <a:custGeom>
              <a:avLst/>
              <a:gdLst/>
              <a:ahLst/>
              <a:cxnLst/>
              <a:rect l="l" t="t" r="r" b="b"/>
              <a:pathLst>
                <a:path w="1912079" h="1258013">
                  <a:moveTo>
                    <a:pt x="55452" y="0"/>
                  </a:moveTo>
                  <a:lnTo>
                    <a:pt x="1856627" y="0"/>
                  </a:lnTo>
                  <a:cubicBezTo>
                    <a:pt x="1887252" y="0"/>
                    <a:pt x="1912079" y="24827"/>
                    <a:pt x="1912079" y="55452"/>
                  </a:cubicBezTo>
                  <a:lnTo>
                    <a:pt x="1912079" y="1202561"/>
                  </a:lnTo>
                  <a:cubicBezTo>
                    <a:pt x="1912079" y="1217268"/>
                    <a:pt x="1906237" y="1231373"/>
                    <a:pt x="1895837" y="1241772"/>
                  </a:cubicBezTo>
                  <a:cubicBezTo>
                    <a:pt x="1885438" y="1252171"/>
                    <a:pt x="1871334" y="1258013"/>
                    <a:pt x="1856627" y="1258013"/>
                  </a:cubicBezTo>
                  <a:lnTo>
                    <a:pt x="55452" y="1258013"/>
                  </a:lnTo>
                  <a:cubicBezTo>
                    <a:pt x="40745" y="1258013"/>
                    <a:pt x="26641" y="1252171"/>
                    <a:pt x="16242" y="1241772"/>
                  </a:cubicBezTo>
                  <a:cubicBezTo>
                    <a:pt x="5842" y="1231373"/>
                    <a:pt x="0" y="1217268"/>
                    <a:pt x="0" y="1202561"/>
                  </a:cubicBezTo>
                  <a:lnTo>
                    <a:pt x="0" y="55452"/>
                  </a:lnTo>
                  <a:cubicBezTo>
                    <a:pt x="0" y="40745"/>
                    <a:pt x="5842" y="26641"/>
                    <a:pt x="16242" y="16242"/>
                  </a:cubicBezTo>
                  <a:cubicBezTo>
                    <a:pt x="26641" y="5842"/>
                    <a:pt x="40745" y="0"/>
                    <a:pt x="55452" y="0"/>
                  </a:cubicBezTo>
                  <a:close/>
                </a:path>
              </a:pathLst>
            </a:custGeom>
            <a:solidFill>
              <a:srgbClr val="464914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1912079" cy="131516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2822394" y="-28575"/>
            <a:ext cx="12312467" cy="19855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825"/>
              </a:lnSpc>
            </a:pPr>
            <a:r>
              <a:rPr lang="en-US" sz="6362" b="1" dirty="0">
                <a:solidFill>
                  <a:srgbClr val="D8793C"/>
                </a:solidFill>
                <a:latin typeface="TT Norms Bold"/>
                <a:ea typeface="TT Norms Bold"/>
                <a:cs typeface="TT Norms Bold"/>
                <a:sym typeface="TT Norms Bold"/>
              </a:rPr>
              <a:t>Reimagining Our Food System: A Call for Change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185618" y="1564428"/>
            <a:ext cx="4776520" cy="7259925"/>
            <a:chOff x="0" y="0"/>
            <a:chExt cx="1456488" cy="2213744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456488" cy="2213744"/>
            </a:xfrm>
            <a:custGeom>
              <a:avLst/>
              <a:gdLst/>
              <a:ahLst/>
              <a:cxnLst/>
              <a:rect l="l" t="t" r="r" b="b"/>
              <a:pathLst>
                <a:path w="1456488" h="2213744">
                  <a:moveTo>
                    <a:pt x="77800" y="0"/>
                  </a:moveTo>
                  <a:lnTo>
                    <a:pt x="1378688" y="0"/>
                  </a:lnTo>
                  <a:cubicBezTo>
                    <a:pt x="1421655" y="0"/>
                    <a:pt x="1456488" y="34832"/>
                    <a:pt x="1456488" y="77800"/>
                  </a:cubicBezTo>
                  <a:lnTo>
                    <a:pt x="1456488" y="2135944"/>
                  </a:lnTo>
                  <a:cubicBezTo>
                    <a:pt x="1456488" y="2178912"/>
                    <a:pt x="1421655" y="2213744"/>
                    <a:pt x="1378688" y="2213744"/>
                  </a:cubicBezTo>
                  <a:lnTo>
                    <a:pt x="77800" y="2213744"/>
                  </a:lnTo>
                  <a:cubicBezTo>
                    <a:pt x="34832" y="2213744"/>
                    <a:pt x="0" y="2178912"/>
                    <a:pt x="0" y="2135944"/>
                  </a:cubicBezTo>
                  <a:lnTo>
                    <a:pt x="0" y="77800"/>
                  </a:lnTo>
                  <a:cubicBezTo>
                    <a:pt x="0" y="34832"/>
                    <a:pt x="34832" y="0"/>
                    <a:pt x="77800" y="0"/>
                  </a:cubicBezTo>
                  <a:close/>
                </a:path>
              </a:pathLst>
            </a:custGeom>
            <a:blipFill>
              <a:blip r:embed="rId3"/>
              <a:stretch>
                <a:fillRect l="-10701" r="-10701"/>
              </a:stretch>
            </a:blipFill>
            <a:ln w="38100" cap="rnd">
              <a:solidFill>
                <a:srgbClr val="46491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5257800" y="1890285"/>
            <a:ext cx="9660069" cy="80588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908"/>
              </a:lnSpc>
            </a:pPr>
            <a:endParaRPr lang="en-US" sz="2077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just">
              <a:lnSpc>
                <a:spcPts val="2908"/>
              </a:lnSpc>
            </a:pPr>
            <a:r>
              <a:rPr lang="en-US" sz="2077" b="1" dirty="0" err="1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Recognise</a:t>
            </a:r>
            <a:r>
              <a:rPr lang="en-US" sz="2077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 that factory farming creates interconnected harms:</a:t>
            </a:r>
          </a:p>
          <a:p>
            <a:pPr algn="just">
              <a:lnSpc>
                <a:spcPts val="2908"/>
              </a:lnSpc>
            </a:pPr>
            <a:endParaRPr lang="en-US" sz="2077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352046" lvl="3" indent="-342900" algn="just">
              <a:buFont typeface="Arial" panose="020B0604020202020204" pitchFamily="34" charset="0"/>
              <a:buChar char="•"/>
            </a:pPr>
            <a:r>
              <a:rPr lang="en-US" sz="2077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Exploits, animals, workers, communities, and  environment.</a:t>
            </a:r>
          </a:p>
          <a:p>
            <a:pPr marL="1352046" lvl="3" indent="-342900" algn="just">
              <a:buFont typeface="Arial" panose="020B0604020202020204" pitchFamily="34" charset="0"/>
              <a:buChar char="•"/>
            </a:pPr>
            <a:r>
              <a:rPr lang="en-US" sz="2077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Revealing systemic justice issues in food production.</a:t>
            </a:r>
          </a:p>
          <a:p>
            <a:pPr algn="just">
              <a:lnSpc>
                <a:spcPts val="2908"/>
              </a:lnSpc>
            </a:pPr>
            <a:endParaRPr lang="en-US" sz="2077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just">
              <a:lnSpc>
                <a:spcPts val="2908"/>
              </a:lnSpc>
            </a:pPr>
            <a:r>
              <a:rPr lang="en-US" sz="2077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Support Ethical Practices:</a:t>
            </a:r>
          </a:p>
          <a:p>
            <a:pPr marL="1352046" lvl="3" indent="-342900" algn="just">
              <a:lnSpc>
                <a:spcPts val="2908"/>
              </a:lnSpc>
              <a:buFont typeface="Arial" panose="020B0604020202020204" pitchFamily="34" charset="0"/>
              <a:buChar char="•"/>
            </a:pPr>
            <a:r>
              <a:rPr lang="en-US" sz="2077" b="1" dirty="0" err="1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Prioritise</a:t>
            </a:r>
            <a:r>
              <a:rPr lang="en-US" sz="2077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  welfare over profits.</a:t>
            </a:r>
          </a:p>
          <a:p>
            <a:pPr marL="1352046" lvl="3" indent="-342900" algn="just">
              <a:lnSpc>
                <a:spcPts val="2908"/>
              </a:lnSpc>
              <a:buFont typeface="Arial" panose="020B0604020202020204" pitchFamily="34" charset="0"/>
              <a:buChar char="•"/>
            </a:pPr>
            <a:r>
              <a:rPr lang="en-US" sz="2077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Transition to a humane, sustainable and organic farming systems like C&amp;M Organics.</a:t>
            </a:r>
          </a:p>
          <a:p>
            <a:pPr algn="just">
              <a:lnSpc>
                <a:spcPts val="2908"/>
              </a:lnSpc>
            </a:pPr>
            <a:endParaRPr lang="en-US" sz="2077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just">
              <a:lnSpc>
                <a:spcPts val="2908"/>
              </a:lnSpc>
            </a:pPr>
            <a:r>
              <a:rPr lang="en-US" sz="2077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Empower Communities: </a:t>
            </a:r>
          </a:p>
          <a:p>
            <a:pPr marL="1352046" lvl="3" indent="-342900" algn="just">
              <a:lnSpc>
                <a:spcPts val="2908"/>
              </a:lnSpc>
              <a:buFont typeface="Arial" panose="020B0604020202020204" pitchFamily="34" charset="0"/>
              <a:buChar char="•"/>
            </a:pPr>
            <a:r>
              <a:rPr lang="en-US" sz="2077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Strengthen local food systems to promote food sovereignty.</a:t>
            </a:r>
          </a:p>
          <a:p>
            <a:pPr marL="1352046" lvl="3" indent="-342900" algn="just">
              <a:lnSpc>
                <a:spcPts val="2908"/>
              </a:lnSpc>
              <a:buFont typeface="Arial" panose="020B0604020202020204" pitchFamily="34" charset="0"/>
              <a:buChar char="•"/>
            </a:pPr>
            <a:r>
              <a:rPr lang="en-US" sz="2077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Have equal access to nutritious food, and reduced exploitation.</a:t>
            </a:r>
          </a:p>
          <a:p>
            <a:pPr algn="just">
              <a:lnSpc>
                <a:spcPts val="2908"/>
              </a:lnSpc>
            </a:pPr>
            <a:endParaRPr lang="en-US" sz="2077" b="1" dirty="0">
              <a:solidFill>
                <a:srgbClr val="464914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just">
              <a:lnSpc>
                <a:spcPts val="2908"/>
              </a:lnSpc>
            </a:pPr>
            <a:r>
              <a:rPr lang="en-US" sz="2077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Educate for Change: </a:t>
            </a:r>
          </a:p>
          <a:p>
            <a:pPr marL="1352046" lvl="3" indent="-342900" algn="just">
              <a:lnSpc>
                <a:spcPts val="2908"/>
              </a:lnSpc>
              <a:buFont typeface="Arial" panose="020B0604020202020204" pitchFamily="34" charset="0"/>
              <a:buChar char="•"/>
            </a:pPr>
            <a:r>
              <a:rPr lang="en-US" sz="2077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Raise awareness about the interlinking justice impacts.</a:t>
            </a:r>
          </a:p>
          <a:p>
            <a:pPr marL="1352046" lvl="3" indent="-342900" algn="just">
              <a:lnSpc>
                <a:spcPts val="2908"/>
              </a:lnSpc>
              <a:buFont typeface="Arial" panose="020B0604020202020204" pitchFamily="34" charset="0"/>
              <a:buChar char="•"/>
            </a:pPr>
            <a:r>
              <a:rPr lang="en-US" sz="2077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Advocate for policy reforms.</a:t>
            </a:r>
          </a:p>
          <a:p>
            <a:pPr marL="1352046" lvl="3" indent="-342900" algn="just">
              <a:lnSpc>
                <a:spcPts val="2908"/>
              </a:lnSpc>
              <a:buFont typeface="Arial" panose="020B0604020202020204" pitchFamily="34" charset="0"/>
              <a:buChar char="•"/>
            </a:pPr>
            <a:r>
              <a:rPr lang="en-US" sz="2077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Reduced dependence on industrial meat production.</a:t>
            </a:r>
          </a:p>
          <a:p>
            <a:pPr marL="1352046" lvl="3" indent="-342900" algn="just">
              <a:lnSpc>
                <a:spcPts val="2908"/>
              </a:lnSpc>
              <a:buFont typeface="Arial" panose="020B0604020202020204" pitchFamily="34" charset="0"/>
              <a:buChar char="•"/>
            </a:pPr>
            <a:r>
              <a:rPr lang="en-US" sz="2077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Move away from </a:t>
            </a:r>
            <a:r>
              <a:rPr lang="en-US" sz="2077" b="1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CAFOs and promote </a:t>
            </a:r>
            <a:r>
              <a:rPr lang="en-US" sz="2077" b="1" dirty="0">
                <a:solidFill>
                  <a:srgbClr val="464914"/>
                </a:solidFill>
                <a:latin typeface="Poppins Bold"/>
                <a:ea typeface="Poppins Bold"/>
                <a:cs typeface="Poppins Bold"/>
                <a:sym typeface="Poppins Bold"/>
              </a:rPr>
              <a:t>and move to plant-based diets.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9600" y="8877039"/>
            <a:ext cx="3401479" cy="4339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386"/>
              </a:lnSpc>
            </a:pPr>
            <a:r>
              <a:rPr lang="en-US" sz="990" dirty="0">
                <a:solidFill>
                  <a:srgbClr val="F0A92D"/>
                </a:solidFill>
                <a:latin typeface="Poppins"/>
                <a:ea typeface="Poppins"/>
                <a:cs typeface="Poppins"/>
                <a:sym typeface="Poppins"/>
              </a:rPr>
              <a:t>Fig 12: (C&amp;M Organics, 2022)</a:t>
            </a:r>
          </a:p>
          <a:p>
            <a:pPr algn="just">
              <a:lnSpc>
                <a:spcPts val="2226"/>
              </a:lnSpc>
            </a:pPr>
            <a:endParaRPr lang="en-US" sz="990" dirty="0">
              <a:solidFill>
                <a:srgbClr val="F0A92D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7417" y="-19050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166" b="-916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5400000">
            <a:off x="7892780" y="-7892780"/>
            <a:ext cx="2502440" cy="18288000"/>
            <a:chOff x="0" y="0"/>
            <a:chExt cx="659079" cy="488288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59079" cy="4882883"/>
            </a:xfrm>
            <a:custGeom>
              <a:avLst/>
              <a:gdLst/>
              <a:ahLst/>
              <a:cxnLst/>
              <a:rect l="l" t="t" r="r" b="b"/>
              <a:pathLst>
                <a:path w="659079" h="4882883">
                  <a:moveTo>
                    <a:pt x="52594" y="0"/>
                  </a:moveTo>
                  <a:lnTo>
                    <a:pt x="606485" y="0"/>
                  </a:lnTo>
                  <a:cubicBezTo>
                    <a:pt x="620434" y="0"/>
                    <a:pt x="633811" y="5541"/>
                    <a:pt x="643675" y="15404"/>
                  </a:cubicBezTo>
                  <a:cubicBezTo>
                    <a:pt x="653538" y="25268"/>
                    <a:pt x="659079" y="38645"/>
                    <a:pt x="659079" y="52594"/>
                  </a:cubicBezTo>
                  <a:lnTo>
                    <a:pt x="659079" y="4830290"/>
                  </a:lnTo>
                  <a:cubicBezTo>
                    <a:pt x="659079" y="4844238"/>
                    <a:pt x="653538" y="4857616"/>
                    <a:pt x="643675" y="4867479"/>
                  </a:cubicBezTo>
                  <a:cubicBezTo>
                    <a:pt x="633811" y="4877342"/>
                    <a:pt x="620434" y="4882883"/>
                    <a:pt x="606485" y="4882883"/>
                  </a:cubicBezTo>
                  <a:lnTo>
                    <a:pt x="52594" y="4882883"/>
                  </a:lnTo>
                  <a:cubicBezTo>
                    <a:pt x="38645" y="4882883"/>
                    <a:pt x="25268" y="4877342"/>
                    <a:pt x="15404" y="4867479"/>
                  </a:cubicBezTo>
                  <a:cubicBezTo>
                    <a:pt x="5541" y="4857616"/>
                    <a:pt x="0" y="4844238"/>
                    <a:pt x="0" y="4830290"/>
                  </a:cubicBezTo>
                  <a:lnTo>
                    <a:pt x="0" y="52594"/>
                  </a:lnTo>
                  <a:cubicBezTo>
                    <a:pt x="0" y="38645"/>
                    <a:pt x="5541" y="25268"/>
                    <a:pt x="15404" y="15404"/>
                  </a:cubicBezTo>
                  <a:cubicBezTo>
                    <a:pt x="25268" y="5541"/>
                    <a:pt x="38645" y="0"/>
                    <a:pt x="52594" y="0"/>
                  </a:cubicBezTo>
                  <a:close/>
                </a:path>
              </a:pathLst>
            </a:custGeom>
            <a:solidFill>
              <a:srgbClr val="F0A92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659079" cy="49400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 rot="-5400000">
            <a:off x="8924486" y="-6861074"/>
            <a:ext cx="439028" cy="18288000"/>
            <a:chOff x="0" y="0"/>
            <a:chExt cx="115629" cy="500674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15629" cy="5006740"/>
            </a:xfrm>
            <a:custGeom>
              <a:avLst/>
              <a:gdLst/>
              <a:ahLst/>
              <a:cxnLst/>
              <a:rect l="l" t="t" r="r" b="b"/>
              <a:pathLst>
                <a:path w="115629" h="5006740">
                  <a:moveTo>
                    <a:pt x="57814" y="0"/>
                  </a:moveTo>
                  <a:lnTo>
                    <a:pt x="57814" y="0"/>
                  </a:lnTo>
                  <a:cubicBezTo>
                    <a:pt x="89744" y="0"/>
                    <a:pt x="115629" y="25884"/>
                    <a:pt x="115629" y="57814"/>
                  </a:cubicBezTo>
                  <a:lnTo>
                    <a:pt x="115629" y="4948926"/>
                  </a:lnTo>
                  <a:cubicBezTo>
                    <a:pt x="115629" y="4980856"/>
                    <a:pt x="89744" y="5006740"/>
                    <a:pt x="57814" y="5006740"/>
                  </a:cubicBezTo>
                  <a:lnTo>
                    <a:pt x="57814" y="5006740"/>
                  </a:lnTo>
                  <a:cubicBezTo>
                    <a:pt x="25884" y="5006740"/>
                    <a:pt x="0" y="4980856"/>
                    <a:pt x="0" y="4948926"/>
                  </a:cubicBezTo>
                  <a:lnTo>
                    <a:pt x="0" y="57814"/>
                  </a:lnTo>
                  <a:cubicBezTo>
                    <a:pt x="0" y="25884"/>
                    <a:pt x="25884" y="0"/>
                    <a:pt x="57814" y="0"/>
                  </a:cubicBezTo>
                  <a:close/>
                </a:path>
              </a:pathLst>
            </a:custGeom>
            <a:solidFill>
              <a:srgbClr val="46491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115629" cy="50638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2571440" y="596321"/>
            <a:ext cx="12674249" cy="10308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758"/>
              </a:lnSpc>
              <a:spcBef>
                <a:spcPct val="0"/>
              </a:spcBef>
            </a:pPr>
            <a:r>
              <a:rPr lang="en-US" sz="7916" b="1">
                <a:solidFill>
                  <a:srgbClr val="9A592F"/>
                </a:solidFill>
                <a:latin typeface="TT Norms Bold"/>
                <a:ea typeface="TT Norms Bold"/>
                <a:cs typeface="TT Norms Bold"/>
                <a:sym typeface="TT Norms Bold"/>
              </a:rPr>
              <a:t>References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3600" y="2538639"/>
            <a:ext cx="10139600" cy="66599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99129" lvl="1" indent="-99564" algn="l">
              <a:lnSpc>
                <a:spcPts val="1291"/>
              </a:lnSpc>
              <a:buFont typeface="Arial"/>
              <a:buChar char="•"/>
            </a:pPr>
            <a:r>
              <a:rPr lang="en-US" sz="922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C&amp;M Organics (2022) C&amp;M Organics - Beautiful fennel being harvested from the field... | Facebook, C&amp;M Organics. Available at: https://www.facebook.com/cmorganicfarm/posts/pfbid0NaCQ1Hd48emAKbagyn5u977wwJx64YG1CjJXs13buT1Ki9DVTpfMsAcLbWopp4T5l?locale=en_GB (Accessed: 6 March 2025).</a:t>
            </a:r>
          </a:p>
          <a:p>
            <a:pPr algn="l">
              <a:lnSpc>
                <a:spcPts val="1291"/>
              </a:lnSpc>
            </a:pPr>
            <a:endParaRPr lang="en-US" sz="922" b="1" dirty="0">
              <a:solidFill>
                <a:srgbClr val="9A592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99129" lvl="1" indent="-99564" algn="l">
              <a:lnSpc>
                <a:spcPts val="1291"/>
              </a:lnSpc>
              <a:buFont typeface="Arial"/>
              <a:buChar char="•"/>
            </a:pPr>
            <a:r>
              <a:rPr lang="en-US" sz="922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Compassion in world farming (2024) poultry-farm.jpg (1460×823), Compassion In World Farming. Available at: https://www.ciwf.org.uk/media/7456647/poultry-farm.jpg?anchor=center&amp;mode=crop&amp;width=1460&amp;height=0&amp;format=webp&amp;rnd=133522918690000000 (Accessed: 23 February 2025).</a:t>
            </a:r>
          </a:p>
          <a:p>
            <a:pPr algn="l">
              <a:lnSpc>
                <a:spcPts val="1291"/>
              </a:lnSpc>
            </a:pPr>
            <a:endParaRPr lang="en-US" sz="922" b="1" dirty="0">
              <a:solidFill>
                <a:srgbClr val="9A592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99129" lvl="1" indent="-99564" algn="l">
              <a:lnSpc>
                <a:spcPts val="1291"/>
              </a:lnSpc>
              <a:buFont typeface="Arial"/>
              <a:buChar char="•"/>
            </a:pPr>
            <a:r>
              <a:rPr lang="en-US" sz="922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Compassion in world farming (2025a) deforestation-in-brazil-aerial-2868x1920.jpg (1460×977). Available at: https://www.ciwf.org.uk/media/7434068/deforestation-in-brazil-aerial-2868x1920.jpg?anchor=center&amp;mode=crop&amp;width=1460&amp;height=0&amp;format=webp&amp;rnd=132524449580000000 (Accessed: 24 February 2025).</a:t>
            </a:r>
          </a:p>
          <a:p>
            <a:pPr algn="l">
              <a:lnSpc>
                <a:spcPts val="1291"/>
              </a:lnSpc>
            </a:pPr>
            <a:endParaRPr lang="en-US" sz="922" b="1" dirty="0">
              <a:solidFill>
                <a:srgbClr val="9A592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99129" lvl="1" indent="-99564" algn="l">
              <a:lnSpc>
                <a:spcPts val="1291"/>
              </a:lnSpc>
              <a:buFont typeface="Arial"/>
              <a:buChar char="•"/>
            </a:pPr>
            <a:r>
              <a:rPr lang="en-US" sz="922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Compassion in world farming (2025b) homepage-slider-pig-in-cage.jpg (2000×615). Available at: https://www.ciwf.org.uk/media/7455519/homepage-slider-pig-in-cage.jpg?mode=max&amp;width=2000&amp;height=615&amp;format=webp&amp;rnd=133426180410000000 (Accessed: 24 February 2025).</a:t>
            </a:r>
          </a:p>
          <a:p>
            <a:pPr algn="l">
              <a:lnSpc>
                <a:spcPts val="1291"/>
              </a:lnSpc>
            </a:pPr>
            <a:endParaRPr lang="en-US" sz="922" b="1" dirty="0">
              <a:solidFill>
                <a:srgbClr val="9A592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99129" lvl="1" indent="-99564" algn="l">
              <a:lnSpc>
                <a:spcPts val="1291"/>
              </a:lnSpc>
              <a:buFont typeface="Arial"/>
              <a:buChar char="•"/>
            </a:pPr>
            <a:r>
              <a:rPr lang="en-US" sz="922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Debating Science (2016) Overuse of Antibiotics in Livestock Leading to Antibiotic Resistance, Debating Science. Available at: https://bpb-us-e2.wpmucdn.com/websites.umass.edu/dist/9/20335/files/2016/12/KCI4azq5RzMBBkHeIMqE6Tl72eJkfbmt4t8yenImKBVvK0kTmF0xjctABnaLJIm9-2.jpeg (Accessed: 24 February 2025).</a:t>
            </a:r>
          </a:p>
          <a:p>
            <a:pPr algn="l">
              <a:lnSpc>
                <a:spcPts val="1291"/>
              </a:lnSpc>
            </a:pPr>
            <a:endParaRPr lang="en-US" sz="922" b="1" dirty="0">
              <a:solidFill>
                <a:srgbClr val="9A592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99129" lvl="1" indent="-99564" algn="l">
              <a:lnSpc>
                <a:spcPts val="1291"/>
              </a:lnSpc>
              <a:buFont typeface="Arial"/>
              <a:buChar char="•"/>
            </a:pPr>
            <a:r>
              <a:rPr lang="en-US" sz="922" b="1" dirty="0" err="1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Freepik</a:t>
            </a:r>
            <a:r>
              <a:rPr lang="en-US" sz="922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 (2025) Ai generated chicken picture | AI-generated image, </a:t>
            </a:r>
            <a:r>
              <a:rPr lang="en-US" sz="922" b="1" dirty="0" err="1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Freepik</a:t>
            </a:r>
            <a:r>
              <a:rPr lang="en-US" sz="922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. Available at: https://www.freepik.com/free-ai-image/ai-generated-chicken-picture_94963081.htm (Accessed: 5 March 2025).</a:t>
            </a:r>
          </a:p>
          <a:p>
            <a:pPr algn="l">
              <a:lnSpc>
                <a:spcPts val="1291"/>
              </a:lnSpc>
            </a:pPr>
            <a:endParaRPr lang="en-US" sz="922" b="1" dirty="0">
              <a:solidFill>
                <a:srgbClr val="9A592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99129" lvl="1" indent="-99564" algn="l">
              <a:lnSpc>
                <a:spcPts val="1291"/>
              </a:lnSpc>
              <a:buFont typeface="Arial"/>
              <a:buChar char="•"/>
            </a:pPr>
            <a:r>
              <a:rPr lang="en-US" sz="922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iStock (2022) Fresh raw beef meat in shape of heart isolated on white background, iStock. Available at: https://www.istockphoto.com/photo/fresh-raw-beef-meat-in-shape-of-heart-gm1373151307-442080648 (Accessed: 6 March 2025).</a:t>
            </a:r>
          </a:p>
          <a:p>
            <a:pPr algn="l">
              <a:lnSpc>
                <a:spcPts val="1291"/>
              </a:lnSpc>
            </a:pPr>
            <a:endParaRPr lang="en-US" sz="922" b="1" dirty="0">
              <a:solidFill>
                <a:srgbClr val="9A592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99129" lvl="1" indent="-99564" algn="l">
              <a:lnSpc>
                <a:spcPts val="1291"/>
              </a:lnSpc>
              <a:buFont typeface="Arial"/>
              <a:buChar char="•"/>
            </a:pPr>
            <a:r>
              <a:rPr lang="en-US" sz="922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Levitt, T. (2016) Chicken Factory Farm3500.jpg (3800×2278), The Guardian. Available at: https://i.guim.co.uk/img/media/af821d1a47699e27edc3b3d8693de5dd909ed875/0_233_3500_2099/master/3500.jpg?width=1900&amp;dpr=2&amp;s=none&amp;crop=none (Accessed: 25 February 2025).</a:t>
            </a:r>
          </a:p>
          <a:p>
            <a:pPr algn="l">
              <a:lnSpc>
                <a:spcPts val="1291"/>
              </a:lnSpc>
            </a:pPr>
            <a:endParaRPr lang="en-US" sz="922" b="1" dirty="0">
              <a:solidFill>
                <a:srgbClr val="9A592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99129" lvl="1" indent="-99564" algn="l">
              <a:lnSpc>
                <a:spcPts val="1291"/>
              </a:lnSpc>
              <a:buFont typeface="Arial"/>
              <a:buChar char="•"/>
            </a:pPr>
            <a:r>
              <a:rPr lang="en-US" sz="922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Our World in Data (2018) Land use of foods per 1000 kilocalories, Our World in Data. Available at: https://ourworldindata.org/grapher/land-use-kcal-poore (Accessed: 3 March 2025).</a:t>
            </a:r>
          </a:p>
          <a:p>
            <a:pPr algn="l">
              <a:lnSpc>
                <a:spcPts val="1291"/>
              </a:lnSpc>
            </a:pPr>
            <a:endParaRPr lang="en-US" sz="922" b="1" dirty="0">
              <a:solidFill>
                <a:srgbClr val="9A592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99129" lvl="1" indent="-99564" algn="l">
              <a:lnSpc>
                <a:spcPts val="1291"/>
              </a:lnSpc>
              <a:buFont typeface="Arial"/>
              <a:buChar char="•"/>
            </a:pPr>
            <a:r>
              <a:rPr lang="en-US" sz="922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Our World in Data (2023) Yearly number of animals slaughtered for meat, Our World in Data. Available at: https://ourworldindata.org/grapher/animals-slaughtered-for-meat (Accessed: 3 March 2025).</a:t>
            </a:r>
          </a:p>
          <a:p>
            <a:pPr algn="l">
              <a:lnSpc>
                <a:spcPts val="1291"/>
              </a:lnSpc>
            </a:pPr>
            <a:endParaRPr lang="en-US" sz="922" b="1" dirty="0">
              <a:solidFill>
                <a:srgbClr val="9A592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99129" lvl="1" indent="-99564" algn="l">
              <a:lnSpc>
                <a:spcPts val="1291"/>
              </a:lnSpc>
              <a:buFont typeface="Arial"/>
              <a:buChar char="•"/>
            </a:pPr>
            <a:r>
              <a:rPr lang="en-US" sz="922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Wilson, J.M. (2013) ‘“Cry Wolf”: An “Animal Farm” for the 21st Century’, The Imaginative Conservative, 16 November. Available at: https://theimaginativeconservative.org/2013/11/cry-wolf-paul-lake-animal-farm-george-orwell-james-matthew-wilson.html (Accessed: 6 March 2025).</a:t>
            </a:r>
          </a:p>
          <a:p>
            <a:pPr algn="l">
              <a:lnSpc>
                <a:spcPts val="1291"/>
              </a:lnSpc>
            </a:pPr>
            <a:endParaRPr lang="en-US" sz="922" b="1" dirty="0">
              <a:solidFill>
                <a:srgbClr val="9A592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199129" lvl="1" indent="-99564" algn="l">
              <a:lnSpc>
                <a:spcPts val="1291"/>
              </a:lnSpc>
              <a:buFont typeface="Arial"/>
              <a:buChar char="•"/>
            </a:pPr>
            <a:r>
              <a:rPr lang="en-US" sz="922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World Animal Protection (2022) hidden-health-impact-infographic-150dpi_a.jpg (1280×847). Available at: https://www.worldanimalprotection.us/cdn-cgi/image/fit=cover,width=1280/siteassets/article/hidden-health-impact-infographic-150dpi_a.jpg (Accessed: 25 February 2025).</a:t>
            </a:r>
          </a:p>
          <a:p>
            <a:pPr algn="l">
              <a:lnSpc>
                <a:spcPts val="1291"/>
              </a:lnSpc>
            </a:pPr>
            <a:endParaRPr lang="en-US" sz="922" b="1" dirty="0">
              <a:solidFill>
                <a:srgbClr val="9A592F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36663" y="2099608"/>
            <a:ext cx="3401479" cy="309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66"/>
              </a:lnSpc>
            </a:pPr>
            <a:r>
              <a:rPr lang="en-US" sz="1690" b="1">
                <a:solidFill>
                  <a:srgbClr val="F0A92D"/>
                </a:solidFill>
                <a:latin typeface="Poppins Bold"/>
                <a:ea typeface="Poppins Bold"/>
                <a:cs typeface="Poppins Bold"/>
                <a:sym typeface="Poppins Bold"/>
              </a:rPr>
              <a:t>Image References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1125198" y="2063411"/>
            <a:ext cx="2667002" cy="2914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366"/>
              </a:lnSpc>
            </a:pPr>
            <a:r>
              <a:rPr lang="en-US" sz="1690" b="1" dirty="0">
                <a:solidFill>
                  <a:srgbClr val="F0A92D"/>
                </a:solidFill>
                <a:latin typeface="Poppins Bold"/>
                <a:ea typeface="Poppins Bold"/>
                <a:cs typeface="Poppins Bold"/>
                <a:sym typeface="Poppins Bold"/>
              </a:rPr>
              <a:t>Bibliography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125199" y="2629065"/>
            <a:ext cx="6939201" cy="53272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05237" lvl="1" indent="-102619" algn="l">
              <a:lnSpc>
                <a:spcPts val="1330"/>
              </a:lnSpc>
              <a:buFont typeface="Arial"/>
              <a:buChar char="•"/>
            </a:pPr>
            <a:r>
              <a:rPr lang="en-US" sz="950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Chalmers, M. (2022) The impact of factory farming on workers, The Humane League UK. Available at: https://thehumaneleague.org.uk/article/the-impact-of-factory-farming-on-workers (Accessed: 3 March 2025).</a:t>
            </a:r>
          </a:p>
          <a:p>
            <a:pPr algn="l">
              <a:lnSpc>
                <a:spcPts val="1330"/>
              </a:lnSpc>
            </a:pPr>
            <a:endParaRPr lang="en-US" sz="950" b="1" dirty="0">
              <a:solidFill>
                <a:srgbClr val="9A592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205237" lvl="1" indent="-102619" algn="l">
              <a:lnSpc>
                <a:spcPts val="1330"/>
              </a:lnSpc>
              <a:buFont typeface="Arial"/>
              <a:buChar char="•"/>
            </a:pPr>
            <a:r>
              <a:rPr lang="en-US" sz="950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Goldstein, H. (2024) How Animal Captivity Affects Mammals’ Brains, Behavior, and Health, World Animal Protection US. Available at: https://www.worldanimalprotection.us/latest/blogs/heres-how-captivity-affects-mammals-brains/ (Accessed: 7 March 2025).</a:t>
            </a:r>
          </a:p>
          <a:p>
            <a:pPr algn="l">
              <a:lnSpc>
                <a:spcPts val="1330"/>
              </a:lnSpc>
            </a:pPr>
            <a:endParaRPr lang="en-US" sz="950" b="1" dirty="0">
              <a:solidFill>
                <a:srgbClr val="9A592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205237" lvl="1" indent="-102619" algn="l">
              <a:lnSpc>
                <a:spcPts val="1330"/>
              </a:lnSpc>
              <a:buFont typeface="Arial"/>
              <a:buChar char="•"/>
            </a:pPr>
            <a:r>
              <a:rPr lang="en-US" sz="950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Levin </a:t>
            </a:r>
            <a:r>
              <a:rPr lang="en-US" sz="950" b="1" dirty="0" err="1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Schtulberg</a:t>
            </a:r>
            <a:r>
              <a:rPr lang="en-US" sz="950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, E. (2024) ‘How do we use the Earth’s land? | </a:t>
            </a:r>
            <a:r>
              <a:rPr lang="en-US" sz="950" b="1" dirty="0" err="1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Datawrapper</a:t>
            </a:r>
            <a:r>
              <a:rPr lang="en-US" sz="950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 Blog’, </a:t>
            </a:r>
            <a:r>
              <a:rPr lang="en-US" sz="950" b="1" dirty="0" err="1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Datawrapper</a:t>
            </a:r>
            <a:r>
              <a:rPr lang="en-US" sz="950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, 16 May. Available at: https://www.datawrapper.de/blog/land-use-animal-agriculture (Accessed: 7 March 2025).</a:t>
            </a:r>
          </a:p>
          <a:p>
            <a:pPr algn="l">
              <a:lnSpc>
                <a:spcPts val="1330"/>
              </a:lnSpc>
            </a:pPr>
            <a:endParaRPr lang="en-US" sz="950" b="1" dirty="0">
              <a:solidFill>
                <a:srgbClr val="9A592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205237" lvl="1" indent="-102619" algn="l">
              <a:lnSpc>
                <a:spcPts val="1330"/>
              </a:lnSpc>
              <a:buFont typeface="Arial"/>
              <a:buChar char="•"/>
            </a:pPr>
            <a:r>
              <a:rPr lang="en-US" sz="950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Sheehan, V., Duran, B. and Earls, C. (2016) ‘Overuse of Antibiotics in Livestock Leading to Antibiotic Resistance’, Debating Science, 6 December. Available at: https://websites.umass.edu/natsci397a-eross/overuse-of-antibiotics-in-livestock-leading-to-antibiotic-resistance/.</a:t>
            </a:r>
          </a:p>
          <a:p>
            <a:pPr algn="l">
              <a:lnSpc>
                <a:spcPts val="1330"/>
              </a:lnSpc>
            </a:pPr>
            <a:endParaRPr lang="en-US" sz="950" b="1" dirty="0">
              <a:solidFill>
                <a:srgbClr val="9A592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205237" lvl="1" indent="-102619" algn="l">
              <a:lnSpc>
                <a:spcPts val="1330"/>
              </a:lnSpc>
              <a:buFont typeface="Arial"/>
              <a:buChar char="•"/>
            </a:pPr>
            <a:r>
              <a:rPr lang="en-US" sz="950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The Humane League (2020) Factory Farming: What It Is and Why It’s a Problem, The Humane League. Available at: https://thehumaneleague.org/article/what-is-factory-farming (Accessed: 3 March 2025).</a:t>
            </a:r>
          </a:p>
          <a:p>
            <a:pPr algn="l">
              <a:lnSpc>
                <a:spcPts val="1330"/>
              </a:lnSpc>
            </a:pPr>
            <a:endParaRPr lang="en-US" sz="950" b="1" dirty="0">
              <a:solidFill>
                <a:srgbClr val="9A592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205237" lvl="1" indent="-102619" algn="l">
              <a:lnSpc>
                <a:spcPts val="1330"/>
              </a:lnSpc>
              <a:buFont typeface="Arial"/>
              <a:buChar char="•"/>
            </a:pPr>
            <a:r>
              <a:rPr lang="en-US" sz="950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Thompson, P.B. (2020) ‘Philosophical ethics and the improvement of farmed animal lives’, Animal Frontiers: The Review Magazine of Animal Agriculture, 10(1), pp. 21–28. Available at: https://doi.org/10.1093/af/vfz054.</a:t>
            </a:r>
          </a:p>
          <a:p>
            <a:pPr algn="l">
              <a:lnSpc>
                <a:spcPts val="1330"/>
              </a:lnSpc>
            </a:pPr>
            <a:endParaRPr lang="en-US" sz="950" b="1" dirty="0">
              <a:solidFill>
                <a:srgbClr val="9A592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205237" lvl="1" indent="-102619" algn="l">
              <a:lnSpc>
                <a:spcPts val="1330"/>
              </a:lnSpc>
              <a:buFont typeface="Arial"/>
              <a:buChar char="•"/>
            </a:pPr>
            <a:r>
              <a:rPr lang="en-US" sz="950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Viva! (2025a) Deforestation: Animal agriculture is the biggest driver of deforestation as forests are cleared to make way for growing animal feed and grazing., Viva! Available at: https://viva.org.uk/planet/the-issues/deforestation/ (Accessed: 5 March 2025).</a:t>
            </a:r>
          </a:p>
          <a:p>
            <a:pPr algn="l">
              <a:lnSpc>
                <a:spcPts val="1330"/>
              </a:lnSpc>
            </a:pPr>
            <a:endParaRPr lang="en-US" sz="950" b="1" dirty="0">
              <a:solidFill>
                <a:srgbClr val="9A592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205237" lvl="1" indent="-102619" algn="l">
              <a:lnSpc>
                <a:spcPts val="1330"/>
              </a:lnSpc>
              <a:buFont typeface="Arial"/>
              <a:buChar char="•"/>
            </a:pPr>
            <a:r>
              <a:rPr lang="en-US" sz="950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Viva! (2025b) How Pigs Are Farmed and Killed, Viva! Available at: https://viva.org.uk/animals/pigs/ (Accessed: 3 March 2025).</a:t>
            </a:r>
          </a:p>
          <a:p>
            <a:pPr algn="l">
              <a:lnSpc>
                <a:spcPts val="1330"/>
              </a:lnSpc>
            </a:pPr>
            <a:endParaRPr lang="en-US" sz="950" b="1" dirty="0">
              <a:solidFill>
                <a:srgbClr val="9A592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205237" lvl="1" indent="-102619" algn="l">
              <a:lnSpc>
                <a:spcPts val="1330"/>
              </a:lnSpc>
              <a:buFont typeface="Arial"/>
              <a:buChar char="•"/>
            </a:pPr>
            <a:r>
              <a:rPr lang="en-US" sz="950" b="1" dirty="0">
                <a:solidFill>
                  <a:srgbClr val="9A592F"/>
                </a:solidFill>
                <a:latin typeface="Poppins Bold"/>
                <a:ea typeface="Poppins Bold"/>
                <a:cs typeface="Poppins Bold"/>
                <a:sym typeface="Poppins Bold"/>
              </a:rPr>
              <a:t>World Animal Protection (2022) The Hidden Health Impacts of Factory Farming, World Animal Protection US. Available at: https://www.worldanimalprotection.us/latest/blogs/hidden-health-impacts-factory-farming/ (Accessed: 5 March 2025).</a:t>
            </a:r>
          </a:p>
          <a:p>
            <a:pPr algn="l">
              <a:lnSpc>
                <a:spcPts val="1330"/>
              </a:lnSpc>
            </a:pPr>
            <a:endParaRPr lang="en-US" sz="950" b="1" dirty="0">
              <a:solidFill>
                <a:srgbClr val="9A592F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1534</TotalTime>
  <Words>1943</Words>
  <Application>Microsoft Office PowerPoint</Application>
  <PresentationFormat>Custom</PresentationFormat>
  <Paragraphs>193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Poppins</vt:lpstr>
      <vt:lpstr>Aptos</vt:lpstr>
      <vt:lpstr>TT Norms</vt:lpstr>
      <vt:lpstr>Poppins Bold</vt:lpstr>
      <vt:lpstr>Arial</vt:lpstr>
      <vt:lpstr>TT Norms Bold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Factory Farming: Feeding Injustice.</dc:title>
  <cp:lastModifiedBy>Heather Youg</cp:lastModifiedBy>
  <cp:revision>1</cp:revision>
  <dcterms:created xsi:type="dcterms:W3CDTF">2006-08-16T00:00:00Z</dcterms:created>
  <dcterms:modified xsi:type="dcterms:W3CDTF">2025-03-11T13:31:18Z</dcterms:modified>
  <dc:identifier>DAGe4w1GztI</dc:identifier>
</cp:coreProperties>
</file>