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7" d="100"/>
          <a:sy n="67" d="100"/>
        </p:scale>
        <p:origin x="45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C99E24-2EA5-4F8B-B25F-FFB8D9FC536C}" type="datetimeFigureOut">
              <a:rPr lang="en-US"/>
              <a:t>7/4/2022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4408A-8374-4B28-92CB-124A852D3547}"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Therefore, the study is going to address some alternative solutions in order to deal with the issue. The study aims to identify the impact of the shortage of staff on the employees as well as on the organizations.</a:t>
            </a:r>
          </a:p>
          <a:p>
            <a:br>
              <a:rPr lang="en-US" dirty="0"/>
            </a:br>
            <a:endParaRPr lang="en-US" dirty="0"/>
          </a:p>
        </p:txBody>
      </p:sp>
      <p:sp>
        <p:nvSpPr>
          <p:cNvPr id="4" name="Slide Number Placeholder 3"/>
          <p:cNvSpPr>
            <a:spLocks noGrp="1"/>
          </p:cNvSpPr>
          <p:nvPr>
            <p:ph type="sldNum" sz="quarter" idx="5"/>
          </p:nvPr>
        </p:nvSpPr>
        <p:spPr/>
        <p:txBody>
          <a:bodyPr/>
          <a:lstStyle/>
          <a:p>
            <a:fld id="{1114408A-8374-4B28-92CB-124A852D3547}" type="slidenum">
              <a:r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Thus, it is very problematic for the present workers to manage each and every patient in the hospital. It becomes very challenging for them to attain the patients. Therefore, the work is getting worse. The community and mental health providers are constantly facing this issue.</a:t>
            </a:r>
          </a:p>
          <a:p>
            <a:br>
              <a:rPr lang="en-US" dirty="0"/>
            </a:br>
            <a:endParaRPr lang="en-US" dirty="0"/>
          </a:p>
        </p:txBody>
      </p:sp>
      <p:sp>
        <p:nvSpPr>
          <p:cNvPr id="4" name="Slide Number Placeholder 3"/>
          <p:cNvSpPr>
            <a:spLocks noGrp="1"/>
          </p:cNvSpPr>
          <p:nvPr>
            <p:ph type="sldNum" sz="quarter" idx="5"/>
          </p:nvPr>
        </p:nvSpPr>
        <p:spPr/>
        <p:txBody>
          <a:bodyPr/>
          <a:lstStyle/>
          <a:p>
            <a:fld id="{1114408A-8374-4B28-92CB-124A852D3547}" type="slidenum">
              <a:r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 Due to such reasons, the patients are not getting the actual services which are required for a patient to heal. In the hospitals, it is going to lead to a higher rate of morbidity along with mortality rates.</a:t>
            </a:r>
          </a:p>
          <a:p>
            <a:br>
              <a:rPr lang="en-US" dirty="0"/>
            </a:br>
            <a:endParaRPr lang="en-US" dirty="0"/>
          </a:p>
        </p:txBody>
      </p:sp>
      <p:sp>
        <p:nvSpPr>
          <p:cNvPr id="4" name="Slide Number Placeholder 3"/>
          <p:cNvSpPr>
            <a:spLocks noGrp="1"/>
          </p:cNvSpPr>
          <p:nvPr>
            <p:ph type="sldNum" sz="quarter" idx="5"/>
          </p:nvPr>
        </p:nvSpPr>
        <p:spPr/>
        <p:txBody>
          <a:bodyPr/>
          <a:lstStyle/>
          <a:p>
            <a:fld id="{1114408A-8374-4B28-92CB-124A852D3547}" type="slidenum">
              <a:r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Since it is the task and duty of the healthcare organization to maintain the health and take care of the patient, therefore, due to the shortage of the staff they are not able to maintain their duty.</a:t>
            </a:r>
          </a:p>
          <a:p>
            <a:br>
              <a:rPr lang="en-US" dirty="0"/>
            </a:br>
            <a:endParaRPr lang="en-US" dirty="0"/>
          </a:p>
        </p:txBody>
      </p:sp>
      <p:sp>
        <p:nvSpPr>
          <p:cNvPr id="4" name="Slide Number Placeholder 3"/>
          <p:cNvSpPr>
            <a:spLocks noGrp="1"/>
          </p:cNvSpPr>
          <p:nvPr>
            <p:ph type="sldNum" sz="quarter" idx="5"/>
          </p:nvPr>
        </p:nvSpPr>
        <p:spPr/>
        <p:txBody>
          <a:bodyPr/>
          <a:lstStyle/>
          <a:p>
            <a:fld id="{1114408A-8374-4B28-92CB-124A852D3547}" type="slidenum">
              <a:r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There are uncertainties about how the medication is going to be brought to Uk after it has originated in the EU. Due to the mediocre salaries, there are no qualified staff in healthcare. </a:t>
            </a:r>
          </a:p>
          <a:p>
            <a:br>
              <a:rPr lang="en-US" dirty="0"/>
            </a:br>
            <a:endParaRPr lang="en-US" dirty="0"/>
          </a:p>
        </p:txBody>
      </p:sp>
      <p:sp>
        <p:nvSpPr>
          <p:cNvPr id="4" name="Slide Number Placeholder 3"/>
          <p:cNvSpPr>
            <a:spLocks noGrp="1"/>
          </p:cNvSpPr>
          <p:nvPr>
            <p:ph type="sldNum" sz="quarter" idx="5"/>
          </p:nvPr>
        </p:nvSpPr>
        <p:spPr/>
        <p:txBody>
          <a:bodyPr/>
          <a:lstStyle/>
          <a:p>
            <a:fld id="{1114408A-8374-4B28-92CB-124A852D3547}" type="slidenum">
              <a:r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a:p>
          <a:p>
            <a:pPr algn="just"/>
            <a:r>
              <a:rPr lang="en-US" dirty="0"/>
              <a:t>Causes</a:t>
            </a:r>
          </a:p>
          <a:p>
            <a:pPr marL="285750" indent="-285750" algn="just">
              <a:buFont typeface="Arial" panose="020B0604020202020204"/>
              <a:buChar char="•"/>
            </a:pPr>
            <a:r>
              <a:rPr lang="en-US" dirty="0"/>
              <a:t>Many staff are not skillfully qualified.</a:t>
            </a:r>
          </a:p>
          <a:p>
            <a:pPr marL="285750" indent="-285750" algn="just">
              <a:buFont typeface="Arial" panose="020B0604020202020204"/>
              <a:buChar char="•"/>
            </a:pPr>
            <a:r>
              <a:rPr lang="en-US" dirty="0"/>
              <a:t>The salaries are not up to the expectations.</a:t>
            </a:r>
          </a:p>
          <a:p>
            <a:pPr marL="285750" indent="-285750" algn="just">
              <a:buFont typeface="Arial" panose="020B0604020202020204"/>
              <a:buChar char="•"/>
            </a:pPr>
            <a:r>
              <a:rPr lang="en-US" dirty="0"/>
              <a:t>Due to the formation of Brexit which is really an essential and critical issue.</a:t>
            </a:r>
          </a:p>
          <a:p>
            <a:pPr algn="just"/>
            <a:r>
              <a:rPr lang="en-US" dirty="0"/>
              <a:t>Effects</a:t>
            </a:r>
            <a:endParaRPr lang="en-US" dirty="0">
              <a:cs typeface="Calibri" panose="020F0502020204030204"/>
            </a:endParaRPr>
          </a:p>
          <a:p>
            <a:pPr marL="285750" indent="-285750" algn="just">
              <a:buFont typeface="Arial" panose="020B0604020202020204"/>
              <a:buChar char="•"/>
            </a:pPr>
            <a:r>
              <a:rPr lang="en-US" dirty="0"/>
              <a:t>Patients are not getting good treatment.</a:t>
            </a:r>
          </a:p>
          <a:p>
            <a:pPr marL="285750" indent="-285750" algn="just">
              <a:buFont typeface="Arial" panose="020B0604020202020204"/>
              <a:buChar char="•"/>
            </a:pPr>
            <a:r>
              <a:rPr lang="en-US" dirty="0"/>
              <a:t>They are not taken care of due to the huge number of patients and a small number of workers.</a:t>
            </a:r>
          </a:p>
          <a:p>
            <a:pPr marL="285750" indent="-285750" algn="just">
              <a:buFont typeface="Arial" panose="020B0604020202020204"/>
              <a:buChar char="•"/>
            </a:pPr>
            <a:r>
              <a:rPr lang="en-US" dirty="0"/>
              <a:t>Higher stress among the existing workers leads to failure-to-rescue rates.</a:t>
            </a:r>
          </a:p>
          <a:p>
            <a:pPr algn="just"/>
            <a:r>
              <a:rPr lang="en-US" dirty="0"/>
              <a:t>Note - Due to this complex problem of staff shortage, the ratio of patient-to-nurse has automatically decreased in the healthcare </a:t>
            </a:r>
            <a:r>
              <a:rPr lang="en-US" dirty="0" err="1"/>
              <a:t>centre</a:t>
            </a:r>
            <a:r>
              <a:rPr lang="en-US" dirty="0"/>
              <a:t> (</a:t>
            </a:r>
            <a:r>
              <a:rPr lang="en-US" dirty="0" err="1"/>
              <a:t>Marć</a:t>
            </a:r>
            <a:r>
              <a:rPr lang="en-US" dirty="0"/>
              <a:t>, et al, 2019). Therefore, it has led to a great loss of lives in many cases.</a:t>
            </a:r>
          </a:p>
          <a:p>
            <a:br>
              <a:rPr lang="en-US" dirty="0"/>
            </a:br>
            <a:endParaRPr lang="en-US" dirty="0"/>
          </a:p>
        </p:txBody>
      </p:sp>
      <p:sp>
        <p:nvSpPr>
          <p:cNvPr id="4" name="Slide Number Placeholder 3"/>
          <p:cNvSpPr>
            <a:spLocks noGrp="1"/>
          </p:cNvSpPr>
          <p:nvPr>
            <p:ph type="sldNum" sz="quarter" idx="5"/>
          </p:nvPr>
        </p:nvSpPr>
        <p:spPr/>
        <p:txBody>
          <a:bodyPr/>
          <a:lstStyle/>
          <a:p>
            <a:fld id="{1114408A-8374-4B28-92CB-124A852D3547}" type="slidenum">
              <a:r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is going to help the staff to work more comfortably and with greater enthusiasm. It is even going to lead to a huge increase in the rate of productivity. More educational opportunities must be provided for the staff along with flexible schedules so that they can manage their schedules. The process of recruitment must be improved and enhanced.</a:t>
            </a:r>
          </a:p>
          <a:p>
            <a:br>
              <a:rPr lang="en-US" dirty="0"/>
            </a:br>
            <a:br>
              <a:rPr lang="en-US" dirty="0"/>
            </a:br>
            <a:endParaRPr lang="en-US" dirty="0"/>
          </a:p>
        </p:txBody>
      </p:sp>
      <p:sp>
        <p:nvSpPr>
          <p:cNvPr id="4" name="Slide Number Placeholder 3"/>
          <p:cNvSpPr>
            <a:spLocks noGrp="1"/>
          </p:cNvSpPr>
          <p:nvPr>
            <p:ph type="sldNum" sz="quarter" idx="5"/>
          </p:nvPr>
        </p:nvSpPr>
        <p:spPr/>
        <p:txBody>
          <a:bodyPr/>
          <a:lstStyle/>
          <a:p>
            <a:fld id="{1114408A-8374-4B28-92CB-124A852D3547}" type="slidenum">
              <a:r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 It is also the duty and responsibility of the government of the nation to look into this issue and recruit the best staff after providing them with the quality training that is required.</a:t>
            </a:r>
          </a:p>
          <a:p>
            <a:br>
              <a:rPr lang="en-US" dirty="0"/>
            </a:br>
            <a:endParaRPr lang="en-US" dirty="0"/>
          </a:p>
        </p:txBody>
      </p:sp>
      <p:sp>
        <p:nvSpPr>
          <p:cNvPr id="4" name="Slide Number Placeholder 3"/>
          <p:cNvSpPr>
            <a:spLocks noGrp="1"/>
          </p:cNvSpPr>
          <p:nvPr>
            <p:ph type="sldNum" sz="quarter" idx="5"/>
          </p:nvPr>
        </p:nvSpPr>
        <p:spPr/>
        <p:txBody>
          <a:bodyPr/>
          <a:lstStyle/>
          <a:p>
            <a:fld id="{1114408A-8374-4B28-92CB-124A852D3547}" type="slidenum">
              <a:r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627870" y="750094"/>
            <a:ext cx="3109663" cy="2286000"/>
          </a:xfrm>
        </p:spPr>
        <p:txBody>
          <a:bodyPr anchor="ctr">
            <a:normAutofit/>
          </a:bodyPr>
          <a:lstStyle/>
          <a:p>
            <a:pPr algn="l"/>
            <a:r>
              <a:rPr lang="en-US" sz="3100" b="1" dirty="0">
                <a:ea typeface="+mj-lt"/>
                <a:cs typeface="+mj-lt"/>
              </a:rPr>
              <a:t>Problem Solving and Decision Making</a:t>
            </a:r>
            <a:endParaRPr lang="en-US" sz="3100" dirty="0"/>
          </a:p>
          <a:p>
            <a:pPr algn="l"/>
            <a:br>
              <a:rPr lang="en-US" sz="3100" dirty="0"/>
            </a:br>
            <a:endParaRPr lang="en-US" sz="3100" dirty="0"/>
          </a:p>
        </p:txBody>
      </p:sp>
      <p:sp>
        <p:nvSpPr>
          <p:cNvPr id="3" name="Subtitle 2"/>
          <p:cNvSpPr>
            <a:spLocks noGrp="1"/>
          </p:cNvSpPr>
          <p:nvPr>
            <p:ph type="subTitle" idx="1"/>
          </p:nvPr>
        </p:nvSpPr>
        <p:spPr>
          <a:xfrm>
            <a:off x="8826576" y="3821907"/>
            <a:ext cx="3365422" cy="2821781"/>
          </a:xfrm>
        </p:spPr>
        <p:txBody>
          <a:bodyPr>
            <a:normAutofit fontScale="92500" lnSpcReduction="10000"/>
          </a:bodyPr>
          <a:lstStyle/>
          <a:p>
            <a:pPr algn="l"/>
            <a:r>
              <a:rPr lang="en-US" sz="1800" dirty="0">
                <a:latin typeface="Arial" panose="020B0604020202020204" pitchFamily="34" charset="0"/>
                <a:cs typeface="Arial" panose="020B0604020202020204" pitchFamily="34" charset="0"/>
              </a:rPr>
              <a:t>Module : Problem Solving and Decision Making    (</a:t>
            </a:r>
            <a:r>
              <a:rPr lang="en-US" sz="1700" dirty="0">
                <a:latin typeface="Arial" panose="020B0604020202020204" pitchFamily="34" charset="0"/>
                <a:cs typeface="Arial" panose="020B0604020202020204" pitchFamily="34" charset="0"/>
              </a:rPr>
              <a:t>BMSW</a:t>
            </a:r>
            <a:r>
              <a:rPr lang="en-US" sz="1800" dirty="0">
                <a:latin typeface="Arial" panose="020B0604020202020204" pitchFamily="34" charset="0"/>
                <a:cs typeface="Arial" panose="020B0604020202020204" pitchFamily="34" charset="0"/>
              </a:rPr>
              <a:t> 4004)</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Lecturer name: Charles </a:t>
            </a:r>
            <a:r>
              <a:rPr lang="en-US" sz="1800" dirty="0" err="1">
                <a:latin typeface="Arial" panose="020B0604020202020204" pitchFamily="34" charset="0"/>
                <a:cs typeface="Arial" panose="020B0604020202020204" pitchFamily="34" charset="0"/>
              </a:rPr>
              <a:t>Nimoh</a:t>
            </a:r>
            <a:r>
              <a:rPr lang="en-US" sz="1800" dirty="0">
                <a:latin typeface="Arial" panose="020B0604020202020204" pitchFamily="34" charset="0"/>
                <a:cs typeface="Arial" panose="020B0604020202020204" pitchFamily="34" charset="0"/>
              </a:rPr>
              <a:t> </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pPr algn="l"/>
            <a:r>
              <a:rPr lang="en-US" sz="1800" dirty="0" err="1">
                <a:latin typeface="Arial" panose="020B0604020202020204" pitchFamily="34" charset="0"/>
                <a:cs typeface="Arial" panose="020B0604020202020204" pitchFamily="34" charset="0"/>
              </a:rPr>
              <a:t>Student:Carolina</a:t>
            </a:r>
            <a:r>
              <a:rPr lang="en-US" sz="1800" dirty="0">
                <a:latin typeface="Arial" panose="020B0604020202020204" pitchFamily="34" charset="0"/>
                <a:cs typeface="Arial" panose="020B0604020202020204" pitchFamily="34" charset="0"/>
              </a:rPr>
              <a:t> Griza (2115255)</a:t>
            </a:r>
            <a:br>
              <a:rPr lang="en-US" sz="1600" dirty="0"/>
            </a:br>
            <a:br>
              <a:rPr lang="en-US" sz="1600" dirty="0"/>
            </a:br>
            <a:br>
              <a:rPr lang="en-US" sz="1600" dirty="0"/>
            </a:br>
            <a:br>
              <a:rPr lang="en-US" sz="1600" dirty="0"/>
            </a:br>
            <a:endParaRPr lang="en-US" sz="1600" dirty="0"/>
          </a:p>
        </p:txBody>
      </p:sp>
      <p:sp>
        <p:nvSpPr>
          <p:cNvPr id="11" name="Rectangle 10"/>
          <p:cNvSpPr>
            <a:spLocks noGrp="1" noRot="1" noChangeAspect="1" noMove="1" noResize="1" noEditPoints="1" noAdjustHandles="1" noChangeArrowheads="1" noChangeShapeType="1" noTextEdit="1"/>
          </p:cNvSpPr>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p:cNvPicPr>
            <a:picLocks noChangeAspect="1"/>
          </p:cNvPicPr>
          <p:nvPr/>
        </p:nvPicPr>
        <p:blipFill>
          <a:blip r:embed="rId2"/>
          <a:stretch>
            <a:fillRect/>
          </a:stretch>
        </p:blipFill>
        <p:spPr>
          <a:xfrm>
            <a:off x="545238" y="1334153"/>
            <a:ext cx="7608304" cy="4260650"/>
          </a:xfrm>
          <a:prstGeom prst="rect">
            <a:avLst/>
          </a:prstGeom>
        </p:spPr>
      </p:pic>
      <p:sp>
        <p:nvSpPr>
          <p:cNvPr id="15" name="Rectangle 14"/>
          <p:cNvSpPr>
            <a:spLocks noGrp="1" noRot="1" noChangeAspect="1" noMove="1" noResize="1" noEditPoints="1" noAdjustHandles="1" noChangeArrowheads="1" noChangeShapeType="1" noTextEdit="1"/>
          </p:cNvSpPr>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4" y="525982"/>
            <a:ext cx="4282983" cy="1200361"/>
          </a:xfrm>
        </p:spPr>
        <p:txBody>
          <a:bodyPr anchor="b">
            <a:normAutofit/>
          </a:bodyPr>
          <a:lstStyle/>
          <a:p>
            <a:r>
              <a:rPr lang="en-US" sz="2500" b="1">
                <a:ea typeface="+mj-lt"/>
                <a:cs typeface="+mj-lt"/>
              </a:rPr>
              <a:t>Introduction</a:t>
            </a:r>
            <a:endParaRPr lang="en-US" sz="2500">
              <a:ea typeface="+mj-lt"/>
              <a:cs typeface="+mj-lt"/>
            </a:endParaRPr>
          </a:p>
          <a:p>
            <a:br>
              <a:rPr lang="en-US" sz="2500"/>
            </a:br>
            <a:endParaRPr lang="en-US" sz="2500"/>
          </a:p>
        </p:txBody>
      </p:sp>
      <p:sp>
        <p:nvSpPr>
          <p:cNvPr id="26" name="Rectangle 10"/>
          <p:cNvSpPr>
            <a:spLocks noGrp="1" noRot="1" noChangeAspect="1" noMove="1" noResize="1" noEditPoints="1" noAdjustHandles="1" noChangeArrowheads="1" noChangeShapeType="1" noTextEdit="1"/>
          </p:cNvSpPr>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4282984" cy="3511943"/>
          </a:xfrm>
        </p:spPr>
        <p:txBody>
          <a:bodyPr vert="horz" lIns="91440" tIns="45720" rIns="91440" bIns="45720" rtlCol="0" anchor="ctr">
            <a:normAutofit/>
          </a:bodyPr>
          <a:lstStyle/>
          <a:p>
            <a:r>
              <a:rPr lang="en-US" sz="1800">
                <a:ea typeface="+mn-lt"/>
                <a:cs typeface="+mn-lt"/>
              </a:rPr>
              <a:t>The basic scenario of this study is the issue of shortage of staff in the proper care, in the United Kingdom.</a:t>
            </a:r>
            <a:endParaRPr lang="en-US" sz="1800">
              <a:cs typeface="Calibri" panose="020F0502020204030204"/>
            </a:endParaRPr>
          </a:p>
          <a:p>
            <a:r>
              <a:rPr lang="en-US" sz="1800">
                <a:ea typeface="+mn-lt"/>
                <a:cs typeface="+mn-lt"/>
              </a:rPr>
              <a:t>Staff are considered to be a very essential part of healthcare as they are the ones who take care of all the patients.</a:t>
            </a:r>
            <a:endParaRPr lang="en-US" sz="1800"/>
          </a:p>
          <a:p>
            <a:r>
              <a:rPr lang="en-US" sz="1800">
                <a:ea typeface="+mn-lt"/>
                <a:cs typeface="+mn-lt"/>
              </a:rPr>
              <a:t>The study aims to identify the impact of the shortage of staff on the employees as well as on the organizations.</a:t>
            </a:r>
            <a:endParaRPr lang="en-US" sz="1800"/>
          </a:p>
          <a:p>
            <a:r>
              <a:rPr lang="en-US" sz="1800">
                <a:ea typeface="+mn-lt"/>
                <a:cs typeface="+mn-lt"/>
              </a:rPr>
              <a:t>A PESTLE analysis of the macro-environmental factors is also going to be presented in this study.</a:t>
            </a:r>
            <a:endParaRPr lang="en-US" sz="1800"/>
          </a:p>
          <a:p>
            <a:endParaRPr lang="en-US" sz="1800">
              <a:cs typeface="Calibri" panose="020F0502020204030204"/>
            </a:endParaRPr>
          </a:p>
        </p:txBody>
      </p:sp>
      <p:sp>
        <p:nvSpPr>
          <p:cNvPr id="27" name="Rectangle 12"/>
          <p:cNvSpPr>
            <a:spLocks noGrp="1" noRot="1" noChangeAspect="1" noMove="1" noResize="1" noEditPoints="1" noAdjustHandles="1" noChangeArrowheads="1" noChangeShapeType="1" noTextEdit="1"/>
          </p:cNvSpPr>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4"/>
          <p:cNvSpPr>
            <a:spLocks noGrp="1" noRot="1" noChangeAspect="1" noMove="1" noResize="1" noEditPoints="1" noAdjustHandles="1" noChangeArrowheads="1" noChangeShapeType="1" noTextEdit="1"/>
          </p:cNvSpPr>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6"/>
          <p:cNvSpPr>
            <a:spLocks noGrp="1" noRot="1" noChangeAspect="1" noMove="1" noResize="1" noEditPoints="1" noAdjustHandles="1" noChangeArrowheads="1" noChangeShapeType="1" noTextEdit="1"/>
          </p:cNvSpPr>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 company name&#10;&#10;Description automatically generated"/>
          <p:cNvPicPr>
            <a:picLocks noChangeAspect="1"/>
          </p:cNvPicPr>
          <p:nvPr/>
        </p:nvPicPr>
        <p:blipFill>
          <a:blip r:embed="rId3"/>
          <a:stretch>
            <a:fillRect/>
          </a:stretch>
        </p:blipFill>
        <p:spPr>
          <a:xfrm>
            <a:off x="5987738" y="1961841"/>
            <a:ext cx="5628018" cy="270144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4" y="525982"/>
            <a:ext cx="4282983" cy="1200361"/>
          </a:xfrm>
        </p:spPr>
        <p:txBody>
          <a:bodyPr anchor="b">
            <a:normAutofit/>
          </a:bodyPr>
          <a:lstStyle/>
          <a:p>
            <a:r>
              <a:rPr lang="en-US" sz="2000" b="1">
                <a:ea typeface="+mj-lt"/>
                <a:cs typeface="+mj-lt"/>
              </a:rPr>
              <a:t>Nature and the impact of the complex problem on employees </a:t>
            </a:r>
            <a:endParaRPr lang="en-US" sz="2000"/>
          </a:p>
          <a:p>
            <a:br>
              <a:rPr lang="en-US" sz="2000"/>
            </a:br>
            <a:endParaRPr lang="en-US" sz="2000"/>
          </a:p>
        </p:txBody>
      </p:sp>
      <p:sp>
        <p:nvSpPr>
          <p:cNvPr id="11" name="Rectangle 10"/>
          <p:cNvSpPr>
            <a:spLocks noGrp="1" noRot="1" noChangeAspect="1" noMove="1" noResize="1" noEditPoints="1" noAdjustHandles="1" noChangeArrowheads="1" noChangeShapeType="1" noTextEdit="1"/>
          </p:cNvSpPr>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4282984" cy="3511943"/>
          </a:xfrm>
        </p:spPr>
        <p:txBody>
          <a:bodyPr vert="horz" lIns="91440" tIns="45720" rIns="91440" bIns="45720" rtlCol="0" anchor="ctr">
            <a:normAutofit/>
          </a:bodyPr>
          <a:lstStyle/>
          <a:p>
            <a:r>
              <a:rPr lang="en-US" sz="1800">
                <a:ea typeface="+mn-lt"/>
                <a:cs typeface="+mn-lt"/>
              </a:rPr>
              <a:t>The scarcity of staff is really a huge issue for any organization.</a:t>
            </a:r>
            <a:endParaRPr lang="en-US" sz="1800">
              <a:cs typeface="Calibri" panose="020F0502020204030204"/>
            </a:endParaRPr>
          </a:p>
          <a:p>
            <a:r>
              <a:rPr lang="en-US" sz="1800">
                <a:ea typeface="+mn-lt"/>
                <a:cs typeface="+mn-lt"/>
              </a:rPr>
              <a:t>It has a direct impact on the existing members of the staff.</a:t>
            </a:r>
            <a:endParaRPr lang="en-US" sz="1800"/>
          </a:p>
          <a:p>
            <a:r>
              <a:rPr lang="en-US" sz="1800">
                <a:ea typeface="+mn-lt"/>
                <a:cs typeface="+mn-lt"/>
              </a:rPr>
              <a:t>The lack of laborers delays the work and also affects the strategic workflow of the organization (Afolabi, Fernando, and Bottiglieri, 2018).</a:t>
            </a:r>
            <a:endParaRPr lang="en-US" sz="1800"/>
          </a:p>
          <a:p>
            <a:r>
              <a:rPr lang="en-US" sz="1800">
                <a:ea typeface="+mn-lt"/>
                <a:cs typeface="+mn-lt"/>
              </a:rPr>
              <a:t>Heavy pressure comes on the prevailing workers.</a:t>
            </a:r>
            <a:endParaRPr lang="en-US" sz="1800"/>
          </a:p>
          <a:p>
            <a:endParaRPr lang="en-US" sz="1800">
              <a:cs typeface="Calibri" panose="020F0502020204030204"/>
            </a:endParaRPr>
          </a:p>
        </p:txBody>
      </p:sp>
      <p:sp>
        <p:nvSpPr>
          <p:cNvPr id="13" name="Rectangle 12"/>
          <p:cNvSpPr>
            <a:spLocks noGrp="1" noRot="1" noChangeAspect="1" noMove="1" noResize="1" noEditPoints="1" noAdjustHandles="1" noChangeArrowheads="1" noChangeShapeType="1" noTextEdit="1"/>
          </p:cNvSpPr>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p:cNvPicPr>
            <a:picLocks noChangeAspect="1"/>
          </p:cNvPicPr>
          <p:nvPr/>
        </p:nvPicPr>
        <p:blipFill>
          <a:blip r:embed="rId3"/>
          <a:stretch>
            <a:fillRect/>
          </a:stretch>
        </p:blipFill>
        <p:spPr>
          <a:xfrm>
            <a:off x="6139676" y="650494"/>
            <a:ext cx="5324142" cy="532414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US" sz="2500" b="1">
                <a:ea typeface="+mj-lt"/>
                <a:cs typeface="+mj-lt"/>
              </a:rPr>
              <a:t>Cont..</a:t>
            </a:r>
            <a:endParaRPr lang="en-US" sz="2500"/>
          </a:p>
          <a:p>
            <a:br>
              <a:rPr lang="en-US" sz="2500"/>
            </a:br>
            <a:endParaRPr lang="en-US" sz="2500"/>
          </a:p>
        </p:txBody>
      </p:sp>
      <p:grpSp>
        <p:nvGrpSpPr>
          <p:cNvPr id="21" name="Group 10"/>
          <p:cNvGrpSpPr>
            <a:grpSpLocks noGrp="1" noUngrp="1" noRot="1" noChangeAspect="1" noMove="1" noResize="1"/>
          </p:cNvGrpSpPr>
          <p:nvPr/>
        </p:nvGrpSpPr>
        <p:grpSpPr>
          <a:xfrm>
            <a:off x="0" y="1083484"/>
            <a:ext cx="355196" cy="673460"/>
            <a:chOff x="0" y="823811"/>
            <a:chExt cx="355196" cy="673460"/>
          </a:xfrm>
        </p:grpSpPr>
        <p:sp>
          <p:nvSpPr>
            <p:cNvPr id="12" name="Rectangle 11"/>
            <p:cNvSpPr/>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p:cNvSpPr/>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14"/>
          <p:cNvSpPr>
            <a:spLocks noGrp="1" noRot="1" noChangeAspect="1" noMove="1" noResize="1" noEditPoints="1" noAdjustHandles="1" noChangeArrowheads="1" noChangeShapeType="1" noTextEdit="1"/>
          </p:cNvSpPr>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r>
              <a:rPr lang="en-US" sz="1900">
                <a:ea typeface="+mn-lt"/>
                <a:cs typeface="+mn-lt"/>
              </a:rPr>
              <a:t>The patients who are in critical condition are not getting all the facilities due to this complex problem.</a:t>
            </a:r>
            <a:endParaRPr lang="en-US" sz="1900">
              <a:cs typeface="Calibri" panose="020F0502020204030204"/>
            </a:endParaRPr>
          </a:p>
          <a:p>
            <a:r>
              <a:rPr lang="en-US" sz="1900">
                <a:ea typeface="+mn-lt"/>
                <a:cs typeface="+mn-lt"/>
              </a:rPr>
              <a:t>Since there is high and extreme pressure on the prevailing staff, many times it is seen that their performance is decreasing (Drennan, and Ross, 2019).</a:t>
            </a:r>
            <a:endParaRPr lang="en-US" sz="1900"/>
          </a:p>
          <a:p>
            <a:r>
              <a:rPr lang="en-US" sz="1900">
                <a:ea typeface="+mn-lt"/>
                <a:cs typeface="+mn-lt"/>
              </a:rPr>
              <a:t>Sometimes they tend to make mistakes and even some other inefficiencies.</a:t>
            </a:r>
            <a:endParaRPr lang="en-US" sz="1900"/>
          </a:p>
          <a:p>
            <a:r>
              <a:rPr lang="en-US" sz="1900">
                <a:ea typeface="+mn-lt"/>
                <a:cs typeface="+mn-lt"/>
              </a:rPr>
              <a:t>A high level of stress prevails over the existing staff and it leads to physical exhaustion.</a:t>
            </a:r>
            <a:endParaRPr lang="en-US" sz="1900"/>
          </a:p>
          <a:p>
            <a:endParaRPr lang="en-US" sz="1900">
              <a:cs typeface="Calibri" panose="020F0502020204030204"/>
            </a:endParaRPr>
          </a:p>
        </p:txBody>
      </p:sp>
      <p:sp>
        <p:nvSpPr>
          <p:cNvPr id="24" name="Rectangle 16"/>
          <p:cNvSpPr>
            <a:spLocks noGrp="1" noRot="1" noChangeAspect="1" noMove="1" noResize="1" noEditPoints="1" noAdjustHandles="1" noChangeArrowheads="1" noChangeShapeType="1" noTextEdit="1"/>
          </p:cNvSpPr>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p:cNvPicPr>
            <a:picLocks noChangeAspect="1"/>
          </p:cNvPicPr>
          <p:nvPr/>
        </p:nvPicPr>
        <p:blipFill rotWithShape="1">
          <a:blip r:embed="rId3"/>
          <a:srcRect t="2700" r="4" b="365"/>
          <a:stretch>
            <a:fillRect/>
          </a:stretch>
        </p:blipFill>
        <p:spPr>
          <a:xfrm>
            <a:off x="5977788" y="799352"/>
            <a:ext cx="5425410" cy="525929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3662" y="386930"/>
            <a:ext cx="10066122" cy="1298448"/>
          </a:xfrm>
        </p:spPr>
        <p:txBody>
          <a:bodyPr anchor="b">
            <a:normAutofit/>
          </a:bodyPr>
          <a:lstStyle/>
          <a:p>
            <a:r>
              <a:rPr lang="en-US" sz="2600" b="1">
                <a:ea typeface="+mj-lt"/>
                <a:cs typeface="+mj-lt"/>
              </a:rPr>
              <a:t>Nature and the impact of the complex problem on the organizations.</a:t>
            </a:r>
            <a:endParaRPr lang="en-US" sz="2600"/>
          </a:p>
          <a:p>
            <a:br>
              <a:rPr lang="en-US" sz="2600"/>
            </a:br>
            <a:endParaRPr lang="en-US" sz="2600"/>
          </a:p>
        </p:txBody>
      </p:sp>
      <p:sp>
        <p:nvSpPr>
          <p:cNvPr id="11" name="Rectangle 10"/>
          <p:cNvSpPr>
            <a:spLocks noGrp="1" noRot="1" noChangeAspect="1" noMove="1" noResize="1" noEditPoints="1" noAdjustHandles="1" noChangeArrowheads="1" noChangeShapeType="1" noTextEdit="1"/>
          </p:cNvSpPr>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1" y="2599509"/>
            <a:ext cx="4530898" cy="3639450"/>
          </a:xfrm>
        </p:spPr>
        <p:txBody>
          <a:bodyPr vert="horz" lIns="91440" tIns="45720" rIns="91440" bIns="45720" rtlCol="0" anchor="ctr">
            <a:normAutofit/>
          </a:bodyPr>
          <a:lstStyle/>
          <a:p>
            <a:r>
              <a:rPr lang="en-US" sz="2000">
                <a:ea typeface="+mn-lt"/>
                <a:cs typeface="+mn-lt"/>
              </a:rPr>
              <a:t>An increase in the errors made by the prevailing staff will lead to the downfall of the organization.</a:t>
            </a:r>
            <a:endParaRPr lang="en-US" sz="2000">
              <a:cs typeface="Calibri" panose="020F0502020204030204"/>
            </a:endParaRPr>
          </a:p>
          <a:p>
            <a:r>
              <a:rPr lang="en-US" sz="2000">
                <a:ea typeface="+mn-lt"/>
                <a:cs typeface="+mn-lt"/>
              </a:rPr>
              <a:t>It is even going to face a lot of criticism if any patient dies because he or she did not receive the correct treatment and care from the hospital.</a:t>
            </a:r>
            <a:endParaRPr lang="en-US" sz="2000"/>
          </a:p>
          <a:p>
            <a:endParaRPr lang="en-US" sz="2000">
              <a:cs typeface="Calibri" panose="020F0502020204030204"/>
            </a:endParaRPr>
          </a:p>
        </p:txBody>
      </p:sp>
      <p:pic>
        <p:nvPicPr>
          <p:cNvPr id="4" name="Picture 4" descr="Diagram&#10;&#10;Description automatically generated"/>
          <p:cNvPicPr>
            <a:picLocks noChangeAspect="1"/>
          </p:cNvPicPr>
          <p:nvPr/>
        </p:nvPicPr>
        <p:blipFill rotWithShape="1">
          <a:blip r:embed="rId3"/>
          <a:srcRect t="3575" r="2" b="271"/>
          <a:stretch>
            <a:fillRect/>
          </a:stretch>
        </p:blipFill>
        <p:spPr>
          <a:xfrm>
            <a:off x="5911532" y="2484255"/>
            <a:ext cx="5150277" cy="3714244"/>
          </a:xfrm>
          <a:prstGeom prst="rect">
            <a:avLst/>
          </a:prstGeom>
        </p:spPr>
      </p:pic>
      <p:sp>
        <p:nvSpPr>
          <p:cNvPr id="15" name="Rectangle 14"/>
          <p:cNvSpPr>
            <a:spLocks noGrp="1" noRot="1" noChangeAspect="1" noMove="1" noResize="1" noEditPoints="1" noAdjustHandles="1" noChangeArrowheads="1" noChangeShapeType="1" noTextEdit="1"/>
          </p:cNvSpPr>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3662" y="386930"/>
            <a:ext cx="10066122" cy="1298448"/>
          </a:xfrm>
        </p:spPr>
        <p:txBody>
          <a:bodyPr anchor="b">
            <a:normAutofit/>
          </a:bodyPr>
          <a:lstStyle/>
          <a:p>
            <a:r>
              <a:rPr lang="en-US" sz="2600" b="1">
                <a:ea typeface="+mj-lt"/>
                <a:cs typeface="+mj-lt"/>
              </a:rPr>
              <a:t>A PESTLE analysis of the macro-environmental factors</a:t>
            </a:r>
            <a:endParaRPr lang="en-US" sz="2600"/>
          </a:p>
          <a:p>
            <a:br>
              <a:rPr lang="en-US" sz="2600"/>
            </a:br>
            <a:endParaRPr lang="en-US" sz="2600"/>
          </a:p>
        </p:txBody>
      </p:sp>
      <p:sp>
        <p:nvSpPr>
          <p:cNvPr id="11" name="Rectangle 10"/>
          <p:cNvSpPr>
            <a:spLocks noGrp="1" noRot="1" noChangeAspect="1" noMove="1" noResize="1" noEditPoints="1" noAdjustHandles="1" noChangeArrowheads="1" noChangeShapeType="1" noTextEdit="1"/>
          </p:cNvSpPr>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1" y="2599509"/>
            <a:ext cx="4530898" cy="3639450"/>
          </a:xfrm>
        </p:spPr>
        <p:txBody>
          <a:bodyPr vert="horz" lIns="91440" tIns="45720" rIns="91440" bIns="45720" rtlCol="0" anchor="ctr">
            <a:normAutofit/>
          </a:bodyPr>
          <a:lstStyle/>
          <a:p>
            <a:r>
              <a:rPr lang="en-US" sz="2000" b="1" dirty="0">
                <a:ea typeface="+mn-lt"/>
                <a:cs typeface="+mn-lt"/>
              </a:rPr>
              <a:t>Political factors</a:t>
            </a:r>
            <a:endParaRPr lang="en-US" sz="2000" b="1">
              <a:cs typeface="Calibri" panose="020F0502020204030204"/>
            </a:endParaRPr>
          </a:p>
          <a:p>
            <a:pPr marL="0" indent="0">
              <a:buNone/>
            </a:pPr>
            <a:r>
              <a:rPr lang="en-US" sz="2000" dirty="0">
                <a:ea typeface="+mn-lt"/>
                <a:cs typeface="+mn-lt"/>
              </a:rPr>
              <a:t>Brexit uncertainties - Considering Brexit, it has appeared that it has caused additional risks in the short term as well as in the medium term (Greer, 2020). </a:t>
            </a:r>
            <a:endParaRPr lang="en-US" sz="2000">
              <a:cs typeface="Calibri" panose="020F0502020204030204"/>
            </a:endParaRPr>
          </a:p>
          <a:p>
            <a:r>
              <a:rPr lang="en-US" sz="2000" b="1" dirty="0">
                <a:ea typeface="+mn-lt"/>
                <a:cs typeface="+mn-lt"/>
              </a:rPr>
              <a:t>Economic Factors</a:t>
            </a:r>
            <a:endParaRPr lang="en-US" sz="2000" b="1">
              <a:cs typeface="Calibri" panose="020F0502020204030204"/>
            </a:endParaRPr>
          </a:p>
          <a:p>
            <a:pPr marL="0" indent="0">
              <a:buNone/>
            </a:pPr>
            <a:r>
              <a:rPr lang="en-US" sz="2000" dirty="0">
                <a:ea typeface="+mn-lt"/>
                <a:cs typeface="+mn-lt"/>
              </a:rPr>
              <a:t>The annual revenue of the company is 92 billion British pounds (england.nhs.uk, 2022). </a:t>
            </a:r>
            <a:endParaRPr lang="en-US" sz="2000">
              <a:cs typeface="Calibri" panose="020F0502020204030204"/>
            </a:endParaRPr>
          </a:p>
        </p:txBody>
      </p:sp>
      <p:pic>
        <p:nvPicPr>
          <p:cNvPr id="4" name="Picture 4" descr="A picture containing text&#10;&#10;Description automatically generated"/>
          <p:cNvPicPr>
            <a:picLocks noChangeAspect="1"/>
          </p:cNvPicPr>
          <p:nvPr/>
        </p:nvPicPr>
        <p:blipFill rotWithShape="1">
          <a:blip r:embed="rId3"/>
          <a:srcRect l="7648" r="16088"/>
          <a:stretch>
            <a:fillRect/>
          </a:stretch>
        </p:blipFill>
        <p:spPr>
          <a:xfrm>
            <a:off x="5911532" y="2484255"/>
            <a:ext cx="5150277" cy="3714244"/>
          </a:xfrm>
          <a:prstGeom prst="rect">
            <a:avLst/>
          </a:prstGeom>
        </p:spPr>
      </p:pic>
      <p:sp>
        <p:nvSpPr>
          <p:cNvPr id="15" name="Rectangle 14"/>
          <p:cNvSpPr>
            <a:spLocks noGrp="1" noRot="1" noChangeAspect="1" noMove="1" noResize="1" noEditPoints="1" noAdjustHandles="1" noChangeArrowheads="1" noChangeShapeType="1" noTextEdit="1"/>
          </p:cNvSpPr>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295464"/>
            <a:ext cx="4560584" cy="696747"/>
          </a:xfrm>
        </p:spPr>
        <p:txBody>
          <a:bodyPr anchor="ctr">
            <a:normAutofit/>
          </a:bodyPr>
          <a:lstStyle/>
          <a:p>
            <a:r>
              <a:rPr lang="en-US" sz="4000">
                <a:cs typeface="Calibri Light" panose="020F0302020204030204"/>
              </a:rPr>
              <a:t>Cont...</a:t>
            </a:r>
            <a:endParaRPr lang="en-US" sz="4000"/>
          </a:p>
        </p:txBody>
      </p:sp>
      <p:grpSp>
        <p:nvGrpSpPr>
          <p:cNvPr id="11" name="Group 10"/>
          <p:cNvGrpSpPr>
            <a:grpSpLocks noGrp="1" noUngrp="1" noRot="1" noChangeAspect="1" noMove="1" noResize="1"/>
          </p:cNvGrpSpPr>
          <p:nvPr/>
        </p:nvGrpSpPr>
        <p:grpSpPr>
          <a:xfrm>
            <a:off x="0" y="1083484"/>
            <a:ext cx="355196" cy="673460"/>
            <a:chOff x="0" y="823811"/>
            <a:chExt cx="355196" cy="673460"/>
          </a:xfrm>
        </p:grpSpPr>
        <p:sp>
          <p:nvSpPr>
            <p:cNvPr id="12" name="Rectangle 11"/>
            <p:cNvSpPr/>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p:cNvSpPr>
            <a:spLocks noGrp="1" noRot="1" noChangeAspect="1" noMove="1" noResize="1" noEditPoints="1" noAdjustHandles="1" noChangeArrowheads="1" noChangeShapeType="1" noTextEdit="1"/>
          </p:cNvSpPr>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792128"/>
            <a:ext cx="4559425" cy="5546716"/>
          </a:xfrm>
        </p:spPr>
        <p:txBody>
          <a:bodyPr vert="horz" lIns="91440" tIns="45720" rIns="91440" bIns="45720" rtlCol="0" anchor="ctr">
            <a:normAutofit lnSpcReduction="10000"/>
          </a:bodyPr>
          <a:lstStyle/>
          <a:p>
            <a:r>
              <a:rPr lang="en-US" sz="1500" b="1" dirty="0">
                <a:latin typeface="Times New Roman" panose="02020603050405020304" charset="0"/>
                <a:ea typeface="+mn-lt"/>
                <a:cs typeface="Times New Roman" panose="02020603050405020304" charset="0"/>
              </a:rPr>
              <a:t>Social factors</a:t>
            </a:r>
          </a:p>
          <a:p>
            <a:pPr marL="0" indent="0">
              <a:buNone/>
            </a:pPr>
            <a:r>
              <a:rPr lang="en-US" sz="1500" dirty="0">
                <a:latin typeface="Times New Roman" panose="02020603050405020304" charset="0"/>
                <a:ea typeface="+mn-lt"/>
                <a:cs typeface="Times New Roman" panose="02020603050405020304" charset="0"/>
              </a:rPr>
              <a:t>There are more health problems for the aged persons. Therefore, they require more care from the staff, but staff shortage is creating a huge issue for the healthcare sector  (Gray et al., 2019).</a:t>
            </a:r>
            <a:br>
              <a:rPr lang="en-US" sz="1500" dirty="0">
                <a:latin typeface="Times New Roman" panose="02020603050405020304" charset="0"/>
                <a:cs typeface="Times New Roman" panose="02020603050405020304" charset="0"/>
              </a:rPr>
            </a:br>
            <a:endParaRPr lang="en-US" sz="1500">
              <a:latin typeface="Times New Roman" panose="02020603050405020304" charset="0"/>
              <a:cs typeface="Times New Roman" panose="02020603050405020304" charset="0"/>
            </a:endParaRPr>
          </a:p>
          <a:p>
            <a:r>
              <a:rPr lang="en-US" sz="1500" b="1" dirty="0">
                <a:latin typeface="Times New Roman" panose="02020603050405020304" charset="0"/>
                <a:ea typeface="+mn-lt"/>
                <a:cs typeface="Times New Roman" panose="02020603050405020304" charset="0"/>
              </a:rPr>
              <a:t>Technological factors</a:t>
            </a:r>
            <a:endParaRPr lang="en-US" sz="1500" b="1">
              <a:latin typeface="Times New Roman" panose="02020603050405020304" charset="0"/>
              <a:cs typeface="Times New Roman" panose="02020603050405020304" charset="0"/>
            </a:endParaRPr>
          </a:p>
          <a:p>
            <a:pPr marL="0" indent="0">
              <a:buNone/>
            </a:pPr>
            <a:r>
              <a:rPr lang="en-US" sz="1500" dirty="0">
                <a:latin typeface="Times New Roman" panose="02020603050405020304" charset="0"/>
                <a:ea typeface="+mn-lt"/>
                <a:cs typeface="Times New Roman" panose="02020603050405020304" charset="0"/>
              </a:rPr>
              <a:t>The utilization of technology has advanced in the hospitals, as several new technologies are being used in diagnosis. But in order to use these technologies skillfully, the staff are not present.</a:t>
            </a:r>
            <a:br>
              <a:rPr lang="en-US" sz="1500" dirty="0">
                <a:latin typeface="Times New Roman" panose="02020603050405020304" charset="0"/>
                <a:cs typeface="Times New Roman" panose="02020603050405020304" charset="0"/>
              </a:rPr>
            </a:br>
            <a:endParaRPr lang="en-US" sz="1500">
              <a:latin typeface="Times New Roman" panose="02020603050405020304" charset="0"/>
              <a:cs typeface="Times New Roman" panose="02020603050405020304" charset="0"/>
            </a:endParaRPr>
          </a:p>
          <a:p>
            <a:r>
              <a:rPr lang="en-US" sz="1500" b="1" dirty="0">
                <a:latin typeface="Times New Roman" panose="02020603050405020304" charset="0"/>
                <a:ea typeface="+mn-lt"/>
                <a:cs typeface="Times New Roman" panose="02020603050405020304" charset="0"/>
              </a:rPr>
              <a:t>Legal factors</a:t>
            </a:r>
          </a:p>
          <a:p>
            <a:pPr marL="0" indent="0">
              <a:buNone/>
            </a:pPr>
            <a:r>
              <a:rPr lang="en-US" sz="1500" dirty="0">
                <a:latin typeface="Times New Roman" panose="02020603050405020304" charset="0"/>
                <a:ea typeface="+mn-lt"/>
                <a:cs typeface="Times New Roman" panose="02020603050405020304" charset="0"/>
              </a:rPr>
              <a:t>Any unethical practices within the organization lead to legal actions taken by the government of the nation (Marć </a:t>
            </a:r>
            <a:r>
              <a:rPr lang="en-US" sz="1500" i="1" dirty="0">
                <a:latin typeface="Times New Roman" panose="02020603050405020304" charset="0"/>
                <a:ea typeface="+mn-lt"/>
                <a:cs typeface="Times New Roman" panose="02020603050405020304" charset="0"/>
              </a:rPr>
              <a:t>et al.,</a:t>
            </a:r>
            <a:r>
              <a:rPr lang="en-US" sz="1500" dirty="0">
                <a:latin typeface="Times New Roman" panose="02020603050405020304" charset="0"/>
                <a:ea typeface="+mn-lt"/>
                <a:cs typeface="Times New Roman" panose="02020603050405020304" charset="0"/>
              </a:rPr>
              <a:t>  2019).</a:t>
            </a:r>
            <a:br>
              <a:rPr lang="en-US" sz="1500" dirty="0">
                <a:latin typeface="Times New Roman" panose="02020603050405020304" charset="0"/>
                <a:cs typeface="Times New Roman" panose="02020603050405020304" charset="0"/>
              </a:rPr>
            </a:br>
            <a:endParaRPr lang="en-US" sz="1500">
              <a:latin typeface="Times New Roman" panose="02020603050405020304" charset="0"/>
              <a:cs typeface="Times New Roman" panose="02020603050405020304" charset="0"/>
            </a:endParaRPr>
          </a:p>
          <a:p>
            <a:r>
              <a:rPr lang="en-US" sz="1500" b="1" dirty="0">
                <a:latin typeface="Times New Roman" panose="02020603050405020304" charset="0"/>
                <a:ea typeface="+mn-lt"/>
                <a:cs typeface="Times New Roman" panose="02020603050405020304" charset="0"/>
              </a:rPr>
              <a:t>Environmental factors</a:t>
            </a:r>
            <a:endParaRPr lang="en-US" sz="1500" b="1">
              <a:latin typeface="Times New Roman" panose="02020603050405020304" charset="0"/>
              <a:cs typeface="Times New Roman" panose="02020603050405020304" charset="0"/>
            </a:endParaRPr>
          </a:p>
          <a:p>
            <a:pPr marL="0" indent="0">
              <a:buNone/>
            </a:pPr>
            <a:r>
              <a:rPr lang="en-US" sz="1500" dirty="0">
                <a:latin typeface="Times New Roman" panose="02020603050405020304" charset="0"/>
                <a:ea typeface="+mn-lt"/>
                <a:cs typeface="Times New Roman" panose="02020603050405020304" charset="0"/>
              </a:rPr>
              <a:t>Incorporation and implementation of CSR in the healthcare </a:t>
            </a:r>
            <a:r>
              <a:rPr lang="en-US" sz="1500" dirty="0" err="1">
                <a:latin typeface="Times New Roman" panose="02020603050405020304" charset="0"/>
                <a:ea typeface="+mn-lt"/>
                <a:cs typeface="Times New Roman" panose="02020603050405020304" charset="0"/>
              </a:rPr>
              <a:t>centres</a:t>
            </a:r>
            <a:r>
              <a:rPr lang="en-US" sz="1500" dirty="0">
                <a:latin typeface="Times New Roman" panose="02020603050405020304" charset="0"/>
                <a:ea typeface="+mn-lt"/>
                <a:cs typeface="Times New Roman" panose="02020603050405020304" charset="0"/>
              </a:rPr>
              <a:t> play a key part to maintain the organization effectively. </a:t>
            </a:r>
            <a:endParaRPr lang="en-US" sz="1500">
              <a:latin typeface="Times New Roman" panose="02020603050405020304" charset="0"/>
              <a:cs typeface="Times New Roman" panose="02020603050405020304" charset="0"/>
            </a:endParaRPr>
          </a:p>
          <a:p>
            <a:pPr marL="0" indent="0">
              <a:buNone/>
            </a:pPr>
            <a:br>
              <a:rPr lang="en-US" sz="1100" dirty="0">
                <a:latin typeface="Times New Roman" panose="02020603050405020304" charset="0"/>
                <a:cs typeface="Times New Roman" panose="02020603050405020304" charset="0"/>
              </a:rPr>
            </a:br>
            <a:endParaRPr lang="en-US" sz="1500">
              <a:latin typeface="Times New Roman" panose="02020603050405020304" charset="0"/>
              <a:cs typeface="Times New Roman" panose="02020603050405020304" charset="0"/>
            </a:endParaRPr>
          </a:p>
        </p:txBody>
      </p:sp>
      <p:sp>
        <p:nvSpPr>
          <p:cNvPr id="17" name="Rectangle 16"/>
          <p:cNvSpPr>
            <a:spLocks noGrp="1" noRot="1" noChangeAspect="1" noMove="1" noResize="1" noEditPoints="1" noAdjustHandles="1" noChangeArrowheads="1" noChangeShapeType="1" noTextEdit="1"/>
          </p:cNvSpPr>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p:cNvPicPr>
            <a:picLocks noChangeAspect="1"/>
          </p:cNvPicPr>
          <p:nvPr/>
        </p:nvPicPr>
        <p:blipFill rotWithShape="1">
          <a:blip r:embed="rId2"/>
          <a:srcRect l="5502" r="17129"/>
          <a:stretch>
            <a:fillRect/>
          </a:stretch>
        </p:blipFill>
        <p:spPr>
          <a:xfrm>
            <a:off x="5977788" y="799352"/>
            <a:ext cx="5425410" cy="525929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p:cNvGrpSpPr>
            <a:grpSpLocks noGrp="1" noUngrp="1" noRot="1" noChangeAspect="1" noMove="1" noResize="1"/>
          </p:cNvGrpSpPr>
          <p:nvPr/>
        </p:nvGrpSpPr>
        <p:grpSpPr>
          <a:xfrm rot="5400000">
            <a:off x="-1564726" y="1890469"/>
            <a:ext cx="5860051" cy="2079143"/>
            <a:chOff x="6081624" y="1998368"/>
            <a:chExt cx="5613457" cy="782175"/>
          </a:xfrm>
          <a:solidFill>
            <a:schemeClr val="accent4"/>
          </a:solidFill>
        </p:grpSpPr>
        <p:sp>
          <p:nvSpPr>
            <p:cNvPr id="12" name="Rectangle 11"/>
            <p:cNvSpPr/>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p:cNvSpPr>
            <a:spLocks noGrp="1" noRot="1" noChangeAspect="1" noMove="1" noResize="1" noEditPoints="1" noAdjustHandles="1" noChangeArrowheads="1" noChangeShapeType="1" noTextEdit="1"/>
          </p:cNvSpPr>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p:cNvPicPr>
            <a:picLocks noGrp="1" noChangeAspect="1"/>
          </p:cNvPicPr>
          <p:nvPr>
            <p:ph idx="1"/>
          </p:nvPr>
        </p:nvPicPr>
        <p:blipFill rotWithShape="1">
          <a:blip r:embed="rId3"/>
          <a:srcRect t="21557"/>
          <a:stretch>
            <a:fillRect/>
          </a:stretch>
        </p:blipFill>
        <p:spPr>
          <a:xfrm>
            <a:off x="838200" y="704765"/>
            <a:ext cx="10628376" cy="544000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US" sz="2200" b="1">
                <a:ea typeface="+mj-lt"/>
                <a:cs typeface="+mj-lt"/>
              </a:rPr>
              <a:t>An evaluation of alternative solutions  </a:t>
            </a:r>
            <a:endParaRPr lang="en-US" sz="2200"/>
          </a:p>
          <a:p>
            <a:br>
              <a:rPr lang="en-US" sz="2200"/>
            </a:br>
            <a:endParaRPr lang="en-US" sz="2200"/>
          </a:p>
        </p:txBody>
      </p:sp>
      <p:grpSp>
        <p:nvGrpSpPr>
          <p:cNvPr id="11" name="Group 10"/>
          <p:cNvGrpSpPr>
            <a:grpSpLocks noGrp="1" noUngrp="1" noRot="1" noChangeAspect="1" noMove="1" noResize="1"/>
          </p:cNvGrpSpPr>
          <p:nvPr/>
        </p:nvGrpSpPr>
        <p:grpSpPr>
          <a:xfrm>
            <a:off x="0" y="1083484"/>
            <a:ext cx="355196" cy="673460"/>
            <a:chOff x="0" y="823811"/>
            <a:chExt cx="355196" cy="673460"/>
          </a:xfrm>
        </p:grpSpPr>
        <p:sp>
          <p:nvSpPr>
            <p:cNvPr id="12" name="Rectangle 11"/>
            <p:cNvSpPr/>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p:cNvSpPr>
            <a:spLocks noGrp="1" noRot="1" noChangeAspect="1" noMove="1" noResize="1" noEditPoints="1" noAdjustHandles="1" noChangeArrowheads="1" noChangeShapeType="1" noTextEdit="1"/>
          </p:cNvSpPr>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r>
              <a:rPr lang="en-US" sz="1900" dirty="0">
                <a:ea typeface="+mn-lt"/>
                <a:cs typeface="+mn-lt"/>
              </a:rPr>
              <a:t>In order to mitigate the complex issue of the shortage of </a:t>
            </a:r>
            <a:r>
              <a:rPr lang="en-US" sz="1900" dirty="0" err="1">
                <a:ea typeface="+mn-lt"/>
                <a:cs typeface="+mn-lt"/>
              </a:rPr>
              <a:t>labourer's</a:t>
            </a:r>
            <a:r>
              <a:rPr lang="en-US" sz="1900" dirty="0">
                <a:ea typeface="+mn-lt"/>
                <a:cs typeface="+mn-lt"/>
              </a:rPr>
              <a:t> in the healthcare sector, the basic and primary thing that the government must take an initiative to resolve is such a huge issue.</a:t>
            </a:r>
            <a:endParaRPr lang="en-US" sz="1900" dirty="0">
              <a:cs typeface="Calibri" panose="020F0502020204030204"/>
            </a:endParaRPr>
          </a:p>
          <a:p>
            <a:r>
              <a:rPr lang="en-US" sz="1900" dirty="0">
                <a:ea typeface="+mn-lt"/>
                <a:cs typeface="+mn-lt"/>
              </a:rPr>
              <a:t>Firstly, the training process of all the staff in the field of healthcare must be upgraded.</a:t>
            </a:r>
            <a:endParaRPr lang="en-US" sz="1900" dirty="0"/>
          </a:p>
          <a:p>
            <a:r>
              <a:rPr lang="en-US" sz="1900" dirty="0">
                <a:ea typeface="+mn-lt"/>
                <a:cs typeface="+mn-lt"/>
              </a:rPr>
              <a:t>Increasing the wages of the staff would enable them to work more. </a:t>
            </a:r>
            <a:endParaRPr lang="en-US" sz="1900" dirty="0"/>
          </a:p>
          <a:p>
            <a:r>
              <a:rPr lang="en-US" sz="1900" dirty="0">
                <a:ea typeface="+mn-lt"/>
                <a:cs typeface="+mn-lt"/>
              </a:rPr>
              <a:t>It must be ensured that the working environment and conditions are suitable for them (Gray, </a:t>
            </a:r>
            <a:r>
              <a:rPr lang="en-US" sz="1900" i="1" dirty="0">
                <a:ea typeface="+mn-lt"/>
                <a:cs typeface="+mn-lt"/>
              </a:rPr>
              <a:t>et al</a:t>
            </a:r>
            <a:r>
              <a:rPr lang="en-US" sz="1900" dirty="0">
                <a:ea typeface="+mn-lt"/>
                <a:cs typeface="+mn-lt"/>
              </a:rPr>
              <a:t>, 2019).</a:t>
            </a:r>
            <a:endParaRPr lang="en-US" sz="1900" dirty="0"/>
          </a:p>
          <a:p>
            <a:endParaRPr lang="en-US" sz="1900">
              <a:cs typeface="Calibri" panose="020F0502020204030204"/>
            </a:endParaRPr>
          </a:p>
        </p:txBody>
      </p:sp>
      <p:sp>
        <p:nvSpPr>
          <p:cNvPr id="17" name="Rectangle 16"/>
          <p:cNvSpPr>
            <a:spLocks noGrp="1" noRot="1" noChangeAspect="1" noMove="1" noResize="1" noEditPoints="1" noAdjustHandles="1" noChangeArrowheads="1" noChangeShapeType="1" noTextEdit="1"/>
          </p:cNvSpPr>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p:cNvPicPr>
            <a:picLocks noChangeAspect="1"/>
          </p:cNvPicPr>
          <p:nvPr/>
        </p:nvPicPr>
        <p:blipFill rotWithShape="1">
          <a:blip r:embed="rId3"/>
          <a:srcRect l="11179" r="12538" b="-1"/>
          <a:stretch>
            <a:fillRect/>
          </a:stretch>
        </p:blipFill>
        <p:spPr>
          <a:xfrm>
            <a:off x="5977788" y="799352"/>
            <a:ext cx="5425410" cy="525929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US" sz="4000" b="1">
                <a:ea typeface="+mj-lt"/>
                <a:cs typeface="+mj-lt"/>
              </a:rPr>
              <a:t>Conclusion</a:t>
            </a:r>
            <a:endParaRPr lang="en-US" sz="4000"/>
          </a:p>
        </p:txBody>
      </p:sp>
      <p:grpSp>
        <p:nvGrpSpPr>
          <p:cNvPr id="11" name="Group 10"/>
          <p:cNvGrpSpPr>
            <a:grpSpLocks noGrp="1" noUngrp="1" noRot="1" noChangeAspect="1" noMove="1" noResize="1"/>
          </p:cNvGrpSpPr>
          <p:nvPr/>
        </p:nvGrpSpPr>
        <p:grpSpPr>
          <a:xfrm>
            <a:off x="0" y="1083484"/>
            <a:ext cx="355196" cy="673460"/>
            <a:chOff x="0" y="823811"/>
            <a:chExt cx="355196" cy="673460"/>
          </a:xfrm>
        </p:grpSpPr>
        <p:sp>
          <p:nvSpPr>
            <p:cNvPr id="12" name="Rectangle 11"/>
            <p:cNvSpPr/>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p:cNvSpPr>
            <a:spLocks noGrp="1" noRot="1" noChangeAspect="1" noMove="1" noResize="1" noEditPoints="1" noAdjustHandles="1" noChangeArrowheads="1" noChangeShapeType="1" noTextEdit="1"/>
          </p:cNvSpPr>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r>
              <a:rPr lang="en-US" sz="2000">
                <a:ea typeface="+mn-lt"/>
                <a:cs typeface="+mn-lt"/>
              </a:rPr>
              <a:t>To conclude the study, it can be said that to resolve this complex problem of the shortage of staff, the right training must be provided to the staff.</a:t>
            </a:r>
            <a:endParaRPr lang="en-US" sz="2000">
              <a:cs typeface="Calibri" panose="020F0502020204030204"/>
            </a:endParaRPr>
          </a:p>
          <a:p>
            <a:r>
              <a:rPr lang="en-US" sz="2000">
                <a:ea typeface="+mn-lt"/>
                <a:cs typeface="+mn-lt"/>
              </a:rPr>
              <a:t>It is the duty and responsibility of the healthcare sector to take care of and deal with the patients in a delicate manner.</a:t>
            </a:r>
            <a:endParaRPr lang="en-US" sz="2000"/>
          </a:p>
          <a:p>
            <a:r>
              <a:rPr lang="en-US" sz="2000">
                <a:ea typeface="+mn-lt"/>
                <a:cs typeface="+mn-lt"/>
              </a:rPr>
              <a:t>Therefore, the patients must not be treated in an unfavorable way just because of the staff shortage.</a:t>
            </a:r>
            <a:endParaRPr lang="en-US" sz="2000"/>
          </a:p>
          <a:p>
            <a:endParaRPr lang="en-US" sz="2000">
              <a:cs typeface="Calibri" panose="020F0502020204030204"/>
            </a:endParaRPr>
          </a:p>
        </p:txBody>
      </p:sp>
      <p:sp>
        <p:nvSpPr>
          <p:cNvPr id="17" name="Rectangle 16"/>
          <p:cNvSpPr>
            <a:spLocks noGrp="1" noRot="1" noChangeAspect="1" noMove="1" noResize="1" noEditPoints="1" noAdjustHandles="1" noChangeArrowheads="1" noChangeShapeType="1" noTextEdit="1"/>
          </p:cNvSpPr>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p:cNvPicPr>
            <a:picLocks noChangeAspect="1"/>
          </p:cNvPicPr>
          <p:nvPr/>
        </p:nvPicPr>
        <p:blipFill rotWithShape="1">
          <a:blip r:embed="rId3"/>
          <a:srcRect l="15640" r="12924" b="2"/>
          <a:stretch>
            <a:fillRect/>
          </a:stretch>
        </p:blipFill>
        <p:spPr>
          <a:xfrm>
            <a:off x="5977788" y="799352"/>
            <a:ext cx="5425410" cy="525929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US" sz="5400">
                <a:cs typeface="Calibri Light" panose="020F0302020204030204"/>
              </a:rPr>
              <a:t>Reference</a:t>
            </a:r>
            <a:endParaRPr lang="en-US" sz="5400"/>
          </a:p>
        </p:txBody>
      </p:sp>
      <p:grpSp>
        <p:nvGrpSpPr>
          <p:cNvPr id="10" name="Group 9"/>
          <p:cNvGrpSpPr>
            <a:grpSpLocks noGrp="1" noUngrp="1" noRot="1" noChangeAspect="1" noMove="1" noResize="1"/>
          </p:cNvGrpSpPr>
          <p:nvPr/>
        </p:nvGrpSpPr>
        <p:grpSpPr>
          <a:xfrm>
            <a:off x="-2" y="1998368"/>
            <a:ext cx="11695083" cy="782176"/>
            <a:chOff x="-2" y="1998368"/>
            <a:chExt cx="11695083" cy="782176"/>
          </a:xfrm>
        </p:grpSpPr>
        <p:sp>
          <p:nvSpPr>
            <p:cNvPr id="11" name="Rectangle 10"/>
            <p:cNvSpPr/>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p:cNvSpPr>
            <a:spLocks noGrp="1" noRot="1" noChangeAspect="1" noMove="1" noResize="1" noEditPoints="1" noAdjustHandles="1" noChangeArrowheads="1" noChangeShapeType="1" noTextEdit="1"/>
          </p:cNvSpPr>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vert="horz" lIns="91440" tIns="45720" rIns="91440" bIns="45720" rtlCol="0" anchor="ctr">
            <a:normAutofit/>
          </a:bodyPr>
          <a:lstStyle/>
          <a:p>
            <a:pPr>
              <a:buNone/>
            </a:pPr>
            <a:r>
              <a:rPr lang="en-US" sz="1500">
                <a:ea typeface="+mn-lt"/>
                <a:cs typeface="+mn-lt"/>
              </a:rPr>
              <a:t>Afolabi, A., Fernando, S. and Bottiglieri, T., 2018. The effect of organisational factors in motivating healthcare employees: a systematic review. British Journal of Healthcare Management, 24(12), pp.603-610.</a:t>
            </a:r>
            <a:endParaRPr lang="en-US" sz="1500"/>
          </a:p>
          <a:p>
            <a:pPr>
              <a:buNone/>
            </a:pPr>
            <a:r>
              <a:rPr lang="en-US" sz="1500">
                <a:ea typeface="+mn-lt"/>
                <a:cs typeface="+mn-lt"/>
              </a:rPr>
              <a:t>Drennan, V.M. and Ross, F., 2019. Global nurse shortages: The facts, the impact and action for change. British medical bulletin, 130(1), pp.25-37.</a:t>
            </a:r>
            <a:endParaRPr lang="en-US" sz="1500"/>
          </a:p>
          <a:p>
            <a:pPr>
              <a:buNone/>
            </a:pPr>
            <a:r>
              <a:rPr lang="en-US" sz="1500">
                <a:ea typeface="+mn-lt"/>
                <a:cs typeface="+mn-lt"/>
              </a:rPr>
              <a:t>Gray, P., Senabe, S., Naicker, N., Kgalamono, S., Yassi, A. and Spiegel, J.M., 2019. Workplace-based organizational interventions promoting mental health and happiness among healthcare workers: A realist review. International journal of environmental research and public health, 16(22), p.4396.</a:t>
            </a:r>
            <a:endParaRPr lang="en-US" sz="1500"/>
          </a:p>
          <a:p>
            <a:pPr>
              <a:buNone/>
            </a:pPr>
            <a:r>
              <a:rPr lang="en-US" sz="1500">
                <a:ea typeface="+mn-lt"/>
                <a:cs typeface="+mn-lt"/>
              </a:rPr>
              <a:t>Greer, S.L., 2020. Social Europe after Brexit. In The European Union after Brexit (pp. 80-94). Manchester University Press.</a:t>
            </a:r>
            <a:endParaRPr lang="en-US" sz="1500"/>
          </a:p>
          <a:p>
            <a:pPr>
              <a:buNone/>
            </a:pPr>
            <a:r>
              <a:rPr lang="en-US" sz="1500">
                <a:ea typeface="+mn-lt"/>
                <a:cs typeface="+mn-lt"/>
              </a:rPr>
              <a:t>Marć, M., Bartosiewicz, A., Burzyńska, J., Chmiel, Z. and Januszewicz, P., 2019. A nursing shortage–a prospect of global and local policies. International nursing review, 66(1), pp.9-16.</a:t>
            </a:r>
            <a:endParaRPr lang="en-US" sz="1500"/>
          </a:p>
          <a:p>
            <a:pPr marL="0" indent="0">
              <a:buNone/>
            </a:pPr>
            <a:br>
              <a:rPr lang="en-US" sz="1500"/>
            </a:br>
            <a:endParaRPr lang="en-US" sz="15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2763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window, building, indoor&#10;&#10;Description automatically generated"/>
          <p:cNvPicPr>
            <a:picLocks noGrp="1" noChangeAspect="1"/>
          </p:cNvPicPr>
          <p:nvPr>
            <p:ph idx="1"/>
          </p:nvPr>
        </p:nvPicPr>
        <p:blipFill>
          <a:blip r:embed="rId2"/>
          <a:stretch>
            <a:fillRect/>
          </a:stretch>
        </p:blipFill>
        <p:spPr>
          <a:xfrm>
            <a:off x="1143941" y="643467"/>
            <a:ext cx="9904117" cy="557106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TotalTime>
  <Words>1361</Words>
  <Application>Microsoft Office PowerPoint</Application>
  <PresentationFormat>Widescreen</PresentationFormat>
  <Paragraphs>92</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Problem Solving and Decision Making  </vt:lpstr>
      <vt:lpstr>Introduction  </vt:lpstr>
      <vt:lpstr>Nature and the impact of the complex problem on employees   </vt:lpstr>
      <vt:lpstr>Cont..  </vt:lpstr>
      <vt:lpstr>Nature and the impact of the complex problem on the organizations.  </vt:lpstr>
      <vt:lpstr>A PESTLE analysis of the macro-environmental factors  </vt:lpstr>
      <vt:lpstr>Cont...</vt:lpstr>
      <vt:lpstr>PowerPoint Presentation</vt:lpstr>
      <vt:lpstr>An evaluation of alternative solutions    </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Carolina Griza (2115255)</cp:lastModifiedBy>
  <cp:revision>89</cp:revision>
  <dcterms:created xsi:type="dcterms:W3CDTF">2022-06-21T18:15:00Z</dcterms:created>
  <dcterms:modified xsi:type="dcterms:W3CDTF">2022-07-04T13:37:59Z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68DB8160BB6C4BBFBA6AB2D42E31DC01</vt:lpwstr>
  </property>
  <property fmtid="{D5CDD505-2E9C-101B-9397-08002B2CF9AE}" pid="3" name="KSOProductBuildVer">
    <vt:lpwstr>1033-11.2.0.11156</vt:lpwstr>
  </property>
</Properties>
</file>