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0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61641A-1C48-4D20-B609-5F98AED947FB}" v="3" dt="2026-04-21T23:09:23.2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47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3A29DE-DBC9-4132-AFD3-EC2763583549}" type="doc">
      <dgm:prSet loTypeId="urn:microsoft.com/office/officeart/2005/8/layout/default" loCatId="list" qsTypeId="urn:microsoft.com/office/officeart/2005/8/quickstyle/simple5" qsCatId="simple" csTypeId="urn:microsoft.com/office/officeart/2005/8/colors/accent2_5" csCatId="accent2" phldr="1"/>
      <dgm:spPr/>
      <dgm:t>
        <a:bodyPr/>
        <a:lstStyle/>
        <a:p>
          <a:endParaRPr lang="en-GB"/>
        </a:p>
      </dgm:t>
    </dgm:pt>
    <dgm:pt modelId="{0E990336-47AA-44ED-8829-B4E0F38E4C09}">
      <dgm:prSet phldr="0"/>
      <dgm:spPr/>
      <dgm:t>
        <a:bodyPr/>
        <a:lstStyle/>
        <a:p>
          <a:pPr algn="l" rtl="0"/>
          <a:r>
            <a:rPr lang="en-GB" b="1" i="1" dirty="0">
              <a:latin typeface="Aptos Display" panose="020F0302020204030204"/>
            </a:rPr>
            <a:t>Pharmacological treatment:</a:t>
          </a:r>
          <a:br>
            <a:rPr lang="en-GB" b="1" i="1" dirty="0"/>
          </a:br>
          <a:br>
            <a:rPr lang="en-US" i="1" dirty="0">
              <a:latin typeface="Aptos Display" panose="020F0302020204030204"/>
            </a:rPr>
          </a:br>
          <a:r>
            <a:rPr lang="en-GB" dirty="0">
              <a:latin typeface="Aptos Display" panose="020F0302020204030204"/>
            </a:rPr>
            <a:t>-Statins to reduce cholesterol</a:t>
          </a:r>
          <a:br>
            <a:rPr lang="en-GB" dirty="0">
              <a:latin typeface="Aptos Display" panose="020F0302020204030204"/>
            </a:rPr>
          </a:br>
          <a:br>
            <a:rPr lang="en-GB" dirty="0">
              <a:latin typeface="Aptos Display" panose="020F0302020204030204"/>
            </a:rPr>
          </a:br>
          <a:r>
            <a:rPr lang="en-GB" dirty="0">
              <a:latin typeface="Aptos Display" panose="020F0302020204030204"/>
            </a:rPr>
            <a:t>-Antihypertensive medications to control blood pressure</a:t>
          </a:r>
          <a:br>
            <a:rPr lang="en-GB" dirty="0">
              <a:latin typeface="Aptos Display" panose="020F0302020204030204"/>
            </a:rPr>
          </a:br>
          <a:br>
            <a:rPr lang="en-GB" dirty="0">
              <a:latin typeface="Aptos Display" panose="020F0302020204030204"/>
            </a:rPr>
          </a:br>
          <a:r>
            <a:rPr lang="en-GB" dirty="0">
              <a:latin typeface="Aptos Display" panose="020F0302020204030204"/>
            </a:rPr>
            <a:t>-Antiplatelet drugs (e.g., aspirin) to reduce clot risk </a:t>
          </a:r>
          <a:br>
            <a:rPr lang="en-GB" dirty="0">
              <a:latin typeface="Aptos Display" panose="020F0302020204030204"/>
            </a:rPr>
          </a:br>
          <a:endParaRPr lang="en-GB" dirty="0">
            <a:latin typeface="Aptos Display" panose="020F0302020204030204"/>
          </a:endParaRPr>
        </a:p>
      </dgm:t>
    </dgm:pt>
    <dgm:pt modelId="{FE2E2D30-158E-4265-900D-3405E6998687}" type="parTrans" cxnId="{D9D78593-43E4-45BA-90BA-76095C978BB3}">
      <dgm:prSet/>
      <dgm:spPr/>
    </dgm:pt>
    <dgm:pt modelId="{E82E114B-5D4C-42B0-A9C4-5C2397C4A648}" type="sibTrans" cxnId="{D9D78593-43E4-45BA-90BA-76095C978BB3}">
      <dgm:prSet/>
      <dgm:spPr/>
    </dgm:pt>
    <dgm:pt modelId="{ECB8297C-B010-41D7-986F-D69FD61A77CB}">
      <dgm:prSet phldr="0"/>
      <dgm:spPr/>
      <dgm:t>
        <a:bodyPr/>
        <a:lstStyle/>
        <a:p>
          <a:pPr algn="l" rtl="0"/>
          <a:r>
            <a:rPr lang="en-GB" b="0" i="1" dirty="0">
              <a:latin typeface="Aptos Display" panose="020F0302020204030204"/>
            </a:rPr>
            <a:t>Lifestyle modifications: </a:t>
          </a:r>
          <a:br>
            <a:rPr lang="en-GB" i="1" dirty="0">
              <a:latin typeface="Aptos Display" panose="020F0302020204030204"/>
            </a:rPr>
          </a:br>
          <a:br>
            <a:rPr lang="en-GB" i="1" dirty="0">
              <a:latin typeface="Aptos Display" panose="020F0302020204030204"/>
            </a:rPr>
          </a:br>
          <a:r>
            <a:rPr lang="en-GB" dirty="0">
              <a:latin typeface="Aptos Display" panose="020F0302020204030204"/>
            </a:rPr>
            <a:t>-Balanced low-fat, low-salt diet</a:t>
          </a:r>
          <a:br>
            <a:rPr lang="en-GB" dirty="0">
              <a:latin typeface="Aptos Display" panose="020F0302020204030204"/>
            </a:rPr>
          </a:br>
          <a:br>
            <a:rPr lang="en-GB" dirty="0">
              <a:latin typeface="Aptos Display" panose="020F0302020204030204"/>
            </a:rPr>
          </a:br>
          <a:r>
            <a:rPr lang="en-GB" dirty="0">
              <a:latin typeface="Aptos Display" panose="020F0302020204030204"/>
            </a:rPr>
            <a:t>-Smoking cessation </a:t>
          </a:r>
          <a:br>
            <a:rPr lang="en-GB" dirty="0">
              <a:latin typeface="Aptos Display" panose="020F0302020204030204"/>
            </a:rPr>
          </a:br>
          <a:br>
            <a:rPr lang="en-GB" dirty="0">
              <a:latin typeface="Aptos Display" panose="020F0302020204030204"/>
            </a:rPr>
          </a:br>
          <a:r>
            <a:rPr lang="en-GB" dirty="0">
              <a:latin typeface="Aptos Display" panose="020F0302020204030204"/>
            </a:rPr>
            <a:t>-Regular physical activity (e.g., 30 minutes daily) </a:t>
          </a:r>
          <a:br>
            <a:rPr lang="en-GB" b="0" i="0" dirty="0">
              <a:latin typeface="Aptos Display" panose="020F0302020204030204"/>
            </a:rPr>
          </a:br>
          <a:r>
            <a:rPr lang="en-GB" b="0" i="0" dirty="0">
              <a:latin typeface="Aptos Display" panose="020F0302020204030204"/>
            </a:rPr>
            <a:t>Weight management to reduce cardiovascular strain </a:t>
          </a:r>
        </a:p>
      </dgm:t>
    </dgm:pt>
    <dgm:pt modelId="{ACAB578B-F236-447D-A881-07E5257533D2}" type="parTrans" cxnId="{D169BA68-86DF-4940-AB65-F77CA430C025}">
      <dgm:prSet/>
      <dgm:spPr/>
    </dgm:pt>
    <dgm:pt modelId="{55814752-7BFA-46CF-80C7-10A43A4BE707}" type="sibTrans" cxnId="{D169BA68-86DF-4940-AB65-F77CA430C025}">
      <dgm:prSet/>
      <dgm:spPr/>
    </dgm:pt>
    <dgm:pt modelId="{E11B2C47-F7A1-49A9-B316-3EAF49E28FFD}">
      <dgm:prSet phldr="0"/>
      <dgm:spPr/>
      <dgm:t>
        <a:bodyPr/>
        <a:lstStyle/>
        <a:p>
          <a:pPr algn="l" rtl="0"/>
          <a:r>
            <a:rPr lang="en-GB" b="0" i="0" dirty="0">
              <a:latin typeface="Aptos Display" panose="020F0302020204030204"/>
            </a:rPr>
            <a:t>-Patient education to promote long-term adherence</a:t>
          </a:r>
          <a:br>
            <a:rPr lang="en-GB" b="0" i="0" dirty="0">
              <a:latin typeface="Aptos Display" panose="020F0302020204030204"/>
            </a:rPr>
          </a:br>
          <a:br>
            <a:rPr lang="en-GB" b="0" i="0" dirty="0">
              <a:latin typeface="Aptos Display" panose="020F0302020204030204"/>
            </a:rPr>
          </a:br>
          <a:r>
            <a:rPr lang="en-GB" b="0" i="0" dirty="0">
              <a:latin typeface="Aptos Display" panose="020F0302020204030204"/>
            </a:rPr>
            <a:t>-Weight management to reduce cardiovascular strain</a:t>
          </a:r>
        </a:p>
      </dgm:t>
    </dgm:pt>
    <dgm:pt modelId="{0D0405DB-9596-43C3-972C-B6313E4D9BD1}" type="parTrans" cxnId="{75BD53AC-D014-4E5C-9648-CEFF7FD57A9C}">
      <dgm:prSet/>
      <dgm:spPr/>
    </dgm:pt>
    <dgm:pt modelId="{F1BBC527-5943-43CF-83E8-05B398DDC537}" type="sibTrans" cxnId="{75BD53AC-D014-4E5C-9648-CEFF7FD57A9C}">
      <dgm:prSet/>
      <dgm:spPr/>
    </dgm:pt>
    <dgm:pt modelId="{FFDF4473-EE94-4681-9EFF-C62A47BA1C5E}" type="pres">
      <dgm:prSet presAssocID="{9C3A29DE-DBC9-4132-AFD3-EC2763583549}" presName="diagram" presStyleCnt="0">
        <dgm:presLayoutVars>
          <dgm:dir/>
          <dgm:resizeHandles val="exact"/>
        </dgm:presLayoutVars>
      </dgm:prSet>
      <dgm:spPr/>
    </dgm:pt>
    <dgm:pt modelId="{DEA1A93F-850F-4098-ADDD-71C1B8F474B1}" type="pres">
      <dgm:prSet presAssocID="{0E990336-47AA-44ED-8829-B4E0F38E4C09}" presName="node" presStyleLbl="node1" presStyleIdx="0" presStyleCnt="3">
        <dgm:presLayoutVars>
          <dgm:bulletEnabled val="1"/>
        </dgm:presLayoutVars>
      </dgm:prSet>
      <dgm:spPr/>
    </dgm:pt>
    <dgm:pt modelId="{3968BC39-E400-4D4C-AD45-C6F00B551E49}" type="pres">
      <dgm:prSet presAssocID="{E82E114B-5D4C-42B0-A9C4-5C2397C4A648}" presName="sibTrans" presStyleCnt="0"/>
      <dgm:spPr/>
    </dgm:pt>
    <dgm:pt modelId="{ECD019E9-EE71-4D21-B044-8664A7E18FAE}" type="pres">
      <dgm:prSet presAssocID="{ECB8297C-B010-41D7-986F-D69FD61A77CB}" presName="node" presStyleLbl="node1" presStyleIdx="1" presStyleCnt="3">
        <dgm:presLayoutVars>
          <dgm:bulletEnabled val="1"/>
        </dgm:presLayoutVars>
      </dgm:prSet>
      <dgm:spPr/>
    </dgm:pt>
    <dgm:pt modelId="{7C568DEA-B598-4BA5-A5FA-A6AD9CC65F01}" type="pres">
      <dgm:prSet presAssocID="{55814752-7BFA-46CF-80C7-10A43A4BE707}" presName="sibTrans" presStyleCnt="0"/>
      <dgm:spPr/>
    </dgm:pt>
    <dgm:pt modelId="{78BE7F51-6500-4CD0-82DD-8323FE7B0DE2}" type="pres">
      <dgm:prSet presAssocID="{E11B2C47-F7A1-49A9-B316-3EAF49E28FFD}" presName="node" presStyleLbl="node1" presStyleIdx="2" presStyleCnt="3">
        <dgm:presLayoutVars>
          <dgm:bulletEnabled val="1"/>
        </dgm:presLayoutVars>
      </dgm:prSet>
      <dgm:spPr/>
    </dgm:pt>
  </dgm:ptLst>
  <dgm:cxnLst>
    <dgm:cxn modelId="{B35F2E31-CD3D-48E8-A0E9-F7522E8FDA9A}" type="presOf" srcId="{E11B2C47-F7A1-49A9-B316-3EAF49E28FFD}" destId="{78BE7F51-6500-4CD0-82DD-8323FE7B0DE2}" srcOrd="0" destOrd="0" presId="urn:microsoft.com/office/officeart/2005/8/layout/default"/>
    <dgm:cxn modelId="{D169BA68-86DF-4940-AB65-F77CA430C025}" srcId="{9C3A29DE-DBC9-4132-AFD3-EC2763583549}" destId="{ECB8297C-B010-41D7-986F-D69FD61A77CB}" srcOrd="1" destOrd="0" parTransId="{ACAB578B-F236-447D-A881-07E5257533D2}" sibTransId="{55814752-7BFA-46CF-80C7-10A43A4BE707}"/>
    <dgm:cxn modelId="{D9D78593-43E4-45BA-90BA-76095C978BB3}" srcId="{9C3A29DE-DBC9-4132-AFD3-EC2763583549}" destId="{0E990336-47AA-44ED-8829-B4E0F38E4C09}" srcOrd="0" destOrd="0" parTransId="{FE2E2D30-158E-4265-900D-3405E6998687}" sibTransId="{E82E114B-5D4C-42B0-A9C4-5C2397C4A648}"/>
    <dgm:cxn modelId="{0FCDC39F-A649-4F94-B57F-462A57C9100E}" type="presOf" srcId="{ECB8297C-B010-41D7-986F-D69FD61A77CB}" destId="{ECD019E9-EE71-4D21-B044-8664A7E18FAE}" srcOrd="0" destOrd="0" presId="urn:microsoft.com/office/officeart/2005/8/layout/default"/>
    <dgm:cxn modelId="{EDA06EA6-FDF4-46A5-961F-8A953600F2EC}" type="presOf" srcId="{0E990336-47AA-44ED-8829-B4E0F38E4C09}" destId="{DEA1A93F-850F-4098-ADDD-71C1B8F474B1}" srcOrd="0" destOrd="0" presId="urn:microsoft.com/office/officeart/2005/8/layout/default"/>
    <dgm:cxn modelId="{75BD53AC-D014-4E5C-9648-CEFF7FD57A9C}" srcId="{9C3A29DE-DBC9-4132-AFD3-EC2763583549}" destId="{E11B2C47-F7A1-49A9-B316-3EAF49E28FFD}" srcOrd="2" destOrd="0" parTransId="{0D0405DB-9596-43C3-972C-B6313E4D9BD1}" sibTransId="{F1BBC527-5943-43CF-83E8-05B398DDC537}"/>
    <dgm:cxn modelId="{E069B9C1-5078-415C-9D0C-FCDFEC2CBEF9}" type="presOf" srcId="{9C3A29DE-DBC9-4132-AFD3-EC2763583549}" destId="{FFDF4473-EE94-4681-9EFF-C62A47BA1C5E}" srcOrd="0" destOrd="0" presId="urn:microsoft.com/office/officeart/2005/8/layout/default"/>
    <dgm:cxn modelId="{50E547AE-555F-4233-A581-DCFDE8363B53}" type="presParOf" srcId="{FFDF4473-EE94-4681-9EFF-C62A47BA1C5E}" destId="{DEA1A93F-850F-4098-ADDD-71C1B8F474B1}" srcOrd="0" destOrd="0" presId="urn:microsoft.com/office/officeart/2005/8/layout/default"/>
    <dgm:cxn modelId="{FBF76366-628F-465D-AC6D-E88333C53D65}" type="presParOf" srcId="{FFDF4473-EE94-4681-9EFF-C62A47BA1C5E}" destId="{3968BC39-E400-4D4C-AD45-C6F00B551E49}" srcOrd="1" destOrd="0" presId="urn:microsoft.com/office/officeart/2005/8/layout/default"/>
    <dgm:cxn modelId="{ABC43B82-C404-4A68-AF13-04D23EAD73BF}" type="presParOf" srcId="{FFDF4473-EE94-4681-9EFF-C62A47BA1C5E}" destId="{ECD019E9-EE71-4D21-B044-8664A7E18FAE}" srcOrd="2" destOrd="0" presId="urn:microsoft.com/office/officeart/2005/8/layout/default"/>
    <dgm:cxn modelId="{5B3AD296-ED66-45DC-9378-3961B8FCB7AC}" type="presParOf" srcId="{FFDF4473-EE94-4681-9EFF-C62A47BA1C5E}" destId="{7C568DEA-B598-4BA5-A5FA-A6AD9CC65F01}" srcOrd="3" destOrd="0" presId="urn:microsoft.com/office/officeart/2005/8/layout/default"/>
    <dgm:cxn modelId="{10C8E740-9DF6-4178-B7A6-3E6F5A3F9E04}" type="presParOf" srcId="{FFDF4473-EE94-4681-9EFF-C62A47BA1C5E}" destId="{78BE7F51-6500-4CD0-82DD-8323FE7B0DE2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4D7BEA-B6A7-4BFF-8073-E57C655E1B7B}" type="doc">
      <dgm:prSet loTypeId="urn:microsoft.com/office/officeart/2016/7/layout/RepeatingBendingProcessNew" loCatId="process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D5B6EF4-F628-48D1-A504-AB30E6B5C242}">
      <dgm:prSet/>
      <dgm:spPr/>
      <dgm:t>
        <a:bodyPr/>
        <a:lstStyle/>
        <a:p>
          <a:r>
            <a:rPr lang="en-GB" dirty="0"/>
            <a:t>Regular blood pressure monitoring to assess hypertension control </a:t>
          </a:r>
          <a:endParaRPr lang="en-US" dirty="0"/>
        </a:p>
      </dgm:t>
    </dgm:pt>
    <dgm:pt modelId="{C06276AC-1945-48A5-9EFC-98C662C9C82C}" type="parTrans" cxnId="{4250D929-4929-4108-A526-7C3AE0530535}">
      <dgm:prSet/>
      <dgm:spPr/>
      <dgm:t>
        <a:bodyPr/>
        <a:lstStyle/>
        <a:p>
          <a:endParaRPr lang="en-US"/>
        </a:p>
      </dgm:t>
    </dgm:pt>
    <dgm:pt modelId="{5F175DBB-B54E-462C-9D17-C7CD243C8BDE}" type="sibTrans" cxnId="{4250D929-4929-4108-A526-7C3AE0530535}">
      <dgm:prSet/>
      <dgm:spPr/>
      <dgm:t>
        <a:bodyPr/>
        <a:lstStyle/>
        <a:p>
          <a:endParaRPr lang="en-US" dirty="0"/>
        </a:p>
      </dgm:t>
    </dgm:pt>
    <dgm:pt modelId="{88544336-F1F1-4263-AAE7-7BFEAC72B09A}">
      <dgm:prSet/>
      <dgm:spPr/>
      <dgm:t>
        <a:bodyPr/>
        <a:lstStyle/>
        <a:p>
          <a:r>
            <a:rPr lang="en-GB" dirty="0"/>
            <a:t>Blood tests to monitor cholesterol and lipid levels </a:t>
          </a:r>
          <a:endParaRPr lang="en-US" dirty="0"/>
        </a:p>
      </dgm:t>
    </dgm:pt>
    <dgm:pt modelId="{734EA379-3E17-46D7-8A75-28CC76761978}" type="parTrans" cxnId="{C2D8C2A2-A80F-48AF-B678-2500838C9625}">
      <dgm:prSet/>
      <dgm:spPr/>
      <dgm:t>
        <a:bodyPr/>
        <a:lstStyle/>
        <a:p>
          <a:endParaRPr lang="en-US"/>
        </a:p>
      </dgm:t>
    </dgm:pt>
    <dgm:pt modelId="{73233C35-2C7F-46DB-8819-51827897A364}" type="sibTrans" cxnId="{C2D8C2A2-A80F-48AF-B678-2500838C9625}">
      <dgm:prSet/>
      <dgm:spPr/>
      <dgm:t>
        <a:bodyPr/>
        <a:lstStyle/>
        <a:p>
          <a:endParaRPr lang="en-US" dirty="0"/>
        </a:p>
      </dgm:t>
    </dgm:pt>
    <dgm:pt modelId="{1F7ABC06-B9D5-40BE-8E5F-CFECC3F0F27F}">
      <dgm:prSet/>
      <dgm:spPr/>
      <dgm:t>
        <a:bodyPr/>
        <a:lstStyle/>
        <a:p>
          <a:r>
            <a:rPr lang="en-GB" dirty="0"/>
            <a:t>Routine cardiovascular assessments (e.g., ECG if required) </a:t>
          </a:r>
          <a:endParaRPr lang="en-US" dirty="0"/>
        </a:p>
      </dgm:t>
    </dgm:pt>
    <dgm:pt modelId="{CF5CF519-EED4-41E8-9C2D-E592BDA34238}" type="parTrans" cxnId="{95AEBBB0-C55C-4E9E-8692-F962E3543E94}">
      <dgm:prSet/>
      <dgm:spPr/>
      <dgm:t>
        <a:bodyPr/>
        <a:lstStyle/>
        <a:p>
          <a:endParaRPr lang="en-US"/>
        </a:p>
      </dgm:t>
    </dgm:pt>
    <dgm:pt modelId="{19242E82-7BA4-4B07-8423-3B614ABEADE1}" type="sibTrans" cxnId="{95AEBBB0-C55C-4E9E-8692-F962E3543E94}">
      <dgm:prSet/>
      <dgm:spPr/>
      <dgm:t>
        <a:bodyPr/>
        <a:lstStyle/>
        <a:p>
          <a:endParaRPr lang="en-US" dirty="0"/>
        </a:p>
      </dgm:t>
    </dgm:pt>
    <dgm:pt modelId="{56345263-1E13-4172-AE91-378E0F1E745D}">
      <dgm:prSet/>
      <dgm:spPr/>
      <dgm:t>
        <a:bodyPr/>
        <a:lstStyle/>
        <a:p>
          <a:r>
            <a:rPr lang="en-GB" dirty="0"/>
            <a:t>Monitoring weight and body mass index (BMI) </a:t>
          </a:r>
          <a:endParaRPr lang="en-US" dirty="0"/>
        </a:p>
      </dgm:t>
    </dgm:pt>
    <dgm:pt modelId="{FB3282A0-C3D5-48FF-BA70-C36D378CF3F5}" type="parTrans" cxnId="{0510DA7C-9F50-42D7-B3E5-F41E1332A8EB}">
      <dgm:prSet/>
      <dgm:spPr/>
      <dgm:t>
        <a:bodyPr/>
        <a:lstStyle/>
        <a:p>
          <a:endParaRPr lang="en-US"/>
        </a:p>
      </dgm:t>
    </dgm:pt>
    <dgm:pt modelId="{36DCB355-E78F-4874-AE67-521695C80A1B}" type="sibTrans" cxnId="{0510DA7C-9F50-42D7-B3E5-F41E1332A8EB}">
      <dgm:prSet/>
      <dgm:spPr/>
      <dgm:t>
        <a:bodyPr/>
        <a:lstStyle/>
        <a:p>
          <a:endParaRPr lang="en-US" dirty="0"/>
        </a:p>
      </dgm:t>
    </dgm:pt>
    <dgm:pt modelId="{C4F4CC65-B6AF-4DE8-86FA-1B41058AC01C}">
      <dgm:prSet/>
      <dgm:spPr/>
      <dgm:t>
        <a:bodyPr/>
        <a:lstStyle/>
        <a:p>
          <a:r>
            <a:rPr lang="en-GB" dirty="0"/>
            <a:t>Observing for symptoms (e.g., chest pain, shortness of breath, neurological signs) </a:t>
          </a:r>
          <a:endParaRPr lang="en-US" dirty="0"/>
        </a:p>
      </dgm:t>
    </dgm:pt>
    <dgm:pt modelId="{ED6A5919-6483-4A9D-A762-34C9830FBAC1}" type="parTrans" cxnId="{8E28E298-4D8C-402D-A635-0DD930E17D5C}">
      <dgm:prSet/>
      <dgm:spPr/>
      <dgm:t>
        <a:bodyPr/>
        <a:lstStyle/>
        <a:p>
          <a:endParaRPr lang="en-US"/>
        </a:p>
      </dgm:t>
    </dgm:pt>
    <dgm:pt modelId="{69282155-054A-48C5-AE1E-C41F9A6FD36C}" type="sibTrans" cxnId="{8E28E298-4D8C-402D-A635-0DD930E17D5C}">
      <dgm:prSet/>
      <dgm:spPr/>
      <dgm:t>
        <a:bodyPr/>
        <a:lstStyle/>
        <a:p>
          <a:endParaRPr lang="en-US" dirty="0"/>
        </a:p>
      </dgm:t>
    </dgm:pt>
    <dgm:pt modelId="{CF094F04-C594-4759-B920-00C61D7F0DC0}">
      <dgm:prSet/>
      <dgm:spPr/>
      <dgm:t>
        <a:bodyPr/>
        <a:lstStyle/>
        <a:p>
          <a:r>
            <a:rPr lang="en-GB" dirty="0"/>
            <a:t>Regular GP and specialist follow-up appointments</a:t>
          </a:r>
          <a:endParaRPr lang="en-US" dirty="0"/>
        </a:p>
      </dgm:t>
    </dgm:pt>
    <dgm:pt modelId="{73A757D3-4987-4AEA-ACD9-7C9D35960631}" type="parTrans" cxnId="{992BFF56-869A-452C-B90F-A4AE24D8AFD0}">
      <dgm:prSet/>
      <dgm:spPr/>
      <dgm:t>
        <a:bodyPr/>
        <a:lstStyle/>
        <a:p>
          <a:endParaRPr lang="en-US"/>
        </a:p>
      </dgm:t>
    </dgm:pt>
    <dgm:pt modelId="{43CC1A4C-976B-43BB-8767-5DAF23A7A058}" type="sibTrans" cxnId="{992BFF56-869A-452C-B90F-A4AE24D8AFD0}">
      <dgm:prSet/>
      <dgm:spPr/>
      <dgm:t>
        <a:bodyPr/>
        <a:lstStyle/>
        <a:p>
          <a:endParaRPr lang="en-US"/>
        </a:p>
      </dgm:t>
    </dgm:pt>
    <dgm:pt modelId="{E92F4A14-D9A9-41A1-A683-AE656AFEFF1B}" type="pres">
      <dgm:prSet presAssocID="{D04D7BEA-B6A7-4BFF-8073-E57C655E1B7B}" presName="Name0" presStyleCnt="0">
        <dgm:presLayoutVars>
          <dgm:dir/>
          <dgm:resizeHandles val="exact"/>
        </dgm:presLayoutVars>
      </dgm:prSet>
      <dgm:spPr/>
    </dgm:pt>
    <dgm:pt modelId="{28D30039-91D3-4E52-B1D1-E38D43A20082}" type="pres">
      <dgm:prSet presAssocID="{9D5B6EF4-F628-48D1-A504-AB30E6B5C242}" presName="node" presStyleLbl="node1" presStyleIdx="0" presStyleCnt="6">
        <dgm:presLayoutVars>
          <dgm:bulletEnabled val="1"/>
        </dgm:presLayoutVars>
      </dgm:prSet>
      <dgm:spPr/>
    </dgm:pt>
    <dgm:pt modelId="{3EFBBAA2-5614-4228-B455-52FB6F1DB309}" type="pres">
      <dgm:prSet presAssocID="{5F175DBB-B54E-462C-9D17-C7CD243C8BDE}" presName="sibTrans" presStyleLbl="sibTrans1D1" presStyleIdx="0" presStyleCnt="5"/>
      <dgm:spPr/>
    </dgm:pt>
    <dgm:pt modelId="{A0B8C54E-B687-4763-97B1-485579A98D4B}" type="pres">
      <dgm:prSet presAssocID="{5F175DBB-B54E-462C-9D17-C7CD243C8BDE}" presName="connectorText" presStyleLbl="sibTrans1D1" presStyleIdx="0" presStyleCnt="5"/>
      <dgm:spPr/>
    </dgm:pt>
    <dgm:pt modelId="{BDE89C6C-77FA-4686-A3E7-11D83E46DE73}" type="pres">
      <dgm:prSet presAssocID="{88544336-F1F1-4263-AAE7-7BFEAC72B09A}" presName="node" presStyleLbl="node1" presStyleIdx="1" presStyleCnt="6">
        <dgm:presLayoutVars>
          <dgm:bulletEnabled val="1"/>
        </dgm:presLayoutVars>
      </dgm:prSet>
      <dgm:spPr/>
    </dgm:pt>
    <dgm:pt modelId="{5C9947FE-E54F-49F9-A273-0855DAB3C521}" type="pres">
      <dgm:prSet presAssocID="{73233C35-2C7F-46DB-8819-51827897A364}" presName="sibTrans" presStyleLbl="sibTrans1D1" presStyleIdx="1" presStyleCnt="5"/>
      <dgm:spPr/>
    </dgm:pt>
    <dgm:pt modelId="{0A9FB2E1-1712-4667-AE87-15DEDB39D3C7}" type="pres">
      <dgm:prSet presAssocID="{73233C35-2C7F-46DB-8819-51827897A364}" presName="connectorText" presStyleLbl="sibTrans1D1" presStyleIdx="1" presStyleCnt="5"/>
      <dgm:spPr/>
    </dgm:pt>
    <dgm:pt modelId="{2DE2AC42-A689-432B-861E-0124057F0EBF}" type="pres">
      <dgm:prSet presAssocID="{1F7ABC06-B9D5-40BE-8E5F-CFECC3F0F27F}" presName="node" presStyleLbl="node1" presStyleIdx="2" presStyleCnt="6">
        <dgm:presLayoutVars>
          <dgm:bulletEnabled val="1"/>
        </dgm:presLayoutVars>
      </dgm:prSet>
      <dgm:spPr/>
    </dgm:pt>
    <dgm:pt modelId="{F3F284E6-A78D-42DE-A2B5-2934B42A97CE}" type="pres">
      <dgm:prSet presAssocID="{19242E82-7BA4-4B07-8423-3B614ABEADE1}" presName="sibTrans" presStyleLbl="sibTrans1D1" presStyleIdx="2" presStyleCnt="5"/>
      <dgm:spPr/>
    </dgm:pt>
    <dgm:pt modelId="{D846086E-3477-4E06-B718-165DD517BDCE}" type="pres">
      <dgm:prSet presAssocID="{19242E82-7BA4-4B07-8423-3B614ABEADE1}" presName="connectorText" presStyleLbl="sibTrans1D1" presStyleIdx="2" presStyleCnt="5"/>
      <dgm:spPr/>
    </dgm:pt>
    <dgm:pt modelId="{7BC96FA3-C665-4F89-9F69-C980C46E756B}" type="pres">
      <dgm:prSet presAssocID="{56345263-1E13-4172-AE91-378E0F1E745D}" presName="node" presStyleLbl="node1" presStyleIdx="3" presStyleCnt="6">
        <dgm:presLayoutVars>
          <dgm:bulletEnabled val="1"/>
        </dgm:presLayoutVars>
      </dgm:prSet>
      <dgm:spPr/>
    </dgm:pt>
    <dgm:pt modelId="{0AA5B1F5-8C04-487E-BDAC-E9D3A1A5C853}" type="pres">
      <dgm:prSet presAssocID="{36DCB355-E78F-4874-AE67-521695C80A1B}" presName="sibTrans" presStyleLbl="sibTrans1D1" presStyleIdx="3" presStyleCnt="5"/>
      <dgm:spPr/>
    </dgm:pt>
    <dgm:pt modelId="{36722C71-ACF5-47AB-86CD-215D203CCA2D}" type="pres">
      <dgm:prSet presAssocID="{36DCB355-E78F-4874-AE67-521695C80A1B}" presName="connectorText" presStyleLbl="sibTrans1D1" presStyleIdx="3" presStyleCnt="5"/>
      <dgm:spPr/>
    </dgm:pt>
    <dgm:pt modelId="{8EC122BA-CC43-4CEC-98AC-ABE0A3849E01}" type="pres">
      <dgm:prSet presAssocID="{C4F4CC65-B6AF-4DE8-86FA-1B41058AC01C}" presName="node" presStyleLbl="node1" presStyleIdx="4" presStyleCnt="6">
        <dgm:presLayoutVars>
          <dgm:bulletEnabled val="1"/>
        </dgm:presLayoutVars>
      </dgm:prSet>
      <dgm:spPr/>
    </dgm:pt>
    <dgm:pt modelId="{E1CF68ED-3AA8-4392-B937-61D602AD011A}" type="pres">
      <dgm:prSet presAssocID="{69282155-054A-48C5-AE1E-C41F9A6FD36C}" presName="sibTrans" presStyleLbl="sibTrans1D1" presStyleIdx="4" presStyleCnt="5"/>
      <dgm:spPr/>
    </dgm:pt>
    <dgm:pt modelId="{26D8D83D-DB50-4467-9324-EA323AF1016E}" type="pres">
      <dgm:prSet presAssocID="{69282155-054A-48C5-AE1E-C41F9A6FD36C}" presName="connectorText" presStyleLbl="sibTrans1D1" presStyleIdx="4" presStyleCnt="5"/>
      <dgm:spPr/>
    </dgm:pt>
    <dgm:pt modelId="{8E6F4E5C-714F-4555-B3E0-895078BF8CE3}" type="pres">
      <dgm:prSet presAssocID="{CF094F04-C594-4759-B920-00C61D7F0DC0}" presName="node" presStyleLbl="node1" presStyleIdx="5" presStyleCnt="6">
        <dgm:presLayoutVars>
          <dgm:bulletEnabled val="1"/>
        </dgm:presLayoutVars>
      </dgm:prSet>
      <dgm:spPr/>
    </dgm:pt>
  </dgm:ptLst>
  <dgm:cxnLst>
    <dgm:cxn modelId="{06A84802-E6F3-4E86-B4C5-A9F7521386DE}" type="presOf" srcId="{19242E82-7BA4-4B07-8423-3B614ABEADE1}" destId="{D846086E-3477-4E06-B718-165DD517BDCE}" srcOrd="1" destOrd="0" presId="urn:microsoft.com/office/officeart/2016/7/layout/RepeatingBendingProcessNew"/>
    <dgm:cxn modelId="{1EEC9E02-D13B-489A-8E67-B9D1F562B78A}" type="presOf" srcId="{88544336-F1F1-4263-AAE7-7BFEAC72B09A}" destId="{BDE89C6C-77FA-4686-A3E7-11D83E46DE73}" srcOrd="0" destOrd="0" presId="urn:microsoft.com/office/officeart/2016/7/layout/RepeatingBendingProcessNew"/>
    <dgm:cxn modelId="{36027E26-3B74-49EC-A19B-F49E46B31050}" type="presOf" srcId="{69282155-054A-48C5-AE1E-C41F9A6FD36C}" destId="{26D8D83D-DB50-4467-9324-EA323AF1016E}" srcOrd="1" destOrd="0" presId="urn:microsoft.com/office/officeart/2016/7/layout/RepeatingBendingProcessNew"/>
    <dgm:cxn modelId="{4250D929-4929-4108-A526-7C3AE0530535}" srcId="{D04D7BEA-B6A7-4BFF-8073-E57C655E1B7B}" destId="{9D5B6EF4-F628-48D1-A504-AB30E6B5C242}" srcOrd="0" destOrd="0" parTransId="{C06276AC-1945-48A5-9EFC-98C662C9C82C}" sibTransId="{5F175DBB-B54E-462C-9D17-C7CD243C8BDE}"/>
    <dgm:cxn modelId="{E0BDB92C-C9D1-4D5C-9CF9-29A3341A0FE7}" type="presOf" srcId="{73233C35-2C7F-46DB-8819-51827897A364}" destId="{5C9947FE-E54F-49F9-A273-0855DAB3C521}" srcOrd="0" destOrd="0" presId="urn:microsoft.com/office/officeart/2016/7/layout/RepeatingBendingProcessNew"/>
    <dgm:cxn modelId="{FF3B0C3E-2FDA-453B-846B-C3E0E63012E1}" type="presOf" srcId="{1F7ABC06-B9D5-40BE-8E5F-CFECC3F0F27F}" destId="{2DE2AC42-A689-432B-861E-0124057F0EBF}" srcOrd="0" destOrd="0" presId="urn:microsoft.com/office/officeart/2016/7/layout/RepeatingBendingProcessNew"/>
    <dgm:cxn modelId="{2B6E803E-4CDB-4D66-82F4-27D6E022625A}" type="presOf" srcId="{C4F4CC65-B6AF-4DE8-86FA-1B41058AC01C}" destId="{8EC122BA-CC43-4CEC-98AC-ABE0A3849E01}" srcOrd="0" destOrd="0" presId="urn:microsoft.com/office/officeart/2016/7/layout/RepeatingBendingProcessNew"/>
    <dgm:cxn modelId="{D9C7F96C-CA6A-4B63-A702-18F61463A014}" type="presOf" srcId="{36DCB355-E78F-4874-AE67-521695C80A1B}" destId="{0AA5B1F5-8C04-487E-BDAC-E9D3A1A5C853}" srcOrd="0" destOrd="0" presId="urn:microsoft.com/office/officeart/2016/7/layout/RepeatingBendingProcessNew"/>
    <dgm:cxn modelId="{2C7C286D-B64A-48CD-B672-32CB447CC0A8}" type="presOf" srcId="{73233C35-2C7F-46DB-8819-51827897A364}" destId="{0A9FB2E1-1712-4667-AE87-15DEDB39D3C7}" srcOrd="1" destOrd="0" presId="urn:microsoft.com/office/officeart/2016/7/layout/RepeatingBendingProcessNew"/>
    <dgm:cxn modelId="{6AA13250-CF86-4E9E-9B25-9191CCA26E55}" type="presOf" srcId="{CF094F04-C594-4759-B920-00C61D7F0DC0}" destId="{8E6F4E5C-714F-4555-B3E0-895078BF8CE3}" srcOrd="0" destOrd="0" presId="urn:microsoft.com/office/officeart/2016/7/layout/RepeatingBendingProcessNew"/>
    <dgm:cxn modelId="{2C267873-D920-4F10-8B8C-0BB11212A6DE}" type="presOf" srcId="{56345263-1E13-4172-AE91-378E0F1E745D}" destId="{7BC96FA3-C665-4F89-9F69-C980C46E756B}" srcOrd="0" destOrd="0" presId="urn:microsoft.com/office/officeart/2016/7/layout/RepeatingBendingProcessNew"/>
    <dgm:cxn modelId="{992BFF56-869A-452C-B90F-A4AE24D8AFD0}" srcId="{D04D7BEA-B6A7-4BFF-8073-E57C655E1B7B}" destId="{CF094F04-C594-4759-B920-00C61D7F0DC0}" srcOrd="5" destOrd="0" parTransId="{73A757D3-4987-4AEA-ACD9-7C9D35960631}" sibTransId="{43CC1A4C-976B-43BB-8767-5DAF23A7A058}"/>
    <dgm:cxn modelId="{72987777-F2F3-4208-AE3B-3D2DA5E43CCA}" type="presOf" srcId="{9D5B6EF4-F628-48D1-A504-AB30E6B5C242}" destId="{28D30039-91D3-4E52-B1D1-E38D43A20082}" srcOrd="0" destOrd="0" presId="urn:microsoft.com/office/officeart/2016/7/layout/RepeatingBendingProcessNew"/>
    <dgm:cxn modelId="{0510DA7C-9F50-42D7-B3E5-F41E1332A8EB}" srcId="{D04D7BEA-B6A7-4BFF-8073-E57C655E1B7B}" destId="{56345263-1E13-4172-AE91-378E0F1E745D}" srcOrd="3" destOrd="0" parTransId="{FB3282A0-C3D5-48FF-BA70-C36D378CF3F5}" sibTransId="{36DCB355-E78F-4874-AE67-521695C80A1B}"/>
    <dgm:cxn modelId="{8E28E298-4D8C-402D-A635-0DD930E17D5C}" srcId="{D04D7BEA-B6A7-4BFF-8073-E57C655E1B7B}" destId="{C4F4CC65-B6AF-4DE8-86FA-1B41058AC01C}" srcOrd="4" destOrd="0" parTransId="{ED6A5919-6483-4A9D-A762-34C9830FBAC1}" sibTransId="{69282155-054A-48C5-AE1E-C41F9A6FD36C}"/>
    <dgm:cxn modelId="{F168E49C-8B1C-4528-8519-56897E819C23}" type="presOf" srcId="{36DCB355-E78F-4874-AE67-521695C80A1B}" destId="{36722C71-ACF5-47AB-86CD-215D203CCA2D}" srcOrd="1" destOrd="0" presId="urn:microsoft.com/office/officeart/2016/7/layout/RepeatingBendingProcessNew"/>
    <dgm:cxn modelId="{276C569E-96D1-49BB-B6D3-D9AEEEB59718}" type="presOf" srcId="{69282155-054A-48C5-AE1E-C41F9A6FD36C}" destId="{E1CF68ED-3AA8-4392-B937-61D602AD011A}" srcOrd="0" destOrd="0" presId="urn:microsoft.com/office/officeart/2016/7/layout/RepeatingBendingProcessNew"/>
    <dgm:cxn modelId="{C2D8C2A2-A80F-48AF-B678-2500838C9625}" srcId="{D04D7BEA-B6A7-4BFF-8073-E57C655E1B7B}" destId="{88544336-F1F1-4263-AAE7-7BFEAC72B09A}" srcOrd="1" destOrd="0" parTransId="{734EA379-3E17-46D7-8A75-28CC76761978}" sibTransId="{73233C35-2C7F-46DB-8819-51827897A364}"/>
    <dgm:cxn modelId="{95AEBBB0-C55C-4E9E-8692-F962E3543E94}" srcId="{D04D7BEA-B6A7-4BFF-8073-E57C655E1B7B}" destId="{1F7ABC06-B9D5-40BE-8E5F-CFECC3F0F27F}" srcOrd="2" destOrd="0" parTransId="{CF5CF519-EED4-41E8-9C2D-E592BDA34238}" sibTransId="{19242E82-7BA4-4B07-8423-3B614ABEADE1}"/>
    <dgm:cxn modelId="{D3A14BBE-AE28-4AF6-B734-BA3D2157960E}" type="presOf" srcId="{5F175DBB-B54E-462C-9D17-C7CD243C8BDE}" destId="{A0B8C54E-B687-4763-97B1-485579A98D4B}" srcOrd="1" destOrd="0" presId="urn:microsoft.com/office/officeart/2016/7/layout/RepeatingBendingProcessNew"/>
    <dgm:cxn modelId="{E8E076C4-7DFE-42B0-B61B-B145DFCE91C8}" type="presOf" srcId="{19242E82-7BA4-4B07-8423-3B614ABEADE1}" destId="{F3F284E6-A78D-42DE-A2B5-2934B42A97CE}" srcOrd="0" destOrd="0" presId="urn:microsoft.com/office/officeart/2016/7/layout/RepeatingBendingProcessNew"/>
    <dgm:cxn modelId="{55D5ADD6-271E-41EF-8556-32C0B1B630DD}" type="presOf" srcId="{5F175DBB-B54E-462C-9D17-C7CD243C8BDE}" destId="{3EFBBAA2-5614-4228-B455-52FB6F1DB309}" srcOrd="0" destOrd="0" presId="urn:microsoft.com/office/officeart/2016/7/layout/RepeatingBendingProcessNew"/>
    <dgm:cxn modelId="{C05FA1DE-1EA4-424C-8575-88AC6CC5F0B4}" type="presOf" srcId="{D04D7BEA-B6A7-4BFF-8073-E57C655E1B7B}" destId="{E92F4A14-D9A9-41A1-A683-AE656AFEFF1B}" srcOrd="0" destOrd="0" presId="urn:microsoft.com/office/officeart/2016/7/layout/RepeatingBendingProcessNew"/>
    <dgm:cxn modelId="{08EB078B-86FB-486B-962F-1118EC95E59D}" type="presParOf" srcId="{E92F4A14-D9A9-41A1-A683-AE656AFEFF1B}" destId="{28D30039-91D3-4E52-B1D1-E38D43A20082}" srcOrd="0" destOrd="0" presId="urn:microsoft.com/office/officeart/2016/7/layout/RepeatingBendingProcessNew"/>
    <dgm:cxn modelId="{E5C73EBA-C5F6-4EFC-A01D-5795E724C6CE}" type="presParOf" srcId="{E92F4A14-D9A9-41A1-A683-AE656AFEFF1B}" destId="{3EFBBAA2-5614-4228-B455-52FB6F1DB309}" srcOrd="1" destOrd="0" presId="urn:microsoft.com/office/officeart/2016/7/layout/RepeatingBendingProcessNew"/>
    <dgm:cxn modelId="{2663E7CE-99F2-475D-A781-A4A57180196A}" type="presParOf" srcId="{3EFBBAA2-5614-4228-B455-52FB6F1DB309}" destId="{A0B8C54E-B687-4763-97B1-485579A98D4B}" srcOrd="0" destOrd="0" presId="urn:microsoft.com/office/officeart/2016/7/layout/RepeatingBendingProcessNew"/>
    <dgm:cxn modelId="{3BE2F93A-DF05-4582-8685-735BB9C117E1}" type="presParOf" srcId="{E92F4A14-D9A9-41A1-A683-AE656AFEFF1B}" destId="{BDE89C6C-77FA-4686-A3E7-11D83E46DE73}" srcOrd="2" destOrd="0" presId="urn:microsoft.com/office/officeart/2016/7/layout/RepeatingBendingProcessNew"/>
    <dgm:cxn modelId="{168C1B12-B84F-4A8D-A6BE-577F7F166943}" type="presParOf" srcId="{E92F4A14-D9A9-41A1-A683-AE656AFEFF1B}" destId="{5C9947FE-E54F-49F9-A273-0855DAB3C521}" srcOrd="3" destOrd="0" presId="urn:microsoft.com/office/officeart/2016/7/layout/RepeatingBendingProcessNew"/>
    <dgm:cxn modelId="{3AB08802-88A1-4ED4-9E58-103F56069F57}" type="presParOf" srcId="{5C9947FE-E54F-49F9-A273-0855DAB3C521}" destId="{0A9FB2E1-1712-4667-AE87-15DEDB39D3C7}" srcOrd="0" destOrd="0" presId="urn:microsoft.com/office/officeart/2016/7/layout/RepeatingBendingProcessNew"/>
    <dgm:cxn modelId="{D1CEB20A-6D12-416E-823E-3F0E08DAE895}" type="presParOf" srcId="{E92F4A14-D9A9-41A1-A683-AE656AFEFF1B}" destId="{2DE2AC42-A689-432B-861E-0124057F0EBF}" srcOrd="4" destOrd="0" presId="urn:microsoft.com/office/officeart/2016/7/layout/RepeatingBendingProcessNew"/>
    <dgm:cxn modelId="{D8B8422E-1F33-4654-8FAF-5541F305B32D}" type="presParOf" srcId="{E92F4A14-D9A9-41A1-A683-AE656AFEFF1B}" destId="{F3F284E6-A78D-42DE-A2B5-2934B42A97CE}" srcOrd="5" destOrd="0" presId="urn:microsoft.com/office/officeart/2016/7/layout/RepeatingBendingProcessNew"/>
    <dgm:cxn modelId="{05D664E4-ED3B-458D-A068-80522F4CF9B7}" type="presParOf" srcId="{F3F284E6-A78D-42DE-A2B5-2934B42A97CE}" destId="{D846086E-3477-4E06-B718-165DD517BDCE}" srcOrd="0" destOrd="0" presId="urn:microsoft.com/office/officeart/2016/7/layout/RepeatingBendingProcessNew"/>
    <dgm:cxn modelId="{9B5B2215-175A-4763-8017-3A8652EF7F81}" type="presParOf" srcId="{E92F4A14-D9A9-41A1-A683-AE656AFEFF1B}" destId="{7BC96FA3-C665-4F89-9F69-C980C46E756B}" srcOrd="6" destOrd="0" presId="urn:microsoft.com/office/officeart/2016/7/layout/RepeatingBendingProcessNew"/>
    <dgm:cxn modelId="{CD540537-BD84-437E-9501-63A509E52B1E}" type="presParOf" srcId="{E92F4A14-D9A9-41A1-A683-AE656AFEFF1B}" destId="{0AA5B1F5-8C04-487E-BDAC-E9D3A1A5C853}" srcOrd="7" destOrd="0" presId="urn:microsoft.com/office/officeart/2016/7/layout/RepeatingBendingProcessNew"/>
    <dgm:cxn modelId="{F85126E8-54B3-4F82-9182-806E9EF6CEAB}" type="presParOf" srcId="{0AA5B1F5-8C04-487E-BDAC-E9D3A1A5C853}" destId="{36722C71-ACF5-47AB-86CD-215D203CCA2D}" srcOrd="0" destOrd="0" presId="urn:microsoft.com/office/officeart/2016/7/layout/RepeatingBendingProcessNew"/>
    <dgm:cxn modelId="{C4403A16-2361-44DA-A0C2-6854024AE7A0}" type="presParOf" srcId="{E92F4A14-D9A9-41A1-A683-AE656AFEFF1B}" destId="{8EC122BA-CC43-4CEC-98AC-ABE0A3849E01}" srcOrd="8" destOrd="0" presId="urn:microsoft.com/office/officeart/2016/7/layout/RepeatingBendingProcessNew"/>
    <dgm:cxn modelId="{035591BC-846A-4635-A6DB-58A6987F4150}" type="presParOf" srcId="{E92F4A14-D9A9-41A1-A683-AE656AFEFF1B}" destId="{E1CF68ED-3AA8-4392-B937-61D602AD011A}" srcOrd="9" destOrd="0" presId="urn:microsoft.com/office/officeart/2016/7/layout/RepeatingBendingProcessNew"/>
    <dgm:cxn modelId="{B3484168-9A5B-47B7-8DEB-276B837F0EB3}" type="presParOf" srcId="{E1CF68ED-3AA8-4392-B937-61D602AD011A}" destId="{26D8D83D-DB50-4467-9324-EA323AF1016E}" srcOrd="0" destOrd="0" presId="urn:microsoft.com/office/officeart/2016/7/layout/RepeatingBendingProcessNew"/>
    <dgm:cxn modelId="{285F059E-5227-46A2-91E8-9A8B76A6161C}" type="presParOf" srcId="{E92F4A14-D9A9-41A1-A683-AE656AFEFF1B}" destId="{8E6F4E5C-714F-4555-B3E0-895078BF8CE3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A1A93F-850F-4098-ADDD-71C1B8F474B1}">
      <dsp:nvSpPr>
        <dsp:cNvPr id="0" name=""/>
        <dsp:cNvSpPr/>
      </dsp:nvSpPr>
      <dsp:spPr>
        <a:xfrm>
          <a:off x="343346" y="1816"/>
          <a:ext cx="4027288" cy="2416373"/>
        </a:xfrm>
        <a:prstGeom prst="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1" kern="1200" dirty="0">
              <a:latin typeface="Aptos Display" panose="020F0302020204030204"/>
            </a:rPr>
            <a:t>Pharmacological treatment:</a:t>
          </a:r>
          <a:br>
            <a:rPr lang="en-GB" sz="1600" b="1" i="1" kern="1200" dirty="0"/>
          </a:br>
          <a:br>
            <a:rPr lang="en-US" sz="1600" i="1" kern="1200" dirty="0">
              <a:latin typeface="Aptos Display" panose="020F0302020204030204"/>
            </a:rPr>
          </a:br>
          <a:r>
            <a:rPr lang="en-GB" sz="1600" kern="1200" dirty="0">
              <a:latin typeface="Aptos Display" panose="020F0302020204030204"/>
            </a:rPr>
            <a:t>-Statins to reduce cholesterol</a:t>
          </a:r>
          <a:br>
            <a:rPr lang="en-GB" sz="1600" kern="1200" dirty="0">
              <a:latin typeface="Aptos Display" panose="020F0302020204030204"/>
            </a:rPr>
          </a:br>
          <a:br>
            <a:rPr lang="en-GB" sz="1600" kern="1200" dirty="0">
              <a:latin typeface="Aptos Display" panose="020F0302020204030204"/>
            </a:rPr>
          </a:br>
          <a:r>
            <a:rPr lang="en-GB" sz="1600" kern="1200" dirty="0">
              <a:latin typeface="Aptos Display" panose="020F0302020204030204"/>
            </a:rPr>
            <a:t>-Antihypertensive medications to control blood pressure</a:t>
          </a:r>
          <a:br>
            <a:rPr lang="en-GB" sz="1600" kern="1200" dirty="0">
              <a:latin typeface="Aptos Display" panose="020F0302020204030204"/>
            </a:rPr>
          </a:br>
          <a:br>
            <a:rPr lang="en-GB" sz="1600" kern="1200" dirty="0">
              <a:latin typeface="Aptos Display" panose="020F0302020204030204"/>
            </a:rPr>
          </a:br>
          <a:r>
            <a:rPr lang="en-GB" sz="1600" kern="1200" dirty="0">
              <a:latin typeface="Aptos Display" panose="020F0302020204030204"/>
            </a:rPr>
            <a:t>-Antiplatelet drugs (e.g., aspirin) to reduce clot risk </a:t>
          </a:r>
          <a:br>
            <a:rPr lang="en-GB" sz="1600" kern="1200" dirty="0">
              <a:latin typeface="Aptos Display" panose="020F0302020204030204"/>
            </a:rPr>
          </a:br>
          <a:endParaRPr lang="en-GB" sz="1600" kern="1200" dirty="0">
            <a:latin typeface="Aptos Display" panose="020F0302020204030204"/>
          </a:endParaRPr>
        </a:p>
      </dsp:txBody>
      <dsp:txXfrm>
        <a:off x="343346" y="1816"/>
        <a:ext cx="4027288" cy="2416373"/>
      </dsp:txXfrm>
    </dsp:sp>
    <dsp:sp modelId="{ECD019E9-EE71-4D21-B044-8664A7E18FAE}">
      <dsp:nvSpPr>
        <dsp:cNvPr id="0" name=""/>
        <dsp:cNvSpPr/>
      </dsp:nvSpPr>
      <dsp:spPr>
        <a:xfrm>
          <a:off x="4773363" y="1816"/>
          <a:ext cx="4027288" cy="2416373"/>
        </a:xfrm>
        <a:prstGeom prst="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0000"/>
                <a:satMod val="103000"/>
                <a:lumMod val="102000"/>
                <a:tint val="94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-2000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i="1" kern="1200" dirty="0">
              <a:latin typeface="Aptos Display" panose="020F0302020204030204"/>
            </a:rPr>
            <a:t>Lifestyle modifications: </a:t>
          </a:r>
          <a:br>
            <a:rPr lang="en-GB" sz="1600" i="1" kern="1200" dirty="0">
              <a:latin typeface="Aptos Display" panose="020F0302020204030204"/>
            </a:rPr>
          </a:br>
          <a:br>
            <a:rPr lang="en-GB" sz="1600" i="1" kern="1200" dirty="0">
              <a:latin typeface="Aptos Display" panose="020F0302020204030204"/>
            </a:rPr>
          </a:br>
          <a:r>
            <a:rPr lang="en-GB" sz="1600" kern="1200" dirty="0">
              <a:latin typeface="Aptos Display" panose="020F0302020204030204"/>
            </a:rPr>
            <a:t>-Balanced low-fat, low-salt diet</a:t>
          </a:r>
          <a:br>
            <a:rPr lang="en-GB" sz="1600" kern="1200" dirty="0">
              <a:latin typeface="Aptos Display" panose="020F0302020204030204"/>
            </a:rPr>
          </a:br>
          <a:br>
            <a:rPr lang="en-GB" sz="1600" kern="1200" dirty="0">
              <a:latin typeface="Aptos Display" panose="020F0302020204030204"/>
            </a:rPr>
          </a:br>
          <a:r>
            <a:rPr lang="en-GB" sz="1600" kern="1200" dirty="0">
              <a:latin typeface="Aptos Display" panose="020F0302020204030204"/>
            </a:rPr>
            <a:t>-Smoking cessation </a:t>
          </a:r>
          <a:br>
            <a:rPr lang="en-GB" sz="1600" kern="1200" dirty="0">
              <a:latin typeface="Aptos Display" panose="020F0302020204030204"/>
            </a:rPr>
          </a:br>
          <a:br>
            <a:rPr lang="en-GB" sz="1600" kern="1200" dirty="0">
              <a:latin typeface="Aptos Display" panose="020F0302020204030204"/>
            </a:rPr>
          </a:br>
          <a:r>
            <a:rPr lang="en-GB" sz="1600" kern="1200" dirty="0">
              <a:latin typeface="Aptos Display" panose="020F0302020204030204"/>
            </a:rPr>
            <a:t>-Regular physical activity (e.g., 30 minutes daily) </a:t>
          </a:r>
          <a:br>
            <a:rPr lang="en-GB" sz="1600" b="0" i="0" kern="1200" dirty="0">
              <a:latin typeface="Aptos Display" panose="020F0302020204030204"/>
            </a:rPr>
          </a:br>
          <a:r>
            <a:rPr lang="en-GB" sz="1600" b="0" i="0" kern="1200" dirty="0">
              <a:latin typeface="Aptos Display" panose="020F0302020204030204"/>
            </a:rPr>
            <a:t>Weight management to reduce cardiovascular strain </a:t>
          </a:r>
        </a:p>
      </dsp:txBody>
      <dsp:txXfrm>
        <a:off x="4773363" y="1816"/>
        <a:ext cx="4027288" cy="2416373"/>
      </dsp:txXfrm>
    </dsp:sp>
    <dsp:sp modelId="{78BE7F51-6500-4CD0-82DD-8323FE7B0DE2}">
      <dsp:nvSpPr>
        <dsp:cNvPr id="0" name=""/>
        <dsp:cNvSpPr/>
      </dsp:nvSpPr>
      <dsp:spPr>
        <a:xfrm>
          <a:off x="2558355" y="2820918"/>
          <a:ext cx="4027288" cy="2416373"/>
        </a:xfrm>
        <a:prstGeom prst="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satMod val="103000"/>
                <a:lumMod val="102000"/>
                <a:tint val="94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-4000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i="0" kern="1200" dirty="0">
              <a:latin typeface="Aptos Display" panose="020F0302020204030204"/>
            </a:rPr>
            <a:t>-Patient education to promote long-term adherence</a:t>
          </a:r>
          <a:br>
            <a:rPr lang="en-GB" sz="1600" b="0" i="0" kern="1200" dirty="0">
              <a:latin typeface="Aptos Display" panose="020F0302020204030204"/>
            </a:rPr>
          </a:br>
          <a:br>
            <a:rPr lang="en-GB" sz="1600" b="0" i="0" kern="1200" dirty="0">
              <a:latin typeface="Aptos Display" panose="020F0302020204030204"/>
            </a:rPr>
          </a:br>
          <a:r>
            <a:rPr lang="en-GB" sz="1600" b="0" i="0" kern="1200" dirty="0">
              <a:latin typeface="Aptos Display" panose="020F0302020204030204"/>
            </a:rPr>
            <a:t>-Weight management to reduce cardiovascular strain</a:t>
          </a:r>
        </a:p>
      </dsp:txBody>
      <dsp:txXfrm>
        <a:off x="2558355" y="2820918"/>
        <a:ext cx="4027288" cy="24163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FBBAA2-5614-4228-B455-52FB6F1DB309}">
      <dsp:nvSpPr>
        <dsp:cNvPr id="0" name=""/>
        <dsp:cNvSpPr/>
      </dsp:nvSpPr>
      <dsp:spPr>
        <a:xfrm>
          <a:off x="3040792" y="870618"/>
          <a:ext cx="667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67342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3357014" y="912848"/>
        <a:ext cx="34897" cy="6979"/>
      </dsp:txXfrm>
    </dsp:sp>
    <dsp:sp modelId="{28D30039-91D3-4E52-B1D1-E38D43A20082}">
      <dsp:nvSpPr>
        <dsp:cNvPr id="0" name=""/>
        <dsp:cNvSpPr/>
      </dsp:nvSpPr>
      <dsp:spPr>
        <a:xfrm>
          <a:off x="8061" y="5979"/>
          <a:ext cx="3034531" cy="182071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Regular blood pressure monitoring to assess hypertension control </a:t>
          </a:r>
          <a:endParaRPr lang="en-US" sz="2100" kern="1200" dirty="0"/>
        </a:p>
      </dsp:txBody>
      <dsp:txXfrm>
        <a:off x="8061" y="5979"/>
        <a:ext cx="3034531" cy="1820718"/>
      </dsp:txXfrm>
    </dsp:sp>
    <dsp:sp modelId="{5C9947FE-E54F-49F9-A273-0855DAB3C521}">
      <dsp:nvSpPr>
        <dsp:cNvPr id="0" name=""/>
        <dsp:cNvSpPr/>
      </dsp:nvSpPr>
      <dsp:spPr>
        <a:xfrm>
          <a:off x="6773265" y="870618"/>
          <a:ext cx="667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67342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7089488" y="912848"/>
        <a:ext cx="34897" cy="6979"/>
      </dsp:txXfrm>
    </dsp:sp>
    <dsp:sp modelId="{BDE89C6C-77FA-4686-A3E7-11D83E46DE73}">
      <dsp:nvSpPr>
        <dsp:cNvPr id="0" name=""/>
        <dsp:cNvSpPr/>
      </dsp:nvSpPr>
      <dsp:spPr>
        <a:xfrm>
          <a:off x="3740534" y="5979"/>
          <a:ext cx="3034531" cy="182071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Blood tests to monitor cholesterol and lipid levels </a:t>
          </a:r>
          <a:endParaRPr lang="en-US" sz="2100" kern="1200" dirty="0"/>
        </a:p>
      </dsp:txBody>
      <dsp:txXfrm>
        <a:off x="3740534" y="5979"/>
        <a:ext cx="3034531" cy="1820718"/>
      </dsp:txXfrm>
    </dsp:sp>
    <dsp:sp modelId="{F3F284E6-A78D-42DE-A2B5-2934B42A97CE}">
      <dsp:nvSpPr>
        <dsp:cNvPr id="0" name=""/>
        <dsp:cNvSpPr/>
      </dsp:nvSpPr>
      <dsp:spPr>
        <a:xfrm>
          <a:off x="1525326" y="1824897"/>
          <a:ext cx="7464946" cy="667342"/>
        </a:xfrm>
        <a:custGeom>
          <a:avLst/>
          <a:gdLst/>
          <a:ahLst/>
          <a:cxnLst/>
          <a:rect l="0" t="0" r="0" b="0"/>
          <a:pathLst>
            <a:path>
              <a:moveTo>
                <a:pt x="7464946" y="0"/>
              </a:moveTo>
              <a:lnTo>
                <a:pt x="7464946" y="350771"/>
              </a:lnTo>
              <a:lnTo>
                <a:pt x="0" y="350771"/>
              </a:lnTo>
              <a:lnTo>
                <a:pt x="0" y="667342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5070362" y="2155079"/>
        <a:ext cx="374875" cy="6979"/>
      </dsp:txXfrm>
    </dsp:sp>
    <dsp:sp modelId="{2DE2AC42-A689-432B-861E-0124057F0EBF}">
      <dsp:nvSpPr>
        <dsp:cNvPr id="0" name=""/>
        <dsp:cNvSpPr/>
      </dsp:nvSpPr>
      <dsp:spPr>
        <a:xfrm>
          <a:off x="7473007" y="5979"/>
          <a:ext cx="3034531" cy="182071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Routine cardiovascular assessments (e.g., ECG if required) </a:t>
          </a:r>
          <a:endParaRPr lang="en-US" sz="2100" kern="1200" dirty="0"/>
        </a:p>
      </dsp:txBody>
      <dsp:txXfrm>
        <a:off x="7473007" y="5979"/>
        <a:ext cx="3034531" cy="1820718"/>
      </dsp:txXfrm>
    </dsp:sp>
    <dsp:sp modelId="{0AA5B1F5-8C04-487E-BDAC-E9D3A1A5C853}">
      <dsp:nvSpPr>
        <dsp:cNvPr id="0" name=""/>
        <dsp:cNvSpPr/>
      </dsp:nvSpPr>
      <dsp:spPr>
        <a:xfrm>
          <a:off x="3040792" y="3389279"/>
          <a:ext cx="667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67342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3357014" y="3431509"/>
        <a:ext cx="34897" cy="6979"/>
      </dsp:txXfrm>
    </dsp:sp>
    <dsp:sp modelId="{7BC96FA3-C665-4F89-9F69-C980C46E756B}">
      <dsp:nvSpPr>
        <dsp:cNvPr id="0" name=""/>
        <dsp:cNvSpPr/>
      </dsp:nvSpPr>
      <dsp:spPr>
        <a:xfrm>
          <a:off x="8061" y="2524640"/>
          <a:ext cx="3034531" cy="182071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Monitoring weight and body mass index (BMI) </a:t>
          </a:r>
          <a:endParaRPr lang="en-US" sz="2100" kern="1200" dirty="0"/>
        </a:p>
      </dsp:txBody>
      <dsp:txXfrm>
        <a:off x="8061" y="2524640"/>
        <a:ext cx="3034531" cy="1820718"/>
      </dsp:txXfrm>
    </dsp:sp>
    <dsp:sp modelId="{E1CF68ED-3AA8-4392-B937-61D602AD011A}">
      <dsp:nvSpPr>
        <dsp:cNvPr id="0" name=""/>
        <dsp:cNvSpPr/>
      </dsp:nvSpPr>
      <dsp:spPr>
        <a:xfrm>
          <a:off x="6773265" y="3389279"/>
          <a:ext cx="667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67342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7089488" y="3431509"/>
        <a:ext cx="34897" cy="6979"/>
      </dsp:txXfrm>
    </dsp:sp>
    <dsp:sp modelId="{8EC122BA-CC43-4CEC-98AC-ABE0A3849E01}">
      <dsp:nvSpPr>
        <dsp:cNvPr id="0" name=""/>
        <dsp:cNvSpPr/>
      </dsp:nvSpPr>
      <dsp:spPr>
        <a:xfrm>
          <a:off x="3740534" y="2524640"/>
          <a:ext cx="3034531" cy="182071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Observing for symptoms (e.g., chest pain, shortness of breath, neurological signs) </a:t>
          </a:r>
          <a:endParaRPr lang="en-US" sz="2100" kern="1200" dirty="0"/>
        </a:p>
      </dsp:txBody>
      <dsp:txXfrm>
        <a:off x="3740534" y="2524640"/>
        <a:ext cx="3034531" cy="1820718"/>
      </dsp:txXfrm>
    </dsp:sp>
    <dsp:sp modelId="{8E6F4E5C-714F-4555-B3E0-895078BF8CE3}">
      <dsp:nvSpPr>
        <dsp:cNvPr id="0" name=""/>
        <dsp:cNvSpPr/>
      </dsp:nvSpPr>
      <dsp:spPr>
        <a:xfrm>
          <a:off x="7473007" y="2524640"/>
          <a:ext cx="3034531" cy="182071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Regular GP and specialist follow-up appointments</a:t>
          </a:r>
          <a:endParaRPr lang="en-US" sz="2100" kern="1200" dirty="0"/>
        </a:p>
      </dsp:txBody>
      <dsp:txXfrm>
        <a:off x="7473007" y="2524640"/>
        <a:ext cx="3034531" cy="18207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94A518-2605-4EB3-8D10-F18C1DA71D59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2D1DED-A664-4071-8723-54B5436598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6618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D1DED-A664-4071-8723-54B5436598EE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1131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22/04/2026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2.png"/><Relationship Id="rId4" Type="http://schemas.openxmlformats.org/officeDocument/2006/relationships/image" Target="../media/image8.jpeg"/><Relationship Id="rId9" Type="http://schemas.microsoft.com/office/2007/relationships/diagramDrawing" Target="../diagrams/drawing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conditions/coronary-heart-disease/" TargetMode="External"/><Relationship Id="rId2" Type="http://schemas.openxmlformats.org/officeDocument/2006/relationships/hyperlink" Target="https://www.nice.org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svg"/><Relationship Id="rId5" Type="http://schemas.openxmlformats.org/officeDocument/2006/relationships/hyperlink" Target="https://www.bhf.org.uk/what-we-do/our-research/heart-statistics/heart-statistics-publications/cardiovascular-disease-statistics-2023" TargetMode="External"/><Relationship Id="rId4" Type="http://schemas.openxmlformats.org/officeDocument/2006/relationships/hyperlink" Target="https://www.who.int/news-room/fact-sheets/detail/cardiovascular-diseases-(cvd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A person holding his chest&#10;&#10;AI-generated content may be incorrect.">
            <a:extLst>
              <a:ext uri="{FF2B5EF4-FFF2-40B4-BE49-F238E27FC236}">
                <a16:creationId xmlns:a16="http://schemas.microsoft.com/office/drawing/2014/main" id="{26AC1060-7C3E-D422-71E6-BCDAF56C8BB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929" t="4379" r="13090" b="-2"/>
          <a:stretch>
            <a:fillRect/>
          </a:stretch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100" b="1" dirty="0">
                <a:solidFill>
                  <a:schemeClr val="bg1"/>
                </a:solidFill>
                <a:latin typeface="Arial"/>
                <a:cs typeface="Arial"/>
              </a:rPr>
              <a:t>Care Plan for a Patient with Coronary Heart Disease and Risk of Stroke</a:t>
            </a:r>
            <a:endParaRPr lang="en-US" sz="41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1600" dirty="0">
                <a:solidFill>
                  <a:schemeClr val="bg1"/>
                </a:solidFill>
              </a:rPr>
              <a:t>Student Name: Eric Lerouge ANGWE NZE</a:t>
            </a:r>
            <a:endParaRPr lang="en-US" sz="1600" dirty="0">
              <a:solidFill>
                <a:schemeClr val="bg1"/>
              </a:solidFill>
            </a:endParaRPr>
          </a:p>
          <a:p>
            <a:pPr algn="l"/>
            <a:r>
              <a:rPr lang="en-GB" sz="1600" dirty="0">
                <a:solidFill>
                  <a:schemeClr val="bg1"/>
                </a:solidFill>
              </a:rPr>
              <a:t>Student ID: 2417255</a:t>
            </a:r>
          </a:p>
          <a:p>
            <a:pPr algn="l"/>
            <a:r>
              <a:rPr lang="en-GB" sz="1600" dirty="0">
                <a:solidFill>
                  <a:schemeClr val="bg1"/>
                </a:solidFill>
              </a:rPr>
              <a:t>Lecturer Name: Dr Soban Sadiq</a:t>
            </a:r>
          </a:p>
          <a:p>
            <a:pPr algn="l"/>
            <a:r>
              <a:rPr lang="en-GB" sz="1600" dirty="0">
                <a:solidFill>
                  <a:schemeClr val="bg1"/>
                </a:solidFill>
              </a:rPr>
              <a:t>Module: Introduction to Physiology </a:t>
            </a:r>
          </a:p>
          <a:p>
            <a:pPr algn="l"/>
            <a:r>
              <a:rPr lang="en-GB" sz="1600" dirty="0">
                <a:solidFill>
                  <a:schemeClr val="bg1"/>
                </a:solidFill>
              </a:rPr>
              <a:t>Module Code: BMHP5023</a:t>
            </a:r>
          </a:p>
          <a:p>
            <a:pPr algn="l"/>
            <a:endParaRPr lang="en-GB" sz="1300" dirty="0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8" name="Audio 67">
            <a:hlinkClick r:id="" action="ppaction://media"/>
            <a:extLst>
              <a:ext uri="{FF2B5EF4-FFF2-40B4-BE49-F238E27FC236}">
                <a16:creationId xmlns:a16="http://schemas.microsoft.com/office/drawing/2014/main" id="{8FCC3383-3E1C-D7BE-DFF9-5A59ADFBA4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786"/>
    </mc:Choice>
    <mc:Fallback xmlns="">
      <p:transition spd="slow" advTm="717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2943F5-7318-6B71-33F4-471A5446D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b="1" dirty="0"/>
              <a:t>Introduction to Cardiovascular Disease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8A2EF-0078-0090-5E10-9F21D45F57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 dirty="0"/>
              <a:t>Cardiovascular diseases (CVDs) are a leading cause of death globally. </a:t>
            </a:r>
          </a:p>
          <a:p>
            <a:r>
              <a:rPr lang="en-GB" sz="2200" dirty="0"/>
              <a:t>Include conditions such as Coronary Heart Disease and Stroke.  </a:t>
            </a:r>
          </a:p>
          <a:p>
            <a:r>
              <a:rPr lang="en-GB" sz="2200" dirty="0"/>
              <a:t>Caused by impaired blood flow due to narrowed or blocked vessels. </a:t>
            </a:r>
          </a:p>
          <a:p>
            <a:r>
              <a:rPr lang="en-GB" sz="2200" dirty="0"/>
              <a:t>Strongly linked to lifestyle factors (diet, smoking, inactivity). </a:t>
            </a:r>
          </a:p>
          <a:p>
            <a:r>
              <a:rPr lang="en-GB" sz="2200" dirty="0"/>
              <a:t>This presentation focuses on CHD and its link to stroke. 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251EB8-E7E3-21A7-86F7-CF5DD896C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95204" y="5766878"/>
            <a:ext cx="4114800" cy="365125"/>
          </a:xfrm>
        </p:spPr>
        <p:txBody>
          <a:bodyPr/>
          <a:lstStyle/>
          <a:p>
            <a:r>
              <a:rPr lang="en-GB" b="1" dirty="0"/>
              <a:t>(World Health Organization, 2023), (NHS, 2022)</a:t>
            </a:r>
          </a:p>
        </p:txBody>
      </p:sp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3A1745DD-E5C3-8C1D-9438-B15717BEA6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3231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755"/>
    </mc:Choice>
    <mc:Fallback xmlns="">
      <p:transition spd="slow" advTm="1867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4E3BFA-3121-81CE-2E79-38200A087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000" b="1" dirty="0">
                <a:latin typeface="Arial"/>
                <a:ea typeface="+mj-lt"/>
                <a:cs typeface="Arial"/>
              </a:rPr>
              <a:t>Anatomy of the Heart</a:t>
            </a:r>
            <a:endParaRPr lang="en-US" sz="5000" dirty="0">
              <a:latin typeface="Arial"/>
              <a:cs typeface="Arial"/>
            </a:endParaRP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54DD6-9FC9-40AD-851D-C2B3258307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900" dirty="0"/>
              <a:t>The heart is a muscular organ responsible for pumping blood throughout the body.  </a:t>
            </a:r>
          </a:p>
          <a:p>
            <a:r>
              <a:rPr lang="en-GB" sz="1900" dirty="0"/>
              <a:t>Composed of four chambers: right atrium, right ventricle, left atrium, left ventricle. </a:t>
            </a:r>
          </a:p>
          <a:p>
            <a:r>
              <a:rPr lang="en-GB" sz="1900" dirty="0"/>
              <a:t>The left ventricle has the thickest wall to pump oxygenated blood to the body. </a:t>
            </a:r>
          </a:p>
          <a:p>
            <a:r>
              <a:rPr lang="en-GB" sz="1900" dirty="0"/>
              <a:t>Valves (mitral, tricuspid, aortic, pulmonary) ensure one-way blood flow. </a:t>
            </a:r>
          </a:p>
          <a:p>
            <a:r>
              <a:rPr lang="en-GB" sz="1900" dirty="0"/>
              <a:t>Coronary arteries supply oxygen-rich blood to the heart muscle. </a:t>
            </a:r>
          </a:p>
        </p:txBody>
      </p:sp>
      <p:pic>
        <p:nvPicPr>
          <p:cNvPr id="6" name="Picture 5" descr="A diagram of a heart&#10;&#10;AI-generated content may be incorrect.">
            <a:extLst>
              <a:ext uri="{FF2B5EF4-FFF2-40B4-BE49-F238E27FC236}">
                <a16:creationId xmlns:a16="http://schemas.microsoft.com/office/drawing/2014/main" id="{EAA43750-4D8D-1AFA-7091-3CB03056A0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2363" y="640080"/>
            <a:ext cx="5452338" cy="5577840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ABC8750-C5B2-64FE-4596-3FFDEE359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z="1400" b="1" dirty="0"/>
              <a:t>(Tortora &amp; Derrickson, 2021), (NHS, 2022)</a:t>
            </a:r>
          </a:p>
        </p:txBody>
      </p:sp>
      <p:pic>
        <p:nvPicPr>
          <p:cNvPr id="30" name="Audio 29">
            <a:hlinkClick r:id="" action="ppaction://media"/>
            <a:extLst>
              <a:ext uri="{FF2B5EF4-FFF2-40B4-BE49-F238E27FC236}">
                <a16:creationId xmlns:a16="http://schemas.microsoft.com/office/drawing/2014/main" id="{056CB05D-C98D-3286-8C65-4A0F88CE14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8974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764"/>
    </mc:Choice>
    <mc:Fallback xmlns="">
      <p:transition spd="slow" advTm="1717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A4C708-CD76-DF42-C67D-1664D5C3C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GB" sz="3700" b="1" dirty="0"/>
              <a:t>Blood Vessels and Circulation</a:t>
            </a:r>
            <a:endParaRPr lang="en-US" sz="3700" b="1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A0F2A-AD9B-9BFC-AFCE-5C9452CC58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dirty="0">
                <a:ea typeface="+mn-lt"/>
                <a:cs typeface="+mn-lt"/>
              </a:rPr>
              <a:t>Blood circulates through a closed system of arteries, veins, and capillaries </a:t>
            </a:r>
            <a:endParaRPr lang="en-GB" sz="2000" dirty="0"/>
          </a:p>
          <a:p>
            <a:r>
              <a:rPr lang="en-GB" sz="2000" dirty="0">
                <a:ea typeface="+mn-lt"/>
                <a:cs typeface="+mn-lt"/>
              </a:rPr>
              <a:t>Arteries carry oxygenated blood away from the heart under high pressure </a:t>
            </a:r>
            <a:endParaRPr lang="en-GB" sz="2000" dirty="0"/>
          </a:p>
          <a:p>
            <a:r>
              <a:rPr lang="en-GB" sz="2000" dirty="0">
                <a:ea typeface="+mn-lt"/>
                <a:cs typeface="+mn-lt"/>
              </a:rPr>
              <a:t>Veins return deoxygenated blood to the heart and contain valves </a:t>
            </a:r>
            <a:endParaRPr lang="en-GB" sz="2000" dirty="0"/>
          </a:p>
          <a:p>
            <a:r>
              <a:rPr lang="en-GB" sz="2000" dirty="0">
                <a:ea typeface="+mn-lt"/>
                <a:cs typeface="+mn-lt"/>
              </a:rPr>
              <a:t>Capillaries allow exchange of oxygen, nutrients, and waste products </a:t>
            </a:r>
            <a:endParaRPr lang="en-GB" sz="2000" dirty="0"/>
          </a:p>
          <a:p>
            <a:r>
              <a:rPr lang="en-GB" sz="2000" dirty="0">
                <a:ea typeface="+mn-lt"/>
                <a:cs typeface="+mn-lt"/>
              </a:rPr>
              <a:t>Coronary arteries supply the heart muscle with oxygenated blood</a:t>
            </a:r>
            <a:endParaRPr lang="en-GB" sz="20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A diagram of blood vessels&#10;&#10;AI-generated content may be incorrect.">
            <a:extLst>
              <a:ext uri="{FF2B5EF4-FFF2-40B4-BE49-F238E27FC236}">
                <a16:creationId xmlns:a16="http://schemas.microsoft.com/office/drawing/2014/main" id="{EAD71ED1-EA17-23B5-222F-5F19E4F7FC9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32" t="734" r="2761" b="4372"/>
          <a:stretch>
            <a:fillRect/>
          </a:stretch>
        </p:blipFill>
        <p:spPr>
          <a:xfrm>
            <a:off x="6058083" y="837952"/>
            <a:ext cx="5374698" cy="4990809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AF668-1858-47D9-744A-F1DDF8946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8034" y="6356350"/>
            <a:ext cx="4114800" cy="365125"/>
          </a:xfrm>
        </p:spPr>
        <p:txBody>
          <a:bodyPr/>
          <a:lstStyle/>
          <a:p>
            <a:r>
              <a:rPr lang="en-GB" b="1" dirty="0"/>
              <a:t>(NHS, 2022) (Hall, 2021)</a:t>
            </a: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ED44935D-860A-23C6-6AA0-432E1AC199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2763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702"/>
    </mc:Choice>
    <mc:Fallback xmlns="">
      <p:transition spd="slow" advTm="152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Picture 17" descr="Stethoscope">
            <a:extLst>
              <a:ext uri="{FF2B5EF4-FFF2-40B4-BE49-F238E27FC236}">
                <a16:creationId xmlns:a16="http://schemas.microsoft.com/office/drawing/2014/main" id="{F4CA8157-2831-63CA-C2FA-0DA02DD5841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951" r="14468" b="-4"/>
          <a:stretch>
            <a:fillRect/>
          </a:stretch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8E93FA-71D0-293C-ADAB-42242D8FA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GB" sz="4000" b="1" dirty="0"/>
              <a:t>Regulation of Blood Pressure</a:t>
            </a:r>
            <a:endParaRPr lang="en-US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BC96C-004A-598A-6D64-C378397C10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dirty="0"/>
              <a:t>Blood pressure is the force of blood against arterial walls </a:t>
            </a:r>
          </a:p>
          <a:p>
            <a:r>
              <a:rPr lang="en-GB" sz="2000" dirty="0"/>
              <a:t>Controlled by cardiac output and peripheral resistance </a:t>
            </a:r>
          </a:p>
          <a:p>
            <a:r>
              <a:rPr lang="en-GB" sz="2000" dirty="0"/>
              <a:t>The autonomic nervous system regulates heart rate and vessel diameter </a:t>
            </a:r>
          </a:p>
          <a:p>
            <a:r>
              <a:rPr lang="en-GB" sz="2000" dirty="0"/>
              <a:t>Hormones such as adrenaline and angiotensin influence blood pressure </a:t>
            </a:r>
          </a:p>
          <a:p>
            <a:r>
              <a:rPr lang="en-GB" sz="2000" dirty="0"/>
              <a:t>Kidneys regulate blood volume through fluid balance. 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757E8D-1552-7C72-A98D-9FB286DC8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84034" y="6241331"/>
            <a:ext cx="4114800" cy="365125"/>
          </a:xfrm>
        </p:spPr>
        <p:txBody>
          <a:bodyPr/>
          <a:lstStyle/>
          <a:p>
            <a:r>
              <a:rPr lang="en-GB" b="1" dirty="0"/>
              <a:t>(Guyton &amp; Hall, 2021)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C2BB047D-3177-3E75-C66D-7CF85B5A72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9537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855"/>
    </mc:Choice>
    <mc:Fallback xmlns="">
      <p:transition spd="slow" advTm="1308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8ED4C2-2014-7101-93AC-212AAA84A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3000" b="1" dirty="0">
                <a:latin typeface="Arial"/>
                <a:cs typeface="Arial"/>
              </a:rPr>
              <a:t>Coronary Heart Disease (CHD): Pathophysiology</a:t>
            </a:r>
            <a:endParaRPr lang="en-US" sz="3000" b="1" dirty="0">
              <a:latin typeface="Arial"/>
              <a:cs typeface="Arial"/>
            </a:endParaRP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120CA-8605-58F8-F934-165158730D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900" dirty="0"/>
              <a:t>CHD occurs when coronary arteries become narrowed due to atherosclerosis </a:t>
            </a:r>
          </a:p>
          <a:p>
            <a:r>
              <a:rPr lang="en-GB" sz="1900" dirty="0"/>
              <a:t>Fatty plaques (cholesterol deposits) restrict blood flow to the heart muscle </a:t>
            </a:r>
          </a:p>
          <a:p>
            <a:r>
              <a:rPr lang="en-GB" sz="1900" dirty="0"/>
              <a:t>Reduced oxygen supply leads to chest pain (angina) and risk of heart attack </a:t>
            </a:r>
          </a:p>
          <a:p>
            <a:r>
              <a:rPr lang="en-GB" sz="1900" dirty="0"/>
              <a:t>Damage to coronary arteries reduces cardiac efficiency </a:t>
            </a:r>
          </a:p>
          <a:p>
            <a:r>
              <a:rPr lang="en-GB" sz="1900" dirty="0"/>
              <a:t>Major risk factor for cardiovascular events including stroke</a:t>
            </a:r>
          </a:p>
          <a:p>
            <a:pPr marL="0" indent="0">
              <a:buNone/>
            </a:pPr>
            <a:endParaRPr lang="en-GB" sz="1900" dirty="0"/>
          </a:p>
        </p:txBody>
      </p:sp>
      <p:pic>
        <p:nvPicPr>
          <p:cNvPr id="4" name="Picture 3" descr="A diagram of an artery&#10;&#10;AI-generated content may be incorrect.">
            <a:extLst>
              <a:ext uri="{FF2B5EF4-FFF2-40B4-BE49-F238E27FC236}">
                <a16:creationId xmlns:a16="http://schemas.microsoft.com/office/drawing/2014/main" id="{AC755A72-B597-897E-71AA-F443982B7A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2670" y="1384111"/>
            <a:ext cx="6867948" cy="4319815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227A4-3CBA-9A57-56C0-DB390176C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z="1400" b="1" dirty="0"/>
              <a:t>(British Heart Foundation, 2023)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84F68D86-F00F-84CC-9812-A39A3A29AF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8666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897"/>
    </mc:Choice>
    <mc:Fallback xmlns="">
      <p:transition spd="slow" advTm="154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AB2651-A6F3-7F2E-52D1-618827E8F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 b="1" dirty="0">
                <a:ea typeface="+mj-lt"/>
                <a:cs typeface="+mj-lt"/>
              </a:rPr>
              <a:t>RISK FACTORS FOR CHD &amp; STROKE</a:t>
            </a:r>
            <a:endParaRPr lang="en-US" sz="5400" b="1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94838-4A7F-5855-9E89-997596A7B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200" b="1" dirty="0">
                <a:ea typeface="+mn-lt"/>
                <a:cs typeface="+mn-lt"/>
              </a:rPr>
              <a:t>Modifiable risk factors: </a:t>
            </a:r>
            <a:endParaRPr lang="en-GB" sz="2200" b="1" dirty="0"/>
          </a:p>
          <a:p>
            <a:r>
              <a:rPr lang="en-GB" sz="2200" dirty="0">
                <a:ea typeface="+mn-lt"/>
                <a:cs typeface="+mn-lt"/>
              </a:rPr>
              <a:t>Smoking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High-fat diet and obesity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Physical inactivity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Excess alcohol consumption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Hypertension (high blood pressure) </a:t>
            </a:r>
            <a:endParaRPr lang="en-GB" sz="2200" dirty="0"/>
          </a:p>
          <a:p>
            <a:pPr marL="0" indent="0">
              <a:buNone/>
            </a:pPr>
            <a:r>
              <a:rPr lang="en-GB" sz="2200" b="1" dirty="0">
                <a:ea typeface="+mn-lt"/>
                <a:cs typeface="+mn-lt"/>
              </a:rPr>
              <a:t>Non-modifiable risk factors: </a:t>
            </a:r>
            <a:endParaRPr lang="en-GB" sz="2200" b="1" dirty="0"/>
          </a:p>
          <a:p>
            <a:r>
              <a:rPr lang="en-GB" sz="2200" dirty="0">
                <a:ea typeface="+mn-lt"/>
                <a:cs typeface="+mn-lt"/>
              </a:rPr>
              <a:t>Age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Gender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Family history/genetics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These factors contribute to atherosclerosis and increased cardiovascular risk</a:t>
            </a:r>
            <a:endParaRPr lang="en-GB" sz="2200" dirty="0"/>
          </a:p>
          <a:p>
            <a:endParaRPr lang="en-GB" sz="2200" dirty="0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01C988C4-232D-4850-5E28-9F57B68259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534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15"/>
    </mc:Choice>
    <mc:Fallback xmlns="">
      <p:transition spd="slow" advTm="61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A9D2268A-D939-4E78-91B6-6C7E46406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A nurse putting an infusion on an old person&amp;#39;s hand&#10;&#10;AI-generated content may be incorrect.">
            <a:extLst>
              <a:ext uri="{FF2B5EF4-FFF2-40B4-BE49-F238E27FC236}">
                <a16:creationId xmlns:a16="http://schemas.microsoft.com/office/drawing/2014/main" id="{632E0D62-C601-2EDC-FDA9-786D15FD8E76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40000"/>
          </a:blip>
          <a:srcRect l="-118" t="50712" b="11551"/>
          <a:stretch>
            <a:fillRect/>
          </a:stretch>
        </p:blipFill>
        <p:spPr>
          <a:xfrm>
            <a:off x="20" y="10"/>
            <a:ext cx="12206255" cy="68669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1F3F34A-09EA-F50D-149B-0138A6E64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401" y="925560"/>
            <a:ext cx="5475473" cy="5004794"/>
          </a:xfrm>
        </p:spPr>
        <p:txBody>
          <a:bodyPr>
            <a:normAutofit/>
          </a:bodyPr>
          <a:lstStyle/>
          <a:p>
            <a:r>
              <a:rPr lang="en-GB" sz="5400" b="1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  <a:latin typeface="Arial"/>
                <a:cs typeface="Arial"/>
              </a:rPr>
              <a:t>Patient Profile (Case Study)</a:t>
            </a:r>
            <a:endParaRPr lang="en-US" sz="5400" b="1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06086-0C2F-BD4B-E88B-4718867422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9083" y="853673"/>
            <a:ext cx="5715000" cy="500479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b="1" dirty="0">
                <a:solidFill>
                  <a:schemeClr val="bg1"/>
                </a:solidFill>
                <a:ea typeface="+mn-lt"/>
                <a:cs typeface="+mn-lt"/>
              </a:rPr>
              <a:t>Name:</a:t>
            </a:r>
            <a:r>
              <a:rPr lang="en-GB" sz="2000" dirty="0">
                <a:solidFill>
                  <a:schemeClr val="bg1"/>
                </a:solidFill>
                <a:ea typeface="+mn-lt"/>
                <a:cs typeface="+mn-lt"/>
              </a:rPr>
              <a:t> Mr Mason Arthur (fictional) </a:t>
            </a: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  <a:ea typeface="+mn-lt"/>
                <a:cs typeface="+mn-lt"/>
              </a:rPr>
              <a:t>Age</a:t>
            </a:r>
            <a:r>
              <a:rPr lang="en-GB" sz="2000" dirty="0">
                <a:solidFill>
                  <a:schemeClr val="bg1"/>
                </a:solidFill>
                <a:ea typeface="+mn-lt"/>
                <a:cs typeface="+mn-lt"/>
              </a:rPr>
              <a:t>: 55 years </a:t>
            </a: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  <a:ea typeface="+mn-lt"/>
                <a:cs typeface="+mn-lt"/>
              </a:rPr>
              <a:t>Gender</a:t>
            </a:r>
            <a:r>
              <a:rPr lang="en-GB" sz="2000" dirty="0">
                <a:solidFill>
                  <a:schemeClr val="bg1"/>
                </a:solidFill>
                <a:ea typeface="+mn-lt"/>
                <a:cs typeface="+mn-lt"/>
              </a:rPr>
              <a:t>: Male </a:t>
            </a: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  <a:ea typeface="+mn-lt"/>
                <a:cs typeface="+mn-lt"/>
              </a:rPr>
              <a:t>Occupation</a:t>
            </a:r>
            <a:r>
              <a:rPr lang="en-GB" sz="2000" dirty="0">
                <a:solidFill>
                  <a:schemeClr val="bg1"/>
                </a:solidFill>
                <a:ea typeface="+mn-lt"/>
                <a:cs typeface="+mn-lt"/>
              </a:rPr>
              <a:t>: Office-based (sedentary lifestyle) </a:t>
            </a: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  <a:ea typeface="+mn-lt"/>
                <a:cs typeface="+mn-lt"/>
              </a:rPr>
              <a:t>Medical history</a:t>
            </a:r>
            <a:r>
              <a:rPr lang="en-GB" sz="2000" dirty="0">
                <a:solidFill>
                  <a:schemeClr val="bg1"/>
                </a:solidFill>
                <a:ea typeface="+mn-lt"/>
                <a:cs typeface="+mn-lt"/>
              </a:rPr>
              <a:t>: Hypertension, high cholesterol </a:t>
            </a:r>
            <a:endParaRPr lang="en-GB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chemeClr val="bg1"/>
                </a:solidFill>
                <a:ea typeface="+mn-lt"/>
                <a:cs typeface="+mn-lt"/>
              </a:rPr>
              <a:t>Lifestyle: </a:t>
            </a:r>
            <a:endParaRPr lang="en-GB" sz="2000" b="1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ea typeface="+mn-lt"/>
                <a:cs typeface="+mn-lt"/>
              </a:rPr>
              <a:t>Smokes 10 cigarettes/day </a:t>
            </a: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ea typeface="+mn-lt"/>
                <a:cs typeface="+mn-lt"/>
              </a:rPr>
              <a:t>High-fat diet </a:t>
            </a: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ea typeface="+mn-lt"/>
                <a:cs typeface="+mn-lt"/>
              </a:rPr>
              <a:t>Low physical activity </a:t>
            </a: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ea typeface="+mn-lt"/>
                <a:cs typeface="+mn-lt"/>
              </a:rPr>
              <a:t>Presenting condition: Diagnosed with coronary heart disease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49" name="sketch box">
            <a:extLst>
              <a:ext uri="{FF2B5EF4-FFF2-40B4-BE49-F238E27FC236}">
                <a16:creationId xmlns:a16="http://schemas.microsoft.com/office/drawing/2014/main" id="{E0C43A58-225D-452D-8185-0D89D1EED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18921" y="493776"/>
            <a:ext cx="6229604" cy="5722227"/>
          </a:xfrm>
          <a:custGeom>
            <a:avLst/>
            <a:gdLst>
              <a:gd name="csX0" fmla="*/ 0 w 6229604"/>
              <a:gd name="csY0" fmla="*/ 0 h 5722227"/>
              <a:gd name="csX1" fmla="*/ 629882 w 6229604"/>
              <a:gd name="csY1" fmla="*/ 0 h 5722227"/>
              <a:gd name="csX2" fmla="*/ 1135172 w 6229604"/>
              <a:gd name="csY2" fmla="*/ 0 h 5722227"/>
              <a:gd name="csX3" fmla="*/ 1951943 w 6229604"/>
              <a:gd name="csY3" fmla="*/ 0 h 5722227"/>
              <a:gd name="csX4" fmla="*/ 2581825 w 6229604"/>
              <a:gd name="csY4" fmla="*/ 0 h 5722227"/>
              <a:gd name="csX5" fmla="*/ 3211707 w 6229604"/>
              <a:gd name="csY5" fmla="*/ 0 h 5722227"/>
              <a:gd name="csX6" fmla="*/ 4028477 w 6229604"/>
              <a:gd name="csY6" fmla="*/ 0 h 5722227"/>
              <a:gd name="csX7" fmla="*/ 4596063 w 6229604"/>
              <a:gd name="csY7" fmla="*/ 0 h 5722227"/>
              <a:gd name="csX8" fmla="*/ 5412834 w 6229604"/>
              <a:gd name="csY8" fmla="*/ 0 h 5722227"/>
              <a:gd name="csX9" fmla="*/ 6229604 w 6229604"/>
              <a:gd name="csY9" fmla="*/ 0 h 5722227"/>
              <a:gd name="csX10" fmla="*/ 6229604 w 6229604"/>
              <a:gd name="csY10" fmla="*/ 635803 h 5722227"/>
              <a:gd name="csX11" fmla="*/ 6229604 w 6229604"/>
              <a:gd name="csY11" fmla="*/ 1271606 h 5722227"/>
              <a:gd name="csX12" fmla="*/ 6229604 w 6229604"/>
              <a:gd name="csY12" fmla="*/ 1964631 h 5722227"/>
              <a:gd name="csX13" fmla="*/ 6229604 w 6229604"/>
              <a:gd name="csY13" fmla="*/ 2428767 h 5722227"/>
              <a:gd name="csX14" fmla="*/ 6229604 w 6229604"/>
              <a:gd name="csY14" fmla="*/ 3064570 h 5722227"/>
              <a:gd name="csX15" fmla="*/ 6229604 w 6229604"/>
              <a:gd name="csY15" fmla="*/ 3700373 h 5722227"/>
              <a:gd name="csX16" fmla="*/ 6229604 w 6229604"/>
              <a:gd name="csY16" fmla="*/ 4336176 h 5722227"/>
              <a:gd name="csX17" fmla="*/ 6229604 w 6229604"/>
              <a:gd name="csY17" fmla="*/ 5029202 h 5722227"/>
              <a:gd name="csX18" fmla="*/ 6229604 w 6229604"/>
              <a:gd name="csY18" fmla="*/ 5722227 h 5722227"/>
              <a:gd name="csX19" fmla="*/ 5475130 w 6229604"/>
              <a:gd name="csY19" fmla="*/ 5722227 h 5722227"/>
              <a:gd name="csX20" fmla="*/ 4907544 w 6229604"/>
              <a:gd name="csY20" fmla="*/ 5722227 h 5722227"/>
              <a:gd name="csX21" fmla="*/ 4090773 w 6229604"/>
              <a:gd name="csY21" fmla="*/ 5722227 h 5722227"/>
              <a:gd name="csX22" fmla="*/ 3398595 w 6229604"/>
              <a:gd name="csY22" fmla="*/ 5722227 h 5722227"/>
              <a:gd name="csX23" fmla="*/ 2831009 w 6229604"/>
              <a:gd name="csY23" fmla="*/ 5722227 h 5722227"/>
              <a:gd name="csX24" fmla="*/ 2138831 w 6229604"/>
              <a:gd name="csY24" fmla="*/ 5722227 h 5722227"/>
              <a:gd name="csX25" fmla="*/ 1633541 w 6229604"/>
              <a:gd name="csY25" fmla="*/ 5722227 h 5722227"/>
              <a:gd name="csX26" fmla="*/ 1128251 w 6229604"/>
              <a:gd name="csY26" fmla="*/ 5722227 h 5722227"/>
              <a:gd name="csX27" fmla="*/ 0 w 6229604"/>
              <a:gd name="csY27" fmla="*/ 5722227 h 5722227"/>
              <a:gd name="csX28" fmla="*/ 0 w 6229604"/>
              <a:gd name="csY28" fmla="*/ 5200869 h 5722227"/>
              <a:gd name="csX29" fmla="*/ 0 w 6229604"/>
              <a:gd name="csY29" fmla="*/ 4450621 h 5722227"/>
              <a:gd name="csX30" fmla="*/ 0 w 6229604"/>
              <a:gd name="csY30" fmla="*/ 3872040 h 5722227"/>
              <a:gd name="csX31" fmla="*/ 0 w 6229604"/>
              <a:gd name="csY31" fmla="*/ 3407904 h 5722227"/>
              <a:gd name="csX32" fmla="*/ 0 w 6229604"/>
              <a:gd name="csY32" fmla="*/ 2714879 h 5722227"/>
              <a:gd name="csX33" fmla="*/ 0 w 6229604"/>
              <a:gd name="csY33" fmla="*/ 2193520 h 5722227"/>
              <a:gd name="csX34" fmla="*/ 0 w 6229604"/>
              <a:gd name="csY34" fmla="*/ 1500495 h 5722227"/>
              <a:gd name="csX35" fmla="*/ 0 w 6229604"/>
              <a:gd name="csY35" fmla="*/ 750248 h 5722227"/>
              <a:gd name="csX36" fmla="*/ 0 w 6229604"/>
              <a:gd name="csY36" fmla="*/ 0 h 572222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</a:cxnLst>
            <a:rect l="l" t="t" r="r" b="b"/>
            <a:pathLst>
              <a:path w="6229604" h="5722227" extrusionOk="0">
                <a:moveTo>
                  <a:pt x="0" y="0"/>
                </a:moveTo>
                <a:cubicBezTo>
                  <a:pt x="134765" y="733"/>
                  <a:pt x="359555" y="-15387"/>
                  <a:pt x="629882" y="0"/>
                </a:cubicBezTo>
                <a:cubicBezTo>
                  <a:pt x="900209" y="15387"/>
                  <a:pt x="965450" y="15937"/>
                  <a:pt x="1135172" y="0"/>
                </a:cubicBezTo>
                <a:cubicBezTo>
                  <a:pt x="1304894" y="-15937"/>
                  <a:pt x="1787212" y="10921"/>
                  <a:pt x="1951943" y="0"/>
                </a:cubicBezTo>
                <a:cubicBezTo>
                  <a:pt x="2116674" y="-10921"/>
                  <a:pt x="2378222" y="13313"/>
                  <a:pt x="2581825" y="0"/>
                </a:cubicBezTo>
                <a:cubicBezTo>
                  <a:pt x="2785428" y="-13313"/>
                  <a:pt x="2915218" y="19972"/>
                  <a:pt x="3211707" y="0"/>
                </a:cubicBezTo>
                <a:cubicBezTo>
                  <a:pt x="3508196" y="-19972"/>
                  <a:pt x="3832828" y="-34359"/>
                  <a:pt x="4028477" y="0"/>
                </a:cubicBezTo>
                <a:cubicBezTo>
                  <a:pt x="4224126" y="34359"/>
                  <a:pt x="4361257" y="4467"/>
                  <a:pt x="4596063" y="0"/>
                </a:cubicBezTo>
                <a:cubicBezTo>
                  <a:pt x="4830869" y="-4467"/>
                  <a:pt x="5091403" y="-7365"/>
                  <a:pt x="5412834" y="0"/>
                </a:cubicBezTo>
                <a:cubicBezTo>
                  <a:pt x="5734265" y="7365"/>
                  <a:pt x="6034988" y="-26786"/>
                  <a:pt x="6229604" y="0"/>
                </a:cubicBezTo>
                <a:cubicBezTo>
                  <a:pt x="6208296" y="256153"/>
                  <a:pt x="6219810" y="335049"/>
                  <a:pt x="6229604" y="635803"/>
                </a:cubicBezTo>
                <a:cubicBezTo>
                  <a:pt x="6239398" y="936557"/>
                  <a:pt x="6230184" y="1092448"/>
                  <a:pt x="6229604" y="1271606"/>
                </a:cubicBezTo>
                <a:cubicBezTo>
                  <a:pt x="6229024" y="1450764"/>
                  <a:pt x="6217841" y="1797531"/>
                  <a:pt x="6229604" y="1964631"/>
                </a:cubicBezTo>
                <a:cubicBezTo>
                  <a:pt x="6241367" y="2131731"/>
                  <a:pt x="6220367" y="2235822"/>
                  <a:pt x="6229604" y="2428767"/>
                </a:cubicBezTo>
                <a:cubicBezTo>
                  <a:pt x="6238841" y="2621712"/>
                  <a:pt x="6220929" y="2925917"/>
                  <a:pt x="6229604" y="3064570"/>
                </a:cubicBezTo>
                <a:cubicBezTo>
                  <a:pt x="6238279" y="3203223"/>
                  <a:pt x="6256755" y="3501958"/>
                  <a:pt x="6229604" y="3700373"/>
                </a:cubicBezTo>
                <a:cubicBezTo>
                  <a:pt x="6202453" y="3898788"/>
                  <a:pt x="6201714" y="4046823"/>
                  <a:pt x="6229604" y="4336176"/>
                </a:cubicBezTo>
                <a:cubicBezTo>
                  <a:pt x="6257494" y="4625529"/>
                  <a:pt x="6258821" y="4774033"/>
                  <a:pt x="6229604" y="5029202"/>
                </a:cubicBezTo>
                <a:cubicBezTo>
                  <a:pt x="6200387" y="5284371"/>
                  <a:pt x="6233334" y="5383875"/>
                  <a:pt x="6229604" y="5722227"/>
                </a:cubicBezTo>
                <a:cubicBezTo>
                  <a:pt x="6016393" y="5707881"/>
                  <a:pt x="5684528" y="5751176"/>
                  <a:pt x="5475130" y="5722227"/>
                </a:cubicBezTo>
                <a:cubicBezTo>
                  <a:pt x="5265732" y="5693278"/>
                  <a:pt x="5082862" y="5732690"/>
                  <a:pt x="4907544" y="5722227"/>
                </a:cubicBezTo>
                <a:cubicBezTo>
                  <a:pt x="4732226" y="5711764"/>
                  <a:pt x="4474837" y="5716289"/>
                  <a:pt x="4090773" y="5722227"/>
                </a:cubicBezTo>
                <a:cubicBezTo>
                  <a:pt x="3706709" y="5728165"/>
                  <a:pt x="3645902" y="5723973"/>
                  <a:pt x="3398595" y="5722227"/>
                </a:cubicBezTo>
                <a:cubicBezTo>
                  <a:pt x="3151288" y="5720481"/>
                  <a:pt x="3001606" y="5732695"/>
                  <a:pt x="2831009" y="5722227"/>
                </a:cubicBezTo>
                <a:cubicBezTo>
                  <a:pt x="2660412" y="5711759"/>
                  <a:pt x="2424161" y="5689878"/>
                  <a:pt x="2138831" y="5722227"/>
                </a:cubicBezTo>
                <a:cubicBezTo>
                  <a:pt x="1853501" y="5754576"/>
                  <a:pt x="1788223" y="5720540"/>
                  <a:pt x="1633541" y="5722227"/>
                </a:cubicBezTo>
                <a:cubicBezTo>
                  <a:pt x="1478859" y="5723915"/>
                  <a:pt x="1324151" y="5739059"/>
                  <a:pt x="1128251" y="5722227"/>
                </a:cubicBezTo>
                <a:cubicBezTo>
                  <a:pt x="932351" y="5705396"/>
                  <a:pt x="522340" y="5691488"/>
                  <a:pt x="0" y="5722227"/>
                </a:cubicBezTo>
                <a:cubicBezTo>
                  <a:pt x="-8445" y="5596771"/>
                  <a:pt x="-11215" y="5344833"/>
                  <a:pt x="0" y="5200869"/>
                </a:cubicBezTo>
                <a:cubicBezTo>
                  <a:pt x="11215" y="5056905"/>
                  <a:pt x="20310" y="4693766"/>
                  <a:pt x="0" y="4450621"/>
                </a:cubicBezTo>
                <a:cubicBezTo>
                  <a:pt x="-20310" y="4207476"/>
                  <a:pt x="817" y="4075053"/>
                  <a:pt x="0" y="3872040"/>
                </a:cubicBezTo>
                <a:cubicBezTo>
                  <a:pt x="-817" y="3669027"/>
                  <a:pt x="-21729" y="3595882"/>
                  <a:pt x="0" y="3407904"/>
                </a:cubicBezTo>
                <a:cubicBezTo>
                  <a:pt x="21729" y="3219926"/>
                  <a:pt x="-30605" y="3052469"/>
                  <a:pt x="0" y="2714879"/>
                </a:cubicBezTo>
                <a:cubicBezTo>
                  <a:pt x="30605" y="2377289"/>
                  <a:pt x="-16081" y="2430808"/>
                  <a:pt x="0" y="2193520"/>
                </a:cubicBezTo>
                <a:cubicBezTo>
                  <a:pt x="16081" y="1956232"/>
                  <a:pt x="18120" y="1817979"/>
                  <a:pt x="0" y="1500495"/>
                </a:cubicBezTo>
                <a:cubicBezTo>
                  <a:pt x="-18120" y="1183011"/>
                  <a:pt x="23969" y="972269"/>
                  <a:pt x="0" y="750248"/>
                </a:cubicBezTo>
                <a:cubicBezTo>
                  <a:pt x="-23969" y="528227"/>
                  <a:pt x="-3769" y="358360"/>
                  <a:pt x="0" y="0"/>
                </a:cubicBezTo>
                <a:close/>
              </a:path>
            </a:pathLst>
          </a:custGeom>
          <a:noFill/>
          <a:ln w="47625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73A714BA-6724-8A6F-F32A-C684FC24BA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737519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30662"/>
    </mc:Choice>
    <mc:Fallback xmlns="">
      <p:transition spd="slow" advTm="306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EF5CC9-BCC5-C30E-4DBC-8EBA1F725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sz="4800" b="1" dirty="0"/>
              <a:t>Analysis of Patient Risk Factors</a:t>
            </a:r>
            <a:endParaRPr lang="en-US" sz="4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14463D-18A7-DBEE-BBAB-0ED95C0A2B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400" dirty="0"/>
              <a:t>Smoking damages blood vessels and accelerates atherosclerosis </a:t>
            </a:r>
          </a:p>
          <a:p>
            <a:r>
              <a:rPr lang="en-GB" sz="2400" dirty="0"/>
              <a:t>High-fat diet increases cholesterol, leading to plaque formation </a:t>
            </a:r>
          </a:p>
          <a:p>
            <a:r>
              <a:rPr lang="en-GB" sz="2400" dirty="0"/>
              <a:t>Physical inactivity contributes to obesity and poor cardiovascular function </a:t>
            </a:r>
          </a:p>
          <a:p>
            <a:r>
              <a:rPr lang="en-GB" sz="2400" dirty="0"/>
              <a:t>Hypertension increases strain on arterial walls </a:t>
            </a:r>
          </a:p>
          <a:p>
            <a:r>
              <a:rPr lang="en-GB" sz="2400" dirty="0"/>
              <a:t>Combined factors significantly increased risk of coronary heart disease and stroke</a:t>
            </a:r>
          </a:p>
          <a:p>
            <a:endParaRPr lang="en-GB" sz="2400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50838E5A-9ED5-2809-86AC-7DDFDF3623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5882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298"/>
    </mc:Choice>
    <mc:Fallback xmlns="">
      <p:transition spd="slow" advTm="86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FB698F-D25E-E75E-CE37-7928BD5B0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030" y="3444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latin typeface="Arial"/>
                <a:ea typeface="+mj-lt"/>
                <a:cs typeface="Arial"/>
              </a:rPr>
              <a:t>Care Plan: Care Routine</a:t>
            </a:r>
            <a:endParaRPr lang="en-US" sz="4000" b="1" u="sng" dirty="0">
              <a:latin typeface="Arial"/>
              <a:cs typeface="Arial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958184C-921B-5A1B-8FB1-F6673F340D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9988596"/>
              </p:ext>
            </p:extLst>
          </p:nvPr>
        </p:nvGraphicFramePr>
        <p:xfrm>
          <a:off x="1250831" y="1370165"/>
          <a:ext cx="9143999" cy="52391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132E5A9F-160F-86D8-B797-B1ABE8FE0E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4554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52"/>
    </mc:Choice>
    <mc:Fallback xmlns="">
      <p:transition spd="slow" advTm="30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5F5341D-D61B-5BBC-BD69-52B2CC1CAA7A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5244" r="9085" b="802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9D6558-4A93-5DD4-9070-D47829867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Arial"/>
                <a:cs typeface="Arial"/>
              </a:rPr>
              <a:t>Care Plan: Monitoring and Follow-Up</a:t>
            </a:r>
            <a:endParaRPr lang="en-US" b="1" u="sng" dirty="0">
              <a:latin typeface="Arial"/>
              <a:cs typeface="Arial"/>
            </a:endParaRPr>
          </a:p>
          <a:p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5BB21EA-608D-A030-9616-4E8695CEBD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517832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F2CF61E9-8C4E-18DB-4D29-45B46CBDD8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9097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34"/>
    </mc:Choice>
    <mc:Fallback xmlns="">
      <p:transition spd="slow" advTm="33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380997" y="381001"/>
            <a:ext cx="6858001" cy="6095995"/>
          </a:xfrm>
          <a:prstGeom prst="rect">
            <a:avLst/>
          </a:prstGeom>
          <a:ln>
            <a:noFill/>
          </a:ln>
          <a:effectLst>
            <a:outerShdw blurRad="381000" dist="101600" sx="99000" sy="99000" algn="l" rotWithShape="0">
              <a:prstClr val="black">
                <a:alpha val="1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2CCC25-91CC-E034-773F-A300DEBD9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526" y="4846629"/>
            <a:ext cx="4792635" cy="181164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3200" b="1" dirty="0">
                <a:latin typeface="Arial"/>
                <a:ea typeface="+mj-lt"/>
                <a:cs typeface="Arial"/>
              </a:rPr>
              <a:t>Communication and Ethical Considerations</a:t>
            </a:r>
            <a:endParaRPr lang="en-US" sz="3200" b="1" dirty="0">
              <a:latin typeface="Arial"/>
              <a:cs typeface="Arial"/>
            </a:endParaRPr>
          </a:p>
          <a:p>
            <a:endParaRPr lang="en-GB" sz="4000" dirty="0"/>
          </a:p>
        </p:txBody>
      </p:sp>
      <p:pic>
        <p:nvPicPr>
          <p:cNvPr id="4" name="Picture 3" descr="A nurse holding a patient&amp;#39;s hand&#10;&#10;AI-generated content may be incorrect.">
            <a:extLst>
              <a:ext uri="{FF2B5EF4-FFF2-40B4-BE49-F238E27FC236}">
                <a16:creationId xmlns:a16="http://schemas.microsoft.com/office/drawing/2014/main" id="{B23AD0ED-B7A2-09BC-09BE-11EC6F6A33A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55" t="25835" r="-1891" b="10468"/>
          <a:stretch>
            <a:fillRect/>
          </a:stretch>
        </p:blipFill>
        <p:spPr>
          <a:xfrm>
            <a:off x="-1" y="10"/>
            <a:ext cx="6110357" cy="411590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53C697-CE5D-AE28-DB6A-50DB8D0F88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410" y="691912"/>
            <a:ext cx="4585646" cy="547417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700" dirty="0">
                <a:ea typeface="+mn-lt"/>
                <a:cs typeface="+mn-lt"/>
              </a:rPr>
              <a:t>Effective communication with the patient to promote understanding and adherence </a:t>
            </a:r>
            <a:endParaRPr lang="en-GB" sz="1700" dirty="0"/>
          </a:p>
          <a:p>
            <a:r>
              <a:rPr lang="en-GB" sz="1700" dirty="0">
                <a:ea typeface="+mn-lt"/>
                <a:cs typeface="+mn-lt"/>
              </a:rPr>
              <a:t>Use of clear, non-technical language tailored to patient needs </a:t>
            </a:r>
            <a:endParaRPr lang="en-GB" sz="1700" dirty="0"/>
          </a:p>
          <a:p>
            <a:pPr marL="0" indent="0">
              <a:buNone/>
            </a:pPr>
            <a:r>
              <a:rPr lang="en-GB" sz="1700" b="1" dirty="0">
                <a:ea typeface="+mn-lt"/>
                <a:cs typeface="+mn-lt"/>
              </a:rPr>
              <a:t>Multidisciplinary team (MDT) involvement: </a:t>
            </a:r>
            <a:endParaRPr lang="en-GB" sz="1700" b="1" dirty="0"/>
          </a:p>
          <a:p>
            <a:r>
              <a:rPr lang="en-GB" sz="1700" dirty="0">
                <a:ea typeface="+mn-lt"/>
                <a:cs typeface="+mn-lt"/>
              </a:rPr>
              <a:t>GP </a:t>
            </a:r>
            <a:endParaRPr lang="en-GB" sz="1700" dirty="0"/>
          </a:p>
          <a:p>
            <a:r>
              <a:rPr lang="en-GB" sz="1700" dirty="0">
                <a:ea typeface="+mn-lt"/>
                <a:cs typeface="+mn-lt"/>
              </a:rPr>
              <a:t>Nurses </a:t>
            </a:r>
            <a:endParaRPr lang="en-GB" sz="1700" dirty="0"/>
          </a:p>
          <a:p>
            <a:r>
              <a:rPr lang="en-GB" sz="1700" dirty="0">
                <a:ea typeface="+mn-lt"/>
                <a:cs typeface="+mn-lt"/>
              </a:rPr>
              <a:t>Dietitians </a:t>
            </a:r>
            <a:endParaRPr lang="en-GB" sz="1700" dirty="0"/>
          </a:p>
          <a:p>
            <a:r>
              <a:rPr lang="en-GB" sz="1700" dirty="0">
                <a:ea typeface="+mn-lt"/>
                <a:cs typeface="+mn-lt"/>
              </a:rPr>
              <a:t>Physiotherapists </a:t>
            </a:r>
            <a:endParaRPr lang="en-GB" sz="1700" dirty="0"/>
          </a:p>
          <a:p>
            <a:pPr marL="0" indent="0">
              <a:buNone/>
            </a:pPr>
            <a:r>
              <a:rPr lang="en-GB" sz="1700" b="1" dirty="0">
                <a:ea typeface="+mn-lt"/>
                <a:cs typeface="+mn-lt"/>
              </a:rPr>
              <a:t>Ethical considerations: </a:t>
            </a:r>
            <a:endParaRPr lang="en-GB" sz="1700" b="1" dirty="0"/>
          </a:p>
          <a:p>
            <a:r>
              <a:rPr lang="en-GB" sz="1700" dirty="0">
                <a:ea typeface="+mn-lt"/>
                <a:cs typeface="+mn-lt"/>
              </a:rPr>
              <a:t>Informed consent </a:t>
            </a:r>
            <a:endParaRPr lang="en-GB" sz="1700" dirty="0"/>
          </a:p>
          <a:p>
            <a:r>
              <a:rPr lang="en-GB" sz="1700" dirty="0">
                <a:ea typeface="+mn-lt"/>
                <a:cs typeface="+mn-lt"/>
              </a:rPr>
              <a:t>Confidentiality </a:t>
            </a:r>
            <a:endParaRPr lang="en-GB" sz="1700" dirty="0"/>
          </a:p>
          <a:p>
            <a:r>
              <a:rPr lang="en-GB" sz="1700" dirty="0">
                <a:ea typeface="+mn-lt"/>
                <a:cs typeface="+mn-lt"/>
              </a:rPr>
              <a:t>Respect for patient autonomy </a:t>
            </a:r>
            <a:endParaRPr lang="en-GB" sz="1700" dirty="0"/>
          </a:p>
          <a:p>
            <a:r>
              <a:rPr lang="en-GB" sz="1700" dirty="0">
                <a:ea typeface="+mn-lt"/>
                <a:cs typeface="+mn-lt"/>
              </a:rPr>
              <a:t>Cultural sensitivity in care delivery</a:t>
            </a:r>
            <a:endParaRPr lang="en-GB" sz="1700" dirty="0"/>
          </a:p>
          <a:p>
            <a:endParaRPr lang="en-GB" sz="1700" dirty="0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4082A320-C667-877B-7AF3-6AF0C81144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9703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33"/>
    </mc:Choice>
    <mc:Fallback xmlns="">
      <p:transition spd="slow" advTm="270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BB2B1F0-0DD6-4744-9A46-7A344FB48E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D75DF7-58B3-2D61-2E43-8D083F2E5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26720"/>
            <a:ext cx="10506456" cy="1919141"/>
          </a:xfrm>
        </p:spPr>
        <p:txBody>
          <a:bodyPr anchor="b">
            <a:normAutofit/>
          </a:bodyPr>
          <a:lstStyle/>
          <a:p>
            <a:r>
              <a:rPr lang="en-GB" sz="5400" b="1" dirty="0">
                <a:latin typeface="Arial"/>
                <a:cs typeface="Arial"/>
              </a:rPr>
              <a:t>Evidence-Based Practice: NICE and NHS Guidelines</a:t>
            </a:r>
            <a:endParaRPr lang="en-US" sz="5400" b="1" dirty="0">
              <a:latin typeface="Arial"/>
              <a:cs typeface="Arial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2899927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2776031"/>
            <a:ext cx="1873457" cy="1371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A0DF2-6D98-C879-D436-7E932F0F7F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3337269"/>
            <a:ext cx="10509504" cy="290568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200" dirty="0">
                <a:ea typeface="+mn-lt"/>
                <a:cs typeface="+mn-lt"/>
              </a:rPr>
              <a:t>NICE provides evidence-based recommendations for managing coronary heart disease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Emphasis on lifestyle modification (diet, exercise, smoking cessation)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Use of medications such as statins and antihypertensives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Regular monitoring of blood pressure and cholesterol levels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NHS promotes patient education and preventive care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Focus on reducing risk of complications such as stroke</a:t>
            </a:r>
            <a:endParaRPr lang="en-GB" sz="22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98D392-D8F1-4A06-5BCC-760DF4F33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b="1" dirty="0"/>
              <a:t>(NICE, 2023; NHS, 2023)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E08B240E-A043-B3B4-FC37-8D91E3F9ED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9363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36"/>
    </mc:Choice>
    <mc:Fallback xmlns="">
      <p:transition spd="slow" advTm="35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7E8EA4-519A-858A-530E-95A405A72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sz="4800" b="1" dirty="0"/>
              <a:t>Conclusion</a:t>
            </a:r>
            <a:endParaRPr lang="en-US" sz="4800" b="1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99E880-BF27-7E8E-BE2C-BE6089AD95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 dirty="0">
                <a:ea typeface="+mn-lt"/>
                <a:cs typeface="+mn-lt"/>
              </a:rPr>
              <a:t>Coronary heart disease is caused by reduced blood flow due to atherosclerosis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Strongly linked to modifiable risk factors such as smoking, diet, and inactivity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Increases the risk of serious complications including Stroke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Effective care requires a combination of treatment, lifestyle changes, and monitoring </a:t>
            </a:r>
            <a:endParaRPr lang="en-GB" sz="2200" dirty="0"/>
          </a:p>
          <a:p>
            <a:r>
              <a:rPr lang="en-GB" sz="2200" dirty="0">
                <a:ea typeface="+mn-lt"/>
                <a:cs typeface="+mn-lt"/>
              </a:rPr>
              <a:t>Evidence-based practice (NICE and NHS) is essential</a:t>
            </a:r>
            <a:endParaRPr lang="en-GB" sz="2200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3E713EA-3D12-37D5-575B-D2FD6866DE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1584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394"/>
    </mc:Choice>
    <mc:Fallback xmlns="">
      <p:transition spd="slow" advTm="1853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AF1966E-FD40-4A4A-B61B-C4DF7FA05F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BFA19-D45E-416B-A404-7AF2F3F27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E0105E7-23DB-4CF2-8258-FF47C762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669212-F2C2-6CCA-4277-3FCA8938B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r>
              <a:rPr lang="en-GB" sz="4000" b="1" dirty="0"/>
              <a:t>REFERENCES</a:t>
            </a:r>
            <a:endParaRPr lang="en-US" sz="400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74B4F7D-14B2-478B-8BF5-01E4E0C5D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5895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9002C-6B73-446B-72C1-B5BEDB76C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81943"/>
            <a:ext cx="10168128" cy="369502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1900" dirty="0">
                <a:ea typeface="+mn-lt"/>
                <a:cs typeface="+mn-lt"/>
              </a:rPr>
              <a:t>NICE (2023) </a:t>
            </a:r>
            <a:r>
              <a:rPr lang="en-GB" sz="1900" i="1" dirty="0">
                <a:ea typeface="+mn-lt"/>
                <a:cs typeface="+mn-lt"/>
              </a:rPr>
              <a:t>Cardiovascular disease prevention</a:t>
            </a:r>
            <a:r>
              <a:rPr lang="en-GB" sz="1900" dirty="0">
                <a:ea typeface="+mn-lt"/>
                <a:cs typeface="+mn-lt"/>
              </a:rPr>
              <a:t>. Available at: </a:t>
            </a:r>
            <a:r>
              <a:rPr lang="en-GB" sz="1900" dirty="0">
                <a:ea typeface="+mn-lt"/>
                <a:cs typeface="+mn-lt"/>
                <a:hlinkClick r:id="rId2"/>
              </a:rPr>
              <a:t>https://www.nice.org.uk</a:t>
            </a:r>
            <a:endParaRPr lang="en-GB" sz="1900" dirty="0"/>
          </a:p>
          <a:p>
            <a:r>
              <a:rPr lang="en-GB" sz="1900" dirty="0">
                <a:ea typeface="+mn-lt"/>
                <a:cs typeface="+mn-lt"/>
              </a:rPr>
              <a:t>NHS (2023) </a:t>
            </a:r>
            <a:r>
              <a:rPr lang="en-GB" sz="1900" i="1" dirty="0">
                <a:ea typeface="+mn-lt"/>
                <a:cs typeface="+mn-lt"/>
              </a:rPr>
              <a:t>Coronary heart disease</a:t>
            </a:r>
            <a:r>
              <a:rPr lang="en-GB" sz="1900" dirty="0">
                <a:ea typeface="+mn-lt"/>
                <a:cs typeface="+mn-lt"/>
              </a:rPr>
              <a:t>. Available at: </a:t>
            </a:r>
            <a:r>
              <a:rPr lang="en-GB" sz="1900" dirty="0">
                <a:ea typeface="+mn-lt"/>
                <a:cs typeface="+mn-lt"/>
                <a:hlinkClick r:id="rId3"/>
              </a:rPr>
              <a:t>https://www.nhs.uk/conditions/coronary-heart-disease/</a:t>
            </a:r>
            <a:r>
              <a:rPr lang="en-GB" sz="1900" dirty="0">
                <a:ea typeface="+mn-lt"/>
                <a:cs typeface="+mn-lt"/>
              </a:rPr>
              <a:t> </a:t>
            </a:r>
            <a:endParaRPr lang="en-GB" sz="1900" dirty="0"/>
          </a:p>
          <a:p>
            <a:r>
              <a:rPr lang="en-GB" sz="1900" dirty="0">
                <a:ea typeface="+mn-lt"/>
                <a:cs typeface="+mn-lt"/>
              </a:rPr>
              <a:t>World Health Organization (2023) </a:t>
            </a:r>
            <a:r>
              <a:rPr lang="en-GB" sz="1900" i="1" dirty="0">
                <a:ea typeface="+mn-lt"/>
                <a:cs typeface="+mn-lt"/>
              </a:rPr>
              <a:t>Cardiovascular diseases (CVDs)</a:t>
            </a:r>
            <a:r>
              <a:rPr lang="en-GB" sz="1900" dirty="0">
                <a:ea typeface="+mn-lt"/>
                <a:cs typeface="+mn-lt"/>
              </a:rPr>
              <a:t>. Available at: </a:t>
            </a:r>
            <a:r>
              <a:rPr lang="en-GB" sz="1900" dirty="0">
                <a:ea typeface="+mn-lt"/>
                <a:cs typeface="+mn-lt"/>
                <a:hlinkClick r:id="rId4"/>
              </a:rPr>
              <a:t>https://www.who.int/news-room/fact-sheets/detail/cardiovascular-diseases-(cvds</a:t>
            </a:r>
            <a:r>
              <a:rPr lang="en-GB" sz="1900" dirty="0">
                <a:ea typeface="+mn-lt"/>
                <a:cs typeface="+mn-lt"/>
              </a:rPr>
              <a:t>) </a:t>
            </a:r>
            <a:endParaRPr lang="en-GB" sz="1900" dirty="0"/>
          </a:p>
          <a:p>
            <a:r>
              <a:rPr lang="en-GB" sz="1900" dirty="0">
                <a:ea typeface="+mn-lt"/>
                <a:cs typeface="+mn-lt"/>
              </a:rPr>
              <a:t>British Heart Foundation (2023) </a:t>
            </a:r>
            <a:r>
              <a:rPr lang="en-GB" sz="1900" i="1" dirty="0">
                <a:ea typeface="+mn-lt"/>
                <a:cs typeface="+mn-lt"/>
              </a:rPr>
              <a:t>Heart disease statistics</a:t>
            </a:r>
            <a:r>
              <a:rPr lang="en-GB" sz="1900" dirty="0">
                <a:ea typeface="+mn-lt"/>
                <a:cs typeface="+mn-lt"/>
              </a:rPr>
              <a:t>. Available at: </a:t>
            </a:r>
            <a:r>
              <a:rPr lang="en-GB" sz="1900" dirty="0">
                <a:ea typeface="+mn-lt"/>
                <a:cs typeface="+mn-lt"/>
                <a:hlinkClick r:id="rId5"/>
              </a:rPr>
              <a:t>https://www.bhf.org.uk/what-we-do/our-research/heart-statistics/heart-statistics-publications/cardiovascular-disease-statistics-2023</a:t>
            </a:r>
            <a:r>
              <a:rPr lang="en-GB" sz="1900" dirty="0">
                <a:ea typeface="+mn-lt"/>
                <a:cs typeface="+mn-lt"/>
              </a:rPr>
              <a:t> </a:t>
            </a:r>
            <a:endParaRPr lang="en-GB" sz="1900" dirty="0"/>
          </a:p>
          <a:p>
            <a:r>
              <a:rPr lang="en-GB" sz="1900" dirty="0">
                <a:ea typeface="+mn-lt"/>
                <a:cs typeface="+mn-lt"/>
              </a:rPr>
              <a:t>Tortora, G.J. and Derrickson, B.H. (2021) </a:t>
            </a:r>
            <a:r>
              <a:rPr lang="en-GB" sz="1900" i="1" dirty="0">
                <a:ea typeface="+mn-lt"/>
                <a:cs typeface="+mn-lt"/>
              </a:rPr>
              <a:t>Principles of Anatomy and Physiology</a:t>
            </a:r>
            <a:r>
              <a:rPr lang="en-GB" sz="1900" dirty="0">
                <a:ea typeface="+mn-lt"/>
                <a:cs typeface="+mn-lt"/>
              </a:rPr>
              <a:t>. 16th ed. Wiley.</a:t>
            </a:r>
            <a:endParaRPr lang="en-GB" sz="1900" dirty="0"/>
          </a:p>
          <a:p>
            <a:r>
              <a:rPr lang="en-GB" sz="1900" dirty="0">
                <a:ea typeface="+mn-lt"/>
                <a:cs typeface="+mn-lt"/>
              </a:rPr>
              <a:t>Hall, J.E. (2021) </a:t>
            </a:r>
            <a:r>
              <a:rPr lang="en-GB" sz="1900" i="1" dirty="0">
                <a:ea typeface="+mn-lt"/>
                <a:cs typeface="+mn-lt"/>
              </a:rPr>
              <a:t>Guyton and Hall Textbook of Medical Physiology</a:t>
            </a:r>
            <a:r>
              <a:rPr lang="en-GB" sz="1900" dirty="0">
                <a:ea typeface="+mn-lt"/>
                <a:cs typeface="+mn-lt"/>
              </a:rPr>
              <a:t>. 14th ed. Elsevier.</a:t>
            </a:r>
            <a:endParaRPr lang="en-GB" sz="1900" dirty="0"/>
          </a:p>
          <a:p>
            <a:r>
              <a:rPr lang="en-GB" sz="1900" dirty="0">
                <a:ea typeface="+mn-lt"/>
                <a:cs typeface="+mn-lt"/>
              </a:rPr>
              <a:t>Public Health England (2022) </a:t>
            </a:r>
            <a:r>
              <a:rPr lang="en-GB" sz="1900" i="1" dirty="0">
                <a:ea typeface="+mn-lt"/>
                <a:cs typeface="+mn-lt"/>
              </a:rPr>
              <a:t>Cardiovascular disease prevention</a:t>
            </a:r>
            <a:r>
              <a:rPr lang="en-GB" sz="1900" dirty="0">
                <a:ea typeface="+mn-lt"/>
                <a:cs typeface="+mn-lt"/>
              </a:rPr>
              <a:t>.</a:t>
            </a:r>
            <a:endParaRPr lang="en-GB" sz="1900" dirty="0"/>
          </a:p>
          <a:p>
            <a:r>
              <a:rPr lang="en-GB" sz="1900" dirty="0">
                <a:ea typeface="+mn-lt"/>
                <a:cs typeface="+mn-lt"/>
              </a:rPr>
              <a:t>NICE (2022) </a:t>
            </a:r>
            <a:r>
              <a:rPr lang="en-GB" sz="1900" i="1" dirty="0">
                <a:ea typeface="+mn-lt"/>
                <a:cs typeface="+mn-lt"/>
              </a:rPr>
              <a:t>Hypertension in adults: diagnosis and management</a:t>
            </a:r>
            <a:r>
              <a:rPr lang="en-GB" sz="1900" dirty="0">
                <a:ea typeface="+mn-lt"/>
                <a:cs typeface="+mn-lt"/>
              </a:rPr>
              <a:t>.</a:t>
            </a:r>
            <a:endParaRPr lang="en-GB" sz="1900" dirty="0"/>
          </a:p>
          <a:p>
            <a:endParaRPr lang="en-GB" sz="1900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E686E43-A6CD-EA5B-0802-FD7CDCFFBC2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08898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D56C6AEC0D6E4D87A4E65EF197EFCA" ma:contentTypeVersion="4" ma:contentTypeDescription="Create a new document." ma:contentTypeScope="" ma:versionID="8e4cfc7441e19864769ee6772d05a313">
  <xsd:schema xmlns:xsd="http://www.w3.org/2001/XMLSchema" xmlns:xs="http://www.w3.org/2001/XMLSchema" xmlns:p="http://schemas.microsoft.com/office/2006/metadata/properties" xmlns:ns3="58b591e8-e818-4825-9ded-2371f6ca824b" targetNamespace="http://schemas.microsoft.com/office/2006/metadata/properties" ma:root="true" ma:fieldsID="5223a7e8e45e9b170418ea3925d68b2e" ns3:_="">
    <xsd:import namespace="58b591e8-e818-4825-9ded-2371f6ca824b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b591e8-e818-4825-9ded-2371f6ca824b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9F13A88-864E-4F7F-BD01-EF28FE1B9DB1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8b591e8-e818-4825-9ded-2371f6ca824b"/>
    <ds:schemaRef ds:uri="http://purl.org/dc/terms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447602B-6EFE-4EF2-943A-2D38168B894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B4D6360-BB69-4C74-97CA-344BFF9534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8b591e8-e818-4825-9ded-2371f6ca82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416</TotalTime>
  <Words>1055</Words>
  <Application>Microsoft Office PowerPoint</Application>
  <PresentationFormat>Widescreen</PresentationFormat>
  <Paragraphs>118</Paragraphs>
  <Slides>15</Slides>
  <Notes>1</Notes>
  <HiddenSlides>0</HiddenSlides>
  <MMClips>14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office theme</vt:lpstr>
      <vt:lpstr>Care Plan for a Patient with Coronary Heart Disease and Risk of Stroke</vt:lpstr>
      <vt:lpstr>Introduction to Cardiovascular Disease</vt:lpstr>
      <vt:lpstr>Anatomy of the Heart</vt:lpstr>
      <vt:lpstr>Blood Vessels and Circulation</vt:lpstr>
      <vt:lpstr>Regulation of Blood Pressure</vt:lpstr>
      <vt:lpstr>Coronary Heart Disease (CHD): Pathophysiology</vt:lpstr>
      <vt:lpstr>RISK FACTORS FOR CHD &amp; STROKE</vt:lpstr>
      <vt:lpstr>Patient Profile (Case Study)</vt:lpstr>
      <vt:lpstr>Analysis of Patient Risk Factors</vt:lpstr>
      <vt:lpstr>Care Plan: Care Routine</vt:lpstr>
      <vt:lpstr>Care Plan: Monitoring and Follow-Up </vt:lpstr>
      <vt:lpstr>Communication and Ethical Considerations </vt:lpstr>
      <vt:lpstr>Evidence-Based Practice: NICE and NHS Guidelines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Vieric</dc:creator>
  <cp:lastModifiedBy>Eric Lerouge Angwe Nze (2417255)</cp:lastModifiedBy>
  <cp:revision>169</cp:revision>
  <dcterms:created xsi:type="dcterms:W3CDTF">2026-04-21T12:00:23Z</dcterms:created>
  <dcterms:modified xsi:type="dcterms:W3CDTF">2026-04-22T06:13:36Z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0x010100AAD56C6AEC0D6E4D87A4E65EF197EFCA</vt:lpwstr>
  </property>
</Properties>
</file>