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52"/>
    <p:restoredTop sz="78295"/>
  </p:normalViewPr>
  <p:slideViewPr>
    <p:cSldViewPr snapToGrid="0">
      <p:cViewPr varScale="1">
        <p:scale>
          <a:sx n="93" d="100"/>
          <a:sy n="93" d="100"/>
        </p:scale>
        <p:origin x="1224"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E66F8D-BC9A-425D-B5D4-E7CFA619EBA2}"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D0D8850-803F-4EB8-B13F-6914800EF867}">
      <dgm:prSet/>
      <dgm:spPr/>
      <dgm:t>
        <a:bodyPr/>
        <a:lstStyle/>
        <a:p>
          <a:r>
            <a:rPr lang="en-GB" b="0" i="0"/>
            <a:t>Information systems Information systems are orchestrated sets of people, technology and processes that are used to gather and process as well as give out information in organisations (Laudon, 2022). </a:t>
          </a:r>
          <a:endParaRPr lang="en-US"/>
        </a:p>
      </dgm:t>
    </dgm:pt>
    <dgm:pt modelId="{D0B333EF-5389-4EB6-931E-E33CA01655B6}" type="parTrans" cxnId="{CF2763C7-8EFF-4762-BE9E-ED4E2E855040}">
      <dgm:prSet/>
      <dgm:spPr/>
      <dgm:t>
        <a:bodyPr/>
        <a:lstStyle/>
        <a:p>
          <a:endParaRPr lang="en-US"/>
        </a:p>
      </dgm:t>
    </dgm:pt>
    <dgm:pt modelId="{DD186A7C-6B8D-419C-8C06-F88277A82D46}" type="sibTrans" cxnId="{CF2763C7-8EFF-4762-BE9E-ED4E2E855040}">
      <dgm:prSet/>
      <dgm:spPr/>
      <dgm:t>
        <a:bodyPr/>
        <a:lstStyle/>
        <a:p>
          <a:endParaRPr lang="en-US"/>
        </a:p>
      </dgm:t>
    </dgm:pt>
    <dgm:pt modelId="{4146BA30-684B-4125-93FA-EA08DE444876}">
      <dgm:prSet/>
      <dgm:spPr/>
      <dgm:t>
        <a:bodyPr/>
        <a:lstStyle/>
        <a:p>
          <a:r>
            <a:rPr lang="en-GB" b="0" i="0"/>
            <a:t>It is worth noting that businesses are increasingly depending on the information systems to enable them to maintain operational effectiveness and make informed managerial decisions (Stair and Reynolds, 2021). </a:t>
          </a:r>
          <a:endParaRPr lang="en-US"/>
        </a:p>
      </dgm:t>
    </dgm:pt>
    <dgm:pt modelId="{077D04CF-E976-4F5F-8484-46C6D871CCB8}" type="parTrans" cxnId="{C33E9541-DD7C-46AE-8B88-9C9E5327D775}">
      <dgm:prSet/>
      <dgm:spPr/>
      <dgm:t>
        <a:bodyPr/>
        <a:lstStyle/>
        <a:p>
          <a:endParaRPr lang="en-US"/>
        </a:p>
      </dgm:t>
    </dgm:pt>
    <dgm:pt modelId="{B24A21D0-7F9D-411A-B058-8D81594368BC}" type="sibTrans" cxnId="{C33E9541-DD7C-46AE-8B88-9C9E5327D775}">
      <dgm:prSet/>
      <dgm:spPr/>
      <dgm:t>
        <a:bodyPr/>
        <a:lstStyle/>
        <a:p>
          <a:endParaRPr lang="en-US"/>
        </a:p>
      </dgm:t>
    </dgm:pt>
    <dgm:pt modelId="{3EA74A02-283D-43A3-B463-3DFE6B587ECF}">
      <dgm:prSet/>
      <dgm:spPr/>
      <dgm:t>
        <a:bodyPr/>
        <a:lstStyle/>
        <a:p>
          <a:r>
            <a:rPr lang="en-GB" b="0" i="0"/>
            <a:t>As organisations gain competitive advantage and respond faster to market changes, digital information systems facilitate organisational productivity (Pearlson et al., 2020). </a:t>
          </a:r>
          <a:endParaRPr lang="en-US"/>
        </a:p>
      </dgm:t>
    </dgm:pt>
    <dgm:pt modelId="{6F23E496-9A65-47B3-89AC-65A08E5F3753}" type="parTrans" cxnId="{97FDBD5A-D812-4623-85C9-64CB62AE5930}">
      <dgm:prSet/>
      <dgm:spPr/>
      <dgm:t>
        <a:bodyPr/>
        <a:lstStyle/>
        <a:p>
          <a:endParaRPr lang="en-US"/>
        </a:p>
      </dgm:t>
    </dgm:pt>
    <dgm:pt modelId="{79225945-29D6-4F83-96B0-D07960FE4A0C}" type="sibTrans" cxnId="{97FDBD5A-D812-4623-85C9-64CB62AE5930}">
      <dgm:prSet/>
      <dgm:spPr/>
      <dgm:t>
        <a:bodyPr/>
        <a:lstStyle/>
        <a:p>
          <a:endParaRPr lang="en-US"/>
        </a:p>
      </dgm:t>
    </dgm:pt>
    <dgm:pt modelId="{5A56E499-B5B8-4977-BEE2-DA91A06760FE}">
      <dgm:prSet/>
      <dgm:spPr/>
      <dgm:t>
        <a:bodyPr/>
        <a:lstStyle/>
        <a:p>
          <a:r>
            <a:rPr lang="en-GB" b="0" i="0"/>
            <a:t>The present presentation will discuss major business information systems, compare their advantages and drawbacks, and give some recommendations regarding the choice of information systems to a growing organisation.</a:t>
          </a:r>
          <a:endParaRPr lang="en-US"/>
        </a:p>
      </dgm:t>
    </dgm:pt>
    <dgm:pt modelId="{C0B19DAF-069D-480E-B94E-AD3C7FB73375}" type="parTrans" cxnId="{447499D8-33CB-4B9A-99AF-4AAAA8E0495F}">
      <dgm:prSet/>
      <dgm:spPr/>
      <dgm:t>
        <a:bodyPr/>
        <a:lstStyle/>
        <a:p>
          <a:endParaRPr lang="en-US"/>
        </a:p>
      </dgm:t>
    </dgm:pt>
    <dgm:pt modelId="{A756F21E-EBD1-459F-B386-898944362E57}" type="sibTrans" cxnId="{447499D8-33CB-4B9A-99AF-4AAAA8E0495F}">
      <dgm:prSet/>
      <dgm:spPr/>
      <dgm:t>
        <a:bodyPr/>
        <a:lstStyle/>
        <a:p>
          <a:endParaRPr lang="en-US"/>
        </a:p>
      </dgm:t>
    </dgm:pt>
    <dgm:pt modelId="{DA8DEE08-C1E3-45FF-9CBA-2C111881F879}" type="pres">
      <dgm:prSet presAssocID="{E1E66F8D-BC9A-425D-B5D4-E7CFA619EBA2}" presName="root" presStyleCnt="0">
        <dgm:presLayoutVars>
          <dgm:dir/>
          <dgm:resizeHandles val="exact"/>
        </dgm:presLayoutVars>
      </dgm:prSet>
      <dgm:spPr/>
    </dgm:pt>
    <dgm:pt modelId="{4E298477-ABB8-4302-96AB-9CCDED8BCF49}" type="pres">
      <dgm:prSet presAssocID="{E1E66F8D-BC9A-425D-B5D4-E7CFA619EBA2}" presName="container" presStyleCnt="0">
        <dgm:presLayoutVars>
          <dgm:dir/>
          <dgm:resizeHandles val="exact"/>
        </dgm:presLayoutVars>
      </dgm:prSet>
      <dgm:spPr/>
    </dgm:pt>
    <dgm:pt modelId="{D9EDF519-C89F-4183-9C5F-3E5C9B3AF71C}" type="pres">
      <dgm:prSet presAssocID="{6D0D8850-803F-4EB8-B13F-6914800EF867}" presName="compNode" presStyleCnt="0"/>
      <dgm:spPr/>
    </dgm:pt>
    <dgm:pt modelId="{D2F6697D-F604-4ADC-86A4-C82ABBEEAE4A}" type="pres">
      <dgm:prSet presAssocID="{6D0D8850-803F-4EB8-B13F-6914800EF867}" presName="iconBgRect" presStyleLbl="bgShp" presStyleIdx="0" presStyleCnt="4"/>
      <dgm:spPr/>
    </dgm:pt>
    <dgm:pt modelId="{D048BE32-B325-4B7F-BEAD-76193677FA7B}" type="pres">
      <dgm:prSet presAssocID="{6D0D8850-803F-4EB8-B13F-6914800EF86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0337ED7E-0955-426E-8396-46B7C2D08A3D}" type="pres">
      <dgm:prSet presAssocID="{6D0D8850-803F-4EB8-B13F-6914800EF867}" presName="spaceRect" presStyleCnt="0"/>
      <dgm:spPr/>
    </dgm:pt>
    <dgm:pt modelId="{D07E0FDA-5388-45BA-A139-26FF9865A468}" type="pres">
      <dgm:prSet presAssocID="{6D0D8850-803F-4EB8-B13F-6914800EF867}" presName="textRect" presStyleLbl="revTx" presStyleIdx="0" presStyleCnt="4">
        <dgm:presLayoutVars>
          <dgm:chMax val="1"/>
          <dgm:chPref val="1"/>
        </dgm:presLayoutVars>
      </dgm:prSet>
      <dgm:spPr/>
    </dgm:pt>
    <dgm:pt modelId="{173ED295-0DE1-4D19-9043-0E7756867F41}" type="pres">
      <dgm:prSet presAssocID="{DD186A7C-6B8D-419C-8C06-F88277A82D46}" presName="sibTrans" presStyleLbl="sibTrans2D1" presStyleIdx="0" presStyleCnt="0"/>
      <dgm:spPr/>
    </dgm:pt>
    <dgm:pt modelId="{165A7647-7F70-47D8-984E-243AE8E1D9C2}" type="pres">
      <dgm:prSet presAssocID="{4146BA30-684B-4125-93FA-EA08DE444876}" presName="compNode" presStyleCnt="0"/>
      <dgm:spPr/>
    </dgm:pt>
    <dgm:pt modelId="{262BF889-A6B0-4FDB-9837-6B1D4FAE2A95}" type="pres">
      <dgm:prSet presAssocID="{4146BA30-684B-4125-93FA-EA08DE444876}" presName="iconBgRect" presStyleLbl="bgShp" presStyleIdx="1" presStyleCnt="4"/>
      <dgm:spPr/>
    </dgm:pt>
    <dgm:pt modelId="{749D4E32-1B07-45EC-AAB7-43022003E9AB}" type="pres">
      <dgm:prSet presAssocID="{4146BA30-684B-4125-93FA-EA08DE44487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85FA32C1-6123-4CC5-A869-1D7350E00F9F}" type="pres">
      <dgm:prSet presAssocID="{4146BA30-684B-4125-93FA-EA08DE444876}" presName="spaceRect" presStyleCnt="0"/>
      <dgm:spPr/>
    </dgm:pt>
    <dgm:pt modelId="{48A6269C-BC3B-43F4-9B00-D0533729B742}" type="pres">
      <dgm:prSet presAssocID="{4146BA30-684B-4125-93FA-EA08DE444876}" presName="textRect" presStyleLbl="revTx" presStyleIdx="1" presStyleCnt="4">
        <dgm:presLayoutVars>
          <dgm:chMax val="1"/>
          <dgm:chPref val="1"/>
        </dgm:presLayoutVars>
      </dgm:prSet>
      <dgm:spPr/>
    </dgm:pt>
    <dgm:pt modelId="{39B0CCD5-648F-444C-8B74-7E6FC7EAFA60}" type="pres">
      <dgm:prSet presAssocID="{B24A21D0-7F9D-411A-B058-8D81594368BC}" presName="sibTrans" presStyleLbl="sibTrans2D1" presStyleIdx="0" presStyleCnt="0"/>
      <dgm:spPr/>
    </dgm:pt>
    <dgm:pt modelId="{E484E365-EC57-4C7A-9B77-B774A60EC4EE}" type="pres">
      <dgm:prSet presAssocID="{3EA74A02-283D-43A3-B463-3DFE6B587ECF}" presName="compNode" presStyleCnt="0"/>
      <dgm:spPr/>
    </dgm:pt>
    <dgm:pt modelId="{1642C05E-97C4-4ADE-BB63-CA67D246C9F3}" type="pres">
      <dgm:prSet presAssocID="{3EA74A02-283D-43A3-B463-3DFE6B587ECF}" presName="iconBgRect" presStyleLbl="bgShp" presStyleIdx="2" presStyleCnt="4"/>
      <dgm:spPr/>
    </dgm:pt>
    <dgm:pt modelId="{6FF47B55-F31D-4918-AC10-3FFB179560BD}" type="pres">
      <dgm:prSet presAssocID="{3EA74A02-283D-43A3-B463-3DFE6B587EC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9F06DE84-DF79-4979-92D9-BDFE44B489F4}" type="pres">
      <dgm:prSet presAssocID="{3EA74A02-283D-43A3-B463-3DFE6B587ECF}" presName="spaceRect" presStyleCnt="0"/>
      <dgm:spPr/>
    </dgm:pt>
    <dgm:pt modelId="{B1F97006-9F0C-4907-88CA-3BA82B59697F}" type="pres">
      <dgm:prSet presAssocID="{3EA74A02-283D-43A3-B463-3DFE6B587ECF}" presName="textRect" presStyleLbl="revTx" presStyleIdx="2" presStyleCnt="4">
        <dgm:presLayoutVars>
          <dgm:chMax val="1"/>
          <dgm:chPref val="1"/>
        </dgm:presLayoutVars>
      </dgm:prSet>
      <dgm:spPr/>
    </dgm:pt>
    <dgm:pt modelId="{1D73FF48-9CED-4534-9769-911EBD2A5A68}" type="pres">
      <dgm:prSet presAssocID="{79225945-29D6-4F83-96B0-D07960FE4A0C}" presName="sibTrans" presStyleLbl="sibTrans2D1" presStyleIdx="0" presStyleCnt="0"/>
      <dgm:spPr/>
    </dgm:pt>
    <dgm:pt modelId="{F06F9DED-5992-4B3E-8EB7-09AC97DE19E5}" type="pres">
      <dgm:prSet presAssocID="{5A56E499-B5B8-4977-BEE2-DA91A06760FE}" presName="compNode" presStyleCnt="0"/>
      <dgm:spPr/>
    </dgm:pt>
    <dgm:pt modelId="{871BF675-2211-410D-8F90-2D4D98F57B05}" type="pres">
      <dgm:prSet presAssocID="{5A56E499-B5B8-4977-BEE2-DA91A06760FE}" presName="iconBgRect" presStyleLbl="bgShp" presStyleIdx="3" presStyleCnt="4"/>
      <dgm:spPr/>
    </dgm:pt>
    <dgm:pt modelId="{163DAE3B-6C69-4620-AA53-8D751F22BECE}" type="pres">
      <dgm:prSet presAssocID="{5A56E499-B5B8-4977-BEE2-DA91A06760F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ght Bulb and Gear"/>
        </a:ext>
      </dgm:extLst>
    </dgm:pt>
    <dgm:pt modelId="{3E8BA2CD-FD31-49BB-9116-78ABBE765741}" type="pres">
      <dgm:prSet presAssocID="{5A56E499-B5B8-4977-BEE2-DA91A06760FE}" presName="spaceRect" presStyleCnt="0"/>
      <dgm:spPr/>
    </dgm:pt>
    <dgm:pt modelId="{AF867795-2D8A-4638-BA24-22832D88805E}" type="pres">
      <dgm:prSet presAssocID="{5A56E499-B5B8-4977-BEE2-DA91A06760FE}" presName="textRect" presStyleLbl="revTx" presStyleIdx="3" presStyleCnt="4">
        <dgm:presLayoutVars>
          <dgm:chMax val="1"/>
          <dgm:chPref val="1"/>
        </dgm:presLayoutVars>
      </dgm:prSet>
      <dgm:spPr/>
    </dgm:pt>
  </dgm:ptLst>
  <dgm:cxnLst>
    <dgm:cxn modelId="{3E776A11-D2C3-40AF-8BF8-3B58BC14FD80}" type="presOf" srcId="{DD186A7C-6B8D-419C-8C06-F88277A82D46}" destId="{173ED295-0DE1-4D19-9043-0E7756867F41}" srcOrd="0" destOrd="0" presId="urn:microsoft.com/office/officeart/2018/2/layout/IconCircleList"/>
    <dgm:cxn modelId="{C33E9541-DD7C-46AE-8B88-9C9E5327D775}" srcId="{E1E66F8D-BC9A-425D-B5D4-E7CFA619EBA2}" destId="{4146BA30-684B-4125-93FA-EA08DE444876}" srcOrd="1" destOrd="0" parTransId="{077D04CF-E976-4F5F-8484-46C6D871CCB8}" sibTransId="{B24A21D0-7F9D-411A-B058-8D81594368BC}"/>
    <dgm:cxn modelId="{8C0F1A57-E707-425D-94D3-267F8A8DC95F}" type="presOf" srcId="{3EA74A02-283D-43A3-B463-3DFE6B587ECF}" destId="{B1F97006-9F0C-4907-88CA-3BA82B59697F}" srcOrd="0" destOrd="0" presId="urn:microsoft.com/office/officeart/2018/2/layout/IconCircleList"/>
    <dgm:cxn modelId="{97FDBD5A-D812-4623-85C9-64CB62AE5930}" srcId="{E1E66F8D-BC9A-425D-B5D4-E7CFA619EBA2}" destId="{3EA74A02-283D-43A3-B463-3DFE6B587ECF}" srcOrd="2" destOrd="0" parTransId="{6F23E496-9A65-47B3-89AC-65A08E5F3753}" sibTransId="{79225945-29D6-4F83-96B0-D07960FE4A0C}"/>
    <dgm:cxn modelId="{785CCE7B-F925-43CD-AE1E-686FE780FCC7}" type="presOf" srcId="{B24A21D0-7F9D-411A-B058-8D81594368BC}" destId="{39B0CCD5-648F-444C-8B74-7E6FC7EAFA60}" srcOrd="0" destOrd="0" presId="urn:microsoft.com/office/officeart/2018/2/layout/IconCircleList"/>
    <dgm:cxn modelId="{D29E1A84-AA5F-42A2-8242-3FDB8F450C68}" type="presOf" srcId="{6D0D8850-803F-4EB8-B13F-6914800EF867}" destId="{D07E0FDA-5388-45BA-A139-26FF9865A468}" srcOrd="0" destOrd="0" presId="urn:microsoft.com/office/officeart/2018/2/layout/IconCircleList"/>
    <dgm:cxn modelId="{CF2763C7-8EFF-4762-BE9E-ED4E2E855040}" srcId="{E1E66F8D-BC9A-425D-B5D4-E7CFA619EBA2}" destId="{6D0D8850-803F-4EB8-B13F-6914800EF867}" srcOrd="0" destOrd="0" parTransId="{D0B333EF-5389-4EB6-931E-E33CA01655B6}" sibTransId="{DD186A7C-6B8D-419C-8C06-F88277A82D46}"/>
    <dgm:cxn modelId="{281CFACA-FAB3-4280-B582-EF2F47681807}" type="presOf" srcId="{E1E66F8D-BC9A-425D-B5D4-E7CFA619EBA2}" destId="{DA8DEE08-C1E3-45FF-9CBA-2C111881F879}" srcOrd="0" destOrd="0" presId="urn:microsoft.com/office/officeart/2018/2/layout/IconCircleList"/>
    <dgm:cxn modelId="{45554DD3-FA9C-4F2B-A84C-1CC5413D4844}" type="presOf" srcId="{4146BA30-684B-4125-93FA-EA08DE444876}" destId="{48A6269C-BC3B-43F4-9B00-D0533729B742}" srcOrd="0" destOrd="0" presId="urn:microsoft.com/office/officeart/2018/2/layout/IconCircleList"/>
    <dgm:cxn modelId="{447499D8-33CB-4B9A-99AF-4AAAA8E0495F}" srcId="{E1E66F8D-BC9A-425D-B5D4-E7CFA619EBA2}" destId="{5A56E499-B5B8-4977-BEE2-DA91A06760FE}" srcOrd="3" destOrd="0" parTransId="{C0B19DAF-069D-480E-B94E-AD3C7FB73375}" sibTransId="{A756F21E-EBD1-459F-B386-898944362E57}"/>
    <dgm:cxn modelId="{AE35D4E8-7AF2-4AB9-A3E4-F851E638A4E8}" type="presOf" srcId="{79225945-29D6-4F83-96B0-D07960FE4A0C}" destId="{1D73FF48-9CED-4534-9769-911EBD2A5A68}" srcOrd="0" destOrd="0" presId="urn:microsoft.com/office/officeart/2018/2/layout/IconCircleList"/>
    <dgm:cxn modelId="{A643A8EF-72D7-4DCA-9C3C-2EDFB9AC8B07}" type="presOf" srcId="{5A56E499-B5B8-4977-BEE2-DA91A06760FE}" destId="{AF867795-2D8A-4638-BA24-22832D88805E}" srcOrd="0" destOrd="0" presId="urn:microsoft.com/office/officeart/2018/2/layout/IconCircleList"/>
    <dgm:cxn modelId="{ED104ACF-AA56-423A-A94D-3D9A370119E6}" type="presParOf" srcId="{DA8DEE08-C1E3-45FF-9CBA-2C111881F879}" destId="{4E298477-ABB8-4302-96AB-9CCDED8BCF49}" srcOrd="0" destOrd="0" presId="urn:microsoft.com/office/officeart/2018/2/layout/IconCircleList"/>
    <dgm:cxn modelId="{CC816C76-2A30-4C12-8AB8-1F3CC43B2A74}" type="presParOf" srcId="{4E298477-ABB8-4302-96AB-9CCDED8BCF49}" destId="{D9EDF519-C89F-4183-9C5F-3E5C9B3AF71C}" srcOrd="0" destOrd="0" presId="urn:microsoft.com/office/officeart/2018/2/layout/IconCircleList"/>
    <dgm:cxn modelId="{6EBDF7FF-BA56-4142-B2B6-9FD3F64AEE2A}" type="presParOf" srcId="{D9EDF519-C89F-4183-9C5F-3E5C9B3AF71C}" destId="{D2F6697D-F604-4ADC-86A4-C82ABBEEAE4A}" srcOrd="0" destOrd="0" presId="urn:microsoft.com/office/officeart/2018/2/layout/IconCircleList"/>
    <dgm:cxn modelId="{1DFEB21A-D25B-478B-A568-E2FDD8ED280C}" type="presParOf" srcId="{D9EDF519-C89F-4183-9C5F-3E5C9B3AF71C}" destId="{D048BE32-B325-4B7F-BEAD-76193677FA7B}" srcOrd="1" destOrd="0" presId="urn:microsoft.com/office/officeart/2018/2/layout/IconCircleList"/>
    <dgm:cxn modelId="{A1305357-DB99-48FF-96F6-FD3F36602F24}" type="presParOf" srcId="{D9EDF519-C89F-4183-9C5F-3E5C9B3AF71C}" destId="{0337ED7E-0955-426E-8396-46B7C2D08A3D}" srcOrd="2" destOrd="0" presId="urn:microsoft.com/office/officeart/2018/2/layout/IconCircleList"/>
    <dgm:cxn modelId="{1DC2C937-4852-4759-936E-74417958037E}" type="presParOf" srcId="{D9EDF519-C89F-4183-9C5F-3E5C9B3AF71C}" destId="{D07E0FDA-5388-45BA-A139-26FF9865A468}" srcOrd="3" destOrd="0" presId="urn:microsoft.com/office/officeart/2018/2/layout/IconCircleList"/>
    <dgm:cxn modelId="{7A820EEF-36A7-4F96-A75C-C1A69FA28E40}" type="presParOf" srcId="{4E298477-ABB8-4302-96AB-9CCDED8BCF49}" destId="{173ED295-0DE1-4D19-9043-0E7756867F41}" srcOrd="1" destOrd="0" presId="urn:microsoft.com/office/officeart/2018/2/layout/IconCircleList"/>
    <dgm:cxn modelId="{E9580C48-A6B2-4620-8D1F-31D375383FD6}" type="presParOf" srcId="{4E298477-ABB8-4302-96AB-9CCDED8BCF49}" destId="{165A7647-7F70-47D8-984E-243AE8E1D9C2}" srcOrd="2" destOrd="0" presId="urn:microsoft.com/office/officeart/2018/2/layout/IconCircleList"/>
    <dgm:cxn modelId="{E25CFDD6-7D5A-4A01-B82A-7CBD80070B67}" type="presParOf" srcId="{165A7647-7F70-47D8-984E-243AE8E1D9C2}" destId="{262BF889-A6B0-4FDB-9837-6B1D4FAE2A95}" srcOrd="0" destOrd="0" presId="urn:microsoft.com/office/officeart/2018/2/layout/IconCircleList"/>
    <dgm:cxn modelId="{274F7F85-7871-40BB-8990-89C6DF1E43AD}" type="presParOf" srcId="{165A7647-7F70-47D8-984E-243AE8E1D9C2}" destId="{749D4E32-1B07-45EC-AAB7-43022003E9AB}" srcOrd="1" destOrd="0" presId="urn:microsoft.com/office/officeart/2018/2/layout/IconCircleList"/>
    <dgm:cxn modelId="{0E5BAF6C-8F7A-4854-9F30-52083CC6C167}" type="presParOf" srcId="{165A7647-7F70-47D8-984E-243AE8E1D9C2}" destId="{85FA32C1-6123-4CC5-A869-1D7350E00F9F}" srcOrd="2" destOrd="0" presId="urn:microsoft.com/office/officeart/2018/2/layout/IconCircleList"/>
    <dgm:cxn modelId="{96234450-21EE-4AAA-B2A6-D2A9DCA62D51}" type="presParOf" srcId="{165A7647-7F70-47D8-984E-243AE8E1D9C2}" destId="{48A6269C-BC3B-43F4-9B00-D0533729B742}" srcOrd="3" destOrd="0" presId="urn:microsoft.com/office/officeart/2018/2/layout/IconCircleList"/>
    <dgm:cxn modelId="{B5952AFC-1286-4099-94D7-6B1BE14CC41E}" type="presParOf" srcId="{4E298477-ABB8-4302-96AB-9CCDED8BCF49}" destId="{39B0CCD5-648F-444C-8B74-7E6FC7EAFA60}" srcOrd="3" destOrd="0" presId="urn:microsoft.com/office/officeart/2018/2/layout/IconCircleList"/>
    <dgm:cxn modelId="{48B9ADB5-356E-4C19-B13B-CB702464DFBD}" type="presParOf" srcId="{4E298477-ABB8-4302-96AB-9CCDED8BCF49}" destId="{E484E365-EC57-4C7A-9B77-B774A60EC4EE}" srcOrd="4" destOrd="0" presId="urn:microsoft.com/office/officeart/2018/2/layout/IconCircleList"/>
    <dgm:cxn modelId="{03F88403-EAA2-4FF4-99D9-A1585DB3D052}" type="presParOf" srcId="{E484E365-EC57-4C7A-9B77-B774A60EC4EE}" destId="{1642C05E-97C4-4ADE-BB63-CA67D246C9F3}" srcOrd="0" destOrd="0" presId="urn:microsoft.com/office/officeart/2018/2/layout/IconCircleList"/>
    <dgm:cxn modelId="{ABBB048A-19A3-4444-AFFF-D712BA4F0E91}" type="presParOf" srcId="{E484E365-EC57-4C7A-9B77-B774A60EC4EE}" destId="{6FF47B55-F31D-4918-AC10-3FFB179560BD}" srcOrd="1" destOrd="0" presId="urn:microsoft.com/office/officeart/2018/2/layout/IconCircleList"/>
    <dgm:cxn modelId="{028BFF0A-B421-4F1D-B19B-8C90F9EA327F}" type="presParOf" srcId="{E484E365-EC57-4C7A-9B77-B774A60EC4EE}" destId="{9F06DE84-DF79-4979-92D9-BDFE44B489F4}" srcOrd="2" destOrd="0" presId="urn:microsoft.com/office/officeart/2018/2/layout/IconCircleList"/>
    <dgm:cxn modelId="{78C5DC18-86EC-4A17-AC7A-A8E15E0C211B}" type="presParOf" srcId="{E484E365-EC57-4C7A-9B77-B774A60EC4EE}" destId="{B1F97006-9F0C-4907-88CA-3BA82B59697F}" srcOrd="3" destOrd="0" presId="urn:microsoft.com/office/officeart/2018/2/layout/IconCircleList"/>
    <dgm:cxn modelId="{355860EE-B4EC-48AF-98AA-41A395E6287B}" type="presParOf" srcId="{4E298477-ABB8-4302-96AB-9CCDED8BCF49}" destId="{1D73FF48-9CED-4534-9769-911EBD2A5A68}" srcOrd="5" destOrd="0" presId="urn:microsoft.com/office/officeart/2018/2/layout/IconCircleList"/>
    <dgm:cxn modelId="{415D7250-9F93-4A3A-ACD7-2A78E7A43865}" type="presParOf" srcId="{4E298477-ABB8-4302-96AB-9CCDED8BCF49}" destId="{F06F9DED-5992-4B3E-8EB7-09AC97DE19E5}" srcOrd="6" destOrd="0" presId="urn:microsoft.com/office/officeart/2018/2/layout/IconCircleList"/>
    <dgm:cxn modelId="{CC9E55F6-864C-4247-9D33-C5A3EE430703}" type="presParOf" srcId="{F06F9DED-5992-4B3E-8EB7-09AC97DE19E5}" destId="{871BF675-2211-410D-8F90-2D4D98F57B05}" srcOrd="0" destOrd="0" presId="urn:microsoft.com/office/officeart/2018/2/layout/IconCircleList"/>
    <dgm:cxn modelId="{F7A45F0E-B81F-425B-B930-6C423D4CA218}" type="presParOf" srcId="{F06F9DED-5992-4B3E-8EB7-09AC97DE19E5}" destId="{163DAE3B-6C69-4620-AA53-8D751F22BECE}" srcOrd="1" destOrd="0" presId="urn:microsoft.com/office/officeart/2018/2/layout/IconCircleList"/>
    <dgm:cxn modelId="{40EFFF53-5AC8-4AE6-98DB-F1F91669F5D9}" type="presParOf" srcId="{F06F9DED-5992-4B3E-8EB7-09AC97DE19E5}" destId="{3E8BA2CD-FD31-49BB-9116-78ABBE765741}" srcOrd="2" destOrd="0" presId="urn:microsoft.com/office/officeart/2018/2/layout/IconCircleList"/>
    <dgm:cxn modelId="{CFD2112C-CF57-457D-9C9D-D9AFC93828DA}" type="presParOf" srcId="{F06F9DED-5992-4B3E-8EB7-09AC97DE19E5}" destId="{AF867795-2D8A-4638-BA24-22832D88805E}"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4616748-C190-45D0-9274-79F4F512977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D90BE48-17BD-4A5D-A200-90A75FCADF04}">
      <dgm:prSet/>
      <dgm:spPr/>
      <dgm:t>
        <a:bodyPr/>
        <a:lstStyle/>
        <a:p>
          <a:r>
            <a:rPr lang="en-GB" b="0" i="0"/>
            <a:t>The information systems assist in the efficiency of the organisation by automating all the routine processes and enhancing the accuracy of all the operational data (O’Brien and Marakas, 2020). </a:t>
          </a:r>
          <a:endParaRPr lang="en-US"/>
        </a:p>
      </dgm:t>
    </dgm:pt>
    <dgm:pt modelId="{2F0D9CC1-77D8-4AA8-AEEB-A693605A602B}" type="parTrans" cxnId="{5BE03837-15C0-412C-A669-5E86A64A8C7E}">
      <dgm:prSet/>
      <dgm:spPr/>
      <dgm:t>
        <a:bodyPr/>
        <a:lstStyle/>
        <a:p>
          <a:endParaRPr lang="en-US"/>
        </a:p>
      </dgm:t>
    </dgm:pt>
    <dgm:pt modelId="{B1F948A3-4D1F-4C10-B85A-9D73E5E2A9BE}" type="sibTrans" cxnId="{5BE03837-15C0-412C-A669-5E86A64A8C7E}">
      <dgm:prSet/>
      <dgm:spPr/>
      <dgm:t>
        <a:bodyPr/>
        <a:lstStyle/>
        <a:p>
          <a:endParaRPr lang="en-US"/>
        </a:p>
      </dgm:t>
    </dgm:pt>
    <dgm:pt modelId="{F16D8F59-FB0A-4F4D-B64E-DB9BB514198C}">
      <dgm:prSet/>
      <dgm:spPr/>
      <dgm:t>
        <a:bodyPr/>
        <a:lstStyle/>
        <a:p>
          <a:r>
            <a:rPr lang="en-GB" b="0" i="0"/>
            <a:t>Information systems assist managers in evaluating performance of the business, as well as, to make strategic decisions (Laudon, 2022). </a:t>
          </a:r>
          <a:endParaRPr lang="en-US"/>
        </a:p>
      </dgm:t>
    </dgm:pt>
    <dgm:pt modelId="{6128D1D3-FC1D-4A7C-9EA9-15789323BDCE}" type="parTrans" cxnId="{D7F9B71C-8214-4DAF-827D-521CD3C8F962}">
      <dgm:prSet/>
      <dgm:spPr/>
      <dgm:t>
        <a:bodyPr/>
        <a:lstStyle/>
        <a:p>
          <a:endParaRPr lang="en-US"/>
        </a:p>
      </dgm:t>
    </dgm:pt>
    <dgm:pt modelId="{296E3379-771E-43C1-8DF4-5CE45DBEB732}" type="sibTrans" cxnId="{D7F9B71C-8214-4DAF-827D-521CD3C8F962}">
      <dgm:prSet/>
      <dgm:spPr/>
      <dgm:t>
        <a:bodyPr/>
        <a:lstStyle/>
        <a:p>
          <a:endParaRPr lang="en-US"/>
        </a:p>
      </dgm:t>
    </dgm:pt>
    <dgm:pt modelId="{AB770153-B229-49A4-AC43-2E022A276CD3}">
      <dgm:prSet/>
      <dgm:spPr/>
      <dgm:t>
        <a:bodyPr/>
        <a:lstStyle/>
        <a:p>
          <a:r>
            <a:rPr lang="en-GB" b="0" i="0"/>
            <a:t>Cohesive digital systems enhance the communication and coordination between departments within the organisation (Pearlson et al., 2020). </a:t>
          </a:r>
          <a:endParaRPr lang="en-US"/>
        </a:p>
      </dgm:t>
    </dgm:pt>
    <dgm:pt modelId="{8235FB7B-0685-4BD6-BDB6-D1F7E5C2F2B2}" type="parTrans" cxnId="{0C2A2192-F474-4285-96C9-863D3C3A865C}">
      <dgm:prSet/>
      <dgm:spPr/>
      <dgm:t>
        <a:bodyPr/>
        <a:lstStyle/>
        <a:p>
          <a:endParaRPr lang="en-US"/>
        </a:p>
      </dgm:t>
    </dgm:pt>
    <dgm:pt modelId="{6B757C0A-6962-43D2-B4E8-6EA2BEC83751}" type="sibTrans" cxnId="{0C2A2192-F474-4285-96C9-863D3C3A865C}">
      <dgm:prSet/>
      <dgm:spPr/>
      <dgm:t>
        <a:bodyPr/>
        <a:lstStyle/>
        <a:p>
          <a:endParaRPr lang="en-US"/>
        </a:p>
      </dgm:t>
    </dgm:pt>
    <dgm:pt modelId="{B57918E9-15AE-4790-B2DF-D1AF0F0548D2}">
      <dgm:prSet/>
      <dgm:spPr/>
      <dgm:t>
        <a:bodyPr/>
        <a:lstStyle/>
        <a:p>
          <a:r>
            <a:rPr lang="en-GB" b="0" i="0"/>
            <a:t>These are some of the ways information systems can be efficiently used by organisations to create a stronger competitive advantage and react faster to customer needs (McAfee and Brynjolfsson, 2021).</a:t>
          </a:r>
          <a:endParaRPr lang="en-US"/>
        </a:p>
      </dgm:t>
    </dgm:pt>
    <dgm:pt modelId="{F2BDF810-D2E2-4134-A5DE-225D64B4E8B1}" type="parTrans" cxnId="{247E07B7-16EF-4830-B8C2-891B8287355F}">
      <dgm:prSet/>
      <dgm:spPr/>
      <dgm:t>
        <a:bodyPr/>
        <a:lstStyle/>
        <a:p>
          <a:endParaRPr lang="en-US"/>
        </a:p>
      </dgm:t>
    </dgm:pt>
    <dgm:pt modelId="{4DE1A77B-AEF8-498B-B25E-7F66E48E4F05}" type="sibTrans" cxnId="{247E07B7-16EF-4830-B8C2-891B8287355F}">
      <dgm:prSet/>
      <dgm:spPr/>
      <dgm:t>
        <a:bodyPr/>
        <a:lstStyle/>
        <a:p>
          <a:endParaRPr lang="en-US"/>
        </a:p>
      </dgm:t>
    </dgm:pt>
    <dgm:pt modelId="{E49AD995-A20D-4A03-954C-8199EFBB5C0E}" type="pres">
      <dgm:prSet presAssocID="{44616748-C190-45D0-9274-79F4F5129773}" presName="root" presStyleCnt="0">
        <dgm:presLayoutVars>
          <dgm:dir/>
          <dgm:resizeHandles val="exact"/>
        </dgm:presLayoutVars>
      </dgm:prSet>
      <dgm:spPr/>
    </dgm:pt>
    <dgm:pt modelId="{52C3EC86-6767-4844-AAB3-117654385AF4}" type="pres">
      <dgm:prSet presAssocID="{FD90BE48-17BD-4A5D-A200-90A75FCADF04}" presName="compNode" presStyleCnt="0"/>
      <dgm:spPr/>
    </dgm:pt>
    <dgm:pt modelId="{F1B870AE-2B5B-4F6D-A2E9-F06CC2037BEB}" type="pres">
      <dgm:prSet presAssocID="{FD90BE48-17BD-4A5D-A200-90A75FCADF04}" presName="bgRect" presStyleLbl="bgShp" presStyleIdx="0" presStyleCnt="4"/>
      <dgm:spPr/>
    </dgm:pt>
    <dgm:pt modelId="{A9ADEC46-3C2B-4573-82D4-9590C7F0AA99}" type="pres">
      <dgm:prSet presAssocID="{FD90BE48-17BD-4A5D-A200-90A75FCADF0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ears"/>
        </a:ext>
      </dgm:extLst>
    </dgm:pt>
    <dgm:pt modelId="{71C43695-5AF7-42C0-B69B-BFAFD7319534}" type="pres">
      <dgm:prSet presAssocID="{FD90BE48-17BD-4A5D-A200-90A75FCADF04}" presName="spaceRect" presStyleCnt="0"/>
      <dgm:spPr/>
    </dgm:pt>
    <dgm:pt modelId="{66CD0583-D789-40E1-8E9B-8FD430A69FCF}" type="pres">
      <dgm:prSet presAssocID="{FD90BE48-17BD-4A5D-A200-90A75FCADF04}" presName="parTx" presStyleLbl="revTx" presStyleIdx="0" presStyleCnt="4">
        <dgm:presLayoutVars>
          <dgm:chMax val="0"/>
          <dgm:chPref val="0"/>
        </dgm:presLayoutVars>
      </dgm:prSet>
      <dgm:spPr/>
    </dgm:pt>
    <dgm:pt modelId="{C88BEFCF-4C3F-4D13-9A99-CB837AE40935}" type="pres">
      <dgm:prSet presAssocID="{B1F948A3-4D1F-4C10-B85A-9D73E5E2A9BE}" presName="sibTrans" presStyleCnt="0"/>
      <dgm:spPr/>
    </dgm:pt>
    <dgm:pt modelId="{E2A4D2BB-6C98-48CA-8890-9837C2A6AA2E}" type="pres">
      <dgm:prSet presAssocID="{F16D8F59-FB0A-4F4D-B64E-DB9BB514198C}" presName="compNode" presStyleCnt="0"/>
      <dgm:spPr/>
    </dgm:pt>
    <dgm:pt modelId="{0302EA75-44E9-45F3-B99B-77991CA64867}" type="pres">
      <dgm:prSet presAssocID="{F16D8F59-FB0A-4F4D-B64E-DB9BB514198C}" presName="bgRect" presStyleLbl="bgShp" presStyleIdx="1" presStyleCnt="4"/>
      <dgm:spPr/>
    </dgm:pt>
    <dgm:pt modelId="{446BB0AC-23C2-46B5-B10A-380E7F05CAE8}" type="pres">
      <dgm:prSet presAssocID="{F16D8F59-FB0A-4F4D-B64E-DB9BB514198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05AF7026-4502-4257-906B-4D48524C57BD}" type="pres">
      <dgm:prSet presAssocID="{F16D8F59-FB0A-4F4D-B64E-DB9BB514198C}" presName="spaceRect" presStyleCnt="0"/>
      <dgm:spPr/>
    </dgm:pt>
    <dgm:pt modelId="{A8B1D8BB-2F53-46F4-B260-546A01004C1B}" type="pres">
      <dgm:prSet presAssocID="{F16D8F59-FB0A-4F4D-B64E-DB9BB514198C}" presName="parTx" presStyleLbl="revTx" presStyleIdx="1" presStyleCnt="4">
        <dgm:presLayoutVars>
          <dgm:chMax val="0"/>
          <dgm:chPref val="0"/>
        </dgm:presLayoutVars>
      </dgm:prSet>
      <dgm:spPr/>
    </dgm:pt>
    <dgm:pt modelId="{2FD2C572-92B9-4747-9B33-6C5BC2A73ACF}" type="pres">
      <dgm:prSet presAssocID="{296E3379-771E-43C1-8DF4-5CE45DBEB732}" presName="sibTrans" presStyleCnt="0"/>
      <dgm:spPr/>
    </dgm:pt>
    <dgm:pt modelId="{B40EB193-7F3E-4380-878D-04EFC734F471}" type="pres">
      <dgm:prSet presAssocID="{AB770153-B229-49A4-AC43-2E022A276CD3}" presName="compNode" presStyleCnt="0"/>
      <dgm:spPr/>
    </dgm:pt>
    <dgm:pt modelId="{0B250CC2-71EB-4D34-BB6A-69465EE2C74F}" type="pres">
      <dgm:prSet presAssocID="{AB770153-B229-49A4-AC43-2E022A276CD3}" presName="bgRect" presStyleLbl="bgShp" presStyleIdx="2" presStyleCnt="4"/>
      <dgm:spPr/>
    </dgm:pt>
    <dgm:pt modelId="{D3B1BA8C-8F55-4C45-84BB-01C5058EB5F3}" type="pres">
      <dgm:prSet presAssocID="{AB770153-B229-49A4-AC43-2E022A276CD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nching Diagram"/>
        </a:ext>
      </dgm:extLst>
    </dgm:pt>
    <dgm:pt modelId="{B6B67177-AC01-4B14-9D5A-0713942D5356}" type="pres">
      <dgm:prSet presAssocID="{AB770153-B229-49A4-AC43-2E022A276CD3}" presName="spaceRect" presStyleCnt="0"/>
      <dgm:spPr/>
    </dgm:pt>
    <dgm:pt modelId="{02A275C8-6655-42C7-ABB0-ED8572A7913D}" type="pres">
      <dgm:prSet presAssocID="{AB770153-B229-49A4-AC43-2E022A276CD3}" presName="parTx" presStyleLbl="revTx" presStyleIdx="2" presStyleCnt="4">
        <dgm:presLayoutVars>
          <dgm:chMax val="0"/>
          <dgm:chPref val="0"/>
        </dgm:presLayoutVars>
      </dgm:prSet>
      <dgm:spPr/>
    </dgm:pt>
    <dgm:pt modelId="{B5F0856C-B437-428D-A7BE-C41359F6ABFB}" type="pres">
      <dgm:prSet presAssocID="{6B757C0A-6962-43D2-B4E8-6EA2BEC83751}" presName="sibTrans" presStyleCnt="0"/>
      <dgm:spPr/>
    </dgm:pt>
    <dgm:pt modelId="{945FE227-AA72-48C1-AC3B-0E8B6BA5A188}" type="pres">
      <dgm:prSet presAssocID="{B57918E9-15AE-4790-B2DF-D1AF0F0548D2}" presName="compNode" presStyleCnt="0"/>
      <dgm:spPr/>
    </dgm:pt>
    <dgm:pt modelId="{E635E172-812A-4928-AC6C-713C444B6071}" type="pres">
      <dgm:prSet presAssocID="{B57918E9-15AE-4790-B2DF-D1AF0F0548D2}" presName="bgRect" presStyleLbl="bgShp" presStyleIdx="3" presStyleCnt="4"/>
      <dgm:spPr/>
    </dgm:pt>
    <dgm:pt modelId="{D86B31F4-5128-4B93-9083-5A8D0545A9A6}" type="pres">
      <dgm:prSet presAssocID="{B57918E9-15AE-4790-B2DF-D1AF0F0548D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ocessor"/>
        </a:ext>
      </dgm:extLst>
    </dgm:pt>
    <dgm:pt modelId="{9D7A04F8-9FE7-46E7-8D3C-05F944D6196D}" type="pres">
      <dgm:prSet presAssocID="{B57918E9-15AE-4790-B2DF-D1AF0F0548D2}" presName="spaceRect" presStyleCnt="0"/>
      <dgm:spPr/>
    </dgm:pt>
    <dgm:pt modelId="{81F9E12C-86B5-46A0-9458-368FE16D1D4D}" type="pres">
      <dgm:prSet presAssocID="{B57918E9-15AE-4790-B2DF-D1AF0F0548D2}" presName="parTx" presStyleLbl="revTx" presStyleIdx="3" presStyleCnt="4">
        <dgm:presLayoutVars>
          <dgm:chMax val="0"/>
          <dgm:chPref val="0"/>
        </dgm:presLayoutVars>
      </dgm:prSet>
      <dgm:spPr/>
    </dgm:pt>
  </dgm:ptLst>
  <dgm:cxnLst>
    <dgm:cxn modelId="{BF7BBA17-A7E5-45AE-96F8-A388A8473930}" type="presOf" srcId="{B57918E9-15AE-4790-B2DF-D1AF0F0548D2}" destId="{81F9E12C-86B5-46A0-9458-368FE16D1D4D}" srcOrd="0" destOrd="0" presId="urn:microsoft.com/office/officeart/2018/2/layout/IconVerticalSolidList"/>
    <dgm:cxn modelId="{D7F9B71C-8214-4DAF-827D-521CD3C8F962}" srcId="{44616748-C190-45D0-9274-79F4F5129773}" destId="{F16D8F59-FB0A-4F4D-B64E-DB9BB514198C}" srcOrd="1" destOrd="0" parTransId="{6128D1D3-FC1D-4A7C-9EA9-15789323BDCE}" sibTransId="{296E3379-771E-43C1-8DF4-5CE45DBEB732}"/>
    <dgm:cxn modelId="{5BE03837-15C0-412C-A669-5E86A64A8C7E}" srcId="{44616748-C190-45D0-9274-79F4F5129773}" destId="{FD90BE48-17BD-4A5D-A200-90A75FCADF04}" srcOrd="0" destOrd="0" parTransId="{2F0D9CC1-77D8-4AA8-AEEB-A693605A602B}" sibTransId="{B1F948A3-4D1F-4C10-B85A-9D73E5E2A9BE}"/>
    <dgm:cxn modelId="{81012745-B230-4F6C-A187-9EDA8A7DD691}" type="presOf" srcId="{AB770153-B229-49A4-AC43-2E022A276CD3}" destId="{02A275C8-6655-42C7-ABB0-ED8572A7913D}" srcOrd="0" destOrd="0" presId="urn:microsoft.com/office/officeart/2018/2/layout/IconVerticalSolidList"/>
    <dgm:cxn modelId="{ED2D6C61-5545-4CE4-B520-9EE74C8FA352}" type="presOf" srcId="{FD90BE48-17BD-4A5D-A200-90A75FCADF04}" destId="{66CD0583-D789-40E1-8E9B-8FD430A69FCF}" srcOrd="0" destOrd="0" presId="urn:microsoft.com/office/officeart/2018/2/layout/IconVerticalSolidList"/>
    <dgm:cxn modelId="{C6656079-91F1-4E4C-9749-656E1AB5AA54}" type="presOf" srcId="{F16D8F59-FB0A-4F4D-B64E-DB9BB514198C}" destId="{A8B1D8BB-2F53-46F4-B260-546A01004C1B}" srcOrd="0" destOrd="0" presId="urn:microsoft.com/office/officeart/2018/2/layout/IconVerticalSolidList"/>
    <dgm:cxn modelId="{0C2A2192-F474-4285-96C9-863D3C3A865C}" srcId="{44616748-C190-45D0-9274-79F4F5129773}" destId="{AB770153-B229-49A4-AC43-2E022A276CD3}" srcOrd="2" destOrd="0" parTransId="{8235FB7B-0685-4BD6-BDB6-D1F7E5C2F2B2}" sibTransId="{6B757C0A-6962-43D2-B4E8-6EA2BEC83751}"/>
    <dgm:cxn modelId="{247E07B7-16EF-4830-B8C2-891B8287355F}" srcId="{44616748-C190-45D0-9274-79F4F5129773}" destId="{B57918E9-15AE-4790-B2DF-D1AF0F0548D2}" srcOrd="3" destOrd="0" parTransId="{F2BDF810-D2E2-4134-A5DE-225D64B4E8B1}" sibTransId="{4DE1A77B-AEF8-498B-B25E-7F66E48E4F05}"/>
    <dgm:cxn modelId="{A8E622BC-B3E7-4DBE-8566-DCF926D674D0}" type="presOf" srcId="{44616748-C190-45D0-9274-79F4F5129773}" destId="{E49AD995-A20D-4A03-954C-8199EFBB5C0E}" srcOrd="0" destOrd="0" presId="urn:microsoft.com/office/officeart/2018/2/layout/IconVerticalSolidList"/>
    <dgm:cxn modelId="{43E89BA0-4431-49A1-BBBF-1B90FADF2557}" type="presParOf" srcId="{E49AD995-A20D-4A03-954C-8199EFBB5C0E}" destId="{52C3EC86-6767-4844-AAB3-117654385AF4}" srcOrd="0" destOrd="0" presId="urn:microsoft.com/office/officeart/2018/2/layout/IconVerticalSolidList"/>
    <dgm:cxn modelId="{2B96F7AA-CA42-4B3D-982C-18D2174D239C}" type="presParOf" srcId="{52C3EC86-6767-4844-AAB3-117654385AF4}" destId="{F1B870AE-2B5B-4F6D-A2E9-F06CC2037BEB}" srcOrd="0" destOrd="0" presId="urn:microsoft.com/office/officeart/2018/2/layout/IconVerticalSolidList"/>
    <dgm:cxn modelId="{6CD621F0-6BC8-47E5-A9E1-73F72C6D6498}" type="presParOf" srcId="{52C3EC86-6767-4844-AAB3-117654385AF4}" destId="{A9ADEC46-3C2B-4573-82D4-9590C7F0AA99}" srcOrd="1" destOrd="0" presId="urn:microsoft.com/office/officeart/2018/2/layout/IconVerticalSolidList"/>
    <dgm:cxn modelId="{EBCD6954-4E5F-4E39-9833-739D415568C7}" type="presParOf" srcId="{52C3EC86-6767-4844-AAB3-117654385AF4}" destId="{71C43695-5AF7-42C0-B69B-BFAFD7319534}" srcOrd="2" destOrd="0" presId="urn:microsoft.com/office/officeart/2018/2/layout/IconVerticalSolidList"/>
    <dgm:cxn modelId="{A2468FD4-6F21-44A2-A8F5-948963C08664}" type="presParOf" srcId="{52C3EC86-6767-4844-AAB3-117654385AF4}" destId="{66CD0583-D789-40E1-8E9B-8FD430A69FCF}" srcOrd="3" destOrd="0" presId="urn:microsoft.com/office/officeart/2018/2/layout/IconVerticalSolidList"/>
    <dgm:cxn modelId="{FF5B79E1-BA1C-4DFF-8FF3-576DEB043E16}" type="presParOf" srcId="{E49AD995-A20D-4A03-954C-8199EFBB5C0E}" destId="{C88BEFCF-4C3F-4D13-9A99-CB837AE40935}" srcOrd="1" destOrd="0" presId="urn:microsoft.com/office/officeart/2018/2/layout/IconVerticalSolidList"/>
    <dgm:cxn modelId="{85704BD7-73EF-40D7-8493-D4ED399E095A}" type="presParOf" srcId="{E49AD995-A20D-4A03-954C-8199EFBB5C0E}" destId="{E2A4D2BB-6C98-48CA-8890-9837C2A6AA2E}" srcOrd="2" destOrd="0" presId="urn:microsoft.com/office/officeart/2018/2/layout/IconVerticalSolidList"/>
    <dgm:cxn modelId="{0D290AA8-BF58-4F02-B524-F82C58FE737B}" type="presParOf" srcId="{E2A4D2BB-6C98-48CA-8890-9837C2A6AA2E}" destId="{0302EA75-44E9-45F3-B99B-77991CA64867}" srcOrd="0" destOrd="0" presId="urn:microsoft.com/office/officeart/2018/2/layout/IconVerticalSolidList"/>
    <dgm:cxn modelId="{94F18CBD-BFE9-43FE-8145-3FA39F438DDE}" type="presParOf" srcId="{E2A4D2BB-6C98-48CA-8890-9837C2A6AA2E}" destId="{446BB0AC-23C2-46B5-B10A-380E7F05CAE8}" srcOrd="1" destOrd="0" presId="urn:microsoft.com/office/officeart/2018/2/layout/IconVerticalSolidList"/>
    <dgm:cxn modelId="{360C35BE-4231-4141-9EA7-19E1224BB344}" type="presParOf" srcId="{E2A4D2BB-6C98-48CA-8890-9837C2A6AA2E}" destId="{05AF7026-4502-4257-906B-4D48524C57BD}" srcOrd="2" destOrd="0" presId="urn:microsoft.com/office/officeart/2018/2/layout/IconVerticalSolidList"/>
    <dgm:cxn modelId="{DE044E77-21F8-493A-9530-2B9A99ED1769}" type="presParOf" srcId="{E2A4D2BB-6C98-48CA-8890-9837C2A6AA2E}" destId="{A8B1D8BB-2F53-46F4-B260-546A01004C1B}" srcOrd="3" destOrd="0" presId="urn:microsoft.com/office/officeart/2018/2/layout/IconVerticalSolidList"/>
    <dgm:cxn modelId="{F41ED66A-61BF-4E3B-B4BA-92082E18BAE9}" type="presParOf" srcId="{E49AD995-A20D-4A03-954C-8199EFBB5C0E}" destId="{2FD2C572-92B9-4747-9B33-6C5BC2A73ACF}" srcOrd="3" destOrd="0" presId="urn:microsoft.com/office/officeart/2018/2/layout/IconVerticalSolidList"/>
    <dgm:cxn modelId="{D48A3C0C-16BD-467D-AE3B-A933674581DC}" type="presParOf" srcId="{E49AD995-A20D-4A03-954C-8199EFBB5C0E}" destId="{B40EB193-7F3E-4380-878D-04EFC734F471}" srcOrd="4" destOrd="0" presId="urn:microsoft.com/office/officeart/2018/2/layout/IconVerticalSolidList"/>
    <dgm:cxn modelId="{0AF51210-1AC7-41CD-BF73-B1F4A5C697EC}" type="presParOf" srcId="{B40EB193-7F3E-4380-878D-04EFC734F471}" destId="{0B250CC2-71EB-4D34-BB6A-69465EE2C74F}" srcOrd="0" destOrd="0" presId="urn:microsoft.com/office/officeart/2018/2/layout/IconVerticalSolidList"/>
    <dgm:cxn modelId="{E8FCA252-EF94-429D-B082-C28DECE64685}" type="presParOf" srcId="{B40EB193-7F3E-4380-878D-04EFC734F471}" destId="{D3B1BA8C-8F55-4C45-84BB-01C5058EB5F3}" srcOrd="1" destOrd="0" presId="urn:microsoft.com/office/officeart/2018/2/layout/IconVerticalSolidList"/>
    <dgm:cxn modelId="{81F309B8-64F8-4DBD-AE5E-A390194D9295}" type="presParOf" srcId="{B40EB193-7F3E-4380-878D-04EFC734F471}" destId="{B6B67177-AC01-4B14-9D5A-0713942D5356}" srcOrd="2" destOrd="0" presId="urn:microsoft.com/office/officeart/2018/2/layout/IconVerticalSolidList"/>
    <dgm:cxn modelId="{003C34D6-0593-469D-9A9E-275A9804CAEC}" type="presParOf" srcId="{B40EB193-7F3E-4380-878D-04EFC734F471}" destId="{02A275C8-6655-42C7-ABB0-ED8572A7913D}" srcOrd="3" destOrd="0" presId="urn:microsoft.com/office/officeart/2018/2/layout/IconVerticalSolidList"/>
    <dgm:cxn modelId="{2AFDED2E-020B-426F-A48E-66C41B3A8821}" type="presParOf" srcId="{E49AD995-A20D-4A03-954C-8199EFBB5C0E}" destId="{B5F0856C-B437-428D-A7BE-C41359F6ABFB}" srcOrd="5" destOrd="0" presId="urn:microsoft.com/office/officeart/2018/2/layout/IconVerticalSolidList"/>
    <dgm:cxn modelId="{AC64AF65-706E-427E-B71B-46FF59EB06AF}" type="presParOf" srcId="{E49AD995-A20D-4A03-954C-8199EFBB5C0E}" destId="{945FE227-AA72-48C1-AC3B-0E8B6BA5A188}" srcOrd="6" destOrd="0" presId="urn:microsoft.com/office/officeart/2018/2/layout/IconVerticalSolidList"/>
    <dgm:cxn modelId="{4E08B4AE-0053-496E-BCE4-AC80AF98839B}" type="presParOf" srcId="{945FE227-AA72-48C1-AC3B-0E8B6BA5A188}" destId="{E635E172-812A-4928-AC6C-713C444B6071}" srcOrd="0" destOrd="0" presId="urn:microsoft.com/office/officeart/2018/2/layout/IconVerticalSolidList"/>
    <dgm:cxn modelId="{53B32FCD-669D-43CE-B83D-B8FAE937812F}" type="presParOf" srcId="{945FE227-AA72-48C1-AC3B-0E8B6BA5A188}" destId="{D86B31F4-5128-4B93-9083-5A8D0545A9A6}" srcOrd="1" destOrd="0" presId="urn:microsoft.com/office/officeart/2018/2/layout/IconVerticalSolidList"/>
    <dgm:cxn modelId="{D44C0C43-F255-4CA1-86AC-2889B49E807F}" type="presParOf" srcId="{945FE227-AA72-48C1-AC3B-0E8B6BA5A188}" destId="{9D7A04F8-9FE7-46E7-8D3C-05F944D6196D}" srcOrd="2" destOrd="0" presId="urn:microsoft.com/office/officeart/2018/2/layout/IconVerticalSolidList"/>
    <dgm:cxn modelId="{A8EB6E61-AFDF-4BFA-A6AD-6E79B47B6849}" type="presParOf" srcId="{945FE227-AA72-48C1-AC3B-0E8B6BA5A188}" destId="{81F9E12C-86B5-46A0-9458-368FE16D1D4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F30BB74-7E1D-4445-BBE3-9C52C943AC15}"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0A9DE28A-9C50-4CE9-9E18-F55CD862FAA8}">
      <dgm:prSet/>
      <dgm:spPr/>
      <dgm:t>
        <a:bodyPr/>
        <a:lstStyle/>
        <a:p>
          <a:r>
            <a:rPr lang="en-GB" b="0" i="0"/>
            <a:t>Under operation and managerial requirements, organisations have various kinds of information systems (Stair and Reynolds, 2021). </a:t>
          </a:r>
          <a:endParaRPr lang="en-US"/>
        </a:p>
      </dgm:t>
    </dgm:pt>
    <dgm:pt modelId="{616A4695-3CC5-4886-BEBE-AB7C18E587CD}" type="parTrans" cxnId="{9D24F49A-F1E9-4568-9A97-94732459F660}">
      <dgm:prSet/>
      <dgm:spPr/>
      <dgm:t>
        <a:bodyPr/>
        <a:lstStyle/>
        <a:p>
          <a:endParaRPr lang="en-US"/>
        </a:p>
      </dgm:t>
    </dgm:pt>
    <dgm:pt modelId="{EE13D2E6-D3EB-45C1-A489-492A19092D64}" type="sibTrans" cxnId="{9D24F49A-F1E9-4568-9A97-94732459F660}">
      <dgm:prSet/>
      <dgm:spPr/>
      <dgm:t>
        <a:bodyPr/>
        <a:lstStyle/>
        <a:p>
          <a:endParaRPr lang="en-US"/>
        </a:p>
      </dgm:t>
    </dgm:pt>
    <dgm:pt modelId="{12948573-C162-4773-9369-465A7983AB03}">
      <dgm:prSet/>
      <dgm:spPr/>
      <dgm:t>
        <a:bodyPr/>
        <a:lstStyle/>
        <a:p>
          <a:r>
            <a:rPr lang="en-GB" b="0" i="0"/>
            <a:t>Those are Management Information Systems (MIS), in which structured reports are used to help managers monitor and control (Laudon, 2022). </a:t>
          </a:r>
          <a:endParaRPr lang="en-US"/>
        </a:p>
      </dgm:t>
    </dgm:pt>
    <dgm:pt modelId="{0055E475-4BFF-49C9-8BA4-0331122F336A}" type="parTrans" cxnId="{22B564FC-4EFC-4336-9508-05602F86CCDD}">
      <dgm:prSet/>
      <dgm:spPr/>
      <dgm:t>
        <a:bodyPr/>
        <a:lstStyle/>
        <a:p>
          <a:endParaRPr lang="en-US"/>
        </a:p>
      </dgm:t>
    </dgm:pt>
    <dgm:pt modelId="{F683E1FD-B55E-48B1-9E85-E9BD0B5BAF33}" type="sibTrans" cxnId="{22B564FC-4EFC-4336-9508-05602F86CCDD}">
      <dgm:prSet/>
      <dgm:spPr/>
      <dgm:t>
        <a:bodyPr/>
        <a:lstStyle/>
        <a:p>
          <a:endParaRPr lang="en-US"/>
        </a:p>
      </dgm:t>
    </dgm:pt>
    <dgm:pt modelId="{745AFBC5-3698-486A-A8F8-C7E257574D76}">
      <dgm:prSet/>
      <dgm:spPr/>
      <dgm:t>
        <a:bodyPr/>
        <a:lstStyle/>
        <a:p>
          <a:r>
            <a:rPr lang="en-GB" b="0" i="0"/>
            <a:t>Other functions encompassed in the integration of Enterprise Resource Planning (ERP) systems include finance, operations and supply chain management (Monk and Wagner, 2020).</a:t>
          </a:r>
          <a:endParaRPr lang="en-US"/>
        </a:p>
      </dgm:t>
    </dgm:pt>
    <dgm:pt modelId="{3862B7CA-B5E8-4625-9FB8-3BE15CB2F30D}" type="parTrans" cxnId="{9B0F1DFF-DEB9-46F9-A2BF-A83D1F986A56}">
      <dgm:prSet/>
      <dgm:spPr/>
      <dgm:t>
        <a:bodyPr/>
        <a:lstStyle/>
        <a:p>
          <a:endParaRPr lang="en-US"/>
        </a:p>
      </dgm:t>
    </dgm:pt>
    <dgm:pt modelId="{E73F23A4-3A8C-4335-A4AE-6826760BCA5B}" type="sibTrans" cxnId="{9B0F1DFF-DEB9-46F9-A2BF-A83D1F986A56}">
      <dgm:prSet/>
      <dgm:spPr/>
      <dgm:t>
        <a:bodyPr/>
        <a:lstStyle/>
        <a:p>
          <a:endParaRPr lang="en-US"/>
        </a:p>
      </dgm:t>
    </dgm:pt>
    <dgm:pt modelId="{D5B84930-F9E7-4E5E-ABDC-0705B2CE09FC}">
      <dgm:prSet/>
      <dgm:spPr/>
      <dgm:t>
        <a:bodyPr/>
        <a:lstStyle/>
        <a:p>
          <a:r>
            <a:rPr lang="en-GB" b="0" i="0"/>
            <a:t>Customer Relationship Management (CRM) systems are aimed at ensuring customer interaction analysis and management to enhance service and loyalty (Buttle and Maklan, 2022).</a:t>
          </a:r>
          <a:endParaRPr lang="en-US"/>
        </a:p>
      </dgm:t>
    </dgm:pt>
    <dgm:pt modelId="{0B265BE9-B7B2-46C7-9D54-115074A1BC4A}" type="parTrans" cxnId="{58D191AE-4D6E-4DE8-800D-22A0589C70B0}">
      <dgm:prSet/>
      <dgm:spPr/>
      <dgm:t>
        <a:bodyPr/>
        <a:lstStyle/>
        <a:p>
          <a:endParaRPr lang="en-US"/>
        </a:p>
      </dgm:t>
    </dgm:pt>
    <dgm:pt modelId="{9F14BE6D-F785-4ED9-BC49-12463EA49402}" type="sibTrans" cxnId="{58D191AE-4D6E-4DE8-800D-22A0589C70B0}">
      <dgm:prSet/>
      <dgm:spPr/>
      <dgm:t>
        <a:bodyPr/>
        <a:lstStyle/>
        <a:p>
          <a:endParaRPr lang="en-US"/>
        </a:p>
      </dgm:t>
    </dgm:pt>
    <dgm:pt modelId="{A7B546C5-A814-8A48-B421-B91D1C0F0CD8}" type="pres">
      <dgm:prSet presAssocID="{CF30BB74-7E1D-4445-BBE3-9C52C943AC15}" presName="outerComposite" presStyleCnt="0">
        <dgm:presLayoutVars>
          <dgm:chMax val="5"/>
          <dgm:dir/>
          <dgm:resizeHandles val="exact"/>
        </dgm:presLayoutVars>
      </dgm:prSet>
      <dgm:spPr/>
    </dgm:pt>
    <dgm:pt modelId="{5E13EA3C-485C-1647-BC34-5D77DAB035E9}" type="pres">
      <dgm:prSet presAssocID="{CF30BB74-7E1D-4445-BBE3-9C52C943AC15}" presName="dummyMaxCanvas" presStyleCnt="0">
        <dgm:presLayoutVars/>
      </dgm:prSet>
      <dgm:spPr/>
    </dgm:pt>
    <dgm:pt modelId="{176EE943-79B4-DC45-8AB9-771D596A43D9}" type="pres">
      <dgm:prSet presAssocID="{CF30BB74-7E1D-4445-BBE3-9C52C943AC15}" presName="FourNodes_1" presStyleLbl="node1" presStyleIdx="0" presStyleCnt="4">
        <dgm:presLayoutVars>
          <dgm:bulletEnabled val="1"/>
        </dgm:presLayoutVars>
      </dgm:prSet>
      <dgm:spPr/>
    </dgm:pt>
    <dgm:pt modelId="{BCE2C6F2-3B8C-A243-89BA-E332F8BF0C09}" type="pres">
      <dgm:prSet presAssocID="{CF30BB74-7E1D-4445-BBE3-9C52C943AC15}" presName="FourNodes_2" presStyleLbl="node1" presStyleIdx="1" presStyleCnt="4">
        <dgm:presLayoutVars>
          <dgm:bulletEnabled val="1"/>
        </dgm:presLayoutVars>
      </dgm:prSet>
      <dgm:spPr/>
    </dgm:pt>
    <dgm:pt modelId="{3F52CFD1-3D00-7C42-8372-9039F315FDB4}" type="pres">
      <dgm:prSet presAssocID="{CF30BB74-7E1D-4445-BBE3-9C52C943AC15}" presName="FourNodes_3" presStyleLbl="node1" presStyleIdx="2" presStyleCnt="4">
        <dgm:presLayoutVars>
          <dgm:bulletEnabled val="1"/>
        </dgm:presLayoutVars>
      </dgm:prSet>
      <dgm:spPr/>
    </dgm:pt>
    <dgm:pt modelId="{6408FB3C-76E4-4F4D-9601-B1C8123AE881}" type="pres">
      <dgm:prSet presAssocID="{CF30BB74-7E1D-4445-BBE3-9C52C943AC15}" presName="FourNodes_4" presStyleLbl="node1" presStyleIdx="3" presStyleCnt="4">
        <dgm:presLayoutVars>
          <dgm:bulletEnabled val="1"/>
        </dgm:presLayoutVars>
      </dgm:prSet>
      <dgm:spPr/>
    </dgm:pt>
    <dgm:pt modelId="{8915BE72-7C6E-154B-AADA-83E99EF0AF2D}" type="pres">
      <dgm:prSet presAssocID="{CF30BB74-7E1D-4445-BBE3-9C52C943AC15}" presName="FourConn_1-2" presStyleLbl="fgAccFollowNode1" presStyleIdx="0" presStyleCnt="3">
        <dgm:presLayoutVars>
          <dgm:bulletEnabled val="1"/>
        </dgm:presLayoutVars>
      </dgm:prSet>
      <dgm:spPr/>
    </dgm:pt>
    <dgm:pt modelId="{5C6FFBF0-88E4-B743-89A0-C6EE2ED2C5CB}" type="pres">
      <dgm:prSet presAssocID="{CF30BB74-7E1D-4445-BBE3-9C52C943AC15}" presName="FourConn_2-3" presStyleLbl="fgAccFollowNode1" presStyleIdx="1" presStyleCnt="3">
        <dgm:presLayoutVars>
          <dgm:bulletEnabled val="1"/>
        </dgm:presLayoutVars>
      </dgm:prSet>
      <dgm:spPr/>
    </dgm:pt>
    <dgm:pt modelId="{92F5D911-6A18-3C45-B914-F8C30D9EA412}" type="pres">
      <dgm:prSet presAssocID="{CF30BB74-7E1D-4445-BBE3-9C52C943AC15}" presName="FourConn_3-4" presStyleLbl="fgAccFollowNode1" presStyleIdx="2" presStyleCnt="3">
        <dgm:presLayoutVars>
          <dgm:bulletEnabled val="1"/>
        </dgm:presLayoutVars>
      </dgm:prSet>
      <dgm:spPr/>
    </dgm:pt>
    <dgm:pt modelId="{F9D6CDE3-8406-2A48-8645-ACC609C16535}" type="pres">
      <dgm:prSet presAssocID="{CF30BB74-7E1D-4445-BBE3-9C52C943AC15}" presName="FourNodes_1_text" presStyleLbl="node1" presStyleIdx="3" presStyleCnt="4">
        <dgm:presLayoutVars>
          <dgm:bulletEnabled val="1"/>
        </dgm:presLayoutVars>
      </dgm:prSet>
      <dgm:spPr/>
    </dgm:pt>
    <dgm:pt modelId="{DF85614C-7440-2D44-AC51-4F8C04B9C6B6}" type="pres">
      <dgm:prSet presAssocID="{CF30BB74-7E1D-4445-BBE3-9C52C943AC15}" presName="FourNodes_2_text" presStyleLbl="node1" presStyleIdx="3" presStyleCnt="4">
        <dgm:presLayoutVars>
          <dgm:bulletEnabled val="1"/>
        </dgm:presLayoutVars>
      </dgm:prSet>
      <dgm:spPr/>
    </dgm:pt>
    <dgm:pt modelId="{0AD3024E-F6A3-4F4E-B57F-7756B93CAFF4}" type="pres">
      <dgm:prSet presAssocID="{CF30BB74-7E1D-4445-BBE3-9C52C943AC15}" presName="FourNodes_3_text" presStyleLbl="node1" presStyleIdx="3" presStyleCnt="4">
        <dgm:presLayoutVars>
          <dgm:bulletEnabled val="1"/>
        </dgm:presLayoutVars>
      </dgm:prSet>
      <dgm:spPr/>
    </dgm:pt>
    <dgm:pt modelId="{605A460C-9747-F74C-A273-9DA83CCA3005}" type="pres">
      <dgm:prSet presAssocID="{CF30BB74-7E1D-4445-BBE3-9C52C943AC15}" presName="FourNodes_4_text" presStyleLbl="node1" presStyleIdx="3" presStyleCnt="4">
        <dgm:presLayoutVars>
          <dgm:bulletEnabled val="1"/>
        </dgm:presLayoutVars>
      </dgm:prSet>
      <dgm:spPr/>
    </dgm:pt>
  </dgm:ptLst>
  <dgm:cxnLst>
    <dgm:cxn modelId="{C33F7D05-1535-4E45-A00E-6F0D0FF33FD5}" type="presOf" srcId="{D5B84930-F9E7-4E5E-ABDC-0705B2CE09FC}" destId="{6408FB3C-76E4-4F4D-9601-B1C8123AE881}" srcOrd="0" destOrd="0" presId="urn:microsoft.com/office/officeart/2005/8/layout/vProcess5"/>
    <dgm:cxn modelId="{EC231627-7EB7-A540-82A9-D9770B5946CF}" type="presOf" srcId="{12948573-C162-4773-9369-465A7983AB03}" destId="{DF85614C-7440-2D44-AC51-4F8C04B9C6B6}" srcOrd="1" destOrd="0" presId="urn:microsoft.com/office/officeart/2005/8/layout/vProcess5"/>
    <dgm:cxn modelId="{D7803D43-9331-9945-8D9D-18CC8C02A164}" type="presOf" srcId="{D5B84930-F9E7-4E5E-ABDC-0705B2CE09FC}" destId="{605A460C-9747-F74C-A273-9DA83CCA3005}" srcOrd="1" destOrd="0" presId="urn:microsoft.com/office/officeart/2005/8/layout/vProcess5"/>
    <dgm:cxn modelId="{2D3AB854-A021-8349-836A-12B1F5C77B4E}" type="presOf" srcId="{0A9DE28A-9C50-4CE9-9E18-F55CD862FAA8}" destId="{176EE943-79B4-DC45-8AB9-771D596A43D9}" srcOrd="0" destOrd="0" presId="urn:microsoft.com/office/officeart/2005/8/layout/vProcess5"/>
    <dgm:cxn modelId="{0412B084-0214-1A49-8C6D-A2B0B8702D52}" type="presOf" srcId="{CF30BB74-7E1D-4445-BBE3-9C52C943AC15}" destId="{A7B546C5-A814-8A48-B421-B91D1C0F0CD8}" srcOrd="0" destOrd="0" presId="urn:microsoft.com/office/officeart/2005/8/layout/vProcess5"/>
    <dgm:cxn modelId="{BAD74187-B1B9-EE4C-846A-B9615F28DFE1}" type="presOf" srcId="{12948573-C162-4773-9369-465A7983AB03}" destId="{BCE2C6F2-3B8C-A243-89BA-E332F8BF0C09}" srcOrd="0" destOrd="0" presId="urn:microsoft.com/office/officeart/2005/8/layout/vProcess5"/>
    <dgm:cxn modelId="{9015FE93-13CA-914D-AC2F-6C67A02FA39A}" type="presOf" srcId="{EE13D2E6-D3EB-45C1-A489-492A19092D64}" destId="{8915BE72-7C6E-154B-AADA-83E99EF0AF2D}" srcOrd="0" destOrd="0" presId="urn:microsoft.com/office/officeart/2005/8/layout/vProcess5"/>
    <dgm:cxn modelId="{9D24F49A-F1E9-4568-9A97-94732459F660}" srcId="{CF30BB74-7E1D-4445-BBE3-9C52C943AC15}" destId="{0A9DE28A-9C50-4CE9-9E18-F55CD862FAA8}" srcOrd="0" destOrd="0" parTransId="{616A4695-3CC5-4886-BEBE-AB7C18E587CD}" sibTransId="{EE13D2E6-D3EB-45C1-A489-492A19092D64}"/>
    <dgm:cxn modelId="{58D191AE-4D6E-4DE8-800D-22A0589C70B0}" srcId="{CF30BB74-7E1D-4445-BBE3-9C52C943AC15}" destId="{D5B84930-F9E7-4E5E-ABDC-0705B2CE09FC}" srcOrd="3" destOrd="0" parTransId="{0B265BE9-B7B2-46C7-9D54-115074A1BC4A}" sibTransId="{9F14BE6D-F785-4ED9-BC49-12463EA49402}"/>
    <dgm:cxn modelId="{F1CC58B6-5548-064E-AE56-3A61E969D5DB}" type="presOf" srcId="{0A9DE28A-9C50-4CE9-9E18-F55CD862FAA8}" destId="{F9D6CDE3-8406-2A48-8645-ACC609C16535}" srcOrd="1" destOrd="0" presId="urn:microsoft.com/office/officeart/2005/8/layout/vProcess5"/>
    <dgm:cxn modelId="{0915F1CA-BEC8-1B43-8A6B-9E1B24383EB1}" type="presOf" srcId="{745AFBC5-3698-486A-A8F8-C7E257574D76}" destId="{3F52CFD1-3D00-7C42-8372-9039F315FDB4}" srcOrd="0" destOrd="0" presId="urn:microsoft.com/office/officeart/2005/8/layout/vProcess5"/>
    <dgm:cxn modelId="{CC62D5E2-5A9E-FA4B-98E7-298A1076F4D3}" type="presOf" srcId="{E73F23A4-3A8C-4335-A4AE-6826760BCA5B}" destId="{92F5D911-6A18-3C45-B914-F8C30D9EA412}" srcOrd="0" destOrd="0" presId="urn:microsoft.com/office/officeart/2005/8/layout/vProcess5"/>
    <dgm:cxn modelId="{B5D89BE4-FD81-7C4F-A084-116837BC82C4}" type="presOf" srcId="{F683E1FD-B55E-48B1-9E85-E9BD0B5BAF33}" destId="{5C6FFBF0-88E4-B743-89A0-C6EE2ED2C5CB}" srcOrd="0" destOrd="0" presId="urn:microsoft.com/office/officeart/2005/8/layout/vProcess5"/>
    <dgm:cxn modelId="{25249EF2-A0E0-A14E-ADDD-519F57B63156}" type="presOf" srcId="{745AFBC5-3698-486A-A8F8-C7E257574D76}" destId="{0AD3024E-F6A3-4F4E-B57F-7756B93CAFF4}" srcOrd="1" destOrd="0" presId="urn:microsoft.com/office/officeart/2005/8/layout/vProcess5"/>
    <dgm:cxn modelId="{22B564FC-4EFC-4336-9508-05602F86CCDD}" srcId="{CF30BB74-7E1D-4445-BBE3-9C52C943AC15}" destId="{12948573-C162-4773-9369-465A7983AB03}" srcOrd="1" destOrd="0" parTransId="{0055E475-4BFF-49C9-8BA4-0331122F336A}" sibTransId="{F683E1FD-B55E-48B1-9E85-E9BD0B5BAF33}"/>
    <dgm:cxn modelId="{9B0F1DFF-DEB9-46F9-A2BF-A83D1F986A56}" srcId="{CF30BB74-7E1D-4445-BBE3-9C52C943AC15}" destId="{745AFBC5-3698-486A-A8F8-C7E257574D76}" srcOrd="2" destOrd="0" parTransId="{3862B7CA-B5E8-4625-9FB8-3BE15CB2F30D}" sibTransId="{E73F23A4-3A8C-4335-A4AE-6826760BCA5B}"/>
    <dgm:cxn modelId="{6E5DF927-1967-5F42-8266-2FF82009782B}" type="presParOf" srcId="{A7B546C5-A814-8A48-B421-B91D1C0F0CD8}" destId="{5E13EA3C-485C-1647-BC34-5D77DAB035E9}" srcOrd="0" destOrd="0" presId="urn:microsoft.com/office/officeart/2005/8/layout/vProcess5"/>
    <dgm:cxn modelId="{4C0A154E-526F-4040-AFBD-4866650CE551}" type="presParOf" srcId="{A7B546C5-A814-8A48-B421-B91D1C0F0CD8}" destId="{176EE943-79B4-DC45-8AB9-771D596A43D9}" srcOrd="1" destOrd="0" presId="urn:microsoft.com/office/officeart/2005/8/layout/vProcess5"/>
    <dgm:cxn modelId="{784BE162-0E05-6F44-9897-0A5A839CE68E}" type="presParOf" srcId="{A7B546C5-A814-8A48-B421-B91D1C0F0CD8}" destId="{BCE2C6F2-3B8C-A243-89BA-E332F8BF0C09}" srcOrd="2" destOrd="0" presId="urn:microsoft.com/office/officeart/2005/8/layout/vProcess5"/>
    <dgm:cxn modelId="{7578E116-4654-4144-87E0-D7ACEA2641EC}" type="presParOf" srcId="{A7B546C5-A814-8A48-B421-B91D1C0F0CD8}" destId="{3F52CFD1-3D00-7C42-8372-9039F315FDB4}" srcOrd="3" destOrd="0" presId="urn:microsoft.com/office/officeart/2005/8/layout/vProcess5"/>
    <dgm:cxn modelId="{85C3EA07-5AF9-4E4A-AD64-66354C287F18}" type="presParOf" srcId="{A7B546C5-A814-8A48-B421-B91D1C0F0CD8}" destId="{6408FB3C-76E4-4F4D-9601-B1C8123AE881}" srcOrd="4" destOrd="0" presId="urn:microsoft.com/office/officeart/2005/8/layout/vProcess5"/>
    <dgm:cxn modelId="{8C1F1E41-6F5C-644B-87E6-A02ECB39F1E7}" type="presParOf" srcId="{A7B546C5-A814-8A48-B421-B91D1C0F0CD8}" destId="{8915BE72-7C6E-154B-AADA-83E99EF0AF2D}" srcOrd="5" destOrd="0" presId="urn:microsoft.com/office/officeart/2005/8/layout/vProcess5"/>
    <dgm:cxn modelId="{5788C69F-D9BB-AC47-B372-E94796DAC1E7}" type="presParOf" srcId="{A7B546C5-A814-8A48-B421-B91D1C0F0CD8}" destId="{5C6FFBF0-88E4-B743-89A0-C6EE2ED2C5CB}" srcOrd="6" destOrd="0" presId="urn:microsoft.com/office/officeart/2005/8/layout/vProcess5"/>
    <dgm:cxn modelId="{CD85E801-A83A-7641-9DC7-3D90170D41EF}" type="presParOf" srcId="{A7B546C5-A814-8A48-B421-B91D1C0F0CD8}" destId="{92F5D911-6A18-3C45-B914-F8C30D9EA412}" srcOrd="7" destOrd="0" presId="urn:microsoft.com/office/officeart/2005/8/layout/vProcess5"/>
    <dgm:cxn modelId="{DAE6B428-1244-5F4F-8C97-AEAA2A7C61C5}" type="presParOf" srcId="{A7B546C5-A814-8A48-B421-B91D1C0F0CD8}" destId="{F9D6CDE3-8406-2A48-8645-ACC609C16535}" srcOrd="8" destOrd="0" presId="urn:microsoft.com/office/officeart/2005/8/layout/vProcess5"/>
    <dgm:cxn modelId="{4C723A78-CE06-DE4C-AE3B-A0085A354B1F}" type="presParOf" srcId="{A7B546C5-A814-8A48-B421-B91D1C0F0CD8}" destId="{DF85614C-7440-2D44-AC51-4F8C04B9C6B6}" srcOrd="9" destOrd="0" presId="urn:microsoft.com/office/officeart/2005/8/layout/vProcess5"/>
    <dgm:cxn modelId="{DAA250FD-D518-0E49-9EEF-85D6C7FB4C98}" type="presParOf" srcId="{A7B546C5-A814-8A48-B421-B91D1C0F0CD8}" destId="{0AD3024E-F6A3-4F4E-B57F-7756B93CAFF4}" srcOrd="10" destOrd="0" presId="urn:microsoft.com/office/officeart/2005/8/layout/vProcess5"/>
    <dgm:cxn modelId="{D85DC20B-2CA6-9541-B98D-82841A7A5773}" type="presParOf" srcId="{A7B546C5-A814-8A48-B421-B91D1C0F0CD8}" destId="{605A460C-9747-F74C-A273-9DA83CCA3005}"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968F44-7E08-4862-ADCF-03970C3E767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9BF5DA3-3F60-42A6-BFB9-039EEE61DB7E}">
      <dgm:prSet/>
      <dgm:spPr/>
      <dgm:t>
        <a:bodyPr/>
        <a:lstStyle/>
        <a:p>
          <a:r>
            <a:rPr lang="en-GB" b="0" i="0"/>
            <a:t>Enterprise Resource Planning systems are system bundles that would unify various organisational processes under one centralised digital platform (Monk and Wagner, 2020). </a:t>
          </a:r>
          <a:endParaRPr lang="en-US"/>
        </a:p>
      </dgm:t>
    </dgm:pt>
    <dgm:pt modelId="{7936164C-7052-46A2-A60F-EFF42E98E804}" type="parTrans" cxnId="{22DEE4F9-B9D3-4D7A-81BF-F3FB7DAE2D97}">
      <dgm:prSet/>
      <dgm:spPr/>
      <dgm:t>
        <a:bodyPr/>
        <a:lstStyle/>
        <a:p>
          <a:endParaRPr lang="en-US"/>
        </a:p>
      </dgm:t>
    </dgm:pt>
    <dgm:pt modelId="{8D4FD559-D17C-4266-B3AB-2A399B83B8F7}" type="sibTrans" cxnId="{22DEE4F9-B9D3-4D7A-81BF-F3FB7DAE2D97}">
      <dgm:prSet/>
      <dgm:spPr/>
      <dgm:t>
        <a:bodyPr/>
        <a:lstStyle/>
        <a:p>
          <a:endParaRPr lang="en-US"/>
        </a:p>
      </dgm:t>
    </dgm:pt>
    <dgm:pt modelId="{2F095579-6893-43C5-81C1-C8D11EA8026F}">
      <dgm:prSet/>
      <dgm:spPr/>
      <dgm:t>
        <a:bodyPr/>
        <a:lstStyle/>
        <a:p>
          <a:r>
            <a:rPr lang="en-GB" b="0" i="0"/>
            <a:t>ERP systems enable the sharing of real-time information between departments like finance, operations, procurement and human resources (Laudon, 2022).</a:t>
          </a:r>
          <a:endParaRPr lang="en-US"/>
        </a:p>
      </dgm:t>
    </dgm:pt>
    <dgm:pt modelId="{A61A2415-C5C9-4C45-9F29-85EF1B52AEB5}" type="parTrans" cxnId="{33913236-222E-4174-AF49-1880DC43D8E1}">
      <dgm:prSet/>
      <dgm:spPr/>
      <dgm:t>
        <a:bodyPr/>
        <a:lstStyle/>
        <a:p>
          <a:endParaRPr lang="en-US"/>
        </a:p>
      </dgm:t>
    </dgm:pt>
    <dgm:pt modelId="{A8C987A3-A8B9-4C2E-8AAA-BCBBF00D2B43}" type="sibTrans" cxnId="{33913236-222E-4174-AF49-1880DC43D8E1}">
      <dgm:prSet/>
      <dgm:spPr/>
      <dgm:t>
        <a:bodyPr/>
        <a:lstStyle/>
        <a:p>
          <a:endParaRPr lang="en-US"/>
        </a:p>
      </dgm:t>
    </dgm:pt>
    <dgm:pt modelId="{63D69053-F56D-46AD-92C5-32F569E0F0B3}">
      <dgm:prSet/>
      <dgm:spPr/>
      <dgm:t>
        <a:bodyPr/>
        <a:lstStyle/>
        <a:p>
          <a:r>
            <a:rPr lang="en-GB" b="0" i="0"/>
            <a:t>It will enhance the efficiency of organisations, duplication of work is minimised, and coordination between business units is improved due to this integration (McAfee and Brynjolfsson, 2021). </a:t>
          </a:r>
          <a:endParaRPr lang="en-US"/>
        </a:p>
      </dgm:t>
    </dgm:pt>
    <dgm:pt modelId="{3EFAD855-1DE0-4690-9A19-A94C31A4E359}" type="parTrans" cxnId="{B0B777E0-4088-47FA-BAE8-8B7B63C97741}">
      <dgm:prSet/>
      <dgm:spPr/>
      <dgm:t>
        <a:bodyPr/>
        <a:lstStyle/>
        <a:p>
          <a:endParaRPr lang="en-US"/>
        </a:p>
      </dgm:t>
    </dgm:pt>
    <dgm:pt modelId="{30F7046E-0E04-4281-A78D-650A32E39E6C}" type="sibTrans" cxnId="{B0B777E0-4088-47FA-BAE8-8B7B63C97741}">
      <dgm:prSet/>
      <dgm:spPr/>
      <dgm:t>
        <a:bodyPr/>
        <a:lstStyle/>
        <a:p>
          <a:endParaRPr lang="en-US"/>
        </a:p>
      </dgm:t>
    </dgm:pt>
    <dgm:pt modelId="{5BD5FEA3-4393-4193-87D8-6006720BDB1D}">
      <dgm:prSet/>
      <dgm:spPr/>
      <dgm:t>
        <a:bodyPr/>
        <a:lstStyle/>
        <a:p>
          <a:r>
            <a:rPr lang="en-GB" b="0" i="0"/>
            <a:t>These pros notwithstanding, ERP installation may be expensive and cumbersome to organisations (O’Brien and Marakas, 2020).</a:t>
          </a:r>
          <a:endParaRPr lang="en-US"/>
        </a:p>
      </dgm:t>
    </dgm:pt>
    <dgm:pt modelId="{C1E8D16E-FC41-4327-9202-E5C04CD84E84}" type="parTrans" cxnId="{F77A46B1-9504-4E2C-A132-FA912107D0D5}">
      <dgm:prSet/>
      <dgm:spPr/>
      <dgm:t>
        <a:bodyPr/>
        <a:lstStyle/>
        <a:p>
          <a:endParaRPr lang="en-US"/>
        </a:p>
      </dgm:t>
    </dgm:pt>
    <dgm:pt modelId="{06CCC044-8885-4EDF-9277-E4207B718237}" type="sibTrans" cxnId="{F77A46B1-9504-4E2C-A132-FA912107D0D5}">
      <dgm:prSet/>
      <dgm:spPr/>
      <dgm:t>
        <a:bodyPr/>
        <a:lstStyle/>
        <a:p>
          <a:endParaRPr lang="en-US"/>
        </a:p>
      </dgm:t>
    </dgm:pt>
    <dgm:pt modelId="{3B0ED991-F633-A949-9307-09A9BFFE728E}" type="pres">
      <dgm:prSet presAssocID="{C7968F44-7E08-4862-ADCF-03970C3E7676}" presName="linear" presStyleCnt="0">
        <dgm:presLayoutVars>
          <dgm:animLvl val="lvl"/>
          <dgm:resizeHandles val="exact"/>
        </dgm:presLayoutVars>
      </dgm:prSet>
      <dgm:spPr/>
    </dgm:pt>
    <dgm:pt modelId="{5E8581ED-8A55-A747-987D-5CA3DFC26F4E}" type="pres">
      <dgm:prSet presAssocID="{D9BF5DA3-3F60-42A6-BFB9-039EEE61DB7E}" presName="parentText" presStyleLbl="node1" presStyleIdx="0" presStyleCnt="4">
        <dgm:presLayoutVars>
          <dgm:chMax val="0"/>
          <dgm:bulletEnabled val="1"/>
        </dgm:presLayoutVars>
      </dgm:prSet>
      <dgm:spPr/>
    </dgm:pt>
    <dgm:pt modelId="{E7A49733-F6A8-984A-9D29-71E1C83EFC1D}" type="pres">
      <dgm:prSet presAssocID="{8D4FD559-D17C-4266-B3AB-2A399B83B8F7}" presName="spacer" presStyleCnt="0"/>
      <dgm:spPr/>
    </dgm:pt>
    <dgm:pt modelId="{266C5006-91AD-9A4D-BBF2-6791810D94EF}" type="pres">
      <dgm:prSet presAssocID="{2F095579-6893-43C5-81C1-C8D11EA8026F}" presName="parentText" presStyleLbl="node1" presStyleIdx="1" presStyleCnt="4">
        <dgm:presLayoutVars>
          <dgm:chMax val="0"/>
          <dgm:bulletEnabled val="1"/>
        </dgm:presLayoutVars>
      </dgm:prSet>
      <dgm:spPr/>
    </dgm:pt>
    <dgm:pt modelId="{859BB89D-433F-9745-B940-228E2F297346}" type="pres">
      <dgm:prSet presAssocID="{A8C987A3-A8B9-4C2E-8AAA-BCBBF00D2B43}" presName="spacer" presStyleCnt="0"/>
      <dgm:spPr/>
    </dgm:pt>
    <dgm:pt modelId="{D452D6BC-EEC7-1247-920A-C7CC31CA9A64}" type="pres">
      <dgm:prSet presAssocID="{63D69053-F56D-46AD-92C5-32F569E0F0B3}" presName="parentText" presStyleLbl="node1" presStyleIdx="2" presStyleCnt="4">
        <dgm:presLayoutVars>
          <dgm:chMax val="0"/>
          <dgm:bulletEnabled val="1"/>
        </dgm:presLayoutVars>
      </dgm:prSet>
      <dgm:spPr/>
    </dgm:pt>
    <dgm:pt modelId="{EC718E3A-AC72-314C-BA0F-ADE492815CD1}" type="pres">
      <dgm:prSet presAssocID="{30F7046E-0E04-4281-A78D-650A32E39E6C}" presName="spacer" presStyleCnt="0"/>
      <dgm:spPr/>
    </dgm:pt>
    <dgm:pt modelId="{BF8C9E0A-01E7-CE42-93EC-55F7FEF49A33}" type="pres">
      <dgm:prSet presAssocID="{5BD5FEA3-4393-4193-87D8-6006720BDB1D}" presName="parentText" presStyleLbl="node1" presStyleIdx="3" presStyleCnt="4">
        <dgm:presLayoutVars>
          <dgm:chMax val="0"/>
          <dgm:bulletEnabled val="1"/>
        </dgm:presLayoutVars>
      </dgm:prSet>
      <dgm:spPr/>
    </dgm:pt>
  </dgm:ptLst>
  <dgm:cxnLst>
    <dgm:cxn modelId="{78FC5B16-31E8-FC4A-AC80-3722D8D2ABFA}" type="presOf" srcId="{63D69053-F56D-46AD-92C5-32F569E0F0B3}" destId="{D452D6BC-EEC7-1247-920A-C7CC31CA9A64}" srcOrd="0" destOrd="0" presId="urn:microsoft.com/office/officeart/2005/8/layout/vList2"/>
    <dgm:cxn modelId="{D3B98823-2D8D-9047-B9BF-77C196E8FEEA}" type="presOf" srcId="{5BD5FEA3-4393-4193-87D8-6006720BDB1D}" destId="{BF8C9E0A-01E7-CE42-93EC-55F7FEF49A33}" srcOrd="0" destOrd="0" presId="urn:microsoft.com/office/officeart/2005/8/layout/vList2"/>
    <dgm:cxn modelId="{38A4DD2E-A965-A34A-ACCC-7082D8C1E23E}" type="presOf" srcId="{2F095579-6893-43C5-81C1-C8D11EA8026F}" destId="{266C5006-91AD-9A4D-BBF2-6791810D94EF}" srcOrd="0" destOrd="0" presId="urn:microsoft.com/office/officeart/2005/8/layout/vList2"/>
    <dgm:cxn modelId="{33913236-222E-4174-AF49-1880DC43D8E1}" srcId="{C7968F44-7E08-4862-ADCF-03970C3E7676}" destId="{2F095579-6893-43C5-81C1-C8D11EA8026F}" srcOrd="1" destOrd="0" parTransId="{A61A2415-C5C9-4C45-9F29-85EF1B52AEB5}" sibTransId="{A8C987A3-A8B9-4C2E-8AAA-BCBBF00D2B43}"/>
    <dgm:cxn modelId="{F77A46B1-9504-4E2C-A132-FA912107D0D5}" srcId="{C7968F44-7E08-4862-ADCF-03970C3E7676}" destId="{5BD5FEA3-4393-4193-87D8-6006720BDB1D}" srcOrd="3" destOrd="0" parTransId="{C1E8D16E-FC41-4327-9202-E5C04CD84E84}" sibTransId="{06CCC044-8885-4EDF-9277-E4207B718237}"/>
    <dgm:cxn modelId="{72F6BAD8-8A57-CD49-9C50-3E26071210A3}" type="presOf" srcId="{D9BF5DA3-3F60-42A6-BFB9-039EEE61DB7E}" destId="{5E8581ED-8A55-A747-987D-5CA3DFC26F4E}" srcOrd="0" destOrd="0" presId="urn:microsoft.com/office/officeart/2005/8/layout/vList2"/>
    <dgm:cxn modelId="{B0B777E0-4088-47FA-BAE8-8B7B63C97741}" srcId="{C7968F44-7E08-4862-ADCF-03970C3E7676}" destId="{63D69053-F56D-46AD-92C5-32F569E0F0B3}" srcOrd="2" destOrd="0" parTransId="{3EFAD855-1DE0-4690-9A19-A94C31A4E359}" sibTransId="{30F7046E-0E04-4281-A78D-650A32E39E6C}"/>
    <dgm:cxn modelId="{82BD5CF6-672A-274F-B847-F2FC46930393}" type="presOf" srcId="{C7968F44-7E08-4862-ADCF-03970C3E7676}" destId="{3B0ED991-F633-A949-9307-09A9BFFE728E}" srcOrd="0" destOrd="0" presId="urn:microsoft.com/office/officeart/2005/8/layout/vList2"/>
    <dgm:cxn modelId="{22DEE4F9-B9D3-4D7A-81BF-F3FB7DAE2D97}" srcId="{C7968F44-7E08-4862-ADCF-03970C3E7676}" destId="{D9BF5DA3-3F60-42A6-BFB9-039EEE61DB7E}" srcOrd="0" destOrd="0" parTransId="{7936164C-7052-46A2-A60F-EFF42E98E804}" sibTransId="{8D4FD559-D17C-4266-B3AB-2A399B83B8F7}"/>
    <dgm:cxn modelId="{188CD994-22E1-F040-8248-EFE64AF60626}" type="presParOf" srcId="{3B0ED991-F633-A949-9307-09A9BFFE728E}" destId="{5E8581ED-8A55-A747-987D-5CA3DFC26F4E}" srcOrd="0" destOrd="0" presId="urn:microsoft.com/office/officeart/2005/8/layout/vList2"/>
    <dgm:cxn modelId="{DE5A3BAD-C33B-2A4A-8CC8-F7BBC142E139}" type="presParOf" srcId="{3B0ED991-F633-A949-9307-09A9BFFE728E}" destId="{E7A49733-F6A8-984A-9D29-71E1C83EFC1D}" srcOrd="1" destOrd="0" presId="urn:microsoft.com/office/officeart/2005/8/layout/vList2"/>
    <dgm:cxn modelId="{D22857FD-E56D-1545-AF13-4D33BCFCCBEE}" type="presParOf" srcId="{3B0ED991-F633-A949-9307-09A9BFFE728E}" destId="{266C5006-91AD-9A4D-BBF2-6791810D94EF}" srcOrd="2" destOrd="0" presId="urn:microsoft.com/office/officeart/2005/8/layout/vList2"/>
    <dgm:cxn modelId="{055DF7FF-9FE5-D140-A11C-67148FE4DC39}" type="presParOf" srcId="{3B0ED991-F633-A949-9307-09A9BFFE728E}" destId="{859BB89D-433F-9745-B940-228E2F297346}" srcOrd="3" destOrd="0" presId="urn:microsoft.com/office/officeart/2005/8/layout/vList2"/>
    <dgm:cxn modelId="{A7EA659D-96FC-9B4C-A127-8C5D545B3F08}" type="presParOf" srcId="{3B0ED991-F633-A949-9307-09A9BFFE728E}" destId="{D452D6BC-EEC7-1247-920A-C7CC31CA9A64}" srcOrd="4" destOrd="0" presId="urn:microsoft.com/office/officeart/2005/8/layout/vList2"/>
    <dgm:cxn modelId="{07C14782-4DBF-CE4E-B23C-AF564CA12772}" type="presParOf" srcId="{3B0ED991-F633-A949-9307-09A9BFFE728E}" destId="{EC718E3A-AC72-314C-BA0F-ADE492815CD1}" srcOrd="5" destOrd="0" presId="urn:microsoft.com/office/officeart/2005/8/layout/vList2"/>
    <dgm:cxn modelId="{48B7E782-5AAD-A249-B723-1A671778E93E}" type="presParOf" srcId="{3B0ED991-F633-A949-9307-09A9BFFE728E}" destId="{BF8C9E0A-01E7-CE42-93EC-55F7FEF49A3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63DE2AC-E3C6-4605-ACB0-E42DE83658AE}"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3572DB1F-D191-446C-B3C6-B00AD506DCAF}">
      <dgm:prSet/>
      <dgm:spPr/>
      <dgm:t>
        <a:bodyPr/>
        <a:lstStyle/>
        <a:p>
          <a:r>
            <a:rPr lang="en-GB" b="0" i="0"/>
            <a:t>Customer Relationship Management systems deal with customer information and contacts to enhance customer relationships in the long term (Buttle and Maklan, 2022).</a:t>
          </a:r>
          <a:endParaRPr lang="en-US"/>
        </a:p>
      </dgm:t>
    </dgm:pt>
    <dgm:pt modelId="{B83C4FEB-5D66-4C17-A3C4-4AC80000E36F}" type="parTrans" cxnId="{8DDE6F7E-2057-4556-A5D7-5F9F328ADDD3}">
      <dgm:prSet/>
      <dgm:spPr/>
      <dgm:t>
        <a:bodyPr/>
        <a:lstStyle/>
        <a:p>
          <a:endParaRPr lang="en-US"/>
        </a:p>
      </dgm:t>
    </dgm:pt>
    <dgm:pt modelId="{2BFE9BA0-0193-4616-AEA5-D3D457E4D4C7}" type="sibTrans" cxnId="{8DDE6F7E-2057-4556-A5D7-5F9F328ADDD3}">
      <dgm:prSet/>
      <dgm:spPr/>
      <dgm:t>
        <a:bodyPr/>
        <a:lstStyle/>
        <a:p>
          <a:endParaRPr lang="en-US"/>
        </a:p>
      </dgm:t>
    </dgm:pt>
    <dgm:pt modelId="{7E133892-14A3-49D4-9518-D385707DBA2E}">
      <dgm:prSet/>
      <dgm:spPr/>
      <dgm:t>
        <a:bodyPr/>
        <a:lstStyle/>
        <a:p>
          <a:r>
            <a:rPr lang="en-GB" b="0" i="0"/>
            <a:t>CRM platforms also provide organisations with the ability to monitor customer behaviour, sales activity and performance in marketing (Laudon, 2022). </a:t>
          </a:r>
          <a:endParaRPr lang="en-US"/>
        </a:p>
      </dgm:t>
    </dgm:pt>
    <dgm:pt modelId="{22B905E7-992C-4BEA-99C1-AE9C1946ADDA}" type="parTrans" cxnId="{63A4FDEE-9887-4C91-8883-3F89D25BAA4E}">
      <dgm:prSet/>
      <dgm:spPr/>
      <dgm:t>
        <a:bodyPr/>
        <a:lstStyle/>
        <a:p>
          <a:endParaRPr lang="en-US"/>
        </a:p>
      </dgm:t>
    </dgm:pt>
    <dgm:pt modelId="{33682CF5-32F5-46F4-848C-729BE4F78782}" type="sibTrans" cxnId="{63A4FDEE-9887-4C91-8883-3F89D25BAA4E}">
      <dgm:prSet/>
      <dgm:spPr/>
      <dgm:t>
        <a:bodyPr/>
        <a:lstStyle/>
        <a:p>
          <a:endParaRPr lang="en-US"/>
        </a:p>
      </dgm:t>
    </dgm:pt>
    <dgm:pt modelId="{FED2A5D2-7690-4E10-B7E7-4CB9579E503A}">
      <dgm:prSet/>
      <dgm:spPr/>
      <dgm:t>
        <a:bodyPr/>
        <a:lstStyle/>
        <a:p>
          <a:r>
            <a:rPr lang="en-GB" b="0" i="0"/>
            <a:t>CRM systems help businesses to personalise marketing and enhance customer experience (Payne and Frow, 2020).</a:t>
          </a:r>
          <a:endParaRPr lang="en-US"/>
        </a:p>
      </dgm:t>
    </dgm:pt>
    <dgm:pt modelId="{029AC27C-D036-48BD-BC52-EFFC58B6C0F1}" type="parTrans" cxnId="{8A62B03A-73FB-4261-BE2F-EF799CE0AD0B}">
      <dgm:prSet/>
      <dgm:spPr/>
      <dgm:t>
        <a:bodyPr/>
        <a:lstStyle/>
        <a:p>
          <a:endParaRPr lang="en-US"/>
        </a:p>
      </dgm:t>
    </dgm:pt>
    <dgm:pt modelId="{5B1BA98E-3FE0-4ADE-86EF-5C288278C181}" type="sibTrans" cxnId="{8A62B03A-73FB-4261-BE2F-EF799CE0AD0B}">
      <dgm:prSet/>
      <dgm:spPr/>
      <dgm:t>
        <a:bodyPr/>
        <a:lstStyle/>
        <a:p>
          <a:endParaRPr lang="en-US"/>
        </a:p>
      </dgm:t>
    </dgm:pt>
    <dgm:pt modelId="{09E64886-EE6E-42C4-9CA6-AC209ECB4B4F}">
      <dgm:prSet/>
      <dgm:spPr/>
      <dgm:t>
        <a:bodyPr/>
        <a:lstStyle/>
        <a:p>
          <a:r>
            <a:rPr lang="en-GB" b="0" i="0"/>
            <a:t>Nevertheless, CRM solutions may make some people worry about data protection and proper utilization of personal information in their customers (Martin, 2021).</a:t>
          </a:r>
          <a:endParaRPr lang="en-US"/>
        </a:p>
      </dgm:t>
    </dgm:pt>
    <dgm:pt modelId="{0FE32A9D-01A1-4679-AC84-80BC35662413}" type="parTrans" cxnId="{BB5DB024-8767-487F-B476-922B18B42934}">
      <dgm:prSet/>
      <dgm:spPr/>
      <dgm:t>
        <a:bodyPr/>
        <a:lstStyle/>
        <a:p>
          <a:endParaRPr lang="en-US"/>
        </a:p>
      </dgm:t>
    </dgm:pt>
    <dgm:pt modelId="{7E318D39-2DCB-47E4-9DFA-806861EE036C}" type="sibTrans" cxnId="{BB5DB024-8767-487F-B476-922B18B42934}">
      <dgm:prSet/>
      <dgm:spPr/>
      <dgm:t>
        <a:bodyPr/>
        <a:lstStyle/>
        <a:p>
          <a:endParaRPr lang="en-US"/>
        </a:p>
      </dgm:t>
    </dgm:pt>
    <dgm:pt modelId="{A2F4AFE3-9B1D-AC4F-BE2C-07A6678EEFA7}" type="pres">
      <dgm:prSet presAssocID="{963DE2AC-E3C6-4605-ACB0-E42DE83658AE}" presName="matrix" presStyleCnt="0">
        <dgm:presLayoutVars>
          <dgm:chMax val="1"/>
          <dgm:dir/>
          <dgm:resizeHandles val="exact"/>
        </dgm:presLayoutVars>
      </dgm:prSet>
      <dgm:spPr/>
    </dgm:pt>
    <dgm:pt modelId="{05322751-51D9-5A44-A81F-4D0EF68DC761}" type="pres">
      <dgm:prSet presAssocID="{963DE2AC-E3C6-4605-ACB0-E42DE83658AE}" presName="diamond" presStyleLbl="bgShp" presStyleIdx="0" presStyleCnt="1"/>
      <dgm:spPr/>
    </dgm:pt>
    <dgm:pt modelId="{C57B24E1-9794-8247-A757-ED31BE6159F1}" type="pres">
      <dgm:prSet presAssocID="{963DE2AC-E3C6-4605-ACB0-E42DE83658AE}" presName="quad1" presStyleLbl="node1" presStyleIdx="0" presStyleCnt="4">
        <dgm:presLayoutVars>
          <dgm:chMax val="0"/>
          <dgm:chPref val="0"/>
          <dgm:bulletEnabled val="1"/>
        </dgm:presLayoutVars>
      </dgm:prSet>
      <dgm:spPr/>
    </dgm:pt>
    <dgm:pt modelId="{2644115E-A1F3-D141-B503-53914F71EAA9}" type="pres">
      <dgm:prSet presAssocID="{963DE2AC-E3C6-4605-ACB0-E42DE83658AE}" presName="quad2" presStyleLbl="node1" presStyleIdx="1" presStyleCnt="4">
        <dgm:presLayoutVars>
          <dgm:chMax val="0"/>
          <dgm:chPref val="0"/>
          <dgm:bulletEnabled val="1"/>
        </dgm:presLayoutVars>
      </dgm:prSet>
      <dgm:spPr/>
    </dgm:pt>
    <dgm:pt modelId="{58EAF2A8-C460-D246-9BEF-16E35D26D5C5}" type="pres">
      <dgm:prSet presAssocID="{963DE2AC-E3C6-4605-ACB0-E42DE83658AE}" presName="quad3" presStyleLbl="node1" presStyleIdx="2" presStyleCnt="4">
        <dgm:presLayoutVars>
          <dgm:chMax val="0"/>
          <dgm:chPref val="0"/>
          <dgm:bulletEnabled val="1"/>
        </dgm:presLayoutVars>
      </dgm:prSet>
      <dgm:spPr/>
    </dgm:pt>
    <dgm:pt modelId="{75F5DE35-5E90-C44C-8336-B2F631CE7097}" type="pres">
      <dgm:prSet presAssocID="{963DE2AC-E3C6-4605-ACB0-E42DE83658AE}" presName="quad4" presStyleLbl="node1" presStyleIdx="3" presStyleCnt="4">
        <dgm:presLayoutVars>
          <dgm:chMax val="0"/>
          <dgm:chPref val="0"/>
          <dgm:bulletEnabled val="1"/>
        </dgm:presLayoutVars>
      </dgm:prSet>
      <dgm:spPr/>
    </dgm:pt>
  </dgm:ptLst>
  <dgm:cxnLst>
    <dgm:cxn modelId="{1A53FE0E-ADB2-4742-BDD3-4FA1F86DBEE4}" type="presOf" srcId="{3572DB1F-D191-446C-B3C6-B00AD506DCAF}" destId="{C57B24E1-9794-8247-A757-ED31BE6159F1}" srcOrd="0" destOrd="0" presId="urn:microsoft.com/office/officeart/2005/8/layout/matrix3"/>
    <dgm:cxn modelId="{BB5DB024-8767-487F-B476-922B18B42934}" srcId="{963DE2AC-E3C6-4605-ACB0-E42DE83658AE}" destId="{09E64886-EE6E-42C4-9CA6-AC209ECB4B4F}" srcOrd="3" destOrd="0" parTransId="{0FE32A9D-01A1-4679-AC84-80BC35662413}" sibTransId="{7E318D39-2DCB-47E4-9DFA-806861EE036C}"/>
    <dgm:cxn modelId="{8A62B03A-73FB-4261-BE2F-EF799CE0AD0B}" srcId="{963DE2AC-E3C6-4605-ACB0-E42DE83658AE}" destId="{FED2A5D2-7690-4E10-B7E7-4CB9579E503A}" srcOrd="2" destOrd="0" parTransId="{029AC27C-D036-48BD-BC52-EFFC58B6C0F1}" sibTransId="{5B1BA98E-3FE0-4ADE-86EF-5C288278C181}"/>
    <dgm:cxn modelId="{491DFE50-4155-D44D-A4F0-2E7D3F936450}" type="presOf" srcId="{FED2A5D2-7690-4E10-B7E7-4CB9579E503A}" destId="{58EAF2A8-C460-D246-9BEF-16E35D26D5C5}" srcOrd="0" destOrd="0" presId="urn:microsoft.com/office/officeart/2005/8/layout/matrix3"/>
    <dgm:cxn modelId="{E274B36D-D4AE-634B-A2C9-7BCB661D8E78}" type="presOf" srcId="{7E133892-14A3-49D4-9518-D385707DBA2E}" destId="{2644115E-A1F3-D141-B503-53914F71EAA9}" srcOrd="0" destOrd="0" presId="urn:microsoft.com/office/officeart/2005/8/layout/matrix3"/>
    <dgm:cxn modelId="{8DDE6F7E-2057-4556-A5D7-5F9F328ADDD3}" srcId="{963DE2AC-E3C6-4605-ACB0-E42DE83658AE}" destId="{3572DB1F-D191-446C-B3C6-B00AD506DCAF}" srcOrd="0" destOrd="0" parTransId="{B83C4FEB-5D66-4C17-A3C4-4AC80000E36F}" sibTransId="{2BFE9BA0-0193-4616-AEA5-D3D457E4D4C7}"/>
    <dgm:cxn modelId="{D7E2BA8B-4365-4649-91C9-CE8E0464C8D0}" type="presOf" srcId="{963DE2AC-E3C6-4605-ACB0-E42DE83658AE}" destId="{A2F4AFE3-9B1D-AC4F-BE2C-07A6678EEFA7}" srcOrd="0" destOrd="0" presId="urn:microsoft.com/office/officeart/2005/8/layout/matrix3"/>
    <dgm:cxn modelId="{AD0213DD-E0EA-C441-A8FA-BBDB92FB6CD7}" type="presOf" srcId="{09E64886-EE6E-42C4-9CA6-AC209ECB4B4F}" destId="{75F5DE35-5E90-C44C-8336-B2F631CE7097}" srcOrd="0" destOrd="0" presId="urn:microsoft.com/office/officeart/2005/8/layout/matrix3"/>
    <dgm:cxn modelId="{63A4FDEE-9887-4C91-8883-3F89D25BAA4E}" srcId="{963DE2AC-E3C6-4605-ACB0-E42DE83658AE}" destId="{7E133892-14A3-49D4-9518-D385707DBA2E}" srcOrd="1" destOrd="0" parTransId="{22B905E7-992C-4BEA-99C1-AE9C1946ADDA}" sibTransId="{33682CF5-32F5-46F4-848C-729BE4F78782}"/>
    <dgm:cxn modelId="{3F4BE1F1-B7A3-2D46-BAC0-5EAE5C97F724}" type="presParOf" srcId="{A2F4AFE3-9B1D-AC4F-BE2C-07A6678EEFA7}" destId="{05322751-51D9-5A44-A81F-4D0EF68DC761}" srcOrd="0" destOrd="0" presId="urn:microsoft.com/office/officeart/2005/8/layout/matrix3"/>
    <dgm:cxn modelId="{878F867A-E0D7-3A4E-A8CF-6D951D997B0F}" type="presParOf" srcId="{A2F4AFE3-9B1D-AC4F-BE2C-07A6678EEFA7}" destId="{C57B24E1-9794-8247-A757-ED31BE6159F1}" srcOrd="1" destOrd="0" presId="urn:microsoft.com/office/officeart/2005/8/layout/matrix3"/>
    <dgm:cxn modelId="{D9EF8686-5F3A-D546-8AC7-3EA129F6C539}" type="presParOf" srcId="{A2F4AFE3-9B1D-AC4F-BE2C-07A6678EEFA7}" destId="{2644115E-A1F3-D141-B503-53914F71EAA9}" srcOrd="2" destOrd="0" presId="urn:microsoft.com/office/officeart/2005/8/layout/matrix3"/>
    <dgm:cxn modelId="{C8E14FF8-123C-3341-8E86-E0588B9E850E}" type="presParOf" srcId="{A2F4AFE3-9B1D-AC4F-BE2C-07A6678EEFA7}" destId="{58EAF2A8-C460-D246-9BEF-16E35D26D5C5}" srcOrd="3" destOrd="0" presId="urn:microsoft.com/office/officeart/2005/8/layout/matrix3"/>
    <dgm:cxn modelId="{CE8833EA-3AB6-6D47-BFE7-2F2B825A56D4}" type="presParOf" srcId="{A2F4AFE3-9B1D-AC4F-BE2C-07A6678EEFA7}" destId="{75F5DE35-5E90-C44C-8336-B2F631CE7097}"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F39A00-80DD-4017-94C6-35E9CBBA0D83}" type="doc">
      <dgm:prSet loTypeId="urn:microsoft.com/office/officeart/2005/8/layout/process5" loCatId="process" qsTypeId="urn:microsoft.com/office/officeart/2005/8/quickstyle/simple1" qsCatId="simple" csTypeId="urn:microsoft.com/office/officeart/2005/8/colors/colorful1" csCatId="colorful"/>
      <dgm:spPr/>
      <dgm:t>
        <a:bodyPr/>
        <a:lstStyle/>
        <a:p>
          <a:endParaRPr lang="en-US"/>
        </a:p>
      </dgm:t>
    </dgm:pt>
    <dgm:pt modelId="{64588A7F-9CBE-475D-BC56-E95DF69E7F06}">
      <dgm:prSet/>
      <dgm:spPr/>
      <dgm:t>
        <a:bodyPr/>
        <a:lstStyle/>
        <a:p>
          <a:r>
            <a:rPr lang="en-GB" b="0" i="0"/>
            <a:t>MIS systems facilitate managerial decision-making mostly by means of organized reporting and monitoring of business performance (Stair and Reynolds, 2021). </a:t>
          </a:r>
          <a:endParaRPr lang="en-US"/>
        </a:p>
      </dgm:t>
    </dgm:pt>
    <dgm:pt modelId="{73C4E7FD-4AE9-482B-9CEA-3DA056C65486}" type="parTrans" cxnId="{337696DD-ED09-43B0-816A-8FA3ECF81A48}">
      <dgm:prSet/>
      <dgm:spPr/>
      <dgm:t>
        <a:bodyPr/>
        <a:lstStyle/>
        <a:p>
          <a:endParaRPr lang="en-US"/>
        </a:p>
      </dgm:t>
    </dgm:pt>
    <dgm:pt modelId="{FA21A3A6-E87B-46A1-88ED-DC675CE7C3BB}" type="sibTrans" cxnId="{337696DD-ED09-43B0-816A-8FA3ECF81A48}">
      <dgm:prSet/>
      <dgm:spPr/>
      <dgm:t>
        <a:bodyPr/>
        <a:lstStyle/>
        <a:p>
          <a:endParaRPr lang="en-US"/>
        </a:p>
      </dgm:t>
    </dgm:pt>
    <dgm:pt modelId="{9C451A6B-3524-4D4F-8C6A-3228C00AFAF1}">
      <dgm:prSet/>
      <dgm:spPr/>
      <dgm:t>
        <a:bodyPr/>
        <a:lstStyle/>
        <a:p>
          <a:r>
            <a:rPr lang="en-GB" b="0" i="0"/>
            <a:t>ERP systems are aimed at uniting organisational units and enhancing efficiency in the work of internal organisations (Monk and Wagner, 2020). </a:t>
          </a:r>
          <a:endParaRPr lang="en-US"/>
        </a:p>
      </dgm:t>
    </dgm:pt>
    <dgm:pt modelId="{BE7B47E2-1208-4355-8F01-E2916254B515}" type="parTrans" cxnId="{E10BC3B5-5142-4DEE-AD62-AF9E071FF1A0}">
      <dgm:prSet/>
      <dgm:spPr/>
      <dgm:t>
        <a:bodyPr/>
        <a:lstStyle/>
        <a:p>
          <a:endParaRPr lang="en-US"/>
        </a:p>
      </dgm:t>
    </dgm:pt>
    <dgm:pt modelId="{99459F35-2796-4461-9D5D-AE3AA63C2E51}" type="sibTrans" cxnId="{E10BC3B5-5142-4DEE-AD62-AF9E071FF1A0}">
      <dgm:prSet/>
      <dgm:spPr/>
      <dgm:t>
        <a:bodyPr/>
        <a:lstStyle/>
        <a:p>
          <a:endParaRPr lang="en-US"/>
        </a:p>
      </dgm:t>
    </dgm:pt>
    <dgm:pt modelId="{524438CF-5EF2-46DB-8A26-00B69F364B6D}">
      <dgm:prSet/>
      <dgm:spPr/>
      <dgm:t>
        <a:bodyPr/>
        <a:lstStyle/>
        <a:p>
          <a:r>
            <a:rPr lang="en-GB" b="0" i="0"/>
            <a:t>CRM systems are systems that focus on the analysis of customer information in order to improve marketing and customer satisfaction (Buttle and Maklan, 2022). </a:t>
          </a:r>
          <a:endParaRPr lang="en-US"/>
        </a:p>
      </dgm:t>
    </dgm:pt>
    <dgm:pt modelId="{D4C14108-FD6B-4464-9BDA-623564DFB445}" type="parTrans" cxnId="{A0664F1B-78E8-48ED-A52D-38D09E5C9576}">
      <dgm:prSet/>
      <dgm:spPr/>
      <dgm:t>
        <a:bodyPr/>
        <a:lstStyle/>
        <a:p>
          <a:endParaRPr lang="en-US"/>
        </a:p>
      </dgm:t>
    </dgm:pt>
    <dgm:pt modelId="{D5BB7F0C-8D18-4A97-B3D5-32788AA77F5E}" type="sibTrans" cxnId="{A0664F1B-78E8-48ED-A52D-38D09E5C9576}">
      <dgm:prSet/>
      <dgm:spPr/>
      <dgm:t>
        <a:bodyPr/>
        <a:lstStyle/>
        <a:p>
          <a:endParaRPr lang="en-US"/>
        </a:p>
      </dgm:t>
    </dgm:pt>
    <dgm:pt modelId="{C9113874-C446-4236-9C47-871E2C3F7DBD}">
      <dgm:prSet/>
      <dgm:spPr/>
      <dgm:t>
        <a:bodyPr/>
        <a:lstStyle/>
        <a:p>
          <a:r>
            <a:rPr lang="en-GB" b="0" i="0"/>
            <a:t>These systems are usually integrated together in organisations to enhance internal processes as well as interaction with the external customers (Pearlson et al., 2020).</a:t>
          </a:r>
          <a:endParaRPr lang="en-US"/>
        </a:p>
      </dgm:t>
    </dgm:pt>
    <dgm:pt modelId="{7197377B-2FAD-415C-B5A0-D579CD65C46D}" type="parTrans" cxnId="{3E65F563-F285-4146-831F-44291D47DCA2}">
      <dgm:prSet/>
      <dgm:spPr/>
      <dgm:t>
        <a:bodyPr/>
        <a:lstStyle/>
        <a:p>
          <a:endParaRPr lang="en-US"/>
        </a:p>
      </dgm:t>
    </dgm:pt>
    <dgm:pt modelId="{D8A14DC8-F662-4402-A45A-2B0370B6F7AE}" type="sibTrans" cxnId="{3E65F563-F285-4146-831F-44291D47DCA2}">
      <dgm:prSet/>
      <dgm:spPr/>
      <dgm:t>
        <a:bodyPr/>
        <a:lstStyle/>
        <a:p>
          <a:endParaRPr lang="en-US"/>
        </a:p>
      </dgm:t>
    </dgm:pt>
    <dgm:pt modelId="{2A591B04-0CC5-CC4A-94E5-0F03A3A94393}" type="pres">
      <dgm:prSet presAssocID="{D8F39A00-80DD-4017-94C6-35E9CBBA0D83}" presName="diagram" presStyleCnt="0">
        <dgm:presLayoutVars>
          <dgm:dir/>
          <dgm:resizeHandles val="exact"/>
        </dgm:presLayoutVars>
      </dgm:prSet>
      <dgm:spPr/>
    </dgm:pt>
    <dgm:pt modelId="{498925FC-B7F1-2B47-B903-31E04EED4C5F}" type="pres">
      <dgm:prSet presAssocID="{64588A7F-9CBE-475D-BC56-E95DF69E7F06}" presName="node" presStyleLbl="node1" presStyleIdx="0" presStyleCnt="4">
        <dgm:presLayoutVars>
          <dgm:bulletEnabled val="1"/>
        </dgm:presLayoutVars>
      </dgm:prSet>
      <dgm:spPr/>
    </dgm:pt>
    <dgm:pt modelId="{2809AB9B-6C5A-CA42-947B-83A811C7D87F}" type="pres">
      <dgm:prSet presAssocID="{FA21A3A6-E87B-46A1-88ED-DC675CE7C3BB}" presName="sibTrans" presStyleLbl="sibTrans2D1" presStyleIdx="0" presStyleCnt="3"/>
      <dgm:spPr/>
    </dgm:pt>
    <dgm:pt modelId="{4D0833AD-E08A-B247-BFA7-AB18CAF71DE0}" type="pres">
      <dgm:prSet presAssocID="{FA21A3A6-E87B-46A1-88ED-DC675CE7C3BB}" presName="connectorText" presStyleLbl="sibTrans2D1" presStyleIdx="0" presStyleCnt="3"/>
      <dgm:spPr/>
    </dgm:pt>
    <dgm:pt modelId="{ABE81D2B-CA57-3A47-BBE3-C32299D4DAED}" type="pres">
      <dgm:prSet presAssocID="{9C451A6B-3524-4D4F-8C6A-3228C00AFAF1}" presName="node" presStyleLbl="node1" presStyleIdx="1" presStyleCnt="4">
        <dgm:presLayoutVars>
          <dgm:bulletEnabled val="1"/>
        </dgm:presLayoutVars>
      </dgm:prSet>
      <dgm:spPr/>
    </dgm:pt>
    <dgm:pt modelId="{8C5505F0-3899-1B46-8F92-C25FBA085AAC}" type="pres">
      <dgm:prSet presAssocID="{99459F35-2796-4461-9D5D-AE3AA63C2E51}" presName="sibTrans" presStyleLbl="sibTrans2D1" presStyleIdx="1" presStyleCnt="3"/>
      <dgm:spPr/>
    </dgm:pt>
    <dgm:pt modelId="{56B5C1E0-E403-1247-A849-F6AF7391A46F}" type="pres">
      <dgm:prSet presAssocID="{99459F35-2796-4461-9D5D-AE3AA63C2E51}" presName="connectorText" presStyleLbl="sibTrans2D1" presStyleIdx="1" presStyleCnt="3"/>
      <dgm:spPr/>
    </dgm:pt>
    <dgm:pt modelId="{3577B75B-6A6D-114D-A3DA-0F296E11D993}" type="pres">
      <dgm:prSet presAssocID="{524438CF-5EF2-46DB-8A26-00B69F364B6D}" presName="node" presStyleLbl="node1" presStyleIdx="2" presStyleCnt="4">
        <dgm:presLayoutVars>
          <dgm:bulletEnabled val="1"/>
        </dgm:presLayoutVars>
      </dgm:prSet>
      <dgm:spPr/>
    </dgm:pt>
    <dgm:pt modelId="{D6A3774E-A764-1341-A84D-B4092112C609}" type="pres">
      <dgm:prSet presAssocID="{D5BB7F0C-8D18-4A97-B3D5-32788AA77F5E}" presName="sibTrans" presStyleLbl="sibTrans2D1" presStyleIdx="2" presStyleCnt="3"/>
      <dgm:spPr/>
    </dgm:pt>
    <dgm:pt modelId="{ACD2779F-FCBC-B349-9059-DBCFFAA6FE0A}" type="pres">
      <dgm:prSet presAssocID="{D5BB7F0C-8D18-4A97-B3D5-32788AA77F5E}" presName="connectorText" presStyleLbl="sibTrans2D1" presStyleIdx="2" presStyleCnt="3"/>
      <dgm:spPr/>
    </dgm:pt>
    <dgm:pt modelId="{C2D7C88B-6A40-7E41-BA4A-A62E1B94895C}" type="pres">
      <dgm:prSet presAssocID="{C9113874-C446-4236-9C47-871E2C3F7DBD}" presName="node" presStyleLbl="node1" presStyleIdx="3" presStyleCnt="4">
        <dgm:presLayoutVars>
          <dgm:bulletEnabled val="1"/>
        </dgm:presLayoutVars>
      </dgm:prSet>
      <dgm:spPr/>
    </dgm:pt>
  </dgm:ptLst>
  <dgm:cxnLst>
    <dgm:cxn modelId="{EF604C01-BA82-F646-961A-7C2103A422DC}" type="presOf" srcId="{D5BB7F0C-8D18-4A97-B3D5-32788AA77F5E}" destId="{D6A3774E-A764-1341-A84D-B4092112C609}" srcOrd="0" destOrd="0" presId="urn:microsoft.com/office/officeart/2005/8/layout/process5"/>
    <dgm:cxn modelId="{37BF0309-002F-4144-8623-C0B7E54E1C2C}" type="presOf" srcId="{FA21A3A6-E87B-46A1-88ED-DC675CE7C3BB}" destId="{2809AB9B-6C5A-CA42-947B-83A811C7D87F}" srcOrd="0" destOrd="0" presId="urn:microsoft.com/office/officeart/2005/8/layout/process5"/>
    <dgm:cxn modelId="{A0664F1B-78E8-48ED-A52D-38D09E5C9576}" srcId="{D8F39A00-80DD-4017-94C6-35E9CBBA0D83}" destId="{524438CF-5EF2-46DB-8A26-00B69F364B6D}" srcOrd="2" destOrd="0" parTransId="{D4C14108-FD6B-4464-9BDA-623564DFB445}" sibTransId="{D5BB7F0C-8D18-4A97-B3D5-32788AA77F5E}"/>
    <dgm:cxn modelId="{6E9CEF60-CEC2-5940-BE54-E6F1BB1EB308}" type="presOf" srcId="{64588A7F-9CBE-475D-BC56-E95DF69E7F06}" destId="{498925FC-B7F1-2B47-B903-31E04EED4C5F}" srcOrd="0" destOrd="0" presId="urn:microsoft.com/office/officeart/2005/8/layout/process5"/>
    <dgm:cxn modelId="{3E65F563-F285-4146-831F-44291D47DCA2}" srcId="{D8F39A00-80DD-4017-94C6-35E9CBBA0D83}" destId="{C9113874-C446-4236-9C47-871E2C3F7DBD}" srcOrd="3" destOrd="0" parTransId="{7197377B-2FAD-415C-B5A0-D579CD65C46D}" sibTransId="{D8A14DC8-F662-4402-A45A-2B0370B6F7AE}"/>
    <dgm:cxn modelId="{0109E464-9C5A-4143-BF38-C3F414BA201C}" type="presOf" srcId="{C9113874-C446-4236-9C47-871E2C3F7DBD}" destId="{C2D7C88B-6A40-7E41-BA4A-A62E1B94895C}" srcOrd="0" destOrd="0" presId="urn:microsoft.com/office/officeart/2005/8/layout/process5"/>
    <dgm:cxn modelId="{A45B8166-A8AE-CA40-8D1D-691378F16632}" type="presOf" srcId="{99459F35-2796-4461-9D5D-AE3AA63C2E51}" destId="{56B5C1E0-E403-1247-A849-F6AF7391A46F}" srcOrd="1" destOrd="0" presId="urn:microsoft.com/office/officeart/2005/8/layout/process5"/>
    <dgm:cxn modelId="{CFF1D067-57BA-E945-BC65-B7C9224F8063}" type="presOf" srcId="{FA21A3A6-E87B-46A1-88ED-DC675CE7C3BB}" destId="{4D0833AD-E08A-B247-BFA7-AB18CAF71DE0}" srcOrd="1" destOrd="0" presId="urn:microsoft.com/office/officeart/2005/8/layout/process5"/>
    <dgm:cxn modelId="{C475617C-4514-AB4F-82C6-F03C81FBC646}" type="presOf" srcId="{99459F35-2796-4461-9D5D-AE3AA63C2E51}" destId="{8C5505F0-3899-1B46-8F92-C25FBA085AAC}" srcOrd="0" destOrd="0" presId="urn:microsoft.com/office/officeart/2005/8/layout/process5"/>
    <dgm:cxn modelId="{E10BC3B5-5142-4DEE-AD62-AF9E071FF1A0}" srcId="{D8F39A00-80DD-4017-94C6-35E9CBBA0D83}" destId="{9C451A6B-3524-4D4F-8C6A-3228C00AFAF1}" srcOrd="1" destOrd="0" parTransId="{BE7B47E2-1208-4355-8F01-E2916254B515}" sibTransId="{99459F35-2796-4461-9D5D-AE3AA63C2E51}"/>
    <dgm:cxn modelId="{021BB7CA-F6D1-4D4C-AC63-EE79675D9696}" type="presOf" srcId="{D8F39A00-80DD-4017-94C6-35E9CBBA0D83}" destId="{2A591B04-0CC5-CC4A-94E5-0F03A3A94393}" srcOrd="0" destOrd="0" presId="urn:microsoft.com/office/officeart/2005/8/layout/process5"/>
    <dgm:cxn modelId="{337696DD-ED09-43B0-816A-8FA3ECF81A48}" srcId="{D8F39A00-80DD-4017-94C6-35E9CBBA0D83}" destId="{64588A7F-9CBE-475D-BC56-E95DF69E7F06}" srcOrd="0" destOrd="0" parTransId="{73C4E7FD-4AE9-482B-9CEA-3DA056C65486}" sibTransId="{FA21A3A6-E87B-46A1-88ED-DC675CE7C3BB}"/>
    <dgm:cxn modelId="{E6EE12E1-0DBE-4047-839C-E3BB06D9BEF8}" type="presOf" srcId="{524438CF-5EF2-46DB-8A26-00B69F364B6D}" destId="{3577B75B-6A6D-114D-A3DA-0F296E11D993}" srcOrd="0" destOrd="0" presId="urn:microsoft.com/office/officeart/2005/8/layout/process5"/>
    <dgm:cxn modelId="{A11D6EED-B01E-F646-BEF2-A5F8FD9603B5}" type="presOf" srcId="{9C451A6B-3524-4D4F-8C6A-3228C00AFAF1}" destId="{ABE81D2B-CA57-3A47-BBE3-C32299D4DAED}" srcOrd="0" destOrd="0" presId="urn:microsoft.com/office/officeart/2005/8/layout/process5"/>
    <dgm:cxn modelId="{A265E4F9-6C82-654A-A6D2-0A89584F2EAB}" type="presOf" srcId="{D5BB7F0C-8D18-4A97-B3D5-32788AA77F5E}" destId="{ACD2779F-FCBC-B349-9059-DBCFFAA6FE0A}" srcOrd="1" destOrd="0" presId="urn:microsoft.com/office/officeart/2005/8/layout/process5"/>
    <dgm:cxn modelId="{B6AACFB7-BBE7-6549-9D23-6732404DDC88}" type="presParOf" srcId="{2A591B04-0CC5-CC4A-94E5-0F03A3A94393}" destId="{498925FC-B7F1-2B47-B903-31E04EED4C5F}" srcOrd="0" destOrd="0" presId="urn:microsoft.com/office/officeart/2005/8/layout/process5"/>
    <dgm:cxn modelId="{BB84D52E-40E4-034C-9B8E-FB5B5605CE9D}" type="presParOf" srcId="{2A591B04-0CC5-CC4A-94E5-0F03A3A94393}" destId="{2809AB9B-6C5A-CA42-947B-83A811C7D87F}" srcOrd="1" destOrd="0" presId="urn:microsoft.com/office/officeart/2005/8/layout/process5"/>
    <dgm:cxn modelId="{C7C35C32-5813-5E47-A213-F729844FBDCF}" type="presParOf" srcId="{2809AB9B-6C5A-CA42-947B-83A811C7D87F}" destId="{4D0833AD-E08A-B247-BFA7-AB18CAF71DE0}" srcOrd="0" destOrd="0" presId="urn:microsoft.com/office/officeart/2005/8/layout/process5"/>
    <dgm:cxn modelId="{C441D10F-8E2F-9443-BEC8-4F66092ECC35}" type="presParOf" srcId="{2A591B04-0CC5-CC4A-94E5-0F03A3A94393}" destId="{ABE81D2B-CA57-3A47-BBE3-C32299D4DAED}" srcOrd="2" destOrd="0" presId="urn:microsoft.com/office/officeart/2005/8/layout/process5"/>
    <dgm:cxn modelId="{5A44D64D-A325-C04E-8C3F-EF2A9B48A3CA}" type="presParOf" srcId="{2A591B04-0CC5-CC4A-94E5-0F03A3A94393}" destId="{8C5505F0-3899-1B46-8F92-C25FBA085AAC}" srcOrd="3" destOrd="0" presId="urn:microsoft.com/office/officeart/2005/8/layout/process5"/>
    <dgm:cxn modelId="{DC0CBA24-BD8A-5740-8D25-CD83CBC1DCE7}" type="presParOf" srcId="{8C5505F0-3899-1B46-8F92-C25FBA085AAC}" destId="{56B5C1E0-E403-1247-A849-F6AF7391A46F}" srcOrd="0" destOrd="0" presId="urn:microsoft.com/office/officeart/2005/8/layout/process5"/>
    <dgm:cxn modelId="{896AFF2E-7424-FC46-9620-F30CBF0128CD}" type="presParOf" srcId="{2A591B04-0CC5-CC4A-94E5-0F03A3A94393}" destId="{3577B75B-6A6D-114D-A3DA-0F296E11D993}" srcOrd="4" destOrd="0" presId="urn:microsoft.com/office/officeart/2005/8/layout/process5"/>
    <dgm:cxn modelId="{BB346073-2BDB-8942-935E-AA48B7D95444}" type="presParOf" srcId="{2A591B04-0CC5-CC4A-94E5-0F03A3A94393}" destId="{D6A3774E-A764-1341-A84D-B4092112C609}" srcOrd="5" destOrd="0" presId="urn:microsoft.com/office/officeart/2005/8/layout/process5"/>
    <dgm:cxn modelId="{FDD04031-AC49-AE42-A16C-AA722E5D0A8B}" type="presParOf" srcId="{D6A3774E-A764-1341-A84D-B4092112C609}" destId="{ACD2779F-FCBC-B349-9059-DBCFFAA6FE0A}" srcOrd="0" destOrd="0" presId="urn:microsoft.com/office/officeart/2005/8/layout/process5"/>
    <dgm:cxn modelId="{0970C21E-5C25-C944-BE78-BA44557B8AEB}" type="presParOf" srcId="{2A591B04-0CC5-CC4A-94E5-0F03A3A94393}" destId="{C2D7C88B-6A40-7E41-BA4A-A62E1B94895C}"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8DF84DF-4456-4554-980F-3DD108544366}"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101F2838-DBCF-4CC0-9B60-3A13C1775CFB}">
      <dgm:prSet/>
      <dgm:spPr/>
      <dgm:t>
        <a:bodyPr/>
        <a:lstStyle/>
        <a:p>
          <a:r>
            <a:rPr lang="en-GB" b="0" i="0"/>
            <a:t>The increased application of digital information systems has brought up serious issues regarding the security of personal and organisational information (Martin, 2021). </a:t>
          </a:r>
          <a:endParaRPr lang="en-US"/>
        </a:p>
      </dgm:t>
    </dgm:pt>
    <dgm:pt modelId="{7C152825-E818-452B-99FA-9F4BADF67A2A}" type="parTrans" cxnId="{C735D665-1C9E-4C5F-A601-D215930C417D}">
      <dgm:prSet/>
      <dgm:spPr/>
      <dgm:t>
        <a:bodyPr/>
        <a:lstStyle/>
        <a:p>
          <a:endParaRPr lang="en-US"/>
        </a:p>
      </dgm:t>
    </dgm:pt>
    <dgm:pt modelId="{7996DE46-5BD3-4E72-A4A2-616004940876}" type="sibTrans" cxnId="{C735D665-1C9E-4C5F-A601-D215930C417D}">
      <dgm:prSet/>
      <dgm:spPr/>
      <dgm:t>
        <a:bodyPr/>
        <a:lstStyle/>
        <a:p>
          <a:endParaRPr lang="en-US"/>
        </a:p>
      </dgm:t>
    </dgm:pt>
    <dgm:pt modelId="{B05526F0-2832-476A-97DD-8E789A49DA08}">
      <dgm:prSet/>
      <dgm:spPr/>
      <dgm:t>
        <a:bodyPr/>
        <a:lstStyle/>
        <a:p>
          <a:r>
            <a:rPr lang="en-GB" b="0" i="0"/>
            <a:t>Cyberattack and data breach Data breaches and cyberattacks are significant threats to organisational information that uses a substantial amount of digital data (BBC, 2023). </a:t>
          </a:r>
          <a:endParaRPr lang="en-US"/>
        </a:p>
      </dgm:t>
    </dgm:pt>
    <dgm:pt modelId="{F915B714-D62A-4289-964A-5137E72C9893}" type="parTrans" cxnId="{14A6A5AB-4356-41E4-A07B-370B54A8049A}">
      <dgm:prSet/>
      <dgm:spPr/>
      <dgm:t>
        <a:bodyPr/>
        <a:lstStyle/>
        <a:p>
          <a:endParaRPr lang="en-US"/>
        </a:p>
      </dgm:t>
    </dgm:pt>
    <dgm:pt modelId="{ACFFB52C-4B0B-4161-A6B8-D3AD1B038A80}" type="sibTrans" cxnId="{14A6A5AB-4356-41E4-A07B-370B54A8049A}">
      <dgm:prSet/>
      <dgm:spPr/>
      <dgm:t>
        <a:bodyPr/>
        <a:lstStyle/>
        <a:p>
          <a:endParaRPr lang="en-US"/>
        </a:p>
      </dgm:t>
    </dgm:pt>
    <dgm:pt modelId="{F635D5F4-D7D6-41F9-80A2-A10C6D878E06}">
      <dgm:prSet/>
      <dgm:spPr/>
      <dgm:t>
        <a:bodyPr/>
        <a:lstStyle/>
        <a:p>
          <a:r>
            <a:rPr lang="en-GB" b="0" i="0"/>
            <a:t>Automated decision systems and AI are notorious in producing bias or unfair results when they are poorly designed (Harvard Business Review, 2021). </a:t>
          </a:r>
          <a:endParaRPr lang="en-US"/>
        </a:p>
      </dgm:t>
    </dgm:pt>
    <dgm:pt modelId="{238B0F1C-3BFA-4E4E-856D-8C972555943B}" type="parTrans" cxnId="{75B50941-00B8-4154-9915-255CE80ABBCB}">
      <dgm:prSet/>
      <dgm:spPr/>
      <dgm:t>
        <a:bodyPr/>
        <a:lstStyle/>
        <a:p>
          <a:endParaRPr lang="en-US"/>
        </a:p>
      </dgm:t>
    </dgm:pt>
    <dgm:pt modelId="{50AC9028-732F-44EF-A04B-E80D13CE420F}" type="sibTrans" cxnId="{75B50941-00B8-4154-9915-255CE80ABBCB}">
      <dgm:prSet/>
      <dgm:spPr/>
      <dgm:t>
        <a:bodyPr/>
        <a:lstStyle/>
        <a:p>
          <a:endParaRPr lang="en-US"/>
        </a:p>
      </dgm:t>
    </dgm:pt>
    <dgm:pt modelId="{9FFE6F8D-9B29-4430-946D-5558A3CAD808}">
      <dgm:prSet/>
      <dgm:spPr/>
      <dgm:t>
        <a:bodyPr/>
        <a:lstStyle/>
        <a:p>
          <a:r>
            <a:rPr lang="en-GB" b="0" i="0"/>
            <a:t>Monitoring technology at work can also create an ethical issue concerning privacy and surveillance at work (Martin, 2021).</a:t>
          </a:r>
          <a:endParaRPr lang="en-US"/>
        </a:p>
      </dgm:t>
    </dgm:pt>
    <dgm:pt modelId="{0376AA95-6F8D-4CB8-962B-75BA80698306}" type="parTrans" cxnId="{072FE702-F1AD-4ADF-B6BC-D86B50E83498}">
      <dgm:prSet/>
      <dgm:spPr/>
      <dgm:t>
        <a:bodyPr/>
        <a:lstStyle/>
        <a:p>
          <a:endParaRPr lang="en-US"/>
        </a:p>
      </dgm:t>
    </dgm:pt>
    <dgm:pt modelId="{B3415015-D65E-4255-8717-8CDD5CAA1F5E}" type="sibTrans" cxnId="{072FE702-F1AD-4ADF-B6BC-D86B50E83498}">
      <dgm:prSet/>
      <dgm:spPr/>
      <dgm:t>
        <a:bodyPr/>
        <a:lstStyle/>
        <a:p>
          <a:endParaRPr lang="en-US"/>
        </a:p>
      </dgm:t>
    </dgm:pt>
    <dgm:pt modelId="{B84CD682-F2A9-6D45-B78F-044135B8AF4D}" type="pres">
      <dgm:prSet presAssocID="{58DF84DF-4456-4554-980F-3DD108544366}" presName="outerComposite" presStyleCnt="0">
        <dgm:presLayoutVars>
          <dgm:chMax val="5"/>
          <dgm:dir/>
          <dgm:resizeHandles val="exact"/>
        </dgm:presLayoutVars>
      </dgm:prSet>
      <dgm:spPr/>
    </dgm:pt>
    <dgm:pt modelId="{6ED96442-7D9B-9B4D-A093-9E23D811D2AC}" type="pres">
      <dgm:prSet presAssocID="{58DF84DF-4456-4554-980F-3DD108544366}" presName="dummyMaxCanvas" presStyleCnt="0">
        <dgm:presLayoutVars/>
      </dgm:prSet>
      <dgm:spPr/>
    </dgm:pt>
    <dgm:pt modelId="{D7939CF0-D770-EF45-AE28-4F2F36C13B69}" type="pres">
      <dgm:prSet presAssocID="{58DF84DF-4456-4554-980F-3DD108544366}" presName="FourNodes_1" presStyleLbl="node1" presStyleIdx="0" presStyleCnt="4">
        <dgm:presLayoutVars>
          <dgm:bulletEnabled val="1"/>
        </dgm:presLayoutVars>
      </dgm:prSet>
      <dgm:spPr/>
    </dgm:pt>
    <dgm:pt modelId="{FEBCFBE2-C24C-BC4D-A62C-85EFA8840BCA}" type="pres">
      <dgm:prSet presAssocID="{58DF84DF-4456-4554-980F-3DD108544366}" presName="FourNodes_2" presStyleLbl="node1" presStyleIdx="1" presStyleCnt="4">
        <dgm:presLayoutVars>
          <dgm:bulletEnabled val="1"/>
        </dgm:presLayoutVars>
      </dgm:prSet>
      <dgm:spPr/>
    </dgm:pt>
    <dgm:pt modelId="{4593520C-F176-3241-B26C-0C7F02E5C878}" type="pres">
      <dgm:prSet presAssocID="{58DF84DF-4456-4554-980F-3DD108544366}" presName="FourNodes_3" presStyleLbl="node1" presStyleIdx="2" presStyleCnt="4">
        <dgm:presLayoutVars>
          <dgm:bulletEnabled val="1"/>
        </dgm:presLayoutVars>
      </dgm:prSet>
      <dgm:spPr/>
    </dgm:pt>
    <dgm:pt modelId="{92C8BA55-FF7E-034A-8398-D909A696E2A3}" type="pres">
      <dgm:prSet presAssocID="{58DF84DF-4456-4554-980F-3DD108544366}" presName="FourNodes_4" presStyleLbl="node1" presStyleIdx="3" presStyleCnt="4">
        <dgm:presLayoutVars>
          <dgm:bulletEnabled val="1"/>
        </dgm:presLayoutVars>
      </dgm:prSet>
      <dgm:spPr/>
    </dgm:pt>
    <dgm:pt modelId="{D88062C6-1644-CF44-BAD1-140D01D03059}" type="pres">
      <dgm:prSet presAssocID="{58DF84DF-4456-4554-980F-3DD108544366}" presName="FourConn_1-2" presStyleLbl="fgAccFollowNode1" presStyleIdx="0" presStyleCnt="3">
        <dgm:presLayoutVars>
          <dgm:bulletEnabled val="1"/>
        </dgm:presLayoutVars>
      </dgm:prSet>
      <dgm:spPr/>
    </dgm:pt>
    <dgm:pt modelId="{6C4F0207-EE54-C248-BD7B-341178AC1FDF}" type="pres">
      <dgm:prSet presAssocID="{58DF84DF-4456-4554-980F-3DD108544366}" presName="FourConn_2-3" presStyleLbl="fgAccFollowNode1" presStyleIdx="1" presStyleCnt="3">
        <dgm:presLayoutVars>
          <dgm:bulletEnabled val="1"/>
        </dgm:presLayoutVars>
      </dgm:prSet>
      <dgm:spPr/>
    </dgm:pt>
    <dgm:pt modelId="{07476DB1-BFDC-194D-95D6-B1B536081164}" type="pres">
      <dgm:prSet presAssocID="{58DF84DF-4456-4554-980F-3DD108544366}" presName="FourConn_3-4" presStyleLbl="fgAccFollowNode1" presStyleIdx="2" presStyleCnt="3">
        <dgm:presLayoutVars>
          <dgm:bulletEnabled val="1"/>
        </dgm:presLayoutVars>
      </dgm:prSet>
      <dgm:spPr/>
    </dgm:pt>
    <dgm:pt modelId="{C09353A5-6779-1E44-ADF0-B115A2044950}" type="pres">
      <dgm:prSet presAssocID="{58DF84DF-4456-4554-980F-3DD108544366}" presName="FourNodes_1_text" presStyleLbl="node1" presStyleIdx="3" presStyleCnt="4">
        <dgm:presLayoutVars>
          <dgm:bulletEnabled val="1"/>
        </dgm:presLayoutVars>
      </dgm:prSet>
      <dgm:spPr/>
    </dgm:pt>
    <dgm:pt modelId="{56E029E0-A121-234E-9767-020DF5657680}" type="pres">
      <dgm:prSet presAssocID="{58DF84DF-4456-4554-980F-3DD108544366}" presName="FourNodes_2_text" presStyleLbl="node1" presStyleIdx="3" presStyleCnt="4">
        <dgm:presLayoutVars>
          <dgm:bulletEnabled val="1"/>
        </dgm:presLayoutVars>
      </dgm:prSet>
      <dgm:spPr/>
    </dgm:pt>
    <dgm:pt modelId="{112FA45A-8F29-F244-A6A4-76A183867FAC}" type="pres">
      <dgm:prSet presAssocID="{58DF84DF-4456-4554-980F-3DD108544366}" presName="FourNodes_3_text" presStyleLbl="node1" presStyleIdx="3" presStyleCnt="4">
        <dgm:presLayoutVars>
          <dgm:bulletEnabled val="1"/>
        </dgm:presLayoutVars>
      </dgm:prSet>
      <dgm:spPr/>
    </dgm:pt>
    <dgm:pt modelId="{AB0DCCEB-0F40-E440-9B80-44883C998556}" type="pres">
      <dgm:prSet presAssocID="{58DF84DF-4456-4554-980F-3DD108544366}" presName="FourNodes_4_text" presStyleLbl="node1" presStyleIdx="3" presStyleCnt="4">
        <dgm:presLayoutVars>
          <dgm:bulletEnabled val="1"/>
        </dgm:presLayoutVars>
      </dgm:prSet>
      <dgm:spPr/>
    </dgm:pt>
  </dgm:ptLst>
  <dgm:cxnLst>
    <dgm:cxn modelId="{072FE702-F1AD-4ADF-B6BC-D86B50E83498}" srcId="{58DF84DF-4456-4554-980F-3DD108544366}" destId="{9FFE6F8D-9B29-4430-946D-5558A3CAD808}" srcOrd="3" destOrd="0" parTransId="{0376AA95-6F8D-4CB8-962B-75BA80698306}" sibTransId="{B3415015-D65E-4255-8717-8CDD5CAA1F5E}"/>
    <dgm:cxn modelId="{B9A0CB12-438E-BF49-B72D-B7644B6C4B9B}" type="presOf" srcId="{9FFE6F8D-9B29-4430-946D-5558A3CAD808}" destId="{AB0DCCEB-0F40-E440-9B80-44883C998556}" srcOrd="1" destOrd="0" presId="urn:microsoft.com/office/officeart/2005/8/layout/vProcess5"/>
    <dgm:cxn modelId="{C1991323-BD8E-204C-812D-70D0A06AF919}" type="presOf" srcId="{F635D5F4-D7D6-41F9-80A2-A10C6D878E06}" destId="{4593520C-F176-3241-B26C-0C7F02E5C878}" srcOrd="0" destOrd="0" presId="urn:microsoft.com/office/officeart/2005/8/layout/vProcess5"/>
    <dgm:cxn modelId="{337B1D3B-978C-2C48-A875-49D0F3EE080A}" type="presOf" srcId="{58DF84DF-4456-4554-980F-3DD108544366}" destId="{B84CD682-F2A9-6D45-B78F-044135B8AF4D}" srcOrd="0" destOrd="0" presId="urn:microsoft.com/office/officeart/2005/8/layout/vProcess5"/>
    <dgm:cxn modelId="{75B50941-00B8-4154-9915-255CE80ABBCB}" srcId="{58DF84DF-4456-4554-980F-3DD108544366}" destId="{F635D5F4-D7D6-41F9-80A2-A10C6D878E06}" srcOrd="2" destOrd="0" parTransId="{238B0F1C-3BFA-4E4E-856D-8C972555943B}" sibTransId="{50AC9028-732F-44EF-A04B-E80D13CE420F}"/>
    <dgm:cxn modelId="{5A71E446-9A85-4A42-9CD7-653A37E42546}" type="presOf" srcId="{F635D5F4-D7D6-41F9-80A2-A10C6D878E06}" destId="{112FA45A-8F29-F244-A6A4-76A183867FAC}" srcOrd="1" destOrd="0" presId="urn:microsoft.com/office/officeart/2005/8/layout/vProcess5"/>
    <dgm:cxn modelId="{B521645A-853A-B74C-A2CC-CDCB7C93C09C}" type="presOf" srcId="{7996DE46-5BD3-4E72-A4A2-616004940876}" destId="{D88062C6-1644-CF44-BAD1-140D01D03059}" srcOrd="0" destOrd="0" presId="urn:microsoft.com/office/officeart/2005/8/layout/vProcess5"/>
    <dgm:cxn modelId="{C735D665-1C9E-4C5F-A601-D215930C417D}" srcId="{58DF84DF-4456-4554-980F-3DD108544366}" destId="{101F2838-DBCF-4CC0-9B60-3A13C1775CFB}" srcOrd="0" destOrd="0" parTransId="{7C152825-E818-452B-99FA-9F4BADF67A2A}" sibTransId="{7996DE46-5BD3-4E72-A4A2-616004940876}"/>
    <dgm:cxn modelId="{68B3A769-B965-664F-8E02-0A75B9554188}" type="presOf" srcId="{9FFE6F8D-9B29-4430-946D-5558A3CAD808}" destId="{92C8BA55-FF7E-034A-8398-D909A696E2A3}" srcOrd="0" destOrd="0" presId="urn:microsoft.com/office/officeart/2005/8/layout/vProcess5"/>
    <dgm:cxn modelId="{F998EB76-9465-A345-B7CF-770ADEB3B618}" type="presOf" srcId="{50AC9028-732F-44EF-A04B-E80D13CE420F}" destId="{07476DB1-BFDC-194D-95D6-B1B536081164}" srcOrd="0" destOrd="0" presId="urn:microsoft.com/office/officeart/2005/8/layout/vProcess5"/>
    <dgm:cxn modelId="{0B48D479-D121-AE41-B851-0F0BE3C73313}" type="presOf" srcId="{101F2838-DBCF-4CC0-9B60-3A13C1775CFB}" destId="{C09353A5-6779-1E44-ADF0-B115A2044950}" srcOrd="1" destOrd="0" presId="urn:microsoft.com/office/officeart/2005/8/layout/vProcess5"/>
    <dgm:cxn modelId="{ACA79B83-3141-DA41-84DA-1BEC1BA3E1D9}" type="presOf" srcId="{B05526F0-2832-476A-97DD-8E789A49DA08}" destId="{FEBCFBE2-C24C-BC4D-A62C-85EFA8840BCA}" srcOrd="0" destOrd="0" presId="urn:microsoft.com/office/officeart/2005/8/layout/vProcess5"/>
    <dgm:cxn modelId="{5D2FA292-6FF5-0C4B-A12A-E655D068CC2A}" type="presOf" srcId="{ACFFB52C-4B0B-4161-A6B8-D3AD1B038A80}" destId="{6C4F0207-EE54-C248-BD7B-341178AC1FDF}" srcOrd="0" destOrd="0" presId="urn:microsoft.com/office/officeart/2005/8/layout/vProcess5"/>
    <dgm:cxn modelId="{14A6A5AB-4356-41E4-A07B-370B54A8049A}" srcId="{58DF84DF-4456-4554-980F-3DD108544366}" destId="{B05526F0-2832-476A-97DD-8E789A49DA08}" srcOrd="1" destOrd="0" parTransId="{F915B714-D62A-4289-964A-5137E72C9893}" sibTransId="{ACFFB52C-4B0B-4161-A6B8-D3AD1B038A80}"/>
    <dgm:cxn modelId="{3FBE03D2-EC53-6C43-A800-EFABA89F6468}" type="presOf" srcId="{101F2838-DBCF-4CC0-9B60-3A13C1775CFB}" destId="{D7939CF0-D770-EF45-AE28-4F2F36C13B69}" srcOrd="0" destOrd="0" presId="urn:microsoft.com/office/officeart/2005/8/layout/vProcess5"/>
    <dgm:cxn modelId="{9004D4E3-66CD-FD42-8846-6A7FABABF825}" type="presOf" srcId="{B05526F0-2832-476A-97DD-8E789A49DA08}" destId="{56E029E0-A121-234E-9767-020DF5657680}" srcOrd="1" destOrd="0" presId="urn:microsoft.com/office/officeart/2005/8/layout/vProcess5"/>
    <dgm:cxn modelId="{3CF7B2F8-74DE-D44B-97C9-B747F334DB33}" type="presParOf" srcId="{B84CD682-F2A9-6D45-B78F-044135B8AF4D}" destId="{6ED96442-7D9B-9B4D-A093-9E23D811D2AC}" srcOrd="0" destOrd="0" presId="urn:microsoft.com/office/officeart/2005/8/layout/vProcess5"/>
    <dgm:cxn modelId="{5E52A8A5-97A8-5140-B6AA-8FA2964A277A}" type="presParOf" srcId="{B84CD682-F2A9-6D45-B78F-044135B8AF4D}" destId="{D7939CF0-D770-EF45-AE28-4F2F36C13B69}" srcOrd="1" destOrd="0" presId="urn:microsoft.com/office/officeart/2005/8/layout/vProcess5"/>
    <dgm:cxn modelId="{26F553B4-610F-3248-8408-1FC84BF91F04}" type="presParOf" srcId="{B84CD682-F2A9-6D45-B78F-044135B8AF4D}" destId="{FEBCFBE2-C24C-BC4D-A62C-85EFA8840BCA}" srcOrd="2" destOrd="0" presId="urn:microsoft.com/office/officeart/2005/8/layout/vProcess5"/>
    <dgm:cxn modelId="{71D87C0D-8B8F-5C4C-A72F-9A2AFB016199}" type="presParOf" srcId="{B84CD682-F2A9-6D45-B78F-044135B8AF4D}" destId="{4593520C-F176-3241-B26C-0C7F02E5C878}" srcOrd="3" destOrd="0" presId="urn:microsoft.com/office/officeart/2005/8/layout/vProcess5"/>
    <dgm:cxn modelId="{DE916578-000D-F54D-8990-0943E88049B9}" type="presParOf" srcId="{B84CD682-F2A9-6D45-B78F-044135B8AF4D}" destId="{92C8BA55-FF7E-034A-8398-D909A696E2A3}" srcOrd="4" destOrd="0" presId="urn:microsoft.com/office/officeart/2005/8/layout/vProcess5"/>
    <dgm:cxn modelId="{9D197CCE-B5BA-F549-9CA5-5FA6CF96DF26}" type="presParOf" srcId="{B84CD682-F2A9-6D45-B78F-044135B8AF4D}" destId="{D88062C6-1644-CF44-BAD1-140D01D03059}" srcOrd="5" destOrd="0" presId="urn:microsoft.com/office/officeart/2005/8/layout/vProcess5"/>
    <dgm:cxn modelId="{4BD68183-8E14-CD46-8BB2-9E1971513E9D}" type="presParOf" srcId="{B84CD682-F2A9-6D45-B78F-044135B8AF4D}" destId="{6C4F0207-EE54-C248-BD7B-341178AC1FDF}" srcOrd="6" destOrd="0" presId="urn:microsoft.com/office/officeart/2005/8/layout/vProcess5"/>
    <dgm:cxn modelId="{B263ECDF-1C55-9544-881B-443B22CF635D}" type="presParOf" srcId="{B84CD682-F2A9-6D45-B78F-044135B8AF4D}" destId="{07476DB1-BFDC-194D-95D6-B1B536081164}" srcOrd="7" destOrd="0" presId="urn:microsoft.com/office/officeart/2005/8/layout/vProcess5"/>
    <dgm:cxn modelId="{53735E9D-2462-2E4B-B57D-0B7488FA5985}" type="presParOf" srcId="{B84CD682-F2A9-6D45-B78F-044135B8AF4D}" destId="{C09353A5-6779-1E44-ADF0-B115A2044950}" srcOrd="8" destOrd="0" presId="urn:microsoft.com/office/officeart/2005/8/layout/vProcess5"/>
    <dgm:cxn modelId="{9A505B77-F475-8B47-8A9F-A91AC6272825}" type="presParOf" srcId="{B84CD682-F2A9-6D45-B78F-044135B8AF4D}" destId="{56E029E0-A121-234E-9767-020DF5657680}" srcOrd="9" destOrd="0" presId="urn:microsoft.com/office/officeart/2005/8/layout/vProcess5"/>
    <dgm:cxn modelId="{CF5E6091-9370-5943-8CCF-E8ECDBC9BA11}" type="presParOf" srcId="{B84CD682-F2A9-6D45-B78F-044135B8AF4D}" destId="{112FA45A-8F29-F244-A6A4-76A183867FAC}" srcOrd="10" destOrd="0" presId="urn:microsoft.com/office/officeart/2005/8/layout/vProcess5"/>
    <dgm:cxn modelId="{5E291686-50AB-0447-A4A5-8A7305475A5B}" type="presParOf" srcId="{B84CD682-F2A9-6D45-B78F-044135B8AF4D}" destId="{AB0DCCEB-0F40-E440-9B80-44883C998556}"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22A288B-7EB1-4C2A-9211-7CF402271E57}" type="doc">
      <dgm:prSet loTypeId="urn:microsoft.com/office/officeart/2005/8/layout/chart3" loCatId="cycle" qsTypeId="urn:microsoft.com/office/officeart/2005/8/quickstyle/simple1" qsCatId="simple" csTypeId="urn:microsoft.com/office/officeart/2005/8/colors/accent0_3" csCatId="mainScheme"/>
      <dgm:spPr/>
      <dgm:t>
        <a:bodyPr/>
        <a:lstStyle/>
        <a:p>
          <a:endParaRPr lang="en-US"/>
        </a:p>
      </dgm:t>
    </dgm:pt>
    <dgm:pt modelId="{7673F5F0-1522-4A2D-9625-8D20FDE053F4}">
      <dgm:prSet/>
      <dgm:spPr/>
      <dgm:t>
        <a:bodyPr/>
        <a:lstStyle/>
        <a:p>
          <a:r>
            <a:rPr lang="en-GB" b="0" i="0"/>
            <a:t>This is because organisations should have effective data protection policies that facilitate the responsible management of customer and employee data (Martin, 2021).</a:t>
          </a:r>
          <a:endParaRPr lang="en-US"/>
        </a:p>
      </dgm:t>
    </dgm:pt>
    <dgm:pt modelId="{F76B11F4-AE65-4C38-95C5-A7B7270DB96D}" type="parTrans" cxnId="{B0A9963E-6070-4DB8-8875-2A25611BDB29}">
      <dgm:prSet/>
      <dgm:spPr/>
      <dgm:t>
        <a:bodyPr/>
        <a:lstStyle/>
        <a:p>
          <a:endParaRPr lang="en-US"/>
        </a:p>
      </dgm:t>
    </dgm:pt>
    <dgm:pt modelId="{E2E3C4F9-36D7-4E37-8A50-1621CF0279CF}" type="sibTrans" cxnId="{B0A9963E-6070-4DB8-8875-2A25611BDB29}">
      <dgm:prSet/>
      <dgm:spPr/>
      <dgm:t>
        <a:bodyPr/>
        <a:lstStyle/>
        <a:p>
          <a:endParaRPr lang="en-US"/>
        </a:p>
      </dgm:t>
    </dgm:pt>
    <dgm:pt modelId="{0E1A242F-025C-42B8-B875-3C709E0DA30D}">
      <dgm:prSet/>
      <dgm:spPr/>
      <dgm:t>
        <a:bodyPr/>
        <a:lstStyle/>
        <a:p>
          <a:r>
            <a:rPr lang="en-GB" b="0" i="0"/>
            <a:t>Encryption, firewalls and access controls are examples of some of the cybersecurity technologies necessary to safeguard sensitive organisational data (BBC, 2023).</a:t>
          </a:r>
          <a:endParaRPr lang="en-US"/>
        </a:p>
      </dgm:t>
    </dgm:pt>
    <dgm:pt modelId="{965E0FEE-60D6-479E-9EE1-EE667A4BB06D}" type="parTrans" cxnId="{86555ACB-0DA3-48D1-9E56-01340355D09A}">
      <dgm:prSet/>
      <dgm:spPr/>
      <dgm:t>
        <a:bodyPr/>
        <a:lstStyle/>
        <a:p>
          <a:endParaRPr lang="en-US"/>
        </a:p>
      </dgm:t>
    </dgm:pt>
    <dgm:pt modelId="{212A7CE0-E462-4B95-A160-49988EFE42B3}" type="sibTrans" cxnId="{86555ACB-0DA3-48D1-9E56-01340355D09A}">
      <dgm:prSet/>
      <dgm:spPr/>
      <dgm:t>
        <a:bodyPr/>
        <a:lstStyle/>
        <a:p>
          <a:endParaRPr lang="en-US"/>
        </a:p>
      </dgm:t>
    </dgm:pt>
    <dgm:pt modelId="{06F1FE79-A138-4304-A90D-7396B184B6F5}">
      <dgm:prSet/>
      <dgm:spPr/>
      <dgm:t>
        <a:bodyPr/>
        <a:lstStyle/>
        <a:p>
          <a:r>
            <a:rPr lang="en-GB" b="0" i="0"/>
            <a:t>Firms are using more ethical AI systems to bring some transparency and fairness to automated decision-making systems (Harvard Business Review, 2021).</a:t>
          </a:r>
          <a:endParaRPr lang="en-US"/>
        </a:p>
      </dgm:t>
    </dgm:pt>
    <dgm:pt modelId="{4CD6DC1C-A831-4BB7-92C4-04EF08E48720}" type="parTrans" cxnId="{D228D699-796C-4340-B678-508C3C65E10F}">
      <dgm:prSet/>
      <dgm:spPr/>
      <dgm:t>
        <a:bodyPr/>
        <a:lstStyle/>
        <a:p>
          <a:endParaRPr lang="en-US"/>
        </a:p>
      </dgm:t>
    </dgm:pt>
    <dgm:pt modelId="{ED822E46-0591-4A93-8D1B-024E6199F448}" type="sibTrans" cxnId="{D228D699-796C-4340-B678-508C3C65E10F}">
      <dgm:prSet/>
      <dgm:spPr/>
      <dgm:t>
        <a:bodyPr/>
        <a:lstStyle/>
        <a:p>
          <a:endParaRPr lang="en-US"/>
        </a:p>
      </dgm:t>
    </dgm:pt>
    <dgm:pt modelId="{004AF47A-61C1-4A8A-A0E8-3C93EBED0140}">
      <dgm:prSet/>
      <dgm:spPr/>
      <dgm:t>
        <a:bodyPr/>
        <a:lstStyle/>
        <a:p>
          <a:r>
            <a:rPr lang="en-GB" b="0" i="0"/>
            <a:t>Training programmes on responsible data use and cybersecurity practices should be significant in order to create awareness among the employees (Laudon, 2022).</a:t>
          </a:r>
          <a:endParaRPr lang="en-US"/>
        </a:p>
      </dgm:t>
    </dgm:pt>
    <dgm:pt modelId="{4571F426-D0E3-4EE5-9114-13059DAD377D}" type="parTrans" cxnId="{1223012E-06E9-447E-8634-E4FDCE397501}">
      <dgm:prSet/>
      <dgm:spPr/>
      <dgm:t>
        <a:bodyPr/>
        <a:lstStyle/>
        <a:p>
          <a:endParaRPr lang="en-US"/>
        </a:p>
      </dgm:t>
    </dgm:pt>
    <dgm:pt modelId="{BE3688C8-637F-4822-8227-BDC3544CDE53}" type="sibTrans" cxnId="{1223012E-06E9-447E-8634-E4FDCE397501}">
      <dgm:prSet/>
      <dgm:spPr/>
      <dgm:t>
        <a:bodyPr/>
        <a:lstStyle/>
        <a:p>
          <a:endParaRPr lang="en-US"/>
        </a:p>
      </dgm:t>
    </dgm:pt>
    <dgm:pt modelId="{3E83B4A0-89E3-734D-97A3-CA80CB2F9075}" type="pres">
      <dgm:prSet presAssocID="{C22A288B-7EB1-4C2A-9211-7CF402271E57}" presName="compositeShape" presStyleCnt="0">
        <dgm:presLayoutVars>
          <dgm:chMax val="7"/>
          <dgm:dir/>
          <dgm:resizeHandles val="exact"/>
        </dgm:presLayoutVars>
      </dgm:prSet>
      <dgm:spPr/>
    </dgm:pt>
    <dgm:pt modelId="{AFAE2590-E1E7-3D41-A36E-BF166BC6FA1A}" type="pres">
      <dgm:prSet presAssocID="{C22A288B-7EB1-4C2A-9211-7CF402271E57}" presName="wedge1" presStyleLbl="node1" presStyleIdx="0" presStyleCnt="4"/>
      <dgm:spPr/>
    </dgm:pt>
    <dgm:pt modelId="{70C13128-093D-EC43-BB1F-74574FBD05F6}" type="pres">
      <dgm:prSet presAssocID="{C22A288B-7EB1-4C2A-9211-7CF402271E57}" presName="wedge1Tx" presStyleLbl="node1" presStyleIdx="0" presStyleCnt="4">
        <dgm:presLayoutVars>
          <dgm:chMax val="0"/>
          <dgm:chPref val="0"/>
          <dgm:bulletEnabled val="1"/>
        </dgm:presLayoutVars>
      </dgm:prSet>
      <dgm:spPr/>
    </dgm:pt>
    <dgm:pt modelId="{C140CF21-C5C5-C549-A3F3-C547F2174EA8}" type="pres">
      <dgm:prSet presAssocID="{C22A288B-7EB1-4C2A-9211-7CF402271E57}" presName="wedge2" presStyleLbl="node1" presStyleIdx="1" presStyleCnt="4"/>
      <dgm:spPr/>
    </dgm:pt>
    <dgm:pt modelId="{80C4F519-02E9-294C-9829-748FF23FB56F}" type="pres">
      <dgm:prSet presAssocID="{C22A288B-7EB1-4C2A-9211-7CF402271E57}" presName="wedge2Tx" presStyleLbl="node1" presStyleIdx="1" presStyleCnt="4">
        <dgm:presLayoutVars>
          <dgm:chMax val="0"/>
          <dgm:chPref val="0"/>
          <dgm:bulletEnabled val="1"/>
        </dgm:presLayoutVars>
      </dgm:prSet>
      <dgm:spPr/>
    </dgm:pt>
    <dgm:pt modelId="{471EC746-6587-3944-80BE-F569DAA78E66}" type="pres">
      <dgm:prSet presAssocID="{C22A288B-7EB1-4C2A-9211-7CF402271E57}" presName="wedge3" presStyleLbl="node1" presStyleIdx="2" presStyleCnt="4"/>
      <dgm:spPr/>
    </dgm:pt>
    <dgm:pt modelId="{5FF996EC-1724-6740-911C-98709156F7B3}" type="pres">
      <dgm:prSet presAssocID="{C22A288B-7EB1-4C2A-9211-7CF402271E57}" presName="wedge3Tx" presStyleLbl="node1" presStyleIdx="2" presStyleCnt="4">
        <dgm:presLayoutVars>
          <dgm:chMax val="0"/>
          <dgm:chPref val="0"/>
          <dgm:bulletEnabled val="1"/>
        </dgm:presLayoutVars>
      </dgm:prSet>
      <dgm:spPr/>
    </dgm:pt>
    <dgm:pt modelId="{CF78C47C-4A52-734A-BC19-3435FED29EFA}" type="pres">
      <dgm:prSet presAssocID="{C22A288B-7EB1-4C2A-9211-7CF402271E57}" presName="wedge4" presStyleLbl="node1" presStyleIdx="3" presStyleCnt="4"/>
      <dgm:spPr/>
    </dgm:pt>
    <dgm:pt modelId="{95AEE13A-36CF-A74E-8DB8-100B8EBD1287}" type="pres">
      <dgm:prSet presAssocID="{C22A288B-7EB1-4C2A-9211-7CF402271E57}" presName="wedge4Tx" presStyleLbl="node1" presStyleIdx="3" presStyleCnt="4">
        <dgm:presLayoutVars>
          <dgm:chMax val="0"/>
          <dgm:chPref val="0"/>
          <dgm:bulletEnabled val="1"/>
        </dgm:presLayoutVars>
      </dgm:prSet>
      <dgm:spPr/>
    </dgm:pt>
  </dgm:ptLst>
  <dgm:cxnLst>
    <dgm:cxn modelId="{469FEF13-83EE-AB4B-AF54-ABD432D1344A}" type="presOf" srcId="{0E1A242F-025C-42B8-B875-3C709E0DA30D}" destId="{C140CF21-C5C5-C549-A3F3-C547F2174EA8}" srcOrd="0" destOrd="0" presId="urn:microsoft.com/office/officeart/2005/8/layout/chart3"/>
    <dgm:cxn modelId="{6D5DA518-F74B-1742-8070-D6E646DC13EF}" type="presOf" srcId="{C22A288B-7EB1-4C2A-9211-7CF402271E57}" destId="{3E83B4A0-89E3-734D-97A3-CA80CB2F9075}" srcOrd="0" destOrd="0" presId="urn:microsoft.com/office/officeart/2005/8/layout/chart3"/>
    <dgm:cxn modelId="{F4DB7B2C-75CE-8B4F-A856-FD265607E486}" type="presOf" srcId="{0E1A242F-025C-42B8-B875-3C709E0DA30D}" destId="{80C4F519-02E9-294C-9829-748FF23FB56F}" srcOrd="1" destOrd="0" presId="urn:microsoft.com/office/officeart/2005/8/layout/chart3"/>
    <dgm:cxn modelId="{1223012E-06E9-447E-8634-E4FDCE397501}" srcId="{C22A288B-7EB1-4C2A-9211-7CF402271E57}" destId="{004AF47A-61C1-4A8A-A0E8-3C93EBED0140}" srcOrd="3" destOrd="0" parTransId="{4571F426-D0E3-4EE5-9114-13059DAD377D}" sibTransId="{BE3688C8-637F-4822-8227-BDC3544CDE53}"/>
    <dgm:cxn modelId="{26F5D834-33DC-AB44-BC0D-E2865C9247BB}" type="presOf" srcId="{06F1FE79-A138-4304-A90D-7396B184B6F5}" destId="{471EC746-6587-3944-80BE-F569DAA78E66}" srcOrd="0" destOrd="0" presId="urn:microsoft.com/office/officeart/2005/8/layout/chart3"/>
    <dgm:cxn modelId="{B0A9963E-6070-4DB8-8875-2A25611BDB29}" srcId="{C22A288B-7EB1-4C2A-9211-7CF402271E57}" destId="{7673F5F0-1522-4A2D-9625-8D20FDE053F4}" srcOrd="0" destOrd="0" parTransId="{F76B11F4-AE65-4C38-95C5-A7B7270DB96D}" sibTransId="{E2E3C4F9-36D7-4E37-8A50-1621CF0279CF}"/>
    <dgm:cxn modelId="{8EBD765E-BA08-FE48-8326-2A764DA2C7FB}" type="presOf" srcId="{7673F5F0-1522-4A2D-9625-8D20FDE053F4}" destId="{AFAE2590-E1E7-3D41-A36E-BF166BC6FA1A}" srcOrd="0" destOrd="0" presId="urn:microsoft.com/office/officeart/2005/8/layout/chart3"/>
    <dgm:cxn modelId="{27481D7D-23E8-E44F-BFC0-8A32AFCC1323}" type="presOf" srcId="{06F1FE79-A138-4304-A90D-7396B184B6F5}" destId="{5FF996EC-1724-6740-911C-98709156F7B3}" srcOrd="1" destOrd="0" presId="urn:microsoft.com/office/officeart/2005/8/layout/chart3"/>
    <dgm:cxn modelId="{5802FD8B-F609-4047-A0EA-16C5E40564A5}" type="presOf" srcId="{004AF47A-61C1-4A8A-A0E8-3C93EBED0140}" destId="{CF78C47C-4A52-734A-BC19-3435FED29EFA}" srcOrd="0" destOrd="0" presId="urn:microsoft.com/office/officeart/2005/8/layout/chart3"/>
    <dgm:cxn modelId="{D228D699-796C-4340-B678-508C3C65E10F}" srcId="{C22A288B-7EB1-4C2A-9211-7CF402271E57}" destId="{06F1FE79-A138-4304-A90D-7396B184B6F5}" srcOrd="2" destOrd="0" parTransId="{4CD6DC1C-A831-4BB7-92C4-04EF08E48720}" sibTransId="{ED822E46-0591-4A93-8D1B-024E6199F448}"/>
    <dgm:cxn modelId="{C05960B9-2D0D-D74C-9FD8-9129FA208807}" type="presOf" srcId="{004AF47A-61C1-4A8A-A0E8-3C93EBED0140}" destId="{95AEE13A-36CF-A74E-8DB8-100B8EBD1287}" srcOrd="1" destOrd="0" presId="urn:microsoft.com/office/officeart/2005/8/layout/chart3"/>
    <dgm:cxn modelId="{86555ACB-0DA3-48D1-9E56-01340355D09A}" srcId="{C22A288B-7EB1-4C2A-9211-7CF402271E57}" destId="{0E1A242F-025C-42B8-B875-3C709E0DA30D}" srcOrd="1" destOrd="0" parTransId="{965E0FEE-60D6-479E-9EE1-EE667A4BB06D}" sibTransId="{212A7CE0-E462-4B95-A160-49988EFE42B3}"/>
    <dgm:cxn modelId="{E5579CD0-AC51-6C44-B617-DE7A95100D7F}" type="presOf" srcId="{7673F5F0-1522-4A2D-9625-8D20FDE053F4}" destId="{70C13128-093D-EC43-BB1F-74574FBD05F6}" srcOrd="1" destOrd="0" presId="urn:microsoft.com/office/officeart/2005/8/layout/chart3"/>
    <dgm:cxn modelId="{F08CEB82-92C7-0B45-9212-FF402AE78B31}" type="presParOf" srcId="{3E83B4A0-89E3-734D-97A3-CA80CB2F9075}" destId="{AFAE2590-E1E7-3D41-A36E-BF166BC6FA1A}" srcOrd="0" destOrd="0" presId="urn:microsoft.com/office/officeart/2005/8/layout/chart3"/>
    <dgm:cxn modelId="{98B4D27B-2941-0847-B331-FA9D57882549}" type="presParOf" srcId="{3E83B4A0-89E3-734D-97A3-CA80CB2F9075}" destId="{70C13128-093D-EC43-BB1F-74574FBD05F6}" srcOrd="1" destOrd="0" presId="urn:microsoft.com/office/officeart/2005/8/layout/chart3"/>
    <dgm:cxn modelId="{F0646296-7E11-6647-B4AD-27EE386D1A52}" type="presParOf" srcId="{3E83B4A0-89E3-734D-97A3-CA80CB2F9075}" destId="{C140CF21-C5C5-C549-A3F3-C547F2174EA8}" srcOrd="2" destOrd="0" presId="urn:microsoft.com/office/officeart/2005/8/layout/chart3"/>
    <dgm:cxn modelId="{F0ED2549-36F8-CD4C-91F8-5DAEA36701C0}" type="presParOf" srcId="{3E83B4A0-89E3-734D-97A3-CA80CB2F9075}" destId="{80C4F519-02E9-294C-9829-748FF23FB56F}" srcOrd="3" destOrd="0" presId="urn:microsoft.com/office/officeart/2005/8/layout/chart3"/>
    <dgm:cxn modelId="{1D0018C9-E689-E546-B913-C8C2EEB4A381}" type="presParOf" srcId="{3E83B4A0-89E3-734D-97A3-CA80CB2F9075}" destId="{471EC746-6587-3944-80BE-F569DAA78E66}" srcOrd="4" destOrd="0" presId="urn:microsoft.com/office/officeart/2005/8/layout/chart3"/>
    <dgm:cxn modelId="{3659664F-94B9-E64D-91C1-699B6BB6CAFA}" type="presParOf" srcId="{3E83B4A0-89E3-734D-97A3-CA80CB2F9075}" destId="{5FF996EC-1724-6740-911C-98709156F7B3}" srcOrd="5" destOrd="0" presId="urn:microsoft.com/office/officeart/2005/8/layout/chart3"/>
    <dgm:cxn modelId="{F2E21ACA-540C-BB49-A123-3229E53354EF}" type="presParOf" srcId="{3E83B4A0-89E3-734D-97A3-CA80CB2F9075}" destId="{CF78C47C-4A52-734A-BC19-3435FED29EFA}" srcOrd="6" destOrd="0" presId="urn:microsoft.com/office/officeart/2005/8/layout/chart3"/>
    <dgm:cxn modelId="{A922EA99-F8CC-404C-B265-90C26591DC49}" type="presParOf" srcId="{3E83B4A0-89E3-734D-97A3-CA80CB2F9075}" destId="{95AEE13A-36CF-A74E-8DB8-100B8EBD1287}" srcOrd="7"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F6697D-F604-4ADC-86A4-C82ABBEEAE4A}">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48BE32-B325-4B7F-BEAD-76193677FA7B}">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7E0FDA-5388-45BA-A139-26FF9865A468}">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b="0" i="0" kern="1200"/>
            <a:t>Information systems Information systems are orchestrated sets of people, technology and processes that are used to gather and process as well as give out information in organisations (Laudon, 2022). </a:t>
          </a:r>
          <a:endParaRPr lang="en-US" sz="1400" kern="1200"/>
        </a:p>
      </dsp:txBody>
      <dsp:txXfrm>
        <a:off x="1948202" y="368029"/>
        <a:ext cx="3233964" cy="1371985"/>
      </dsp:txXfrm>
    </dsp:sp>
    <dsp:sp modelId="{262BF889-A6B0-4FDB-9837-6B1D4FAE2A95}">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9D4E32-1B07-45EC-AAB7-43022003E9AB}">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A6269C-BC3B-43F4-9B00-D0533729B742}">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b="0" i="0" kern="1200"/>
            <a:t>It is worth noting that businesses are increasingly depending on the information systems to enable them to maintain operational effectiveness and make informed managerial decisions (Stair and Reynolds, 2021). </a:t>
          </a:r>
          <a:endParaRPr lang="en-US" sz="1400" kern="1200"/>
        </a:p>
      </dsp:txBody>
      <dsp:txXfrm>
        <a:off x="7411643" y="368029"/>
        <a:ext cx="3233964" cy="1371985"/>
      </dsp:txXfrm>
    </dsp:sp>
    <dsp:sp modelId="{1642C05E-97C4-4ADE-BB63-CA67D246C9F3}">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F47B55-F31D-4918-AC10-3FFB179560BD}">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1F97006-9F0C-4907-88CA-3BA82B59697F}">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b="0" i="0" kern="1200"/>
            <a:t>As organisations gain competitive advantage and respond faster to market changes, digital information systems facilitate organisational productivity (Pearlson et al., 2020). </a:t>
          </a:r>
          <a:endParaRPr lang="en-US" sz="1400" kern="1200"/>
        </a:p>
      </dsp:txBody>
      <dsp:txXfrm>
        <a:off x="1948202" y="2452790"/>
        <a:ext cx="3233964" cy="1371985"/>
      </dsp:txXfrm>
    </dsp:sp>
    <dsp:sp modelId="{871BF675-2211-410D-8F90-2D4D98F57B05}">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3DAE3B-6C69-4620-AA53-8D751F22BECE}">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867795-2D8A-4638-BA24-22832D88805E}">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GB" sz="1400" b="0" i="0" kern="1200"/>
            <a:t>The present presentation will discuss major business information systems, compare their advantages and drawbacks, and give some recommendations regarding the choice of information systems to a growing organisation.</a:t>
          </a:r>
          <a:endParaRPr lang="en-US" sz="1400" kern="1200"/>
        </a:p>
      </dsp:txBody>
      <dsp:txXfrm>
        <a:off x="7411643" y="2452790"/>
        <a:ext cx="3233964" cy="13719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B870AE-2B5B-4F6D-A2E9-F06CC2037BEB}">
      <dsp:nvSpPr>
        <dsp:cNvPr id="0" name=""/>
        <dsp:cNvSpPr/>
      </dsp:nvSpPr>
      <dsp:spPr>
        <a:xfrm>
          <a:off x="0" y="2258"/>
          <a:ext cx="6830568" cy="11444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ADEC46-3C2B-4573-82D4-9590C7F0AA99}">
      <dsp:nvSpPr>
        <dsp:cNvPr id="0" name=""/>
        <dsp:cNvSpPr/>
      </dsp:nvSpPr>
      <dsp:spPr>
        <a:xfrm>
          <a:off x="346197" y="259760"/>
          <a:ext cx="629450" cy="6294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CD0583-D789-40E1-8E9B-8FD430A69FCF}">
      <dsp:nvSpPr>
        <dsp:cNvPr id="0" name=""/>
        <dsp:cNvSpPr/>
      </dsp:nvSpPr>
      <dsp:spPr>
        <a:xfrm>
          <a:off x="1321846" y="2258"/>
          <a:ext cx="5508721" cy="1144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122" tIns="121122" rIns="121122" bIns="121122" numCol="1" spcCol="1270" anchor="ctr" anchorCtr="0">
          <a:noAutofit/>
        </a:bodyPr>
        <a:lstStyle/>
        <a:p>
          <a:pPr marL="0" lvl="0" indent="0" algn="l" defTabSz="711200">
            <a:lnSpc>
              <a:spcPct val="90000"/>
            </a:lnSpc>
            <a:spcBef>
              <a:spcPct val="0"/>
            </a:spcBef>
            <a:spcAft>
              <a:spcPct val="35000"/>
            </a:spcAft>
            <a:buNone/>
          </a:pPr>
          <a:r>
            <a:rPr lang="en-GB" sz="1600" b="0" i="0" kern="1200"/>
            <a:t>The information systems assist in the efficiency of the organisation by automating all the routine processes and enhancing the accuracy of all the operational data (O’Brien and Marakas, 2020). </a:t>
          </a:r>
          <a:endParaRPr lang="en-US" sz="1600" kern="1200"/>
        </a:p>
      </dsp:txBody>
      <dsp:txXfrm>
        <a:off x="1321846" y="2258"/>
        <a:ext cx="5508721" cy="1144455"/>
      </dsp:txXfrm>
    </dsp:sp>
    <dsp:sp modelId="{0302EA75-44E9-45F3-B99B-77991CA64867}">
      <dsp:nvSpPr>
        <dsp:cNvPr id="0" name=""/>
        <dsp:cNvSpPr/>
      </dsp:nvSpPr>
      <dsp:spPr>
        <a:xfrm>
          <a:off x="0" y="1432827"/>
          <a:ext cx="6830568" cy="11444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6BB0AC-23C2-46B5-B10A-380E7F05CAE8}">
      <dsp:nvSpPr>
        <dsp:cNvPr id="0" name=""/>
        <dsp:cNvSpPr/>
      </dsp:nvSpPr>
      <dsp:spPr>
        <a:xfrm>
          <a:off x="346197" y="1690330"/>
          <a:ext cx="629450" cy="6294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B1D8BB-2F53-46F4-B260-546A01004C1B}">
      <dsp:nvSpPr>
        <dsp:cNvPr id="0" name=""/>
        <dsp:cNvSpPr/>
      </dsp:nvSpPr>
      <dsp:spPr>
        <a:xfrm>
          <a:off x="1321846" y="1432827"/>
          <a:ext cx="5508721" cy="1144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122" tIns="121122" rIns="121122" bIns="121122" numCol="1" spcCol="1270" anchor="ctr" anchorCtr="0">
          <a:noAutofit/>
        </a:bodyPr>
        <a:lstStyle/>
        <a:p>
          <a:pPr marL="0" lvl="0" indent="0" algn="l" defTabSz="711200">
            <a:lnSpc>
              <a:spcPct val="90000"/>
            </a:lnSpc>
            <a:spcBef>
              <a:spcPct val="0"/>
            </a:spcBef>
            <a:spcAft>
              <a:spcPct val="35000"/>
            </a:spcAft>
            <a:buNone/>
          </a:pPr>
          <a:r>
            <a:rPr lang="en-GB" sz="1600" b="0" i="0" kern="1200"/>
            <a:t>Information systems assist managers in evaluating performance of the business, as well as, to make strategic decisions (Laudon, 2022). </a:t>
          </a:r>
          <a:endParaRPr lang="en-US" sz="1600" kern="1200"/>
        </a:p>
      </dsp:txBody>
      <dsp:txXfrm>
        <a:off x="1321846" y="1432827"/>
        <a:ext cx="5508721" cy="1144455"/>
      </dsp:txXfrm>
    </dsp:sp>
    <dsp:sp modelId="{0B250CC2-71EB-4D34-BB6A-69465EE2C74F}">
      <dsp:nvSpPr>
        <dsp:cNvPr id="0" name=""/>
        <dsp:cNvSpPr/>
      </dsp:nvSpPr>
      <dsp:spPr>
        <a:xfrm>
          <a:off x="0" y="2863396"/>
          <a:ext cx="6830568" cy="11444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B1BA8C-8F55-4C45-84BB-01C5058EB5F3}">
      <dsp:nvSpPr>
        <dsp:cNvPr id="0" name=""/>
        <dsp:cNvSpPr/>
      </dsp:nvSpPr>
      <dsp:spPr>
        <a:xfrm>
          <a:off x="346197" y="3120899"/>
          <a:ext cx="629450" cy="6294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A275C8-6655-42C7-ABB0-ED8572A7913D}">
      <dsp:nvSpPr>
        <dsp:cNvPr id="0" name=""/>
        <dsp:cNvSpPr/>
      </dsp:nvSpPr>
      <dsp:spPr>
        <a:xfrm>
          <a:off x="1321846" y="2863396"/>
          <a:ext cx="5508721" cy="1144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122" tIns="121122" rIns="121122" bIns="121122" numCol="1" spcCol="1270" anchor="ctr" anchorCtr="0">
          <a:noAutofit/>
        </a:bodyPr>
        <a:lstStyle/>
        <a:p>
          <a:pPr marL="0" lvl="0" indent="0" algn="l" defTabSz="711200">
            <a:lnSpc>
              <a:spcPct val="90000"/>
            </a:lnSpc>
            <a:spcBef>
              <a:spcPct val="0"/>
            </a:spcBef>
            <a:spcAft>
              <a:spcPct val="35000"/>
            </a:spcAft>
            <a:buNone/>
          </a:pPr>
          <a:r>
            <a:rPr lang="en-GB" sz="1600" b="0" i="0" kern="1200"/>
            <a:t>Cohesive digital systems enhance the communication and coordination between departments within the organisation (Pearlson et al., 2020). </a:t>
          </a:r>
          <a:endParaRPr lang="en-US" sz="1600" kern="1200"/>
        </a:p>
      </dsp:txBody>
      <dsp:txXfrm>
        <a:off x="1321846" y="2863396"/>
        <a:ext cx="5508721" cy="1144455"/>
      </dsp:txXfrm>
    </dsp:sp>
    <dsp:sp modelId="{E635E172-812A-4928-AC6C-713C444B6071}">
      <dsp:nvSpPr>
        <dsp:cNvPr id="0" name=""/>
        <dsp:cNvSpPr/>
      </dsp:nvSpPr>
      <dsp:spPr>
        <a:xfrm>
          <a:off x="0" y="4293966"/>
          <a:ext cx="6830568" cy="11444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6B31F4-5128-4B93-9083-5A8D0545A9A6}">
      <dsp:nvSpPr>
        <dsp:cNvPr id="0" name=""/>
        <dsp:cNvSpPr/>
      </dsp:nvSpPr>
      <dsp:spPr>
        <a:xfrm>
          <a:off x="346197" y="4551468"/>
          <a:ext cx="629450" cy="62945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F9E12C-86B5-46A0-9458-368FE16D1D4D}">
      <dsp:nvSpPr>
        <dsp:cNvPr id="0" name=""/>
        <dsp:cNvSpPr/>
      </dsp:nvSpPr>
      <dsp:spPr>
        <a:xfrm>
          <a:off x="1321846" y="4293966"/>
          <a:ext cx="5508721" cy="1144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122" tIns="121122" rIns="121122" bIns="121122" numCol="1" spcCol="1270" anchor="ctr" anchorCtr="0">
          <a:noAutofit/>
        </a:bodyPr>
        <a:lstStyle/>
        <a:p>
          <a:pPr marL="0" lvl="0" indent="0" algn="l" defTabSz="711200">
            <a:lnSpc>
              <a:spcPct val="90000"/>
            </a:lnSpc>
            <a:spcBef>
              <a:spcPct val="0"/>
            </a:spcBef>
            <a:spcAft>
              <a:spcPct val="35000"/>
            </a:spcAft>
            <a:buNone/>
          </a:pPr>
          <a:r>
            <a:rPr lang="en-GB" sz="1600" b="0" i="0" kern="1200"/>
            <a:t>These are some of the ways information systems can be efficiently used by organisations to create a stronger competitive advantage and react faster to customer needs (McAfee and Brynjolfsson, 2021).</a:t>
          </a:r>
          <a:endParaRPr lang="en-US" sz="1600" kern="1200"/>
        </a:p>
      </dsp:txBody>
      <dsp:txXfrm>
        <a:off x="1321846" y="4293966"/>
        <a:ext cx="5508721" cy="11444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6EE943-79B4-DC45-8AB9-771D596A43D9}">
      <dsp:nvSpPr>
        <dsp:cNvPr id="0" name=""/>
        <dsp:cNvSpPr/>
      </dsp:nvSpPr>
      <dsp:spPr>
        <a:xfrm>
          <a:off x="0" y="0"/>
          <a:ext cx="8412480" cy="95729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Under operation and managerial requirements, organisations have various kinds of information systems (Stair and Reynolds, 2021). </a:t>
          </a:r>
          <a:endParaRPr lang="en-US" sz="1800" kern="1200"/>
        </a:p>
      </dsp:txBody>
      <dsp:txXfrm>
        <a:off x="28038" y="28038"/>
        <a:ext cx="7298593" cy="901218"/>
      </dsp:txXfrm>
    </dsp:sp>
    <dsp:sp modelId="{BCE2C6F2-3B8C-A243-89BA-E332F8BF0C09}">
      <dsp:nvSpPr>
        <dsp:cNvPr id="0" name=""/>
        <dsp:cNvSpPr/>
      </dsp:nvSpPr>
      <dsp:spPr>
        <a:xfrm>
          <a:off x="704545" y="1131347"/>
          <a:ext cx="8412480" cy="957294"/>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Those are Management Information Systems (MIS), in which structured reports are used to help managers monitor and control (Laudon, 2022). </a:t>
          </a:r>
          <a:endParaRPr lang="en-US" sz="1800" kern="1200"/>
        </a:p>
      </dsp:txBody>
      <dsp:txXfrm>
        <a:off x="732583" y="1159385"/>
        <a:ext cx="7029617" cy="901218"/>
      </dsp:txXfrm>
    </dsp:sp>
    <dsp:sp modelId="{3F52CFD1-3D00-7C42-8372-9039F315FDB4}">
      <dsp:nvSpPr>
        <dsp:cNvPr id="0" name=""/>
        <dsp:cNvSpPr/>
      </dsp:nvSpPr>
      <dsp:spPr>
        <a:xfrm>
          <a:off x="1398574" y="2262695"/>
          <a:ext cx="8412480" cy="957294"/>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Other functions encompassed in the integration of Enterprise Resource Planning (ERP) systems include finance, operations and supply chain management (Monk and Wagner, 2020).</a:t>
          </a:r>
          <a:endParaRPr lang="en-US" sz="1800" kern="1200"/>
        </a:p>
      </dsp:txBody>
      <dsp:txXfrm>
        <a:off x="1426612" y="2290733"/>
        <a:ext cx="7040133" cy="901218"/>
      </dsp:txXfrm>
    </dsp:sp>
    <dsp:sp modelId="{6408FB3C-76E4-4F4D-9601-B1C8123AE881}">
      <dsp:nvSpPr>
        <dsp:cNvPr id="0" name=""/>
        <dsp:cNvSpPr/>
      </dsp:nvSpPr>
      <dsp:spPr>
        <a:xfrm>
          <a:off x="2103119" y="3394043"/>
          <a:ext cx="8412480" cy="957294"/>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a:t>Customer Relationship Management (CRM) systems are aimed at ensuring customer interaction analysis and management to enhance service and loyalty (Buttle and Maklan, 2022).</a:t>
          </a:r>
          <a:endParaRPr lang="en-US" sz="1800" kern="1200"/>
        </a:p>
      </dsp:txBody>
      <dsp:txXfrm>
        <a:off x="2131157" y="3422081"/>
        <a:ext cx="7029617" cy="901218"/>
      </dsp:txXfrm>
    </dsp:sp>
    <dsp:sp modelId="{8915BE72-7C6E-154B-AADA-83E99EF0AF2D}">
      <dsp:nvSpPr>
        <dsp:cNvPr id="0" name=""/>
        <dsp:cNvSpPr/>
      </dsp:nvSpPr>
      <dsp:spPr>
        <a:xfrm>
          <a:off x="7790238" y="733200"/>
          <a:ext cx="622241" cy="622241"/>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930242" y="733200"/>
        <a:ext cx="342233" cy="468236"/>
      </dsp:txXfrm>
    </dsp:sp>
    <dsp:sp modelId="{5C6FFBF0-88E4-B743-89A0-C6EE2ED2C5CB}">
      <dsp:nvSpPr>
        <dsp:cNvPr id="0" name=""/>
        <dsp:cNvSpPr/>
      </dsp:nvSpPr>
      <dsp:spPr>
        <a:xfrm>
          <a:off x="8494783" y="1864548"/>
          <a:ext cx="622241" cy="622241"/>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634787" y="1864548"/>
        <a:ext cx="342233" cy="468236"/>
      </dsp:txXfrm>
    </dsp:sp>
    <dsp:sp modelId="{92F5D911-6A18-3C45-B914-F8C30D9EA412}">
      <dsp:nvSpPr>
        <dsp:cNvPr id="0" name=""/>
        <dsp:cNvSpPr/>
      </dsp:nvSpPr>
      <dsp:spPr>
        <a:xfrm>
          <a:off x="9188813" y="2995896"/>
          <a:ext cx="622241" cy="622241"/>
        </a:xfrm>
        <a:prstGeom prst="downArrow">
          <a:avLst>
            <a:gd name="adj1" fmla="val 55000"/>
            <a:gd name="adj2" fmla="val 45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328817" y="2995896"/>
        <a:ext cx="342233" cy="4682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8581ED-8A55-A747-987D-5CA3DFC26F4E}">
      <dsp:nvSpPr>
        <dsp:cNvPr id="0" name=""/>
        <dsp:cNvSpPr/>
      </dsp:nvSpPr>
      <dsp:spPr>
        <a:xfrm>
          <a:off x="0" y="533"/>
          <a:ext cx="6245265" cy="135602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Enterprise Resource Planning systems are system bundles that would unify various organisational processes under one centralised digital platform (Monk and Wagner, 2020). </a:t>
          </a:r>
          <a:endParaRPr lang="en-US" sz="1900" kern="1200"/>
        </a:p>
      </dsp:txBody>
      <dsp:txXfrm>
        <a:off x="66196" y="66729"/>
        <a:ext cx="6112873" cy="1223637"/>
      </dsp:txXfrm>
    </dsp:sp>
    <dsp:sp modelId="{266C5006-91AD-9A4D-BBF2-6791810D94EF}">
      <dsp:nvSpPr>
        <dsp:cNvPr id="0" name=""/>
        <dsp:cNvSpPr/>
      </dsp:nvSpPr>
      <dsp:spPr>
        <a:xfrm>
          <a:off x="0" y="1411283"/>
          <a:ext cx="6245265" cy="1356029"/>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ERP systems enable the sharing of real-time information between departments like finance, operations, procurement and human resources (Laudon, 2022).</a:t>
          </a:r>
          <a:endParaRPr lang="en-US" sz="1900" kern="1200"/>
        </a:p>
      </dsp:txBody>
      <dsp:txXfrm>
        <a:off x="66196" y="1477479"/>
        <a:ext cx="6112873" cy="1223637"/>
      </dsp:txXfrm>
    </dsp:sp>
    <dsp:sp modelId="{D452D6BC-EEC7-1247-920A-C7CC31CA9A64}">
      <dsp:nvSpPr>
        <dsp:cNvPr id="0" name=""/>
        <dsp:cNvSpPr/>
      </dsp:nvSpPr>
      <dsp:spPr>
        <a:xfrm>
          <a:off x="0" y="2822033"/>
          <a:ext cx="6245265" cy="1356029"/>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It will enhance the efficiency of organisations, duplication of work is minimised, and coordination between business units is improved due to this integration (McAfee and Brynjolfsson, 2021). </a:t>
          </a:r>
          <a:endParaRPr lang="en-US" sz="1900" kern="1200"/>
        </a:p>
      </dsp:txBody>
      <dsp:txXfrm>
        <a:off x="66196" y="2888229"/>
        <a:ext cx="6112873" cy="1223637"/>
      </dsp:txXfrm>
    </dsp:sp>
    <dsp:sp modelId="{BF8C9E0A-01E7-CE42-93EC-55F7FEF49A33}">
      <dsp:nvSpPr>
        <dsp:cNvPr id="0" name=""/>
        <dsp:cNvSpPr/>
      </dsp:nvSpPr>
      <dsp:spPr>
        <a:xfrm>
          <a:off x="0" y="4232783"/>
          <a:ext cx="6245265" cy="1356029"/>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a:t>These pros notwithstanding, ERP installation may be expensive and cumbersome to organisations (O’Brien and Marakas, 2020).</a:t>
          </a:r>
          <a:endParaRPr lang="en-US" sz="1900" kern="1200"/>
        </a:p>
      </dsp:txBody>
      <dsp:txXfrm>
        <a:off x="66196" y="4298979"/>
        <a:ext cx="6112873" cy="12236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322751-51D9-5A44-A81F-4D0EF68DC761}">
      <dsp:nvSpPr>
        <dsp:cNvPr id="0" name=""/>
        <dsp:cNvSpPr/>
      </dsp:nvSpPr>
      <dsp:spPr>
        <a:xfrm>
          <a:off x="379476" y="0"/>
          <a:ext cx="5504687" cy="5504687"/>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7B24E1-9794-8247-A757-ED31BE6159F1}">
      <dsp:nvSpPr>
        <dsp:cNvPr id="0" name=""/>
        <dsp:cNvSpPr/>
      </dsp:nvSpPr>
      <dsp:spPr>
        <a:xfrm>
          <a:off x="902421" y="522945"/>
          <a:ext cx="2146828" cy="2146828"/>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Customer Relationship Management systems deal with customer information and contacts to enhance customer relationships in the long term (Buttle and Maklan, 2022).</a:t>
          </a:r>
          <a:endParaRPr lang="en-US" sz="1400" kern="1200"/>
        </a:p>
      </dsp:txBody>
      <dsp:txXfrm>
        <a:off x="1007221" y="627745"/>
        <a:ext cx="1937228" cy="1937228"/>
      </dsp:txXfrm>
    </dsp:sp>
    <dsp:sp modelId="{2644115E-A1F3-D141-B503-53914F71EAA9}">
      <dsp:nvSpPr>
        <dsp:cNvPr id="0" name=""/>
        <dsp:cNvSpPr/>
      </dsp:nvSpPr>
      <dsp:spPr>
        <a:xfrm>
          <a:off x="3214390" y="522945"/>
          <a:ext cx="2146828" cy="2146828"/>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CRM platforms also provide organisations with the ability to monitor customer behaviour, sales activity and performance in marketing (Laudon, 2022). </a:t>
          </a:r>
          <a:endParaRPr lang="en-US" sz="1400" kern="1200"/>
        </a:p>
      </dsp:txBody>
      <dsp:txXfrm>
        <a:off x="3319190" y="627745"/>
        <a:ext cx="1937228" cy="1937228"/>
      </dsp:txXfrm>
    </dsp:sp>
    <dsp:sp modelId="{58EAF2A8-C460-D246-9BEF-16E35D26D5C5}">
      <dsp:nvSpPr>
        <dsp:cNvPr id="0" name=""/>
        <dsp:cNvSpPr/>
      </dsp:nvSpPr>
      <dsp:spPr>
        <a:xfrm>
          <a:off x="902421" y="2834914"/>
          <a:ext cx="2146828" cy="2146828"/>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CRM systems help businesses to personalise marketing and enhance customer experience (Payne and Frow, 2020).</a:t>
          </a:r>
          <a:endParaRPr lang="en-US" sz="1400" kern="1200"/>
        </a:p>
      </dsp:txBody>
      <dsp:txXfrm>
        <a:off x="1007221" y="2939714"/>
        <a:ext cx="1937228" cy="1937228"/>
      </dsp:txXfrm>
    </dsp:sp>
    <dsp:sp modelId="{75F5DE35-5E90-C44C-8336-B2F631CE7097}">
      <dsp:nvSpPr>
        <dsp:cNvPr id="0" name=""/>
        <dsp:cNvSpPr/>
      </dsp:nvSpPr>
      <dsp:spPr>
        <a:xfrm>
          <a:off x="3214390" y="2834914"/>
          <a:ext cx="2146828" cy="2146828"/>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Nevertheless, CRM solutions may make some people worry about data protection and proper utilization of personal information in their customers (Martin, 2021).</a:t>
          </a:r>
          <a:endParaRPr lang="en-US" sz="1400" kern="1200"/>
        </a:p>
      </dsp:txBody>
      <dsp:txXfrm>
        <a:off x="3319190" y="2939714"/>
        <a:ext cx="1937228" cy="193722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8925FC-B7F1-2B47-B903-31E04EED4C5F}">
      <dsp:nvSpPr>
        <dsp:cNvPr id="0" name=""/>
        <dsp:cNvSpPr/>
      </dsp:nvSpPr>
      <dsp:spPr>
        <a:xfrm>
          <a:off x="1223" y="665279"/>
          <a:ext cx="2608830" cy="1565298"/>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0" i="0" kern="1200"/>
            <a:t>MIS systems facilitate managerial decision-making mostly by means of organized reporting and monitoring of business performance (Stair and Reynolds, 2021). </a:t>
          </a:r>
          <a:endParaRPr lang="en-US" sz="1300" kern="1200"/>
        </a:p>
      </dsp:txBody>
      <dsp:txXfrm>
        <a:off x="47069" y="711125"/>
        <a:ext cx="2517138" cy="1473606"/>
      </dsp:txXfrm>
    </dsp:sp>
    <dsp:sp modelId="{2809AB9B-6C5A-CA42-947B-83A811C7D87F}">
      <dsp:nvSpPr>
        <dsp:cNvPr id="0" name=""/>
        <dsp:cNvSpPr/>
      </dsp:nvSpPr>
      <dsp:spPr>
        <a:xfrm>
          <a:off x="2839630" y="1124433"/>
          <a:ext cx="553072" cy="646989"/>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a:off x="2839630" y="1253831"/>
        <a:ext cx="387150" cy="388193"/>
      </dsp:txXfrm>
    </dsp:sp>
    <dsp:sp modelId="{ABE81D2B-CA57-3A47-BBE3-C32299D4DAED}">
      <dsp:nvSpPr>
        <dsp:cNvPr id="0" name=""/>
        <dsp:cNvSpPr/>
      </dsp:nvSpPr>
      <dsp:spPr>
        <a:xfrm>
          <a:off x="3653586" y="665279"/>
          <a:ext cx="2608830" cy="1565298"/>
        </a:xfrm>
        <a:prstGeom prst="roundRect">
          <a:avLst>
            <a:gd name="adj" fmla="val 100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0" i="0" kern="1200"/>
            <a:t>ERP systems are aimed at uniting organisational units and enhancing efficiency in the work of internal organisations (Monk and Wagner, 2020). </a:t>
          </a:r>
          <a:endParaRPr lang="en-US" sz="1300" kern="1200"/>
        </a:p>
      </dsp:txBody>
      <dsp:txXfrm>
        <a:off x="3699432" y="711125"/>
        <a:ext cx="2517138" cy="1473606"/>
      </dsp:txXfrm>
    </dsp:sp>
    <dsp:sp modelId="{8C5505F0-3899-1B46-8F92-C25FBA085AAC}">
      <dsp:nvSpPr>
        <dsp:cNvPr id="0" name=""/>
        <dsp:cNvSpPr/>
      </dsp:nvSpPr>
      <dsp:spPr>
        <a:xfrm rot="5400000">
          <a:off x="4681465" y="2413196"/>
          <a:ext cx="553072" cy="646989"/>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4763905" y="2460154"/>
        <a:ext cx="388193" cy="387150"/>
      </dsp:txXfrm>
    </dsp:sp>
    <dsp:sp modelId="{3577B75B-6A6D-114D-A3DA-0F296E11D993}">
      <dsp:nvSpPr>
        <dsp:cNvPr id="0" name=""/>
        <dsp:cNvSpPr/>
      </dsp:nvSpPr>
      <dsp:spPr>
        <a:xfrm>
          <a:off x="3653586" y="3274110"/>
          <a:ext cx="2608830" cy="1565298"/>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0" i="0" kern="1200"/>
            <a:t>CRM systems are systems that focus on the analysis of customer information in order to improve marketing and customer satisfaction (Buttle and Maklan, 2022). </a:t>
          </a:r>
          <a:endParaRPr lang="en-US" sz="1300" kern="1200"/>
        </a:p>
      </dsp:txBody>
      <dsp:txXfrm>
        <a:off x="3699432" y="3319956"/>
        <a:ext cx="2517138" cy="1473606"/>
      </dsp:txXfrm>
    </dsp:sp>
    <dsp:sp modelId="{D6A3774E-A764-1341-A84D-B4092112C609}">
      <dsp:nvSpPr>
        <dsp:cNvPr id="0" name=""/>
        <dsp:cNvSpPr/>
      </dsp:nvSpPr>
      <dsp:spPr>
        <a:xfrm rot="10800000">
          <a:off x="2870936" y="3733264"/>
          <a:ext cx="553072" cy="646989"/>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10800000">
        <a:off x="3036858" y="3862662"/>
        <a:ext cx="387150" cy="388193"/>
      </dsp:txXfrm>
    </dsp:sp>
    <dsp:sp modelId="{C2D7C88B-6A40-7E41-BA4A-A62E1B94895C}">
      <dsp:nvSpPr>
        <dsp:cNvPr id="0" name=""/>
        <dsp:cNvSpPr/>
      </dsp:nvSpPr>
      <dsp:spPr>
        <a:xfrm>
          <a:off x="1223" y="3274110"/>
          <a:ext cx="2608830" cy="1565298"/>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0" i="0" kern="1200"/>
            <a:t>These systems are usually integrated together in organisations to enhance internal processes as well as interaction with the external customers (Pearlson et al., 2020).</a:t>
          </a:r>
          <a:endParaRPr lang="en-US" sz="1300" kern="1200"/>
        </a:p>
      </dsp:txBody>
      <dsp:txXfrm>
        <a:off x="47069" y="3319956"/>
        <a:ext cx="2517138" cy="14736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39CF0-D770-EF45-AE28-4F2F36C13B69}">
      <dsp:nvSpPr>
        <dsp:cNvPr id="0" name=""/>
        <dsp:cNvSpPr/>
      </dsp:nvSpPr>
      <dsp:spPr>
        <a:xfrm>
          <a:off x="0" y="0"/>
          <a:ext cx="5010912" cy="121103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The increased application of digital information systems has brought up serious issues regarding the security of personal and organisational information (Martin, 2021). </a:t>
          </a:r>
          <a:endParaRPr lang="en-US" sz="1400" kern="1200"/>
        </a:p>
      </dsp:txBody>
      <dsp:txXfrm>
        <a:off x="35470" y="35470"/>
        <a:ext cx="3601782" cy="1140091"/>
      </dsp:txXfrm>
    </dsp:sp>
    <dsp:sp modelId="{FEBCFBE2-C24C-BC4D-A62C-85EFA8840BCA}">
      <dsp:nvSpPr>
        <dsp:cNvPr id="0" name=""/>
        <dsp:cNvSpPr/>
      </dsp:nvSpPr>
      <dsp:spPr>
        <a:xfrm>
          <a:off x="419663" y="1431218"/>
          <a:ext cx="5010912" cy="1211031"/>
        </a:xfrm>
        <a:prstGeom prst="roundRect">
          <a:avLst>
            <a:gd name="adj" fmla="val 10000"/>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Cyberattack and data breach Data breaches and cyberattacks are significant threats to organisational information that uses a substantial amount of digital data (BBC, 2023). </a:t>
          </a:r>
          <a:endParaRPr lang="en-US" sz="1400" kern="1200"/>
        </a:p>
      </dsp:txBody>
      <dsp:txXfrm>
        <a:off x="455133" y="1466688"/>
        <a:ext cx="3733137" cy="1140091"/>
      </dsp:txXfrm>
    </dsp:sp>
    <dsp:sp modelId="{4593520C-F176-3241-B26C-0C7F02E5C878}">
      <dsp:nvSpPr>
        <dsp:cNvPr id="0" name=""/>
        <dsp:cNvSpPr/>
      </dsp:nvSpPr>
      <dsp:spPr>
        <a:xfrm>
          <a:off x="833064" y="2862437"/>
          <a:ext cx="5010912" cy="1211031"/>
        </a:xfrm>
        <a:prstGeom prst="roundRect">
          <a:avLst>
            <a:gd name="adj" fmla="val 10000"/>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Automated decision systems and AI are notorious in producing bias or unfair results when they are poorly designed (Harvard Business Review, 2021). </a:t>
          </a:r>
          <a:endParaRPr lang="en-US" sz="1400" kern="1200"/>
        </a:p>
      </dsp:txBody>
      <dsp:txXfrm>
        <a:off x="868534" y="2897907"/>
        <a:ext cx="3739401" cy="1140091"/>
      </dsp:txXfrm>
    </dsp:sp>
    <dsp:sp modelId="{92C8BA55-FF7E-034A-8398-D909A696E2A3}">
      <dsp:nvSpPr>
        <dsp:cNvPr id="0" name=""/>
        <dsp:cNvSpPr/>
      </dsp:nvSpPr>
      <dsp:spPr>
        <a:xfrm>
          <a:off x="1252728" y="4293656"/>
          <a:ext cx="5010912" cy="1211031"/>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Monitoring technology at work can also create an ethical issue concerning privacy and surveillance at work (Martin, 2021).</a:t>
          </a:r>
          <a:endParaRPr lang="en-US" sz="1400" kern="1200"/>
        </a:p>
      </dsp:txBody>
      <dsp:txXfrm>
        <a:off x="1288198" y="4329126"/>
        <a:ext cx="3733137" cy="1140091"/>
      </dsp:txXfrm>
    </dsp:sp>
    <dsp:sp modelId="{D88062C6-1644-CF44-BAD1-140D01D03059}">
      <dsp:nvSpPr>
        <dsp:cNvPr id="0" name=""/>
        <dsp:cNvSpPr/>
      </dsp:nvSpPr>
      <dsp:spPr>
        <a:xfrm>
          <a:off x="4223741" y="927539"/>
          <a:ext cx="787170" cy="787170"/>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4400854" y="927539"/>
        <a:ext cx="432944" cy="592345"/>
      </dsp:txXfrm>
    </dsp:sp>
    <dsp:sp modelId="{6C4F0207-EE54-C248-BD7B-341178AC1FDF}">
      <dsp:nvSpPr>
        <dsp:cNvPr id="0" name=""/>
        <dsp:cNvSpPr/>
      </dsp:nvSpPr>
      <dsp:spPr>
        <a:xfrm>
          <a:off x="4643405" y="2358758"/>
          <a:ext cx="787170" cy="787170"/>
        </a:xfrm>
        <a:prstGeom prst="downArrow">
          <a:avLst>
            <a:gd name="adj1" fmla="val 55000"/>
            <a:gd name="adj2" fmla="val 45000"/>
          </a:avLst>
        </a:prstGeom>
        <a:solidFill>
          <a:schemeClr val="accent2">
            <a:tint val="40000"/>
            <a:alpha val="90000"/>
            <a:hueOff val="3367359"/>
            <a:satOff val="-31116"/>
            <a:lumOff val="-3508"/>
            <a:alphaOff val="0"/>
          </a:schemeClr>
        </a:solidFill>
        <a:ln w="19050" cap="flat" cmpd="sng" algn="ctr">
          <a:solidFill>
            <a:schemeClr val="accent2">
              <a:tint val="40000"/>
              <a:alpha val="90000"/>
              <a:hueOff val="3367359"/>
              <a:satOff val="-31116"/>
              <a:lumOff val="-35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4820518" y="2358758"/>
        <a:ext cx="432944" cy="592345"/>
      </dsp:txXfrm>
    </dsp:sp>
    <dsp:sp modelId="{07476DB1-BFDC-194D-95D6-B1B536081164}">
      <dsp:nvSpPr>
        <dsp:cNvPr id="0" name=""/>
        <dsp:cNvSpPr/>
      </dsp:nvSpPr>
      <dsp:spPr>
        <a:xfrm>
          <a:off x="5056805" y="3789977"/>
          <a:ext cx="787170" cy="787170"/>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5233918" y="3789977"/>
        <a:ext cx="432944" cy="5923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AE2590-E1E7-3D41-A36E-BF166BC6FA1A}">
      <dsp:nvSpPr>
        <dsp:cNvPr id="0" name=""/>
        <dsp:cNvSpPr/>
      </dsp:nvSpPr>
      <dsp:spPr>
        <a:xfrm>
          <a:off x="1085875" y="346846"/>
          <a:ext cx="4676585" cy="4676585"/>
        </a:xfrm>
        <a:prstGeom prst="pie">
          <a:avLst>
            <a:gd name="adj1" fmla="val 16200000"/>
            <a:gd name="adj2" fmla="val 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0" i="0" kern="1200"/>
            <a:t>This is because organisations should have effective data protection policies that facilitate the responsible management of customer and employee data (Martin, 2021).</a:t>
          </a:r>
          <a:endParaRPr lang="en-US" sz="1200" kern="1200"/>
        </a:p>
      </dsp:txBody>
      <dsp:txXfrm>
        <a:off x="3477615" y="1212015"/>
        <a:ext cx="1725882" cy="1391841"/>
      </dsp:txXfrm>
    </dsp:sp>
    <dsp:sp modelId="{C140CF21-C5C5-C549-A3F3-C547F2174EA8}">
      <dsp:nvSpPr>
        <dsp:cNvPr id="0" name=""/>
        <dsp:cNvSpPr/>
      </dsp:nvSpPr>
      <dsp:spPr>
        <a:xfrm>
          <a:off x="888791" y="543931"/>
          <a:ext cx="4676585" cy="4676585"/>
        </a:xfrm>
        <a:prstGeom prst="pie">
          <a:avLst>
            <a:gd name="adj1" fmla="val 0"/>
            <a:gd name="adj2" fmla="val 540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0" i="0" kern="1200"/>
            <a:t>Encryption, firewalls and access controls are examples of some of the cybersecurity technologies necessary to safeguard sensitive organisational data (BBC, 2023).</a:t>
          </a:r>
          <a:endParaRPr lang="en-US" sz="1200" kern="1200"/>
        </a:p>
      </dsp:txBody>
      <dsp:txXfrm>
        <a:off x="3310594" y="2965734"/>
        <a:ext cx="1725882" cy="1391841"/>
      </dsp:txXfrm>
    </dsp:sp>
    <dsp:sp modelId="{471EC746-6587-3944-80BE-F569DAA78E66}">
      <dsp:nvSpPr>
        <dsp:cNvPr id="0" name=""/>
        <dsp:cNvSpPr/>
      </dsp:nvSpPr>
      <dsp:spPr>
        <a:xfrm>
          <a:off x="888791" y="543931"/>
          <a:ext cx="4676585" cy="4676585"/>
        </a:xfrm>
        <a:prstGeom prst="pie">
          <a:avLst>
            <a:gd name="adj1" fmla="val 5400000"/>
            <a:gd name="adj2" fmla="val 1080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0" i="0" kern="1200"/>
            <a:t>Firms are using more ethical AI systems to bring some transparency and fairness to automated decision-making systems (Harvard Business Review, 2021).</a:t>
          </a:r>
          <a:endParaRPr lang="en-US" sz="1200" kern="1200"/>
        </a:p>
      </dsp:txBody>
      <dsp:txXfrm>
        <a:off x="1417690" y="2965734"/>
        <a:ext cx="1725882" cy="1391841"/>
      </dsp:txXfrm>
    </dsp:sp>
    <dsp:sp modelId="{CF78C47C-4A52-734A-BC19-3435FED29EFA}">
      <dsp:nvSpPr>
        <dsp:cNvPr id="0" name=""/>
        <dsp:cNvSpPr/>
      </dsp:nvSpPr>
      <dsp:spPr>
        <a:xfrm>
          <a:off x="888791" y="543931"/>
          <a:ext cx="4676585" cy="4676585"/>
        </a:xfrm>
        <a:prstGeom prst="pie">
          <a:avLst>
            <a:gd name="adj1" fmla="val 10800000"/>
            <a:gd name="adj2" fmla="val 1620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0" i="0" kern="1200"/>
            <a:t>Training programmes on responsible data use and cybersecurity practices should be significant in order to create awareness among the employees (Laudon, 2022).</a:t>
          </a:r>
          <a:endParaRPr lang="en-US" sz="1200" kern="1200"/>
        </a:p>
      </dsp:txBody>
      <dsp:txXfrm>
        <a:off x="1417690" y="1406872"/>
        <a:ext cx="1725882" cy="1391841"/>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DDADA-9C51-6141-A7D6-B1B4C9AC80A7}" type="datetimeFigureOut">
              <a:rPr lang="en-GB" smtClean="0"/>
              <a:t>19/03/2026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20DABC-35AD-3349-9C53-C5F7B383099E}" type="slidenum">
              <a:rPr lang="en-GB" smtClean="0"/>
              <a:t>‹#›</a:t>
            </a:fld>
            <a:endParaRPr lang="en-GB"/>
          </a:p>
        </p:txBody>
      </p:sp>
    </p:spTree>
    <p:extLst>
      <p:ext uri="{BB962C8B-B14F-4D97-AF65-F5344CB8AC3E}">
        <p14:creationId xmlns:p14="http://schemas.microsoft.com/office/powerpoint/2010/main" val="4022318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F20DABC-35AD-3349-9C53-C5F7B383099E}" type="slidenum">
              <a:rPr lang="en-GB" smtClean="0"/>
              <a:t>1</a:t>
            </a:fld>
            <a:endParaRPr lang="en-GB"/>
          </a:p>
        </p:txBody>
      </p:sp>
    </p:spTree>
    <p:extLst>
      <p:ext uri="{BB962C8B-B14F-4D97-AF65-F5344CB8AC3E}">
        <p14:creationId xmlns:p14="http://schemas.microsoft.com/office/powerpoint/2010/main" val="4163939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Modern organisations rely on information systems in the way they make decisions and operate. Simply put, an information system refers to a harmonised collection of technologies, processes and people, who gather, manipulate and disseminate information in an organisation. Such systems enable companies to convert raw data into valuable information that could be used in operating their business as well as in making strategic decisions (Laudon, 2022). In modern digital economy, organisations are greatly dependent on information systems in order to enhance efficiency and optimise productivity. Automated systems save manpower, enhance accuracy and enable the companies to handle big piece of information easily. Managers also rely on such systems to track performance and find trends that can inform business strategy (Stair and Reynolds, 2021). Moreover, information systems can help organisations to react faster to the changes in the market, as well as to the customer needs. When properly adopted, digital systems can enable businesses to have a more prominent competitive edge in progressively data-led markets (</a:t>
            </a:r>
            <a:r>
              <a:rPr lang="en-GB" sz="1200" b="0" i="0" u="none" strike="noStrike" kern="1200" dirty="0" err="1">
                <a:solidFill>
                  <a:schemeClr val="tx1"/>
                </a:solidFill>
                <a:effectLst/>
                <a:latin typeface="+mn-lt"/>
                <a:ea typeface="+mn-ea"/>
                <a:cs typeface="+mn-cs"/>
              </a:rPr>
              <a:t>Pearlson</a:t>
            </a:r>
            <a:r>
              <a:rPr lang="en-GB" sz="1200" b="0" i="0" u="none" strike="noStrike" kern="1200" dirty="0">
                <a:solidFill>
                  <a:schemeClr val="tx1"/>
                </a:solidFill>
                <a:effectLst/>
                <a:latin typeface="+mn-lt"/>
                <a:ea typeface="+mn-ea"/>
                <a:cs typeface="+mn-cs"/>
              </a:rPr>
              <a:t> et al., 2020).</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2</a:t>
            </a:fld>
            <a:endParaRPr lang="en-GB"/>
          </a:p>
        </p:txBody>
      </p:sp>
    </p:spTree>
    <p:extLst>
      <p:ext uri="{BB962C8B-B14F-4D97-AF65-F5344CB8AC3E}">
        <p14:creationId xmlns:p14="http://schemas.microsoft.com/office/powerpoint/2010/main" val="96794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 information systems are vital in the day to day running of the contemporary organisations. Enhancements in operational efficiency form one of their most crucial roles. Information systems can assist organisations to minimise mistakes and enhance productivity by automating monotonous activities like inventory monitoring, financial reporting and order management (O’Brien and </a:t>
            </a:r>
            <a:r>
              <a:rPr lang="en-GB" sz="1200" b="0" i="0" u="none" strike="noStrike" kern="1200" dirty="0" err="1">
                <a:solidFill>
                  <a:schemeClr val="tx1"/>
                </a:solidFill>
                <a:effectLst/>
                <a:latin typeface="+mn-lt"/>
                <a:ea typeface="+mn-ea"/>
                <a:cs typeface="+mn-cs"/>
              </a:rPr>
              <a:t>Marakas</a:t>
            </a:r>
            <a:r>
              <a:rPr lang="en-GB" sz="1200" b="0" i="0" u="none" strike="noStrike" kern="1200" dirty="0">
                <a:solidFill>
                  <a:schemeClr val="tx1"/>
                </a:solidFill>
                <a:effectLst/>
                <a:latin typeface="+mn-lt"/>
                <a:ea typeface="+mn-ea"/>
                <a:cs typeface="+mn-cs"/>
              </a:rPr>
              <a:t>, 2020). Managerial decision making is another important role of information systems which is supported by the information </a:t>
            </a:r>
            <a:r>
              <a:rPr lang="en-GB" sz="1200" b="0" i="0" u="none" strike="noStrike" kern="1200" dirty="0" err="1">
                <a:solidFill>
                  <a:schemeClr val="tx1"/>
                </a:solidFill>
                <a:effectLst/>
                <a:latin typeface="+mn-lt"/>
                <a:ea typeface="+mn-ea"/>
                <a:cs typeface="+mn-cs"/>
              </a:rPr>
              <a:t>systems.Correct</a:t>
            </a:r>
            <a:r>
              <a:rPr lang="en-GB" sz="1200" b="0" i="0" u="none" strike="noStrike" kern="1200" dirty="0">
                <a:solidFill>
                  <a:schemeClr val="tx1"/>
                </a:solidFill>
                <a:effectLst/>
                <a:latin typeface="+mn-lt"/>
                <a:ea typeface="+mn-ea"/>
                <a:cs typeface="+mn-cs"/>
              </a:rPr>
              <a:t> data and analytical reports help managers to know organisational performance and make good strategic decisions. The absence of reliable information systems would make managers unable to assess the performance of the business or detect upcoming opportunities and risks (Laudon, 2022). The information systems are also useful in the communication and coordination of various departments in an organisation. Digital platforms enable teams to exchange information and work more efficiently across organisational borders (</a:t>
            </a:r>
            <a:r>
              <a:rPr lang="en-GB" sz="1200" b="0" i="0" u="none" strike="noStrike" kern="1200" dirty="0" err="1">
                <a:solidFill>
                  <a:schemeClr val="tx1"/>
                </a:solidFill>
                <a:effectLst/>
                <a:latin typeface="+mn-lt"/>
                <a:ea typeface="+mn-ea"/>
                <a:cs typeface="+mn-cs"/>
              </a:rPr>
              <a:t>Pearlson</a:t>
            </a:r>
            <a:r>
              <a:rPr lang="en-GB" sz="1200" b="0" i="0" u="none" strike="noStrike" kern="1200" dirty="0">
                <a:solidFill>
                  <a:schemeClr val="tx1"/>
                </a:solidFill>
                <a:effectLst/>
                <a:latin typeface="+mn-lt"/>
                <a:ea typeface="+mn-ea"/>
                <a:cs typeface="+mn-cs"/>
              </a:rPr>
              <a:t> et al., 2020). Companies which successful implement information systems tend to be in a more favourable position of innovating and competing in highly dynamic markets where data and digital technologies are becoming more significant (McAfee and Brynjolfsson, 2021).</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3</a:t>
            </a:fld>
            <a:endParaRPr lang="en-GB"/>
          </a:p>
        </p:txBody>
      </p:sp>
    </p:spTree>
    <p:extLst>
      <p:ext uri="{BB962C8B-B14F-4D97-AF65-F5344CB8AC3E}">
        <p14:creationId xmlns:p14="http://schemas.microsoft.com/office/powerpoint/2010/main" val="1787793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Various forms of information systems are normally adopted by organisations based on their requirements in terms of operations and management. These systems would be aimed at the support of definite business functions and decision making. The awareness of the differences of these systems assists organisations to select the most suitable technologies to use in their operations (Stair and Reynolds, 2021). One of them is the Management Information System or MIS. MIS systems produce structured reports and summaries that can be used by managers to track the business performance and facilitate the routine decision-making process. Such systems typically gather data on the operational systems and convert them into useful management data (Laudon, 2022). Enterprise Resource Planning or ERP is another popular system. ERP systems combine various organisational processes, including finance, supply chain and human resource functions into one digital platform. It is through such integration that organisations can share information in a better manner across the departments (Monk and Wagner, 2020). CRM systems are specifically targeted at customer-related data and interaction management with the purpose of enhancing the marketing strategies and relationships with the customers (Buttle and </a:t>
            </a:r>
            <a:r>
              <a:rPr lang="en-GB" sz="1200" b="0" i="0" u="none" strike="noStrike" kern="1200" dirty="0" err="1">
                <a:solidFill>
                  <a:schemeClr val="tx1"/>
                </a:solidFill>
                <a:effectLst/>
                <a:latin typeface="+mn-lt"/>
                <a:ea typeface="+mn-ea"/>
                <a:cs typeface="+mn-cs"/>
              </a:rPr>
              <a:t>Maklan</a:t>
            </a:r>
            <a:r>
              <a:rPr lang="en-GB" sz="1200" b="0" i="0" u="none" strike="noStrike" kern="1200" dirty="0">
                <a:solidFill>
                  <a:schemeClr val="tx1"/>
                </a:solidFill>
                <a:effectLst/>
                <a:latin typeface="+mn-lt"/>
                <a:ea typeface="+mn-ea"/>
                <a:cs typeface="+mn-cs"/>
              </a:rPr>
              <a:t>, 2022).</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4</a:t>
            </a:fld>
            <a:endParaRPr lang="en-GB"/>
          </a:p>
        </p:txBody>
      </p:sp>
    </p:spTree>
    <p:extLst>
      <p:ext uri="{BB962C8B-B14F-4D97-AF65-F5344CB8AC3E}">
        <p14:creationId xmlns:p14="http://schemas.microsoft.com/office/powerpoint/2010/main" val="26918745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MIS is relevant in assisting organisational decision making. MIS systems gather data based on various operating systems in the organisation and convert the data into well-organised reports which can be used by managers to monitor performance and future operations (Laudon, 2022). Such systems normally produce periodic reports on major business indicators like the sales performance, the cost of operation and production efficiency. Through this analysis, the managers would be able to determine trends, assess performance of the business, and make better strategic decisions (Stair and Reynolds, 2021). The other benefit of MIS systems is that it enhances transparency in an organisation where managers in various departments receive uniform and dependable information. This assists in making sure that the decisions made are informed by real-life information and not presumptions (O’Brien and </a:t>
            </a:r>
            <a:r>
              <a:rPr lang="en-GB" sz="1200" b="0" i="0" u="none" strike="noStrike" kern="1200" dirty="0" err="1">
                <a:solidFill>
                  <a:schemeClr val="tx1"/>
                </a:solidFill>
                <a:effectLst/>
                <a:latin typeface="+mn-lt"/>
                <a:ea typeface="+mn-ea"/>
                <a:cs typeface="+mn-cs"/>
              </a:rPr>
              <a:t>Marakas</a:t>
            </a:r>
            <a:r>
              <a:rPr lang="en-GB" sz="1200" b="0" i="0" u="none" strike="noStrike" kern="1200" dirty="0">
                <a:solidFill>
                  <a:schemeClr val="tx1"/>
                </a:solidFill>
                <a:effectLst/>
                <a:latin typeface="+mn-lt"/>
                <a:ea typeface="+mn-ea"/>
                <a:cs typeface="+mn-cs"/>
              </a:rPr>
              <a:t>, 2020). Nonetheless, MIS systems can only be effective as the data is. When the organisational data is not complete or accurate, the system is likely to generate reports that will be used to make wrong decisions. Thus, to ensure the MIS performance, it is vital to ensure high levels of data quality (</a:t>
            </a:r>
            <a:r>
              <a:rPr lang="en-GB" sz="1200" b="0" i="0" u="none" strike="noStrike" kern="1200" dirty="0" err="1">
                <a:solidFill>
                  <a:schemeClr val="tx1"/>
                </a:solidFill>
                <a:effectLst/>
                <a:latin typeface="+mn-lt"/>
                <a:ea typeface="+mn-ea"/>
                <a:cs typeface="+mn-cs"/>
              </a:rPr>
              <a:t>Pearlson</a:t>
            </a:r>
            <a:r>
              <a:rPr lang="en-GB" sz="1200" b="0" i="0" u="none" strike="noStrike" kern="1200" dirty="0">
                <a:solidFill>
                  <a:schemeClr val="tx1"/>
                </a:solidFill>
                <a:effectLst/>
                <a:latin typeface="+mn-lt"/>
                <a:ea typeface="+mn-ea"/>
                <a:cs typeface="+mn-cs"/>
              </a:rPr>
              <a:t> et al., 2020).</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5</a:t>
            </a:fld>
            <a:endParaRPr lang="en-GB"/>
          </a:p>
        </p:txBody>
      </p:sp>
    </p:spTree>
    <p:extLst>
      <p:ext uri="{BB962C8B-B14F-4D97-AF65-F5344CB8AC3E}">
        <p14:creationId xmlns:p14="http://schemas.microsoft.com/office/powerpoint/2010/main" val="931275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Enterprise resource planning systems are meant to ensure that various organisational processes are unified in one digital </a:t>
            </a:r>
            <a:r>
              <a:rPr lang="en-GB" sz="1200" b="0" i="0" u="none" strike="noStrike" kern="1200" dirty="0" err="1">
                <a:solidFill>
                  <a:schemeClr val="tx1"/>
                </a:solidFill>
                <a:effectLst/>
                <a:latin typeface="+mn-lt"/>
                <a:ea typeface="+mn-ea"/>
                <a:cs typeface="+mn-cs"/>
              </a:rPr>
              <a:t>platform.ERP</a:t>
            </a:r>
            <a:r>
              <a:rPr lang="en-GB" sz="1200" b="0" i="0" u="none" strike="noStrike" kern="1200" dirty="0">
                <a:solidFill>
                  <a:schemeClr val="tx1"/>
                </a:solidFill>
                <a:effectLst/>
                <a:latin typeface="+mn-lt"/>
                <a:ea typeface="+mn-ea"/>
                <a:cs typeface="+mn-cs"/>
              </a:rPr>
              <a:t> systems integrate the various sections of an organisation, unlike standalone systems which work with only one department and permit them to share information on the fly (Monk and Wagner, 2020). Indicatively, a centralised database can be accessed by all departments including finance, procurement, human resources and operations using an ERP system. Such integration enhances the coordination of the departments and minimizes redundancy of work (Laudon, 2022). ERP systems also have a great potential in enhancing the efficiency of an organisation by automating business and giving managers real time information on the running of the organisation. The successful implementation of ERP systems usually leads to increased productivity and decision-making skills in companies (McAfee and Brynjolfsson, 2021). ERP systems however are sophisticated technologies and they demand both major financial investments and organisational transformation. The adoption of such systems may present a challenge, especially to organisations that are neither experienced nor capable enough in terms of resources to handle such massive digital transformations (O’Brien and </a:t>
            </a:r>
            <a:r>
              <a:rPr lang="en-GB" sz="1200" b="0" i="0" u="none" strike="noStrike" kern="1200" dirty="0" err="1">
                <a:solidFill>
                  <a:schemeClr val="tx1"/>
                </a:solidFill>
                <a:effectLst/>
                <a:latin typeface="+mn-lt"/>
                <a:ea typeface="+mn-ea"/>
                <a:cs typeface="+mn-cs"/>
              </a:rPr>
              <a:t>Marakas</a:t>
            </a:r>
            <a:r>
              <a:rPr lang="en-GB" sz="1200" b="0" i="0" u="none" strike="noStrike" kern="1200" dirty="0">
                <a:solidFill>
                  <a:schemeClr val="tx1"/>
                </a:solidFill>
                <a:effectLst/>
                <a:latin typeface="+mn-lt"/>
                <a:ea typeface="+mn-ea"/>
                <a:cs typeface="+mn-cs"/>
              </a:rPr>
              <a:t>, 2020).</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6</a:t>
            </a:fld>
            <a:endParaRPr lang="en-GB"/>
          </a:p>
        </p:txBody>
      </p:sp>
    </p:spTree>
    <p:extLst>
      <p:ext uri="{BB962C8B-B14F-4D97-AF65-F5344CB8AC3E}">
        <p14:creationId xmlns:p14="http://schemas.microsoft.com/office/powerpoint/2010/main" val="3881654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Customer Relationship Management systems are meant to assist organisations in managing and analysing customer interactions within the customer lifecycle. These systems enable companies to gather and discuss comprehensive data on customer behaviour, buying patterns and preferences (Buttle and </a:t>
            </a:r>
            <a:r>
              <a:rPr lang="en-GB" sz="1200" b="0" i="0" u="none" strike="noStrike" kern="1200" dirty="0" err="1">
                <a:solidFill>
                  <a:schemeClr val="tx1"/>
                </a:solidFill>
                <a:effectLst/>
                <a:latin typeface="+mn-lt"/>
                <a:ea typeface="+mn-ea"/>
                <a:cs typeface="+mn-cs"/>
              </a:rPr>
              <a:t>Maklan</a:t>
            </a:r>
            <a:r>
              <a:rPr lang="en-GB" sz="1200" b="0" i="0" u="none" strike="noStrike" kern="1200" dirty="0">
                <a:solidFill>
                  <a:schemeClr val="tx1"/>
                </a:solidFill>
                <a:effectLst/>
                <a:latin typeface="+mn-lt"/>
                <a:ea typeface="+mn-ea"/>
                <a:cs typeface="+mn-cs"/>
              </a:rPr>
              <a:t>, 2022). Through the analysis of this data, organisations are able to come up with better marketing concepts and also offer personalized services to the customers. To illustrate this, CRM systems can also assist businesses to identify high-value customers and use particular marketing campaigns to target certain groups of customers (Laudon, 2022). The CRM systems are also significant in enhancing customer satisfaction. Having the customer information stored in a centralised system helps organisations to respond more promptly to customer enquiries and offer more consistent service channels through different means of communication (Payne and Frow, 2020). Nonetheless, the CRM systems also have ethical implications especially when it comes to privacy of data. Organisations should make sure that data about customers is gathered and utilized in the most responsible way, as well as provide the necessary security to ensure the safety of the sensitive information (Martin, 2021).</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7</a:t>
            </a:fld>
            <a:endParaRPr lang="en-GB"/>
          </a:p>
        </p:txBody>
      </p:sp>
    </p:spTree>
    <p:extLst>
      <p:ext uri="{BB962C8B-B14F-4D97-AF65-F5344CB8AC3E}">
        <p14:creationId xmlns:p14="http://schemas.microsoft.com/office/powerpoint/2010/main" val="2865581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Despite the fact that all three systems of MIS, ERP and CRM are all relevant to an organisation, they have different roles in a business. Managerial decision-making is the primary support of management information systems that offer structured reports and performance information (Stair and Reynolds, 2021). Enterprise Resource Planning systems on the other hand are </a:t>
            </a:r>
            <a:r>
              <a:rPr lang="en-GB" sz="1200" b="0" i="0" u="none" strike="noStrike" kern="1200" dirty="0" err="1">
                <a:solidFill>
                  <a:schemeClr val="tx1"/>
                </a:solidFill>
                <a:effectLst/>
                <a:latin typeface="+mn-lt"/>
                <a:ea typeface="+mn-ea"/>
                <a:cs typeface="+mn-cs"/>
              </a:rPr>
              <a:t>centered</a:t>
            </a:r>
            <a:r>
              <a:rPr lang="en-GB" sz="1200" b="0" i="0" u="none" strike="noStrike" kern="1200" dirty="0">
                <a:solidFill>
                  <a:schemeClr val="tx1"/>
                </a:solidFill>
                <a:effectLst/>
                <a:latin typeface="+mn-lt"/>
                <a:ea typeface="+mn-ea"/>
                <a:cs typeface="+mn-cs"/>
              </a:rPr>
              <a:t> on integrating internal business processes. ERP systems make the various departments within an organisation interlinked and enable them to exchange information on a centralised digital platform (Monk and Wagner, 2020). CRM systems are different again in the focus. Customer relationship management systems are structured to handle customer relationship and customer behaviour analysis in a bid to enhance the marketing and service strategy (Buttle and </a:t>
            </a:r>
            <a:r>
              <a:rPr lang="en-GB" sz="1200" b="0" i="0" u="none" strike="noStrike" kern="1200" dirty="0" err="1">
                <a:solidFill>
                  <a:schemeClr val="tx1"/>
                </a:solidFill>
                <a:effectLst/>
                <a:latin typeface="+mn-lt"/>
                <a:ea typeface="+mn-ea"/>
                <a:cs typeface="+mn-cs"/>
              </a:rPr>
              <a:t>Maklan</a:t>
            </a:r>
            <a:r>
              <a:rPr lang="en-GB" sz="1200" b="0" i="0" u="none" strike="noStrike" kern="1200" dirty="0">
                <a:solidFill>
                  <a:schemeClr val="tx1"/>
                </a:solidFill>
                <a:effectLst/>
                <a:latin typeface="+mn-lt"/>
                <a:ea typeface="+mn-ea"/>
                <a:cs typeface="+mn-cs"/>
              </a:rPr>
              <a:t>, 2022). Practically, there are very few organisations that do not apply all the three types of systems. Combining these technologies enables companies to enhance internal effectiveness and at the same time enhance customer relationships and decision-making abilities (</a:t>
            </a:r>
            <a:r>
              <a:rPr lang="en-GB" sz="1200" b="0" i="0" u="none" strike="noStrike" kern="1200" dirty="0" err="1">
                <a:solidFill>
                  <a:schemeClr val="tx1"/>
                </a:solidFill>
                <a:effectLst/>
                <a:latin typeface="+mn-lt"/>
                <a:ea typeface="+mn-ea"/>
                <a:cs typeface="+mn-cs"/>
              </a:rPr>
              <a:t>Pearlson</a:t>
            </a:r>
            <a:r>
              <a:rPr lang="en-GB" sz="1200" b="0" i="0" u="none" strike="noStrike" kern="1200" dirty="0">
                <a:solidFill>
                  <a:schemeClr val="tx1"/>
                </a:solidFill>
                <a:effectLst/>
                <a:latin typeface="+mn-lt"/>
                <a:ea typeface="+mn-ea"/>
                <a:cs typeface="+mn-cs"/>
              </a:rPr>
              <a:t> et al., 2020).</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8</a:t>
            </a:fld>
            <a:endParaRPr lang="en-GB"/>
          </a:p>
        </p:txBody>
      </p:sp>
    </p:spTree>
    <p:extLst>
      <p:ext uri="{BB962C8B-B14F-4D97-AF65-F5344CB8AC3E}">
        <p14:creationId xmlns:p14="http://schemas.microsoft.com/office/powerpoint/2010/main" val="4063119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Although information systems are profitable to organisations, there are significant ethical issues associated with them. Data privacy is one of the greatest issues. Organisations usually gather much personal information about customers and employees and this information should be safeguarded against abuse or unjustified use (Martin, 2021). Another significant problem is cybersecurity. Cyberattacks and data breaches are becoming more and more frequent, and organisations that fail to safeguard sensitive data may end up losing much money and being compromised in various other </a:t>
            </a:r>
            <a:r>
              <a:rPr lang="en-GB" sz="1200" b="0" i="0" u="none" strike="noStrike" kern="1200" dirty="0" err="1">
                <a:solidFill>
                  <a:schemeClr val="tx1"/>
                </a:solidFill>
                <a:effectLst/>
                <a:latin typeface="+mn-lt"/>
                <a:ea typeface="+mn-ea"/>
                <a:cs typeface="+mn-cs"/>
              </a:rPr>
              <a:t>ways.Numerous</a:t>
            </a:r>
            <a:r>
              <a:rPr lang="en-GB" sz="1200" b="0" i="0" u="none" strike="noStrike" kern="1200" dirty="0">
                <a:solidFill>
                  <a:schemeClr val="tx1"/>
                </a:solidFill>
                <a:effectLst/>
                <a:latin typeface="+mn-lt"/>
                <a:ea typeface="+mn-ea"/>
                <a:cs typeface="+mn-cs"/>
              </a:rPr>
              <a:t> high-profile security incidents have underscored the need to have well-developed cybersecurity systems and data protection policies (BBC, 2023). Ethical issues can also be brought up by artificial intelligence technologies employed in information systems. Decision-making systems can also give biased results by default when they use biased or partial data (Harvard Business Review, 2021). Lastly, the ethical aspects of employee monitoring technologies should be taken into account carefully, and it can lead to the questions of privacy and monitoring in the workplace (Martin, 2021).</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9</a:t>
            </a:fld>
            <a:endParaRPr lang="en-GB"/>
          </a:p>
        </p:txBody>
      </p:sp>
    </p:spTree>
    <p:extLst>
      <p:ext uri="{BB962C8B-B14F-4D97-AF65-F5344CB8AC3E}">
        <p14:creationId xmlns:p14="http://schemas.microsoft.com/office/powerpoint/2010/main" val="3692085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 organisations need to have good governance and risk management strategies to deal with ethical issues that are related with information systems. Among the most critical actions is the creation of effective data protection policies that will dictate how the customer and employee data are to be obtained, stored and utilized in a responsible manner (Martin, 2021). Cybersecurity solutions are also important in securing the organisational data. Encryption, firewalls and access controls are security measures that can help to prevent unauthorised access to sensitive information and minimize the risks of cyberattacks (BBC, 2023). The use of artificial intelligence systems in a responsible manner is another critical thing. Several organisations are today creating ethical AI models that encourage transparency and fairness when making automated decisions (Harvard Business Review, 2021). Lastly, organisations need to reveal to employees that they have a duty when dealing with sensitive information. The training programmes may assist employees to become more aware of the cybersecurity threats and be willing to engage in responsible data management in the organisation (Laudon, 2022).</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10</a:t>
            </a:fld>
            <a:endParaRPr lang="en-GB"/>
          </a:p>
        </p:txBody>
      </p:sp>
    </p:spTree>
    <p:extLst>
      <p:ext uri="{BB962C8B-B14F-4D97-AF65-F5344CB8AC3E}">
        <p14:creationId xmlns:p14="http://schemas.microsoft.com/office/powerpoint/2010/main" val="1228816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Amazon offers a good example of how information systems can be used to facilitate business operations in large scale. The company is also dependent on sophisticated digital infrastructure to operate its international e-commerce platform, logistics platform and customer information. These systems provide Amazon with a chance to </a:t>
            </a:r>
            <a:r>
              <a:rPr lang="en-GB" sz="1200" b="0" i="0" u="none" strike="noStrike" kern="1200" dirty="0" err="1">
                <a:solidFill>
                  <a:schemeClr val="tx1"/>
                </a:solidFill>
                <a:effectLst/>
                <a:latin typeface="+mn-lt"/>
                <a:ea typeface="+mn-ea"/>
                <a:cs typeface="+mn-cs"/>
              </a:rPr>
              <a:t>fulfill</a:t>
            </a:r>
            <a:r>
              <a:rPr lang="en-GB" sz="1200" b="0" i="0" u="none" strike="noStrike" kern="1200" dirty="0">
                <a:solidFill>
                  <a:schemeClr val="tx1"/>
                </a:solidFill>
                <a:effectLst/>
                <a:latin typeface="+mn-lt"/>
                <a:ea typeface="+mn-ea"/>
                <a:cs typeface="+mn-cs"/>
              </a:rPr>
              <a:t> and handle millions of deals and deliveries each day (McAfee and Brynjolfsson, 2021). Huge data analytics and artificial intelligence are one of the main characteristics of the information systems used in </a:t>
            </a:r>
            <a:r>
              <a:rPr lang="en-GB" sz="1200" b="0" i="0" u="none" strike="noStrike" kern="1200" dirty="0" err="1">
                <a:solidFill>
                  <a:schemeClr val="tx1"/>
                </a:solidFill>
                <a:effectLst/>
                <a:latin typeface="+mn-lt"/>
                <a:ea typeface="+mn-ea"/>
                <a:cs typeface="+mn-cs"/>
              </a:rPr>
              <a:t>Amazon.Through</a:t>
            </a:r>
            <a:r>
              <a:rPr lang="en-GB" sz="1200" b="0" i="0" u="none" strike="noStrike" kern="1200" dirty="0">
                <a:solidFill>
                  <a:schemeClr val="tx1"/>
                </a:solidFill>
                <a:effectLst/>
                <a:latin typeface="+mn-lt"/>
                <a:ea typeface="+mn-ea"/>
                <a:cs typeface="+mn-cs"/>
              </a:rPr>
              <a:t> the use of customer behavioural studies and buying patterns, Amazon is able to make individual product recommendations and deliver value to the consumer experiences (Forbes, 2022). Inventory, logistics of the warehouse and delivery as well as information systems are other areas that Amazon manages using integrated supply chain information systems. Such systems enable the company to maximise efficiency and minimise the cost of operation (Laudon, 2022). Nonetheless, Amazon has been criticised over the storage and use of consumer information, which demonstrates the relevance of effective data management and privacy in large online companies (BBC, 2023).</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11</a:t>
            </a:fld>
            <a:endParaRPr lang="en-GB"/>
          </a:p>
        </p:txBody>
      </p:sp>
    </p:spTree>
    <p:extLst>
      <p:ext uri="{BB962C8B-B14F-4D97-AF65-F5344CB8AC3E}">
        <p14:creationId xmlns:p14="http://schemas.microsoft.com/office/powerpoint/2010/main" val="1730033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Another organisation that has been greatly incorporating the use of information systems in ensuring business performance is Tesco. The most famous one is the Tesco Clubcard programme that gathers information about the purchasing behaviour of the customers in level of details. The company can use this information to understand the preferences of customers and create tailored marketing approaches (Financial Times, 2023). The information that is generated by the Clubcard programme can help Tesco to provide customers with specific promotions and discounts that enhance customer engagement and customer loyalty. Through purchasing behaviour, the company will also be in a better position to understand consumer trends and modify the products it offers (Payne and Frow, 2020). Tesco has additional customer analytics systems as well as sophisticated supply chain information systems to deliver inventory and distribution across its retail network. Such systems assist the company to be more efficient and waste less (Laudon, 2022). Nevertheless, companies such as Tesco have to make sure that the information about the customers is managed in a responsible way and that the privacy safeguards are implemented (Martin, 2021).</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12</a:t>
            </a:fld>
            <a:endParaRPr lang="en-GB"/>
          </a:p>
        </p:txBody>
      </p:sp>
    </p:spTree>
    <p:extLst>
      <p:ext uri="{BB962C8B-B14F-4D97-AF65-F5344CB8AC3E}">
        <p14:creationId xmlns:p14="http://schemas.microsoft.com/office/powerpoint/2010/main" val="1002053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In a growing organisation that requires modernisation of its digital infrastructure, some recommendations can be provided based on the analysis of the various information systems. To begin with, an Enterprise Resource Planning system would greatly enhance the efficiency of the organisation as it would incorporate various business operations into one digital system (Monk and Wagner, 2020). Second, the implementation of Customer Relationship Management system would enable the organisation to know more about its customers and implement more efficient marketing strategies. CRM systems have allowed companies to study the behaviour of their customers and enhance customer relationships in the long term (Buttle and </a:t>
            </a:r>
            <a:r>
              <a:rPr lang="en-GB" sz="1200" b="0" i="0" u="none" strike="noStrike" kern="1200" dirty="0" err="1">
                <a:solidFill>
                  <a:schemeClr val="tx1"/>
                </a:solidFill>
                <a:effectLst/>
                <a:latin typeface="+mn-lt"/>
                <a:ea typeface="+mn-ea"/>
                <a:cs typeface="+mn-cs"/>
              </a:rPr>
              <a:t>Maklan</a:t>
            </a:r>
            <a:r>
              <a:rPr lang="en-GB" sz="1200" b="0" i="0" u="none" strike="noStrike" kern="1200" dirty="0">
                <a:solidFill>
                  <a:schemeClr val="tx1"/>
                </a:solidFill>
                <a:effectLst/>
                <a:latin typeface="+mn-lt"/>
                <a:ea typeface="+mn-ea"/>
                <a:cs typeface="+mn-cs"/>
              </a:rPr>
              <a:t>, 2022). Lastly, a Management Information System would be used to help them make managerial decisions by offering them structured reports on key business performance indicators. This would assist managers to track the performance of organisations and make better strategic choices (Stair and Reynolds, 2021). Through integrating these systems, the organisation stands a chance to enhance the efficiency of its operations, customer interaction and strategic planning opportunities (</a:t>
            </a:r>
            <a:r>
              <a:rPr lang="en-GB" sz="1200" b="0" i="0" u="none" strike="noStrike" kern="1200" dirty="0" err="1">
                <a:solidFill>
                  <a:schemeClr val="tx1"/>
                </a:solidFill>
                <a:effectLst/>
                <a:latin typeface="+mn-lt"/>
                <a:ea typeface="+mn-ea"/>
                <a:cs typeface="+mn-cs"/>
              </a:rPr>
              <a:t>Pearlson</a:t>
            </a:r>
            <a:r>
              <a:rPr lang="en-GB" sz="1200" b="0" i="0" u="none" strike="noStrike" kern="1200" dirty="0">
                <a:solidFill>
                  <a:schemeClr val="tx1"/>
                </a:solidFill>
                <a:effectLst/>
                <a:latin typeface="+mn-lt"/>
                <a:ea typeface="+mn-ea"/>
                <a:cs typeface="+mn-cs"/>
              </a:rPr>
              <a:t> et al., 2020).</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13</a:t>
            </a:fld>
            <a:endParaRPr lang="en-GB"/>
          </a:p>
        </p:txBody>
      </p:sp>
    </p:spTree>
    <p:extLst>
      <p:ext uri="{BB962C8B-B14F-4D97-AF65-F5344CB8AC3E}">
        <p14:creationId xmlns:p14="http://schemas.microsoft.com/office/powerpoint/2010/main" val="1032999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Conclusively, information systems are vital in the current organisations as they facilitate the efficiency of operations, management decision-making and customer contact. Companies are turning to digital systems to gather and analyse information, automatise their operations and react to market shifts (Laudon, 2022). This presentation has discussed three key types of information systems namely, Management Information Systems, Enterprise Resource Planning systems and Customer Relationship Management systems. All these technologies facilitate various organisational performance and decision-making (</a:t>
            </a:r>
            <a:r>
              <a:rPr lang="en-GB" sz="1200" b="0" i="0" u="none" strike="noStrike" kern="1200" dirty="0" err="1">
                <a:solidFill>
                  <a:schemeClr val="tx1"/>
                </a:solidFill>
                <a:effectLst/>
                <a:latin typeface="+mn-lt"/>
                <a:ea typeface="+mn-ea"/>
                <a:cs typeface="+mn-cs"/>
              </a:rPr>
              <a:t>Pearlson</a:t>
            </a:r>
            <a:r>
              <a:rPr lang="en-GB" sz="1200" b="0" i="0" u="none" strike="noStrike" kern="1200" dirty="0">
                <a:solidFill>
                  <a:schemeClr val="tx1"/>
                </a:solidFill>
                <a:effectLst/>
                <a:latin typeface="+mn-lt"/>
                <a:ea typeface="+mn-ea"/>
                <a:cs typeface="+mn-cs"/>
              </a:rPr>
              <a:t> et al., 2020). Nevertheless, ethical issues related to the information systems are also a challenge that organisations should observe. Such problems as the privacy of data, cybersecurity and the responsible usage of artificial intelligence are to be managed and governed carefully (Martin, 2021). Those organisations that are efficient in integrating and managing information systems are ultimately able to enhance efficiency, enhance relationships with customers, and preserve a competitive edge, particularly in the digital economy (McAfee and Brynjolfsson, 2021).</a:t>
            </a:r>
            <a:endParaRPr lang="en-GB" dirty="0"/>
          </a:p>
        </p:txBody>
      </p:sp>
      <p:sp>
        <p:nvSpPr>
          <p:cNvPr id="4" name="Slide Number Placeholder 3"/>
          <p:cNvSpPr>
            <a:spLocks noGrp="1"/>
          </p:cNvSpPr>
          <p:nvPr>
            <p:ph type="sldNum" sz="quarter" idx="5"/>
          </p:nvPr>
        </p:nvSpPr>
        <p:spPr/>
        <p:txBody>
          <a:bodyPr/>
          <a:lstStyle/>
          <a:p>
            <a:fld id="{DF20DABC-35AD-3349-9C53-C5F7B383099E}" type="slidenum">
              <a:rPr lang="en-GB" smtClean="0"/>
              <a:t>14</a:t>
            </a:fld>
            <a:endParaRPr lang="en-GB"/>
          </a:p>
        </p:txBody>
      </p:sp>
    </p:spTree>
    <p:extLst>
      <p:ext uri="{BB962C8B-B14F-4D97-AF65-F5344CB8AC3E}">
        <p14:creationId xmlns:p14="http://schemas.microsoft.com/office/powerpoint/2010/main" val="263986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F20DABC-35AD-3349-9C53-C5F7B383099E}" type="slidenum">
              <a:rPr lang="en-GB" smtClean="0"/>
              <a:t>15</a:t>
            </a:fld>
            <a:endParaRPr lang="en-GB"/>
          </a:p>
        </p:txBody>
      </p:sp>
    </p:spTree>
    <p:extLst>
      <p:ext uri="{BB962C8B-B14F-4D97-AF65-F5344CB8AC3E}">
        <p14:creationId xmlns:p14="http://schemas.microsoft.com/office/powerpoint/2010/main" val="2350946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569F9-758A-4FC6-B0A8-FEB7B95BDCD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3D225CC1-E6D7-0E6B-3B93-7F2228B3B4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5ECDAA5-1C1B-6C36-9E17-F23613FBEB96}"/>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5" name="Footer Placeholder 4">
            <a:extLst>
              <a:ext uri="{FF2B5EF4-FFF2-40B4-BE49-F238E27FC236}">
                <a16:creationId xmlns:a16="http://schemas.microsoft.com/office/drawing/2014/main" id="{081F5F18-2C3F-C193-8C1B-9E7747B2D2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C12110-9B70-6573-9953-5342CC8D0FC5}"/>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674039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3EF62-4DC6-16D2-A115-F19927F0C25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D9E15F3-6CCD-0834-C507-B8DFF4E1283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E58339F-87C4-7ED7-DA3B-2D078BF9572F}"/>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5" name="Footer Placeholder 4">
            <a:extLst>
              <a:ext uri="{FF2B5EF4-FFF2-40B4-BE49-F238E27FC236}">
                <a16:creationId xmlns:a16="http://schemas.microsoft.com/office/drawing/2014/main" id="{463BDE63-B4AA-2807-62DC-38782AA6AC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084960-F6D6-891D-E6AF-8A061E3AD4A9}"/>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1832211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61FC1-9401-78D5-2435-3843AA98859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7098F41B-B9C0-5A7A-3F43-DCE69B65934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950B936-AC5F-21DE-263A-E55E31ACBCD4}"/>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5" name="Footer Placeholder 4">
            <a:extLst>
              <a:ext uri="{FF2B5EF4-FFF2-40B4-BE49-F238E27FC236}">
                <a16:creationId xmlns:a16="http://schemas.microsoft.com/office/drawing/2014/main" id="{CBAEA34D-9DFA-70CF-52D7-5D55DC245D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398253-0AA8-FEE0-024C-6157FCAAA2BB}"/>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3812639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CB1A5-E071-89DB-0254-CFA9E16EC32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2A6775B-6800-A593-575D-86FFBFE8745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9756034-A1FC-2579-FAEE-05E130525AF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58E5C88-8820-4706-9C53-69B2BDDB2ED7}"/>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6" name="Footer Placeholder 5">
            <a:extLst>
              <a:ext uri="{FF2B5EF4-FFF2-40B4-BE49-F238E27FC236}">
                <a16:creationId xmlns:a16="http://schemas.microsoft.com/office/drawing/2014/main" id="{A05E3399-08DA-DBB6-D61F-F0F841CF14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03FE6D-52F6-3CE0-AE87-F4B6610FEE52}"/>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4150286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DD5CB-5275-30A2-98F2-760B919870F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70DF937-2D73-E83B-EE94-30A916538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8B15ABC-8E6C-278C-BEA6-B8B212584F7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520730C-3059-885A-B72B-6970FCDF74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21B0544-705C-3304-34EA-2E9CDBE0EAB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F686F27-3FCB-EA6D-AE36-ABB17E512753}"/>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8" name="Footer Placeholder 7">
            <a:extLst>
              <a:ext uri="{FF2B5EF4-FFF2-40B4-BE49-F238E27FC236}">
                <a16:creationId xmlns:a16="http://schemas.microsoft.com/office/drawing/2014/main" id="{A1A347A2-7F7B-8573-1EA4-C2A69E39281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3897B1A-C4EE-811A-14A6-AFAA818D9FB8}"/>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2329691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8C081-99EC-378B-87C3-AEDF77CED6EE}"/>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1F94B62-6966-E71D-7471-676698D3E138}"/>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4" name="Footer Placeholder 3">
            <a:extLst>
              <a:ext uri="{FF2B5EF4-FFF2-40B4-BE49-F238E27FC236}">
                <a16:creationId xmlns:a16="http://schemas.microsoft.com/office/drawing/2014/main" id="{59CB76FD-4E62-5423-80B2-393A1DD78EC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AD87D4-F1B6-0B5F-B98D-96E81FC42FE1}"/>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3604412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7B692-B81E-10B5-C07D-E7238A15F774}"/>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3" name="Footer Placeholder 2">
            <a:extLst>
              <a:ext uri="{FF2B5EF4-FFF2-40B4-BE49-F238E27FC236}">
                <a16:creationId xmlns:a16="http://schemas.microsoft.com/office/drawing/2014/main" id="{C9486916-1052-3C00-720D-DEA8F624BF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FA85EBF-A067-6AF7-3CCF-4310A4B786AC}"/>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3843847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F023B-B61C-95CD-899B-554857C11D3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396C1B5-4A43-15F2-7708-C4F93DD93B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BB0313-2F85-0709-5082-2C786AE64C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72D2D6-DB99-3B76-BE39-9B23B83DC9E7}"/>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6" name="Footer Placeholder 5">
            <a:extLst>
              <a:ext uri="{FF2B5EF4-FFF2-40B4-BE49-F238E27FC236}">
                <a16:creationId xmlns:a16="http://schemas.microsoft.com/office/drawing/2014/main" id="{9B4A394D-FE35-E7FA-A1A5-DE215CEF3A7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D99B6D-EEB3-C9CC-A608-84B54CBF6D08}"/>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515437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0E811-EDBA-4C77-5AEF-F0A7203BF5B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E7E74D7-45C3-97B7-59EF-97362237BDC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A8D971E-A7CC-DBAC-BD5C-8077804962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7F78921-0195-A66F-B002-4948FAA5DE8F}"/>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6" name="Footer Placeholder 5">
            <a:extLst>
              <a:ext uri="{FF2B5EF4-FFF2-40B4-BE49-F238E27FC236}">
                <a16:creationId xmlns:a16="http://schemas.microsoft.com/office/drawing/2014/main" id="{76968B2E-E1FE-6E69-16E8-3F2E40123A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D06630-3675-DC2F-247A-8A921C0F3C8B}"/>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251913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EE53E-4DA6-E04D-17A4-5E6BF263932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EC251BE-42BB-C264-F9CF-71BCCA590C7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17166DA-4D37-C46F-521D-82B3E13EF40B}"/>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5" name="Footer Placeholder 4">
            <a:extLst>
              <a:ext uri="{FF2B5EF4-FFF2-40B4-BE49-F238E27FC236}">
                <a16:creationId xmlns:a16="http://schemas.microsoft.com/office/drawing/2014/main" id="{15E2D72D-CF13-CB30-0278-3D86B8131E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A9580-D338-D076-1C49-0E4D5D1D2045}"/>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30517910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0A4542-4AC4-AFB1-7513-675601DB2C1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F06A090-40E4-A254-EABB-A537307F2B4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B02316D-B5EB-A2C6-1AC6-B3BCCC1DB204}"/>
              </a:ext>
            </a:extLst>
          </p:cNvPr>
          <p:cNvSpPr>
            <a:spLocks noGrp="1"/>
          </p:cNvSpPr>
          <p:nvPr>
            <p:ph type="dt" sz="half" idx="10"/>
          </p:nvPr>
        </p:nvSpPr>
        <p:spPr/>
        <p:txBody>
          <a:bodyPr/>
          <a:lstStyle/>
          <a:p>
            <a:fld id="{0B73394A-CB7F-2E4A-B9FD-C9F98E5759ED}" type="datetimeFigureOut">
              <a:rPr lang="en-GB" smtClean="0"/>
              <a:t>19/03/2026</a:t>
            </a:fld>
            <a:endParaRPr lang="en-GB"/>
          </a:p>
        </p:txBody>
      </p:sp>
      <p:sp>
        <p:nvSpPr>
          <p:cNvPr id="5" name="Footer Placeholder 4">
            <a:extLst>
              <a:ext uri="{FF2B5EF4-FFF2-40B4-BE49-F238E27FC236}">
                <a16:creationId xmlns:a16="http://schemas.microsoft.com/office/drawing/2014/main" id="{01DA9BBA-11E3-736F-B540-53689078EF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381A0C-66E0-63D6-5E30-4DB60926B43C}"/>
              </a:ext>
            </a:extLst>
          </p:cNvPr>
          <p:cNvSpPr>
            <a:spLocks noGrp="1"/>
          </p:cNvSpPr>
          <p:nvPr>
            <p:ph type="sldNum" sz="quarter" idx="12"/>
          </p:nvPr>
        </p:nvSpPr>
        <p:spPr/>
        <p:txBody>
          <a:bodyPr/>
          <a:lstStyle/>
          <a:p>
            <a:fld id="{9F0AF0DA-D2E0-E94B-B455-7A454C096CD8}" type="slidenum">
              <a:rPr lang="en-GB" smtClean="0"/>
              <a:t>‹#›</a:t>
            </a:fld>
            <a:endParaRPr lang="en-GB"/>
          </a:p>
        </p:txBody>
      </p:sp>
    </p:spTree>
    <p:extLst>
      <p:ext uri="{BB962C8B-B14F-4D97-AF65-F5344CB8AC3E}">
        <p14:creationId xmlns:p14="http://schemas.microsoft.com/office/powerpoint/2010/main" val="3363607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00DB00-4F3D-2AE2-4C45-BBC76256CD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B6AC238-90DE-6CD1-DB5A-1834354433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5B33C10-38C3-25F7-C9E3-6DF0D58FCF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B73394A-CB7F-2E4A-B9FD-C9F98E5759ED}" type="datetimeFigureOut">
              <a:rPr lang="en-GB" smtClean="0"/>
              <a:t>19/03/2026</a:t>
            </a:fld>
            <a:endParaRPr lang="en-GB"/>
          </a:p>
        </p:txBody>
      </p:sp>
      <p:sp>
        <p:nvSpPr>
          <p:cNvPr id="5" name="Footer Placeholder 4">
            <a:extLst>
              <a:ext uri="{FF2B5EF4-FFF2-40B4-BE49-F238E27FC236}">
                <a16:creationId xmlns:a16="http://schemas.microsoft.com/office/drawing/2014/main" id="{B7096AE5-1ED3-1400-D8B2-AF6C859E05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E8B30F6-98D9-D582-256B-D1E25B195A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F0AF0DA-D2E0-E94B-B455-7A454C096CD8}" type="slidenum">
              <a:rPr lang="en-GB" smtClean="0"/>
              <a:t>‹#›</a:t>
            </a:fld>
            <a:endParaRPr lang="en-GB"/>
          </a:p>
        </p:txBody>
      </p:sp>
    </p:spTree>
    <p:extLst>
      <p:ext uri="{BB962C8B-B14F-4D97-AF65-F5344CB8AC3E}">
        <p14:creationId xmlns:p14="http://schemas.microsoft.com/office/powerpoint/2010/main" val="3596016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7.jpe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www.ft.com/"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hyperlink" Target="https://hbr.org/" TargetMode="External"/><Relationship Id="rId4" Type="http://schemas.openxmlformats.org/officeDocument/2006/relationships/hyperlink" Target="https://www.forbe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D3B0DED-8132-6B6E-35FD-FBA3F522FB15}"/>
              </a:ext>
            </a:extLst>
          </p:cNvPr>
          <p:cNvSpPr>
            <a:spLocks noGrp="1"/>
          </p:cNvSpPr>
          <p:nvPr>
            <p:ph type="ctrTitle"/>
          </p:nvPr>
        </p:nvSpPr>
        <p:spPr>
          <a:xfrm>
            <a:off x="2026693" y="1030406"/>
            <a:ext cx="8147713" cy="3081242"/>
          </a:xfrm>
        </p:spPr>
        <p:txBody>
          <a:bodyPr anchor="ctr">
            <a:normAutofit/>
          </a:bodyPr>
          <a:lstStyle/>
          <a:p>
            <a:r>
              <a:rPr lang="en-GB" sz="4800" b="1">
                <a:solidFill>
                  <a:srgbClr val="FFFFFF"/>
                </a:solidFill>
              </a:rPr>
              <a:t>Managing Business Information (LCLM5004)</a:t>
            </a:r>
            <a:endParaRPr lang="en-GB" sz="4800">
              <a:solidFill>
                <a:srgbClr val="FFFFFF"/>
              </a:solidFill>
            </a:endParaRPr>
          </a:p>
        </p:txBody>
      </p:sp>
      <p:sp>
        <p:nvSpPr>
          <p:cNvPr id="3" name="Subtitle 2">
            <a:extLst>
              <a:ext uri="{FF2B5EF4-FFF2-40B4-BE49-F238E27FC236}">
                <a16:creationId xmlns:a16="http://schemas.microsoft.com/office/drawing/2014/main" id="{C5CADFA5-D534-7DB4-A200-BFE9CBB336EE}"/>
              </a:ext>
            </a:extLst>
          </p:cNvPr>
          <p:cNvSpPr>
            <a:spLocks noGrp="1"/>
          </p:cNvSpPr>
          <p:nvPr>
            <p:ph type="subTitle" idx="1"/>
          </p:nvPr>
        </p:nvSpPr>
        <p:spPr>
          <a:xfrm>
            <a:off x="1559943" y="5171093"/>
            <a:ext cx="9078628" cy="860620"/>
          </a:xfrm>
        </p:spPr>
        <p:txBody>
          <a:bodyPr anchor="ctr">
            <a:normAutofit/>
          </a:bodyPr>
          <a:lstStyle/>
          <a:p>
            <a:r>
              <a:rPr lang="en-GB" i="1">
                <a:solidFill>
                  <a:srgbClr val="FFFFFF"/>
                </a:solidFill>
              </a:rPr>
              <a:t>Information Systems for Business Performance</a:t>
            </a:r>
            <a:endParaRPr lang="en-GB">
              <a:solidFill>
                <a:srgbClr val="FFFFFF"/>
              </a:solidFill>
            </a:endParaRPr>
          </a:p>
        </p:txBody>
      </p:sp>
      <p:sp>
        <p:nvSpPr>
          <p:cNvPr id="6" name="TextBox 5">
            <a:extLst>
              <a:ext uri="{FF2B5EF4-FFF2-40B4-BE49-F238E27FC236}">
                <a16:creationId xmlns:a16="http://schemas.microsoft.com/office/drawing/2014/main" id="{02E6B7DB-7A4B-9C72-E65B-B3A6A46FC347}"/>
              </a:ext>
            </a:extLst>
          </p:cNvPr>
          <p:cNvSpPr txBox="1"/>
          <p:nvPr/>
        </p:nvSpPr>
        <p:spPr>
          <a:xfrm>
            <a:off x="335761" y="4720197"/>
            <a:ext cx="4983596" cy="707886"/>
          </a:xfrm>
          <a:prstGeom prst="rect">
            <a:avLst/>
          </a:prstGeom>
          <a:noFill/>
          <a:ln>
            <a:solidFill>
              <a:schemeClr val="bg1"/>
            </a:solidFill>
          </a:ln>
        </p:spPr>
        <p:txBody>
          <a:bodyPr wrap="square" rtlCol="0">
            <a:spAutoFit/>
          </a:bodyPr>
          <a:lstStyle/>
          <a:p>
            <a:r>
              <a:rPr lang="en-US" sz="1100" dirty="0">
                <a:solidFill>
                  <a:schemeClr val="bg1"/>
                </a:solidFill>
              </a:rPr>
              <a:t>Student name: Paraschiva Nunuca 2029228</a:t>
            </a:r>
          </a:p>
          <a:p>
            <a:r>
              <a:rPr lang="en-US" sz="1100" dirty="0">
                <a:solidFill>
                  <a:schemeClr val="bg1"/>
                </a:solidFill>
              </a:rPr>
              <a:t>Lecturer: Dian </a:t>
            </a:r>
            <a:r>
              <a:rPr lang="en-US" sz="1100" dirty="0" err="1">
                <a:solidFill>
                  <a:schemeClr val="bg1"/>
                </a:solidFill>
              </a:rPr>
              <a:t>Mayasari</a:t>
            </a:r>
            <a:endParaRPr lang="en-US" sz="1100"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23863179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2AF1AC-1886-B56E-CEE3-4EEB5BFC63E7}"/>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kern="1200">
                <a:solidFill>
                  <a:srgbClr val="FFFFFF"/>
                </a:solidFill>
                <a:latin typeface="+mj-lt"/>
                <a:ea typeface="+mj-ea"/>
                <a:cs typeface="+mj-cs"/>
              </a:rPr>
              <a:t>Introduction</a:t>
            </a:r>
          </a:p>
        </p:txBody>
      </p:sp>
      <p:graphicFrame>
        <p:nvGraphicFramePr>
          <p:cNvPr id="6" name="TextBox 3">
            <a:extLst>
              <a:ext uri="{FF2B5EF4-FFF2-40B4-BE49-F238E27FC236}">
                <a16:creationId xmlns:a16="http://schemas.microsoft.com/office/drawing/2014/main" id="{911B09CC-C632-AD34-040F-FA7635352CBB}"/>
              </a:ext>
            </a:extLst>
          </p:cNvPr>
          <p:cNvGraphicFramePr/>
          <p:nvPr>
            <p:extLst>
              <p:ext uri="{D42A27DB-BD31-4B8C-83A1-F6EECF244321}">
                <p14:modId xmlns:p14="http://schemas.microsoft.com/office/powerpoint/2010/main" val="38337013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7737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4AD29B6-BF3B-4407-9E75-52DF8E3B2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55F8BA08-3E38-4B70-B93A-74F08E0922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944A848-EBA0-255D-2FF4-012689AD4931}"/>
              </a:ext>
            </a:extLst>
          </p:cNvPr>
          <p:cNvSpPr>
            <a:spLocks noGrp="1"/>
          </p:cNvSpPr>
          <p:nvPr>
            <p:ph type="title"/>
          </p:nvPr>
        </p:nvSpPr>
        <p:spPr>
          <a:xfrm>
            <a:off x="1045029" y="507160"/>
            <a:ext cx="2993571" cy="5438730"/>
          </a:xfrm>
        </p:spPr>
        <p:txBody>
          <a:bodyPr vert="horz" lIns="91440" tIns="45720" rIns="91440" bIns="45720" rtlCol="0" anchor="ctr">
            <a:normAutofit/>
          </a:bodyPr>
          <a:lstStyle/>
          <a:p>
            <a:r>
              <a:rPr lang="en-US" sz="3200" kern="1200">
                <a:solidFill>
                  <a:schemeClr val="tx1"/>
                </a:solidFill>
                <a:latin typeface="+mj-lt"/>
                <a:ea typeface="+mj-ea"/>
                <a:cs typeface="+mj-cs"/>
              </a:rPr>
              <a:t>Role of Information Systems in Business</a:t>
            </a:r>
          </a:p>
        </p:txBody>
      </p:sp>
      <p:sp>
        <p:nvSpPr>
          <p:cNvPr id="14" name="Rectangle 13">
            <a:extLst>
              <a:ext uri="{FF2B5EF4-FFF2-40B4-BE49-F238E27FC236}">
                <a16:creationId xmlns:a16="http://schemas.microsoft.com/office/drawing/2014/main" id="{357F1B33-79AB-4A71-8CEC-4546D709B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2874481"/>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6" name="TextBox 3">
            <a:extLst>
              <a:ext uri="{FF2B5EF4-FFF2-40B4-BE49-F238E27FC236}">
                <a16:creationId xmlns:a16="http://schemas.microsoft.com/office/drawing/2014/main" id="{3391516A-80FB-8A26-EC35-875AE6BDEC1D}"/>
              </a:ext>
            </a:extLst>
          </p:cNvPr>
          <p:cNvGraphicFramePr/>
          <p:nvPr>
            <p:extLst>
              <p:ext uri="{D42A27DB-BD31-4B8C-83A1-F6EECF244321}">
                <p14:modId xmlns:p14="http://schemas.microsoft.com/office/powerpoint/2010/main" val="2328793005"/>
              </p:ext>
            </p:extLst>
          </p:nvPr>
        </p:nvGraphicFramePr>
        <p:xfrm>
          <a:off x="4526280" y="512064"/>
          <a:ext cx="6830568" cy="544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4434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4FA48D3-35B7-4BE9-54DB-29DB87D3C516}"/>
              </a:ext>
            </a:extLst>
          </p:cNvPr>
          <p:cNvPicPr>
            <a:picLocks noChangeAspect="1"/>
          </p:cNvPicPr>
          <p:nvPr/>
        </p:nvPicPr>
        <p:blipFill>
          <a:blip r:embed="rId3">
            <a:duotone>
              <a:schemeClr val="bg2">
                <a:shade val="45000"/>
                <a:satMod val="135000"/>
              </a:schemeClr>
              <a:prstClr val="white"/>
            </a:duotone>
          </a:blip>
          <a:srcRect t="12211" b="3519"/>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2E72DF-A202-1888-3C9E-E0C9C5F4ECB6}"/>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a:t>Types of Business Information Systems</a:t>
            </a:r>
          </a:p>
        </p:txBody>
      </p:sp>
      <p:graphicFrame>
        <p:nvGraphicFramePr>
          <p:cNvPr id="6" name="TextBox 3">
            <a:extLst>
              <a:ext uri="{FF2B5EF4-FFF2-40B4-BE49-F238E27FC236}">
                <a16:creationId xmlns:a16="http://schemas.microsoft.com/office/drawing/2014/main" id="{7B3DF0B4-CAF4-572F-0133-1785B87EA656}"/>
              </a:ext>
            </a:extLst>
          </p:cNvPr>
          <p:cNvGraphicFramePr/>
          <p:nvPr>
            <p:extLst>
              <p:ext uri="{D42A27DB-BD31-4B8C-83A1-F6EECF244321}">
                <p14:modId xmlns:p14="http://schemas.microsoft.com/office/powerpoint/2010/main" val="413347949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601911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36E8AC-7352-D735-F423-3175B99D3DD8}"/>
              </a:ext>
            </a:extLst>
          </p:cNvPr>
          <p:cNvSpPr>
            <a:spLocks noGrp="1"/>
          </p:cNvSpPr>
          <p:nvPr>
            <p:ph type="title"/>
          </p:nvPr>
        </p:nvSpPr>
        <p:spPr>
          <a:xfrm>
            <a:off x="761803" y="350196"/>
            <a:ext cx="4646904" cy="1624520"/>
          </a:xfrm>
        </p:spPr>
        <p:txBody>
          <a:bodyPr vert="horz" lIns="91440" tIns="45720" rIns="91440" bIns="45720" rtlCol="0" anchor="ctr">
            <a:normAutofit/>
          </a:bodyPr>
          <a:lstStyle/>
          <a:p>
            <a:r>
              <a:rPr lang="en-US" sz="3700"/>
              <a:t>Management Information Systems (MIS)</a:t>
            </a:r>
          </a:p>
        </p:txBody>
      </p:sp>
      <p:sp>
        <p:nvSpPr>
          <p:cNvPr id="4" name="TextBox 3">
            <a:extLst>
              <a:ext uri="{FF2B5EF4-FFF2-40B4-BE49-F238E27FC236}">
                <a16:creationId xmlns:a16="http://schemas.microsoft.com/office/drawing/2014/main" id="{C0D083AA-CFE6-EF09-4BB5-8957B01C7494}"/>
              </a:ext>
            </a:extLst>
          </p:cNvPr>
          <p:cNvSpPr txBox="1"/>
          <p:nvPr/>
        </p:nvSpPr>
        <p:spPr>
          <a:xfrm>
            <a:off x="761802" y="2743200"/>
            <a:ext cx="4646905" cy="3613149"/>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300" b="0" i="0" u="none" strike="noStrike">
                <a:effectLst/>
              </a:rPr>
              <a:t>A Management Information System is a structured information and analytical report that can be offered to managers to make decisions about the organisation (Laudon, 2022).</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b="0" i="0" u="none" strike="noStrike">
                <a:effectLst/>
              </a:rPr>
              <a:t> MIS systems gather data in the operating systems and transform it into useful management data (Stair and Reynolds, 2021). </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b="0" i="0" u="none" strike="noStrike">
                <a:effectLst/>
              </a:rPr>
              <a:t>The systems assist managers to track organisational performance, trends, as well as aid in planning operations (O’Brien and Marakas, 2020). </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b="0" i="0" u="none" strike="noStrike">
                <a:effectLst/>
              </a:rPr>
              <a:t>However, the accuracy and reliability of organisational data used to underpin MIS effectiveness is really important (Pearlson et al., 2020).</a:t>
            </a:r>
            <a:endParaRPr lang="en-US" sz="1300"/>
          </a:p>
        </p:txBody>
      </p:sp>
      <p:pic>
        <p:nvPicPr>
          <p:cNvPr id="6" name="Picture 5" descr="A line graph adjacent to a stair">
            <a:extLst>
              <a:ext uri="{FF2B5EF4-FFF2-40B4-BE49-F238E27FC236}">
                <a16:creationId xmlns:a16="http://schemas.microsoft.com/office/drawing/2014/main" id="{FE1050BD-213A-79E9-C4A4-7D372F64317E}"/>
              </a:ext>
            </a:extLst>
          </p:cNvPr>
          <p:cNvPicPr>
            <a:picLocks noChangeAspect="1"/>
          </p:cNvPicPr>
          <p:nvPr/>
        </p:nvPicPr>
        <p:blipFill>
          <a:blip r:embed="rId3"/>
          <a:srcRect t="5934" b="13655"/>
          <a:stretch>
            <a:fillRect/>
          </a:stretch>
        </p:blipFill>
        <p:spPr>
          <a:xfrm>
            <a:off x="6096000" y="1"/>
            <a:ext cx="6102825" cy="6858000"/>
          </a:xfrm>
          <a:prstGeom prst="rect">
            <a:avLst/>
          </a:prstGeom>
        </p:spPr>
      </p:pic>
    </p:spTree>
    <p:extLst>
      <p:ext uri="{BB962C8B-B14F-4D97-AF65-F5344CB8AC3E}">
        <p14:creationId xmlns:p14="http://schemas.microsoft.com/office/powerpoint/2010/main" val="9313314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51044A7E-471F-8699-E549-AC5631F0F7E3}"/>
              </a:ext>
            </a:extLst>
          </p:cNvPr>
          <p:cNvSpPr>
            <a:spLocks noGrp="1"/>
          </p:cNvSpPr>
          <p:nvPr>
            <p:ph type="title"/>
          </p:nvPr>
        </p:nvSpPr>
        <p:spPr>
          <a:xfrm>
            <a:off x="479394" y="1070800"/>
            <a:ext cx="3939688" cy="5583126"/>
          </a:xfrm>
        </p:spPr>
        <p:txBody>
          <a:bodyPr vert="horz" lIns="91440" tIns="45720" rIns="91440" bIns="45720" rtlCol="0" anchor="ctr">
            <a:normAutofit/>
          </a:bodyPr>
          <a:lstStyle/>
          <a:p>
            <a:pPr algn="r"/>
            <a:r>
              <a:rPr lang="en-US" sz="6800" kern="1200">
                <a:solidFill>
                  <a:schemeClr val="tx1"/>
                </a:solidFill>
                <a:latin typeface="+mj-lt"/>
                <a:ea typeface="+mj-ea"/>
                <a:cs typeface="+mj-cs"/>
              </a:rPr>
              <a:t>Enterprise Resource Planning (ERP)</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TextBox 3">
            <a:extLst>
              <a:ext uri="{FF2B5EF4-FFF2-40B4-BE49-F238E27FC236}">
                <a16:creationId xmlns:a16="http://schemas.microsoft.com/office/drawing/2014/main" id="{8BA024BE-0792-6DA0-2BB5-DBAD4D3F71FB}"/>
              </a:ext>
            </a:extLst>
          </p:cNvPr>
          <p:cNvGraphicFramePr/>
          <p:nvPr>
            <p:extLst>
              <p:ext uri="{D42A27DB-BD31-4B8C-83A1-F6EECF244321}">
                <p14:modId xmlns:p14="http://schemas.microsoft.com/office/powerpoint/2010/main" val="2570764284"/>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1215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AC689C-4FB7-9BDC-37E0-D4E8884C8DE7}"/>
              </a:ext>
            </a:extLst>
          </p:cNvPr>
          <p:cNvSpPr>
            <a:spLocks noGrp="1"/>
          </p:cNvSpPr>
          <p:nvPr>
            <p:ph type="title"/>
          </p:nvPr>
        </p:nvSpPr>
        <p:spPr>
          <a:xfrm>
            <a:off x="838200" y="557189"/>
            <a:ext cx="3374136" cy="5567891"/>
          </a:xfrm>
        </p:spPr>
        <p:txBody>
          <a:bodyPr vert="horz" lIns="91440" tIns="45720" rIns="91440" bIns="45720" rtlCol="0" anchor="ctr">
            <a:normAutofit/>
          </a:bodyPr>
          <a:lstStyle/>
          <a:p>
            <a:r>
              <a:rPr lang="en-US" kern="1200">
                <a:solidFill>
                  <a:schemeClr val="tx1"/>
                </a:solidFill>
                <a:latin typeface="+mj-lt"/>
                <a:ea typeface="+mj-ea"/>
                <a:cs typeface="+mj-cs"/>
              </a:rPr>
              <a:t>Customer Relationship Management (CRM)</a:t>
            </a:r>
          </a:p>
        </p:txBody>
      </p:sp>
      <p:graphicFrame>
        <p:nvGraphicFramePr>
          <p:cNvPr id="6" name="TextBox 3">
            <a:extLst>
              <a:ext uri="{FF2B5EF4-FFF2-40B4-BE49-F238E27FC236}">
                <a16:creationId xmlns:a16="http://schemas.microsoft.com/office/drawing/2014/main" id="{847A9A44-6705-3318-EDBC-2353AACBF356}"/>
              </a:ext>
            </a:extLst>
          </p:cNvPr>
          <p:cNvGraphicFramePr/>
          <p:nvPr>
            <p:extLst>
              <p:ext uri="{D42A27DB-BD31-4B8C-83A1-F6EECF244321}">
                <p14:modId xmlns:p14="http://schemas.microsoft.com/office/powerpoint/2010/main" val="1429017927"/>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3796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456A0D-645F-DEB1-6EBD-49A1BE503638}"/>
              </a:ext>
            </a:extLst>
          </p:cNvPr>
          <p:cNvSpPr>
            <a:spLocks noGrp="1"/>
          </p:cNvSpPr>
          <p:nvPr>
            <p:ph type="title"/>
          </p:nvPr>
        </p:nvSpPr>
        <p:spPr>
          <a:xfrm>
            <a:off x="838200" y="557189"/>
            <a:ext cx="3374136" cy="5567891"/>
          </a:xfrm>
        </p:spPr>
        <p:txBody>
          <a:bodyPr vert="horz" lIns="91440" tIns="45720" rIns="91440" bIns="45720" rtlCol="0" anchor="ctr">
            <a:normAutofit/>
          </a:bodyPr>
          <a:lstStyle/>
          <a:p>
            <a:r>
              <a:rPr lang="en-US" sz="4800" kern="1200">
                <a:solidFill>
                  <a:schemeClr val="tx1"/>
                </a:solidFill>
                <a:latin typeface="+mj-lt"/>
                <a:ea typeface="+mj-ea"/>
                <a:cs typeface="+mj-cs"/>
              </a:rPr>
              <a:t>Comparison of MIS, ERP and CRM</a:t>
            </a:r>
          </a:p>
        </p:txBody>
      </p:sp>
      <p:graphicFrame>
        <p:nvGraphicFramePr>
          <p:cNvPr id="6" name="TextBox 3">
            <a:extLst>
              <a:ext uri="{FF2B5EF4-FFF2-40B4-BE49-F238E27FC236}">
                <a16:creationId xmlns:a16="http://schemas.microsoft.com/office/drawing/2014/main" id="{5B63A59F-F4BE-E105-EB36-ACBA911D5850}"/>
              </a:ext>
            </a:extLst>
          </p:cNvPr>
          <p:cNvGraphicFramePr/>
          <p:nvPr>
            <p:extLst>
              <p:ext uri="{D42A27DB-BD31-4B8C-83A1-F6EECF244321}">
                <p14:modId xmlns:p14="http://schemas.microsoft.com/office/powerpoint/2010/main" val="1431531520"/>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8740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BC80B2-AC13-FD46-EE25-B1063B01ED75}"/>
              </a:ext>
            </a:extLst>
          </p:cNvPr>
          <p:cNvSpPr>
            <a:spLocks noGrp="1"/>
          </p:cNvSpPr>
          <p:nvPr>
            <p:ph type="title"/>
          </p:nvPr>
        </p:nvSpPr>
        <p:spPr>
          <a:xfrm>
            <a:off x="838200" y="557189"/>
            <a:ext cx="3374136" cy="5567891"/>
          </a:xfrm>
        </p:spPr>
        <p:txBody>
          <a:bodyPr vert="horz" lIns="91440" tIns="45720" rIns="91440" bIns="45720" rtlCol="0" anchor="ctr">
            <a:normAutofit/>
          </a:bodyPr>
          <a:lstStyle/>
          <a:p>
            <a:r>
              <a:rPr lang="en-US" sz="5200" kern="1200">
                <a:solidFill>
                  <a:schemeClr val="tx1"/>
                </a:solidFill>
                <a:latin typeface="+mj-lt"/>
                <a:ea typeface="+mj-ea"/>
                <a:cs typeface="+mj-cs"/>
              </a:rPr>
              <a:t>Ethical Issues in Information Systems</a:t>
            </a:r>
          </a:p>
        </p:txBody>
      </p:sp>
      <p:graphicFrame>
        <p:nvGraphicFramePr>
          <p:cNvPr id="6" name="TextBox 3">
            <a:extLst>
              <a:ext uri="{FF2B5EF4-FFF2-40B4-BE49-F238E27FC236}">
                <a16:creationId xmlns:a16="http://schemas.microsoft.com/office/drawing/2014/main" id="{556A7A8A-C8CA-9961-14A7-25F5A4413AF3}"/>
              </a:ext>
            </a:extLst>
          </p:cNvPr>
          <p:cNvGraphicFramePr/>
          <p:nvPr>
            <p:extLst>
              <p:ext uri="{D42A27DB-BD31-4B8C-83A1-F6EECF244321}">
                <p14:modId xmlns:p14="http://schemas.microsoft.com/office/powerpoint/2010/main" val="3642395023"/>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55424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2070828-E616-4355-9C8A-A1065032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5161C6-1218-4EAF-A9E9-A319CFD760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747" y="1905000"/>
            <a:ext cx="4536800" cy="3141047"/>
          </a:xfrm>
          <a:custGeom>
            <a:avLst/>
            <a:gdLst>
              <a:gd name="connsiteX0" fmla="*/ 3362388 w 6230568"/>
              <a:gd name="connsiteY0" fmla="*/ 861 h 4239440"/>
              <a:gd name="connsiteX1" fmla="*/ 4026621 w 6230568"/>
              <a:gd name="connsiteY1" fmla="*/ 15392 h 4239440"/>
              <a:gd name="connsiteX2" fmla="*/ 5114556 w 6230568"/>
              <a:gd name="connsiteY2" fmla="*/ 34130 h 4239440"/>
              <a:gd name="connsiteX3" fmla="*/ 5776495 w 6230568"/>
              <a:gd name="connsiteY3" fmla="*/ 112905 h 4239440"/>
              <a:gd name="connsiteX4" fmla="*/ 5862918 w 6230568"/>
              <a:gd name="connsiteY4" fmla="*/ 141585 h 4239440"/>
              <a:gd name="connsiteX5" fmla="*/ 5840738 w 6230568"/>
              <a:gd name="connsiteY5" fmla="*/ 200475 h 4239440"/>
              <a:gd name="connsiteX6" fmla="*/ 5691219 w 6230568"/>
              <a:gd name="connsiteY6" fmla="*/ 216153 h 4239440"/>
              <a:gd name="connsiteX7" fmla="*/ 5773053 w 6230568"/>
              <a:gd name="connsiteY7" fmla="*/ 260130 h 4239440"/>
              <a:gd name="connsiteX8" fmla="*/ 5593324 w 6230568"/>
              <a:gd name="connsiteY8" fmla="*/ 293781 h 4239440"/>
              <a:gd name="connsiteX9" fmla="*/ 5617033 w 6230568"/>
              <a:gd name="connsiteY9" fmla="*/ 317108 h 4239440"/>
              <a:gd name="connsiteX10" fmla="*/ 5641124 w 6230568"/>
              <a:gd name="connsiteY10" fmla="*/ 339287 h 4239440"/>
              <a:gd name="connsiteX11" fmla="*/ 5299256 w 6230568"/>
              <a:gd name="connsiteY11" fmla="*/ 396265 h 4239440"/>
              <a:gd name="connsiteX12" fmla="*/ 5703073 w 6230568"/>
              <a:gd name="connsiteY12" fmla="*/ 500661 h 4239440"/>
              <a:gd name="connsiteX13" fmla="*/ 5629652 w 6230568"/>
              <a:gd name="connsiteY13" fmla="*/ 556874 h 4239440"/>
              <a:gd name="connsiteX14" fmla="*/ 5862918 w 6230568"/>
              <a:gd name="connsiteY14" fmla="*/ 645591 h 4239440"/>
              <a:gd name="connsiteX15" fmla="*/ 6052207 w 6230568"/>
              <a:gd name="connsiteY15" fmla="*/ 756106 h 4239440"/>
              <a:gd name="connsiteX16" fmla="*/ 6158515 w 6230568"/>
              <a:gd name="connsiteY16" fmla="*/ 901419 h 4239440"/>
              <a:gd name="connsiteX17" fmla="*/ 6195990 w 6230568"/>
              <a:gd name="connsiteY17" fmla="*/ 966427 h 4239440"/>
              <a:gd name="connsiteX18" fmla="*/ 6229642 w 6230568"/>
              <a:gd name="connsiteY18" fmla="*/ 1034878 h 4239440"/>
              <a:gd name="connsiteX19" fmla="*/ 6171516 w 6230568"/>
              <a:gd name="connsiteY19" fmla="*/ 1102946 h 4239440"/>
              <a:gd name="connsiteX20" fmla="*/ 6133659 w 6230568"/>
              <a:gd name="connsiteY20" fmla="*/ 1185545 h 4239440"/>
              <a:gd name="connsiteX21" fmla="*/ 6168458 w 6230568"/>
              <a:gd name="connsiteY21" fmla="*/ 1234110 h 4239440"/>
              <a:gd name="connsiteX22" fmla="*/ 6169222 w 6230568"/>
              <a:gd name="connsiteY22" fmla="*/ 1342712 h 4239440"/>
              <a:gd name="connsiteX23" fmla="*/ 6145131 w 6230568"/>
              <a:gd name="connsiteY23" fmla="*/ 1393954 h 4239440"/>
              <a:gd name="connsiteX24" fmla="*/ 6071709 w 6230568"/>
              <a:gd name="connsiteY24" fmla="*/ 1505233 h 4239440"/>
              <a:gd name="connsiteX25" fmla="*/ 6009378 w 6230568"/>
              <a:gd name="connsiteY25" fmla="*/ 1530089 h 4239440"/>
              <a:gd name="connsiteX26" fmla="*/ 6015879 w 6230568"/>
              <a:gd name="connsiteY26" fmla="*/ 1979030 h 4239440"/>
              <a:gd name="connsiteX27" fmla="*/ 6061385 w 6230568"/>
              <a:gd name="connsiteY27" fmla="*/ 2196234 h 4239440"/>
              <a:gd name="connsiteX28" fmla="*/ 6029263 w 6230568"/>
              <a:gd name="connsiteY28" fmla="*/ 2440972 h 4239440"/>
              <a:gd name="connsiteX29" fmla="*/ 6135571 w 6230568"/>
              <a:gd name="connsiteY29" fmla="*/ 2621848 h 4239440"/>
              <a:gd name="connsiteX30" fmla="*/ 6091594 w 6230568"/>
              <a:gd name="connsiteY30" fmla="*/ 2691446 h 4239440"/>
              <a:gd name="connsiteX31" fmla="*/ 6215493 w 6230568"/>
              <a:gd name="connsiteY31" fmla="*/ 2769456 h 4239440"/>
              <a:gd name="connsiteX32" fmla="*/ 6100389 w 6230568"/>
              <a:gd name="connsiteY32" fmla="*/ 2880352 h 4239440"/>
              <a:gd name="connsiteX33" fmla="*/ 5909953 w 6230568"/>
              <a:gd name="connsiteY33" fmla="*/ 3053963 h 4239440"/>
              <a:gd name="connsiteX34" fmla="*/ 5741696 w 6230568"/>
              <a:gd name="connsiteY34" fmla="*/ 3798118 h 4239440"/>
              <a:gd name="connsiteX35" fmla="*/ 5493899 w 6230568"/>
              <a:gd name="connsiteY35" fmla="*/ 4026795 h 4239440"/>
              <a:gd name="connsiteX36" fmla="*/ 3773471 w 6230568"/>
              <a:gd name="connsiteY36" fmla="*/ 4239028 h 4239440"/>
              <a:gd name="connsiteX37" fmla="*/ 2569285 w 6230568"/>
              <a:gd name="connsiteY37" fmla="*/ 4103275 h 4239440"/>
              <a:gd name="connsiteX38" fmla="*/ 2693948 w 6230568"/>
              <a:gd name="connsiteY38" fmla="*/ 4061593 h 4239440"/>
              <a:gd name="connsiteX39" fmla="*/ 2588788 w 6230568"/>
              <a:gd name="connsiteY39" fmla="*/ 4062358 h 4239440"/>
              <a:gd name="connsiteX40" fmla="*/ 2300073 w 6230568"/>
              <a:gd name="connsiteY40" fmla="*/ 4008822 h 4239440"/>
              <a:gd name="connsiteX41" fmla="*/ 1508500 w 6230568"/>
              <a:gd name="connsiteY41" fmla="*/ 3798118 h 4239440"/>
              <a:gd name="connsiteX42" fmla="*/ 1061089 w 6230568"/>
              <a:gd name="connsiteY42" fmla="*/ 3697546 h 4239440"/>
              <a:gd name="connsiteX43" fmla="*/ 939102 w 6230568"/>
              <a:gd name="connsiteY43" fmla="*/ 3648216 h 4239440"/>
              <a:gd name="connsiteX44" fmla="*/ 1243495 w 6230568"/>
              <a:gd name="connsiteY44" fmla="*/ 3624890 h 4239440"/>
              <a:gd name="connsiteX45" fmla="*/ 1083651 w 6230568"/>
              <a:gd name="connsiteY45" fmla="*/ 3595827 h 4239440"/>
              <a:gd name="connsiteX46" fmla="*/ 966636 w 6230568"/>
              <a:gd name="connsiteY46" fmla="*/ 3605770 h 4239440"/>
              <a:gd name="connsiteX47" fmla="*/ 885566 w 6230568"/>
              <a:gd name="connsiteY47" fmla="*/ 3609976 h 4239440"/>
              <a:gd name="connsiteX48" fmla="*/ 641976 w 6230568"/>
              <a:gd name="connsiteY48" fmla="*/ 3567912 h 4239440"/>
              <a:gd name="connsiteX49" fmla="*/ 399533 w 6230568"/>
              <a:gd name="connsiteY49" fmla="*/ 3583590 h 4239440"/>
              <a:gd name="connsiteX50" fmla="*/ 409093 w 6230568"/>
              <a:gd name="connsiteY50" fmla="*/ 3548792 h 4239440"/>
              <a:gd name="connsiteX51" fmla="*/ 792642 w 6230568"/>
              <a:gd name="connsiteY51" fmla="*/ 3417628 h 4239440"/>
              <a:gd name="connsiteX52" fmla="*/ 771610 w 6230568"/>
              <a:gd name="connsiteY52" fmla="*/ 3345736 h 4239440"/>
              <a:gd name="connsiteX53" fmla="*/ 945986 w 6230568"/>
              <a:gd name="connsiteY53" fmla="*/ 3317056 h 4239440"/>
              <a:gd name="connsiteX54" fmla="*/ 892449 w 6230568"/>
              <a:gd name="connsiteY54" fmla="*/ 3285316 h 4239440"/>
              <a:gd name="connsiteX55" fmla="*/ 949045 w 6230568"/>
              <a:gd name="connsiteY55" fmla="*/ 3262755 h 4239440"/>
              <a:gd name="connsiteX56" fmla="*/ 1252673 w 6230568"/>
              <a:gd name="connsiteY56" fmla="*/ 3200041 h 4239440"/>
              <a:gd name="connsiteX57" fmla="*/ 388825 w 6230568"/>
              <a:gd name="connsiteY57" fmla="*/ 3176714 h 4239440"/>
              <a:gd name="connsiteX58" fmla="*/ 127644 w 6230568"/>
              <a:gd name="connsiteY58" fmla="*/ 3111323 h 4239440"/>
              <a:gd name="connsiteX59" fmla="*/ 437008 w 6230568"/>
              <a:gd name="connsiteY59" fmla="*/ 2921652 h 4239440"/>
              <a:gd name="connsiteX60" fmla="*/ 601441 w 6230568"/>
              <a:gd name="connsiteY60" fmla="*/ 2840965 h 4239440"/>
              <a:gd name="connsiteX61" fmla="*/ 330700 w 6230568"/>
              <a:gd name="connsiteY61" fmla="*/ 2859320 h 4239440"/>
              <a:gd name="connsiteX62" fmla="*/ 534521 w 6230568"/>
              <a:gd name="connsiteY62" fmla="*/ 2720126 h 4239440"/>
              <a:gd name="connsiteX63" fmla="*/ 492839 w 6230568"/>
              <a:gd name="connsiteY63" fmla="*/ 2694505 h 4239440"/>
              <a:gd name="connsiteX64" fmla="*/ 416358 w 6230568"/>
              <a:gd name="connsiteY64" fmla="*/ 2677297 h 4239440"/>
              <a:gd name="connsiteX65" fmla="*/ 761285 w 6230568"/>
              <a:gd name="connsiteY65" fmla="*/ 2589726 h 4239440"/>
              <a:gd name="connsiteX66" fmla="*/ 664920 w 6230568"/>
              <a:gd name="connsiteY66" fmla="*/ 2466593 h 4239440"/>
              <a:gd name="connsiteX67" fmla="*/ 740253 w 6230568"/>
              <a:gd name="connsiteY67" fmla="*/ 2438677 h 4239440"/>
              <a:gd name="connsiteX68" fmla="*/ 650006 w 6230568"/>
              <a:gd name="connsiteY68" fmla="*/ 2435236 h 4239440"/>
              <a:gd name="connsiteX69" fmla="*/ 578879 w 6230568"/>
              <a:gd name="connsiteY69" fmla="*/ 2435618 h 4239440"/>
              <a:gd name="connsiteX70" fmla="*/ 451157 w 6230568"/>
              <a:gd name="connsiteY70" fmla="*/ 2404644 h 4239440"/>
              <a:gd name="connsiteX71" fmla="*/ 2216 w 6230568"/>
              <a:gd name="connsiteY71" fmla="*/ 2456650 h 4239440"/>
              <a:gd name="connsiteX72" fmla="*/ 97052 w 6230568"/>
              <a:gd name="connsiteY72" fmla="*/ 2383611 h 4239440"/>
              <a:gd name="connsiteX73" fmla="*/ 210626 w 6230568"/>
              <a:gd name="connsiteY73" fmla="*/ 2341930 h 4239440"/>
              <a:gd name="connsiteX74" fmla="*/ 57282 w 6230568"/>
              <a:gd name="connsiteY74" fmla="*/ 2319750 h 4239440"/>
              <a:gd name="connsiteX75" fmla="*/ 365499 w 6230568"/>
              <a:gd name="connsiteY75" fmla="*/ 2250153 h 4239440"/>
              <a:gd name="connsiteX76" fmla="*/ 290548 w 6230568"/>
              <a:gd name="connsiteY76" fmla="*/ 2187821 h 4239440"/>
              <a:gd name="connsiteX77" fmla="*/ 482896 w 6230568"/>
              <a:gd name="connsiteY77" fmla="*/ 1906755 h 4239440"/>
              <a:gd name="connsiteX78" fmla="*/ 867211 w 6230568"/>
              <a:gd name="connsiteY78" fmla="*/ 1747294 h 4239440"/>
              <a:gd name="connsiteX79" fmla="*/ 1063766 w 6230568"/>
              <a:gd name="connsiteY79" fmla="*/ 1734674 h 4239440"/>
              <a:gd name="connsiteX80" fmla="*/ 1008701 w 6230568"/>
              <a:gd name="connsiteY80" fmla="*/ 1683432 h 4239440"/>
              <a:gd name="connsiteX81" fmla="*/ 1152865 w 6230568"/>
              <a:gd name="connsiteY81" fmla="*/ 1394719 h 4239440"/>
              <a:gd name="connsiteX82" fmla="*/ 998376 w 6230568"/>
              <a:gd name="connsiteY82" fmla="*/ 1411927 h 4239440"/>
              <a:gd name="connsiteX83" fmla="*/ 206419 w 6230568"/>
              <a:gd name="connsiteY83" fmla="*/ 1424164 h 4239440"/>
              <a:gd name="connsiteX84" fmla="*/ 128027 w 6230568"/>
              <a:gd name="connsiteY84" fmla="*/ 1413074 h 4239440"/>
              <a:gd name="connsiteX85" fmla="*/ 672950 w 6230568"/>
              <a:gd name="connsiteY85" fmla="*/ 1268143 h 4239440"/>
              <a:gd name="connsiteX86" fmla="*/ 457658 w 6230568"/>
              <a:gd name="connsiteY86" fmla="*/ 1229138 h 4239440"/>
              <a:gd name="connsiteX87" fmla="*/ 407945 w 6230568"/>
              <a:gd name="connsiteY87" fmla="*/ 1213459 h 4239440"/>
              <a:gd name="connsiteX88" fmla="*/ 453451 w 6230568"/>
              <a:gd name="connsiteY88" fmla="*/ 1172924 h 4239440"/>
              <a:gd name="connsiteX89" fmla="*/ 568172 w 6230568"/>
              <a:gd name="connsiteY89" fmla="*/ 1132007 h 4239440"/>
              <a:gd name="connsiteX90" fmla="*/ 255367 w 6230568"/>
              <a:gd name="connsiteY90" fmla="*/ 1190898 h 4239440"/>
              <a:gd name="connsiteX91" fmla="*/ 277546 w 6230568"/>
              <a:gd name="connsiteY91" fmla="*/ 1128567 h 4239440"/>
              <a:gd name="connsiteX92" fmla="*/ 246572 w 6230568"/>
              <a:gd name="connsiteY92" fmla="*/ 1072353 h 4239440"/>
              <a:gd name="connsiteX93" fmla="*/ 422859 w 6230568"/>
              <a:gd name="connsiteY93" fmla="*/ 1000078 h 4239440"/>
              <a:gd name="connsiteX94" fmla="*/ 668362 w 6230568"/>
              <a:gd name="connsiteY94" fmla="*/ 858972 h 4239440"/>
              <a:gd name="connsiteX95" fmla="*/ 914629 w 6230568"/>
              <a:gd name="connsiteY95" fmla="*/ 768725 h 4239440"/>
              <a:gd name="connsiteX96" fmla="*/ 1117684 w 6230568"/>
              <a:gd name="connsiteY96" fmla="*/ 688420 h 4239440"/>
              <a:gd name="connsiteX97" fmla="*/ 928778 w 6230568"/>
              <a:gd name="connsiteY97" fmla="*/ 701040 h 4239440"/>
              <a:gd name="connsiteX98" fmla="*/ 1243877 w 6230568"/>
              <a:gd name="connsiteY98" fmla="*/ 574464 h 4239440"/>
              <a:gd name="connsiteX99" fmla="*/ 1291678 w 6230568"/>
              <a:gd name="connsiteY99" fmla="*/ 566434 h 4239440"/>
              <a:gd name="connsiteX100" fmla="*/ 1797596 w 6230568"/>
              <a:gd name="connsiteY100" fmla="*/ 476952 h 4239440"/>
              <a:gd name="connsiteX101" fmla="*/ 1895491 w 6230568"/>
              <a:gd name="connsiteY101" fmla="*/ 432593 h 4239440"/>
              <a:gd name="connsiteX102" fmla="*/ 1782682 w 6230568"/>
              <a:gd name="connsiteY102" fmla="*/ 423033 h 4239440"/>
              <a:gd name="connsiteX103" fmla="*/ 1406781 w 6230568"/>
              <a:gd name="connsiteY103" fmla="*/ 449419 h 4239440"/>
              <a:gd name="connsiteX104" fmla="*/ 1662226 w 6230568"/>
              <a:gd name="connsiteY104" fmla="*/ 393970 h 4239440"/>
              <a:gd name="connsiteX105" fmla="*/ 1383837 w 6230568"/>
              <a:gd name="connsiteY105" fmla="*/ 376762 h 4239440"/>
              <a:gd name="connsiteX106" fmla="*/ 1318063 w 6230568"/>
              <a:gd name="connsiteY106" fmla="*/ 333168 h 4239440"/>
              <a:gd name="connsiteX107" fmla="*/ 1365099 w 6230568"/>
              <a:gd name="connsiteY107" fmla="*/ 290722 h 4239440"/>
              <a:gd name="connsiteX108" fmla="*/ 1536798 w 6230568"/>
              <a:gd name="connsiteY108" fmla="*/ 244069 h 4239440"/>
              <a:gd name="connsiteX109" fmla="*/ 1711938 w 6230568"/>
              <a:gd name="connsiteY109" fmla="*/ 175619 h 4239440"/>
              <a:gd name="connsiteX110" fmla="*/ 2273687 w 6230568"/>
              <a:gd name="connsiteY110" fmla="*/ 78488 h 4239440"/>
              <a:gd name="connsiteX111" fmla="*/ 2646913 w 6230568"/>
              <a:gd name="connsiteY111" fmla="*/ 46749 h 4239440"/>
              <a:gd name="connsiteX112" fmla="*/ 3362388 w 6230568"/>
              <a:gd name="connsiteY112" fmla="*/ 861 h 4239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230568" h="4239440">
                <a:moveTo>
                  <a:pt x="3362388" y="861"/>
                </a:moveTo>
                <a:cubicBezTo>
                  <a:pt x="3584946" y="-3346"/>
                  <a:pt x="3805210" y="8891"/>
                  <a:pt x="4026621" y="15392"/>
                </a:cubicBezTo>
                <a:cubicBezTo>
                  <a:pt x="4388374" y="26482"/>
                  <a:pt x="4752039" y="26099"/>
                  <a:pt x="5114556" y="34130"/>
                </a:cubicBezTo>
                <a:cubicBezTo>
                  <a:pt x="5340556" y="39101"/>
                  <a:pt x="5563879" y="57074"/>
                  <a:pt x="5776495" y="112905"/>
                </a:cubicBezTo>
                <a:cubicBezTo>
                  <a:pt x="5806322" y="120935"/>
                  <a:pt x="5839973" y="122465"/>
                  <a:pt x="5862918" y="141585"/>
                </a:cubicBezTo>
                <a:cubicBezTo>
                  <a:pt x="5888539" y="162999"/>
                  <a:pt x="5878214" y="194356"/>
                  <a:pt x="5840738" y="200475"/>
                </a:cubicBezTo>
                <a:cubicBezTo>
                  <a:pt x="5792938" y="208505"/>
                  <a:pt x="5743991" y="210800"/>
                  <a:pt x="5691219" y="216153"/>
                </a:cubicBezTo>
                <a:cubicBezTo>
                  <a:pt x="5711486" y="245598"/>
                  <a:pt x="5760434" y="223419"/>
                  <a:pt x="5773053" y="260130"/>
                </a:cubicBezTo>
                <a:cubicBezTo>
                  <a:pt x="5716458" y="285368"/>
                  <a:pt x="5648008" y="268925"/>
                  <a:pt x="5593324" y="293781"/>
                </a:cubicBezTo>
                <a:cubicBezTo>
                  <a:pt x="5594854" y="310989"/>
                  <a:pt x="5607090" y="312519"/>
                  <a:pt x="5617033" y="317108"/>
                </a:cubicBezTo>
                <a:cubicBezTo>
                  <a:pt x="5626976" y="321314"/>
                  <a:pt x="5651831" y="315196"/>
                  <a:pt x="5641124" y="339287"/>
                </a:cubicBezTo>
                <a:cubicBezTo>
                  <a:pt x="5527551" y="353818"/>
                  <a:pt x="5418949" y="403148"/>
                  <a:pt x="5299256" y="396265"/>
                </a:cubicBezTo>
                <a:cubicBezTo>
                  <a:pt x="5447247" y="409649"/>
                  <a:pt x="5572292" y="464333"/>
                  <a:pt x="5703073" y="500661"/>
                </a:cubicBezTo>
                <a:cubicBezTo>
                  <a:pt x="5697720" y="543490"/>
                  <a:pt x="5644949" y="526282"/>
                  <a:pt x="5629652" y="556874"/>
                </a:cubicBezTo>
                <a:cubicBezTo>
                  <a:pt x="5713398" y="578288"/>
                  <a:pt x="5793703" y="603527"/>
                  <a:pt x="5862918" y="645591"/>
                </a:cubicBezTo>
                <a:cubicBezTo>
                  <a:pt x="5925250" y="683449"/>
                  <a:pt x="5984521" y="725131"/>
                  <a:pt x="6052207" y="756106"/>
                </a:cubicBezTo>
                <a:cubicBezTo>
                  <a:pt x="6123334" y="788611"/>
                  <a:pt x="6166545" y="830293"/>
                  <a:pt x="6158515" y="901419"/>
                </a:cubicBezTo>
                <a:cubicBezTo>
                  <a:pt x="6155073" y="930482"/>
                  <a:pt x="6164251" y="954955"/>
                  <a:pt x="6195990" y="966427"/>
                </a:cubicBezTo>
                <a:cubicBezTo>
                  <a:pt x="6235378" y="980576"/>
                  <a:pt x="6231172" y="1001990"/>
                  <a:pt x="6229642" y="1034878"/>
                </a:cubicBezTo>
                <a:cubicBezTo>
                  <a:pt x="6227347" y="1074265"/>
                  <a:pt x="6207080" y="1089562"/>
                  <a:pt x="6171516" y="1102946"/>
                </a:cubicBezTo>
                <a:cubicBezTo>
                  <a:pt x="6120657" y="1121682"/>
                  <a:pt x="6120274" y="1150745"/>
                  <a:pt x="6133659" y="1185545"/>
                </a:cubicBezTo>
                <a:cubicBezTo>
                  <a:pt x="6140925" y="1204664"/>
                  <a:pt x="6152014" y="1219961"/>
                  <a:pt x="6168458" y="1234110"/>
                </a:cubicBezTo>
                <a:cubicBezTo>
                  <a:pt x="6225435" y="1283439"/>
                  <a:pt x="6225053" y="1284204"/>
                  <a:pt x="6169222" y="1342712"/>
                </a:cubicBezTo>
                <a:cubicBezTo>
                  <a:pt x="6154308" y="1358390"/>
                  <a:pt x="6138247" y="1368715"/>
                  <a:pt x="6145131" y="1393954"/>
                </a:cubicBezTo>
                <a:cubicBezTo>
                  <a:pt x="6168458" y="1477700"/>
                  <a:pt x="6165398" y="1477700"/>
                  <a:pt x="6071709" y="1505233"/>
                </a:cubicBezTo>
                <a:cubicBezTo>
                  <a:pt x="6050295" y="1511734"/>
                  <a:pt x="6021615" y="1505998"/>
                  <a:pt x="6009378" y="1530089"/>
                </a:cubicBezTo>
                <a:cubicBezTo>
                  <a:pt x="6017026" y="1547680"/>
                  <a:pt x="5999053" y="1972146"/>
                  <a:pt x="6015879" y="1979030"/>
                </a:cubicBezTo>
                <a:cubicBezTo>
                  <a:pt x="6147425" y="2032948"/>
                  <a:pt x="6163868" y="2096427"/>
                  <a:pt x="6061385" y="2196234"/>
                </a:cubicBezTo>
                <a:cubicBezTo>
                  <a:pt x="5992552" y="2263155"/>
                  <a:pt x="6000582" y="2372522"/>
                  <a:pt x="6029263" y="2440972"/>
                </a:cubicBezTo>
                <a:cubicBezTo>
                  <a:pt x="6137482" y="2471182"/>
                  <a:pt x="6113774" y="2551486"/>
                  <a:pt x="6135571" y="2621848"/>
                </a:cubicBezTo>
                <a:cubicBezTo>
                  <a:pt x="6151632" y="2674620"/>
                  <a:pt x="6088535" y="2667354"/>
                  <a:pt x="6091594" y="2691446"/>
                </a:cubicBezTo>
                <a:cubicBezTo>
                  <a:pt x="6131364" y="2720508"/>
                  <a:pt x="6184518" y="2729686"/>
                  <a:pt x="6215493" y="2769456"/>
                </a:cubicBezTo>
                <a:cubicBezTo>
                  <a:pt x="6159662" y="2798518"/>
                  <a:pt x="6131364" y="2839435"/>
                  <a:pt x="6100389" y="2880352"/>
                </a:cubicBezTo>
                <a:cubicBezTo>
                  <a:pt x="6050295" y="2946890"/>
                  <a:pt x="5982227" y="3003103"/>
                  <a:pt x="5909953" y="3053963"/>
                </a:cubicBezTo>
                <a:cubicBezTo>
                  <a:pt x="5873243" y="3408068"/>
                  <a:pt x="5754698" y="3779763"/>
                  <a:pt x="5741696" y="3798118"/>
                </a:cubicBezTo>
                <a:cubicBezTo>
                  <a:pt x="5688160" y="3792764"/>
                  <a:pt x="5584146" y="4006910"/>
                  <a:pt x="5493899" y="4026795"/>
                </a:cubicBezTo>
                <a:cubicBezTo>
                  <a:pt x="5399063" y="4048592"/>
                  <a:pt x="3988763" y="4249736"/>
                  <a:pt x="3773471" y="4239028"/>
                </a:cubicBezTo>
                <a:cubicBezTo>
                  <a:pt x="2603319" y="4182050"/>
                  <a:pt x="2569285" y="4103275"/>
                  <a:pt x="2569285" y="4103275"/>
                </a:cubicBezTo>
                <a:cubicBezTo>
                  <a:pt x="2569285" y="4103275"/>
                  <a:pt x="2635823" y="4083773"/>
                  <a:pt x="2693948" y="4061593"/>
                </a:cubicBezTo>
                <a:cubicBezTo>
                  <a:pt x="2658767" y="4062741"/>
                  <a:pt x="2623587" y="4063505"/>
                  <a:pt x="2588788" y="4062358"/>
                </a:cubicBezTo>
                <a:cubicBezTo>
                  <a:pt x="2319193" y="4054328"/>
                  <a:pt x="2565461" y="4039414"/>
                  <a:pt x="2300073" y="4008822"/>
                </a:cubicBezTo>
                <a:cubicBezTo>
                  <a:pt x="1852280" y="3957198"/>
                  <a:pt x="1919582" y="3943813"/>
                  <a:pt x="1508500" y="3798118"/>
                </a:cubicBezTo>
                <a:cubicBezTo>
                  <a:pt x="1472171" y="3785116"/>
                  <a:pt x="1217109" y="3706342"/>
                  <a:pt x="1061089" y="3697546"/>
                </a:cubicBezTo>
                <a:cubicBezTo>
                  <a:pt x="1019790" y="3695252"/>
                  <a:pt x="974667" y="3696017"/>
                  <a:pt x="939102" y="3648216"/>
                </a:cubicBezTo>
                <a:cubicBezTo>
                  <a:pt x="1048088" y="3649746"/>
                  <a:pt x="1141776" y="3649746"/>
                  <a:pt x="1243495" y="3624890"/>
                </a:cubicBezTo>
                <a:cubicBezTo>
                  <a:pt x="1189194" y="3590473"/>
                  <a:pt x="1126862" y="3619919"/>
                  <a:pt x="1083651" y="3595827"/>
                </a:cubicBezTo>
                <a:cubicBezTo>
                  <a:pt x="1043116" y="3573648"/>
                  <a:pt x="1007935" y="3570589"/>
                  <a:pt x="966636" y="3605770"/>
                </a:cubicBezTo>
                <a:cubicBezTo>
                  <a:pt x="945221" y="3624125"/>
                  <a:pt x="907363" y="3620683"/>
                  <a:pt x="885566" y="3609976"/>
                </a:cubicBezTo>
                <a:cubicBezTo>
                  <a:pt x="768933" y="3552233"/>
                  <a:pt x="771610" y="3552998"/>
                  <a:pt x="641976" y="3567912"/>
                </a:cubicBezTo>
                <a:cubicBezTo>
                  <a:pt x="559377" y="3577089"/>
                  <a:pt x="475248" y="3593533"/>
                  <a:pt x="399533" y="3583590"/>
                </a:cubicBezTo>
                <a:cubicBezTo>
                  <a:pt x="389973" y="3561793"/>
                  <a:pt x="398385" y="3551851"/>
                  <a:pt x="409093" y="3548792"/>
                </a:cubicBezTo>
                <a:cubicBezTo>
                  <a:pt x="583468" y="3501374"/>
                  <a:pt x="615972" y="3447073"/>
                  <a:pt x="792642" y="3417628"/>
                </a:cubicBezTo>
                <a:cubicBezTo>
                  <a:pt x="805644" y="3384359"/>
                  <a:pt x="741400" y="3378622"/>
                  <a:pt x="771610" y="3345736"/>
                </a:cubicBezTo>
                <a:cubicBezTo>
                  <a:pt x="826676" y="3320115"/>
                  <a:pt x="891302" y="3350325"/>
                  <a:pt x="945986" y="3317056"/>
                </a:cubicBezTo>
                <a:cubicBezTo>
                  <a:pt x="936426" y="3293347"/>
                  <a:pt x="890537" y="3310555"/>
                  <a:pt x="892449" y="3285316"/>
                </a:cubicBezTo>
                <a:cubicBezTo>
                  <a:pt x="894744" y="3256254"/>
                  <a:pt x="926866" y="3260843"/>
                  <a:pt x="949045" y="3262755"/>
                </a:cubicBezTo>
                <a:cubicBezTo>
                  <a:pt x="1056500" y="3272697"/>
                  <a:pt x="1149806" y="3218396"/>
                  <a:pt x="1252673" y="3200041"/>
                </a:cubicBezTo>
                <a:cubicBezTo>
                  <a:pt x="1142923" y="3154152"/>
                  <a:pt x="503164" y="3190863"/>
                  <a:pt x="388825" y="3176714"/>
                </a:cubicBezTo>
                <a:cubicBezTo>
                  <a:pt x="269133" y="3162183"/>
                  <a:pt x="78697" y="3123560"/>
                  <a:pt x="127644" y="3111323"/>
                </a:cubicBezTo>
                <a:cubicBezTo>
                  <a:pt x="183093" y="3097175"/>
                  <a:pt x="380795" y="2929300"/>
                  <a:pt x="437008" y="2921652"/>
                </a:cubicBezTo>
                <a:cubicBezTo>
                  <a:pt x="502399" y="2912857"/>
                  <a:pt x="515401" y="2901002"/>
                  <a:pt x="601441" y="2840965"/>
                </a:cubicBezTo>
                <a:cubicBezTo>
                  <a:pt x="658037" y="2801577"/>
                  <a:pt x="422477" y="2887235"/>
                  <a:pt x="330700" y="2859320"/>
                </a:cubicBezTo>
                <a:cubicBezTo>
                  <a:pt x="297049" y="2848995"/>
                  <a:pt x="534521" y="2740010"/>
                  <a:pt x="534521" y="2720126"/>
                </a:cubicBezTo>
                <a:cubicBezTo>
                  <a:pt x="534521" y="2699093"/>
                  <a:pt x="513106" y="2694505"/>
                  <a:pt x="492839" y="2694505"/>
                </a:cubicBezTo>
                <a:cubicBezTo>
                  <a:pt x="447715" y="2694505"/>
                  <a:pt x="461482" y="2676149"/>
                  <a:pt x="416358" y="2677297"/>
                </a:cubicBezTo>
                <a:cubicBezTo>
                  <a:pt x="548670" y="2624143"/>
                  <a:pt x="630504" y="2638292"/>
                  <a:pt x="761285" y="2589726"/>
                </a:cubicBezTo>
                <a:cubicBezTo>
                  <a:pt x="825147" y="2566017"/>
                  <a:pt x="599147" y="2487242"/>
                  <a:pt x="664920" y="2466593"/>
                </a:cubicBezTo>
                <a:cubicBezTo>
                  <a:pt x="689776" y="2458562"/>
                  <a:pt x="723045" y="2466975"/>
                  <a:pt x="740253" y="2438677"/>
                </a:cubicBezTo>
                <a:cubicBezTo>
                  <a:pt x="713103" y="2416116"/>
                  <a:pt x="677157" y="2426058"/>
                  <a:pt x="650006" y="2435236"/>
                </a:cubicBezTo>
                <a:cubicBezTo>
                  <a:pt x="580791" y="2458945"/>
                  <a:pt x="585763" y="2453209"/>
                  <a:pt x="578879" y="2435618"/>
                </a:cubicBezTo>
                <a:cubicBezTo>
                  <a:pt x="556318" y="2375581"/>
                  <a:pt x="500487" y="2394701"/>
                  <a:pt x="451157" y="2404644"/>
                </a:cubicBezTo>
                <a:cubicBezTo>
                  <a:pt x="302020" y="2434471"/>
                  <a:pt x="150971" y="2426058"/>
                  <a:pt x="2216" y="2456650"/>
                </a:cubicBezTo>
                <a:cubicBezTo>
                  <a:pt x="-13844" y="2460092"/>
                  <a:pt x="61489" y="2391642"/>
                  <a:pt x="97052" y="2383611"/>
                </a:cubicBezTo>
                <a:cubicBezTo>
                  <a:pt x="135675" y="2375199"/>
                  <a:pt x="183093" y="2381317"/>
                  <a:pt x="210626" y="2341930"/>
                </a:cubicBezTo>
                <a:cubicBezTo>
                  <a:pt x="161678" y="2331987"/>
                  <a:pt x="105848" y="2351107"/>
                  <a:pt x="57282" y="2319750"/>
                </a:cubicBezTo>
                <a:cubicBezTo>
                  <a:pt x="165120" y="2276539"/>
                  <a:pt x="272575" y="2278068"/>
                  <a:pt x="365499" y="2250153"/>
                </a:cubicBezTo>
                <a:cubicBezTo>
                  <a:pt x="373912" y="2198529"/>
                  <a:pt x="312727" y="2217266"/>
                  <a:pt x="290548" y="2187821"/>
                </a:cubicBezTo>
                <a:cubicBezTo>
                  <a:pt x="990345" y="2137344"/>
                  <a:pt x="599529" y="1988207"/>
                  <a:pt x="482896" y="1906755"/>
                </a:cubicBezTo>
                <a:cubicBezTo>
                  <a:pt x="443891" y="1879605"/>
                  <a:pt x="853827" y="1750735"/>
                  <a:pt x="867211" y="1747294"/>
                </a:cubicBezTo>
                <a:cubicBezTo>
                  <a:pt x="901245" y="1739263"/>
                  <a:pt x="1036233" y="1744999"/>
                  <a:pt x="1063766" y="1734674"/>
                </a:cubicBezTo>
                <a:cubicBezTo>
                  <a:pt x="1098947" y="1721673"/>
                  <a:pt x="982696" y="1699111"/>
                  <a:pt x="1008701" y="1683432"/>
                </a:cubicBezTo>
                <a:cubicBezTo>
                  <a:pt x="1191107" y="1572918"/>
                  <a:pt x="1204107" y="1406573"/>
                  <a:pt x="1152865" y="1394719"/>
                </a:cubicBezTo>
                <a:cubicBezTo>
                  <a:pt x="1099712" y="1382482"/>
                  <a:pt x="1047706" y="1392042"/>
                  <a:pt x="998376" y="1411927"/>
                </a:cubicBezTo>
                <a:cubicBezTo>
                  <a:pt x="918070" y="1444431"/>
                  <a:pt x="362057" y="1398160"/>
                  <a:pt x="206419" y="1424164"/>
                </a:cubicBezTo>
                <a:cubicBezTo>
                  <a:pt x="182710" y="1427988"/>
                  <a:pt x="150589" y="1445196"/>
                  <a:pt x="128027" y="1413074"/>
                </a:cubicBezTo>
                <a:cubicBezTo>
                  <a:pt x="288254" y="1309060"/>
                  <a:pt x="493986" y="1338888"/>
                  <a:pt x="672950" y="1268143"/>
                </a:cubicBezTo>
                <a:cubicBezTo>
                  <a:pt x="602588" y="1219578"/>
                  <a:pt x="531079" y="1221873"/>
                  <a:pt x="457658" y="1229138"/>
                </a:cubicBezTo>
                <a:cubicBezTo>
                  <a:pt x="438538" y="1231050"/>
                  <a:pt x="412534" y="1233727"/>
                  <a:pt x="407945" y="1213459"/>
                </a:cubicBezTo>
                <a:cubicBezTo>
                  <a:pt x="402209" y="1187838"/>
                  <a:pt x="433184" y="1183250"/>
                  <a:pt x="453451" y="1172924"/>
                </a:cubicBezTo>
                <a:cubicBezTo>
                  <a:pt x="484426" y="1156863"/>
                  <a:pt x="530314" y="1175984"/>
                  <a:pt x="568172" y="1132007"/>
                </a:cubicBezTo>
                <a:cubicBezTo>
                  <a:pt x="453451" y="1142333"/>
                  <a:pt x="356704" y="1160305"/>
                  <a:pt x="255367" y="1190898"/>
                </a:cubicBezTo>
                <a:cubicBezTo>
                  <a:pt x="264162" y="1163747"/>
                  <a:pt x="294754" y="1151128"/>
                  <a:pt x="277546" y="1128567"/>
                </a:cubicBezTo>
                <a:cubicBezTo>
                  <a:pt x="264545" y="1111740"/>
                  <a:pt x="227452" y="1103709"/>
                  <a:pt x="246572" y="1072353"/>
                </a:cubicBezTo>
                <a:cubicBezTo>
                  <a:pt x="300490" y="1039083"/>
                  <a:pt x="376971" y="1047879"/>
                  <a:pt x="422859" y="1000078"/>
                </a:cubicBezTo>
                <a:cubicBezTo>
                  <a:pt x="487868" y="932012"/>
                  <a:pt x="588822" y="908684"/>
                  <a:pt x="668362" y="858972"/>
                </a:cubicBezTo>
                <a:cubicBezTo>
                  <a:pt x="694747" y="842911"/>
                  <a:pt x="867976" y="786699"/>
                  <a:pt x="914629" y="768725"/>
                </a:cubicBezTo>
                <a:cubicBezTo>
                  <a:pt x="979637" y="743486"/>
                  <a:pt x="1053823" y="734691"/>
                  <a:pt x="1117684" y="688420"/>
                </a:cubicBezTo>
                <a:cubicBezTo>
                  <a:pt x="1054970" y="678860"/>
                  <a:pt x="1004112" y="722072"/>
                  <a:pt x="928778" y="701040"/>
                </a:cubicBezTo>
                <a:cubicBezTo>
                  <a:pt x="1048088" y="656299"/>
                  <a:pt x="1157454" y="636031"/>
                  <a:pt x="1243877" y="574464"/>
                </a:cubicBezTo>
                <a:cubicBezTo>
                  <a:pt x="1254585" y="566816"/>
                  <a:pt x="1275617" y="569111"/>
                  <a:pt x="1291678" y="566434"/>
                </a:cubicBezTo>
                <a:cubicBezTo>
                  <a:pt x="1460699" y="539283"/>
                  <a:pt x="1630486" y="516339"/>
                  <a:pt x="1797596" y="476952"/>
                </a:cubicBezTo>
                <a:cubicBezTo>
                  <a:pt x="1835454" y="467774"/>
                  <a:pt x="1902374" y="465480"/>
                  <a:pt x="1895491" y="432593"/>
                </a:cubicBezTo>
                <a:cubicBezTo>
                  <a:pt x="1885166" y="383263"/>
                  <a:pt x="1822835" y="418444"/>
                  <a:pt x="1782682" y="423033"/>
                </a:cubicBezTo>
                <a:cubicBezTo>
                  <a:pt x="1658019" y="437947"/>
                  <a:pt x="1533356" y="463950"/>
                  <a:pt x="1406781" y="449419"/>
                </a:cubicBezTo>
                <a:cubicBezTo>
                  <a:pt x="1492056" y="431064"/>
                  <a:pt x="1576950" y="412326"/>
                  <a:pt x="1662226" y="393970"/>
                </a:cubicBezTo>
                <a:cubicBezTo>
                  <a:pt x="1564330" y="400471"/>
                  <a:pt x="1479055" y="357642"/>
                  <a:pt x="1383837" y="376762"/>
                </a:cubicBezTo>
                <a:cubicBezTo>
                  <a:pt x="1353244" y="382881"/>
                  <a:pt x="1321123" y="363378"/>
                  <a:pt x="1318063" y="333168"/>
                </a:cubicBezTo>
                <a:cubicBezTo>
                  <a:pt x="1314622" y="309077"/>
                  <a:pt x="1343302" y="298370"/>
                  <a:pt x="1365099" y="290722"/>
                </a:cubicBezTo>
                <a:cubicBezTo>
                  <a:pt x="1420930" y="271219"/>
                  <a:pt x="1465288" y="213477"/>
                  <a:pt x="1536798" y="244069"/>
                </a:cubicBezTo>
                <a:cubicBezTo>
                  <a:pt x="1581921" y="195886"/>
                  <a:pt x="1653813" y="188238"/>
                  <a:pt x="1711938" y="175619"/>
                </a:cubicBezTo>
                <a:cubicBezTo>
                  <a:pt x="1897403" y="135849"/>
                  <a:pt x="2085546" y="104874"/>
                  <a:pt x="2273687" y="78488"/>
                </a:cubicBezTo>
                <a:cubicBezTo>
                  <a:pt x="2397204" y="61280"/>
                  <a:pt x="2524544" y="68546"/>
                  <a:pt x="2646913" y="46749"/>
                </a:cubicBezTo>
                <a:cubicBezTo>
                  <a:pt x="2886297" y="4302"/>
                  <a:pt x="3124151" y="5450"/>
                  <a:pt x="3362388" y="861"/>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CB253CC8-51C5-CF53-3489-8FB2904615A2}"/>
              </a:ext>
            </a:extLst>
          </p:cNvPr>
          <p:cNvSpPr>
            <a:spLocks noGrp="1"/>
          </p:cNvSpPr>
          <p:nvPr>
            <p:ph type="title"/>
          </p:nvPr>
        </p:nvSpPr>
        <p:spPr>
          <a:xfrm>
            <a:off x="838200" y="1495427"/>
            <a:ext cx="3733800" cy="4024310"/>
          </a:xfrm>
        </p:spPr>
        <p:txBody>
          <a:bodyPr vert="horz" lIns="91440" tIns="45720" rIns="91440" bIns="45720" rtlCol="0" anchor="ctr">
            <a:normAutofit/>
          </a:bodyPr>
          <a:lstStyle/>
          <a:p>
            <a:r>
              <a:rPr lang="en-US" kern="1200">
                <a:solidFill>
                  <a:schemeClr val="tx1"/>
                </a:solidFill>
                <a:latin typeface="+mj-lt"/>
                <a:ea typeface="+mj-ea"/>
                <a:cs typeface="+mj-cs"/>
              </a:rPr>
              <a:t>Managing Ethical Risks</a:t>
            </a:r>
          </a:p>
        </p:txBody>
      </p:sp>
      <p:graphicFrame>
        <p:nvGraphicFramePr>
          <p:cNvPr id="6" name="TextBox 3">
            <a:extLst>
              <a:ext uri="{FF2B5EF4-FFF2-40B4-BE49-F238E27FC236}">
                <a16:creationId xmlns:a16="http://schemas.microsoft.com/office/drawing/2014/main" id="{F4370F51-C4F8-AC10-A49F-5B2DE016DAFC}"/>
              </a:ext>
            </a:extLst>
          </p:cNvPr>
          <p:cNvGraphicFramePr/>
          <p:nvPr>
            <p:extLst>
              <p:ext uri="{D42A27DB-BD31-4B8C-83A1-F6EECF244321}">
                <p14:modId xmlns:p14="http://schemas.microsoft.com/office/powerpoint/2010/main" val="1148903456"/>
              </p:ext>
            </p:extLst>
          </p:nvPr>
        </p:nvGraphicFramePr>
        <p:xfrm>
          <a:off x="4702547" y="609600"/>
          <a:ext cx="6651253" cy="55673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6840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13BA7-35CC-5197-6D0B-22D143B35596}"/>
              </a:ext>
            </a:extLst>
          </p:cNvPr>
          <p:cNvSpPr>
            <a:spLocks noGrp="1"/>
          </p:cNvSpPr>
          <p:nvPr>
            <p:ph type="title"/>
          </p:nvPr>
        </p:nvSpPr>
        <p:spPr>
          <a:xfrm>
            <a:off x="5596501" y="489508"/>
            <a:ext cx="5754896" cy="1667569"/>
          </a:xfrm>
        </p:spPr>
        <p:txBody>
          <a:bodyPr vert="horz" lIns="91440" tIns="45720" rIns="91440" bIns="45720" rtlCol="0" anchor="b">
            <a:normAutofit/>
          </a:bodyPr>
          <a:lstStyle/>
          <a:p>
            <a:r>
              <a:rPr lang="en-US" sz="4000" kern="1200">
                <a:solidFill>
                  <a:schemeClr val="tx1"/>
                </a:solidFill>
                <a:latin typeface="+mj-lt"/>
                <a:ea typeface="+mj-ea"/>
                <a:cs typeface="+mj-cs"/>
              </a:rPr>
              <a:t>Case Study: Amazon</a:t>
            </a:r>
          </a:p>
        </p:txBody>
      </p:sp>
      <p:pic>
        <p:nvPicPr>
          <p:cNvPr id="5" name="Picture 4">
            <a:extLst>
              <a:ext uri="{FF2B5EF4-FFF2-40B4-BE49-F238E27FC236}">
                <a16:creationId xmlns:a16="http://schemas.microsoft.com/office/drawing/2014/main" id="{C75FE183-17C5-3DAE-CB3D-0DFC357DED03}"/>
              </a:ext>
            </a:extLst>
          </p:cNvPr>
          <p:cNvPicPr>
            <a:picLocks noChangeAspect="1"/>
          </p:cNvPicPr>
          <p:nvPr/>
        </p:nvPicPr>
        <p:blipFill>
          <a:blip r:embed="rId3"/>
          <a:stretch>
            <a:fillRect/>
          </a:stretch>
        </p:blipFill>
        <p:spPr>
          <a:xfrm>
            <a:off x="1068130" y="1275070"/>
            <a:ext cx="3876165" cy="3876165"/>
          </a:xfrm>
          <a:prstGeom prst="rect">
            <a:avLst/>
          </a:prstGeom>
        </p:spPr>
      </p:pic>
      <p:sp>
        <p:nvSpPr>
          <p:cNvPr id="4" name="TextBox 3">
            <a:extLst>
              <a:ext uri="{FF2B5EF4-FFF2-40B4-BE49-F238E27FC236}">
                <a16:creationId xmlns:a16="http://schemas.microsoft.com/office/drawing/2014/main" id="{0A516A21-1BA1-9AE9-9C2C-00C4B5E1B072}"/>
              </a:ext>
            </a:extLst>
          </p:cNvPr>
          <p:cNvSpPr txBox="1"/>
          <p:nvPr/>
        </p:nvSpPr>
        <p:spPr>
          <a:xfrm>
            <a:off x="5596502" y="2405894"/>
            <a:ext cx="5754896" cy="319746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400" b="0" i="0" u="none" strike="noStrike">
                <a:effectLst/>
              </a:rPr>
              <a:t>Amazon is an organization that is highly dependent on sophisticated information systems to run its international e-commerce and logistics activities (McAfee and Brynjolfsson, 2021). </a:t>
            </a:r>
          </a:p>
          <a:p>
            <a:pPr indent="-228600">
              <a:lnSpc>
                <a:spcPct val="90000"/>
              </a:lnSpc>
              <a:spcAft>
                <a:spcPts val="600"/>
              </a:spcAft>
              <a:buFont typeface="Arial" panose="020B0604020202020204" pitchFamily="34" charset="0"/>
              <a:buChar char="•"/>
            </a:pPr>
            <a:endParaRPr lang="en-US" sz="1400"/>
          </a:p>
          <a:p>
            <a:pPr indent="-228600">
              <a:lnSpc>
                <a:spcPct val="90000"/>
              </a:lnSpc>
              <a:spcAft>
                <a:spcPts val="600"/>
              </a:spcAft>
              <a:buFont typeface="Arial" panose="020B0604020202020204" pitchFamily="34" charset="0"/>
              <a:buChar char="•"/>
            </a:pPr>
            <a:r>
              <a:rPr lang="en-US" sz="1400" b="0" i="0" u="none" strike="noStrike">
                <a:effectLst/>
              </a:rPr>
              <a:t>The company employs big data analytics and artificial intelligence to make customer suggestions personal and enhance the efficiency of its services (Forbes, 2022). </a:t>
            </a:r>
            <a:endParaRPr lang="en-US" sz="1400"/>
          </a:p>
          <a:p>
            <a:pPr indent="-228600">
              <a:lnSpc>
                <a:spcPct val="90000"/>
              </a:lnSpc>
              <a:spcAft>
                <a:spcPts val="600"/>
              </a:spcAft>
              <a:buFont typeface="Arial" panose="020B0604020202020204" pitchFamily="34" charset="0"/>
              <a:buChar char="•"/>
            </a:pPr>
            <a:endParaRPr lang="en-US" sz="1400" b="0" i="0" u="none" strike="noStrike">
              <a:effectLst/>
            </a:endParaRPr>
          </a:p>
          <a:p>
            <a:pPr indent="-228600">
              <a:lnSpc>
                <a:spcPct val="90000"/>
              </a:lnSpc>
              <a:spcAft>
                <a:spcPts val="600"/>
              </a:spcAft>
              <a:buFont typeface="Arial" panose="020B0604020202020204" pitchFamily="34" charset="0"/>
              <a:buChar char="•"/>
            </a:pPr>
            <a:r>
              <a:rPr lang="en-US" sz="1400" b="0" i="0" u="none" strike="noStrike">
                <a:effectLst/>
              </a:rPr>
              <a:t>Supply chain information systems allow Amazon to optimise its inventory management and delivery systems (Laudon, 2022).</a:t>
            </a:r>
          </a:p>
          <a:p>
            <a:pPr indent="-228600">
              <a:lnSpc>
                <a:spcPct val="90000"/>
              </a:lnSpc>
              <a:spcAft>
                <a:spcPts val="600"/>
              </a:spcAft>
              <a:buFont typeface="Arial" panose="020B0604020202020204" pitchFamily="34" charset="0"/>
              <a:buChar char="•"/>
            </a:pPr>
            <a:endParaRPr lang="en-US" sz="1400"/>
          </a:p>
          <a:p>
            <a:pPr indent="-228600">
              <a:lnSpc>
                <a:spcPct val="90000"/>
              </a:lnSpc>
              <a:spcAft>
                <a:spcPts val="600"/>
              </a:spcAft>
              <a:buFont typeface="Arial" panose="020B0604020202020204" pitchFamily="34" charset="0"/>
              <a:buChar char="•"/>
            </a:pPr>
            <a:r>
              <a:rPr lang="en-US" sz="1400" b="0" i="0" u="none" strike="noStrike">
                <a:effectLst/>
              </a:rPr>
              <a:t> But there is also criticism of Amazon with respect to the privacy of data and ethical usage of customer data (BBC, 2023).</a:t>
            </a:r>
            <a:endParaRPr lang="en-US" sz="1400"/>
          </a:p>
        </p:txBody>
      </p:sp>
      <p:sp>
        <p:nvSpPr>
          <p:cNvPr id="12" name="Rectangle 11">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9364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E68E35-EFDD-A4C6-A866-F96648FF0291}"/>
              </a:ext>
            </a:extLst>
          </p:cNvPr>
          <p:cNvSpPr>
            <a:spLocks noGrp="1"/>
          </p:cNvSpPr>
          <p:nvPr>
            <p:ph type="title"/>
          </p:nvPr>
        </p:nvSpPr>
        <p:spPr>
          <a:xfrm>
            <a:off x="5596501" y="489508"/>
            <a:ext cx="5754896" cy="1667569"/>
          </a:xfrm>
        </p:spPr>
        <p:txBody>
          <a:bodyPr vert="horz" lIns="91440" tIns="45720" rIns="91440" bIns="45720" rtlCol="0" anchor="b">
            <a:normAutofit/>
          </a:bodyPr>
          <a:lstStyle/>
          <a:p>
            <a:r>
              <a:rPr lang="en-US" sz="4000" kern="1200" dirty="0">
                <a:solidFill>
                  <a:schemeClr val="tx1"/>
                </a:solidFill>
                <a:latin typeface="+mj-lt"/>
                <a:ea typeface="+mj-ea"/>
                <a:cs typeface="+mj-cs"/>
              </a:rPr>
              <a:t>Case Study: Tesco</a:t>
            </a:r>
          </a:p>
        </p:txBody>
      </p:sp>
      <p:pic>
        <p:nvPicPr>
          <p:cNvPr id="5" name="Picture 4">
            <a:extLst>
              <a:ext uri="{FF2B5EF4-FFF2-40B4-BE49-F238E27FC236}">
                <a16:creationId xmlns:a16="http://schemas.microsoft.com/office/drawing/2014/main" id="{CA20ACBB-E36B-3329-5869-E69048F4371E}"/>
              </a:ext>
            </a:extLst>
          </p:cNvPr>
          <p:cNvPicPr>
            <a:picLocks noChangeAspect="1"/>
          </p:cNvPicPr>
          <p:nvPr/>
        </p:nvPicPr>
        <p:blipFill>
          <a:blip r:embed="rId3"/>
          <a:stretch>
            <a:fillRect/>
          </a:stretch>
        </p:blipFill>
        <p:spPr>
          <a:xfrm>
            <a:off x="1068130" y="1275070"/>
            <a:ext cx="3876165" cy="3876165"/>
          </a:xfrm>
          <a:prstGeom prst="rect">
            <a:avLst/>
          </a:prstGeom>
        </p:spPr>
      </p:pic>
      <p:sp>
        <p:nvSpPr>
          <p:cNvPr id="4" name="TextBox 3">
            <a:extLst>
              <a:ext uri="{FF2B5EF4-FFF2-40B4-BE49-F238E27FC236}">
                <a16:creationId xmlns:a16="http://schemas.microsoft.com/office/drawing/2014/main" id="{287D350A-BB43-2B7D-0AB2-F2C9C9A14F33}"/>
              </a:ext>
            </a:extLst>
          </p:cNvPr>
          <p:cNvSpPr txBox="1"/>
          <p:nvPr/>
        </p:nvSpPr>
        <p:spPr>
          <a:xfrm>
            <a:off x="5596502" y="2405894"/>
            <a:ext cx="5754896" cy="319746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300" b="0" i="0" u="none" strike="noStrike">
                <a:effectLst/>
              </a:rPr>
              <a:t>Tesco applies advanced customer data models with its Clubcard programme to gauge the purchasing patterns and enhance its marketing strategies (Financial Times, 2023). </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b="0" i="0" u="none" strike="noStrike">
                <a:effectLst/>
              </a:rPr>
              <a:t>Supply chain information systems also enable the retailer to enhance the management of the inventory and minimize operational inefficiencies (Laudon, 2022). </a:t>
            </a:r>
            <a:endParaRPr lang="en-US" sz="1300"/>
          </a:p>
          <a:p>
            <a:pPr indent="-228600">
              <a:lnSpc>
                <a:spcPct val="90000"/>
              </a:lnSpc>
              <a:spcAft>
                <a:spcPts val="600"/>
              </a:spcAft>
              <a:buFont typeface="Arial" panose="020B0604020202020204" pitchFamily="34" charset="0"/>
              <a:buChar char="•"/>
            </a:pPr>
            <a:endParaRPr lang="en-US" sz="1300" b="0" i="0" u="none" strike="noStrike">
              <a:effectLst/>
            </a:endParaRPr>
          </a:p>
          <a:p>
            <a:pPr indent="-228600">
              <a:lnSpc>
                <a:spcPct val="90000"/>
              </a:lnSpc>
              <a:spcAft>
                <a:spcPts val="600"/>
              </a:spcAft>
              <a:buFont typeface="Arial" panose="020B0604020202020204" pitchFamily="34" charset="0"/>
              <a:buChar char="•"/>
            </a:pPr>
            <a:r>
              <a:rPr lang="en-US" sz="1300" b="0" i="0" u="none" strike="noStrike">
                <a:effectLst/>
              </a:rPr>
              <a:t> Data analytics will facilitate Tesco in customising the promotions and enhancing customer loyalty (Payne and Frow, 2020).</a:t>
            </a:r>
          </a:p>
          <a:p>
            <a:pPr indent="-228600">
              <a:lnSpc>
                <a:spcPct val="90000"/>
              </a:lnSpc>
              <a:spcAft>
                <a:spcPts val="600"/>
              </a:spcAft>
              <a:buFont typeface="Arial" panose="020B0604020202020204" pitchFamily="34" charset="0"/>
              <a:buChar char="•"/>
            </a:pPr>
            <a:endParaRPr lang="en-US" sz="1300"/>
          </a:p>
          <a:p>
            <a:pPr indent="-228600">
              <a:lnSpc>
                <a:spcPct val="90000"/>
              </a:lnSpc>
              <a:spcAft>
                <a:spcPts val="600"/>
              </a:spcAft>
              <a:buFont typeface="Arial" panose="020B0604020202020204" pitchFamily="34" charset="0"/>
              <a:buChar char="•"/>
            </a:pPr>
            <a:r>
              <a:rPr lang="en-US" sz="1300" b="0" i="0" u="none" strike="noStrike">
                <a:effectLst/>
              </a:rPr>
              <a:t> Nevertheless, to keep adhering to privacy rules and protect the trust of the population, retailers should pay special attention to customer information (Martin, 2021).</a:t>
            </a:r>
            <a:endParaRPr lang="en-US" sz="1300"/>
          </a:p>
        </p:txBody>
      </p:sp>
      <p:sp>
        <p:nvSpPr>
          <p:cNvPr id="12" name="Rectangle 11">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4549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CD4383-0CA6-C4B1-6D7E-F4EE418342F1}"/>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2800" kern="1200">
                <a:solidFill>
                  <a:srgbClr val="FFFFFF"/>
                </a:solidFill>
                <a:latin typeface="+mj-lt"/>
                <a:ea typeface="+mj-ea"/>
                <a:cs typeface="+mj-cs"/>
              </a:rPr>
              <a:t>Recommendations for the Business</a:t>
            </a:r>
          </a:p>
        </p:txBody>
      </p:sp>
      <p:sp>
        <p:nvSpPr>
          <p:cNvPr id="4" name="TextBox 3">
            <a:extLst>
              <a:ext uri="{FF2B5EF4-FFF2-40B4-BE49-F238E27FC236}">
                <a16:creationId xmlns:a16="http://schemas.microsoft.com/office/drawing/2014/main" id="{E3076A1D-F32C-1331-7A8A-9AE60FF3DF28}"/>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b="0" i="0" u="none" strike="noStrike">
                <a:effectLst/>
              </a:rPr>
              <a:t>This would enhance the efficiency of the organisation by adopting an ERP system that aligns organisational operations and allows real-time exchange of information (Monk and Wagner, 2020). </a:t>
            </a:r>
            <a:endParaRPr lang="en-US" sz="2000"/>
          </a:p>
          <a:p>
            <a:pPr indent="-228600">
              <a:lnSpc>
                <a:spcPct val="90000"/>
              </a:lnSpc>
              <a:spcAft>
                <a:spcPts val="600"/>
              </a:spcAft>
              <a:buFont typeface="Arial" panose="020B0604020202020204" pitchFamily="34" charset="0"/>
              <a:buChar char="•"/>
            </a:pPr>
            <a:endParaRPr lang="en-US" sz="2000" b="0" i="0" u="none" strike="noStrike">
              <a:effectLst/>
            </a:endParaRPr>
          </a:p>
          <a:p>
            <a:pPr indent="-228600">
              <a:lnSpc>
                <a:spcPct val="90000"/>
              </a:lnSpc>
              <a:spcAft>
                <a:spcPts val="600"/>
              </a:spcAft>
              <a:buFont typeface="Arial" panose="020B0604020202020204" pitchFamily="34" charset="0"/>
              <a:buChar char="•"/>
            </a:pPr>
            <a:r>
              <a:rPr lang="en-US" sz="2000" b="0" i="0" u="none" strike="noStrike">
                <a:effectLst/>
              </a:rPr>
              <a:t> A CRM system would enable the organisation to learn more about the behaviour of customers and create better marketing practices (Buttle and Maklan, 2022). </a:t>
            </a:r>
            <a:endParaRPr lang="en-US" sz="2000"/>
          </a:p>
          <a:p>
            <a:pPr indent="-228600">
              <a:lnSpc>
                <a:spcPct val="90000"/>
              </a:lnSpc>
              <a:spcAft>
                <a:spcPts val="600"/>
              </a:spcAft>
              <a:buFont typeface="Arial" panose="020B0604020202020204" pitchFamily="34" charset="0"/>
              <a:buChar char="•"/>
            </a:pPr>
            <a:endParaRPr lang="en-US" sz="2000" b="0" i="0" u="none" strike="noStrike">
              <a:effectLst/>
            </a:endParaRPr>
          </a:p>
          <a:p>
            <a:pPr indent="-228600">
              <a:lnSpc>
                <a:spcPct val="90000"/>
              </a:lnSpc>
              <a:spcAft>
                <a:spcPts val="600"/>
              </a:spcAft>
              <a:buFont typeface="Arial" panose="020B0604020202020204" pitchFamily="34" charset="0"/>
              <a:buChar char="•"/>
            </a:pPr>
            <a:r>
              <a:rPr lang="en-US" sz="2000" b="0" i="0" u="none" strike="noStrike">
                <a:effectLst/>
              </a:rPr>
              <a:t> An MIS platform would assist managers with the help of structured reports and performance insights to make decisions (Stair and Reynolds, 2021). </a:t>
            </a:r>
            <a:endParaRPr lang="en-US" sz="2000"/>
          </a:p>
          <a:p>
            <a:pPr indent="-228600">
              <a:lnSpc>
                <a:spcPct val="90000"/>
              </a:lnSpc>
              <a:spcAft>
                <a:spcPts val="600"/>
              </a:spcAft>
              <a:buFont typeface="Arial" panose="020B0604020202020204" pitchFamily="34" charset="0"/>
              <a:buChar char="•"/>
            </a:pPr>
            <a:endParaRPr lang="en-US" sz="2000" b="0" i="0" u="none" strike="noStrike">
              <a:effectLst/>
            </a:endParaRPr>
          </a:p>
          <a:p>
            <a:pPr indent="-228600">
              <a:lnSpc>
                <a:spcPct val="90000"/>
              </a:lnSpc>
              <a:spcAft>
                <a:spcPts val="600"/>
              </a:spcAft>
              <a:buFont typeface="Arial" panose="020B0604020202020204" pitchFamily="34" charset="0"/>
              <a:buChar char="•"/>
            </a:pPr>
            <a:r>
              <a:rPr lang="en-US" sz="2000" b="0" i="0" u="none" strike="noStrike">
                <a:effectLst/>
              </a:rPr>
              <a:t> Several systems integration would allow the organisation to enhance the performance of operations, customer experience, and strategic planning (Pearlson et al., 2020).</a:t>
            </a:r>
            <a:endParaRPr lang="en-US" sz="2000"/>
          </a:p>
        </p:txBody>
      </p:sp>
    </p:spTree>
    <p:extLst>
      <p:ext uri="{BB962C8B-B14F-4D97-AF65-F5344CB8AC3E}">
        <p14:creationId xmlns:p14="http://schemas.microsoft.com/office/powerpoint/2010/main" val="2947194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96DFF0-0680-CC90-D964-A6DDDD7804EC}"/>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Conclusion</a:t>
            </a:r>
          </a:p>
        </p:txBody>
      </p:sp>
      <p:sp>
        <p:nvSpPr>
          <p:cNvPr id="4" name="TextBox 3">
            <a:extLst>
              <a:ext uri="{FF2B5EF4-FFF2-40B4-BE49-F238E27FC236}">
                <a16:creationId xmlns:a16="http://schemas.microsoft.com/office/drawing/2014/main" id="{BA074091-1C91-7256-E605-8FA634C9DABD}"/>
              </a:ext>
            </a:extLst>
          </p:cNvPr>
          <p:cNvSpPr txBox="1"/>
          <p:nvPr/>
        </p:nvSpPr>
        <p:spPr>
          <a:xfrm>
            <a:off x="4810259" y="649480"/>
            <a:ext cx="6555347" cy="554604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b="0" i="0" u="none" strike="noStrike">
                <a:effectLst/>
              </a:rPr>
              <a:t>Information systems are very important to enhance efficiency, decision making and competitive advantage of an </a:t>
            </a:r>
            <a:r>
              <a:rPr lang="en-US" sz="2000" b="0" i="0" u="none" strike="noStrike" dirty="0" err="1">
                <a:effectLst/>
              </a:rPr>
              <a:t>organisation</a:t>
            </a:r>
            <a:r>
              <a:rPr lang="en-US" sz="2000" b="0" i="0" u="none" strike="noStrike" dirty="0">
                <a:effectLst/>
              </a:rPr>
              <a:t> (Laudon, 2022).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b="0" i="0" u="none" strike="noStrike" dirty="0">
                <a:effectLst/>
              </a:rPr>
              <a:t>MIS, ERP, and CRM systems are all useful to support various </a:t>
            </a:r>
            <a:r>
              <a:rPr lang="en-US" sz="2000" b="0" i="0" u="none" strike="noStrike" dirty="0" err="1">
                <a:effectLst/>
              </a:rPr>
              <a:t>organisational</a:t>
            </a:r>
            <a:r>
              <a:rPr lang="en-US" sz="2000" b="0" i="0" u="none" strike="noStrike" dirty="0">
                <a:effectLst/>
              </a:rPr>
              <a:t> functions though they are most useful when combined with each other (</a:t>
            </a:r>
            <a:r>
              <a:rPr lang="en-US" sz="2000" b="0" i="0" u="none" strike="noStrike" dirty="0" err="1">
                <a:effectLst/>
              </a:rPr>
              <a:t>Pearlson</a:t>
            </a:r>
            <a:r>
              <a:rPr lang="en-US" sz="2000" b="0" i="0" u="none" strike="noStrike" dirty="0">
                <a:effectLst/>
              </a:rPr>
              <a:t> et al., 2020).</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b="0" i="0" u="none" strike="noStrike" dirty="0">
                <a:effectLst/>
              </a:rPr>
              <a:t> Data privacy, cybersecurity and responsible use of AI are also additional ethical issues that </a:t>
            </a:r>
            <a:r>
              <a:rPr lang="en-US" sz="2000" b="0" i="0" u="none" strike="noStrike" dirty="0" err="1">
                <a:effectLst/>
              </a:rPr>
              <a:t>organisations</a:t>
            </a:r>
            <a:r>
              <a:rPr lang="en-US" sz="2000" b="0" i="0" u="none" strike="noStrike" dirty="0">
                <a:effectLst/>
              </a:rPr>
              <a:t> need to face (Martin, 2021). </a:t>
            </a:r>
            <a:endParaRPr lang="en-US" sz="2000" dirty="0"/>
          </a:p>
          <a:p>
            <a:pPr indent="-228600">
              <a:lnSpc>
                <a:spcPct val="90000"/>
              </a:lnSpc>
              <a:spcAft>
                <a:spcPts val="600"/>
              </a:spcAft>
              <a:buFont typeface="Arial" panose="020B0604020202020204" pitchFamily="34" charset="0"/>
              <a:buChar char="•"/>
            </a:pPr>
            <a:endParaRPr lang="en-US" sz="2000" b="0" i="0" u="none" strike="noStrike" dirty="0">
              <a:effectLst/>
            </a:endParaRPr>
          </a:p>
          <a:p>
            <a:pPr indent="-228600">
              <a:lnSpc>
                <a:spcPct val="90000"/>
              </a:lnSpc>
              <a:spcAft>
                <a:spcPts val="600"/>
              </a:spcAft>
              <a:buFont typeface="Arial" panose="020B0604020202020204" pitchFamily="34" charset="0"/>
              <a:buChar char="•"/>
            </a:pPr>
            <a:r>
              <a:rPr lang="en-US" sz="2000" b="0" i="0" u="none" strike="noStrike" dirty="0">
                <a:effectLst/>
              </a:rPr>
              <a:t> Firms that have successfully applied well-managed information systems are capable of enhancing performance and a long-term strategic success to a considerable extent (McAfee and Brynjolfsson, 2021).</a:t>
            </a:r>
            <a:endParaRPr lang="en-US" sz="2000" dirty="0"/>
          </a:p>
        </p:txBody>
      </p:sp>
    </p:spTree>
    <p:extLst>
      <p:ext uri="{BB962C8B-B14F-4D97-AF65-F5344CB8AC3E}">
        <p14:creationId xmlns:p14="http://schemas.microsoft.com/office/powerpoint/2010/main" val="31690921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2" name="Rectangle 11">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577D75-612C-7692-CD44-CBF30752AAAC}"/>
              </a:ext>
            </a:extLst>
          </p:cNvPr>
          <p:cNvSpPr>
            <a:spLocks noGrp="1"/>
          </p:cNvSpPr>
          <p:nvPr>
            <p:ph type="title"/>
          </p:nvPr>
        </p:nvSpPr>
        <p:spPr>
          <a:xfrm>
            <a:off x="1153618" y="1239927"/>
            <a:ext cx="4008586" cy="4680583"/>
          </a:xfrm>
        </p:spPr>
        <p:txBody>
          <a:bodyPr vert="horz" lIns="91440" tIns="45720" rIns="91440" bIns="45720" rtlCol="0" anchor="ctr">
            <a:normAutofit/>
          </a:bodyPr>
          <a:lstStyle/>
          <a:p>
            <a:r>
              <a:rPr lang="en-US" sz="5200" kern="1200">
                <a:solidFill>
                  <a:schemeClr val="tx1"/>
                </a:solidFill>
                <a:latin typeface="+mj-lt"/>
                <a:ea typeface="+mj-ea"/>
                <a:cs typeface="+mj-cs"/>
              </a:rPr>
              <a:t>References</a:t>
            </a:r>
          </a:p>
        </p:txBody>
      </p:sp>
      <p:sp>
        <p:nvSpPr>
          <p:cNvPr id="4" name="TextBox 3">
            <a:extLst>
              <a:ext uri="{FF2B5EF4-FFF2-40B4-BE49-F238E27FC236}">
                <a16:creationId xmlns:a16="http://schemas.microsoft.com/office/drawing/2014/main" id="{ED1909B6-C6AA-D511-CE43-C66FFEBA7FF1}"/>
              </a:ext>
            </a:extLst>
          </p:cNvPr>
          <p:cNvSpPr txBox="1"/>
          <p:nvPr/>
        </p:nvSpPr>
        <p:spPr>
          <a:xfrm>
            <a:off x="6291923" y="1239927"/>
            <a:ext cx="4971824" cy="4680583"/>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000" b="0" i="0" u="none" strike="noStrike" dirty="0">
                <a:effectLst/>
              </a:rPr>
              <a:t>BBC (2023) </a:t>
            </a:r>
            <a:r>
              <a:rPr lang="en-US" sz="1000" b="0" i="1" u="none" strike="noStrike" dirty="0">
                <a:effectLst/>
              </a:rPr>
              <a:t>Cyber-attacks and data breaches: Why companies are increasingly vulnerable</a:t>
            </a:r>
            <a:r>
              <a:rPr lang="en-US" sz="1000" b="0" i="0" u="none" strike="noStrike" dirty="0">
                <a:effectLst/>
              </a:rPr>
              <a:t>. Available at: https://</a:t>
            </a:r>
            <a:r>
              <a:rPr lang="en-US" sz="1000" b="0" i="0" u="none" strike="noStrike" dirty="0" err="1">
                <a:effectLst/>
              </a:rPr>
              <a:t>www.bbc.com</a:t>
            </a:r>
            <a:r>
              <a:rPr lang="en-US" sz="1000" b="0" i="0" u="none" strike="noStrike" dirty="0">
                <a:effectLst/>
              </a:rPr>
              <a:t>/news/technology (Accessed: 12 March 2026).</a:t>
            </a:r>
          </a:p>
          <a:p>
            <a:pPr indent="-228600">
              <a:lnSpc>
                <a:spcPct val="90000"/>
              </a:lnSpc>
              <a:spcAft>
                <a:spcPts val="600"/>
              </a:spcAft>
              <a:buFont typeface="Arial" panose="020B0604020202020204" pitchFamily="34" charset="0"/>
              <a:buChar char="•"/>
            </a:pPr>
            <a:r>
              <a:rPr lang="en-US" sz="1000" b="0" i="0" u="none" strike="noStrike" dirty="0">
                <a:effectLst/>
              </a:rPr>
              <a:t>Buttle, F. and </a:t>
            </a:r>
            <a:r>
              <a:rPr lang="en-US" sz="1000" b="0" i="0" u="none" strike="noStrike" dirty="0" err="1">
                <a:effectLst/>
              </a:rPr>
              <a:t>Maklan</a:t>
            </a:r>
            <a:r>
              <a:rPr lang="en-US" sz="1000" b="0" i="0" u="none" strike="noStrike" dirty="0">
                <a:effectLst/>
              </a:rPr>
              <a:t>, S. (2022) </a:t>
            </a:r>
            <a:r>
              <a:rPr lang="en-US" sz="1000" b="0" i="1" u="none" strike="noStrike" dirty="0">
                <a:effectLst/>
              </a:rPr>
              <a:t>Customer relationship management: Concepts and technologies</a:t>
            </a:r>
            <a:r>
              <a:rPr lang="en-US" sz="1000" b="0" i="0" u="none" strike="noStrike" dirty="0">
                <a:effectLst/>
              </a:rPr>
              <a:t>. 4th </a:t>
            </a:r>
            <a:r>
              <a:rPr lang="en-US" sz="1000" b="0" i="0" u="none" strike="noStrike" dirty="0" err="1">
                <a:effectLst/>
              </a:rPr>
              <a:t>edn</a:t>
            </a:r>
            <a:r>
              <a:rPr lang="en-US" sz="1000" b="0" i="0" u="none" strike="noStrike" dirty="0">
                <a:effectLst/>
              </a:rPr>
              <a:t>. London: Routledge.</a:t>
            </a:r>
          </a:p>
          <a:p>
            <a:pPr indent="-228600">
              <a:lnSpc>
                <a:spcPct val="90000"/>
              </a:lnSpc>
              <a:spcAft>
                <a:spcPts val="600"/>
              </a:spcAft>
              <a:buFont typeface="Arial" panose="020B0604020202020204" pitchFamily="34" charset="0"/>
              <a:buChar char="•"/>
            </a:pPr>
            <a:r>
              <a:rPr lang="en-US" sz="1000" b="0" i="0" u="none" strike="noStrike" dirty="0">
                <a:effectLst/>
              </a:rPr>
              <a:t>Financial Times (2023) </a:t>
            </a:r>
            <a:r>
              <a:rPr lang="en-US" sz="1000" b="0" i="1" u="none" strike="noStrike" dirty="0">
                <a:effectLst/>
              </a:rPr>
              <a:t>Tesco uses customer data to drive </a:t>
            </a:r>
            <a:r>
              <a:rPr lang="en-US" sz="1000" b="0" i="1" u="none" strike="noStrike" dirty="0" err="1">
                <a:effectLst/>
              </a:rPr>
              <a:t>personalised</a:t>
            </a:r>
            <a:r>
              <a:rPr lang="en-US" sz="1000" b="0" i="1" u="none" strike="noStrike" dirty="0">
                <a:effectLst/>
              </a:rPr>
              <a:t> retail strategy</a:t>
            </a:r>
            <a:r>
              <a:rPr lang="en-US" sz="1000" b="0" i="0" u="none" strike="noStrike" dirty="0">
                <a:effectLst/>
              </a:rPr>
              <a:t>. Available at: </a:t>
            </a:r>
            <a:r>
              <a:rPr lang="en-US" sz="1000" b="0" i="0" u="none" strike="noStrike" dirty="0">
                <a:effectLst/>
                <a:hlinkClick r:id="rId3"/>
              </a:rPr>
              <a:t>https://www.ft.com</a:t>
            </a:r>
            <a:r>
              <a:rPr lang="en-US" sz="1000" b="0" i="0" u="none" strike="noStrike" dirty="0">
                <a:effectLst/>
              </a:rPr>
              <a:t> (Accessed: 6 March 2026).</a:t>
            </a:r>
          </a:p>
          <a:p>
            <a:pPr indent="-228600">
              <a:lnSpc>
                <a:spcPct val="90000"/>
              </a:lnSpc>
              <a:spcAft>
                <a:spcPts val="600"/>
              </a:spcAft>
              <a:buFont typeface="Arial" panose="020B0604020202020204" pitchFamily="34" charset="0"/>
              <a:buChar char="•"/>
            </a:pPr>
            <a:r>
              <a:rPr lang="en-US" sz="1000" b="0" i="0" u="none" strike="noStrike" dirty="0">
                <a:effectLst/>
              </a:rPr>
              <a:t>Forbes (2022) </a:t>
            </a:r>
            <a:r>
              <a:rPr lang="en-US" sz="1000" b="0" i="1" u="none" strike="noStrike" dirty="0">
                <a:effectLst/>
              </a:rPr>
              <a:t>How Amazon uses data and artificial intelligence to improve customer experience</a:t>
            </a:r>
            <a:r>
              <a:rPr lang="en-US" sz="1000" b="0" i="0" u="none" strike="noStrike" dirty="0">
                <a:effectLst/>
              </a:rPr>
              <a:t>. Available at: </a:t>
            </a:r>
            <a:r>
              <a:rPr lang="en-US" sz="1000" b="0" i="0" u="none" strike="noStrike" dirty="0">
                <a:effectLst/>
                <a:hlinkClick r:id="rId4"/>
              </a:rPr>
              <a:t>https://www.forbes.com</a:t>
            </a:r>
            <a:r>
              <a:rPr lang="en-US" sz="1000" b="0" i="0" u="none" strike="noStrike" dirty="0">
                <a:effectLst/>
              </a:rPr>
              <a:t> (Accessed: 17 March 2026).</a:t>
            </a:r>
          </a:p>
          <a:p>
            <a:pPr indent="-228600">
              <a:lnSpc>
                <a:spcPct val="90000"/>
              </a:lnSpc>
              <a:spcAft>
                <a:spcPts val="600"/>
              </a:spcAft>
              <a:buFont typeface="Arial" panose="020B0604020202020204" pitchFamily="34" charset="0"/>
              <a:buChar char="•"/>
            </a:pPr>
            <a:r>
              <a:rPr lang="en-US" sz="1000" b="0" i="0" u="none" strike="noStrike" dirty="0">
                <a:effectLst/>
              </a:rPr>
              <a:t>Harvard Business Review (2021) </a:t>
            </a:r>
            <a:r>
              <a:rPr lang="en-US" sz="1000" b="0" i="1" u="none" strike="noStrike" dirty="0">
                <a:effectLst/>
              </a:rPr>
              <a:t>Ethical challenges of artificial intelligence in business decision-making</a:t>
            </a:r>
            <a:r>
              <a:rPr lang="en-US" sz="1000" b="0" i="0" u="none" strike="noStrike" dirty="0">
                <a:effectLst/>
              </a:rPr>
              <a:t>. Available at: </a:t>
            </a:r>
            <a:r>
              <a:rPr lang="en-US" sz="1000" b="0" i="0" u="none" strike="noStrike" dirty="0">
                <a:effectLst/>
                <a:hlinkClick r:id="rId5"/>
              </a:rPr>
              <a:t>https://hbr.org</a:t>
            </a:r>
            <a:r>
              <a:rPr lang="en-US" sz="1000" b="0" i="0" u="none" strike="noStrike" dirty="0">
                <a:effectLst/>
              </a:rPr>
              <a:t> (Accessed: 9 March 2026).</a:t>
            </a:r>
          </a:p>
          <a:p>
            <a:pPr indent="-228600">
              <a:lnSpc>
                <a:spcPct val="90000"/>
              </a:lnSpc>
              <a:spcAft>
                <a:spcPts val="600"/>
              </a:spcAft>
              <a:buFont typeface="Arial" panose="020B0604020202020204" pitchFamily="34" charset="0"/>
              <a:buChar char="•"/>
            </a:pPr>
            <a:r>
              <a:rPr lang="en-US" sz="1000" b="0" i="0" u="none" strike="noStrike" dirty="0">
                <a:effectLst/>
              </a:rPr>
              <a:t>Laudon, K. and Laudon, J. (2022) </a:t>
            </a:r>
            <a:r>
              <a:rPr lang="en-US" sz="1000" b="0" i="1" u="none" strike="noStrike" dirty="0">
                <a:effectLst/>
              </a:rPr>
              <a:t>Management information systems: Managing the digital firm</a:t>
            </a:r>
            <a:r>
              <a:rPr lang="en-US" sz="1000" b="0" i="0" u="none" strike="noStrike" dirty="0">
                <a:effectLst/>
              </a:rPr>
              <a:t>. 17th </a:t>
            </a:r>
            <a:r>
              <a:rPr lang="en-US" sz="1000" b="0" i="0" u="none" strike="noStrike" dirty="0" err="1">
                <a:effectLst/>
              </a:rPr>
              <a:t>edn</a:t>
            </a:r>
            <a:r>
              <a:rPr lang="en-US" sz="1000" b="0" i="0" u="none" strike="noStrike" dirty="0">
                <a:effectLst/>
              </a:rPr>
              <a:t>. Harlow: Pearson.</a:t>
            </a:r>
          </a:p>
          <a:p>
            <a:pPr indent="-228600">
              <a:lnSpc>
                <a:spcPct val="90000"/>
              </a:lnSpc>
              <a:spcAft>
                <a:spcPts val="600"/>
              </a:spcAft>
              <a:buFont typeface="Arial" panose="020B0604020202020204" pitchFamily="34" charset="0"/>
              <a:buChar char="•"/>
            </a:pPr>
            <a:r>
              <a:rPr lang="en-US" sz="1000" b="0" i="0" u="none" strike="noStrike" dirty="0">
                <a:effectLst/>
              </a:rPr>
              <a:t>Martin, K. (2021) ‘Ethical implications and accountability of algorithms in business’, </a:t>
            </a:r>
            <a:r>
              <a:rPr lang="en-US" sz="1000" b="0" i="1" u="none" strike="noStrike" dirty="0">
                <a:effectLst/>
              </a:rPr>
              <a:t>Journal of Business Ethics</a:t>
            </a:r>
            <a:r>
              <a:rPr lang="en-US" sz="1000" b="0" i="0" u="none" strike="noStrike" dirty="0">
                <a:effectLst/>
              </a:rPr>
              <a:t>, 160(4), pp. 835–850.</a:t>
            </a:r>
          </a:p>
          <a:p>
            <a:pPr indent="-228600">
              <a:lnSpc>
                <a:spcPct val="90000"/>
              </a:lnSpc>
              <a:spcAft>
                <a:spcPts val="600"/>
              </a:spcAft>
              <a:buFont typeface="Arial" panose="020B0604020202020204" pitchFamily="34" charset="0"/>
              <a:buChar char="•"/>
            </a:pPr>
            <a:r>
              <a:rPr lang="en-US" sz="1000" b="0" i="0" u="none" strike="noStrike" dirty="0">
                <a:effectLst/>
              </a:rPr>
              <a:t>McAfee, A. and Brynjolfsson, E. (2021) </a:t>
            </a:r>
            <a:r>
              <a:rPr lang="en-US" sz="1000" b="0" i="1" u="none" strike="noStrike" dirty="0">
                <a:effectLst/>
              </a:rPr>
              <a:t>Machine, platform, crowd: Harnessing our digital future</a:t>
            </a:r>
            <a:r>
              <a:rPr lang="en-US" sz="1000" b="0" i="0" u="none" strike="noStrike" dirty="0">
                <a:effectLst/>
              </a:rPr>
              <a:t>. New York: W.W. Norton &amp; Company.</a:t>
            </a:r>
          </a:p>
          <a:p>
            <a:pPr indent="-228600">
              <a:lnSpc>
                <a:spcPct val="90000"/>
              </a:lnSpc>
              <a:spcAft>
                <a:spcPts val="600"/>
              </a:spcAft>
              <a:buFont typeface="Arial" panose="020B0604020202020204" pitchFamily="34" charset="0"/>
              <a:buChar char="•"/>
            </a:pPr>
            <a:r>
              <a:rPr lang="en-US" sz="1000" b="0" i="0" u="none" strike="noStrike" dirty="0">
                <a:effectLst/>
              </a:rPr>
              <a:t>Monk, E. and Wagner, B. (2020) </a:t>
            </a:r>
            <a:r>
              <a:rPr lang="en-US" sz="1000" b="0" i="1" u="none" strike="noStrike" dirty="0">
                <a:effectLst/>
              </a:rPr>
              <a:t>Concepts in enterprise resource planning</a:t>
            </a:r>
            <a:r>
              <a:rPr lang="en-US" sz="1000" b="0" i="0" u="none" strike="noStrike" dirty="0">
                <a:effectLst/>
              </a:rPr>
              <a:t>. 5th </a:t>
            </a:r>
            <a:r>
              <a:rPr lang="en-US" sz="1000" b="0" i="0" u="none" strike="noStrike" dirty="0" err="1">
                <a:effectLst/>
              </a:rPr>
              <a:t>edn</a:t>
            </a:r>
            <a:r>
              <a:rPr lang="en-US" sz="1000" b="0" i="0" u="none" strike="noStrike" dirty="0">
                <a:effectLst/>
              </a:rPr>
              <a:t>. Boston: Cengage Learning.</a:t>
            </a:r>
          </a:p>
          <a:p>
            <a:pPr indent="-228600">
              <a:lnSpc>
                <a:spcPct val="90000"/>
              </a:lnSpc>
              <a:spcAft>
                <a:spcPts val="600"/>
              </a:spcAft>
              <a:buFont typeface="Arial" panose="020B0604020202020204" pitchFamily="34" charset="0"/>
              <a:buChar char="•"/>
            </a:pPr>
            <a:r>
              <a:rPr lang="en-US" sz="1000" b="0" i="0" u="none" strike="noStrike" dirty="0">
                <a:effectLst/>
              </a:rPr>
              <a:t>O’Brien, J. and </a:t>
            </a:r>
            <a:r>
              <a:rPr lang="en-US" sz="1000" b="0" i="0" u="none" strike="noStrike" dirty="0" err="1">
                <a:effectLst/>
              </a:rPr>
              <a:t>Marakas</a:t>
            </a:r>
            <a:r>
              <a:rPr lang="en-US" sz="1000" b="0" i="0" u="none" strike="noStrike" dirty="0">
                <a:effectLst/>
              </a:rPr>
              <a:t>, G. (2020) </a:t>
            </a:r>
            <a:r>
              <a:rPr lang="en-US" sz="1000" b="0" i="1" u="none" strike="noStrike" dirty="0">
                <a:effectLst/>
              </a:rPr>
              <a:t>Management information systems</a:t>
            </a:r>
            <a:r>
              <a:rPr lang="en-US" sz="1000" b="0" i="0" u="none" strike="noStrike" dirty="0">
                <a:effectLst/>
              </a:rPr>
              <a:t>. 11th </a:t>
            </a:r>
            <a:r>
              <a:rPr lang="en-US" sz="1000" b="0" i="0" u="none" strike="noStrike" dirty="0" err="1">
                <a:effectLst/>
              </a:rPr>
              <a:t>edn</a:t>
            </a:r>
            <a:r>
              <a:rPr lang="en-US" sz="1000" b="0" i="0" u="none" strike="noStrike" dirty="0">
                <a:effectLst/>
              </a:rPr>
              <a:t>. New York: McGraw-Hill Education.</a:t>
            </a:r>
          </a:p>
          <a:p>
            <a:pPr indent="-228600">
              <a:lnSpc>
                <a:spcPct val="90000"/>
              </a:lnSpc>
              <a:spcAft>
                <a:spcPts val="600"/>
              </a:spcAft>
              <a:buFont typeface="Arial" panose="020B0604020202020204" pitchFamily="34" charset="0"/>
              <a:buChar char="•"/>
            </a:pPr>
            <a:r>
              <a:rPr lang="en-US" sz="1000" b="0" i="0" u="none" strike="noStrike" dirty="0">
                <a:effectLst/>
              </a:rPr>
              <a:t>Payne, A. and Frow, P. (2020) ‘CRM and customer strategy: Understanding customer value’, </a:t>
            </a:r>
            <a:r>
              <a:rPr lang="en-US" sz="1000" b="0" i="1" u="none" strike="noStrike" dirty="0">
                <a:effectLst/>
              </a:rPr>
              <a:t>Journal of Marketing Management</a:t>
            </a:r>
            <a:r>
              <a:rPr lang="en-US" sz="1000" b="0" i="0" u="none" strike="noStrike" dirty="0">
                <a:effectLst/>
              </a:rPr>
              <a:t>, 36(9–10), pp. 1–23.</a:t>
            </a:r>
          </a:p>
          <a:p>
            <a:pPr indent="-228600">
              <a:lnSpc>
                <a:spcPct val="90000"/>
              </a:lnSpc>
              <a:spcAft>
                <a:spcPts val="600"/>
              </a:spcAft>
              <a:buFont typeface="Arial" panose="020B0604020202020204" pitchFamily="34" charset="0"/>
              <a:buChar char="•"/>
            </a:pPr>
            <a:r>
              <a:rPr lang="en-US" sz="1000" b="0" i="0" u="none" strike="noStrike" dirty="0">
                <a:effectLst/>
              </a:rPr>
              <a:t>Stair, R. and Reynolds, G. (2021) </a:t>
            </a:r>
            <a:r>
              <a:rPr lang="en-US" sz="1000" b="0" i="1" u="none" strike="noStrike" dirty="0">
                <a:effectLst/>
              </a:rPr>
              <a:t>Principles of information systems</a:t>
            </a:r>
            <a:r>
              <a:rPr lang="en-US" sz="1000" b="0" i="0" u="none" strike="noStrike" dirty="0">
                <a:effectLst/>
              </a:rPr>
              <a:t>. 14th </a:t>
            </a:r>
            <a:r>
              <a:rPr lang="en-US" sz="1000" b="0" i="0" u="none" strike="noStrike" dirty="0" err="1">
                <a:effectLst/>
              </a:rPr>
              <a:t>edn</a:t>
            </a:r>
            <a:r>
              <a:rPr lang="en-US" sz="1000" b="0" i="0" u="none" strike="noStrike" dirty="0">
                <a:effectLst/>
              </a:rPr>
              <a:t>. Boston: Cengage Learning.</a:t>
            </a:r>
          </a:p>
        </p:txBody>
      </p:sp>
    </p:spTree>
    <p:extLst>
      <p:ext uri="{BB962C8B-B14F-4D97-AF65-F5344CB8AC3E}">
        <p14:creationId xmlns:p14="http://schemas.microsoft.com/office/powerpoint/2010/main" val="3711893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75</TotalTime>
  <Words>4342</Words>
  <Application>Microsoft Macintosh PowerPoint</Application>
  <PresentationFormat>Widescreen</PresentationFormat>
  <Paragraphs>125</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Managing Business Information (LCLM5004)</vt:lpstr>
      <vt:lpstr>Introduction</vt:lpstr>
      <vt:lpstr>Role of Information Systems in Business</vt:lpstr>
      <vt:lpstr>Types of Business Information Systems</vt:lpstr>
      <vt:lpstr>Management Information Systems (MIS)</vt:lpstr>
      <vt:lpstr>Enterprise Resource Planning (ERP)</vt:lpstr>
      <vt:lpstr>Customer Relationship Management (CRM)</vt:lpstr>
      <vt:lpstr>Comparison of MIS, ERP and CRM</vt:lpstr>
      <vt:lpstr>Ethical Issues in Information Systems</vt:lpstr>
      <vt:lpstr>Managing Ethical Risks</vt:lpstr>
      <vt:lpstr>Case Study: Amazon</vt:lpstr>
      <vt:lpstr>Case Study: Tesco</vt:lpstr>
      <vt:lpstr>Recommendations for the Business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Business Information (LCLM5004)</dc:title>
  <dc:creator>Sabrina Belcianu</dc:creator>
  <cp:lastModifiedBy>Paraschiva Nunuca</cp:lastModifiedBy>
  <cp:revision>5</cp:revision>
  <cp:lastPrinted>2026-03-15T14:20:12Z</cp:lastPrinted>
  <dcterms:created xsi:type="dcterms:W3CDTF">2026-03-15T13:10:28Z</dcterms:created>
  <dcterms:modified xsi:type="dcterms:W3CDTF">2026-03-19T09:56:09Z</dcterms:modified>
</cp:coreProperties>
</file>