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D0E5E238-3F97-4226-8DF3-790643DDE702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526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645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543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271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6919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192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499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4937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75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05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509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7213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5207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1676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5E238-3F97-4226-8DF3-790643DDE702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1520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D0E5E238-3F97-4226-8DF3-790643DDE702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3885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D0E5E238-3F97-4226-8DF3-790643DDE702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0347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D0E5E238-3F97-4226-8DF3-790643DDE702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188B0276-44DF-49C5-9576-69EADFBB67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19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4D10E-C46A-1347-650E-C357E4F793A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Level 5 Assignment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9F4B41-4833-5E88-1C47-3F18C8039FC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2385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5805E-C01A-46F2-F98D-B13466288E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Brief!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8855C-B5DD-EAFB-B05A-61B455337D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667" y="2390326"/>
            <a:ext cx="11809333" cy="4049742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marL="228600"/>
            <a:r>
              <a:rPr lang="en-US" sz="5600" dirty="0">
                <a:solidFill>
                  <a:schemeClr val="tx1"/>
                </a:solidFill>
                <a:latin typeface="Arial" panose="020B0604020202020204" pitchFamily="34" charset="0"/>
              </a:rPr>
              <a:t>5000-word portfolio:- “Design and Manufacture Case Study” </a:t>
            </a:r>
            <a:endParaRPr lang="en-GB" sz="56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2"/>
            <a:r>
              <a:rPr lang="en-US" sz="5200" dirty="0">
                <a:solidFill>
                  <a:schemeClr val="tx1"/>
                </a:solidFill>
                <a:latin typeface="Arial" panose="020B0604020202020204" pitchFamily="34" charset="0"/>
              </a:rPr>
              <a:t>The example for the design exercise will be selected during the lecture series and a case study presented. A brief will be given at the beginning of the series of lectures and students will be required to follow that brief and provide a portfolio of work.</a:t>
            </a:r>
            <a:endParaRPr lang="en-GB" sz="52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2"/>
            <a:r>
              <a:rPr lang="en-GB" sz="5200" dirty="0">
                <a:solidFill>
                  <a:schemeClr val="tx1"/>
                </a:solidFill>
                <a:latin typeface="Arial" panose="020B0604020202020204" pitchFamily="34" charset="0"/>
              </a:rPr>
              <a:t> </a:t>
            </a:r>
            <a:r>
              <a:rPr lang="en-US" sz="5200" dirty="0">
                <a:solidFill>
                  <a:schemeClr val="tx1"/>
                </a:solidFill>
                <a:latin typeface="Arial" panose="020B0604020202020204" pitchFamily="34" charset="0"/>
              </a:rPr>
              <a:t>During the module we will be developing a solution to the case study using a series of established Systems Engineering tools. The output from these tools will assist in solving some of the major design issues within the case study. </a:t>
            </a:r>
            <a:endParaRPr lang="en-GB" sz="52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2"/>
            <a:r>
              <a:rPr lang="en-US" sz="5200" dirty="0">
                <a:solidFill>
                  <a:schemeClr val="tx1"/>
                </a:solidFill>
                <a:latin typeface="Arial" panose="020B0604020202020204" pitchFamily="34" charset="0"/>
              </a:rPr>
              <a:t>You are required to explain how the toolset was used to proposed a solution to the case study and assist the design process via the identification of:-</a:t>
            </a:r>
            <a:endParaRPr lang="en-GB" sz="52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3">
              <a:buFont typeface="Wingdings" panose="05000000000000000000" pitchFamily="2" charset="2"/>
              <a:buChar char="§"/>
            </a:pPr>
            <a:r>
              <a:rPr lang="en-US" sz="5200" dirty="0">
                <a:solidFill>
                  <a:schemeClr val="tx1"/>
                </a:solidFill>
                <a:latin typeface="Arial" panose="020B0604020202020204" pitchFamily="34" charset="0"/>
              </a:rPr>
              <a:t>Key customer requirements.</a:t>
            </a:r>
            <a:endParaRPr lang="en-GB" sz="52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3">
              <a:buFont typeface="Wingdings" panose="05000000000000000000" pitchFamily="2" charset="2"/>
              <a:buChar char="§"/>
            </a:pPr>
            <a:r>
              <a:rPr lang="en-GB" sz="5200" dirty="0">
                <a:solidFill>
                  <a:schemeClr val="tx1"/>
                </a:solidFill>
                <a:latin typeface="Arial" panose="020B0604020202020204" pitchFamily="34" charset="0"/>
              </a:rPr>
              <a:t>Critical system functionality.</a:t>
            </a:r>
          </a:p>
          <a:p>
            <a:pPr lvl="3">
              <a:buFont typeface="Wingdings" panose="05000000000000000000" pitchFamily="2" charset="2"/>
              <a:buChar char="§"/>
            </a:pPr>
            <a:r>
              <a:rPr lang="en-GB" sz="5200" dirty="0">
                <a:solidFill>
                  <a:schemeClr val="tx1"/>
                </a:solidFill>
                <a:latin typeface="Arial" panose="020B0604020202020204" pitchFamily="34" charset="0"/>
              </a:rPr>
              <a:t>Concept derivation and design choices</a:t>
            </a:r>
          </a:p>
          <a:p>
            <a:pPr lvl="3">
              <a:buFont typeface="Wingdings" panose="05000000000000000000" pitchFamily="2" charset="2"/>
              <a:buChar char="§"/>
            </a:pPr>
            <a:r>
              <a:rPr lang="en-GB" sz="5200" dirty="0">
                <a:solidFill>
                  <a:schemeClr val="tx1"/>
                </a:solidFill>
                <a:latin typeface="Arial" panose="020B0604020202020204" pitchFamily="34" charset="0"/>
              </a:rPr>
              <a:t>Potential failure modes.</a:t>
            </a:r>
          </a:p>
          <a:p>
            <a:pPr lvl="3">
              <a:buFont typeface="Wingdings" panose="05000000000000000000" pitchFamily="2" charset="2"/>
              <a:buChar char="§"/>
            </a:pPr>
            <a:r>
              <a:rPr lang="en-GB" sz="5200" dirty="0">
                <a:solidFill>
                  <a:schemeClr val="tx1"/>
                </a:solidFill>
                <a:latin typeface="Arial" panose="020B0604020202020204" pitchFamily="34" charset="0"/>
              </a:rPr>
              <a:t>Critical design features.</a:t>
            </a:r>
          </a:p>
          <a:p>
            <a:pPr lvl="3">
              <a:buFont typeface="Wingdings" panose="05000000000000000000" pitchFamily="2" charset="2"/>
              <a:buChar char="§"/>
            </a:pPr>
            <a:r>
              <a:rPr lang="en-GB" sz="5200" dirty="0">
                <a:solidFill>
                  <a:schemeClr val="tx1"/>
                </a:solidFill>
                <a:latin typeface="Arial" panose="020B0604020202020204" pitchFamily="34" charset="0"/>
              </a:rPr>
              <a:t>The manufacturing processes involved.</a:t>
            </a:r>
          </a:p>
          <a:p>
            <a:pPr lvl="3">
              <a:buFont typeface="Wingdings" panose="05000000000000000000" pitchFamily="2" charset="2"/>
              <a:buChar char="§"/>
            </a:pPr>
            <a:r>
              <a:rPr lang="en-GB" sz="5200" dirty="0">
                <a:solidFill>
                  <a:schemeClr val="tx1"/>
                </a:solidFill>
                <a:latin typeface="Arial" panose="020B0604020202020204" pitchFamily="34" charset="0"/>
              </a:rPr>
              <a:t>Critical process steps.</a:t>
            </a:r>
          </a:p>
          <a:p>
            <a:pPr lvl="3">
              <a:buFont typeface="Wingdings" panose="05000000000000000000" pitchFamily="2" charset="2"/>
              <a:buChar char="§"/>
            </a:pPr>
            <a:r>
              <a:rPr lang="en-GB" sz="5200" dirty="0">
                <a:solidFill>
                  <a:schemeClr val="tx1"/>
                </a:solidFill>
                <a:latin typeface="Arial" panose="020B0604020202020204" pitchFamily="34" charset="0"/>
              </a:rPr>
              <a:t>Process control measures. </a:t>
            </a:r>
          </a:p>
          <a:p>
            <a:pPr marL="1028700" lvl="2"/>
            <a:r>
              <a:rPr lang="en-US" sz="5200" dirty="0">
                <a:solidFill>
                  <a:schemeClr val="tx1"/>
                </a:solidFill>
                <a:latin typeface="Arial" panose="020B0604020202020204" pitchFamily="34" charset="0"/>
              </a:rPr>
              <a:t>You will be given the opportunity to use the toolset and to develop your arguments during the lesson time. The key requirement of the portfolio is to demonstrate a working understanding of system design and show how design issues could be “left Shifted” by using the proposed tool set.</a:t>
            </a:r>
            <a:endParaRPr lang="en-GB" sz="52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228600"/>
            <a:endParaRPr lang="en-GB" sz="56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11265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D7D2A-79F6-8D80-ED6A-51BC6F95F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Advice!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C2976-F427-D498-B091-F2DDCB584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120" y="2603500"/>
            <a:ext cx="10491024" cy="341630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“Advice is like Castor Oil. Easy enough to give but dreadful uneasy to take!” (Josh Billings)</a:t>
            </a:r>
          </a:p>
          <a:p>
            <a:endParaRPr lang="en-GB" dirty="0"/>
          </a:p>
          <a:p>
            <a:r>
              <a:rPr lang="en-GB" dirty="0"/>
              <a:t>Take an established subsystem. (Round of ammunition, propelling charge, smoke grenade body, </a:t>
            </a:r>
            <a:r>
              <a:rPr lang="en-GB" dirty="0" err="1"/>
              <a:t>fuze</a:t>
            </a:r>
            <a:r>
              <a:rPr lang="en-GB" dirty="0"/>
              <a:t>…………)</a:t>
            </a:r>
          </a:p>
          <a:p>
            <a:r>
              <a:rPr lang="en-GB" dirty="0"/>
              <a:t>Perform a Functional Analysis </a:t>
            </a:r>
          </a:p>
          <a:p>
            <a:r>
              <a:rPr lang="en-GB" dirty="0"/>
              <a:t>Establish the Critical bits</a:t>
            </a:r>
          </a:p>
          <a:p>
            <a:r>
              <a:rPr lang="en-GB" dirty="0"/>
              <a:t>Select one</a:t>
            </a:r>
          </a:p>
          <a:p>
            <a:r>
              <a:rPr lang="en-GB" dirty="0"/>
              <a:t>Propose a manufacturing process.</a:t>
            </a:r>
          </a:p>
          <a:p>
            <a:r>
              <a:rPr lang="en-GB" dirty="0"/>
              <a:t>Establish the manufacturing means.</a:t>
            </a:r>
          </a:p>
          <a:p>
            <a:r>
              <a:rPr lang="en-GB" dirty="0"/>
              <a:t>Establish the key process steps.</a:t>
            </a:r>
          </a:p>
          <a:p>
            <a:r>
              <a:rPr lang="en-GB" dirty="0"/>
              <a:t>Propose controls against the process noises that arise.</a:t>
            </a:r>
          </a:p>
        </p:txBody>
      </p:sp>
    </p:spTree>
    <p:extLst>
      <p:ext uri="{BB962C8B-B14F-4D97-AF65-F5344CB8AC3E}">
        <p14:creationId xmlns:p14="http://schemas.microsoft.com/office/powerpoint/2010/main" val="2623667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479E7-D5AD-9EB8-0736-BE051EF435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advice!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D7091-31D2-7508-9E23-4D6697D294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10081507" cy="34163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“We cannot solve problems with the kind of thinking we employed when we came up with them.”  </a:t>
            </a:r>
            <a:r>
              <a:rPr lang="en-GB"/>
              <a:t>Albert Einstein</a:t>
            </a:r>
            <a:endParaRPr lang="en-GB" dirty="0"/>
          </a:p>
          <a:p>
            <a:endParaRPr lang="en-GB" dirty="0"/>
          </a:p>
          <a:p>
            <a:r>
              <a:rPr lang="en-GB" dirty="0"/>
              <a:t>Use the tools we will be using (And have used!) in the lectures.</a:t>
            </a:r>
          </a:p>
          <a:p>
            <a:r>
              <a:rPr lang="en-GB" dirty="0"/>
              <a:t>Demonstrate that you understand the required inputs and the outputs.</a:t>
            </a:r>
          </a:p>
          <a:p>
            <a:r>
              <a:rPr lang="en-GB" dirty="0"/>
              <a:t>DO IT AS YOU GO ALONG. DON’T LEAVE IT UNTIL THE LAST MINUTE</a:t>
            </a:r>
          </a:p>
          <a:p>
            <a:r>
              <a:rPr lang="en-GB" dirty="0"/>
              <a:t>ASK QUESTIONS IF UNCLEAR.</a:t>
            </a:r>
          </a:p>
          <a:p>
            <a:endParaRPr lang="en-GB" dirty="0"/>
          </a:p>
          <a:p>
            <a:r>
              <a:rPr lang="en-GB" dirty="0"/>
              <a:t>Hand in : - 2</a:t>
            </a:r>
            <a:r>
              <a:rPr lang="en-GB" baseline="30000" dirty="0"/>
              <a:t>nd</a:t>
            </a:r>
            <a:r>
              <a:rPr lang="en-GB" dirty="0"/>
              <a:t> May (+5 days for SCM)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4902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134</TotalTime>
  <Words>381</Words>
  <Application>Microsoft Office PowerPoint</Application>
  <PresentationFormat>Widescreen</PresentationFormat>
  <Paragraphs>36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Century Gothic</vt:lpstr>
      <vt:lpstr>Wingdings</vt:lpstr>
      <vt:lpstr>Wingdings 3</vt:lpstr>
      <vt:lpstr>Ion Boardroom</vt:lpstr>
      <vt:lpstr>Level 5 Assignment</vt:lpstr>
      <vt:lpstr>The Brief!</vt:lpstr>
      <vt:lpstr>Advice!</vt:lpstr>
      <vt:lpstr>More advice!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Level 5 Assignment</dc:title>
  <dc:creator>David Holley</dc:creator>
  <cp:lastModifiedBy>David Holley</cp:lastModifiedBy>
  <cp:revision>1</cp:revision>
  <dcterms:created xsi:type="dcterms:W3CDTF">2024-02-07T09:13:21Z</dcterms:created>
  <dcterms:modified xsi:type="dcterms:W3CDTF">2024-02-07T11:27:53Z</dcterms:modified>
</cp:coreProperties>
</file>