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4" r:id="rId17"/>
    <p:sldId id="275" r:id="rId18"/>
    <p:sldId id="276" r:id="rId19"/>
    <p:sldId id="273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70" autoAdjust="0"/>
    <p:restoredTop sz="94660"/>
  </p:normalViewPr>
  <p:slideViewPr>
    <p:cSldViewPr>
      <p:cViewPr varScale="1">
        <p:scale>
          <a:sx n="68" d="100"/>
          <a:sy n="68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EF16F1-789C-4ABA-BD7C-C26D69D54BB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0068C-A86E-4E25-8AF8-5DCBD9DDC06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None/>
            </a:pPr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BF237-DE01-CD4C-8CFE-BD59954C025F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82187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BF237-DE01-CD4C-8CFE-BD59954C025F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018642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None/>
            </a:pPr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BF237-DE01-CD4C-8CFE-BD59954C025F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266477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3FFB-9E7A-41E9-A88D-979F33AA0A69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D5ACA-77D2-428A-9894-5A58D9D27A21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ryptome.org/jya/glomob.ht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ebdeveloperjuice.com/2012/04/03/m-commerce-ease-benefits-and-limitation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englun.blogspot.co.uk/2007/03/limitation-of-m-commerce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://www.witiger.com/ecommerce/mcommerceintro.htm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learn.wordpress.com/get-mobile/" TargetMode="External"/><Relationship Id="rId13" Type="http://schemas.openxmlformats.org/officeDocument/2006/relationships/image" Target="../media/image8.wmf"/><Relationship Id="rId3" Type="http://schemas.openxmlformats.org/officeDocument/2006/relationships/hyperlink" Target="http://www.youtube.com/watch?v=OYa1nB6ehvw" TargetMode="External"/><Relationship Id="rId7" Type="http://schemas.openxmlformats.org/officeDocument/2006/relationships/hyperlink" Target="http://wordpress.com/" TargetMode="External"/><Relationship Id="rId12" Type="http://schemas.openxmlformats.org/officeDocument/2006/relationships/hyperlink" Target="http://www.youtube.com/watch?v=zIsXeon3F9M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elfusion.com/refer/wptouch" TargetMode="External"/><Relationship Id="rId11" Type="http://schemas.openxmlformats.org/officeDocument/2006/relationships/hyperlink" Target="http://www.youtube.com/watch?v=ZlRZlh6t8b0" TargetMode="External"/><Relationship Id="rId5" Type="http://schemas.openxmlformats.org/officeDocument/2006/relationships/hyperlink" Target="http://www.youtube.com/watch?feature=player_embedded&amp;v=gx0aAPynXQU" TargetMode="External"/><Relationship Id="rId10" Type="http://schemas.openxmlformats.org/officeDocument/2006/relationships/hyperlink" Target="http://www.smashingmagazine.com/guidelines-for-mobile-web-development/" TargetMode="External"/><Relationship Id="rId4" Type="http://schemas.openxmlformats.org/officeDocument/2006/relationships/hyperlink" Target="http://www.youtube.com/watch?v=RqePpwrchmU" TargetMode="External"/><Relationship Id="rId9" Type="http://schemas.openxmlformats.org/officeDocument/2006/relationships/hyperlink" Target="http://www.webcredible.co.uk/user-friendly-resources/web-usability/mobile-guidelines.s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hyperlink" Target="http://pelfusion.com/how-to-create-or-convert-website-into-mobile-format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practicalecommerce.com/articles/2573-17-Solutions-to-Build-Your-Own-Mobile-App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hyperlink" Target="http://www.youtube.com/watch?v=nC_x9iOby0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0UV5i5jY50" TargetMode="External"/><Relationship Id="rId2" Type="http://schemas.openxmlformats.org/officeDocument/2006/relationships/hyperlink" Target="http://phonegap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prKIkCjKhQ" TargetMode="External"/><Relationship Id="rId2" Type="http://schemas.openxmlformats.org/officeDocument/2006/relationships/hyperlink" Target="http://www.youtube.com/watch?v=ABS_jjNDX7Y&amp;playnext=1&amp;list=PLAB5CHFEAF6YJGAZGCGYHLODGZZE7ZHE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HjC9w3K7oxI" TargetMode="External"/><Relationship Id="rId5" Type="http://schemas.openxmlformats.org/officeDocument/2006/relationships/hyperlink" Target="http://www.youtube.com/watch?v=LcES5nIbMkk" TargetMode="External"/><Relationship Id="rId4" Type="http://schemas.openxmlformats.org/officeDocument/2006/relationships/hyperlink" Target="http://www.youtube.com/watch?v=lVjCMXQGS_w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r3lJ9idJQk" TargetMode="External"/><Relationship Id="rId2" Type="http://schemas.openxmlformats.org/officeDocument/2006/relationships/hyperlink" Target="http://mobile.condui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HjC9w3K7oxI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XtiTbMrizY" TargetMode="External"/><Relationship Id="rId7" Type="http://schemas.openxmlformats.org/officeDocument/2006/relationships/image" Target="../media/image11.png"/><Relationship Id="rId2" Type="http://schemas.openxmlformats.org/officeDocument/2006/relationships/hyperlink" Target="http://www.youtube.com/watch?v=BIjkKgOtMB0&amp;list=PL1EB6EFD1902FB45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0CnPUsq3P-I" TargetMode="External"/><Relationship Id="rId5" Type="http://schemas.openxmlformats.org/officeDocument/2006/relationships/hyperlink" Target="http://www.youtube.com/watch?v=7m5X3lD1hVg" TargetMode="External"/><Relationship Id="rId4" Type="http://schemas.openxmlformats.org/officeDocument/2006/relationships/hyperlink" Target="http://www.youtube.com/watch?v=ZUrJ1YskV7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tBAB5ls5vM" TargetMode="External"/><Relationship Id="rId2" Type="http://schemas.openxmlformats.org/officeDocument/2006/relationships/hyperlink" Target="http://www.youtube.com/watch?v=aEurC8AUB2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zXOOcHJcpEk" TargetMode="External"/><Relationship Id="rId4" Type="http://schemas.openxmlformats.org/officeDocument/2006/relationships/hyperlink" Target="http://www.youtube.com/watch?v=_mlMdKgjGI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mashable.com/wp-content/uploads/2012/08/SmartphoneFinal.jpg" TargetMode="External"/><Relationship Id="rId2" Type="http://schemas.openxmlformats.org/officeDocument/2006/relationships/hyperlink" Target="http://mashable.com/2012/08/22/mobile-trends-ecommerce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kdyDBuBbuk" TargetMode="External"/><Relationship Id="rId2" Type="http://schemas.openxmlformats.org/officeDocument/2006/relationships/hyperlink" Target="http://www.youtube.com/watch?v=wyy8CaQIBj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jZtr6-DRAQY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hyperlink" Target="http://wallblog.co.uk/2012/11/05/social-media-statistics-2012-from-facebook-and-twitter-to-instagram-and-pinterest-infographic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2348880"/>
            <a:ext cx="8229600" cy="1143000"/>
          </a:xfrm>
        </p:spPr>
        <p:txBody>
          <a:bodyPr/>
          <a:lstStyle/>
          <a:p>
            <a:pPr algn="ctr"/>
            <a:r>
              <a:rPr lang="en-GB" dirty="0" smtClean="0"/>
              <a:t>M-Commerce</a:t>
            </a:r>
            <a:endParaRPr lang="en-GB" dirty="0"/>
          </a:p>
        </p:txBody>
      </p:sp>
      <p:pic>
        <p:nvPicPr>
          <p:cNvPr id="4" name="Picture 3" descr="mpbi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4005064"/>
            <a:ext cx="6436407" cy="1512168"/>
          </a:xfrm>
          <a:prstGeom prst="rect">
            <a:avLst/>
          </a:prstGeom>
        </p:spPr>
      </p:pic>
      <p:pic>
        <p:nvPicPr>
          <p:cNvPr id="1026" name="Picture 2" descr="C:\Users\James Williams\AppData\Local\Microsoft\Windows\Temporary Internet Files\Content.IE5\334DQBRT\MC9004414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770874">
            <a:off x="109611" y="910827"/>
            <a:ext cx="2742857" cy="2742857"/>
          </a:xfrm>
          <a:prstGeom prst="rect">
            <a:avLst/>
          </a:prstGeom>
          <a:noFill/>
        </p:spPr>
      </p:pic>
      <p:pic>
        <p:nvPicPr>
          <p:cNvPr id="5" name="Picture 3" descr="C:\Users\James Williams\AppData\Local\Microsoft\Windows\Temporary Internet Files\Content.IE5\81VZ3FP9\MC9003838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060848"/>
            <a:ext cx="1584176" cy="15576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4666523"/>
          </a:xfrm>
        </p:spPr>
        <p:txBody>
          <a:bodyPr>
            <a:normAutofit/>
          </a:bodyPr>
          <a:lstStyle/>
          <a:p>
            <a:r>
              <a:rPr lang="en-GB" dirty="0" smtClean="0"/>
              <a:t>The phrase </a:t>
            </a:r>
            <a:r>
              <a:rPr lang="en-GB" b="1" dirty="0" smtClean="0"/>
              <a:t>mobile commerce</a:t>
            </a:r>
            <a:r>
              <a:rPr lang="en-GB" dirty="0" smtClean="0"/>
              <a:t> was originally coined in 1997 to mean "the delivery of electronic commerce capabilities directly into the consumer’s hand, anywhere, via wireless technology... Many choose to think of Mobile Commerce as a retail outlet in your customer’s pocket. (1, 1997, </a:t>
            </a:r>
            <a:r>
              <a:rPr lang="en-GB" b="1" dirty="0" smtClean="0"/>
              <a:t>Global Mobile Commerce Forum, Inaugural Plenary Conference</a:t>
            </a:r>
            <a:r>
              <a:rPr lang="en-GB" dirty="0" smtClean="0"/>
              <a:t>).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M-</a:t>
            </a:r>
            <a:r>
              <a:rPr lang="en-GB" dirty="0" err="1" smtClean="0"/>
              <a:t>commrce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495147"/>
            <a:ext cx="86764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(1) </a:t>
            </a:r>
            <a:r>
              <a:rPr lang="en-GB" sz="1000" dirty="0" smtClean="0">
                <a:hlinkClick r:id="rId2"/>
              </a:rPr>
              <a:t>http://cryptome.org/jya/glomob.htm</a:t>
            </a:r>
            <a:r>
              <a:rPr lang="en-GB" sz="1000" dirty="0" smtClean="0"/>
              <a:t> </a:t>
            </a:r>
            <a:endParaRPr lang="en-GB" sz="1000" dirty="0"/>
          </a:p>
        </p:txBody>
      </p:sp>
      <p:pic>
        <p:nvPicPr>
          <p:cNvPr id="2052" name="Picture 4" descr="C:\Users\James Williams\AppData\Local\Microsoft\Windows\Temporary Internet Files\Content.IE5\81VZ3FP9\MC90043262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5429264"/>
            <a:ext cx="1714500" cy="1214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Mobile commerce services were first delivered in 1997, when the first two mobile-phone enabled </a:t>
            </a:r>
            <a:r>
              <a:rPr lang="en-GB" sz="2800" b="1" dirty="0" smtClean="0"/>
              <a:t>Coca Cola </a:t>
            </a:r>
            <a:r>
              <a:rPr lang="en-GB" sz="2800" dirty="0" smtClean="0"/>
              <a:t>vending machines were installed in the Helsinki area in </a:t>
            </a:r>
            <a:r>
              <a:rPr lang="en-GB" sz="2800" b="1" dirty="0" smtClean="0"/>
              <a:t>Finland</a:t>
            </a:r>
            <a:r>
              <a:rPr lang="en-GB" sz="2800" dirty="0" smtClean="0"/>
              <a:t>. The machines accepted payment via </a:t>
            </a:r>
            <a:r>
              <a:rPr lang="en-GB" sz="2800" b="1" dirty="0" smtClean="0"/>
              <a:t>SMS</a:t>
            </a:r>
            <a:r>
              <a:rPr lang="en-GB" sz="2800" dirty="0" smtClean="0"/>
              <a:t> text messages. </a:t>
            </a:r>
          </a:p>
          <a:p>
            <a:r>
              <a:rPr lang="en-GB" sz="2800" dirty="0" smtClean="0"/>
              <a:t>The first mobile phone-based banking service was launched in 1997 by </a:t>
            </a:r>
            <a:r>
              <a:rPr lang="en-GB" sz="2800" dirty="0" err="1" smtClean="0"/>
              <a:t>Merita</a:t>
            </a:r>
            <a:r>
              <a:rPr lang="en-GB" sz="2800" dirty="0" smtClean="0"/>
              <a:t> Bank of Finland, also using SMS.</a:t>
            </a:r>
          </a:p>
          <a:p>
            <a:r>
              <a:rPr lang="en-GB" sz="2800" dirty="0" smtClean="0"/>
              <a:t>Since the launch of the </a:t>
            </a:r>
            <a:r>
              <a:rPr lang="en-GB" sz="2800" b="1" dirty="0" smtClean="0"/>
              <a:t>iPhone</a:t>
            </a:r>
            <a:r>
              <a:rPr lang="en-GB" sz="2800" dirty="0" smtClean="0"/>
              <a:t> Smartphone in 2007, mobile commerce has moved away from SMS systems and into actual applications.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M-commerce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 smtClean="0"/>
              <a:t>Benefits of M-Commerce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can </a:t>
            </a:r>
            <a:r>
              <a:rPr lang="en-US" b="1" dirty="0" smtClean="0"/>
              <a:t>Access</a:t>
            </a:r>
            <a:r>
              <a:rPr lang="en-US" dirty="0" smtClean="0"/>
              <a:t> the Web and your Apps and purchase goods </a:t>
            </a:r>
            <a:r>
              <a:rPr lang="en-US" b="1" dirty="0" smtClean="0"/>
              <a:t>Anytime</a:t>
            </a:r>
            <a:r>
              <a:rPr lang="en-US" dirty="0" smtClean="0"/>
              <a:t> and </a:t>
            </a:r>
            <a:r>
              <a:rPr lang="en-US" b="1" dirty="0" smtClean="0"/>
              <a:t>Anywhere</a:t>
            </a:r>
            <a:r>
              <a:rPr lang="en-US" dirty="0" smtClean="0"/>
              <a:t> (1)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Convenience and Ease of Use (1)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3" descr="C:\Users\James Williams\AppData\Local\Microsoft\Windows\Temporary Internet Files\Content.IE5\81VZ3FP9\MC9003838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05064"/>
            <a:ext cx="1584176" cy="155767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0" y="6453336"/>
            <a:ext cx="89644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(1) Based on  </a:t>
            </a:r>
            <a:r>
              <a:rPr lang="en-GB" sz="800" dirty="0" smtClean="0">
                <a:hlinkClick r:id="rId4"/>
              </a:rPr>
              <a:t>http://www.webdeveloperjuice.com/2012/04/03/m-commerce-ease-benefits-and-limitations/</a:t>
            </a:r>
            <a:r>
              <a:rPr lang="en-GB" sz="800" dirty="0" smtClean="0"/>
              <a:t> </a:t>
            </a:r>
            <a:endParaRPr lang="en-GB" sz="800" dirty="0"/>
          </a:p>
        </p:txBody>
      </p:sp>
    </p:spTree>
    <p:extLst>
      <p:ext uri="{BB962C8B-B14F-4D97-AF65-F5344CB8AC3E}">
        <p14:creationId xmlns="" xmlns:p14="http://schemas.microsoft.com/office/powerpoint/2010/main" val="150281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 smtClean="0"/>
              <a:t>Benefits for Businesses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Allows people to access business information, products and services Anytime and Anywhere.</a:t>
            </a:r>
          </a:p>
        </p:txBody>
      </p:sp>
      <p:pic>
        <p:nvPicPr>
          <p:cNvPr id="6146" name="Picture 2" descr="C:\Users\James Williams\AppData\Local\Microsoft\Windows\Temporary Internet Files\Content.IE5\S7I2EJ1A\MC9004338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140968"/>
            <a:ext cx="2304256" cy="2304256"/>
          </a:xfrm>
          <a:prstGeom prst="rect">
            <a:avLst/>
          </a:prstGeom>
          <a:noFill/>
        </p:spPr>
      </p:pic>
      <p:pic>
        <p:nvPicPr>
          <p:cNvPr id="6148" name="Picture 4" descr="C:\Users\James Williams\AppData\Local\Microsoft\Windows\Temporary Internet Files\Content.IE5\R3AOYA3N\MP9004490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73517" y="2643182"/>
            <a:ext cx="3255937" cy="35010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91769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92480" cy="1143000"/>
          </a:xfrm>
        </p:spPr>
        <p:txBody>
          <a:bodyPr>
            <a:normAutofit/>
          </a:bodyPr>
          <a:lstStyle/>
          <a:p>
            <a:r>
              <a:rPr lang="en-US" u="sng" dirty="0" smtClean="0"/>
              <a:t>M-Commerce Limitations/Challenges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Currently there is less: (1) (2)</a:t>
            </a:r>
          </a:p>
          <a:p>
            <a:pPr lvl="1"/>
            <a:r>
              <a:rPr lang="en-US" dirty="0" smtClean="0"/>
              <a:t>Screen Size</a:t>
            </a:r>
          </a:p>
          <a:p>
            <a:pPr lvl="1"/>
            <a:r>
              <a:rPr lang="en-US" dirty="0" smtClean="0"/>
              <a:t>Powerful Processors</a:t>
            </a:r>
          </a:p>
          <a:p>
            <a:pPr lvl="1"/>
            <a:r>
              <a:rPr lang="en-US" dirty="0" smtClean="0"/>
              <a:t>Bandwidth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Although Tablet and Hybrid Computers overcome many of these issues.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6474822"/>
            <a:ext cx="88204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Both"/>
            </a:pPr>
            <a:r>
              <a:rPr lang="en-US" sz="800" dirty="0" smtClean="0">
                <a:hlinkClick r:id="rId3"/>
              </a:rPr>
              <a:t>http://senglun.blogspot.co.uk/2007/03/limitation-of-m-commerce.html</a:t>
            </a:r>
            <a:endParaRPr lang="en-US" sz="800" dirty="0" smtClean="0"/>
          </a:p>
          <a:p>
            <a:pPr marL="342900" indent="-342900">
              <a:buAutoNum type="arabicParenBoth"/>
            </a:pPr>
            <a:r>
              <a:rPr lang="en-US" sz="800" dirty="0" smtClean="0">
                <a:hlinkClick r:id="rId4"/>
              </a:rPr>
              <a:t>http://www.witiger.com/ecommerce/mcommerceintro.htm</a:t>
            </a:r>
            <a:endParaRPr lang="en-GB" sz="800" dirty="0"/>
          </a:p>
        </p:txBody>
      </p:sp>
      <p:pic>
        <p:nvPicPr>
          <p:cNvPr id="7170" name="Picture 2" descr="C:\Users\James Williams\AppData\Local\Microsoft\Windows\Temporary Internet Files\Content.IE5\S7I2EJ1A\MC900441334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5008" y="1571612"/>
            <a:ext cx="2743200" cy="2743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55989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" y="1268760"/>
            <a:ext cx="9011344" cy="530120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>
                <a:hlinkClick r:id="rId3"/>
              </a:rPr>
              <a:t>Video Overview</a:t>
            </a:r>
            <a:endParaRPr lang="en-GB" b="1" dirty="0" smtClean="0"/>
          </a:p>
          <a:p>
            <a:r>
              <a:rPr lang="en-GB" dirty="0" smtClean="0"/>
              <a:t>Video intro: </a:t>
            </a:r>
            <a:r>
              <a:rPr lang="en-GB" dirty="0" smtClean="0">
                <a:hlinkClick r:id="rId4"/>
              </a:rPr>
              <a:t>Mobile site introduction</a:t>
            </a:r>
            <a:endParaRPr lang="en-GB" dirty="0" smtClean="0"/>
          </a:p>
          <a:p>
            <a:r>
              <a:rPr lang="en-GB" dirty="0" smtClean="0"/>
              <a:t>Build your own Mobile website or Convert your existing Website into Mobile format with these tools: </a:t>
            </a:r>
            <a:r>
              <a:rPr lang="en-GB" dirty="0" smtClean="0">
                <a:hlinkClick r:id="rId5"/>
              </a:rPr>
              <a:t>Video</a:t>
            </a:r>
            <a:r>
              <a:rPr lang="en-GB" dirty="0" smtClean="0"/>
              <a:t> ... </a:t>
            </a:r>
            <a:r>
              <a:rPr lang="en-GB" dirty="0" smtClean="0">
                <a:hlinkClick r:id="rId6"/>
              </a:rPr>
              <a:t>Online list</a:t>
            </a:r>
            <a:r>
              <a:rPr lang="en-GB" dirty="0" smtClean="0"/>
              <a:t>.</a:t>
            </a:r>
          </a:p>
          <a:p>
            <a:r>
              <a:rPr lang="en-GB" dirty="0" smtClean="0"/>
              <a:t>Note</a:t>
            </a:r>
            <a:r>
              <a:rPr lang="en-GB" dirty="0" smtClean="0"/>
              <a:t>: </a:t>
            </a:r>
            <a:r>
              <a:rPr lang="en-GB" dirty="0" smtClean="0">
                <a:hlinkClick r:id="rId7"/>
              </a:rPr>
              <a:t>Wordpress.com</a:t>
            </a:r>
            <a:r>
              <a:rPr lang="en-GB" dirty="0" smtClean="0"/>
              <a:t> automatically creates a Mobile version of your site for you. And there is an </a:t>
            </a:r>
            <a:r>
              <a:rPr lang="en-GB" dirty="0" smtClean="0">
                <a:hlinkClick r:id="rId8"/>
              </a:rPr>
              <a:t>Admin_App </a:t>
            </a:r>
            <a:r>
              <a:rPr lang="en-GB" dirty="0" smtClean="0"/>
              <a:t>for your phone.</a:t>
            </a:r>
          </a:p>
          <a:p>
            <a:r>
              <a:rPr lang="en-GB" dirty="0" smtClean="0"/>
              <a:t>If you want to create a Mobile site yourself check-out these Guidelines </a:t>
            </a:r>
            <a:r>
              <a:rPr lang="en-GB" dirty="0" smtClean="0">
                <a:hlinkClick r:id="rId9"/>
              </a:rPr>
              <a:t>here </a:t>
            </a:r>
            <a:r>
              <a:rPr lang="en-GB" dirty="0" smtClean="0"/>
              <a:t>and </a:t>
            </a:r>
            <a:r>
              <a:rPr lang="en-GB" dirty="0" smtClean="0">
                <a:hlinkClick r:id="rId10"/>
              </a:rPr>
              <a:t>here</a:t>
            </a:r>
            <a:r>
              <a:rPr lang="en-GB" dirty="0" smtClean="0"/>
              <a:t>. To create one using DW watch the tutorial </a:t>
            </a:r>
            <a:r>
              <a:rPr lang="en-GB" dirty="0" smtClean="0">
                <a:hlinkClick r:id="rId11"/>
              </a:rPr>
              <a:t>here </a:t>
            </a:r>
            <a:r>
              <a:rPr lang="en-GB" dirty="0" smtClean="0"/>
              <a:t>&amp; </a:t>
            </a:r>
            <a:r>
              <a:rPr lang="en-GB" dirty="0" smtClean="0">
                <a:hlinkClick r:id="rId12"/>
              </a:rPr>
              <a:t>here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Mobile website:</a:t>
            </a:r>
            <a:endParaRPr lang="en-GB" dirty="0"/>
          </a:p>
        </p:txBody>
      </p:sp>
      <p:pic>
        <p:nvPicPr>
          <p:cNvPr id="4" name="Picture 2" descr="C:\Users\James Williams\AppData\Local\Microsoft\Windows\Temporary Internet Files\Content.IE5\334DQBRT\MC900434383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715140" y="214290"/>
            <a:ext cx="1857375" cy="1895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Convert your Site into a Mobile site using Google, + others</a:t>
            </a:r>
            <a:endParaRPr lang="en-GB" dirty="0"/>
          </a:p>
        </p:txBody>
      </p:sp>
      <p:pic>
        <p:nvPicPr>
          <p:cNvPr id="1026" name="Picture 2" descr="C:\Users\James Williams\AppData\Local\Microsoft\Windows\Temporary Internet Files\Content.IE5\81VZ3FP9\MM900395726[1]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348880"/>
            <a:ext cx="3017709" cy="20520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340768"/>
            <a:ext cx="8686800" cy="5116024"/>
          </a:xfrm>
        </p:spPr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Mobile App development options for Developers, Web Developers (page 1) and Non-Developers (page 2)</a:t>
            </a: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Tools to create a Mobile App</a:t>
            </a:r>
            <a:endParaRPr lang="en-GB" dirty="0"/>
          </a:p>
        </p:txBody>
      </p:sp>
      <p:pic>
        <p:nvPicPr>
          <p:cNvPr id="5122" name="Picture 2" descr="C:\Users\James Williams\AppData\Local\Microsoft\Windows\Temporary Internet Files\Content.IE5\81VZ3FP9\MC9003838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3429000"/>
            <a:ext cx="1648047" cy="16430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introduction to </a:t>
            </a:r>
            <a:r>
              <a:rPr lang="en-GB" dirty="0" err="1" smtClean="0"/>
              <a:t>AppInventor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Android App using </a:t>
            </a:r>
            <a:r>
              <a:rPr lang="en-GB" dirty="0" err="1" smtClean="0"/>
              <a:t>Appinventor</a:t>
            </a:r>
            <a:endParaRPr lang="en-GB" dirty="0"/>
          </a:p>
        </p:txBody>
      </p:sp>
      <p:pic>
        <p:nvPicPr>
          <p:cNvPr id="2050" name="Picture 2" descr="C:\Users\James Williams\AppData\Local\Microsoft\Windows\Temporary Internet Files\Content.IE5\81VZ3FP9\MM900395726[1]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636912"/>
            <a:ext cx="2911815" cy="19800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568952" cy="4525963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hlinkClick r:id="rId2"/>
              </a:rPr>
              <a:t>PhoneGap</a:t>
            </a:r>
            <a:r>
              <a:rPr lang="en-GB" sz="2400" dirty="0" smtClean="0"/>
              <a:t> is an Open-Source mobile development framework produced by </a:t>
            </a:r>
            <a:r>
              <a:rPr lang="en-GB" sz="2400" b="1" dirty="0" smtClean="0"/>
              <a:t>Nitobi</a:t>
            </a:r>
            <a:r>
              <a:rPr lang="en-GB" sz="2400" dirty="0" smtClean="0"/>
              <a:t>, purchased by </a:t>
            </a:r>
            <a:r>
              <a:rPr lang="en-GB" sz="2400" b="1" dirty="0" smtClean="0"/>
              <a:t>Adobe Systems</a:t>
            </a:r>
            <a:r>
              <a:rPr lang="en-GB" sz="2400" dirty="0" smtClean="0"/>
              <a:t>.</a:t>
            </a:r>
            <a:r>
              <a:rPr lang="en-GB" sz="2400" baseline="30000" dirty="0" smtClean="0"/>
              <a:t> </a:t>
            </a:r>
            <a:r>
              <a:rPr lang="en-GB" sz="2400" dirty="0" smtClean="0"/>
              <a:t>It enables people to build </a:t>
            </a:r>
            <a:r>
              <a:rPr lang="en-GB" sz="2400" b="1" dirty="0" smtClean="0"/>
              <a:t>Apps</a:t>
            </a:r>
            <a:r>
              <a:rPr lang="en-GB" sz="2400" dirty="0" smtClean="0"/>
              <a:t>/</a:t>
            </a:r>
            <a:r>
              <a:rPr lang="en-GB" sz="2400" b="1" dirty="0" smtClean="0"/>
              <a:t>applications</a:t>
            </a:r>
            <a:r>
              <a:rPr lang="en-GB" sz="2400" dirty="0" smtClean="0"/>
              <a:t> </a:t>
            </a:r>
            <a:r>
              <a:rPr lang="en-GB" sz="2400" b="1" dirty="0" smtClean="0"/>
              <a:t>for</a:t>
            </a:r>
            <a:r>
              <a:rPr lang="en-GB" sz="2400" dirty="0" smtClean="0"/>
              <a:t> </a:t>
            </a:r>
            <a:r>
              <a:rPr lang="en-GB" sz="2400" b="1" dirty="0" smtClean="0"/>
              <a:t>mobile devices </a:t>
            </a:r>
            <a:r>
              <a:rPr lang="en-GB" sz="2400" dirty="0" smtClean="0"/>
              <a:t>using </a:t>
            </a:r>
            <a:r>
              <a:rPr lang="en-GB" sz="2400" b="1" dirty="0" smtClean="0"/>
              <a:t>HTML5</a:t>
            </a:r>
            <a:r>
              <a:rPr lang="en-GB" sz="2400" dirty="0" smtClean="0"/>
              <a:t>, </a:t>
            </a:r>
            <a:r>
              <a:rPr lang="en-GB" sz="2400" b="1" dirty="0" smtClean="0"/>
              <a:t>CSS3</a:t>
            </a:r>
            <a:r>
              <a:rPr lang="en-GB" sz="2400" dirty="0" smtClean="0"/>
              <a:t>, </a:t>
            </a:r>
            <a:r>
              <a:rPr lang="en-GB" sz="2400" b="1" dirty="0" smtClean="0"/>
              <a:t>JavaScript</a:t>
            </a:r>
            <a:r>
              <a:rPr lang="en-GB" sz="2400" dirty="0" smtClean="0"/>
              <a:t> (or Adobe Creative Suite such as Dreamweaver) instead of device-specific languages such as Objective-C.</a:t>
            </a:r>
          </a:p>
          <a:p>
            <a:r>
              <a:rPr lang="en-GB" sz="2400" b="1" dirty="0" smtClean="0"/>
              <a:t>Overview</a:t>
            </a:r>
            <a:r>
              <a:rPr lang="en-GB" sz="2400" dirty="0" smtClean="0"/>
              <a:t>: </a:t>
            </a:r>
            <a:r>
              <a:rPr lang="en-GB" sz="2400" dirty="0" smtClean="0">
                <a:hlinkClick r:id="rId3"/>
              </a:rPr>
              <a:t>http://www.youtube.com/watch?v=E0UV5i5jY50</a:t>
            </a:r>
            <a:r>
              <a:rPr lang="en-GB" sz="2400" dirty="0" smtClean="0"/>
              <a:t> </a:t>
            </a:r>
          </a:p>
          <a:p>
            <a:r>
              <a:rPr lang="en-GB" sz="2400" dirty="0" smtClean="0"/>
              <a:t>Creating Mobile Applications using DW:</a:t>
            </a:r>
            <a:endParaRPr lang="en-GB" sz="2400" b="1" dirty="0" smtClean="0"/>
          </a:p>
          <a:p>
            <a:endParaRPr lang="en-GB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Mobile Apps: PhoneGap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268760"/>
            <a:ext cx="8892480" cy="51125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hlinkClick r:id="rId2"/>
              </a:rPr>
              <a:t>Video Overview of building an App with DW &amp; PhoneGap for multiple platforms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If you wanted to create your own Mobile Application try one of these tutorials at home:</a:t>
            </a:r>
          </a:p>
          <a:p>
            <a:r>
              <a:rPr lang="en-GB" sz="2800" dirty="0" smtClean="0">
                <a:hlinkClick r:id="rId3"/>
              </a:rPr>
              <a:t>Build a Mobile App using DW and PhoneGap</a:t>
            </a:r>
            <a:endParaRPr lang="en-GB" sz="2800" dirty="0" smtClean="0"/>
          </a:p>
          <a:p>
            <a:r>
              <a:rPr lang="en-GB" sz="2800" dirty="0" smtClean="0">
                <a:hlinkClick r:id="rId4"/>
              </a:rPr>
              <a:t>PhoneGap </a:t>
            </a:r>
            <a:r>
              <a:rPr lang="en-GB" sz="2800" b="1" dirty="0" smtClean="0">
                <a:hlinkClick r:id="rId4"/>
              </a:rPr>
              <a:t>SDK</a:t>
            </a:r>
            <a:r>
              <a:rPr lang="en-GB" sz="2800" dirty="0" smtClean="0">
                <a:hlinkClick r:id="rId4"/>
              </a:rPr>
              <a:t> 10min </a:t>
            </a:r>
            <a:r>
              <a:rPr lang="en-GB" sz="2800" b="1" dirty="0" smtClean="0">
                <a:hlinkClick r:id="rId4"/>
              </a:rPr>
              <a:t>Android</a:t>
            </a:r>
            <a:r>
              <a:rPr lang="en-GB" sz="2800" dirty="0" smtClean="0">
                <a:hlinkClick r:id="rId4"/>
              </a:rPr>
              <a:t> Tutorial</a:t>
            </a:r>
            <a:endParaRPr lang="en-GB" sz="2800" dirty="0" smtClean="0"/>
          </a:p>
          <a:p>
            <a:r>
              <a:rPr lang="en-GB" sz="2800" dirty="0" smtClean="0">
                <a:hlinkClick r:id="rId5"/>
              </a:rPr>
              <a:t>Build </a:t>
            </a:r>
            <a:r>
              <a:rPr lang="en-GB" sz="2800" b="1" dirty="0" smtClean="0">
                <a:hlinkClick r:id="rId5"/>
              </a:rPr>
              <a:t>iPhone</a:t>
            </a:r>
            <a:r>
              <a:rPr lang="en-GB" sz="2800" dirty="0" smtClean="0">
                <a:hlinkClick r:id="rId5"/>
              </a:rPr>
              <a:t> App using PhoneGap </a:t>
            </a:r>
            <a:r>
              <a:rPr lang="en-GB" sz="2800" b="1" dirty="0" smtClean="0">
                <a:hlinkClick r:id="rId5"/>
              </a:rPr>
              <a:t>SDK</a:t>
            </a:r>
            <a:endParaRPr lang="en-GB" sz="2800" b="1" dirty="0" smtClean="0"/>
          </a:p>
          <a:p>
            <a:endParaRPr lang="en-GB" sz="2800" dirty="0" smtClean="0"/>
          </a:p>
          <a:p>
            <a:r>
              <a:rPr lang="en-GB" sz="2800" dirty="0" err="1" smtClean="0"/>
              <a:t>Bg</a:t>
            </a:r>
            <a:r>
              <a:rPr lang="en-GB" sz="2800" dirty="0" smtClean="0"/>
              <a:t>: Other methods: Build a Mobile App with HTML5 using </a:t>
            </a:r>
            <a:r>
              <a:rPr lang="en-GB" sz="2800" dirty="0" smtClean="0">
                <a:hlinkClick r:id="rId6"/>
              </a:rPr>
              <a:t>AppMobi</a:t>
            </a:r>
            <a:r>
              <a:rPr lang="en-GB" sz="2800" dirty="0" smtClean="0"/>
              <a:t>.</a:t>
            </a:r>
          </a:p>
          <a:p>
            <a:endParaRPr lang="en-GB" sz="2800" b="1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Try it out: build your own App: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 Mobile App Online using </a:t>
            </a:r>
            <a:r>
              <a:rPr lang="en-GB" dirty="0" smtClean="0">
                <a:hlinkClick r:id="rId2"/>
              </a:rPr>
              <a:t>ConduitMobile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Build a Mobile App using </a:t>
            </a:r>
            <a:r>
              <a:rPr lang="en-GB" dirty="0" smtClean="0">
                <a:hlinkClick r:id="rId3"/>
              </a:rPr>
              <a:t>jQuery&amp;DW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Bg</a:t>
            </a:r>
            <a:r>
              <a:rPr lang="en-GB" dirty="0" smtClean="0"/>
              <a:t>: Other methods: Build a Mobile App with HTML5 using </a:t>
            </a:r>
            <a:r>
              <a:rPr lang="en-GB" dirty="0" smtClean="0">
                <a:hlinkClick r:id="rId4"/>
              </a:rPr>
              <a:t>AppMobi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App Building Options: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>
                <a:hlinkClick r:id="rId2"/>
              </a:rPr>
              <a:t>MobiCart</a:t>
            </a:r>
            <a:r>
              <a:rPr lang="en-GB" dirty="0" smtClean="0">
                <a:hlinkClick r:id="rId2"/>
              </a:rPr>
              <a:t> </a:t>
            </a:r>
            <a:r>
              <a:rPr lang="en-GB" dirty="0" smtClean="0">
                <a:hlinkClick r:id="rId2"/>
              </a:rPr>
              <a:t>Solution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Paypal Overview</a:t>
            </a:r>
            <a:r>
              <a:rPr lang="en-GB" dirty="0" smtClean="0"/>
              <a:t> - </a:t>
            </a:r>
            <a:r>
              <a:rPr lang="en-GB" dirty="0" err="1" smtClean="0">
                <a:hlinkClick r:id="rId4"/>
              </a:rPr>
              <a:t>Paypal</a:t>
            </a:r>
            <a:r>
              <a:rPr lang="en-GB" dirty="0" smtClean="0">
                <a:hlinkClick r:id="rId4"/>
              </a:rPr>
              <a:t> </a:t>
            </a:r>
            <a:r>
              <a:rPr lang="en-GB" dirty="0" smtClean="0">
                <a:hlinkClick r:id="rId4"/>
              </a:rPr>
              <a:t>Buttons</a:t>
            </a:r>
            <a:endParaRPr lang="en-GB" dirty="0" smtClean="0"/>
          </a:p>
          <a:p>
            <a:r>
              <a:rPr lang="en-GB" dirty="0" err="1" smtClean="0">
                <a:hlinkClick r:id="rId2"/>
              </a:rPr>
              <a:t>MobiCart</a:t>
            </a:r>
            <a:r>
              <a:rPr lang="en-GB" smtClean="0">
                <a:hlinkClick r:id="rId2"/>
              </a:rPr>
              <a:t> Solution</a:t>
            </a:r>
            <a:endParaRPr lang="en-GB" smtClean="0"/>
          </a:p>
          <a:p>
            <a:r>
              <a:rPr lang="en-GB" smtClean="0">
                <a:hlinkClick r:id="rId5"/>
              </a:rPr>
              <a:t>MoVend</a:t>
            </a:r>
            <a:r>
              <a:rPr lang="en-GB" dirty="0" smtClean="0">
                <a:hlinkClick r:id="rId5"/>
              </a:rPr>
              <a:t> </a:t>
            </a:r>
            <a:r>
              <a:rPr lang="en-GB" dirty="0" smtClean="0">
                <a:hlinkClick r:id="rId5"/>
              </a:rPr>
              <a:t>Solution</a:t>
            </a:r>
            <a:endParaRPr lang="en-GB" dirty="0" smtClean="0"/>
          </a:p>
          <a:p>
            <a:pPr lvl="1"/>
            <a:r>
              <a:rPr lang="en-GB" sz="1200" dirty="0" smtClean="0"/>
              <a:t>Overview for Developers: In-App Payments for Android with MoVend: </a:t>
            </a:r>
            <a:r>
              <a:rPr lang="en-GB" sz="1200" dirty="0" smtClean="0">
                <a:hlinkClick r:id="rId6"/>
              </a:rPr>
              <a:t>http://www.youtube.com/watch?v=0CnPUsq3P-I</a:t>
            </a:r>
            <a:r>
              <a:rPr lang="en-GB" sz="1200" dirty="0" smtClean="0"/>
              <a:t> 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M-commerce : Video review</a:t>
            </a:r>
            <a:endParaRPr lang="en-GB" dirty="0"/>
          </a:p>
        </p:txBody>
      </p:sp>
      <p:pic>
        <p:nvPicPr>
          <p:cNvPr id="4101" name="Picture 5" descr="C:\Users\James Williams\AppData\Local\Microsoft\Windows\Temporary Internet Files\Content.IE5\S7I2EJ1A\MC90043983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72132" y="414338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Overview: </a:t>
            </a:r>
            <a:r>
              <a:rPr lang="en-GB" dirty="0" smtClean="0">
                <a:hlinkClick r:id="rId2"/>
              </a:rPr>
              <a:t>http://www.youtube.com/watch?v=aEurC8AUB2Y</a:t>
            </a:r>
            <a:r>
              <a:rPr lang="en-GB" dirty="0" smtClean="0"/>
              <a:t> </a:t>
            </a:r>
          </a:p>
          <a:p>
            <a:r>
              <a:rPr lang="en-GB" dirty="0" smtClean="0"/>
              <a:t>Demos: </a:t>
            </a:r>
            <a:r>
              <a:rPr lang="en-GB" dirty="0" smtClean="0">
                <a:hlinkClick r:id="rId3"/>
              </a:rPr>
              <a:t>http://www.youtube.com/watch?v=6tBAB5ls5vM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4"/>
              </a:rPr>
              <a:t>http://www.youtube.com/watch?v=_mlMdKgjGIg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err="1" smtClean="0"/>
              <a:t>Bg</a:t>
            </a:r>
            <a:r>
              <a:rPr lang="en-GB" dirty="0" smtClean="0"/>
              <a:t> Additional: </a:t>
            </a:r>
            <a:r>
              <a:rPr lang="en-GB" dirty="0" smtClean="0">
                <a:hlinkClick r:id="rId5"/>
              </a:rPr>
              <a:t>Google Wallet Card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NFC &amp; Google Wallet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Let’s do our own research poll first:</a:t>
            </a:r>
          </a:p>
          <a:p>
            <a:r>
              <a:rPr lang="en-GB" dirty="0" smtClean="0"/>
              <a:t>Hands-up if you have an Apple </a:t>
            </a:r>
            <a:r>
              <a:rPr lang="en-GB" dirty="0" err="1" smtClean="0"/>
              <a:t>iphone</a:t>
            </a:r>
            <a:r>
              <a:rPr lang="en-GB" dirty="0" smtClean="0"/>
              <a:t>?</a:t>
            </a:r>
          </a:p>
          <a:p>
            <a:r>
              <a:rPr lang="en-GB" dirty="0" smtClean="0"/>
              <a:t>Hands-up if you have an Android phone?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M-Commerce (click graphic) </a:t>
            </a:r>
            <a:r>
              <a:rPr lang="en-GB" dirty="0" smtClean="0">
                <a:hlinkClick r:id="rId2"/>
              </a:rPr>
              <a:t>http://mashable.com/2012/08/22/mobile-trends-ecommerce/</a:t>
            </a:r>
            <a:r>
              <a:rPr lang="en-GB" dirty="0" smtClean="0"/>
              <a:t>  or graphic to Zoom on: </a:t>
            </a:r>
            <a:r>
              <a:rPr lang="en-GB" dirty="0" smtClean="0">
                <a:hlinkClick r:id="rId3"/>
              </a:rPr>
              <a:t>http://mashable.com/wp-content/uploads/2012/08/SmartphoneFinal.jpg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M-commerce Stats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Get into small groups 2/3s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You will be allocated an M-commerce solution to try-out and feedback your review to the group next week.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The review should include a </a:t>
            </a:r>
            <a:r>
              <a:rPr lang="en-GB" b="1" dirty="0" smtClean="0"/>
              <a:t>brief description</a:t>
            </a:r>
            <a:r>
              <a:rPr lang="en-GB" dirty="0" smtClean="0"/>
              <a:t> and </a:t>
            </a:r>
            <a:r>
              <a:rPr lang="en-GB" b="1" dirty="0" smtClean="0"/>
              <a:t>several screenshots </a:t>
            </a:r>
            <a:r>
              <a:rPr lang="en-GB" dirty="0" smtClean="0"/>
              <a:t>to illustrate your analysis.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Activity: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James Williams\AppData\Local\Microsoft\Windows\Temporary Internet Files\Content.IE5\334DQBRT\MC9002869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5954" y="2346356"/>
            <a:ext cx="2132091" cy="21652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Review:</a:t>
            </a:r>
          </a:p>
          <a:p>
            <a:r>
              <a:rPr lang="en-GB" dirty="0" smtClean="0">
                <a:hlinkClick r:id="rId2"/>
              </a:rPr>
              <a:t>http://www.youtube.com/watch?v=wyy8CaQIBjk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3"/>
              </a:rPr>
              <a:t>http://www.youtube.com/watch?v=pkdyDBuBbuk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4"/>
              </a:rPr>
              <a:t>http://www.youtube.com/watch?v=jZtr6-DRAQY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Pheed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Stats</a:t>
            </a:r>
            <a:endParaRPr lang="en-GB" dirty="0"/>
          </a:p>
        </p:txBody>
      </p:sp>
      <p:pic>
        <p:nvPicPr>
          <p:cNvPr id="5122" name="Picture 2" descr="C:\Users\James Williams\AppData\Local\Microsoft\Windows\Temporary Internet Files\Content.IE5\334DQBRT\MM900395726[1]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140968"/>
            <a:ext cx="3600400" cy="2448272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323528" y="1458069"/>
            <a:ext cx="842493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Q. What is the most popular Social Network?</a:t>
            </a:r>
          </a:p>
          <a:p>
            <a:endParaRPr lang="en-GB" sz="1000" dirty="0" smtClean="0"/>
          </a:p>
          <a:p>
            <a:r>
              <a:rPr lang="en-GB" sz="2800" dirty="0" smtClean="0"/>
              <a:t>Q. What is the fastest up-and-coming Social Media site or App?</a:t>
            </a:r>
            <a:endParaRPr lang="en-GB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536</Words>
  <Application>Microsoft Office PowerPoint</Application>
  <PresentationFormat>On-screen Show (4:3)</PresentationFormat>
  <Paragraphs>91</Paragraphs>
  <Slides>20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M-Commerce</vt:lpstr>
      <vt:lpstr>M-commrce</vt:lpstr>
      <vt:lpstr>M-commerce</vt:lpstr>
      <vt:lpstr>Benefits of M-Commerce</vt:lpstr>
      <vt:lpstr>Benefits for Businesses</vt:lpstr>
      <vt:lpstr>M-Commerce Limitations/Challenges</vt:lpstr>
      <vt:lpstr>Mobile website:</vt:lpstr>
      <vt:lpstr>Convert your Site into a Mobile site using Google, + others</vt:lpstr>
      <vt:lpstr>Tools to create a Mobile App</vt:lpstr>
      <vt:lpstr>Android App using Appinventor</vt:lpstr>
      <vt:lpstr>Mobile Apps: PhoneGap</vt:lpstr>
      <vt:lpstr>Try it out: build your own App:</vt:lpstr>
      <vt:lpstr>Other App Building Options:</vt:lpstr>
      <vt:lpstr>M-commerce : Video review</vt:lpstr>
      <vt:lpstr>NFC &amp; Google Wallet</vt:lpstr>
      <vt:lpstr>M-commerce Stats</vt:lpstr>
      <vt:lpstr>Activity:</vt:lpstr>
      <vt:lpstr>Slide 18</vt:lpstr>
      <vt:lpstr>Pheed</vt:lpstr>
      <vt:lpstr>Social Media Stats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M-Commerce</dc:title>
  <dc:creator>James Williams</dc:creator>
  <cp:lastModifiedBy>sc-jw</cp:lastModifiedBy>
  <cp:revision>13</cp:revision>
  <dcterms:created xsi:type="dcterms:W3CDTF">2013-01-23T18:27:24Z</dcterms:created>
  <dcterms:modified xsi:type="dcterms:W3CDTF">2013-02-12T10:44:07Z</dcterms:modified>
</cp:coreProperties>
</file>