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04"/>
    <p:restoredTop sz="94610"/>
  </p:normalViewPr>
  <p:slideViewPr>
    <p:cSldViewPr snapToGrid="0" snapToObjects="1">
      <p:cViewPr varScale="1">
        <p:scale>
          <a:sx n="196" d="100"/>
          <a:sy n="196" d="100"/>
        </p:scale>
        <p:origin x="1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917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3C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548640" cy="91440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&amp; ARTIFICIAL INTELLIGENCE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457200" y="14630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457200" y="205740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Kidney Disease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2788920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comparative study of five machine learning algorithms with SHAP-based interpretability on routine clinical indicators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3611880"/>
            <a:ext cx="8229600" cy="36576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840480"/>
            <a:ext cx="274320" cy="2743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41248" y="382219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Karthik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841248" y="4069080"/>
            <a:ext cx="3200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</a:t>
            </a:r>
            <a:endParaRPr lang="en-US" sz="1000" dirty="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840480"/>
            <a:ext cx="274320" cy="2743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956048" y="3822192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4956048" y="4069080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Birmingham</a:t>
            </a:r>
            <a:endParaRPr lang="en-US" sz="1000" dirty="0"/>
          </a:p>
        </p:txBody>
      </p:sp>
      <p:sp>
        <p:nvSpPr>
          <p:cNvPr id="14" name="Text 10"/>
          <p:cNvSpPr/>
          <p:nvPr/>
        </p:nvSpPr>
        <p:spPr>
          <a:xfrm>
            <a:off x="457200" y="46634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kern="0" spc="6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DISSERTATION DEFENCE  •  2025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Background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explainable AI matters in chronic kidney disease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206240" cy="315468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73152" cy="315468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691640"/>
            <a:ext cx="274320" cy="2743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078992" y="1673352"/>
            <a:ext cx="3474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clinical problem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13232" y="2057400"/>
            <a:ext cx="379476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CKD is largely silent in its early stages — single laboratory indicators are only mildly abnormal, but multivariable patterns carry the real risk signal [1].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identification slows progression, prevents complications and supports comorbidity management [5].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can capture non-obvious relationships across routine laboratory and clinical variables that simple thresholds miss [12].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846320" y="1508760"/>
            <a:ext cx="3840480" cy="315468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4920" y="1691640"/>
            <a:ext cx="274320" cy="27432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5440680" y="1673352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XAI fits in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5074920" y="2057400"/>
            <a:ext cx="352044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Accurate prediction alone is not enough — clinicians need a transparent justification for monitoring, referral and counselling decisions [2].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exposes which variables drive each prediction and how they shift the risk estimate [3].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Interpretability is repeatedly identified as a precondition for responsible deployment in clinical decision support [4].</a:t>
            </a:r>
            <a:endParaRPr lang="en-US" sz="1100" dirty="0"/>
          </a:p>
        </p:txBody>
      </p:sp>
      <p:sp>
        <p:nvSpPr>
          <p:cNvPr id="15" name="Text 11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18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accuracy–interpretability gap in clinical CKD prediction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8229600" cy="868680"/>
          </a:xfrm>
          <a:prstGeom prst="rect">
            <a:avLst/>
          </a:prstGeom>
          <a:solidFill>
            <a:srgbClr val="E0F7F3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91640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325880" y="1627632"/>
            <a:ext cx="72237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high-performing CKD models are accurate but opaque — clinicians struggle to act on predictions they cannot justify [7]–[9].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457200" y="2606040"/>
            <a:ext cx="2651760" cy="210312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Shape 7"/>
          <p:cNvSpPr/>
          <p:nvPr/>
        </p:nvSpPr>
        <p:spPr>
          <a:xfrm>
            <a:off x="457200" y="2606040"/>
            <a:ext cx="265176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" y="2788920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4008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Asymmetric error costs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64008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early prediction, false negatives delay intervention while false positives create unnecessary worry — yet most studies report a single accuracy figure.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3291840" y="2606040"/>
            <a:ext cx="2651760" cy="210312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1"/>
          <p:cNvSpPr/>
          <p:nvPr/>
        </p:nvSpPr>
        <p:spPr>
          <a:xfrm>
            <a:off x="3291840" y="2606040"/>
            <a:ext cx="265176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4720" y="2788920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347472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clinical trust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347472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transparent reasoning, models are unlikely to be audited, integrated into workflows, or accepted by clinical governance bodies [22], [32].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6126480" y="2606040"/>
            <a:ext cx="2651760" cy="210312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Shape 15"/>
          <p:cNvSpPr/>
          <p:nvPr/>
        </p:nvSpPr>
        <p:spPr>
          <a:xfrm>
            <a:off x="6126480" y="2606040"/>
            <a:ext cx="265176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9360" y="2788920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630936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Inconsistent reporting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630936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Preprocessing, missing-data handling and explanation evaluation are reported unevenly, weakening reproducibility and external validation [29].</a:t>
            </a:r>
            <a:endParaRPr lang="en-US" sz="1050" dirty="0"/>
          </a:p>
        </p:txBody>
      </p:sp>
      <p:sp>
        <p:nvSpPr>
          <p:cNvPr id="24" name="Text 18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18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an accurate and interpretable CKD prediction prototype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463040"/>
            <a:ext cx="8229600" cy="77724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27632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80160" y="1572768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1280160" y="1801368"/>
            <a:ext cx="7223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an explainable AI workflow for early prediction of CKD from routine clinical and laboratory indicators, balancing predictive performance with clinical interpretability.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57200" y="2423160"/>
            <a:ext cx="4023360" cy="10515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8"/>
          <p:cNvSpPr/>
          <p:nvPr/>
        </p:nvSpPr>
        <p:spPr>
          <a:xfrm>
            <a:off x="621792" y="2587752"/>
            <a:ext cx="594360" cy="5943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621792" y="2587752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325880" y="2560320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 workflow</a:t>
            </a:r>
            <a:endParaRPr lang="en-US" sz="1300" dirty="0"/>
          </a:p>
        </p:txBody>
      </p:sp>
      <p:sp>
        <p:nvSpPr>
          <p:cNvPr id="14" name="Text 11"/>
          <p:cNvSpPr/>
          <p:nvPr/>
        </p:nvSpPr>
        <p:spPr>
          <a:xfrm>
            <a:off x="1325880" y="286207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 end-to-end preprocessing → modelling → evaluation pipeline in Python on the Kaggle/UCI CKD dataset.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4663440" y="2423160"/>
            <a:ext cx="4023360" cy="10515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Shape 13"/>
          <p:cNvSpPr/>
          <p:nvPr/>
        </p:nvSpPr>
        <p:spPr>
          <a:xfrm>
            <a:off x="4828032" y="2587752"/>
            <a:ext cx="594360" cy="5943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Text 14"/>
          <p:cNvSpPr/>
          <p:nvPr/>
        </p:nvSpPr>
        <p:spPr>
          <a:xfrm>
            <a:off x="4828032" y="2587752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5532120" y="2560320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modelling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5532120" y="286207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and compare Logistic Regression, SVM, Random Forest, XGBoost and KNN under identical preprocessing.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457200" y="3611880"/>
            <a:ext cx="4023360" cy="10515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1" name="Shape 18"/>
          <p:cNvSpPr/>
          <p:nvPr/>
        </p:nvSpPr>
        <p:spPr>
          <a:xfrm>
            <a:off x="621792" y="3776472"/>
            <a:ext cx="594360" cy="5943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Text 19"/>
          <p:cNvSpPr/>
          <p:nvPr/>
        </p:nvSpPr>
        <p:spPr>
          <a:xfrm>
            <a:off x="621792" y="3776472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1325880" y="3749040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Rigorous evaluation</a:t>
            </a:r>
            <a:endParaRPr lang="en-US" sz="1300" dirty="0"/>
          </a:p>
        </p:txBody>
      </p:sp>
      <p:sp>
        <p:nvSpPr>
          <p:cNvPr id="24" name="Text 21"/>
          <p:cNvSpPr/>
          <p:nvPr/>
        </p:nvSpPr>
        <p:spPr>
          <a:xfrm>
            <a:off x="1325880" y="405079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accuracy, precision, recall, F1-score, AUC, confusion matrices and ROC curves with cross-validation.</a:t>
            </a:r>
            <a:endParaRPr lang="en-US" sz="1050" dirty="0"/>
          </a:p>
        </p:txBody>
      </p:sp>
      <p:sp>
        <p:nvSpPr>
          <p:cNvPr id="25" name="Shape 22"/>
          <p:cNvSpPr/>
          <p:nvPr/>
        </p:nvSpPr>
        <p:spPr>
          <a:xfrm>
            <a:off x="4663440" y="3611880"/>
            <a:ext cx="4023360" cy="10515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6" name="Shape 23"/>
          <p:cNvSpPr/>
          <p:nvPr/>
        </p:nvSpPr>
        <p:spPr>
          <a:xfrm>
            <a:off x="4828032" y="3776472"/>
            <a:ext cx="594360" cy="5943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7" name="Text 24"/>
          <p:cNvSpPr/>
          <p:nvPr/>
        </p:nvSpPr>
        <p:spPr>
          <a:xfrm>
            <a:off x="4828032" y="3776472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600" dirty="0"/>
          </a:p>
        </p:txBody>
      </p:sp>
      <p:sp>
        <p:nvSpPr>
          <p:cNvPr id="28" name="Text 25"/>
          <p:cNvSpPr/>
          <p:nvPr/>
        </p:nvSpPr>
        <p:spPr>
          <a:xfrm>
            <a:off x="5532120" y="3749040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outputs</a:t>
            </a:r>
            <a:endParaRPr lang="en-US" sz="1300" dirty="0"/>
          </a:p>
        </p:txBody>
      </p:sp>
      <p:sp>
        <p:nvSpPr>
          <p:cNvPr id="29" name="Text 26"/>
          <p:cNvSpPr/>
          <p:nvPr/>
        </p:nvSpPr>
        <p:spPr>
          <a:xfrm>
            <a:off x="5532120" y="405079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permutation importance and SHAP to surface global and case-level drivers of CKD predictions.</a:t>
            </a:r>
            <a:endParaRPr lang="en-US" sz="1050" dirty="0"/>
          </a:p>
        </p:txBody>
      </p:sp>
      <p:sp>
        <p:nvSpPr>
          <p:cNvPr id="30" name="Text 27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31" name="Text 28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18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questions guiding the experimental design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600200"/>
            <a:ext cx="960120" cy="91440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457200" y="1600200"/>
            <a:ext cx="960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1417320" y="1600200"/>
            <a:ext cx="726948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9" name="Text 7"/>
          <p:cNvSpPr/>
          <p:nvPr/>
        </p:nvSpPr>
        <p:spPr>
          <a:xfrm>
            <a:off x="1645920" y="1691640"/>
            <a:ext cx="6903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machine learning algorithm offers the best balance of accuracy and interpretability for CKD prediction on routine clinical indicators?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57200" y="2679192"/>
            <a:ext cx="960120" cy="91440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9"/>
          <p:cNvSpPr/>
          <p:nvPr/>
        </p:nvSpPr>
        <p:spPr>
          <a:xfrm>
            <a:off x="457200" y="2679192"/>
            <a:ext cx="960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1417320" y="2679192"/>
            <a:ext cx="726948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1645920" y="2770632"/>
            <a:ext cx="6903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post-hoc explainability techniques (permutation importance and SHAP) translate model behaviour into clinically meaningful drivers of risk?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457200" y="3758184"/>
            <a:ext cx="960120" cy="91440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3"/>
          <p:cNvSpPr/>
          <p:nvPr/>
        </p:nvSpPr>
        <p:spPr>
          <a:xfrm>
            <a:off x="457200" y="3758184"/>
            <a:ext cx="960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800" dirty="0"/>
          </a:p>
        </p:txBody>
      </p:sp>
      <p:sp>
        <p:nvSpPr>
          <p:cNvPr id="16" name="Shape 14"/>
          <p:cNvSpPr/>
          <p:nvPr/>
        </p:nvSpPr>
        <p:spPr>
          <a:xfrm>
            <a:off x="1417320" y="3758184"/>
            <a:ext cx="726948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Text 15"/>
          <p:cNvSpPr/>
          <p:nvPr/>
        </p:nvSpPr>
        <p:spPr>
          <a:xfrm>
            <a:off x="1645920" y="3849624"/>
            <a:ext cx="6903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the most influential features identified by the model align with the variables already established as clinical markers of kidney impairment?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18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&amp; Limitations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study covers — and what it deliberately does not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3200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4023360" cy="41148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91056"/>
            <a:ext cx="256032" cy="25603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86968" y="1554480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scope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685800" y="2057400"/>
            <a:ext cx="36118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Kaggle / UCI CKD tabular dataset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Binary classification (ckd / notckd)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algorithms under one preprocessing pipeline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Permutation importance + SHAP explanations</a:t>
            </a:r>
            <a:endParaRPr lang="en-US" sz="1100" dirty="0"/>
          </a:p>
          <a:p>
            <a:pPr marL="342900" indent="-342900"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Notebook-based research prototype in Python / Colab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663440" y="1508760"/>
            <a:ext cx="4023360" cy="3200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9"/>
          <p:cNvSpPr/>
          <p:nvPr/>
        </p:nvSpPr>
        <p:spPr>
          <a:xfrm>
            <a:off x="4663440" y="1508760"/>
            <a:ext cx="4023360" cy="411480"/>
          </a:xfrm>
          <a:prstGeom prst="rect">
            <a:avLst/>
          </a:prstGeom>
          <a:solidFill>
            <a:srgbClr val="E76F51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0"/>
          <p:cNvSpPr/>
          <p:nvPr/>
        </p:nvSpPr>
        <p:spPr>
          <a:xfrm>
            <a:off x="4846320" y="15544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 of scope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4892040" y="2057400"/>
            <a:ext cx="36118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data collection or clinical trials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Multimodal inputs (ECG, retinal imaging, omics)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progression / time-to-event modelling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deployment, dashboards or EHR integration</a:t>
            </a:r>
            <a:endParaRPr lang="en-US" sz="1100" dirty="0"/>
          </a:p>
          <a:p>
            <a:pPr marL="342900" indent="-342900"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Human-centred clinician evaluation studies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18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Review: CKD Prediction with ML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classical baselines to optimised tabular learners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600200"/>
            <a:ext cx="49377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764792"/>
            <a:ext cx="329184" cy="329184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97280" y="1691640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Classical ML baselines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1097280" y="196596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regression, SVM, decision trees and KNN repeatedly demonstrate feasibility on tabular CKD indicators [7], [10], [18].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457200" y="2633472"/>
            <a:ext cx="49377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" y="2798064"/>
            <a:ext cx="329184" cy="32918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97280" y="2724912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Ensembles &amp; boosting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1097280" y="2999232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 and gradient-boosted trees (incl. XGBoost / CatBoost) frequently top tabular benchmarks [12], [16], [30].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57200" y="3666744"/>
            <a:ext cx="49377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" y="3831336"/>
            <a:ext cx="329184" cy="329184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097280" y="3758184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Optimisation pipelines</a:t>
            </a:r>
            <a:endParaRPr lang="en-US" sz="1250" dirty="0"/>
          </a:p>
        </p:txBody>
      </p:sp>
      <p:sp>
        <p:nvSpPr>
          <p:cNvPr id="17" name="Text 12"/>
          <p:cNvSpPr/>
          <p:nvPr/>
        </p:nvSpPr>
        <p:spPr>
          <a:xfrm>
            <a:off x="1097280" y="4032504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Bayesian and nature-inspired optimisation now tune both performance and interpretability [30], [37].</a:t>
            </a:r>
            <a:endParaRPr lang="en-US" sz="1050" dirty="0"/>
          </a:p>
        </p:txBody>
      </p:sp>
      <p:sp>
        <p:nvSpPr>
          <p:cNvPr id="18" name="Shape 13"/>
          <p:cNvSpPr/>
          <p:nvPr/>
        </p:nvSpPr>
        <p:spPr>
          <a:xfrm>
            <a:off x="5577840" y="1600200"/>
            <a:ext cx="3108960" cy="310896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4"/>
          <p:cNvSpPr/>
          <p:nvPr/>
        </p:nvSpPr>
        <p:spPr>
          <a:xfrm>
            <a:off x="5760720" y="178308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</a:t>
            </a:r>
            <a:endParaRPr lang="en-US" sz="1000" dirty="0"/>
          </a:p>
        </p:txBody>
      </p:sp>
      <p:sp>
        <p:nvSpPr>
          <p:cNvPr id="20" name="Text 15"/>
          <p:cNvSpPr/>
          <p:nvPr/>
        </p:nvSpPr>
        <p:spPr>
          <a:xfrm>
            <a:off x="5760720" y="2103120"/>
            <a:ext cx="2743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20+</a:t>
            </a:r>
            <a:endParaRPr lang="en-US" sz="8000" dirty="0"/>
          </a:p>
        </p:txBody>
      </p:sp>
      <p:sp>
        <p:nvSpPr>
          <p:cNvPr id="21" name="Text 16"/>
          <p:cNvSpPr/>
          <p:nvPr/>
        </p:nvSpPr>
        <p:spPr>
          <a:xfrm>
            <a:off x="5760720" y="320040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reviewed</a:t>
            </a:r>
            <a:endParaRPr lang="en-US" sz="1300" dirty="0"/>
          </a:p>
        </p:txBody>
      </p:sp>
      <p:sp>
        <p:nvSpPr>
          <p:cNvPr id="22" name="Text 17"/>
          <p:cNvSpPr/>
          <p:nvPr/>
        </p:nvSpPr>
        <p:spPr>
          <a:xfrm>
            <a:off x="5760720" y="3520440"/>
            <a:ext cx="27889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i="1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consistently shows routine tabular indicators support strong CKD classification — but explainability is rarely tested beyond visual plausibility [16], [29].</a:t>
            </a:r>
            <a:endParaRPr lang="en-US" sz="1000" dirty="0"/>
          </a:p>
        </p:txBody>
      </p:sp>
      <p:sp>
        <p:nvSpPr>
          <p:cNvPr id="23" name="Text 18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4" name="Text 19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18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Review: Explainability in CKD AI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feature-importance plots to faithfulness-aware explanations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15087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73152" cy="1508760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713232" y="1627632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13232" y="1947672"/>
            <a:ext cx="3703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Shapley-value approach giving consistent global rankings and per-case attributions; the dominant XAI tool in CKD studies [4], [16], [28], [35].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663440" y="1508760"/>
            <a:ext cx="4023360" cy="15087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4663440" y="1508760"/>
            <a:ext cx="73152" cy="1508760"/>
          </a:xfrm>
          <a:prstGeom prst="rect">
            <a:avLst/>
          </a:prstGeom>
          <a:solidFill>
            <a:srgbClr val="00A896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4919472" y="1627632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919472" y="1947672"/>
            <a:ext cx="3703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surrogate model around individual predictions; intuitive but explanations can be unstable under small data perturbations [33].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" y="3154680"/>
            <a:ext cx="8229600" cy="155448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3"/>
          <p:cNvSpPr/>
          <p:nvPr/>
        </p:nvSpPr>
        <p:spPr>
          <a:xfrm>
            <a:off x="685800" y="3246120"/>
            <a:ext cx="7772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Intrinsic vs. post-hoc interpretability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85800" y="3566160"/>
            <a:ext cx="77724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Intrinsic —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model itself is interpretable (e.g. logistic regression coefficients).</a:t>
            </a:r>
            <a:endParaRPr lang="en-US" sz="1100" dirty="0"/>
          </a:p>
          <a:p>
            <a:pPr marL="0" indent="0">
              <a:buNone/>
            </a:pPr>
            <a:r>
              <a:rPr lang="en-US" sz="11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Post-hoc —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explainer is applied to a complex model after training; faithfulness must be tested rather than assumed [34].</a:t>
            </a:r>
            <a:endParaRPr lang="en-US" sz="1100" dirty="0"/>
          </a:p>
          <a:p>
            <a:pPr marL="0" indent="0">
              <a:buNone/>
            </a:pPr>
            <a:r>
              <a:rPr lang="en-US" sz="1100" i="1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uses both: a transparent baseline and post-hoc SHAP / permutation importance over ensemble models.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Framework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pragmatic three-layer view linking modelling, interpretability and adoption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11887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2395728"/>
            <a:ext cx="1188720" cy="73152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457200" y="1554480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L1</a:t>
            </a:r>
            <a:endParaRPr lang="en-US" sz="2600" dirty="0"/>
          </a:p>
        </p:txBody>
      </p:sp>
      <p:sp>
        <p:nvSpPr>
          <p:cNvPr id="9" name="Shape 7"/>
          <p:cNvSpPr/>
          <p:nvPr/>
        </p:nvSpPr>
        <p:spPr>
          <a:xfrm>
            <a:off x="1691640" y="1554480"/>
            <a:ext cx="69951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1920240" y="1645920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prediction paradigm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920240" y="1965960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estimate the probability of CKD from observed clinical indicators using supervised learning [33].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633472"/>
            <a:ext cx="11887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457200" y="3474720"/>
            <a:ext cx="1188720" cy="73152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Text 12"/>
          <p:cNvSpPr/>
          <p:nvPr/>
        </p:nvSpPr>
        <p:spPr>
          <a:xfrm>
            <a:off x="457200" y="2633472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L2</a:t>
            </a:r>
            <a:endParaRPr lang="en-US" sz="2600" dirty="0"/>
          </a:p>
        </p:txBody>
      </p:sp>
      <p:sp>
        <p:nvSpPr>
          <p:cNvPr id="15" name="Shape 13"/>
          <p:cNvSpPr/>
          <p:nvPr/>
        </p:nvSpPr>
        <p:spPr>
          <a:xfrm>
            <a:off x="1691640" y="2633472"/>
            <a:ext cx="69951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1920240" y="2724912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Interpretability layer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920240" y="3044952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Transparency requirement: explanations must connect inputs to risk in human-readable terms — distinguishing intrinsic vs. post-hoc methods [34].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3712464"/>
            <a:ext cx="11887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7"/>
          <p:cNvSpPr/>
          <p:nvPr/>
        </p:nvSpPr>
        <p:spPr>
          <a:xfrm>
            <a:off x="457200" y="4553712"/>
            <a:ext cx="1188720" cy="73152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8"/>
          <p:cNvSpPr/>
          <p:nvPr/>
        </p:nvSpPr>
        <p:spPr>
          <a:xfrm>
            <a:off x="457200" y="3712464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L3</a:t>
            </a:r>
            <a:endParaRPr lang="en-US" sz="2600" dirty="0"/>
          </a:p>
        </p:txBody>
      </p:sp>
      <p:sp>
        <p:nvSpPr>
          <p:cNvPr id="21" name="Shape 19"/>
          <p:cNvSpPr/>
          <p:nvPr/>
        </p:nvSpPr>
        <p:spPr>
          <a:xfrm>
            <a:off x="1691640" y="3712464"/>
            <a:ext cx="6995160" cy="91440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Text 20"/>
          <p:cNvSpPr/>
          <p:nvPr/>
        </p:nvSpPr>
        <p:spPr>
          <a:xfrm>
            <a:off x="1920240" y="3803904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Socio-technical adoption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920240" y="4123944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gain real value only when they fit clinical workflows and governance constraints, with privacy as a design boundary [35]–[38].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Conceptual Framework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Inputs → Models → Explanations → Evaluation, bounded by governance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11480" y="1691640"/>
            <a:ext cx="1920240" cy="192024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11480" y="1691640"/>
            <a:ext cx="192024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Shape 6"/>
          <p:cNvSpPr/>
          <p:nvPr/>
        </p:nvSpPr>
        <p:spPr>
          <a:xfrm>
            <a:off x="1165860" y="1856232"/>
            <a:ext cx="411480" cy="41148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9" name="Text 7"/>
          <p:cNvSpPr/>
          <p:nvPr/>
        </p:nvSpPr>
        <p:spPr>
          <a:xfrm>
            <a:off x="1165860" y="185623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860" y="2377440"/>
            <a:ext cx="411480" cy="41148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502920" y="2880360"/>
            <a:ext cx="1737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inputs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502920" y="320040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Routine lab + clinical indicators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 rot="5400000">
            <a:off x="2340864" y="2560320"/>
            <a:ext cx="146304" cy="182880"/>
          </a:xfrm>
          <a:prstGeom prst="lin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Shape 11"/>
          <p:cNvSpPr/>
          <p:nvPr/>
        </p:nvSpPr>
        <p:spPr>
          <a:xfrm>
            <a:off x="2496312" y="1691640"/>
            <a:ext cx="1920240" cy="192024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2"/>
          <p:cNvSpPr/>
          <p:nvPr/>
        </p:nvSpPr>
        <p:spPr>
          <a:xfrm>
            <a:off x="2496312" y="1691640"/>
            <a:ext cx="192024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Shape 13"/>
          <p:cNvSpPr/>
          <p:nvPr/>
        </p:nvSpPr>
        <p:spPr>
          <a:xfrm>
            <a:off x="3250692" y="1856232"/>
            <a:ext cx="411480" cy="41148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Text 14"/>
          <p:cNvSpPr/>
          <p:nvPr/>
        </p:nvSpPr>
        <p:spPr>
          <a:xfrm>
            <a:off x="3250692" y="185623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0692" y="2377440"/>
            <a:ext cx="411480" cy="411480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2587752" y="2880360"/>
            <a:ext cx="1737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Predictive models</a:t>
            </a:r>
            <a:endParaRPr lang="en-US" sz="1200" dirty="0"/>
          </a:p>
        </p:txBody>
      </p:sp>
      <p:sp>
        <p:nvSpPr>
          <p:cNvPr id="20" name="Text 16"/>
          <p:cNvSpPr/>
          <p:nvPr/>
        </p:nvSpPr>
        <p:spPr>
          <a:xfrm>
            <a:off x="2587752" y="320040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ML algorithms compared</a:t>
            </a:r>
            <a:endParaRPr lang="en-US" sz="950" dirty="0"/>
          </a:p>
        </p:txBody>
      </p:sp>
      <p:sp>
        <p:nvSpPr>
          <p:cNvPr id="21" name="Shape 17"/>
          <p:cNvSpPr/>
          <p:nvPr/>
        </p:nvSpPr>
        <p:spPr>
          <a:xfrm rot="5400000">
            <a:off x="4425696" y="2560320"/>
            <a:ext cx="146304" cy="182880"/>
          </a:xfrm>
          <a:prstGeom prst="lin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18"/>
          <p:cNvSpPr/>
          <p:nvPr/>
        </p:nvSpPr>
        <p:spPr>
          <a:xfrm>
            <a:off x="4581144" y="1691640"/>
            <a:ext cx="1920240" cy="192024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3" name="Shape 19"/>
          <p:cNvSpPr/>
          <p:nvPr/>
        </p:nvSpPr>
        <p:spPr>
          <a:xfrm>
            <a:off x="4581144" y="1691640"/>
            <a:ext cx="192024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4" name="Shape 20"/>
          <p:cNvSpPr/>
          <p:nvPr/>
        </p:nvSpPr>
        <p:spPr>
          <a:xfrm>
            <a:off x="5335524" y="1856232"/>
            <a:ext cx="411480" cy="41148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5" name="Text 21"/>
          <p:cNvSpPr/>
          <p:nvPr/>
        </p:nvSpPr>
        <p:spPr>
          <a:xfrm>
            <a:off x="5335524" y="185623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pic>
        <p:nvPicPr>
          <p:cNvPr id="2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5524" y="2377440"/>
            <a:ext cx="411480" cy="411480"/>
          </a:xfrm>
          <a:prstGeom prst="rect">
            <a:avLst/>
          </a:prstGeom>
        </p:spPr>
      </p:pic>
      <p:sp>
        <p:nvSpPr>
          <p:cNvPr id="27" name="Text 22"/>
          <p:cNvSpPr/>
          <p:nvPr/>
        </p:nvSpPr>
        <p:spPr>
          <a:xfrm>
            <a:off x="4672584" y="2880360"/>
            <a:ext cx="1737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Explanations</a:t>
            </a:r>
            <a:endParaRPr lang="en-US" sz="1200" dirty="0"/>
          </a:p>
        </p:txBody>
      </p:sp>
      <p:sp>
        <p:nvSpPr>
          <p:cNvPr id="28" name="Text 23"/>
          <p:cNvSpPr/>
          <p:nvPr/>
        </p:nvSpPr>
        <p:spPr>
          <a:xfrm>
            <a:off x="4672584" y="320040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+ permutation importance</a:t>
            </a:r>
            <a:endParaRPr lang="en-US" sz="950" dirty="0"/>
          </a:p>
        </p:txBody>
      </p:sp>
      <p:sp>
        <p:nvSpPr>
          <p:cNvPr id="29" name="Shape 24"/>
          <p:cNvSpPr/>
          <p:nvPr/>
        </p:nvSpPr>
        <p:spPr>
          <a:xfrm rot="5400000">
            <a:off x="6510528" y="2560320"/>
            <a:ext cx="146304" cy="182880"/>
          </a:xfrm>
          <a:prstGeom prst="lin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0" name="Shape 25"/>
          <p:cNvSpPr/>
          <p:nvPr/>
        </p:nvSpPr>
        <p:spPr>
          <a:xfrm>
            <a:off x="6665976" y="1691640"/>
            <a:ext cx="1920240" cy="192024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1" name="Shape 26"/>
          <p:cNvSpPr/>
          <p:nvPr/>
        </p:nvSpPr>
        <p:spPr>
          <a:xfrm>
            <a:off x="6665976" y="1691640"/>
            <a:ext cx="192024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2" name="Shape 27"/>
          <p:cNvSpPr/>
          <p:nvPr/>
        </p:nvSpPr>
        <p:spPr>
          <a:xfrm>
            <a:off x="7420356" y="1856232"/>
            <a:ext cx="411480" cy="41148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3" name="Text 28"/>
          <p:cNvSpPr/>
          <p:nvPr/>
        </p:nvSpPr>
        <p:spPr>
          <a:xfrm>
            <a:off x="7420356" y="185623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pic>
        <p:nvPicPr>
          <p:cNvPr id="3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0356" y="2377440"/>
            <a:ext cx="411480" cy="411480"/>
          </a:xfrm>
          <a:prstGeom prst="rect">
            <a:avLst/>
          </a:prstGeom>
        </p:spPr>
      </p:pic>
      <p:sp>
        <p:nvSpPr>
          <p:cNvPr id="35" name="Text 29"/>
          <p:cNvSpPr/>
          <p:nvPr/>
        </p:nvSpPr>
        <p:spPr>
          <a:xfrm>
            <a:off x="6757416" y="2880360"/>
            <a:ext cx="1737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200" dirty="0"/>
          </a:p>
        </p:txBody>
      </p:sp>
      <p:sp>
        <p:nvSpPr>
          <p:cNvPr id="36" name="Text 30"/>
          <p:cNvSpPr/>
          <p:nvPr/>
        </p:nvSpPr>
        <p:spPr>
          <a:xfrm>
            <a:off x="6757416" y="3200400"/>
            <a:ext cx="1737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Metrics, confusion, ROC, audit</a:t>
            </a:r>
            <a:endParaRPr lang="en-US" sz="950" dirty="0"/>
          </a:p>
        </p:txBody>
      </p:sp>
      <p:sp>
        <p:nvSpPr>
          <p:cNvPr id="37" name="Shape 31"/>
          <p:cNvSpPr/>
          <p:nvPr/>
        </p:nvSpPr>
        <p:spPr>
          <a:xfrm>
            <a:off x="411480" y="3840480"/>
            <a:ext cx="8275320" cy="77724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38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360" y="4023360"/>
            <a:ext cx="384048" cy="384048"/>
          </a:xfrm>
          <a:prstGeom prst="rect">
            <a:avLst/>
          </a:prstGeom>
        </p:spPr>
      </p:pic>
      <p:sp>
        <p:nvSpPr>
          <p:cNvPr id="39" name="Text 32"/>
          <p:cNvSpPr/>
          <p:nvPr/>
        </p:nvSpPr>
        <p:spPr>
          <a:xfrm>
            <a:off x="1097280" y="3931920"/>
            <a:ext cx="7406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Governance, privacy &amp; deployment constraints frame what can be modelled, explained and used.</a:t>
            </a:r>
            <a:endParaRPr lang="en-US" sz="1200" dirty="0"/>
          </a:p>
        </p:txBody>
      </p:sp>
      <p:sp>
        <p:nvSpPr>
          <p:cNvPr id="40" name="Text 33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41" name="Text 34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18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 &amp; Novelty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the literature falls short — and how this study responds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12801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73152" cy="1280160"/>
          </a:xfrm>
          <a:prstGeom prst="rect">
            <a:avLst/>
          </a:prstGeom>
          <a:solidFill>
            <a:srgbClr val="E76F51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40080" y="160020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76F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01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640080" y="182880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Explanation quality is rarely tested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40080" y="222199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studies stop at feature-importance plots without checking stability or alignment with clinical reasoning [16], [29].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63440" y="1508760"/>
            <a:ext cx="4023360" cy="12801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4663440" y="1508760"/>
            <a:ext cx="73152" cy="1280160"/>
          </a:xfrm>
          <a:prstGeom prst="rect">
            <a:avLst/>
          </a:prstGeom>
          <a:solidFill>
            <a:srgbClr val="E76F51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846320" y="160020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76F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02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846320" y="182880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“Early prediction” is inconsistently defined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846320" y="222199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 classification and progression studies are conflated, making evidence hard to compare [29].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57200" y="2926080"/>
            <a:ext cx="4023360" cy="12801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457200" y="2926080"/>
            <a:ext cx="73152" cy="1280160"/>
          </a:xfrm>
          <a:prstGeom prst="rect">
            <a:avLst/>
          </a:prstGeom>
          <a:solidFill>
            <a:srgbClr val="E76F51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640080" y="301752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76F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640080" y="324612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realism is underweighted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40080" y="363931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architectures (IoT, GAN, decentralised storage) add complexity that may not survive routine adoption [40], [41].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663440" y="2926080"/>
            <a:ext cx="4023360" cy="12801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20"/>
          <p:cNvSpPr/>
          <p:nvPr/>
        </p:nvSpPr>
        <p:spPr>
          <a:xfrm>
            <a:off x="4663440" y="2926080"/>
            <a:ext cx="73152" cy="1280160"/>
          </a:xfrm>
          <a:prstGeom prst="rect">
            <a:avLst/>
          </a:prstGeom>
          <a:solidFill>
            <a:srgbClr val="E76F51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3" name="Text 21"/>
          <p:cNvSpPr/>
          <p:nvPr/>
        </p:nvSpPr>
        <p:spPr>
          <a:xfrm>
            <a:off x="4846320" y="301752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76F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04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4846320" y="324612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Reporting transparency is weak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46320" y="363931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Preprocessing, missing-data handling and external validation are reported unevenly, undermining reproducibility [39].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457200" y="4389120"/>
            <a:ext cx="8229600" cy="36576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7" name="Text 25"/>
          <p:cNvSpPr/>
          <p:nvPr/>
        </p:nvSpPr>
        <p:spPr>
          <a:xfrm>
            <a:off x="640080" y="4389120"/>
            <a:ext cx="7955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RESPONSE 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uniform preprocessing + 5-algorithm comparison + dual SHAP &amp; permutation explanations validated against clinical literature.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18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Methodology: Philosophy &amp; Approach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positivist, deductive lens for measurable AI evaluation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2651760" cy="315468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2651760" cy="100584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1620" y="1764792"/>
            <a:ext cx="502920" cy="5029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48640" y="2587752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548640" y="2807208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Positivism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64008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Reality is measurable; knowledge comes from observation, measurement and verification — fitting computational health analytics [42], [45].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3291840" y="1508760"/>
            <a:ext cx="2651760" cy="315468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0"/>
          <p:cNvSpPr/>
          <p:nvPr/>
        </p:nvSpPr>
        <p:spPr>
          <a:xfrm>
            <a:off x="3291840" y="1508760"/>
            <a:ext cx="2651760" cy="100584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6260" y="1764792"/>
            <a:ext cx="502920" cy="50292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83280" y="2587752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3383280" y="2807208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</a:t>
            </a:r>
            <a:endParaRPr lang="en-US" sz="1800" dirty="0"/>
          </a:p>
        </p:txBody>
      </p:sp>
      <p:sp>
        <p:nvSpPr>
          <p:cNvPr id="17" name="Text 13"/>
          <p:cNvSpPr/>
          <p:nvPr/>
        </p:nvSpPr>
        <p:spPr>
          <a:xfrm>
            <a:off x="347472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CKD/XAI literature provides the theory; this study tests structured pipelines on a known dataset [46]–[48].</a:t>
            </a:r>
            <a:endParaRPr lang="en-US" sz="1050" dirty="0"/>
          </a:p>
        </p:txBody>
      </p:sp>
      <p:sp>
        <p:nvSpPr>
          <p:cNvPr id="18" name="Shape 14"/>
          <p:cNvSpPr/>
          <p:nvPr/>
        </p:nvSpPr>
        <p:spPr>
          <a:xfrm>
            <a:off x="6126480" y="1508760"/>
            <a:ext cx="2651760" cy="315468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5"/>
          <p:cNvSpPr/>
          <p:nvPr/>
        </p:nvSpPr>
        <p:spPr>
          <a:xfrm>
            <a:off x="6126480" y="1508760"/>
            <a:ext cx="2651760" cy="100584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0900" y="1764792"/>
            <a:ext cx="502920" cy="502920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6217920" y="2587752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6217920" y="2807208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development</a:t>
            </a:r>
            <a:endParaRPr lang="en-US" sz="1800" dirty="0"/>
          </a:p>
        </p:txBody>
      </p:sp>
      <p:sp>
        <p:nvSpPr>
          <p:cNvPr id="23" name="Text 18"/>
          <p:cNvSpPr/>
          <p:nvPr/>
        </p:nvSpPr>
        <p:spPr>
          <a:xfrm>
            <a:off x="630936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Quantitative, explanatory, cross-sectional design delivering a reproducible Python prototype [50]–[53].</a:t>
            </a:r>
            <a:endParaRPr lang="en-US" sz="1050" dirty="0"/>
          </a:p>
        </p:txBody>
      </p:sp>
      <p:sp>
        <p:nvSpPr>
          <p:cNvPr id="24" name="Text 19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5" name="Text 20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18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Methodology: Design, Analysis &amp; Ethics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Quantitative, comparative, and built on responsible secondary data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315468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691640"/>
            <a:ext cx="310896" cy="31089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33272" y="1673352"/>
            <a:ext cx="3291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analysis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40080" y="2103120"/>
            <a:ext cx="370332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Cross-sectional, explanatory and system-development oriented [50]–[53].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comparative analysis with five algorithms under one preprocessing pipeline.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train–test split (80:20) plus cross-validation on the training set.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accuracy, precision, recall, F1-score, AUC, confusion matrix, ROC.</a:t>
            </a:r>
            <a:endParaRPr lang="en-US" sz="1100" dirty="0"/>
          </a:p>
          <a:p>
            <a:pPr marL="342900" indent="-342900">
              <a:buSzPct val="100000"/>
              <a:buChar char="■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Explainability: permutation importance + SHAP for global and case-level views.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663440" y="1508760"/>
            <a:ext cx="4023360" cy="315468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1691640"/>
            <a:ext cx="310896" cy="31089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239512" y="1673352"/>
            <a:ext cx="3291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4846320" y="2103120"/>
            <a:ext cx="370332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Public, anonymised secondary dataset — no human participants [54], [55].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minimisation: only modelling-relevant variables retained.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Outputs framed as research artefacts, not clinical instructions.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■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Cautious reporting around explainability — misleading explanations can create false confidence.</a:t>
            </a:r>
            <a:endParaRPr lang="en-US" sz="1100" dirty="0"/>
          </a:p>
          <a:p>
            <a:pPr marL="342900" indent="-342900">
              <a:buSzPct val="100000"/>
              <a:buChar char="■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of retrospective tabular data acknowledged throughout.</a:t>
            </a:r>
            <a:endParaRPr lang="en-US" sz="1100" dirty="0"/>
          </a:p>
        </p:txBody>
      </p:sp>
      <p:sp>
        <p:nvSpPr>
          <p:cNvPr id="14" name="Text 10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18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&amp; Dataset Profile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Kaggle CKD dataset derived from the UCI repository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30175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54480"/>
            <a:ext cx="91440" cy="914400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40080" y="1600200"/>
            <a:ext cx="1097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400</a:t>
            </a:r>
            <a:endParaRPr lang="en-US" sz="3600" dirty="0"/>
          </a:p>
        </p:txBody>
      </p:sp>
      <p:sp>
        <p:nvSpPr>
          <p:cNvPr id="9" name="Text 7"/>
          <p:cNvSpPr/>
          <p:nvPr/>
        </p:nvSpPr>
        <p:spPr>
          <a:xfrm>
            <a:off x="1783080" y="1645920"/>
            <a:ext cx="16459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rows used (project brief: 4000)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" y="2633472"/>
            <a:ext cx="30175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457200" y="2633472"/>
            <a:ext cx="91440" cy="914400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640080" y="2679192"/>
            <a:ext cx="1097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3600" dirty="0"/>
          </a:p>
        </p:txBody>
      </p:sp>
      <p:sp>
        <p:nvSpPr>
          <p:cNvPr id="13" name="Text 11"/>
          <p:cNvSpPr/>
          <p:nvPr/>
        </p:nvSpPr>
        <p:spPr>
          <a:xfrm>
            <a:off x="1783080" y="2724912"/>
            <a:ext cx="16459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predictor variables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" y="3712464"/>
            <a:ext cx="3017520" cy="914400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457200" y="3712464"/>
            <a:ext cx="91440" cy="914400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640080" y="3758184"/>
            <a:ext cx="1097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3600" dirty="0"/>
          </a:p>
        </p:txBody>
      </p:sp>
      <p:sp>
        <p:nvSpPr>
          <p:cNvPr id="17" name="Text 15"/>
          <p:cNvSpPr/>
          <p:nvPr/>
        </p:nvSpPr>
        <p:spPr>
          <a:xfrm>
            <a:off x="1783080" y="3803904"/>
            <a:ext cx="16459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classes (ckd / notckd)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749040" y="1554480"/>
            <a:ext cx="4937760" cy="3108960"/>
          </a:xfrm>
          <a:prstGeom prst="rect">
            <a:avLst/>
          </a:prstGeom>
          <a:solidFill>
            <a:srgbClr val="F4F8FA"/>
          </a:solidFill>
          <a:ln w="635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7"/>
          <p:cNvSpPr/>
          <p:nvPr/>
        </p:nvSpPr>
        <p:spPr>
          <a:xfrm>
            <a:off x="3931920" y="1691640"/>
            <a:ext cx="4572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structure</a:t>
            </a:r>
            <a:endParaRPr lang="en-US" sz="1400" dirty="0"/>
          </a:p>
        </p:txBody>
      </p:sp>
      <p:graphicFrame>
        <p:nvGraphicFramePr>
          <p:cNvPr id="2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931920" y="2057400"/>
          <a:ext cx="4617720" cy="1645920"/>
        </p:xfrm>
        <a:graphic>
          <a:graphicData uri="http://schemas.openxmlformats.org/drawingml/2006/table">
            <a:tbl>
              <a:tblPr/>
              <a:tblGrid>
                <a:gridCol w="1005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0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Type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Count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Examples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Numeric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age, bp, bgr, bu, sc, sod, pot, hemo, pcv, rc, sg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Categorical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rbc, pc, pcc, ba, htn, dm, cad, appet, pe, ane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Target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classification (ckd → 0, notckd → 1)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1" name="Text 18"/>
          <p:cNvSpPr/>
          <p:nvPr/>
        </p:nvSpPr>
        <p:spPr>
          <a:xfrm>
            <a:off x="3931920" y="4160520"/>
            <a:ext cx="4617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Kaggle CKD dataset · UCI repository derivation · publicly downloadable CSV [52]–[55].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18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Implementation: Workflow &amp; Feature Mapping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+ Google Colab pipeline with traceable preprocessing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 stages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1874520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457200" y="1874520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868680" y="1892808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Load Kaggle CSV → pandas DataFrame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" y="2340864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9"/>
          <p:cNvSpPr/>
          <p:nvPr/>
        </p:nvSpPr>
        <p:spPr>
          <a:xfrm>
            <a:off x="457200" y="2340864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68680" y="2359152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Normalise text, strip whitespace, fix missing markers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57200" y="2807208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Text 12"/>
          <p:cNvSpPr/>
          <p:nvPr/>
        </p:nvSpPr>
        <p:spPr>
          <a:xfrm>
            <a:off x="457200" y="2807208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68680" y="2825496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Coerce numerics, encode target &amp; categoricals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3273552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Text 15"/>
          <p:cNvSpPr/>
          <p:nvPr/>
        </p:nvSpPr>
        <p:spPr>
          <a:xfrm>
            <a:off x="457200" y="327355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868680" y="3291840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Median impute + scale numerics; mode + one-hot for categoricals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57200" y="3739896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8"/>
          <p:cNvSpPr/>
          <p:nvPr/>
        </p:nvSpPr>
        <p:spPr>
          <a:xfrm>
            <a:off x="457200" y="3739896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868680" y="3758184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80:20 split (320 train / 80 test)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7200" y="4206240"/>
            <a:ext cx="329184" cy="329184"/>
          </a:xfrm>
          <a:prstGeom prst="ellipse">
            <a:avLst/>
          </a:prstGeom>
          <a:solidFill>
            <a:srgbClr val="028090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3" name="Text 21"/>
          <p:cNvSpPr/>
          <p:nvPr/>
        </p:nvSpPr>
        <p:spPr>
          <a:xfrm>
            <a:off x="457200" y="4206240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868680" y="4224528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Cross-validation, model training, metrics &amp; explainability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4754880" y="1508760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evidence</a:t>
            </a:r>
            <a:endParaRPr lang="en-US" sz="1400" dirty="0"/>
          </a:p>
        </p:txBody>
      </p:sp>
      <p:pic>
        <p:nvPicPr>
          <p:cNvPr id="26" name="Image 0" descr="/home/claude/extracted_images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1874520"/>
            <a:ext cx="3931920" cy="558725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27" name="Text 24"/>
          <p:cNvSpPr/>
          <p:nvPr/>
        </p:nvSpPr>
        <p:spPr>
          <a:xfrm>
            <a:off x="4754880" y="2524685"/>
            <a:ext cx="3931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4.1 — Notebook output: target class mapping and grouped numeric / categorical features.</a:t>
            </a:r>
            <a:endParaRPr lang="en-US" sz="1000" dirty="0"/>
          </a:p>
        </p:txBody>
      </p:sp>
      <p:pic>
        <p:nvPicPr>
          <p:cNvPr id="28" name="Image 1" descr="/home/claude/extracted_images/image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4880" y="3840480"/>
            <a:ext cx="2103120" cy="322920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29" name="Text 25"/>
          <p:cNvSpPr/>
          <p:nvPr/>
        </p:nvSpPr>
        <p:spPr>
          <a:xfrm>
            <a:off x="6949440" y="3886200"/>
            <a:ext cx="1783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4.2 — Train / test split confirmation.</a:t>
            </a:r>
            <a:endParaRPr lang="en-US" sz="950" dirty="0"/>
          </a:p>
        </p:txBody>
      </p:sp>
      <p:sp>
        <p:nvSpPr>
          <p:cNvPr id="30" name="Text 26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31" name="Text 27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18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Comparative Performance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algorithms evaluated under one consistent pipeline</a:t>
            </a:r>
            <a:endParaRPr lang="en-US" sz="1200" dirty="0"/>
          </a:p>
        </p:txBody>
      </p:sp>
      <p:pic>
        <p:nvPicPr>
          <p:cNvPr id="6" name="Image 0" descr="/home/claude/extracted_images/image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54480"/>
            <a:ext cx="4023360" cy="1993374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457200" y="3593574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5.6 — Test F1-score across five models.</a:t>
            </a:r>
            <a:endParaRPr lang="en-US" sz="950" dirty="0"/>
          </a:p>
        </p:txBody>
      </p:sp>
      <p:pic>
        <p:nvPicPr>
          <p:cNvPr id="8" name="Image 1" descr="/home/claude/extracted_images/image9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1554480"/>
            <a:ext cx="4023360" cy="1993374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9" name="Text 5"/>
          <p:cNvSpPr/>
          <p:nvPr/>
        </p:nvSpPr>
        <p:spPr>
          <a:xfrm>
            <a:off x="4663440" y="3593574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5.7 — Test AUC across five models.</a:t>
            </a:r>
            <a:endParaRPr lang="en-US" sz="950" dirty="0"/>
          </a:p>
        </p:txBody>
      </p:sp>
      <p:sp>
        <p:nvSpPr>
          <p:cNvPr id="10" name="Shape 6"/>
          <p:cNvSpPr/>
          <p:nvPr/>
        </p:nvSpPr>
        <p:spPr>
          <a:xfrm>
            <a:off x="457200" y="3977640"/>
            <a:ext cx="8229600" cy="713232"/>
          </a:xfrm>
          <a:prstGeom prst="rect">
            <a:avLst/>
          </a:prstGeom>
          <a:solidFill>
            <a:srgbClr val="0B3C4C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7"/>
          <p:cNvSpPr/>
          <p:nvPr/>
        </p:nvSpPr>
        <p:spPr>
          <a:xfrm>
            <a:off x="685800" y="4050792"/>
            <a:ext cx="7772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 and SVM achieved perfect test accuracy, F1 and AUC; Random Forest, XGBoost and KNN remained highly competitive — suggesting the feature signal is strong and largely linearly separable [12], [16].</a:t>
            </a:r>
            <a:endParaRPr lang="en-US" sz="1100" dirty="0"/>
          </a:p>
        </p:txBody>
      </p:sp>
      <p:sp>
        <p:nvSpPr>
          <p:cNvPr id="12" name="Text 8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/ 18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 Outputs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Permutation importance &amp; SHAP confirm clinically plausible drivers</a:t>
            </a:r>
            <a:endParaRPr lang="en-US" sz="1200" dirty="0"/>
          </a:p>
        </p:txBody>
      </p:sp>
      <p:pic>
        <p:nvPicPr>
          <p:cNvPr id="6" name="Image 0" descr="/home/claude/extracted_images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08760"/>
            <a:ext cx="3749040" cy="2994683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457200" y="4549163"/>
            <a:ext cx="3749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4.3 — Permutation importance: top global drivers.</a:t>
            </a:r>
            <a:endParaRPr lang="en-US" sz="950" dirty="0"/>
          </a:p>
        </p:txBody>
      </p:sp>
      <p:pic>
        <p:nvPicPr>
          <p:cNvPr id="8" name="Image 1" descr="/home/claude/extracted_images/image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1508760"/>
            <a:ext cx="2175007" cy="2651760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9" name="Text 5"/>
          <p:cNvSpPr/>
          <p:nvPr/>
        </p:nvSpPr>
        <p:spPr>
          <a:xfrm>
            <a:off x="4846320" y="4206240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4.4 — SHAP summary: direction &amp; magnitude of feature effects.</a:t>
            </a:r>
            <a:endParaRPr lang="en-US" sz="950" dirty="0"/>
          </a:p>
        </p:txBody>
      </p:sp>
      <p:sp>
        <p:nvSpPr>
          <p:cNvPr id="10" name="Shape 6"/>
          <p:cNvSpPr/>
          <p:nvPr/>
        </p:nvSpPr>
        <p:spPr>
          <a:xfrm>
            <a:off x="4846320" y="4526280"/>
            <a:ext cx="3840480" cy="274320"/>
          </a:xfrm>
          <a:prstGeom prst="rect">
            <a:avLst/>
          </a:prstGeom>
          <a:solidFill>
            <a:srgbClr val="E0F7F3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7"/>
          <p:cNvSpPr/>
          <p:nvPr/>
        </p:nvSpPr>
        <p:spPr>
          <a:xfrm>
            <a:off x="4937760" y="4526280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B3C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drivers: </a:t>
            </a:r>
            <a:r>
              <a:rPr lang="en-US" sz="950" i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haemoglobin · specific gravity · PCV · albumin · RBC · serum creatinine [5], [20].</a:t>
            </a:r>
            <a:endParaRPr lang="en-US" sz="950" dirty="0"/>
          </a:p>
        </p:txBody>
      </p:sp>
      <p:sp>
        <p:nvSpPr>
          <p:cNvPr id="12" name="Text 8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for Early Prediction of Chronic Kidney Disease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 / 18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3C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164592" cy="164592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58368" y="365760"/>
            <a:ext cx="73152" cy="164592"/>
          </a:xfrm>
          <a:prstGeom prst="rect">
            <a:avLst/>
          </a:prstGeom>
          <a:solidFill>
            <a:srgbClr val="00A896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5669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References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078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B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contributions and the IEEE references most central to this presentation.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36192"/>
            <a:ext cx="4023360" cy="841248"/>
          </a:xfrm>
          <a:prstGeom prst="rect">
            <a:avLst/>
          </a:prstGeom>
          <a:solidFill>
            <a:srgbClr val="0F4D5F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36192"/>
            <a:ext cx="73152" cy="841248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713232" y="1627632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 XAI prototype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713232" y="1901952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Python/Colab pipeline ingesting the UCI/Kaggle CKD dataset.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57200" y="2496312"/>
            <a:ext cx="4023360" cy="841248"/>
          </a:xfrm>
          <a:prstGeom prst="rect">
            <a:avLst/>
          </a:prstGeom>
          <a:solidFill>
            <a:srgbClr val="0F4D5F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457200" y="2496312"/>
            <a:ext cx="73152" cy="841248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713232" y="2587752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Like-for-like model comparison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713232" y="2862072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algorithms under one preprocessing and evaluation harness.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57200" y="3456432"/>
            <a:ext cx="4023360" cy="841248"/>
          </a:xfrm>
          <a:prstGeom prst="rect">
            <a:avLst/>
          </a:prstGeom>
          <a:solidFill>
            <a:srgbClr val="0F4D5F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457200" y="3456432"/>
            <a:ext cx="73152" cy="841248"/>
          </a:xfrm>
          <a:prstGeom prst="rect">
            <a:avLst/>
          </a:prstGeom>
          <a:solidFill>
            <a:srgbClr val="02C39A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713232" y="3547872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Clinically aligned explanations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713232" y="3822192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+ permutation outputs match nephrology evidence on key risk markers.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663440" y="1536192"/>
            <a:ext cx="4023360" cy="3127248"/>
          </a:xfrm>
          <a:prstGeom prst="rect">
            <a:avLst/>
          </a:prstGeom>
          <a:solidFill>
            <a:srgbClr val="0F4D5F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7"/>
          <p:cNvSpPr/>
          <p:nvPr/>
        </p:nvSpPr>
        <p:spPr>
          <a:xfrm>
            <a:off x="4846320" y="1627632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REFERENCES (IEEE)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4846320" y="1920240"/>
            <a:ext cx="3749040" cy="2697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J. He et al., "Identification and validation of an explainable early-stage chronic kidney disease prediction model: A multicenter retrospective study," eClinicalMedicine, vol. 84, 2025.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M. Arifuzzaman et al., "A novel ensemble-based deep learning model with explainable AI for accurate kidney disease diagnosis," Adv. AI &amp; ML, vol. 5, pp. 3425–3445,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C. Sabanayagam et al., "Artificial intelligence in chronic kidney disease management: A scoping review," Theranostics, vol. 15, pp. 4566–4578, 2025.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A. Shivhare et al., "Predictive modeling for chronic kidney disease: A comparative analysis of ML techniques with explainable AI," IJEME, 2025.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S. K. Ghosh and A. Khandoker, "Investigation on explainable machine learning models to predict chronic kidney diseases," Sci. Rep., vol. 14,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D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[28] A. Vinothini et al., "An explainable deep learning model for prediction of early-stage chronic kidney disease," Comput. Intell., vol. 39, pp. 1022–1038, 2023.</a:t>
            </a:r>
            <a:endParaRPr lang="en-US" sz="850" dirty="0"/>
          </a:p>
        </p:txBody>
      </p:sp>
      <p:sp>
        <p:nvSpPr>
          <p:cNvPr id="21" name="Text 19"/>
          <p:cNvSpPr/>
          <p:nvPr/>
        </p:nvSpPr>
        <p:spPr>
          <a:xfrm>
            <a:off x="457200" y="46634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4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 •  Questions welcome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2144</Words>
  <PresentationFormat>On-screen Show (16:9)</PresentationFormat>
  <Paragraphs>270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keywords/>
  <dc:description/>
  <dcterms:created xsi:type="dcterms:W3CDTF">2026-05-02T17:50:01Z</dcterms:created>
  <dcterms:modified xsi:type="dcterms:W3CDTF">2026-05-02T17:52:52Z</dcterms:modified>
  <cp:category/>
</cp:coreProperties>
</file>