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13" r:id="rId1"/>
  </p:sldMasterIdLst>
  <p:notesMasterIdLst>
    <p:notesMasterId r:id="rId7"/>
  </p:notesMasterIdLst>
  <p:handoutMasterIdLst>
    <p:handoutMasterId r:id="rId8"/>
  </p:handoutMasterIdLst>
  <p:sldIdLst>
    <p:sldId id="256" r:id="rId2"/>
    <p:sldId id="257" r:id="rId3"/>
    <p:sldId id="261" r:id="rId4"/>
    <p:sldId id="259" r:id="rId5"/>
    <p:sldId id="260" r:id="rId6"/>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83" userDrawn="1">
          <p15:clr>
            <a:srgbClr val="A4A3A4"/>
          </p15:clr>
        </p15:guide>
        <p15:guide id="2" pos="288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A048148-8AC6-489A-AE75-585E90FC14C0}" v="116" dt="2022-03-18T14:02:58.406"/>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0899" autoAdjust="0"/>
    <p:restoredTop sz="94660"/>
  </p:normalViewPr>
  <p:slideViewPr>
    <p:cSldViewPr snapToGrid="0" showGuides="1">
      <p:cViewPr varScale="1">
        <p:scale>
          <a:sx n="111" d="100"/>
          <a:sy n="111" d="100"/>
        </p:scale>
        <p:origin x="1314" y="96"/>
      </p:cViewPr>
      <p:guideLst>
        <p:guide orient="horz" pos="2183"/>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handoutMaster" Target="handoutMasters/handoutMaster1.xml"/><Relationship Id="rId13"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notesMaster" Target="notesMasters/notesMaster1.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02C29C94-0B11-43C7-B27F-A37073FCFB57}"/>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r>
              <a:rPr lang="en-GB"/>
              <a:t>2016826</a:t>
            </a:r>
          </a:p>
        </p:txBody>
      </p:sp>
      <p:sp>
        <p:nvSpPr>
          <p:cNvPr id="3" name="Date Placeholder 2">
            <a:extLst>
              <a:ext uri="{FF2B5EF4-FFF2-40B4-BE49-F238E27FC236}">
                <a16:creationId xmlns:a16="http://schemas.microsoft.com/office/drawing/2014/main" id="{9BA2EBE4-032B-4643-973D-3FA2A554737C}"/>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F51150A5-B36A-47C9-8638-37814A975ECE}" type="datetimeFigureOut">
              <a:rPr lang="en-GB" smtClean="0"/>
              <a:t>18/03/2022</a:t>
            </a:fld>
            <a:endParaRPr lang="en-GB"/>
          </a:p>
        </p:txBody>
      </p:sp>
      <p:sp>
        <p:nvSpPr>
          <p:cNvPr id="4" name="Footer Placeholder 3">
            <a:extLst>
              <a:ext uri="{FF2B5EF4-FFF2-40B4-BE49-F238E27FC236}">
                <a16:creationId xmlns:a16="http://schemas.microsoft.com/office/drawing/2014/main" id="{755F8F68-606A-4621-B43E-14A3F43CBE88}"/>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a:extLst>
              <a:ext uri="{FF2B5EF4-FFF2-40B4-BE49-F238E27FC236}">
                <a16:creationId xmlns:a16="http://schemas.microsoft.com/office/drawing/2014/main" id="{1606E0C8-2023-4C18-8B10-47A37DCB3297}"/>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BCFBA38F-DEE9-4847-B848-465F8395A985}" type="slidenum">
              <a:rPr lang="en-GB" smtClean="0"/>
              <a:t>‹#›</a:t>
            </a:fld>
            <a:endParaRPr lang="en-GB"/>
          </a:p>
        </p:txBody>
      </p:sp>
    </p:spTree>
    <p:extLst>
      <p:ext uri="{BB962C8B-B14F-4D97-AF65-F5344CB8AC3E}">
        <p14:creationId xmlns:p14="http://schemas.microsoft.com/office/powerpoint/2010/main" val="1806959628"/>
      </p:ext>
    </p:extLst>
  </p:cSld>
  <p:clrMap bg1="lt1" tx1="dk1" bg2="lt2" tx2="dk2" accent1="accent1" accent2="accent2" accent3="accent3" accent4="accent4" accent5="accent5" accent6="accent6" hlink="hlink" folHlink="folHlink"/>
  <p:hf sldNum="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r>
              <a:rPr lang="en-GB"/>
              <a:t>2016826</a:t>
            </a:r>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3ECD3DF-99A8-4D87-B25F-30A8BC3B4041}" type="datetimeFigureOut">
              <a:rPr lang="en-GB" smtClean="0"/>
              <a:t>18/03/2022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99144EC-3E07-457F-88A8-57E14BA9BC63}" type="slidenum">
              <a:rPr lang="en-GB" smtClean="0"/>
              <a:t>‹#›</a:t>
            </a:fld>
            <a:endParaRPr lang="en-GB"/>
          </a:p>
        </p:txBody>
      </p:sp>
    </p:spTree>
    <p:extLst>
      <p:ext uri="{BB962C8B-B14F-4D97-AF65-F5344CB8AC3E}">
        <p14:creationId xmlns:p14="http://schemas.microsoft.com/office/powerpoint/2010/main" val="1590413378"/>
      </p:ext>
    </p:extLst>
  </p:cSld>
  <p:clrMap bg1="lt1" tx1="dk1" bg2="lt2" tx2="dk2" accent1="accent1" accent2="accent2" accent3="accent3" accent4="accent4" accent5="accent5" accent6="accent6" hlink="hlink" folHlink="folHlink"/>
  <p:hf sldNum="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8" name="Group 17"/>
          <p:cNvGrpSpPr/>
          <p:nvPr/>
        </p:nvGrpSpPr>
        <p:grpSpPr>
          <a:xfrm>
            <a:off x="0" y="0"/>
            <a:ext cx="9144677" cy="6858000"/>
            <a:chOff x="0" y="0"/>
            <a:chExt cx="9144677" cy="6858000"/>
          </a:xfrm>
        </p:grpSpPr>
        <p:pic>
          <p:nvPicPr>
            <p:cNvPr id="8" name="Picture 7" descr="SD-PanelTitle-R1.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11" name="Rectangle 10"/>
            <p:cNvSpPr/>
            <p:nvPr/>
          </p:nvSpPr>
          <p:spPr>
            <a:xfrm>
              <a:off x="1515532" y="1520422"/>
              <a:ext cx="6112935" cy="3818468"/>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2" name="Picture 11"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l="-2" r="47959"/>
            <a:stretch/>
          </p:blipFill>
          <p:spPr>
            <a:xfrm>
              <a:off x="0" y="3128434"/>
              <a:ext cx="1664208" cy="612648"/>
            </a:xfrm>
            <a:prstGeom prst="rect">
              <a:avLst/>
            </a:prstGeom>
          </p:spPr>
        </p:pic>
        <p:pic>
          <p:nvPicPr>
            <p:cNvPr id="13" name="Picture 12"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l="-2" r="47959"/>
            <a:stretch/>
          </p:blipFill>
          <p:spPr>
            <a:xfrm>
              <a:off x="7480469" y="3128434"/>
              <a:ext cx="1664208" cy="612648"/>
            </a:xfrm>
            <a:prstGeom prst="rect">
              <a:avLst/>
            </a:prstGeom>
          </p:spPr>
        </p:pic>
      </p:grpSp>
      <p:sp>
        <p:nvSpPr>
          <p:cNvPr id="2" name="Title 1"/>
          <p:cNvSpPr>
            <a:spLocks noGrp="1"/>
          </p:cNvSpPr>
          <p:nvPr>
            <p:ph type="ctrTitle"/>
          </p:nvPr>
        </p:nvSpPr>
        <p:spPr>
          <a:xfrm>
            <a:off x="1921934" y="1811863"/>
            <a:ext cx="5308866" cy="1515533"/>
          </a:xfrm>
        </p:spPr>
        <p:txBody>
          <a:bodyPr anchor="b">
            <a:noAutofit/>
          </a:bodyPr>
          <a:lstStyle>
            <a:lvl1pPr algn="ctr">
              <a:defRPr sz="4800">
                <a:effectLst/>
              </a:defRPr>
            </a:lvl1pPr>
          </a:lstStyle>
          <a:p>
            <a:r>
              <a:rPr lang="en-US"/>
              <a:t>Click to edit Master title style</a:t>
            </a:r>
            <a:endParaRPr lang="en-US" dirty="0"/>
          </a:p>
        </p:txBody>
      </p:sp>
      <p:sp>
        <p:nvSpPr>
          <p:cNvPr id="3" name="Subtitle 2"/>
          <p:cNvSpPr>
            <a:spLocks noGrp="1"/>
          </p:cNvSpPr>
          <p:nvPr>
            <p:ph type="subTitle" idx="1"/>
          </p:nvPr>
        </p:nvSpPr>
        <p:spPr>
          <a:xfrm>
            <a:off x="1921934" y="3598327"/>
            <a:ext cx="5308866" cy="1377651"/>
          </a:xfrm>
        </p:spPr>
        <p:txBody>
          <a:bodyPr anchor="t">
            <a:normAutofit/>
          </a:bodyPr>
          <a:lstStyle>
            <a:lvl1pPr marL="0" indent="0" algn="ctr">
              <a:buNone/>
              <a:defRPr sz="20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6065417" y="5054602"/>
            <a:ext cx="673276" cy="279400"/>
          </a:xfrm>
        </p:spPr>
        <p:txBody>
          <a:bodyPr/>
          <a:lstStyle/>
          <a:p>
            <a:fld id="{3C3A3986-82AA-46D9-8C0D-05CB2408AE09}" type="datetime1">
              <a:rPr lang="en-US" smtClean="0"/>
              <a:t>3/18/2022</a:t>
            </a:fld>
            <a:endParaRPr lang="en-US" dirty="0"/>
          </a:p>
        </p:txBody>
      </p:sp>
      <p:sp>
        <p:nvSpPr>
          <p:cNvPr id="5" name="Footer Placeholder 4"/>
          <p:cNvSpPr>
            <a:spLocks noGrp="1"/>
          </p:cNvSpPr>
          <p:nvPr>
            <p:ph type="ftr" sz="quarter" idx="11"/>
          </p:nvPr>
        </p:nvSpPr>
        <p:spPr>
          <a:xfrm>
            <a:off x="1921934" y="5054602"/>
            <a:ext cx="4064860" cy="279400"/>
          </a:xfrm>
        </p:spPr>
        <p:txBody>
          <a:bodyPr/>
          <a:lstStyle/>
          <a:p>
            <a:endParaRPr lang="en-US" dirty="0"/>
          </a:p>
        </p:txBody>
      </p:sp>
      <p:sp>
        <p:nvSpPr>
          <p:cNvPr id="6" name="Slide Number Placeholder 5"/>
          <p:cNvSpPr>
            <a:spLocks noGrp="1"/>
          </p:cNvSpPr>
          <p:nvPr>
            <p:ph type="sldNum" sz="quarter" idx="12"/>
          </p:nvPr>
        </p:nvSpPr>
        <p:spPr>
          <a:xfrm>
            <a:off x="6817317" y="5054602"/>
            <a:ext cx="413483" cy="279400"/>
          </a:xfrm>
        </p:spPr>
        <p:txBody>
          <a:bodyPr/>
          <a:lstStyle/>
          <a:p>
            <a:fld id="{D57F1E4F-1CFF-5643-939E-02111984F565}" type="slidenum">
              <a:rPr lang="en-US" smtClean="0"/>
              <a:t>‹#›</a:t>
            </a:fld>
            <a:endParaRPr lang="en-US" dirty="0"/>
          </a:p>
        </p:txBody>
      </p:sp>
      <p:cxnSp>
        <p:nvCxnSpPr>
          <p:cNvPr id="15" name="Straight Connector 14"/>
          <p:cNvCxnSpPr/>
          <p:nvPr/>
        </p:nvCxnSpPr>
        <p:spPr>
          <a:xfrm>
            <a:off x="2019825" y="3471329"/>
            <a:ext cx="5113083"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89910040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278465" y="2356260"/>
            <a:ext cx="6595534"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56AF211-53FE-43DE-BF24-14A0616DC347}" type="datetime1">
              <a:rPr lang="en-US" smtClean="0"/>
              <a:t>3/18/2022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smtClean="0"/>
              <a:t>‹#›</a:t>
            </a:fld>
            <a:endParaRPr lang="en-US" dirty="0"/>
          </a:p>
        </p:txBody>
      </p:sp>
    </p:spTree>
    <p:extLst>
      <p:ext uri="{BB962C8B-B14F-4D97-AF65-F5344CB8AC3E}">
        <p14:creationId xmlns:p14="http://schemas.microsoft.com/office/powerpoint/2010/main" val="308055090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278465" y="1641413"/>
            <a:ext cx="6595534" cy="1822514"/>
          </a:xfrm>
        </p:spPr>
        <p:txBody>
          <a:bodyPr anchor="b">
            <a:normAutofit/>
          </a:bodyPr>
          <a:lstStyle>
            <a:lvl1pPr algn="ctr">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278465" y="3734859"/>
            <a:ext cx="6595534" cy="1090015"/>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3503DC-4559-42C8-B3FC-70BACC9512A6}" type="datetime1">
              <a:rPr lang="en-US" smtClean="0"/>
              <a:t>3/18/2022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smtClean="0"/>
              <a:t>‹#›</a:t>
            </a:fld>
            <a:endParaRPr lang="en-US" dirty="0"/>
          </a:p>
        </p:txBody>
      </p:sp>
      <p:cxnSp>
        <p:nvCxnSpPr>
          <p:cNvPr id="31" name="Straight Connector 30"/>
          <p:cNvCxnSpPr/>
          <p:nvPr/>
        </p:nvCxnSpPr>
        <p:spPr>
          <a:xfrm>
            <a:off x="1278466" y="3599392"/>
            <a:ext cx="6595533"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5580756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278465" y="2356260"/>
            <a:ext cx="6595534"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a:xfrm>
            <a:off x="1176866" y="915337"/>
            <a:ext cx="6798734" cy="130386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176866" y="2487168"/>
            <a:ext cx="3337560" cy="344728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45152" y="2487168"/>
            <a:ext cx="3337560" cy="344728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C9525895-B1B8-403B-B8AC-4A23C0552734}" type="datetime1">
              <a:rPr lang="en-US" smtClean="0"/>
              <a:t>3/18/2022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smtClean="0"/>
              <a:t>‹#›</a:t>
            </a:fld>
            <a:endParaRPr lang="en-US" dirty="0"/>
          </a:p>
        </p:txBody>
      </p:sp>
    </p:spTree>
    <p:extLst>
      <p:ext uri="{BB962C8B-B14F-4D97-AF65-F5344CB8AC3E}">
        <p14:creationId xmlns:p14="http://schemas.microsoft.com/office/powerpoint/2010/main" val="61274442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76868" y="2658533"/>
            <a:ext cx="3337560"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76868" y="3243263"/>
            <a:ext cx="3337560" cy="2706624"/>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41832" y="2658533"/>
            <a:ext cx="3337560"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1832" y="3243263"/>
            <a:ext cx="3337560" cy="2706624"/>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7EFBBF8B-8007-422B-9C45-0AF8C1ADE82B}" type="datetime1">
              <a:rPr lang="en-US" smtClean="0"/>
              <a:t>3/18/2022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02111984F565}" type="slidenum">
              <a:rPr lang="en-US" smtClean="0"/>
              <a:t>‹#›</a:t>
            </a:fld>
            <a:endParaRPr lang="en-US" dirty="0"/>
          </a:p>
        </p:txBody>
      </p:sp>
      <p:cxnSp>
        <p:nvCxnSpPr>
          <p:cNvPr id="41" name="Straight Connector 40"/>
          <p:cNvCxnSpPr/>
          <p:nvPr/>
        </p:nvCxnSpPr>
        <p:spPr>
          <a:xfrm>
            <a:off x="1278466" y="2354670"/>
            <a:ext cx="6595534"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15783627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1176865" y="915337"/>
            <a:ext cx="6798735" cy="1303867"/>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9054CBB1-803D-4CF6-BA5E-B7B370172465}" type="datetime1">
              <a:rPr lang="en-US" smtClean="0"/>
              <a:t>3/18/2022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02111984F565}" type="slidenum">
              <a:rPr lang="en-US" smtClean="0"/>
              <a:t>‹#›</a:t>
            </a:fld>
            <a:endParaRPr lang="en-US" dirty="0"/>
          </a:p>
        </p:txBody>
      </p:sp>
      <p:cxnSp>
        <p:nvCxnSpPr>
          <p:cNvPr id="14" name="Straight Connector 13"/>
          <p:cNvCxnSpPr/>
          <p:nvPr/>
        </p:nvCxnSpPr>
        <p:spPr>
          <a:xfrm>
            <a:off x="1278466" y="2354670"/>
            <a:ext cx="6595534"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34919794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A4E738A-CD29-482F-AC94-5C3EAFE44436}" type="datetime1">
              <a:rPr lang="en-US" smtClean="0"/>
              <a:t>3/18/2022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02111984F565}" type="slidenum">
              <a:rPr lang="en-US" smtClean="0"/>
              <a:t>‹#›</a:t>
            </a:fld>
            <a:endParaRPr lang="en-US" dirty="0"/>
          </a:p>
        </p:txBody>
      </p:sp>
    </p:spTree>
    <p:extLst>
      <p:ext uri="{BB962C8B-B14F-4D97-AF65-F5344CB8AC3E}">
        <p14:creationId xmlns:p14="http://schemas.microsoft.com/office/powerpoint/2010/main" val="233297198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76865" y="1388534"/>
            <a:ext cx="2536798" cy="1371600"/>
          </a:xfrm>
        </p:spPr>
        <p:txBody>
          <a:bodyPr anchor="b">
            <a:normAutofit/>
          </a:bodyPr>
          <a:lstStyle>
            <a:lvl1pPr algn="ctr">
              <a:defRPr sz="2400" b="0"/>
            </a:lvl1pPr>
          </a:lstStyle>
          <a:p>
            <a:r>
              <a:rPr lang="en-US"/>
              <a:t>Click to edit Master title style</a:t>
            </a:r>
            <a:endParaRPr lang="en-US" dirty="0"/>
          </a:p>
        </p:txBody>
      </p:sp>
      <p:sp>
        <p:nvSpPr>
          <p:cNvPr id="3" name="Content Placeholder 2"/>
          <p:cNvSpPr>
            <a:spLocks noGrp="1"/>
          </p:cNvSpPr>
          <p:nvPr>
            <p:ph idx="1"/>
          </p:nvPr>
        </p:nvSpPr>
        <p:spPr>
          <a:xfrm>
            <a:off x="4120062" y="982132"/>
            <a:ext cx="3855539" cy="4893735"/>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76865" y="3031065"/>
            <a:ext cx="2536798"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69CEDF2D-7004-4C31-BA6A-D8AC640DDC5F}" type="datetime1">
              <a:rPr lang="en-US" smtClean="0"/>
              <a:t>3/18/2022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smtClean="0"/>
              <a:t>‹#›</a:t>
            </a:fld>
            <a:endParaRPr lang="en-US" dirty="0"/>
          </a:p>
        </p:txBody>
      </p:sp>
      <p:cxnSp>
        <p:nvCxnSpPr>
          <p:cNvPr id="16" name="Straight Connector 15"/>
          <p:cNvCxnSpPr/>
          <p:nvPr/>
        </p:nvCxnSpPr>
        <p:spPr>
          <a:xfrm>
            <a:off x="1278466" y="2912533"/>
            <a:ext cx="2333594"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71082463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76865" y="1883832"/>
            <a:ext cx="3632202" cy="1371600"/>
          </a:xfrm>
        </p:spPr>
        <p:txBody>
          <a:bodyPr anchor="b">
            <a:normAutofit/>
          </a:bodyPr>
          <a:lstStyle>
            <a:lvl1pPr algn="ctr">
              <a:defRPr sz="2400" b="0"/>
            </a:lvl1pPr>
          </a:lstStyle>
          <a:p>
            <a:r>
              <a:rPr lang="en-US"/>
              <a:t>Click to edit Master title style</a:t>
            </a:r>
            <a:endParaRPr lang="en-US" dirty="0"/>
          </a:p>
        </p:txBody>
      </p:sp>
      <p:sp>
        <p:nvSpPr>
          <p:cNvPr id="17" name="Picture Placeholder 2"/>
          <p:cNvSpPr>
            <a:spLocks noGrp="1" noChangeAspect="1"/>
          </p:cNvSpPr>
          <p:nvPr>
            <p:ph type="pic" idx="1"/>
          </p:nvPr>
        </p:nvSpPr>
        <p:spPr>
          <a:xfrm>
            <a:off x="5183069" y="1032933"/>
            <a:ext cx="2929463" cy="4792136"/>
          </a:xfrm>
          <a:prstGeom prst="roundRect">
            <a:avLst>
              <a:gd name="adj" fmla="val 0"/>
            </a:avLst>
          </a:prstGeom>
          <a:ln w="57150" cmpd="thickThin">
            <a:solidFill>
              <a:schemeClr val="tx1">
                <a:lumMod val="50000"/>
                <a:lumOff val="5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76865" y="3255432"/>
            <a:ext cx="3632201" cy="1828800"/>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C6AD6EB2-A5CA-4E14-AD5F-59DA008FEC6B}" type="datetime1">
              <a:rPr lang="en-US" smtClean="0"/>
              <a:t>3/18/2022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smtClean="0"/>
              <a:t>‹#›</a:t>
            </a:fld>
            <a:endParaRPr lang="en-US" dirty="0"/>
          </a:p>
        </p:txBody>
      </p:sp>
    </p:spTree>
    <p:extLst>
      <p:ext uri="{BB962C8B-B14F-4D97-AF65-F5344CB8AC3E}">
        <p14:creationId xmlns:p14="http://schemas.microsoft.com/office/powerpoint/2010/main" val="379227735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76866" y="4815415"/>
            <a:ext cx="6798734" cy="566738"/>
          </a:xfrm>
        </p:spPr>
        <p:txBody>
          <a:bodyPr anchor="b">
            <a:normAutofit/>
          </a:bodyPr>
          <a:lstStyle>
            <a:lvl1pPr algn="ctr">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026260" y="1032933"/>
            <a:ext cx="7091482" cy="3361269"/>
          </a:xfrm>
          <a:prstGeom prst="roundRect">
            <a:avLst>
              <a:gd name="adj" fmla="val 0"/>
            </a:avLst>
          </a:prstGeom>
          <a:ln w="57150" cmpd="thickThin">
            <a:solidFill>
              <a:schemeClr val="tx1">
                <a:lumMod val="50000"/>
                <a:lumOff val="5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76866" y="5382153"/>
            <a:ext cx="6798734" cy="493712"/>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0A1F7905-41EA-498D-8641-B983529461A2}" type="datetime1">
              <a:rPr lang="en-US" smtClean="0"/>
              <a:t>3/18/2022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smtClean="0"/>
              <a:t>‹#›</a:t>
            </a:fld>
            <a:endParaRPr lang="en-US" dirty="0"/>
          </a:p>
        </p:txBody>
      </p:sp>
    </p:spTree>
    <p:extLst>
      <p:ext uri="{BB962C8B-B14F-4D97-AF65-F5344CB8AC3E}">
        <p14:creationId xmlns:p14="http://schemas.microsoft.com/office/powerpoint/2010/main" val="150723631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76866" y="906873"/>
            <a:ext cx="6798734" cy="3097860"/>
          </a:xfrm>
        </p:spPr>
        <p:txBody>
          <a:bodyPr anchor="ctr">
            <a:normAutofit/>
          </a:bodyPr>
          <a:lstStyle>
            <a:lvl1pPr algn="ct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176865" y="4275666"/>
            <a:ext cx="6798736" cy="1600202"/>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DF64EA-FF60-4599-8470-F6E7D9D217EC}" type="datetime1">
              <a:rPr lang="en-US" smtClean="0"/>
              <a:t>3/18/2022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smtClean="0"/>
              <a:t>‹#›</a:t>
            </a:fld>
            <a:endParaRPr lang="en-US" dirty="0"/>
          </a:p>
        </p:txBody>
      </p:sp>
      <p:cxnSp>
        <p:nvCxnSpPr>
          <p:cNvPr id="15" name="Straight Connector 14"/>
          <p:cNvCxnSpPr/>
          <p:nvPr/>
        </p:nvCxnSpPr>
        <p:spPr>
          <a:xfrm>
            <a:off x="1278465" y="4140199"/>
            <a:ext cx="6606425"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67257113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334333" y="982132"/>
            <a:ext cx="6400250" cy="2370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600200" y="3352799"/>
            <a:ext cx="5892798" cy="651933"/>
          </a:xfrm>
        </p:spPr>
        <p:txBody>
          <a:bodyPr anchor="ctr">
            <a:normAutofit/>
          </a:bodyPr>
          <a:lstStyle>
            <a:lvl1pPr marL="0" indent="0" algn="r">
              <a:buFontTx/>
              <a:buNone/>
              <a:defRPr sz="18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1176863" y="4343400"/>
            <a:ext cx="6798738"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3E7D6E0-996B-421D-8FB6-BE722464796D}" type="datetime1">
              <a:rPr lang="en-US" smtClean="0"/>
              <a:t>3/18/2022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smtClean="0"/>
              <a:t>‹#›</a:t>
            </a:fld>
            <a:endParaRPr lang="en-US" dirty="0"/>
          </a:p>
        </p:txBody>
      </p:sp>
      <p:sp>
        <p:nvSpPr>
          <p:cNvPr id="14" name="TextBox 13"/>
          <p:cNvSpPr txBox="1"/>
          <p:nvPr/>
        </p:nvSpPr>
        <p:spPr>
          <a:xfrm>
            <a:off x="849969" y="905362"/>
            <a:ext cx="457319" cy="584776"/>
          </a:xfrm>
          <a:prstGeom prst="rect">
            <a:avLst/>
          </a:prstGeom>
        </p:spPr>
        <p:txBody>
          <a:bodyPr vert="horz" lIns="91440" tIns="45720" rIns="91440" bIns="45720" rtlCol="0" anchor="ctr">
            <a:noAutofit/>
          </a:bodyPr>
          <a:lstStyle/>
          <a:p>
            <a:pPr lvl="0"/>
            <a:r>
              <a:rPr lang="en-US" sz="7200" dirty="0">
                <a:solidFill>
                  <a:schemeClr val="tx1"/>
                </a:solidFill>
                <a:effectLst/>
              </a:rPr>
              <a:t>“</a:t>
            </a:r>
          </a:p>
        </p:txBody>
      </p:sp>
      <p:sp>
        <p:nvSpPr>
          <p:cNvPr id="15" name="TextBox 14"/>
          <p:cNvSpPr txBox="1"/>
          <p:nvPr/>
        </p:nvSpPr>
        <p:spPr>
          <a:xfrm>
            <a:off x="7633503" y="2827870"/>
            <a:ext cx="457319" cy="584776"/>
          </a:xfrm>
          <a:prstGeom prst="rect">
            <a:avLst/>
          </a:prstGeom>
        </p:spPr>
        <p:txBody>
          <a:bodyPr vert="horz" lIns="91440" tIns="45720" rIns="91440" bIns="45720" rtlCol="0" anchor="ctr">
            <a:noAutofit/>
          </a:bodyPr>
          <a:lstStyle/>
          <a:p>
            <a:pPr lvl="0" algn="r"/>
            <a:r>
              <a:rPr lang="en-US" sz="7200" dirty="0">
                <a:solidFill>
                  <a:schemeClr val="tx1"/>
                </a:solidFill>
                <a:effectLst/>
              </a:rPr>
              <a:t>”</a:t>
            </a:r>
          </a:p>
        </p:txBody>
      </p:sp>
      <p:cxnSp>
        <p:nvCxnSpPr>
          <p:cNvPr id="19" name="Straight Connector 18"/>
          <p:cNvCxnSpPr/>
          <p:nvPr/>
        </p:nvCxnSpPr>
        <p:spPr>
          <a:xfrm>
            <a:off x="1278466" y="4140199"/>
            <a:ext cx="6595534"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29265778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76869" y="3308581"/>
            <a:ext cx="6798728" cy="1468800"/>
          </a:xfrm>
        </p:spPr>
        <p:txBody>
          <a:bodyPr anchor="b">
            <a:normAutofit/>
          </a:bodyPr>
          <a:lstStyle>
            <a:lvl1pPr algn="l">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176868" y="4777381"/>
            <a:ext cx="6798730" cy="8604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D3D43EB-0FFF-4017-A8F8-04FE81C8ADA8}" type="datetime1">
              <a:rPr lang="en-US" smtClean="0"/>
              <a:t>3/18/2022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smtClean="0"/>
              <a:t>‹#›</a:t>
            </a:fld>
            <a:endParaRPr lang="en-US" dirty="0"/>
          </a:p>
        </p:txBody>
      </p:sp>
    </p:spTree>
    <p:extLst>
      <p:ext uri="{BB962C8B-B14F-4D97-AF65-F5344CB8AC3E}">
        <p14:creationId xmlns:p14="http://schemas.microsoft.com/office/powerpoint/2010/main" val="416606863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09416" y="982132"/>
            <a:ext cx="6325168" cy="2243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8" name="Text Placeholder 2"/>
          <p:cNvSpPr>
            <a:spLocks noGrp="1"/>
          </p:cNvSpPr>
          <p:nvPr>
            <p:ph type="body" idx="13"/>
          </p:nvPr>
        </p:nvSpPr>
        <p:spPr>
          <a:xfrm>
            <a:off x="1176868" y="3639312"/>
            <a:ext cx="6798730" cy="886968"/>
          </a:xfrm>
        </p:spPr>
        <p:txBody>
          <a:bodyPr anchor="b">
            <a:normAutofit/>
          </a:bodyPr>
          <a:lstStyle>
            <a:lvl1pPr marL="0" indent="0" algn="l">
              <a:spcBef>
                <a:spcPts val="0"/>
              </a:spcBef>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176865" y="4529667"/>
            <a:ext cx="6798736" cy="1346200"/>
          </a:xfrm>
        </p:spPr>
        <p:txBody>
          <a:bodyPr anchor="t">
            <a:normAutofit/>
          </a:bodyPr>
          <a:lstStyle>
            <a:lvl1pPr marL="0" indent="0" algn="l">
              <a:buNone/>
              <a:defRPr sz="1600">
                <a:solidFill>
                  <a:schemeClr val="tx1"/>
                </a:solidFill>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0896946-4F4E-4238-9665-F6FC215F7EA4}" type="datetime1">
              <a:rPr lang="en-US" smtClean="0"/>
              <a:t>3/18/2022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smtClean="0"/>
              <a:t>‹#›</a:t>
            </a:fld>
            <a:endParaRPr lang="en-US" dirty="0"/>
          </a:p>
        </p:txBody>
      </p:sp>
      <p:sp>
        <p:nvSpPr>
          <p:cNvPr id="12" name="TextBox 11"/>
          <p:cNvSpPr txBox="1"/>
          <p:nvPr/>
        </p:nvSpPr>
        <p:spPr>
          <a:xfrm>
            <a:off x="878060" y="896895"/>
            <a:ext cx="457319"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3" name="TextBox 12"/>
          <p:cNvSpPr txBox="1"/>
          <p:nvPr/>
        </p:nvSpPr>
        <p:spPr>
          <a:xfrm>
            <a:off x="7649796" y="2607728"/>
            <a:ext cx="457319"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26" name="Straight Connector 25"/>
          <p:cNvCxnSpPr/>
          <p:nvPr/>
        </p:nvCxnSpPr>
        <p:spPr>
          <a:xfrm>
            <a:off x="1278466" y="3429000"/>
            <a:ext cx="6595534"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2646477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176865" y="982131"/>
            <a:ext cx="6798734" cy="2294467"/>
          </a:xfrm>
        </p:spPr>
        <p:txBody>
          <a:bodyPr vert="horz" lIns="91440" tIns="45720" rIns="91440" bIns="45720" rtlCol="0" anchor="ctr">
            <a:normAutofit/>
          </a:bodyPr>
          <a:lstStyle>
            <a:lvl1pPr>
              <a:defRPr lang="en-US" sz="3200" b="0" dirty="0"/>
            </a:lvl1pPr>
          </a:lstStyle>
          <a:p>
            <a:pPr marL="0" lvl="0"/>
            <a:r>
              <a:rPr lang="en-US"/>
              <a:t>Click to edit Master title style</a:t>
            </a:r>
            <a:endParaRPr lang="en-US" dirty="0"/>
          </a:p>
        </p:txBody>
      </p:sp>
      <p:sp>
        <p:nvSpPr>
          <p:cNvPr id="14" name="Text Placeholder 2"/>
          <p:cNvSpPr>
            <a:spLocks noGrp="1"/>
          </p:cNvSpPr>
          <p:nvPr>
            <p:ph type="body" idx="13"/>
          </p:nvPr>
        </p:nvSpPr>
        <p:spPr>
          <a:xfrm>
            <a:off x="1176868" y="3566160"/>
            <a:ext cx="6798730" cy="905256"/>
          </a:xfrm>
        </p:spPr>
        <p:txBody>
          <a:bodyPr anchor="b">
            <a:normAutofit/>
          </a:bodyPr>
          <a:lstStyle>
            <a:lvl1pPr marL="0" indent="0" algn="l">
              <a:spcBef>
                <a:spcPts val="0"/>
              </a:spcBef>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176866" y="4470400"/>
            <a:ext cx="6798734" cy="1405467"/>
          </a:xfrm>
        </p:spPr>
        <p:txBody>
          <a:bodyPr anchor="t">
            <a:normAutofit/>
          </a:bodyPr>
          <a:lstStyle>
            <a:lvl1pPr marL="0" indent="0" algn="l">
              <a:buNone/>
              <a:defRPr sz="1600">
                <a:solidFill>
                  <a:schemeClr val="tx1"/>
                </a:solidFill>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77B441D-A32D-4F03-A855-824FA7888487}" type="datetime1">
              <a:rPr lang="en-US" smtClean="0"/>
              <a:t>3/18/2022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smtClean="0"/>
              <a:t>‹#›</a:t>
            </a:fld>
            <a:endParaRPr lang="en-US" dirty="0"/>
          </a:p>
        </p:txBody>
      </p:sp>
      <p:cxnSp>
        <p:nvCxnSpPr>
          <p:cNvPr id="15" name="Straight Connector 14"/>
          <p:cNvCxnSpPr/>
          <p:nvPr/>
        </p:nvCxnSpPr>
        <p:spPr>
          <a:xfrm>
            <a:off x="1278469" y="3429000"/>
            <a:ext cx="6606421"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7236667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176865" y="2490135"/>
            <a:ext cx="6798736" cy="3385733"/>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D151293-97D2-43C6-A495-643808ABE88A}" type="datetime1">
              <a:rPr lang="en-US" smtClean="0"/>
              <a:t>3/18/2022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smtClean="0"/>
              <a:t>‹#›</a:t>
            </a:fld>
            <a:endParaRPr lang="en-US" dirty="0"/>
          </a:p>
        </p:txBody>
      </p:sp>
      <p:cxnSp>
        <p:nvCxnSpPr>
          <p:cNvPr id="14" name="Straight Connector 13"/>
          <p:cNvCxnSpPr/>
          <p:nvPr/>
        </p:nvCxnSpPr>
        <p:spPr>
          <a:xfrm>
            <a:off x="1278466" y="2354670"/>
            <a:ext cx="6606424"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70119487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356667" y="906873"/>
            <a:ext cx="1618930" cy="4968995"/>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176867" y="906873"/>
            <a:ext cx="4915509" cy="4968993"/>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55E2DA1-0286-492B-9A8B-7C3E8B0E31C5}" type="datetime1">
              <a:rPr lang="en-US" smtClean="0"/>
              <a:t>3/18/2022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smtClean="0"/>
              <a:t>‹#›</a:t>
            </a:fld>
            <a:endParaRPr lang="en-US" dirty="0"/>
          </a:p>
        </p:txBody>
      </p:sp>
      <p:cxnSp>
        <p:nvCxnSpPr>
          <p:cNvPr id="14" name="Straight Connector 13"/>
          <p:cNvCxnSpPr/>
          <p:nvPr/>
        </p:nvCxnSpPr>
        <p:spPr>
          <a:xfrm>
            <a:off x="6245512" y="906873"/>
            <a:ext cx="0" cy="4968993"/>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90483673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4.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grpSp>
        <p:nvGrpSpPr>
          <p:cNvPr id="7" name="Group 6"/>
          <p:cNvGrpSpPr/>
          <p:nvPr/>
        </p:nvGrpSpPr>
        <p:grpSpPr>
          <a:xfrm>
            <a:off x="0" y="0"/>
            <a:ext cx="9152467" cy="6858000"/>
            <a:chOff x="0" y="0"/>
            <a:chExt cx="9152467" cy="6858000"/>
          </a:xfrm>
        </p:grpSpPr>
        <p:pic>
          <p:nvPicPr>
            <p:cNvPr id="8" name="Picture 7" descr="SD-PanelContent.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9" name="Rectangle 8"/>
            <p:cNvSpPr/>
            <p:nvPr/>
          </p:nvSpPr>
          <p:spPr>
            <a:xfrm>
              <a:off x="553888" y="542807"/>
              <a:ext cx="8039776" cy="5756392"/>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0" name="Picture 9"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l="1" r="14240"/>
            <a:stretch/>
          </p:blipFill>
          <p:spPr>
            <a:xfrm>
              <a:off x="0" y="3128434"/>
              <a:ext cx="685800" cy="606425"/>
            </a:xfrm>
            <a:prstGeom prst="rect">
              <a:avLst/>
            </a:prstGeom>
          </p:spPr>
        </p:pic>
        <p:pic>
          <p:nvPicPr>
            <p:cNvPr id="11" name="Picture 10"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l="1" r="14240"/>
            <a:stretch/>
          </p:blipFill>
          <p:spPr>
            <a:xfrm>
              <a:off x="8466667" y="3128434"/>
              <a:ext cx="685800" cy="606425"/>
            </a:xfrm>
            <a:prstGeom prst="rect">
              <a:avLst/>
            </a:prstGeom>
          </p:spPr>
        </p:pic>
      </p:grpSp>
      <p:sp>
        <p:nvSpPr>
          <p:cNvPr id="2" name="Title Placeholder 1"/>
          <p:cNvSpPr>
            <a:spLocks noGrp="1"/>
          </p:cNvSpPr>
          <p:nvPr>
            <p:ph type="title"/>
          </p:nvPr>
        </p:nvSpPr>
        <p:spPr>
          <a:xfrm>
            <a:off x="1176866" y="915337"/>
            <a:ext cx="6798734" cy="13038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176865" y="2490135"/>
            <a:ext cx="6798736" cy="3444997"/>
          </a:xfrm>
          <a:prstGeom prst="rect">
            <a:avLst/>
          </a:prstGeom>
        </p:spPr>
        <p:txBody>
          <a:bodyPr vert="horz" lIns="91440" tIns="45720" rIns="91440" bIns="45720" rtlCol="0"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6356670" y="5960533"/>
            <a:ext cx="1148283"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EF6D3503-6D73-4952-BFAB-08ABE6423FFC}" type="datetime1">
              <a:rPr lang="en-US" smtClean="0"/>
              <a:t>3/18/2022</a:t>
            </a:fld>
            <a:endParaRPr lang="en-US" dirty="0"/>
          </a:p>
        </p:txBody>
      </p:sp>
      <p:sp>
        <p:nvSpPr>
          <p:cNvPr id="5" name="Footer Placeholder 4"/>
          <p:cNvSpPr>
            <a:spLocks noGrp="1"/>
          </p:cNvSpPr>
          <p:nvPr>
            <p:ph type="ftr" sz="quarter" idx="3"/>
          </p:nvPr>
        </p:nvSpPr>
        <p:spPr>
          <a:xfrm>
            <a:off x="1176865" y="5960533"/>
            <a:ext cx="5104667"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dirty="0"/>
          </a:p>
        </p:txBody>
      </p:sp>
      <p:sp>
        <p:nvSpPr>
          <p:cNvPr id="6" name="Slide Number Placeholder 5"/>
          <p:cNvSpPr>
            <a:spLocks noGrp="1"/>
          </p:cNvSpPr>
          <p:nvPr>
            <p:ph type="sldNum" sz="quarter" idx="4"/>
          </p:nvPr>
        </p:nvSpPr>
        <p:spPr>
          <a:xfrm>
            <a:off x="7580091" y="5960533"/>
            <a:ext cx="39551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D57F1E4F-1CFF-5643-939E-02111984F565}" type="slidenum">
              <a:rPr lang="en-US" smtClean="0"/>
              <a:t>‹#›</a:t>
            </a:fld>
            <a:endParaRPr lang="en-US" dirty="0"/>
          </a:p>
        </p:txBody>
      </p:sp>
    </p:spTree>
    <p:extLst>
      <p:ext uri="{BB962C8B-B14F-4D97-AF65-F5344CB8AC3E}">
        <p14:creationId xmlns:p14="http://schemas.microsoft.com/office/powerpoint/2010/main" val="2666300090"/>
      </p:ext>
    </p:extLst>
  </p:cSld>
  <p:clrMap bg1="lt1" tx1="dk1" bg2="lt2" tx2="dk2" accent1="accent1" accent2="accent2" accent3="accent3" accent4="accent4" accent5="accent5" accent6="accent6" hlink="hlink" folHlink="folHlink"/>
  <p:sldLayoutIdLst>
    <p:sldLayoutId id="2147483814" r:id="rId1"/>
    <p:sldLayoutId id="2147483815" r:id="rId2"/>
    <p:sldLayoutId id="2147483816" r:id="rId3"/>
    <p:sldLayoutId id="2147483817" r:id="rId4"/>
    <p:sldLayoutId id="2147483818" r:id="rId5"/>
    <p:sldLayoutId id="2147483819" r:id="rId6"/>
    <p:sldLayoutId id="2147483820" r:id="rId7"/>
    <p:sldLayoutId id="2147483821" r:id="rId8"/>
    <p:sldLayoutId id="2147483822" r:id="rId9"/>
    <p:sldLayoutId id="2147483823" r:id="rId10"/>
    <p:sldLayoutId id="2147483824" r:id="rId11"/>
    <p:sldLayoutId id="2147483825" r:id="rId12"/>
    <p:sldLayoutId id="2147483826" r:id="rId13"/>
    <p:sldLayoutId id="2147483827" r:id="rId14"/>
    <p:sldLayoutId id="2147483828" r:id="rId15"/>
    <p:sldLayoutId id="2147483829" r:id="rId16"/>
    <p:sldLayoutId id="2147483830" r:id="rId17"/>
  </p:sldLayoutIdLst>
  <p:hf hdr="0" ftr="0" dt="0"/>
  <p:txStyles>
    <p:titleStyle>
      <a:lvl1pPr algn="ctr" defTabSz="457200" rtl="0" eaLnBrk="1" latinLnBrk="0" hangingPunct="1">
        <a:spcBef>
          <a:spcPct val="0"/>
        </a:spcBef>
        <a:buNone/>
        <a:defRPr sz="40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heidicohen.com/books/maximize-your-social/" TargetMode="External"/><Relationship Id="rId2" Type="http://schemas.openxmlformats.org/officeDocument/2006/relationships/image" Target="../media/image7.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4.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hyperlink" Target="https://www.theguardian.com/business/2022/jan/31/tesco-to-close-jacks-discount-chain" TargetMode="External"/><Relationship Id="rId2" Type="http://schemas.openxmlformats.org/officeDocument/2006/relationships/hyperlink" Target="https://www.bbc.co.uk/bitesize/guides/zhb6vk7/revision/5"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8" name="Picture 7" descr="Diagram&#10;&#10;Description automatically generated with medium confidence">
            <a:extLst>
              <a:ext uri="{FF2B5EF4-FFF2-40B4-BE49-F238E27FC236}">
                <a16:creationId xmlns:a16="http://schemas.microsoft.com/office/drawing/2014/main" id="{A53F160D-F158-4AA4-B2B7-175B5355AB88}"/>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564128" y="3751673"/>
            <a:ext cx="3112008" cy="2334006"/>
          </a:xfrm>
          <a:prstGeom prst="rect">
            <a:avLst/>
          </a:prstGeom>
        </p:spPr>
      </p:pic>
      <p:sp>
        <p:nvSpPr>
          <p:cNvPr id="3" name="Subtitle 2">
            <a:extLst>
              <a:ext uri="{FF2B5EF4-FFF2-40B4-BE49-F238E27FC236}">
                <a16:creationId xmlns:a16="http://schemas.microsoft.com/office/drawing/2014/main" id="{F712D867-9BA6-473D-8205-6C2F7B091ADB}"/>
              </a:ext>
            </a:extLst>
          </p:cNvPr>
          <p:cNvSpPr>
            <a:spLocks noGrp="1"/>
          </p:cNvSpPr>
          <p:nvPr>
            <p:ph type="subTitle" idx="1"/>
          </p:nvPr>
        </p:nvSpPr>
        <p:spPr>
          <a:xfrm>
            <a:off x="1687424" y="1445176"/>
            <a:ext cx="3850733" cy="3031269"/>
          </a:xfrm>
        </p:spPr>
        <p:txBody>
          <a:bodyPr vert="horz" lIns="68580" tIns="34290" rIns="68580" bIns="34290" rtlCol="0" anchor="ctr">
            <a:normAutofit/>
          </a:bodyPr>
          <a:lstStyle/>
          <a:p>
            <a:pPr indent="-171450" algn="l">
              <a:buFont typeface="Arial" panose="020B0604020202020204" pitchFamily="34" charset="0"/>
              <a:buChar char="•"/>
            </a:pPr>
            <a:r>
              <a:rPr lang="en-US" sz="2400" b="1" dirty="0"/>
              <a:t>Definitions</a:t>
            </a:r>
          </a:p>
          <a:p>
            <a:pPr indent="-171450" algn="l">
              <a:buFont typeface="Arial" panose="020B0604020202020204" pitchFamily="34" charset="0"/>
              <a:buChar char="•"/>
            </a:pPr>
            <a:r>
              <a:rPr lang="en-US" sz="2400" dirty="0"/>
              <a:t>“Quality should be aimed at the needs of the customer, present and future.” </a:t>
            </a:r>
            <a:r>
              <a:rPr lang="en-US" sz="1800" dirty="0"/>
              <a:t>(W Edwards Deming, 1986)</a:t>
            </a:r>
          </a:p>
          <a:p>
            <a:pPr indent="-171450" algn="l">
              <a:buFont typeface="Arial" panose="020B0604020202020204" pitchFamily="34" charset="0"/>
              <a:buChar char="•"/>
            </a:pPr>
            <a:endParaRPr lang="en-US" sz="1350" dirty="0"/>
          </a:p>
          <a:p>
            <a:pPr indent="-171450" algn="l">
              <a:buFont typeface="Arial" panose="020B0604020202020204" pitchFamily="34" charset="0"/>
              <a:buChar char="•"/>
            </a:pPr>
            <a:endParaRPr lang="en-US" sz="1350" dirty="0"/>
          </a:p>
          <a:p>
            <a:pPr indent="-171450" algn="l">
              <a:buFont typeface="Arial" panose="020B0604020202020204" pitchFamily="34" charset="0"/>
              <a:buChar char="•"/>
            </a:pPr>
            <a:endParaRPr lang="en-US" sz="1350" dirty="0"/>
          </a:p>
        </p:txBody>
      </p:sp>
      <p:sp>
        <p:nvSpPr>
          <p:cNvPr id="6" name="TextBox 5">
            <a:extLst>
              <a:ext uri="{FF2B5EF4-FFF2-40B4-BE49-F238E27FC236}">
                <a16:creationId xmlns:a16="http://schemas.microsoft.com/office/drawing/2014/main" id="{68BC6047-9B2D-481E-93CE-50A09D08D730}"/>
              </a:ext>
            </a:extLst>
          </p:cNvPr>
          <p:cNvSpPr txBox="1"/>
          <p:nvPr/>
        </p:nvSpPr>
        <p:spPr>
          <a:xfrm>
            <a:off x="296030" y="1051092"/>
            <a:ext cx="5563268" cy="3425353"/>
          </a:xfrm>
          <a:prstGeom prst="rect">
            <a:avLst/>
          </a:prstGeom>
        </p:spPr>
        <p:txBody>
          <a:bodyPr vert="horz" lIns="68580" tIns="34290" rIns="68580" bIns="34290" rtlCol="0" anchor="b">
            <a:normAutofit/>
          </a:bodyPr>
          <a:lstStyle/>
          <a:p>
            <a:pPr>
              <a:lnSpc>
                <a:spcPct val="90000"/>
              </a:lnSpc>
              <a:spcBef>
                <a:spcPct val="0"/>
              </a:spcBef>
              <a:spcAft>
                <a:spcPts val="450"/>
              </a:spcAft>
            </a:pPr>
            <a:r>
              <a:rPr lang="en-US" sz="3300" kern="1200" dirty="0">
                <a:solidFill>
                  <a:schemeClr val="tx1"/>
                </a:solidFill>
                <a:latin typeface="+mj-lt"/>
                <a:ea typeface="+mj-ea"/>
                <a:cs typeface="+mj-cs"/>
              </a:rPr>
              <a:t>		</a:t>
            </a:r>
          </a:p>
        </p:txBody>
      </p:sp>
      <p:sp>
        <p:nvSpPr>
          <p:cNvPr id="4" name="TextBox 3">
            <a:extLst>
              <a:ext uri="{FF2B5EF4-FFF2-40B4-BE49-F238E27FC236}">
                <a16:creationId xmlns:a16="http://schemas.microsoft.com/office/drawing/2014/main" id="{18D024BC-37AB-4F71-9706-CB167A675306}"/>
              </a:ext>
            </a:extLst>
          </p:cNvPr>
          <p:cNvSpPr txBox="1"/>
          <p:nvPr/>
        </p:nvSpPr>
        <p:spPr>
          <a:xfrm>
            <a:off x="6217272" y="2063751"/>
            <a:ext cx="2566468" cy="3375845"/>
          </a:xfrm>
          <a:prstGeom prst="rect">
            <a:avLst/>
          </a:prstGeom>
        </p:spPr>
        <p:txBody>
          <a:bodyPr vert="horz" lIns="68580" tIns="34290" rIns="68580" bIns="34290" rtlCol="0">
            <a:normAutofit/>
          </a:bodyPr>
          <a:lstStyle/>
          <a:p>
            <a:pPr>
              <a:lnSpc>
                <a:spcPct val="90000"/>
              </a:lnSpc>
              <a:spcAft>
                <a:spcPts val="450"/>
              </a:spcAft>
            </a:pPr>
            <a:endParaRPr lang="en-US" sz="1500" dirty="0"/>
          </a:p>
        </p:txBody>
      </p:sp>
      <p:sp>
        <p:nvSpPr>
          <p:cNvPr id="9" name="TextBox 8">
            <a:extLst>
              <a:ext uri="{FF2B5EF4-FFF2-40B4-BE49-F238E27FC236}">
                <a16:creationId xmlns:a16="http://schemas.microsoft.com/office/drawing/2014/main" id="{4617B801-3A87-43D2-88C7-1D31B6B308FE}"/>
              </a:ext>
            </a:extLst>
          </p:cNvPr>
          <p:cNvSpPr txBox="1"/>
          <p:nvPr/>
        </p:nvSpPr>
        <p:spPr>
          <a:xfrm>
            <a:off x="3724578" y="3619069"/>
            <a:ext cx="2936875" cy="1661993"/>
          </a:xfrm>
          <a:prstGeom prst="rect">
            <a:avLst/>
          </a:prstGeom>
          <a:noFill/>
        </p:spPr>
        <p:txBody>
          <a:bodyPr wrap="square">
            <a:spAutoFit/>
          </a:bodyPr>
          <a:lstStyle/>
          <a:p>
            <a:pPr indent="-171450" algn="l">
              <a:buFont typeface="Arial" panose="020B0604020202020204" pitchFamily="34" charset="0"/>
              <a:buChar char="•"/>
            </a:pPr>
            <a:r>
              <a:rPr lang="en-US" sz="1800" dirty="0"/>
              <a:t>“Quality is one way of ensuring businesses attract and retain happy and loyal customers and build up an excellent reputation.”   </a:t>
            </a:r>
            <a:r>
              <a:rPr lang="en-US" sz="1200" dirty="0"/>
              <a:t>(BBC Bitesize, 2022)</a:t>
            </a:r>
          </a:p>
        </p:txBody>
      </p:sp>
      <p:sp>
        <p:nvSpPr>
          <p:cNvPr id="2" name="Rectangle 1">
            <a:extLst>
              <a:ext uri="{FF2B5EF4-FFF2-40B4-BE49-F238E27FC236}">
                <a16:creationId xmlns:a16="http://schemas.microsoft.com/office/drawing/2014/main" id="{FDA3C2E8-F409-4A60-AD82-03BC0F4B1BC9}"/>
              </a:ext>
            </a:extLst>
          </p:cNvPr>
          <p:cNvSpPr/>
          <p:nvPr/>
        </p:nvSpPr>
        <p:spPr>
          <a:xfrm>
            <a:off x="280060" y="127762"/>
            <a:ext cx="8773427" cy="923330"/>
          </a:xfrm>
          <a:prstGeom prst="rect">
            <a:avLst/>
          </a:prstGeom>
          <a:noFill/>
        </p:spPr>
        <p:txBody>
          <a:bodyPr wrap="none" lIns="91440" tIns="45720" rIns="91440" bIns="45720">
            <a:spAutoFit/>
          </a:bodyPr>
          <a:lstStyle/>
          <a:p>
            <a:pPr algn="ctr"/>
            <a:r>
              <a:rPr lang="en-US" sz="5400" b="1" kern="1200" cap="none" spc="0" dirty="0">
                <a:ln/>
                <a:pattFill prst="dkUpDiag">
                  <a:fgClr>
                    <a:schemeClr val="bg1">
                      <a:lumMod val="50000"/>
                    </a:schemeClr>
                  </a:fgClr>
                  <a:bgClr>
                    <a:schemeClr val="tx1">
                      <a:lumMod val="75000"/>
                      <a:lumOff val="25000"/>
                    </a:schemeClr>
                  </a:bgClr>
                </a:pattFill>
                <a:effectLst>
                  <a:outerShdw blurRad="38100" dist="19050" dir="2700000" algn="tl" rotWithShape="0">
                    <a:schemeClr val="dk1">
                      <a:lumMod val="50000"/>
                      <a:alpha val="40000"/>
                    </a:schemeClr>
                  </a:outerShdw>
                </a:effectLst>
                <a:latin typeface="+mj-lt"/>
                <a:ea typeface="+mj-ea"/>
                <a:cs typeface="+mj-cs"/>
              </a:rPr>
              <a:t>QUALITY MANAGEMENT</a:t>
            </a:r>
            <a:endParaRPr lang="en-GB" sz="5400" b="1" cap="none" spc="0" dirty="0">
              <a:ln/>
              <a:pattFill prst="dkUpDiag">
                <a:fgClr>
                  <a:schemeClr val="bg1">
                    <a:lumMod val="50000"/>
                  </a:schemeClr>
                </a:fgClr>
                <a:bgClr>
                  <a:schemeClr val="tx1">
                    <a:lumMod val="75000"/>
                    <a:lumOff val="25000"/>
                  </a:schemeClr>
                </a:bgClr>
              </a:pattFill>
              <a:effectLst>
                <a:outerShdw blurRad="38100" dist="19050" dir="2700000" algn="tl" rotWithShape="0">
                  <a:schemeClr val="dk1">
                    <a:lumMod val="50000"/>
                    <a:alpha val="40000"/>
                  </a:schemeClr>
                </a:outerShdw>
              </a:effectLst>
            </a:endParaRPr>
          </a:p>
        </p:txBody>
      </p:sp>
      <p:sp>
        <p:nvSpPr>
          <p:cNvPr id="5" name="Slide Number Placeholder 4">
            <a:extLst>
              <a:ext uri="{FF2B5EF4-FFF2-40B4-BE49-F238E27FC236}">
                <a16:creationId xmlns:a16="http://schemas.microsoft.com/office/drawing/2014/main" id="{E171F242-0686-444C-A97A-CEBB201748FC}"/>
              </a:ext>
            </a:extLst>
          </p:cNvPr>
          <p:cNvSpPr>
            <a:spLocks noGrp="1"/>
          </p:cNvSpPr>
          <p:nvPr>
            <p:ph type="sldNum" sz="quarter" idx="12"/>
          </p:nvPr>
        </p:nvSpPr>
        <p:spPr/>
        <p:txBody>
          <a:bodyPr/>
          <a:lstStyle/>
          <a:p>
            <a:fld id="{D57F1E4F-1CFF-5643-939E-02111984F565}" type="slidenum">
              <a:rPr lang="en-US" smtClean="0"/>
              <a:t>1</a:t>
            </a:fld>
            <a:endParaRPr lang="en-US" dirty="0"/>
          </a:p>
        </p:txBody>
      </p:sp>
      <p:sp>
        <p:nvSpPr>
          <p:cNvPr id="7" name="TextBox 6">
            <a:extLst>
              <a:ext uri="{FF2B5EF4-FFF2-40B4-BE49-F238E27FC236}">
                <a16:creationId xmlns:a16="http://schemas.microsoft.com/office/drawing/2014/main" id="{F7A8F216-826B-47BD-8D36-7FDF512DBB93}"/>
              </a:ext>
            </a:extLst>
          </p:cNvPr>
          <p:cNvSpPr txBox="1"/>
          <p:nvPr/>
        </p:nvSpPr>
        <p:spPr>
          <a:xfrm>
            <a:off x="5391509" y="5788325"/>
            <a:ext cx="3312544" cy="646331"/>
          </a:xfrm>
          <a:prstGeom prst="rect">
            <a:avLst/>
          </a:prstGeom>
          <a:noFill/>
        </p:spPr>
        <p:txBody>
          <a:bodyPr wrap="square" rtlCol="0">
            <a:spAutoFit/>
          </a:bodyPr>
          <a:lstStyle/>
          <a:p>
            <a:r>
              <a:rPr lang="en-GB" dirty="0"/>
              <a:t>Presented by: Sandra Boscaneanu 2016826</a:t>
            </a:r>
          </a:p>
        </p:txBody>
      </p:sp>
    </p:spTree>
    <p:extLst>
      <p:ext uri="{BB962C8B-B14F-4D97-AF65-F5344CB8AC3E}">
        <p14:creationId xmlns:p14="http://schemas.microsoft.com/office/powerpoint/2010/main" val="358912289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aphicFrame>
        <p:nvGraphicFramePr>
          <p:cNvPr id="59" name="Table 95">
            <a:extLst>
              <a:ext uri="{FF2B5EF4-FFF2-40B4-BE49-F238E27FC236}">
                <a16:creationId xmlns:a16="http://schemas.microsoft.com/office/drawing/2014/main" id="{6196666A-B8D7-47E8-9B5B-C4E3429C0036}"/>
              </a:ext>
            </a:extLst>
          </p:cNvPr>
          <p:cNvGraphicFramePr>
            <a:graphicFrameLocks noGrp="1"/>
          </p:cNvGraphicFramePr>
          <p:nvPr>
            <p:extLst>
              <p:ext uri="{D42A27DB-BD31-4B8C-83A1-F6EECF244321}">
                <p14:modId xmlns:p14="http://schemas.microsoft.com/office/powerpoint/2010/main" val="77323867"/>
              </p:ext>
            </p:extLst>
          </p:nvPr>
        </p:nvGraphicFramePr>
        <p:xfrm>
          <a:off x="4710742" y="3638243"/>
          <a:ext cx="3769025" cy="2041218"/>
        </p:xfrm>
        <a:graphic>
          <a:graphicData uri="http://schemas.openxmlformats.org/drawingml/2006/table">
            <a:tbl>
              <a:tblPr firstRow="1" bandRow="1">
                <a:tableStyleId>{5C22544A-7EE6-4342-B048-85BDC9FD1C3A}</a:tableStyleId>
              </a:tblPr>
              <a:tblGrid>
                <a:gridCol w="1871213">
                  <a:extLst>
                    <a:ext uri="{9D8B030D-6E8A-4147-A177-3AD203B41FA5}">
                      <a16:colId xmlns:a16="http://schemas.microsoft.com/office/drawing/2014/main" val="1638239832"/>
                    </a:ext>
                  </a:extLst>
                </a:gridCol>
                <a:gridCol w="1897812">
                  <a:extLst>
                    <a:ext uri="{9D8B030D-6E8A-4147-A177-3AD203B41FA5}">
                      <a16:colId xmlns:a16="http://schemas.microsoft.com/office/drawing/2014/main" val="1546022434"/>
                    </a:ext>
                  </a:extLst>
                </a:gridCol>
              </a:tblGrid>
              <a:tr h="296694">
                <a:tc>
                  <a:txBody>
                    <a:bodyPr/>
                    <a:lstStyle/>
                    <a:p>
                      <a:r>
                        <a:rPr lang="en-GB" sz="1400" dirty="0"/>
                        <a:t>Advantages </a:t>
                      </a:r>
                    </a:p>
                  </a:txBody>
                  <a:tcPr marL="68580" marR="68580" marT="34290" marB="34290"/>
                </a:tc>
                <a:tc>
                  <a:txBody>
                    <a:bodyPr/>
                    <a:lstStyle/>
                    <a:p>
                      <a:r>
                        <a:rPr lang="en-GB" sz="1400" dirty="0"/>
                        <a:t>Disadvantages </a:t>
                      </a:r>
                    </a:p>
                  </a:txBody>
                  <a:tcPr marL="68580" marR="68580" marT="34290" marB="34290"/>
                </a:tc>
                <a:extLst>
                  <a:ext uri="{0D108BD9-81ED-4DB2-BD59-A6C34878D82A}">
                    <a16:rowId xmlns:a16="http://schemas.microsoft.com/office/drawing/2014/main" val="1933274247"/>
                  </a:ext>
                </a:extLst>
              </a:tr>
              <a:tr h="581508">
                <a:tc>
                  <a:txBody>
                    <a:bodyPr/>
                    <a:lstStyle/>
                    <a:p>
                      <a:r>
                        <a:rPr lang="en-GB" sz="1400" dirty="0"/>
                        <a:t>Long-term relationship</a:t>
                      </a:r>
                    </a:p>
                  </a:txBody>
                  <a:tcPr marL="68580" marR="68580" marT="34290" marB="34290"/>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sz="1400" dirty="0"/>
                        <a:t>Expensive</a:t>
                      </a:r>
                    </a:p>
                    <a:p>
                      <a:endParaRPr lang="en-GB" sz="1400" dirty="0"/>
                    </a:p>
                  </a:txBody>
                  <a:tcPr marL="68580" marR="68580" marT="34290" marB="34290"/>
                </a:tc>
                <a:extLst>
                  <a:ext uri="{0D108BD9-81ED-4DB2-BD59-A6C34878D82A}">
                    <a16:rowId xmlns:a16="http://schemas.microsoft.com/office/drawing/2014/main" val="4179345"/>
                  </a:ext>
                </a:extLst>
              </a:tr>
              <a:tr h="581508">
                <a:tc>
                  <a:txBody>
                    <a:bodyPr/>
                    <a:lstStyle/>
                    <a:p>
                      <a:r>
                        <a:rPr lang="en-GB" sz="1400" dirty="0"/>
                        <a:t>Focus on people</a:t>
                      </a:r>
                    </a:p>
                  </a:txBody>
                  <a:tcPr marL="68580" marR="68580" marT="34290" marB="34290"/>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sz="1400" dirty="0"/>
                        <a:t>Is not certified </a:t>
                      </a:r>
                    </a:p>
                  </a:txBody>
                  <a:tcPr marL="68580" marR="68580" marT="34290" marB="34290"/>
                </a:tc>
                <a:extLst>
                  <a:ext uri="{0D108BD9-81ED-4DB2-BD59-A6C34878D82A}">
                    <a16:rowId xmlns:a16="http://schemas.microsoft.com/office/drawing/2014/main" val="148267785"/>
                  </a:ext>
                </a:extLst>
              </a:tr>
              <a:tr h="581508">
                <a:tc>
                  <a:txBody>
                    <a:bodyPr/>
                    <a:lstStyle/>
                    <a:p>
                      <a:r>
                        <a:rPr lang="en-GB" sz="1400" dirty="0"/>
                        <a:t>Constantly improve</a:t>
                      </a:r>
                    </a:p>
                  </a:txBody>
                  <a:tcPr marL="68580" marR="68580" marT="34290" marB="34290"/>
                </a:tc>
                <a:tc>
                  <a:txBody>
                    <a:bodyPr/>
                    <a:lstStyle/>
                    <a:p>
                      <a:r>
                        <a:rPr lang="en-GB" sz="1400" dirty="0"/>
                        <a:t>Length process</a:t>
                      </a:r>
                    </a:p>
                  </a:txBody>
                  <a:tcPr marL="68580" marR="68580" marT="34290" marB="34290"/>
                </a:tc>
                <a:extLst>
                  <a:ext uri="{0D108BD9-81ED-4DB2-BD59-A6C34878D82A}">
                    <a16:rowId xmlns:a16="http://schemas.microsoft.com/office/drawing/2014/main" val="3786348711"/>
                  </a:ext>
                </a:extLst>
              </a:tr>
            </a:tbl>
          </a:graphicData>
        </a:graphic>
      </p:graphicFrame>
      <p:sp>
        <p:nvSpPr>
          <p:cNvPr id="4" name="TextBox 3">
            <a:extLst>
              <a:ext uri="{FF2B5EF4-FFF2-40B4-BE49-F238E27FC236}">
                <a16:creationId xmlns:a16="http://schemas.microsoft.com/office/drawing/2014/main" id="{3D2746D5-3EB1-4D19-830A-F03BF804E085}"/>
              </a:ext>
            </a:extLst>
          </p:cNvPr>
          <p:cNvSpPr txBox="1"/>
          <p:nvPr/>
        </p:nvSpPr>
        <p:spPr>
          <a:xfrm>
            <a:off x="6011120" y="5845198"/>
            <a:ext cx="2998573" cy="369332"/>
          </a:xfrm>
          <a:prstGeom prst="rect">
            <a:avLst/>
          </a:prstGeom>
          <a:noFill/>
        </p:spPr>
        <p:txBody>
          <a:bodyPr wrap="square" rtlCol="0">
            <a:spAutoFit/>
          </a:bodyPr>
          <a:lstStyle/>
          <a:p>
            <a:r>
              <a:rPr lang="en-GB" sz="1800" dirty="0">
                <a:effectLst/>
                <a:latin typeface="Calibri" panose="020F0502020204030204" pitchFamily="34" charset="0"/>
                <a:ea typeface="Calibri" panose="020F0502020204030204" pitchFamily="34" charset="0"/>
                <a:cs typeface="Times New Roman" panose="02020603050405020304" pitchFamily="18" charset="0"/>
              </a:rPr>
              <a:t>Kanji and Asher (1993)</a:t>
            </a:r>
            <a:endParaRPr lang="en-GB" dirty="0"/>
          </a:p>
        </p:txBody>
      </p:sp>
      <p:sp>
        <p:nvSpPr>
          <p:cNvPr id="5" name="Rectangle 4">
            <a:extLst>
              <a:ext uri="{FF2B5EF4-FFF2-40B4-BE49-F238E27FC236}">
                <a16:creationId xmlns:a16="http://schemas.microsoft.com/office/drawing/2014/main" id="{85720F8D-F37A-41A2-9F8E-E239AF6669CC}"/>
              </a:ext>
            </a:extLst>
          </p:cNvPr>
          <p:cNvSpPr/>
          <p:nvPr/>
        </p:nvSpPr>
        <p:spPr>
          <a:xfrm>
            <a:off x="1315527" y="556966"/>
            <a:ext cx="6512945" cy="1772166"/>
          </a:xfrm>
          <a:prstGeom prst="rect">
            <a:avLst/>
          </a:prstGeom>
          <a:noFill/>
        </p:spPr>
        <p:txBody>
          <a:bodyPr wrap="square" lIns="91440" tIns="45720" rIns="91440" bIns="45720">
            <a:spAutoFit/>
          </a:bodyPr>
          <a:lstStyle/>
          <a:p>
            <a:pPr algn="ctr"/>
            <a:r>
              <a:rPr lang="en-US" sz="5400" b="1" cap="none" spc="0" dirty="0">
                <a:ln w="12700">
                  <a:solidFill>
                    <a:schemeClr val="accent3">
                      <a:lumMod val="50000"/>
                    </a:schemeClr>
                  </a:solidFill>
                  <a:prstDash val="solid"/>
                </a:ln>
                <a:pattFill prst="narHorz">
                  <a:fgClr>
                    <a:schemeClr val="accent3"/>
                  </a:fgClr>
                  <a:bgClr>
                    <a:schemeClr val="accent3">
                      <a:lumMod val="40000"/>
                      <a:lumOff val="60000"/>
                    </a:schemeClr>
                  </a:bgClr>
                </a:pattFill>
                <a:effectLst>
                  <a:innerShdw blurRad="177800">
                    <a:schemeClr val="accent3">
                      <a:lumMod val="50000"/>
                    </a:schemeClr>
                  </a:innerShdw>
                </a:effectLst>
              </a:rPr>
              <a:t>TOTAL QUALITY MANAGEMENT</a:t>
            </a:r>
            <a:endParaRPr lang="en-GB" sz="5400" b="1" cap="none" spc="0" dirty="0">
              <a:ln w="12700">
                <a:solidFill>
                  <a:schemeClr val="accent3">
                    <a:lumMod val="50000"/>
                  </a:schemeClr>
                </a:solidFill>
                <a:prstDash val="solid"/>
              </a:ln>
              <a:pattFill prst="narHorz">
                <a:fgClr>
                  <a:schemeClr val="accent3"/>
                </a:fgClr>
                <a:bgClr>
                  <a:schemeClr val="accent3">
                    <a:lumMod val="40000"/>
                    <a:lumOff val="60000"/>
                  </a:schemeClr>
                </a:bgClr>
              </a:pattFill>
              <a:effectLst>
                <a:innerShdw blurRad="177800">
                  <a:schemeClr val="accent3">
                    <a:lumMod val="50000"/>
                  </a:schemeClr>
                </a:innerShdw>
              </a:effectLst>
            </a:endParaRPr>
          </a:p>
        </p:txBody>
      </p:sp>
      <p:sp>
        <p:nvSpPr>
          <p:cNvPr id="8" name="TextBox 7">
            <a:extLst>
              <a:ext uri="{FF2B5EF4-FFF2-40B4-BE49-F238E27FC236}">
                <a16:creationId xmlns:a16="http://schemas.microsoft.com/office/drawing/2014/main" id="{C0704094-28C3-4DCD-8154-4B834FC83755}"/>
              </a:ext>
            </a:extLst>
          </p:cNvPr>
          <p:cNvSpPr txBox="1"/>
          <p:nvPr/>
        </p:nvSpPr>
        <p:spPr>
          <a:xfrm>
            <a:off x="736599" y="2604479"/>
            <a:ext cx="4181001" cy="2492990"/>
          </a:xfrm>
          <a:prstGeom prst="rect">
            <a:avLst/>
          </a:prstGeom>
          <a:noFill/>
        </p:spPr>
        <p:txBody>
          <a:bodyPr wrap="square" rtlCol="0">
            <a:spAutoFit/>
          </a:bodyPr>
          <a:lstStyle/>
          <a:p>
            <a:r>
              <a:rPr lang="en-GB" sz="2400" dirty="0"/>
              <a:t>TQM embrace four principles:</a:t>
            </a:r>
          </a:p>
          <a:p>
            <a:r>
              <a:rPr lang="en-GB" sz="2400" dirty="0"/>
              <a:t> 1.	customer focus</a:t>
            </a:r>
          </a:p>
          <a:p>
            <a:r>
              <a:rPr lang="en-GB" sz="2400" dirty="0"/>
              <a:t>2.	management by fact</a:t>
            </a:r>
          </a:p>
          <a:p>
            <a:r>
              <a:rPr lang="en-GB" sz="2400" dirty="0"/>
              <a:t>3.	people-based management</a:t>
            </a:r>
          </a:p>
          <a:p>
            <a:r>
              <a:rPr lang="en-GB" sz="2400" dirty="0"/>
              <a:t>4.	continuous improvement</a:t>
            </a:r>
          </a:p>
          <a:p>
            <a:endParaRPr lang="en-GB" dirty="0"/>
          </a:p>
          <a:p>
            <a:r>
              <a:rPr lang="en-GB" dirty="0"/>
              <a:t> </a:t>
            </a:r>
          </a:p>
        </p:txBody>
      </p:sp>
      <p:sp>
        <p:nvSpPr>
          <p:cNvPr id="9" name="Slide Number Placeholder 8">
            <a:extLst>
              <a:ext uri="{FF2B5EF4-FFF2-40B4-BE49-F238E27FC236}">
                <a16:creationId xmlns:a16="http://schemas.microsoft.com/office/drawing/2014/main" id="{751C8577-09A6-4712-ABA5-8C27B8519C7C}"/>
              </a:ext>
            </a:extLst>
          </p:cNvPr>
          <p:cNvSpPr>
            <a:spLocks noGrp="1"/>
          </p:cNvSpPr>
          <p:nvPr>
            <p:ph type="sldNum" sz="quarter" idx="12"/>
          </p:nvPr>
        </p:nvSpPr>
        <p:spPr/>
        <p:txBody>
          <a:bodyPr/>
          <a:lstStyle/>
          <a:p>
            <a:fld id="{D57F1E4F-1CFF-5643-939E-02111984F565}" type="slidenum">
              <a:rPr lang="en-US" smtClean="0"/>
              <a:t>2</a:t>
            </a:fld>
            <a:endParaRPr lang="en-US" dirty="0"/>
          </a:p>
        </p:txBody>
      </p:sp>
    </p:spTree>
    <p:extLst>
      <p:ext uri="{BB962C8B-B14F-4D97-AF65-F5344CB8AC3E}">
        <p14:creationId xmlns:p14="http://schemas.microsoft.com/office/powerpoint/2010/main" val="238394165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a:extLst>
              <a:ext uri="{FF2B5EF4-FFF2-40B4-BE49-F238E27FC236}">
                <a16:creationId xmlns:a16="http://schemas.microsoft.com/office/drawing/2014/main" id="{40E9CB9C-5EA9-49C8-964A-F6B733C433C7}"/>
              </a:ext>
            </a:extLst>
          </p:cNvPr>
          <p:cNvSpPr>
            <a:spLocks noGrp="1"/>
          </p:cNvSpPr>
          <p:nvPr>
            <p:ph sz="half" idx="2"/>
          </p:nvPr>
        </p:nvSpPr>
        <p:spPr>
          <a:xfrm>
            <a:off x="689047" y="4064100"/>
            <a:ext cx="3725070" cy="1928577"/>
          </a:xfrm>
        </p:spPr>
        <p:txBody>
          <a:bodyPr>
            <a:noAutofit/>
          </a:bodyPr>
          <a:lstStyle/>
          <a:p>
            <a:pPr marL="0" indent="0">
              <a:buNone/>
            </a:pPr>
            <a:r>
              <a:rPr lang="en-GB" dirty="0"/>
              <a:t>Advantages</a:t>
            </a:r>
            <a:endParaRPr lang="en-GB" sz="1800" dirty="0"/>
          </a:p>
          <a:p>
            <a:r>
              <a:rPr lang="en-GB" sz="1600" dirty="0"/>
              <a:t>COMPETITIVE</a:t>
            </a:r>
          </a:p>
          <a:p>
            <a:pPr marL="0" indent="0">
              <a:buNone/>
            </a:pPr>
            <a:r>
              <a:rPr lang="en-GB" sz="2000" dirty="0"/>
              <a:t>Disadvantages</a:t>
            </a:r>
            <a:endParaRPr lang="en-GB" sz="1800" dirty="0"/>
          </a:p>
          <a:p>
            <a:r>
              <a:rPr lang="en-GB" sz="1600" dirty="0"/>
              <a:t>TIME CONSUMING</a:t>
            </a:r>
          </a:p>
          <a:p>
            <a:pPr marL="0" indent="0" algn="r">
              <a:buNone/>
            </a:pPr>
            <a:r>
              <a:rPr lang="en-GB" sz="1600" dirty="0"/>
              <a:t>(Havlicek, K et al. 2013)</a:t>
            </a:r>
          </a:p>
        </p:txBody>
      </p:sp>
      <p:sp>
        <p:nvSpPr>
          <p:cNvPr id="7" name="TextBox 6">
            <a:extLst>
              <a:ext uri="{FF2B5EF4-FFF2-40B4-BE49-F238E27FC236}">
                <a16:creationId xmlns:a16="http://schemas.microsoft.com/office/drawing/2014/main" id="{CAFF1703-AEC4-4952-813F-6463A69A870D}"/>
              </a:ext>
            </a:extLst>
          </p:cNvPr>
          <p:cNvSpPr txBox="1"/>
          <p:nvPr/>
        </p:nvSpPr>
        <p:spPr>
          <a:xfrm>
            <a:off x="709726" y="2375365"/>
            <a:ext cx="3544774" cy="1754326"/>
          </a:xfrm>
          <a:prstGeom prst="rect">
            <a:avLst/>
          </a:prstGeom>
          <a:noFill/>
        </p:spPr>
        <p:txBody>
          <a:bodyPr wrap="square" rtlCol="0">
            <a:spAutoFit/>
          </a:bodyPr>
          <a:lstStyle/>
          <a:p>
            <a:r>
              <a:rPr lang="en-GB" dirty="0"/>
              <a:t>EFQM is an organized management strategy based on a systematic comparison (benchmarking) method with other organisations that allows the organisation to self-evaluate in nine categories.</a:t>
            </a:r>
          </a:p>
        </p:txBody>
      </p:sp>
      <p:sp>
        <p:nvSpPr>
          <p:cNvPr id="11" name="Text Placeholder 10">
            <a:extLst>
              <a:ext uri="{FF2B5EF4-FFF2-40B4-BE49-F238E27FC236}">
                <a16:creationId xmlns:a16="http://schemas.microsoft.com/office/drawing/2014/main" id="{9D328588-DFFE-4622-957E-467CF7BD38AB}"/>
              </a:ext>
            </a:extLst>
          </p:cNvPr>
          <p:cNvSpPr>
            <a:spLocks noGrp="1"/>
          </p:cNvSpPr>
          <p:nvPr>
            <p:ph type="body" idx="1"/>
          </p:nvPr>
        </p:nvSpPr>
        <p:spPr>
          <a:xfrm>
            <a:off x="867609" y="1032646"/>
            <a:ext cx="3704391" cy="740218"/>
          </a:xfrm>
        </p:spPr>
        <p:txBody>
          <a:bodyPr/>
          <a:lstStyle/>
          <a:p>
            <a:r>
              <a:rPr lang="en-GB" b="1" dirty="0">
                <a:solidFill>
                  <a:srgbClr val="002060"/>
                </a:solidFill>
              </a:rPr>
              <a:t>European Foundation  Quality Management</a:t>
            </a:r>
          </a:p>
        </p:txBody>
      </p:sp>
      <p:sp>
        <p:nvSpPr>
          <p:cNvPr id="15" name="TextBox 14">
            <a:extLst>
              <a:ext uri="{FF2B5EF4-FFF2-40B4-BE49-F238E27FC236}">
                <a16:creationId xmlns:a16="http://schemas.microsoft.com/office/drawing/2014/main" id="{D094BE7C-1B36-4C0B-948E-E4B2D7363E3D}"/>
              </a:ext>
            </a:extLst>
          </p:cNvPr>
          <p:cNvSpPr txBox="1"/>
          <p:nvPr/>
        </p:nvSpPr>
        <p:spPr>
          <a:xfrm>
            <a:off x="4729884" y="4517831"/>
            <a:ext cx="3825278" cy="1846659"/>
          </a:xfrm>
          <a:prstGeom prst="rect">
            <a:avLst/>
          </a:prstGeom>
          <a:noFill/>
        </p:spPr>
        <p:txBody>
          <a:bodyPr wrap="square" rtlCol="0">
            <a:spAutoFit/>
          </a:bodyPr>
          <a:lstStyle/>
          <a:p>
            <a:r>
              <a:rPr lang="en-GB" sz="2400" dirty="0"/>
              <a:t>Advantages</a:t>
            </a:r>
            <a:endParaRPr lang="en-GB" sz="1600" dirty="0"/>
          </a:p>
          <a:p>
            <a:pPr marL="285750" indent="-285750">
              <a:buFont typeface="Arial" panose="020B0604020202020204" pitchFamily="34" charset="0"/>
              <a:buChar char="•"/>
            </a:pPr>
            <a:r>
              <a:rPr lang="en-GB" sz="1600" dirty="0"/>
              <a:t>WASTE REDUCTION</a:t>
            </a:r>
          </a:p>
          <a:p>
            <a:r>
              <a:rPr lang="en-GB" sz="2400" dirty="0"/>
              <a:t>Disadvantages</a:t>
            </a:r>
            <a:endParaRPr lang="en-GB" sz="1600" dirty="0"/>
          </a:p>
          <a:p>
            <a:pPr marL="285750" indent="-285750">
              <a:buFont typeface="Arial" panose="020B0604020202020204" pitchFamily="34" charset="0"/>
              <a:buChar char="•"/>
            </a:pPr>
            <a:r>
              <a:rPr lang="en-GB" sz="1600" dirty="0"/>
              <a:t>CHANGE IS DIFFICULT</a:t>
            </a:r>
          </a:p>
          <a:p>
            <a:pPr lvl="4"/>
            <a:r>
              <a:rPr lang="es-ES" sz="1600" dirty="0"/>
              <a:t>(Juan A et al. 2017)</a:t>
            </a:r>
            <a:endParaRPr lang="en-GB" sz="1600" dirty="0"/>
          </a:p>
          <a:p>
            <a:endParaRPr lang="en-GB" dirty="0"/>
          </a:p>
        </p:txBody>
      </p:sp>
      <p:sp>
        <p:nvSpPr>
          <p:cNvPr id="16" name="Rectangle 15">
            <a:extLst>
              <a:ext uri="{FF2B5EF4-FFF2-40B4-BE49-F238E27FC236}">
                <a16:creationId xmlns:a16="http://schemas.microsoft.com/office/drawing/2014/main" id="{D3515856-8530-47CD-929E-009C8408AA82}"/>
              </a:ext>
            </a:extLst>
          </p:cNvPr>
          <p:cNvSpPr/>
          <p:nvPr/>
        </p:nvSpPr>
        <p:spPr>
          <a:xfrm>
            <a:off x="5161114" y="1539950"/>
            <a:ext cx="2920992" cy="923330"/>
          </a:xfrm>
          <a:prstGeom prst="rect">
            <a:avLst/>
          </a:prstGeom>
          <a:noFill/>
        </p:spPr>
        <p:txBody>
          <a:bodyPr wrap="none" lIns="91440" tIns="45720" rIns="91440" bIns="45720">
            <a:spAutoFit/>
          </a:bodyPr>
          <a:lstStyle/>
          <a:p>
            <a:pPr algn="ctr"/>
            <a:r>
              <a:rPr lang="en-GB" sz="5400" b="1" cap="none" spc="0" dirty="0">
                <a:ln w="12700">
                  <a:solidFill>
                    <a:schemeClr val="accent3">
                      <a:lumMod val="50000"/>
                    </a:schemeClr>
                  </a:solidFill>
                  <a:prstDash val="solid"/>
                </a:ln>
                <a:pattFill prst="narHorz">
                  <a:fgClr>
                    <a:schemeClr val="accent3"/>
                  </a:fgClr>
                  <a:bgClr>
                    <a:schemeClr val="accent3">
                      <a:lumMod val="40000"/>
                      <a:lumOff val="60000"/>
                    </a:schemeClr>
                  </a:bgClr>
                </a:pattFill>
                <a:effectLst>
                  <a:innerShdw blurRad="177800">
                    <a:schemeClr val="accent3">
                      <a:lumMod val="50000"/>
                    </a:schemeClr>
                  </a:innerShdw>
                </a:effectLst>
              </a:rPr>
              <a:t>KAIZEN</a:t>
            </a:r>
          </a:p>
        </p:txBody>
      </p:sp>
      <p:sp>
        <p:nvSpPr>
          <p:cNvPr id="18" name="Text Placeholder 17">
            <a:extLst>
              <a:ext uri="{FF2B5EF4-FFF2-40B4-BE49-F238E27FC236}">
                <a16:creationId xmlns:a16="http://schemas.microsoft.com/office/drawing/2014/main" id="{AABF48A5-4AF4-4D8C-91A9-CAD580AE9070}"/>
              </a:ext>
            </a:extLst>
          </p:cNvPr>
          <p:cNvSpPr>
            <a:spLocks noGrp="1"/>
          </p:cNvSpPr>
          <p:nvPr>
            <p:ph type="body" sz="quarter" idx="3"/>
          </p:nvPr>
        </p:nvSpPr>
        <p:spPr>
          <a:xfrm>
            <a:off x="4632283" y="2867144"/>
            <a:ext cx="3825278" cy="1635227"/>
          </a:xfrm>
        </p:spPr>
        <p:txBody>
          <a:bodyPr/>
          <a:lstStyle/>
          <a:p>
            <a:r>
              <a:rPr lang="en-GB" sz="1800" dirty="0">
                <a:solidFill>
                  <a:srgbClr val="002060"/>
                </a:solidFill>
              </a:rPr>
              <a:t>Kaizen is a Japanese phrase that means "improvement." It is based on the Japanese principle of continual development in business. Japanese manufacturing enterprises were more efficient than their peers because to this corporate style.</a:t>
            </a:r>
          </a:p>
        </p:txBody>
      </p:sp>
      <p:sp>
        <p:nvSpPr>
          <p:cNvPr id="19" name="Slide Number Placeholder 18">
            <a:extLst>
              <a:ext uri="{FF2B5EF4-FFF2-40B4-BE49-F238E27FC236}">
                <a16:creationId xmlns:a16="http://schemas.microsoft.com/office/drawing/2014/main" id="{070B4BC0-775C-4E6F-9647-BA9F23F7BFCF}"/>
              </a:ext>
            </a:extLst>
          </p:cNvPr>
          <p:cNvSpPr>
            <a:spLocks noGrp="1"/>
          </p:cNvSpPr>
          <p:nvPr>
            <p:ph type="sldNum" sz="quarter" idx="12"/>
          </p:nvPr>
        </p:nvSpPr>
        <p:spPr/>
        <p:txBody>
          <a:bodyPr/>
          <a:lstStyle/>
          <a:p>
            <a:fld id="{D57F1E4F-1CFF-5643-939E-02111984F565}" type="slidenum">
              <a:rPr lang="en-US" smtClean="0"/>
              <a:t>3</a:t>
            </a:fld>
            <a:endParaRPr lang="en-US" dirty="0"/>
          </a:p>
        </p:txBody>
      </p:sp>
    </p:spTree>
    <p:extLst>
      <p:ext uri="{BB962C8B-B14F-4D97-AF65-F5344CB8AC3E}">
        <p14:creationId xmlns:p14="http://schemas.microsoft.com/office/powerpoint/2010/main" val="59568711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F284E1A0-D574-44C8-B816-609EB703803E}"/>
              </a:ext>
            </a:extLst>
          </p:cNvPr>
          <p:cNvSpPr txBox="1"/>
          <p:nvPr/>
        </p:nvSpPr>
        <p:spPr>
          <a:xfrm>
            <a:off x="971551" y="982132"/>
            <a:ext cx="7200897" cy="1303867"/>
          </a:xfrm>
          <a:prstGeom prst="rect">
            <a:avLst/>
          </a:prstGeom>
        </p:spPr>
        <p:txBody>
          <a:bodyPr vert="horz" lIns="91440" tIns="45720" rIns="91440" bIns="45720" rtlCol="0" anchor="ctr">
            <a:normAutofit/>
          </a:bodyPr>
          <a:lstStyle/>
          <a:p>
            <a:pPr algn="ctr">
              <a:spcBef>
                <a:spcPct val="0"/>
              </a:spcBef>
              <a:spcAft>
                <a:spcPts val="600"/>
              </a:spcAft>
            </a:pPr>
            <a:r>
              <a:rPr lang="en-US" sz="4400" dirty="0">
                <a:ln w="3175" cmpd="sng">
                  <a:noFill/>
                </a:ln>
                <a:solidFill>
                  <a:srgbClr val="262626"/>
                </a:solidFill>
                <a:latin typeface="+mj-lt"/>
                <a:ea typeface="+mj-ea"/>
                <a:cs typeface="+mj-cs"/>
              </a:rPr>
              <a:t>SWOT Analysis TESCO</a:t>
            </a:r>
          </a:p>
        </p:txBody>
      </p:sp>
      <p:graphicFrame>
        <p:nvGraphicFramePr>
          <p:cNvPr id="2" name="Table 3">
            <a:extLst>
              <a:ext uri="{FF2B5EF4-FFF2-40B4-BE49-F238E27FC236}">
                <a16:creationId xmlns:a16="http://schemas.microsoft.com/office/drawing/2014/main" id="{8C0FC589-CEA6-441C-93E1-02EF381B1A4E}"/>
              </a:ext>
            </a:extLst>
          </p:cNvPr>
          <p:cNvGraphicFramePr>
            <a:graphicFrameLocks noGrp="1"/>
          </p:cNvGraphicFramePr>
          <p:nvPr>
            <p:ph idx="1"/>
            <p:extLst>
              <p:ext uri="{D42A27DB-BD31-4B8C-83A1-F6EECF244321}">
                <p14:modId xmlns:p14="http://schemas.microsoft.com/office/powerpoint/2010/main" val="277481901"/>
              </p:ext>
            </p:extLst>
          </p:nvPr>
        </p:nvGraphicFramePr>
        <p:xfrm>
          <a:off x="1035170" y="2889849"/>
          <a:ext cx="7137278" cy="2675379"/>
        </p:xfrm>
        <a:graphic>
          <a:graphicData uri="http://schemas.openxmlformats.org/drawingml/2006/table">
            <a:tbl>
              <a:tblPr firstRow="1" bandRow="1">
                <a:tableStyleId>{5C22544A-7EE6-4342-B048-85BDC9FD1C3A}</a:tableStyleId>
              </a:tblPr>
              <a:tblGrid>
                <a:gridCol w="3568639">
                  <a:extLst>
                    <a:ext uri="{9D8B030D-6E8A-4147-A177-3AD203B41FA5}">
                      <a16:colId xmlns:a16="http://schemas.microsoft.com/office/drawing/2014/main" val="1599530718"/>
                    </a:ext>
                  </a:extLst>
                </a:gridCol>
                <a:gridCol w="3568639">
                  <a:extLst>
                    <a:ext uri="{9D8B030D-6E8A-4147-A177-3AD203B41FA5}">
                      <a16:colId xmlns:a16="http://schemas.microsoft.com/office/drawing/2014/main" val="1391560746"/>
                    </a:ext>
                  </a:extLst>
                </a:gridCol>
              </a:tblGrid>
              <a:tr h="1409128">
                <a:tc>
                  <a:txBody>
                    <a:bodyPr/>
                    <a:lstStyle/>
                    <a:p>
                      <a:pPr algn="ctr"/>
                      <a:r>
                        <a:rPr lang="en-GB" sz="2800"/>
                        <a:t>Strengths</a:t>
                      </a:r>
                    </a:p>
                    <a:p>
                      <a:pPr marL="342900" indent="-342900">
                        <a:buFont typeface="Arial" panose="020B0604020202020204" pitchFamily="34" charset="0"/>
                        <a:buChar char="•"/>
                      </a:pPr>
                      <a:r>
                        <a:rPr lang="en-GB" sz="2400"/>
                        <a:t>Modern Slavery Intelligence</a:t>
                      </a:r>
                    </a:p>
                  </a:txBody>
                  <a:tcPr marL="81433" marR="81433" marT="40716" marB="40716">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sz="2800" dirty="0"/>
                        <a:t>Weaknesses</a:t>
                      </a:r>
                    </a:p>
                    <a:p>
                      <a:pPr algn="ctr"/>
                      <a:r>
                        <a:rPr lang="en-GB" sz="2800" dirty="0"/>
                        <a:t>Environment hazard product</a:t>
                      </a:r>
                    </a:p>
                  </a:txBody>
                  <a:tcPr marL="81433" marR="81433" marT="40716" marB="40716">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522296435"/>
                  </a:ext>
                </a:extLst>
              </a:tr>
              <a:tr h="1266251">
                <a:tc>
                  <a:txBody>
                    <a:bodyPr/>
                    <a:lstStyle/>
                    <a:p>
                      <a:pPr algn="ctr"/>
                      <a:r>
                        <a:rPr lang="en-GB" sz="2800"/>
                        <a:t>Opportunity</a:t>
                      </a:r>
                    </a:p>
                    <a:p>
                      <a:r>
                        <a:rPr lang="en-GB" sz="2100"/>
                        <a:t>Expanding business </a:t>
                      </a:r>
                    </a:p>
                  </a:txBody>
                  <a:tcPr marL="81433" marR="81433" marT="40716" marB="40716">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sz="2800" dirty="0"/>
                        <a:t>Threats</a:t>
                      </a:r>
                    </a:p>
                    <a:p>
                      <a:pPr marL="0" marR="0" lvl="0" indent="0" algn="l" defTabSz="457200" rtl="0" eaLnBrk="1" fontAlgn="auto" latinLnBrk="0" hangingPunct="1">
                        <a:lnSpc>
                          <a:spcPct val="100000"/>
                        </a:lnSpc>
                        <a:spcBef>
                          <a:spcPts val="0"/>
                        </a:spcBef>
                        <a:spcAft>
                          <a:spcPts val="0"/>
                        </a:spcAft>
                        <a:buClrTx/>
                        <a:buSzTx/>
                        <a:buFontTx/>
                        <a:buNone/>
                        <a:tabLst/>
                        <a:defRPr/>
                      </a:pPr>
                      <a:r>
                        <a:rPr lang="en-GB" sz="2400" dirty="0"/>
                        <a:t>Brexit</a:t>
                      </a:r>
                    </a:p>
                    <a:p>
                      <a:r>
                        <a:rPr lang="en-GB" sz="2400" dirty="0"/>
                        <a:t>Closing Jack store</a:t>
                      </a:r>
                    </a:p>
                  </a:txBody>
                  <a:tcPr marL="81433" marR="81433" marT="40716" marB="40716">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76730277"/>
                  </a:ext>
                </a:extLst>
              </a:tr>
            </a:tbl>
          </a:graphicData>
        </a:graphic>
      </p:graphicFrame>
      <p:sp>
        <p:nvSpPr>
          <p:cNvPr id="3" name="Slide Number Placeholder 2">
            <a:extLst>
              <a:ext uri="{FF2B5EF4-FFF2-40B4-BE49-F238E27FC236}">
                <a16:creationId xmlns:a16="http://schemas.microsoft.com/office/drawing/2014/main" id="{E8CAD321-2224-4B00-86F1-BC753C46A1E4}"/>
              </a:ext>
            </a:extLst>
          </p:cNvPr>
          <p:cNvSpPr>
            <a:spLocks noGrp="1"/>
          </p:cNvSpPr>
          <p:nvPr>
            <p:ph type="sldNum" sz="quarter" idx="12"/>
          </p:nvPr>
        </p:nvSpPr>
        <p:spPr/>
        <p:txBody>
          <a:bodyPr/>
          <a:lstStyle/>
          <a:p>
            <a:fld id="{D57F1E4F-1CFF-5643-939E-02111984F565}" type="slidenum">
              <a:rPr lang="en-US" smtClean="0"/>
              <a:t>4</a:t>
            </a:fld>
            <a:endParaRPr lang="en-US" dirty="0"/>
          </a:p>
        </p:txBody>
      </p:sp>
    </p:spTree>
    <p:extLst>
      <p:ext uri="{BB962C8B-B14F-4D97-AF65-F5344CB8AC3E}">
        <p14:creationId xmlns:p14="http://schemas.microsoft.com/office/powerpoint/2010/main" val="298843088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5CB6CC-4CB9-415A-AA3E-AA54599D9686}"/>
              </a:ext>
            </a:extLst>
          </p:cNvPr>
          <p:cNvSpPr>
            <a:spLocks noGrp="1"/>
          </p:cNvSpPr>
          <p:nvPr>
            <p:ph type="title"/>
          </p:nvPr>
        </p:nvSpPr>
        <p:spPr/>
        <p:txBody>
          <a:bodyPr/>
          <a:lstStyle/>
          <a:p>
            <a:r>
              <a:rPr lang="en-GB" dirty="0"/>
              <a:t>References </a:t>
            </a:r>
          </a:p>
        </p:txBody>
      </p:sp>
      <p:sp>
        <p:nvSpPr>
          <p:cNvPr id="3" name="Content Placeholder 2">
            <a:extLst>
              <a:ext uri="{FF2B5EF4-FFF2-40B4-BE49-F238E27FC236}">
                <a16:creationId xmlns:a16="http://schemas.microsoft.com/office/drawing/2014/main" id="{BCE76F4D-D22A-4700-A4A1-ED6CEEE23664}"/>
              </a:ext>
            </a:extLst>
          </p:cNvPr>
          <p:cNvSpPr>
            <a:spLocks noGrp="1"/>
          </p:cNvSpPr>
          <p:nvPr>
            <p:ph idx="1"/>
          </p:nvPr>
        </p:nvSpPr>
        <p:spPr>
          <a:xfrm>
            <a:off x="892193" y="2317606"/>
            <a:ext cx="7531717" cy="3444997"/>
          </a:xfrm>
        </p:spPr>
        <p:txBody>
          <a:bodyPr>
            <a:normAutofit fontScale="77500" lnSpcReduction="20000"/>
          </a:bodyPr>
          <a:lstStyle/>
          <a:p>
            <a:pPr marL="0" indent="0">
              <a:buNone/>
            </a:pPr>
            <a:endParaRPr lang="en-GB" dirty="0"/>
          </a:p>
          <a:p>
            <a:pPr>
              <a:buFont typeface="Wingdings" panose="05000000000000000000" pitchFamily="2" charset="2"/>
              <a:buChar char="§"/>
            </a:pPr>
            <a:r>
              <a:rPr lang="en-GB" sz="1700" dirty="0"/>
              <a:t>W. Edwards Deming (1986). Out of the crisis. Cambridge, Mass.: Massachusetts Institute Of Technology, Centre for Advanced Engineering Study.</a:t>
            </a:r>
          </a:p>
          <a:p>
            <a:pPr marR="0" lvl="0" algn="l" defTabSz="914400" rtl="0" eaLnBrk="0" fontAlgn="base" latinLnBrk="0" hangingPunct="0">
              <a:lnSpc>
                <a:spcPct val="100000"/>
              </a:lnSpc>
              <a:spcBef>
                <a:spcPct val="0"/>
              </a:spcBef>
              <a:spcAft>
                <a:spcPct val="0"/>
              </a:spcAft>
              <a:buClrTx/>
              <a:buSzTx/>
              <a:buFont typeface="Wingdings" panose="05000000000000000000" pitchFamily="2" charset="2"/>
              <a:buChar char="§"/>
              <a:tabLst/>
            </a:pPr>
            <a:r>
              <a:rPr kumimoji="0" lang="en-GB" altLang="en-US" sz="1700" b="0" i="0" u="none" strike="noStrike" cap="none" normalizeH="0" baseline="0" dirty="0">
                <a:ln>
                  <a:noFill/>
                </a:ln>
                <a:solidFill>
                  <a:srgbClr val="333333"/>
                </a:solidFill>
                <a:effectLst/>
                <a:latin typeface="+mn-lt"/>
                <a:cs typeface="Open Sans" panose="020B0606030504020204" pitchFamily="34" charset="0"/>
              </a:rPr>
              <a:t>Kanji, G. K. and Asher, M. 1996. Understanding Total Quality Management. In: 1996. 100 Methods for Total Quality Management, London: SAGE Publications Ltd. pp. 1-7 Available at: &lt;https://dx.doi.org/10.4135/9781446280164.n1&gt; (Accessed 16 Mar 2022).</a:t>
            </a:r>
          </a:p>
          <a:p>
            <a:pPr marR="0" lvl="0" algn="l" defTabSz="914400" rtl="0" eaLnBrk="0" fontAlgn="base" latinLnBrk="0" hangingPunct="0">
              <a:lnSpc>
                <a:spcPct val="100000"/>
              </a:lnSpc>
              <a:spcBef>
                <a:spcPct val="0"/>
              </a:spcBef>
              <a:spcAft>
                <a:spcPct val="0"/>
              </a:spcAft>
              <a:buClrTx/>
              <a:buSzTx/>
              <a:buFont typeface="Wingdings" panose="05000000000000000000" pitchFamily="2" charset="2"/>
              <a:buChar char="§"/>
              <a:tabLst/>
            </a:pPr>
            <a:r>
              <a:rPr lang="en-GB" sz="1700" dirty="0"/>
              <a:t>Quality management/continual improvement - Quality - Higher Business management Revision - BBC Bitesize. 2022. Available at: </a:t>
            </a:r>
            <a:r>
              <a:rPr lang="en-GB" sz="1700" dirty="0">
                <a:hlinkClick r:id="rId2"/>
              </a:rPr>
              <a:t>https://www.bbc.co.uk/bitesize/guides/zhb6vk7/revision/5</a:t>
            </a:r>
            <a:r>
              <a:rPr lang="en-GB" sz="1700" dirty="0"/>
              <a:t> &gt; (Accessed: 16 March 2022).</a:t>
            </a:r>
          </a:p>
          <a:p>
            <a:pPr>
              <a:buFont typeface="Wingdings" panose="05000000000000000000" pitchFamily="2" charset="2"/>
              <a:buChar char="§"/>
            </a:pPr>
            <a:r>
              <a:rPr lang="en-GB" sz="1700" dirty="0"/>
              <a:t>Tesco to close Jack’s discount chain of shops | Tesco | The Guardian. 2022. Available at: </a:t>
            </a:r>
            <a:r>
              <a:rPr lang="en-GB" sz="1700" dirty="0">
                <a:hlinkClick r:id="rId3"/>
              </a:rPr>
              <a:t>https://www.theguardian.com/business/2022/jan/31/tesco-to-close-jacks-discount-chain</a:t>
            </a:r>
            <a:r>
              <a:rPr lang="en-GB" sz="1700" dirty="0"/>
              <a:t> &gt; (Accessed: 18 March 2022).‌</a:t>
            </a:r>
          </a:p>
          <a:p>
            <a:pPr>
              <a:buFont typeface="Wingdings" panose="05000000000000000000" pitchFamily="2" charset="2"/>
              <a:buChar char="§"/>
            </a:pPr>
            <a:r>
              <a:rPr lang="en-GB" sz="1700" dirty="0"/>
              <a:t>Havlicek, K., </a:t>
            </a:r>
            <a:r>
              <a:rPr lang="en-GB" sz="1700" dirty="0" err="1"/>
              <a:t>Breckova</a:t>
            </a:r>
            <a:r>
              <a:rPr lang="en-GB" sz="1700" dirty="0"/>
              <a:t>, P. and </a:t>
            </a:r>
            <a:r>
              <a:rPr lang="en-GB" sz="1700" dirty="0" err="1"/>
              <a:t>Zampeta</a:t>
            </a:r>
            <a:r>
              <a:rPr lang="en-GB" sz="1700" dirty="0"/>
              <a:t>, V. (2013) ‘Quality management as a part of CRM’, European Research Studies, 16(4), p. 15–.</a:t>
            </a:r>
          </a:p>
          <a:p>
            <a:pPr>
              <a:buFont typeface="Wingdings" panose="05000000000000000000" pitchFamily="2" charset="2"/>
              <a:buChar char="§"/>
            </a:pPr>
            <a:r>
              <a:rPr lang="en-GB" sz="1700" dirty="0"/>
              <a:t>  Marin-Garcia, J.A., Juarez-</a:t>
            </a:r>
            <a:r>
              <a:rPr lang="en-GB" sz="1700" dirty="0" err="1"/>
              <a:t>Tarraga</a:t>
            </a:r>
            <a:r>
              <a:rPr lang="en-GB" sz="1700" dirty="0"/>
              <a:t>, A. and </a:t>
            </a:r>
            <a:r>
              <a:rPr lang="en-GB" sz="1700" dirty="0" err="1"/>
              <a:t>Santandreu-Mascarell</a:t>
            </a:r>
            <a:r>
              <a:rPr lang="en-GB" sz="1700" dirty="0"/>
              <a:t>, C. (2018) ‘Kaizen philosophy’, TQM journal, 30(4), pp. 296–320. doi:10.1108/TQM-12-2017-0176.</a:t>
            </a:r>
          </a:p>
          <a:p>
            <a:pPr>
              <a:buFont typeface="Wingdings" panose="05000000000000000000" pitchFamily="2" charset="2"/>
              <a:buChar char="§"/>
            </a:pPr>
            <a:endParaRPr lang="en-GB" sz="1600" dirty="0"/>
          </a:p>
          <a:p>
            <a:pPr>
              <a:buFont typeface="Wingdings" panose="05000000000000000000" pitchFamily="2" charset="2"/>
              <a:buChar char="§"/>
            </a:pPr>
            <a:endParaRPr lang="en-GB" dirty="0"/>
          </a:p>
        </p:txBody>
      </p:sp>
      <p:sp>
        <p:nvSpPr>
          <p:cNvPr id="8" name="Slide Number Placeholder 7">
            <a:extLst>
              <a:ext uri="{FF2B5EF4-FFF2-40B4-BE49-F238E27FC236}">
                <a16:creationId xmlns:a16="http://schemas.microsoft.com/office/drawing/2014/main" id="{D2BA8FD0-489B-4D5E-AF60-82FC70560B51}"/>
              </a:ext>
            </a:extLst>
          </p:cNvPr>
          <p:cNvSpPr>
            <a:spLocks noGrp="1"/>
          </p:cNvSpPr>
          <p:nvPr>
            <p:ph type="sldNum" sz="quarter" idx="12"/>
          </p:nvPr>
        </p:nvSpPr>
        <p:spPr/>
        <p:txBody>
          <a:bodyPr/>
          <a:lstStyle/>
          <a:p>
            <a:fld id="{D57F1E4F-1CFF-5643-939E-02111984F565}" type="slidenum">
              <a:rPr lang="en-US" smtClean="0"/>
              <a:t>5</a:t>
            </a:fld>
            <a:endParaRPr lang="en-US" dirty="0"/>
          </a:p>
        </p:txBody>
      </p:sp>
    </p:spTree>
    <p:extLst>
      <p:ext uri="{BB962C8B-B14F-4D97-AF65-F5344CB8AC3E}">
        <p14:creationId xmlns:p14="http://schemas.microsoft.com/office/powerpoint/2010/main" val="4195140470"/>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83992A"/>
      </a:accent1>
      <a:accent2>
        <a:srgbClr val="3C9770"/>
      </a:accent2>
      <a:accent3>
        <a:srgbClr val="44709D"/>
      </a:accent3>
      <a:accent4>
        <a:srgbClr val="A23C33"/>
      </a:accent4>
      <a:accent5>
        <a:srgbClr val="D97828"/>
      </a:accent5>
      <a:accent6>
        <a:srgbClr val="DEB340"/>
      </a:accent6>
      <a:hlink>
        <a:srgbClr val="A8BF4D"/>
      </a:hlink>
      <a:folHlink>
        <a:srgbClr val="B4CA80"/>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rotWithShape="1">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rnd" cmpd="sng" algn="ctr">
          <a:solidFill>
            <a:schemeClr val="phClr"/>
          </a:solidFill>
          <a:prstDash val="solid"/>
        </a:ln>
        <a:ln w="15875" cap="rnd" cmpd="sng" algn="ctr">
          <a:solidFill>
            <a:schemeClr val="phClr"/>
          </a:solidFill>
          <a:prstDash val="solid"/>
        </a:ln>
        <a:ln w="25400" cap="rnd"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7DAC20F1-423D-49E2-BD0B-50532748BAD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Organic</Template>
  <TotalTime>1776</TotalTime>
  <Words>492</Words>
  <Application>Microsoft Office PowerPoint</Application>
  <PresentationFormat>On-screen Show (4:3)</PresentationFormat>
  <Paragraphs>61</Paragraphs>
  <Slides>5</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5</vt:i4>
      </vt:variant>
    </vt:vector>
  </HeadingPairs>
  <TitlesOfParts>
    <vt:vector size="10" baseType="lpstr">
      <vt:lpstr>Arial</vt:lpstr>
      <vt:lpstr>Calibri</vt:lpstr>
      <vt:lpstr>Garamond</vt:lpstr>
      <vt:lpstr>Wingdings</vt:lpstr>
      <vt:lpstr>Organic</vt:lpstr>
      <vt:lpstr>PowerPoint Presentation</vt:lpstr>
      <vt:lpstr>PowerPoint Presentation</vt:lpstr>
      <vt:lpstr>PowerPoint Presentation</vt:lpstr>
      <vt:lpstr>PowerPoint Presentation</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Definition of what we mean by quality in relation to CRM, (google a definition of what quality means when is being used to describe CRM. Put the reference of the definition, as it need to be a direct quotation.</dc:title>
  <dc:creator>sandra boscaneanu</dc:creator>
  <cp:lastModifiedBy>sandra boscaneanu</cp:lastModifiedBy>
  <cp:revision>4</cp:revision>
  <dcterms:created xsi:type="dcterms:W3CDTF">2022-03-08T23:28:53Z</dcterms:created>
  <dcterms:modified xsi:type="dcterms:W3CDTF">2022-03-18T14:06:56Z</dcterms:modified>
</cp:coreProperties>
</file>