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omments/modernComment_106_C7D21485.xml" ContentType="application/vnd.ms-powerpoint.comment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6" r:id="rId1"/>
  </p:sldMasterIdLst>
  <p:notesMasterIdLst>
    <p:notesMasterId r:id="rId11"/>
  </p:notesMasterIdLst>
  <p:sldIdLst>
    <p:sldId id="256" r:id="rId2"/>
    <p:sldId id="257" r:id="rId3"/>
    <p:sldId id="258" r:id="rId4"/>
    <p:sldId id="266" r:id="rId5"/>
    <p:sldId id="267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AE763C20-DC37-27B6-B204-6472FCB7233E}" name="Suchitra Bhandari" initials="SB" userId="S::F2509205@fairfield.ac::1e267a00-c988-4621-89b6-0772a5578d99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omments/modernComment_106_C7D2148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1C34745E-DF99-41FA-AF1E-185C8781404C}" authorId="{AE763C20-DC37-27B6-B204-6472FCB7233E}" created="2026-02-12T17:09:49.14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352433797" sldId="262"/>
      <ac:picMk id="5" creationId="{D04C8D38-A7E3-B200-D984-2008CA8AA2E6}"/>
    </ac:deMkLst>
    <p188:txBody>
      <a:bodyPr/>
      <a:lstStyle/>
      <a:p>
        <a:r>
          <a:rPr lang="en-GB"/>
          <a:t>Entrepreneur Media, 2023&lt;IBISWorld,)</a:t>
        </a:r>
      </a:p>
    </p188:txBody>
  </p188:cm>
  <p188:cm id="{D85B9D15-6435-4E9F-88F2-7412027B9510}" authorId="{AE763C20-DC37-27B6-B204-6472FCB7233E}" created="2026-02-12T17:12:06.25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352433797" sldId="262"/>
      <ac:picMk id="5" creationId="{D04C8D38-A7E3-B200-D984-2008CA8AA2E6}"/>
    </ac:deMkLst>
    <p188:txBody>
      <a:bodyPr/>
      <a:lstStyle/>
      <a:p>
        <a:r>
          <a:rPr lang="en-GB"/>
          <a:t>(Entrepreneur Media, 2023, IBISWorld, 2024)</a:t>
        </a:r>
      </a:p>
    </p188:txBody>
  </p188:cm>
</p188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22DC27-EF40-4CE2-89E0-9AB0BA166291}" type="doc">
      <dgm:prSet loTypeId="urn:microsoft.com/office/officeart/2005/8/layout/vProcess5" loCatId="process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0E9BCD5-1814-4102-998D-F2CF2752555E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8C3027B1-A2D5-416E-8231-9CEE0B2B5C27}" type="parTrans" cxnId="{2B1F94FC-70B5-4B95-A285-F7F58A506410}">
      <dgm:prSet/>
      <dgm:spPr/>
      <dgm:t>
        <a:bodyPr/>
        <a:lstStyle/>
        <a:p>
          <a:endParaRPr lang="en-US"/>
        </a:p>
      </dgm:t>
    </dgm:pt>
    <dgm:pt modelId="{ED2FDEC9-3705-42D2-A98D-706F4B11EA51}" type="sibTrans" cxnId="{2B1F94FC-70B5-4B95-A285-F7F58A50641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553D2BD-1E1F-410F-BE44-72D3B89C1CB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 my presentation will provide :</a:t>
          </a:r>
          <a:endParaRPr lang="en-US" dirty="0"/>
        </a:p>
      </dgm:t>
    </dgm:pt>
    <dgm:pt modelId="{985D8E3E-752A-4003-914E-5E99DDA48FE0}" type="parTrans" cxnId="{33548EF3-30B6-4911-8402-99CCDEFC4CDB}">
      <dgm:prSet/>
      <dgm:spPr/>
      <dgm:t>
        <a:bodyPr/>
        <a:lstStyle/>
        <a:p>
          <a:endParaRPr lang="en-US"/>
        </a:p>
      </dgm:t>
    </dgm:pt>
    <dgm:pt modelId="{9750C960-18BF-4B72-8178-F139FA4C3F0C}" type="sibTrans" cxnId="{33548EF3-30B6-4911-8402-99CCDEFC4CD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33A42E5-D4E2-4FCF-BDFD-1BEF5CEEB1D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Provide overview Green Haven Florists and the nature and the scope of the problem they are encountering.</a:t>
          </a:r>
          <a:endParaRPr lang="en-US"/>
        </a:p>
      </dgm:t>
    </dgm:pt>
    <dgm:pt modelId="{035EC685-BD2E-4FEC-AFBF-283ECC2D2656}" type="parTrans" cxnId="{9272AE48-034B-4F79-88DB-AC27619C8FF5}">
      <dgm:prSet/>
      <dgm:spPr/>
      <dgm:t>
        <a:bodyPr/>
        <a:lstStyle/>
        <a:p>
          <a:endParaRPr lang="en-US"/>
        </a:p>
      </dgm:t>
    </dgm:pt>
    <dgm:pt modelId="{3E21542C-55E8-4744-85AC-C924B3C1AE8E}" type="sibTrans" cxnId="{9272AE48-034B-4F79-88DB-AC27619C8FF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84C8E2C-7FBD-47E3-B7F9-8A2159F2E6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Providing application of the 5W2H module as summaries these issues.</a:t>
          </a:r>
          <a:endParaRPr lang="en-US"/>
        </a:p>
      </dgm:t>
    </dgm:pt>
    <dgm:pt modelId="{1DEDCB28-A506-4C53-A41C-46C342A96293}" type="parTrans" cxnId="{16A03C6D-2567-40C4-9165-900F0A2784AE}">
      <dgm:prSet/>
      <dgm:spPr/>
      <dgm:t>
        <a:bodyPr/>
        <a:lstStyle/>
        <a:p>
          <a:endParaRPr lang="en-US"/>
        </a:p>
      </dgm:t>
    </dgm:pt>
    <dgm:pt modelId="{AF4CB8C6-43BF-444D-B13D-0B22C9D0C7D2}" type="sibTrans" cxnId="{16A03C6D-2567-40C4-9165-900F0A2784A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0B6C4BC-1C01-46FC-BFB8-EC8834300D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Provide and application of the PESTEL framework.</a:t>
          </a:r>
          <a:endParaRPr lang="en-US"/>
        </a:p>
      </dgm:t>
    </dgm:pt>
    <dgm:pt modelId="{03F1064E-7508-4EDD-87CE-F63C43DB3819}" type="parTrans" cxnId="{8A419AAE-FBF2-488A-961C-B771CB922771}">
      <dgm:prSet/>
      <dgm:spPr/>
      <dgm:t>
        <a:bodyPr/>
        <a:lstStyle/>
        <a:p>
          <a:endParaRPr lang="en-US"/>
        </a:p>
      </dgm:t>
    </dgm:pt>
    <dgm:pt modelId="{972278E0-9201-4476-8ABC-BF6A8EEA4E15}" type="sibTrans" cxnId="{8A419AAE-FBF2-488A-961C-B771CB92277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21FB701-7BC1-4C3C-B30F-381FBC57D0F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4AAF0C2-F36A-4A83-97D0-8AC462A39914}" type="parTrans" cxnId="{64570CB3-87D1-435E-96B1-498E43B0BD9D}">
      <dgm:prSet/>
      <dgm:spPr/>
      <dgm:t>
        <a:bodyPr/>
        <a:lstStyle/>
        <a:p>
          <a:endParaRPr lang="en-US"/>
        </a:p>
      </dgm:t>
    </dgm:pt>
    <dgm:pt modelId="{ACE2C49C-53C5-4C52-9938-7F6A09F8CB92}" type="sibTrans" cxnId="{64570CB3-87D1-435E-96B1-498E43B0BD9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2D23FF8-BB37-4E88-98B6-3CBAAAB547C3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E65550B4-4339-46C9-91C7-724E00F0A61B}" type="parTrans" cxnId="{6C3EC2C3-0E38-4644-9E65-9BB61FAFB856}">
      <dgm:prSet/>
      <dgm:spPr/>
      <dgm:t>
        <a:bodyPr/>
        <a:lstStyle/>
        <a:p>
          <a:endParaRPr lang="en-US"/>
        </a:p>
      </dgm:t>
    </dgm:pt>
    <dgm:pt modelId="{3F08E6D1-6FF1-4F77-9525-DFD7BC4C1AE7}" type="sibTrans" cxnId="{6C3EC2C3-0E38-4644-9E65-9BB61FAFB856}">
      <dgm:prSet/>
      <dgm:spPr/>
      <dgm:t>
        <a:bodyPr/>
        <a:lstStyle/>
        <a:p>
          <a:endParaRPr lang="en-US"/>
        </a:p>
      </dgm:t>
    </dgm:pt>
    <dgm:pt modelId="{942913AB-7573-4533-9295-1C7F7F82D8F1}" type="pres">
      <dgm:prSet presAssocID="{B722DC27-EF40-4CE2-89E0-9AB0BA166291}" presName="outerComposite" presStyleCnt="0">
        <dgm:presLayoutVars>
          <dgm:chMax val="5"/>
          <dgm:dir/>
          <dgm:resizeHandles val="exact"/>
        </dgm:presLayoutVars>
      </dgm:prSet>
      <dgm:spPr/>
    </dgm:pt>
    <dgm:pt modelId="{0B8ED69C-8EAD-499E-B7E5-8CEF676BD35E}" type="pres">
      <dgm:prSet presAssocID="{B722DC27-EF40-4CE2-89E0-9AB0BA166291}" presName="dummyMaxCanvas" presStyleCnt="0">
        <dgm:presLayoutVars/>
      </dgm:prSet>
      <dgm:spPr/>
    </dgm:pt>
    <dgm:pt modelId="{ACA5B394-AC09-4B6D-927A-61EC4910E55D}" type="pres">
      <dgm:prSet presAssocID="{B722DC27-EF40-4CE2-89E0-9AB0BA166291}" presName="FiveNodes_1" presStyleLbl="node1" presStyleIdx="0" presStyleCnt="5">
        <dgm:presLayoutVars>
          <dgm:bulletEnabled val="1"/>
        </dgm:presLayoutVars>
      </dgm:prSet>
      <dgm:spPr/>
    </dgm:pt>
    <dgm:pt modelId="{BD6EFD77-26E4-4262-B89A-2A4627C77CFE}" type="pres">
      <dgm:prSet presAssocID="{B722DC27-EF40-4CE2-89E0-9AB0BA166291}" presName="FiveNodes_2" presStyleLbl="node1" presStyleIdx="1" presStyleCnt="5">
        <dgm:presLayoutVars>
          <dgm:bulletEnabled val="1"/>
        </dgm:presLayoutVars>
      </dgm:prSet>
      <dgm:spPr/>
    </dgm:pt>
    <dgm:pt modelId="{AB7778A4-A230-49FC-ACD9-59FDA1F70845}" type="pres">
      <dgm:prSet presAssocID="{B722DC27-EF40-4CE2-89E0-9AB0BA166291}" presName="FiveNodes_3" presStyleLbl="node1" presStyleIdx="2" presStyleCnt="5">
        <dgm:presLayoutVars>
          <dgm:bulletEnabled val="1"/>
        </dgm:presLayoutVars>
      </dgm:prSet>
      <dgm:spPr/>
    </dgm:pt>
    <dgm:pt modelId="{080C15BF-6021-4C9A-A566-35BEF49B2A79}" type="pres">
      <dgm:prSet presAssocID="{B722DC27-EF40-4CE2-89E0-9AB0BA166291}" presName="FiveNodes_4" presStyleLbl="node1" presStyleIdx="3" presStyleCnt="5">
        <dgm:presLayoutVars>
          <dgm:bulletEnabled val="1"/>
        </dgm:presLayoutVars>
      </dgm:prSet>
      <dgm:spPr/>
    </dgm:pt>
    <dgm:pt modelId="{F25D6F51-49F3-4513-993E-98623AC6697D}" type="pres">
      <dgm:prSet presAssocID="{B722DC27-EF40-4CE2-89E0-9AB0BA166291}" presName="FiveNodes_5" presStyleLbl="node1" presStyleIdx="4" presStyleCnt="5">
        <dgm:presLayoutVars>
          <dgm:bulletEnabled val="1"/>
        </dgm:presLayoutVars>
      </dgm:prSet>
      <dgm:spPr/>
    </dgm:pt>
    <dgm:pt modelId="{B71B081B-EAAA-4E39-B27D-322E84152553}" type="pres">
      <dgm:prSet presAssocID="{B722DC27-EF40-4CE2-89E0-9AB0BA166291}" presName="FiveConn_1-2" presStyleLbl="fgAccFollowNode1" presStyleIdx="0" presStyleCnt="4">
        <dgm:presLayoutVars>
          <dgm:bulletEnabled val="1"/>
        </dgm:presLayoutVars>
      </dgm:prSet>
      <dgm:spPr/>
    </dgm:pt>
    <dgm:pt modelId="{DEEBBAD8-947A-4218-8BF0-46A89155B9EE}" type="pres">
      <dgm:prSet presAssocID="{B722DC27-EF40-4CE2-89E0-9AB0BA166291}" presName="FiveConn_2-3" presStyleLbl="fgAccFollowNode1" presStyleIdx="1" presStyleCnt="4">
        <dgm:presLayoutVars>
          <dgm:bulletEnabled val="1"/>
        </dgm:presLayoutVars>
      </dgm:prSet>
      <dgm:spPr/>
    </dgm:pt>
    <dgm:pt modelId="{F8B64FA1-C886-4DCE-AE15-D612F297680E}" type="pres">
      <dgm:prSet presAssocID="{B722DC27-EF40-4CE2-89E0-9AB0BA166291}" presName="FiveConn_3-4" presStyleLbl="fgAccFollowNode1" presStyleIdx="2" presStyleCnt="4">
        <dgm:presLayoutVars>
          <dgm:bulletEnabled val="1"/>
        </dgm:presLayoutVars>
      </dgm:prSet>
      <dgm:spPr/>
    </dgm:pt>
    <dgm:pt modelId="{233D7806-686B-482E-81F8-DA2FD52A55CB}" type="pres">
      <dgm:prSet presAssocID="{B722DC27-EF40-4CE2-89E0-9AB0BA166291}" presName="FiveConn_4-5" presStyleLbl="fgAccFollowNode1" presStyleIdx="3" presStyleCnt="4">
        <dgm:presLayoutVars>
          <dgm:bulletEnabled val="1"/>
        </dgm:presLayoutVars>
      </dgm:prSet>
      <dgm:spPr/>
    </dgm:pt>
    <dgm:pt modelId="{5772E013-DC30-4346-98A5-97DB0CBAE503}" type="pres">
      <dgm:prSet presAssocID="{B722DC27-EF40-4CE2-89E0-9AB0BA166291}" presName="FiveNodes_1_text" presStyleLbl="node1" presStyleIdx="4" presStyleCnt="5">
        <dgm:presLayoutVars>
          <dgm:bulletEnabled val="1"/>
        </dgm:presLayoutVars>
      </dgm:prSet>
      <dgm:spPr/>
    </dgm:pt>
    <dgm:pt modelId="{363E1A27-5782-428B-9ED2-73EBFB1008E8}" type="pres">
      <dgm:prSet presAssocID="{B722DC27-EF40-4CE2-89E0-9AB0BA166291}" presName="FiveNodes_2_text" presStyleLbl="node1" presStyleIdx="4" presStyleCnt="5">
        <dgm:presLayoutVars>
          <dgm:bulletEnabled val="1"/>
        </dgm:presLayoutVars>
      </dgm:prSet>
      <dgm:spPr/>
    </dgm:pt>
    <dgm:pt modelId="{DA432971-B87C-47A2-918B-F39BFB2D4C84}" type="pres">
      <dgm:prSet presAssocID="{B722DC27-EF40-4CE2-89E0-9AB0BA166291}" presName="FiveNodes_3_text" presStyleLbl="node1" presStyleIdx="4" presStyleCnt="5">
        <dgm:presLayoutVars>
          <dgm:bulletEnabled val="1"/>
        </dgm:presLayoutVars>
      </dgm:prSet>
      <dgm:spPr/>
    </dgm:pt>
    <dgm:pt modelId="{6C65B235-9C89-4DD2-B628-7395DD19BB82}" type="pres">
      <dgm:prSet presAssocID="{B722DC27-EF40-4CE2-89E0-9AB0BA166291}" presName="FiveNodes_4_text" presStyleLbl="node1" presStyleIdx="4" presStyleCnt="5">
        <dgm:presLayoutVars>
          <dgm:bulletEnabled val="1"/>
        </dgm:presLayoutVars>
      </dgm:prSet>
      <dgm:spPr/>
    </dgm:pt>
    <dgm:pt modelId="{F6F58E68-29DB-4FD3-908A-71AA74BA851A}" type="pres">
      <dgm:prSet presAssocID="{B722DC27-EF40-4CE2-89E0-9AB0BA166291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74A45118-E87B-46AB-90C0-F22F7F36200A}" type="presOf" srcId="{884C8E2C-7FBD-47E3-B7F9-8A2159F2E693}" destId="{080C15BF-6021-4C9A-A566-35BEF49B2A79}" srcOrd="0" destOrd="0" presId="urn:microsoft.com/office/officeart/2005/8/layout/vProcess5"/>
    <dgm:cxn modelId="{02412027-6246-4AE8-8F86-981A95E7C135}" type="presOf" srcId="{70E9BCD5-1814-4102-998D-F2CF2752555E}" destId="{5772E013-DC30-4346-98A5-97DB0CBAE503}" srcOrd="1" destOrd="0" presId="urn:microsoft.com/office/officeart/2005/8/layout/vProcess5"/>
    <dgm:cxn modelId="{B873E039-5FCF-4B36-AC03-A8E913D85483}" type="presOf" srcId="{884C8E2C-7FBD-47E3-B7F9-8A2159F2E693}" destId="{6C65B235-9C89-4DD2-B628-7395DD19BB82}" srcOrd="1" destOrd="0" presId="urn:microsoft.com/office/officeart/2005/8/layout/vProcess5"/>
    <dgm:cxn modelId="{E847965D-BCDE-46C6-BB31-287FE63E3709}" type="presOf" srcId="{AF4CB8C6-43BF-444D-B13D-0B22C9D0C7D2}" destId="{233D7806-686B-482E-81F8-DA2FD52A55CB}" srcOrd="0" destOrd="0" presId="urn:microsoft.com/office/officeart/2005/8/layout/vProcess5"/>
    <dgm:cxn modelId="{0601865F-15B8-42DA-B2F4-B8A7E9393FCD}" type="presOf" srcId="{C553D2BD-1E1F-410F-BE44-72D3B89C1CB3}" destId="{BD6EFD77-26E4-4262-B89A-2A4627C77CFE}" srcOrd="0" destOrd="0" presId="urn:microsoft.com/office/officeart/2005/8/layout/vProcess5"/>
    <dgm:cxn modelId="{9364ED42-4C22-4AF2-A125-105F790E3782}" type="presOf" srcId="{C553D2BD-1E1F-410F-BE44-72D3B89C1CB3}" destId="{363E1A27-5782-428B-9ED2-73EBFB1008E8}" srcOrd="1" destOrd="0" presId="urn:microsoft.com/office/officeart/2005/8/layout/vProcess5"/>
    <dgm:cxn modelId="{5E9F4148-BFD6-4A7A-A9BB-1C03E592D486}" type="presOf" srcId="{633A42E5-D4E2-4FCF-BDFD-1BEF5CEEB1D1}" destId="{AB7778A4-A230-49FC-ACD9-59FDA1F70845}" srcOrd="0" destOrd="0" presId="urn:microsoft.com/office/officeart/2005/8/layout/vProcess5"/>
    <dgm:cxn modelId="{9272AE48-034B-4F79-88DB-AC27619C8FF5}" srcId="{B722DC27-EF40-4CE2-89E0-9AB0BA166291}" destId="{633A42E5-D4E2-4FCF-BDFD-1BEF5CEEB1D1}" srcOrd="2" destOrd="0" parTransId="{035EC685-BD2E-4FEC-AFBF-283ECC2D2656}" sibTransId="{3E21542C-55E8-4744-85AC-C924B3C1AE8E}"/>
    <dgm:cxn modelId="{16A03C6D-2567-40C4-9165-900F0A2784AE}" srcId="{B722DC27-EF40-4CE2-89E0-9AB0BA166291}" destId="{884C8E2C-7FBD-47E3-B7F9-8A2159F2E693}" srcOrd="3" destOrd="0" parTransId="{1DEDCB28-A506-4C53-A41C-46C342A96293}" sibTransId="{AF4CB8C6-43BF-444D-B13D-0B22C9D0C7D2}"/>
    <dgm:cxn modelId="{2941836E-007E-4C52-9ED5-EAC772D3C710}" type="presOf" srcId="{50B6C4BC-1C01-46FC-BFB8-EC8834300D42}" destId="{F6F58E68-29DB-4FD3-908A-71AA74BA851A}" srcOrd="1" destOrd="0" presId="urn:microsoft.com/office/officeart/2005/8/layout/vProcess5"/>
    <dgm:cxn modelId="{04604A7C-6927-4AD6-8890-966667CDE3CF}" type="presOf" srcId="{633A42E5-D4E2-4FCF-BDFD-1BEF5CEEB1D1}" destId="{DA432971-B87C-47A2-918B-F39BFB2D4C84}" srcOrd="1" destOrd="0" presId="urn:microsoft.com/office/officeart/2005/8/layout/vProcess5"/>
    <dgm:cxn modelId="{7C7C7795-689C-4A6B-955A-955800D918FC}" type="presOf" srcId="{9750C960-18BF-4B72-8178-F139FA4C3F0C}" destId="{DEEBBAD8-947A-4218-8BF0-46A89155B9EE}" srcOrd="0" destOrd="0" presId="urn:microsoft.com/office/officeart/2005/8/layout/vProcess5"/>
    <dgm:cxn modelId="{A876479E-96CD-434D-AE8B-A5E9B6240486}" type="presOf" srcId="{50B6C4BC-1C01-46FC-BFB8-EC8834300D42}" destId="{F25D6F51-49F3-4513-993E-98623AC6697D}" srcOrd="0" destOrd="0" presId="urn:microsoft.com/office/officeart/2005/8/layout/vProcess5"/>
    <dgm:cxn modelId="{8A419AAE-FBF2-488A-961C-B771CB922771}" srcId="{B722DC27-EF40-4CE2-89E0-9AB0BA166291}" destId="{50B6C4BC-1C01-46FC-BFB8-EC8834300D42}" srcOrd="4" destOrd="0" parTransId="{03F1064E-7508-4EDD-87CE-F63C43DB3819}" sibTransId="{972278E0-9201-4476-8ABC-BF6A8EEA4E15}"/>
    <dgm:cxn modelId="{64570CB3-87D1-435E-96B1-498E43B0BD9D}" srcId="{B722DC27-EF40-4CE2-89E0-9AB0BA166291}" destId="{E21FB701-7BC1-4C3C-B30F-381FBC57D0FD}" srcOrd="5" destOrd="0" parTransId="{14AAF0C2-F36A-4A83-97D0-8AC462A39914}" sibTransId="{ACE2C49C-53C5-4C52-9938-7F6A09F8CB92}"/>
    <dgm:cxn modelId="{6C3EC2C3-0E38-4644-9E65-9BB61FAFB856}" srcId="{B722DC27-EF40-4CE2-89E0-9AB0BA166291}" destId="{92D23FF8-BB37-4E88-98B6-3CBAAAB547C3}" srcOrd="6" destOrd="0" parTransId="{E65550B4-4339-46C9-91C7-724E00F0A61B}" sibTransId="{3F08E6D1-6FF1-4F77-9525-DFD7BC4C1AE7}"/>
    <dgm:cxn modelId="{822865D0-70A0-4719-A341-0444BE67180F}" type="presOf" srcId="{B722DC27-EF40-4CE2-89E0-9AB0BA166291}" destId="{942913AB-7573-4533-9295-1C7F7F82D8F1}" srcOrd="0" destOrd="0" presId="urn:microsoft.com/office/officeart/2005/8/layout/vProcess5"/>
    <dgm:cxn modelId="{3F18D6D2-830C-4852-A597-2370750EEA44}" type="presOf" srcId="{ED2FDEC9-3705-42D2-A98D-706F4B11EA51}" destId="{B71B081B-EAAA-4E39-B27D-322E84152553}" srcOrd="0" destOrd="0" presId="urn:microsoft.com/office/officeart/2005/8/layout/vProcess5"/>
    <dgm:cxn modelId="{49A78CE1-32E0-4B8A-A3D0-2891E70BA090}" type="presOf" srcId="{3E21542C-55E8-4744-85AC-C924B3C1AE8E}" destId="{F8B64FA1-C886-4DCE-AE15-D612F297680E}" srcOrd="0" destOrd="0" presId="urn:microsoft.com/office/officeart/2005/8/layout/vProcess5"/>
    <dgm:cxn modelId="{C9056FE6-B7AB-4C55-A215-02549C6A9BFB}" type="presOf" srcId="{70E9BCD5-1814-4102-998D-F2CF2752555E}" destId="{ACA5B394-AC09-4B6D-927A-61EC4910E55D}" srcOrd="0" destOrd="0" presId="urn:microsoft.com/office/officeart/2005/8/layout/vProcess5"/>
    <dgm:cxn modelId="{33548EF3-30B6-4911-8402-99CCDEFC4CDB}" srcId="{B722DC27-EF40-4CE2-89E0-9AB0BA166291}" destId="{C553D2BD-1E1F-410F-BE44-72D3B89C1CB3}" srcOrd="1" destOrd="0" parTransId="{985D8E3E-752A-4003-914E-5E99DDA48FE0}" sibTransId="{9750C960-18BF-4B72-8178-F139FA4C3F0C}"/>
    <dgm:cxn modelId="{2B1F94FC-70B5-4B95-A285-F7F58A506410}" srcId="{B722DC27-EF40-4CE2-89E0-9AB0BA166291}" destId="{70E9BCD5-1814-4102-998D-F2CF2752555E}" srcOrd="0" destOrd="0" parTransId="{8C3027B1-A2D5-416E-8231-9CEE0B2B5C27}" sibTransId="{ED2FDEC9-3705-42D2-A98D-706F4B11EA51}"/>
    <dgm:cxn modelId="{0D583010-D676-4940-ACC1-1FA6CF334076}" type="presParOf" srcId="{942913AB-7573-4533-9295-1C7F7F82D8F1}" destId="{0B8ED69C-8EAD-499E-B7E5-8CEF676BD35E}" srcOrd="0" destOrd="0" presId="urn:microsoft.com/office/officeart/2005/8/layout/vProcess5"/>
    <dgm:cxn modelId="{F0C45BFF-4336-4D5C-B8CA-B3127579FEDE}" type="presParOf" srcId="{942913AB-7573-4533-9295-1C7F7F82D8F1}" destId="{ACA5B394-AC09-4B6D-927A-61EC4910E55D}" srcOrd="1" destOrd="0" presId="urn:microsoft.com/office/officeart/2005/8/layout/vProcess5"/>
    <dgm:cxn modelId="{835445E4-8EFE-4409-A67C-CDF15804AC63}" type="presParOf" srcId="{942913AB-7573-4533-9295-1C7F7F82D8F1}" destId="{BD6EFD77-26E4-4262-B89A-2A4627C77CFE}" srcOrd="2" destOrd="0" presId="urn:microsoft.com/office/officeart/2005/8/layout/vProcess5"/>
    <dgm:cxn modelId="{6B5EDB23-86BC-49B9-AA87-882452E108AB}" type="presParOf" srcId="{942913AB-7573-4533-9295-1C7F7F82D8F1}" destId="{AB7778A4-A230-49FC-ACD9-59FDA1F70845}" srcOrd="3" destOrd="0" presId="urn:microsoft.com/office/officeart/2005/8/layout/vProcess5"/>
    <dgm:cxn modelId="{75623FB8-ABA3-456A-94A3-81ED381B1FE6}" type="presParOf" srcId="{942913AB-7573-4533-9295-1C7F7F82D8F1}" destId="{080C15BF-6021-4C9A-A566-35BEF49B2A79}" srcOrd="4" destOrd="0" presId="urn:microsoft.com/office/officeart/2005/8/layout/vProcess5"/>
    <dgm:cxn modelId="{0073AEF5-B563-4A2F-8AA1-89E3F9D6D720}" type="presParOf" srcId="{942913AB-7573-4533-9295-1C7F7F82D8F1}" destId="{F25D6F51-49F3-4513-993E-98623AC6697D}" srcOrd="5" destOrd="0" presId="urn:microsoft.com/office/officeart/2005/8/layout/vProcess5"/>
    <dgm:cxn modelId="{50335C8C-8F23-40F4-B364-91FD46C33E9A}" type="presParOf" srcId="{942913AB-7573-4533-9295-1C7F7F82D8F1}" destId="{B71B081B-EAAA-4E39-B27D-322E84152553}" srcOrd="6" destOrd="0" presId="urn:microsoft.com/office/officeart/2005/8/layout/vProcess5"/>
    <dgm:cxn modelId="{D54E5568-900C-4578-B1F8-DF348AF18B7F}" type="presParOf" srcId="{942913AB-7573-4533-9295-1C7F7F82D8F1}" destId="{DEEBBAD8-947A-4218-8BF0-46A89155B9EE}" srcOrd="7" destOrd="0" presId="urn:microsoft.com/office/officeart/2005/8/layout/vProcess5"/>
    <dgm:cxn modelId="{F060C1FF-278A-4C9D-AFC3-C1CDC6B05989}" type="presParOf" srcId="{942913AB-7573-4533-9295-1C7F7F82D8F1}" destId="{F8B64FA1-C886-4DCE-AE15-D612F297680E}" srcOrd="8" destOrd="0" presId="urn:microsoft.com/office/officeart/2005/8/layout/vProcess5"/>
    <dgm:cxn modelId="{430E163F-2736-4742-A4FF-AD219E89441F}" type="presParOf" srcId="{942913AB-7573-4533-9295-1C7F7F82D8F1}" destId="{233D7806-686B-482E-81F8-DA2FD52A55CB}" srcOrd="9" destOrd="0" presId="urn:microsoft.com/office/officeart/2005/8/layout/vProcess5"/>
    <dgm:cxn modelId="{8CEF60C8-AB26-4FA9-8D70-15968815DF9B}" type="presParOf" srcId="{942913AB-7573-4533-9295-1C7F7F82D8F1}" destId="{5772E013-DC30-4346-98A5-97DB0CBAE503}" srcOrd="10" destOrd="0" presId="urn:microsoft.com/office/officeart/2005/8/layout/vProcess5"/>
    <dgm:cxn modelId="{444C90B7-5144-4CAA-9E8F-3DA49295C769}" type="presParOf" srcId="{942913AB-7573-4533-9295-1C7F7F82D8F1}" destId="{363E1A27-5782-428B-9ED2-73EBFB1008E8}" srcOrd="11" destOrd="0" presId="urn:microsoft.com/office/officeart/2005/8/layout/vProcess5"/>
    <dgm:cxn modelId="{79216E11-535D-4318-8DB6-F58C7828C21C}" type="presParOf" srcId="{942913AB-7573-4533-9295-1C7F7F82D8F1}" destId="{DA432971-B87C-47A2-918B-F39BFB2D4C84}" srcOrd="12" destOrd="0" presId="urn:microsoft.com/office/officeart/2005/8/layout/vProcess5"/>
    <dgm:cxn modelId="{C1A3C3A5-AA4E-4E04-8FA0-420D6E2A9E4E}" type="presParOf" srcId="{942913AB-7573-4533-9295-1C7F7F82D8F1}" destId="{6C65B235-9C89-4DD2-B628-7395DD19BB82}" srcOrd="13" destOrd="0" presId="urn:microsoft.com/office/officeart/2005/8/layout/vProcess5"/>
    <dgm:cxn modelId="{009ACD4C-AAC9-4C7C-89EE-8DC1873B78D0}" type="presParOf" srcId="{942913AB-7573-4533-9295-1C7F7F82D8F1}" destId="{F6F58E68-29DB-4FD3-908A-71AA74BA851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21FD82E-371E-48B2-9072-FF4A36B4E2E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0CF1251-161B-4A32-A0E5-478E50471927}">
      <dgm:prSet/>
      <dgm:spPr/>
      <dgm:t>
        <a:bodyPr/>
        <a:lstStyle/>
        <a:p>
          <a:r>
            <a:rPr lang="en-GB"/>
            <a:t>Strong and consistent demand for flower product</a:t>
          </a:r>
          <a:endParaRPr lang="en-US"/>
        </a:p>
      </dgm:t>
    </dgm:pt>
    <dgm:pt modelId="{58FB37F2-C58B-4F1C-AF7D-9FCDC2446DAE}" type="parTrans" cxnId="{3B6963F0-6F8D-403A-99C8-FA2DFB39FD18}">
      <dgm:prSet/>
      <dgm:spPr/>
      <dgm:t>
        <a:bodyPr/>
        <a:lstStyle/>
        <a:p>
          <a:endParaRPr lang="en-US"/>
        </a:p>
      </dgm:t>
    </dgm:pt>
    <dgm:pt modelId="{0291E0F0-13A8-408D-81F3-E98BDC69A615}" type="sibTrans" cxnId="{3B6963F0-6F8D-403A-99C8-FA2DFB39FD18}">
      <dgm:prSet/>
      <dgm:spPr/>
      <dgm:t>
        <a:bodyPr/>
        <a:lstStyle/>
        <a:p>
          <a:endParaRPr lang="en-US"/>
        </a:p>
      </dgm:t>
    </dgm:pt>
    <dgm:pt modelId="{FA0BA133-D031-4BD8-A553-6A7406344C36}">
      <dgm:prSet/>
      <dgm:spPr/>
      <dgm:t>
        <a:bodyPr/>
        <a:lstStyle/>
        <a:p>
          <a:r>
            <a:rPr lang="en-GB"/>
            <a:t>Eco-friendly practice</a:t>
          </a:r>
          <a:endParaRPr lang="en-US"/>
        </a:p>
      </dgm:t>
    </dgm:pt>
    <dgm:pt modelId="{485EB9AB-2ED9-4D15-918C-51379755C3C8}" type="parTrans" cxnId="{7D459CDE-2090-4141-B571-BC7F76107E46}">
      <dgm:prSet/>
      <dgm:spPr/>
      <dgm:t>
        <a:bodyPr/>
        <a:lstStyle/>
        <a:p>
          <a:endParaRPr lang="en-US"/>
        </a:p>
      </dgm:t>
    </dgm:pt>
    <dgm:pt modelId="{1DAF4FEC-9EF8-41B6-B474-08E0E790314F}" type="sibTrans" cxnId="{7D459CDE-2090-4141-B571-BC7F76107E46}">
      <dgm:prSet/>
      <dgm:spPr/>
      <dgm:t>
        <a:bodyPr/>
        <a:lstStyle/>
        <a:p>
          <a:endParaRPr lang="en-US"/>
        </a:p>
      </dgm:t>
    </dgm:pt>
    <dgm:pt modelId="{57CE830C-4CEA-41B5-839C-49A94BDAE04B}">
      <dgm:prSet/>
      <dgm:spPr/>
      <dgm:t>
        <a:bodyPr/>
        <a:lstStyle/>
        <a:p>
          <a:r>
            <a:rPr lang="en-GB"/>
            <a:t>Customised design increase customer</a:t>
          </a:r>
          <a:endParaRPr lang="en-US"/>
        </a:p>
      </dgm:t>
    </dgm:pt>
    <dgm:pt modelId="{74FB4F4E-7D0A-4899-9E4A-5C19035B1FD4}" type="parTrans" cxnId="{24D3C0A2-C38E-43C8-8291-AB414B517872}">
      <dgm:prSet/>
      <dgm:spPr/>
      <dgm:t>
        <a:bodyPr/>
        <a:lstStyle/>
        <a:p>
          <a:endParaRPr lang="en-US"/>
        </a:p>
      </dgm:t>
    </dgm:pt>
    <dgm:pt modelId="{D3BBBD85-70E1-410E-A116-1D7368A79433}" type="sibTrans" cxnId="{24D3C0A2-C38E-43C8-8291-AB414B517872}">
      <dgm:prSet/>
      <dgm:spPr/>
      <dgm:t>
        <a:bodyPr/>
        <a:lstStyle/>
        <a:p>
          <a:endParaRPr lang="en-US"/>
        </a:p>
      </dgm:t>
    </dgm:pt>
    <dgm:pt modelId="{F68F5B33-09C7-4B13-B66B-C6DAE0EFF479}">
      <dgm:prSet/>
      <dgm:spPr/>
      <dgm:t>
        <a:bodyPr/>
        <a:lstStyle/>
        <a:p>
          <a:r>
            <a:rPr lang="en-GB"/>
            <a:t>Operational challenges due to seasonality product</a:t>
          </a:r>
          <a:endParaRPr lang="en-US"/>
        </a:p>
      </dgm:t>
    </dgm:pt>
    <dgm:pt modelId="{FA83663A-64E8-4E93-BF3B-C0F92EC659CA}" type="parTrans" cxnId="{4F3F2048-A178-4841-80AD-4C26A6A19779}">
      <dgm:prSet/>
      <dgm:spPr/>
      <dgm:t>
        <a:bodyPr/>
        <a:lstStyle/>
        <a:p>
          <a:endParaRPr lang="en-US"/>
        </a:p>
      </dgm:t>
    </dgm:pt>
    <dgm:pt modelId="{6D15C936-D911-4D73-A210-7A0F813302A3}" type="sibTrans" cxnId="{4F3F2048-A178-4841-80AD-4C26A6A19779}">
      <dgm:prSet/>
      <dgm:spPr/>
      <dgm:t>
        <a:bodyPr/>
        <a:lstStyle/>
        <a:p>
          <a:endParaRPr lang="en-US"/>
        </a:p>
      </dgm:t>
    </dgm:pt>
    <dgm:pt modelId="{1E42A6E1-7C18-402D-B5EE-1A9290AEE5B6}">
      <dgm:prSet/>
      <dgm:spPr/>
      <dgm:t>
        <a:bodyPr/>
        <a:lstStyle/>
        <a:p>
          <a:r>
            <a:rPr lang="en-GB"/>
            <a:t>Growth opportunities through online sales and corporate clint</a:t>
          </a:r>
          <a:endParaRPr lang="en-US"/>
        </a:p>
      </dgm:t>
    </dgm:pt>
    <dgm:pt modelId="{8801A55B-683D-4A1F-8638-68B4D1334384}" type="parTrans" cxnId="{6974AECC-1146-43D5-9E8B-764007F08EE0}">
      <dgm:prSet/>
      <dgm:spPr/>
      <dgm:t>
        <a:bodyPr/>
        <a:lstStyle/>
        <a:p>
          <a:endParaRPr lang="en-US"/>
        </a:p>
      </dgm:t>
    </dgm:pt>
    <dgm:pt modelId="{2D7C7BFF-627A-4708-A6D6-B0212DACCCCE}" type="sibTrans" cxnId="{6974AECC-1146-43D5-9E8B-764007F08EE0}">
      <dgm:prSet/>
      <dgm:spPr/>
      <dgm:t>
        <a:bodyPr/>
        <a:lstStyle/>
        <a:p>
          <a:endParaRPr lang="en-US"/>
        </a:p>
      </dgm:t>
    </dgm:pt>
    <dgm:pt modelId="{3CD54136-3CEE-403E-AEA7-7E7D8A6822BD}" type="pres">
      <dgm:prSet presAssocID="{321FD82E-371E-48B2-9072-FF4A36B4E2E8}" presName="linear" presStyleCnt="0">
        <dgm:presLayoutVars>
          <dgm:animLvl val="lvl"/>
          <dgm:resizeHandles val="exact"/>
        </dgm:presLayoutVars>
      </dgm:prSet>
      <dgm:spPr/>
    </dgm:pt>
    <dgm:pt modelId="{3614C0C8-16F2-42D9-A0CA-6D35B09D0212}" type="pres">
      <dgm:prSet presAssocID="{E0CF1251-161B-4A32-A0E5-478E5047192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86FA60B-A793-452C-B75F-A0A72B001170}" type="pres">
      <dgm:prSet presAssocID="{0291E0F0-13A8-408D-81F3-E98BDC69A615}" presName="spacer" presStyleCnt="0"/>
      <dgm:spPr/>
    </dgm:pt>
    <dgm:pt modelId="{73033485-0651-4C24-B374-DE860D8C16B0}" type="pres">
      <dgm:prSet presAssocID="{FA0BA133-D031-4BD8-A553-6A7406344C3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08CA906-8C0A-4936-A09D-79B2ED08F26E}" type="pres">
      <dgm:prSet presAssocID="{1DAF4FEC-9EF8-41B6-B474-08E0E790314F}" presName="spacer" presStyleCnt="0"/>
      <dgm:spPr/>
    </dgm:pt>
    <dgm:pt modelId="{A0A2869D-BE1C-4559-B339-C9BA10E00BA0}" type="pres">
      <dgm:prSet presAssocID="{57CE830C-4CEA-41B5-839C-49A94BDAE04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CFA5851-BB94-4D67-A816-B1EB7BC6E036}" type="pres">
      <dgm:prSet presAssocID="{D3BBBD85-70E1-410E-A116-1D7368A79433}" presName="spacer" presStyleCnt="0"/>
      <dgm:spPr/>
    </dgm:pt>
    <dgm:pt modelId="{093DDD00-FB9C-4F2A-8A13-F799C286F897}" type="pres">
      <dgm:prSet presAssocID="{F68F5B33-09C7-4B13-B66B-C6DAE0EFF47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4B993C1-74BA-4C9A-9294-92F29110DE28}" type="pres">
      <dgm:prSet presAssocID="{6D15C936-D911-4D73-A210-7A0F813302A3}" presName="spacer" presStyleCnt="0"/>
      <dgm:spPr/>
    </dgm:pt>
    <dgm:pt modelId="{23A9045D-7061-4E25-AA64-BB9D6CF5676D}" type="pres">
      <dgm:prSet presAssocID="{1E42A6E1-7C18-402D-B5EE-1A9290AEE5B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E2EF72D-4F49-437F-B387-1B0F1EF53257}" type="presOf" srcId="{F68F5B33-09C7-4B13-B66B-C6DAE0EFF479}" destId="{093DDD00-FB9C-4F2A-8A13-F799C286F897}" srcOrd="0" destOrd="0" presId="urn:microsoft.com/office/officeart/2005/8/layout/vList2"/>
    <dgm:cxn modelId="{92C7E33C-E37C-410F-9053-CC18BD00E903}" type="presOf" srcId="{FA0BA133-D031-4BD8-A553-6A7406344C36}" destId="{73033485-0651-4C24-B374-DE860D8C16B0}" srcOrd="0" destOrd="0" presId="urn:microsoft.com/office/officeart/2005/8/layout/vList2"/>
    <dgm:cxn modelId="{4F3F2048-A178-4841-80AD-4C26A6A19779}" srcId="{321FD82E-371E-48B2-9072-FF4A36B4E2E8}" destId="{F68F5B33-09C7-4B13-B66B-C6DAE0EFF479}" srcOrd="3" destOrd="0" parTransId="{FA83663A-64E8-4E93-BF3B-C0F92EC659CA}" sibTransId="{6D15C936-D911-4D73-A210-7A0F813302A3}"/>
    <dgm:cxn modelId="{D4C2828F-5AE5-41DA-A3B2-B04995DFB9BB}" type="presOf" srcId="{1E42A6E1-7C18-402D-B5EE-1A9290AEE5B6}" destId="{23A9045D-7061-4E25-AA64-BB9D6CF5676D}" srcOrd="0" destOrd="0" presId="urn:microsoft.com/office/officeart/2005/8/layout/vList2"/>
    <dgm:cxn modelId="{0D0FE495-B316-49A7-B4F3-F8BD33A2F96D}" type="presOf" srcId="{321FD82E-371E-48B2-9072-FF4A36B4E2E8}" destId="{3CD54136-3CEE-403E-AEA7-7E7D8A6822BD}" srcOrd="0" destOrd="0" presId="urn:microsoft.com/office/officeart/2005/8/layout/vList2"/>
    <dgm:cxn modelId="{24D3C0A2-C38E-43C8-8291-AB414B517872}" srcId="{321FD82E-371E-48B2-9072-FF4A36B4E2E8}" destId="{57CE830C-4CEA-41B5-839C-49A94BDAE04B}" srcOrd="2" destOrd="0" parTransId="{74FB4F4E-7D0A-4899-9E4A-5C19035B1FD4}" sibTransId="{D3BBBD85-70E1-410E-A116-1D7368A79433}"/>
    <dgm:cxn modelId="{7F6CE9B1-8C16-4A6A-90A6-F6D968CA4ACD}" type="presOf" srcId="{57CE830C-4CEA-41B5-839C-49A94BDAE04B}" destId="{A0A2869D-BE1C-4559-B339-C9BA10E00BA0}" srcOrd="0" destOrd="0" presId="urn:microsoft.com/office/officeart/2005/8/layout/vList2"/>
    <dgm:cxn modelId="{DD840ABF-BCC0-4D92-8210-D9E34955ED77}" type="presOf" srcId="{E0CF1251-161B-4A32-A0E5-478E50471927}" destId="{3614C0C8-16F2-42D9-A0CA-6D35B09D0212}" srcOrd="0" destOrd="0" presId="urn:microsoft.com/office/officeart/2005/8/layout/vList2"/>
    <dgm:cxn modelId="{6974AECC-1146-43D5-9E8B-764007F08EE0}" srcId="{321FD82E-371E-48B2-9072-FF4A36B4E2E8}" destId="{1E42A6E1-7C18-402D-B5EE-1A9290AEE5B6}" srcOrd="4" destOrd="0" parTransId="{8801A55B-683D-4A1F-8638-68B4D1334384}" sibTransId="{2D7C7BFF-627A-4708-A6D6-B0212DACCCCE}"/>
    <dgm:cxn modelId="{7D459CDE-2090-4141-B571-BC7F76107E46}" srcId="{321FD82E-371E-48B2-9072-FF4A36B4E2E8}" destId="{FA0BA133-D031-4BD8-A553-6A7406344C36}" srcOrd="1" destOrd="0" parTransId="{485EB9AB-2ED9-4D15-918C-51379755C3C8}" sibTransId="{1DAF4FEC-9EF8-41B6-B474-08E0E790314F}"/>
    <dgm:cxn modelId="{3B6963F0-6F8D-403A-99C8-FA2DFB39FD18}" srcId="{321FD82E-371E-48B2-9072-FF4A36B4E2E8}" destId="{E0CF1251-161B-4A32-A0E5-478E50471927}" srcOrd="0" destOrd="0" parTransId="{58FB37F2-C58B-4F1C-AF7D-9FCDC2446DAE}" sibTransId="{0291E0F0-13A8-408D-81F3-E98BDC69A615}"/>
    <dgm:cxn modelId="{C02DEDC5-FDE6-48F1-9F14-0C3BDE5F2B7F}" type="presParOf" srcId="{3CD54136-3CEE-403E-AEA7-7E7D8A6822BD}" destId="{3614C0C8-16F2-42D9-A0CA-6D35B09D0212}" srcOrd="0" destOrd="0" presId="urn:microsoft.com/office/officeart/2005/8/layout/vList2"/>
    <dgm:cxn modelId="{5EAC1C04-3045-4DDB-A526-475FF4E4C208}" type="presParOf" srcId="{3CD54136-3CEE-403E-AEA7-7E7D8A6822BD}" destId="{586FA60B-A793-452C-B75F-A0A72B001170}" srcOrd="1" destOrd="0" presId="urn:microsoft.com/office/officeart/2005/8/layout/vList2"/>
    <dgm:cxn modelId="{ECB50D6F-56BE-402D-8FE0-BF3B92836DE8}" type="presParOf" srcId="{3CD54136-3CEE-403E-AEA7-7E7D8A6822BD}" destId="{73033485-0651-4C24-B374-DE860D8C16B0}" srcOrd="2" destOrd="0" presId="urn:microsoft.com/office/officeart/2005/8/layout/vList2"/>
    <dgm:cxn modelId="{2298F2D6-D227-4EE5-9363-78DF47F7EEE3}" type="presParOf" srcId="{3CD54136-3CEE-403E-AEA7-7E7D8A6822BD}" destId="{908CA906-8C0A-4936-A09D-79B2ED08F26E}" srcOrd="3" destOrd="0" presId="urn:microsoft.com/office/officeart/2005/8/layout/vList2"/>
    <dgm:cxn modelId="{5F962914-AC08-4D3E-ABF1-5E9D9CAFDF3A}" type="presParOf" srcId="{3CD54136-3CEE-403E-AEA7-7E7D8A6822BD}" destId="{A0A2869D-BE1C-4559-B339-C9BA10E00BA0}" srcOrd="4" destOrd="0" presId="urn:microsoft.com/office/officeart/2005/8/layout/vList2"/>
    <dgm:cxn modelId="{61EC4C27-607B-4CF7-B443-CBB1B138C31D}" type="presParOf" srcId="{3CD54136-3CEE-403E-AEA7-7E7D8A6822BD}" destId="{BCFA5851-BB94-4D67-A816-B1EB7BC6E036}" srcOrd="5" destOrd="0" presId="urn:microsoft.com/office/officeart/2005/8/layout/vList2"/>
    <dgm:cxn modelId="{66AC6525-2DE8-4A8D-8B0D-D3C4CC1A0445}" type="presParOf" srcId="{3CD54136-3CEE-403E-AEA7-7E7D8A6822BD}" destId="{093DDD00-FB9C-4F2A-8A13-F799C286F897}" srcOrd="6" destOrd="0" presId="urn:microsoft.com/office/officeart/2005/8/layout/vList2"/>
    <dgm:cxn modelId="{AC94FD25-4E9C-41E6-A848-BF8EDFD2200C}" type="presParOf" srcId="{3CD54136-3CEE-403E-AEA7-7E7D8A6822BD}" destId="{54B993C1-74BA-4C9A-9294-92F29110DE28}" srcOrd="7" destOrd="0" presId="urn:microsoft.com/office/officeart/2005/8/layout/vList2"/>
    <dgm:cxn modelId="{BD77C4E5-8A0B-4E4E-A7B2-F1790B8C5A1C}" type="presParOf" srcId="{3CD54136-3CEE-403E-AEA7-7E7D8A6822BD}" destId="{23A9045D-7061-4E25-AA64-BB9D6CF5676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A5B394-AC09-4B6D-927A-61EC4910E55D}">
      <dsp:nvSpPr>
        <dsp:cNvPr id="0" name=""/>
        <dsp:cNvSpPr/>
      </dsp:nvSpPr>
      <dsp:spPr>
        <a:xfrm>
          <a:off x="0" y="0"/>
          <a:ext cx="6619160" cy="830942"/>
        </a:xfrm>
        <a:prstGeom prst="roundRect">
          <a:avLst>
            <a:gd name="adj" fmla="val 10000"/>
          </a:avLst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 dirty="0"/>
        </a:p>
      </dsp:txBody>
      <dsp:txXfrm>
        <a:off x="24337" y="24337"/>
        <a:ext cx="5625288" cy="782268"/>
      </dsp:txXfrm>
    </dsp:sp>
    <dsp:sp modelId="{BD6EFD77-26E4-4262-B89A-2A4627C77CFE}">
      <dsp:nvSpPr>
        <dsp:cNvPr id="0" name=""/>
        <dsp:cNvSpPr/>
      </dsp:nvSpPr>
      <dsp:spPr>
        <a:xfrm>
          <a:off x="494287" y="946351"/>
          <a:ext cx="6619160" cy="830942"/>
        </a:xfrm>
        <a:prstGeom prst="roundRect">
          <a:avLst>
            <a:gd name="adj" fmla="val 10000"/>
          </a:avLst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 my presentation will provide :</a:t>
          </a:r>
          <a:endParaRPr lang="en-US" sz="1700" kern="1200" dirty="0"/>
        </a:p>
      </dsp:txBody>
      <dsp:txXfrm>
        <a:off x="518624" y="970688"/>
        <a:ext cx="5536085" cy="782268"/>
      </dsp:txXfrm>
    </dsp:sp>
    <dsp:sp modelId="{AB7778A4-A230-49FC-ACD9-59FDA1F70845}">
      <dsp:nvSpPr>
        <dsp:cNvPr id="0" name=""/>
        <dsp:cNvSpPr/>
      </dsp:nvSpPr>
      <dsp:spPr>
        <a:xfrm>
          <a:off x="988575" y="1892703"/>
          <a:ext cx="6619160" cy="830942"/>
        </a:xfrm>
        <a:prstGeom prst="roundRect">
          <a:avLst>
            <a:gd name="adj" fmla="val 10000"/>
          </a:avLst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Provide overview Green Haven Florists and the nature and the scope of the problem they are encountering.</a:t>
          </a:r>
          <a:endParaRPr lang="en-US" sz="1700" kern="1200"/>
        </a:p>
      </dsp:txBody>
      <dsp:txXfrm>
        <a:off x="1012912" y="1917040"/>
        <a:ext cx="5536085" cy="782268"/>
      </dsp:txXfrm>
    </dsp:sp>
    <dsp:sp modelId="{080C15BF-6021-4C9A-A566-35BEF49B2A79}">
      <dsp:nvSpPr>
        <dsp:cNvPr id="0" name=""/>
        <dsp:cNvSpPr/>
      </dsp:nvSpPr>
      <dsp:spPr>
        <a:xfrm>
          <a:off x="1482863" y="2839054"/>
          <a:ext cx="6619160" cy="830942"/>
        </a:xfrm>
        <a:prstGeom prst="roundRect">
          <a:avLst>
            <a:gd name="adj" fmla="val 10000"/>
          </a:avLst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Providing application of the 5W2H module as summaries these issues.</a:t>
          </a:r>
          <a:endParaRPr lang="en-US" sz="1700" kern="1200"/>
        </a:p>
      </dsp:txBody>
      <dsp:txXfrm>
        <a:off x="1507200" y="2863391"/>
        <a:ext cx="5536085" cy="782268"/>
      </dsp:txXfrm>
    </dsp:sp>
    <dsp:sp modelId="{F25D6F51-49F3-4513-993E-98623AC6697D}">
      <dsp:nvSpPr>
        <dsp:cNvPr id="0" name=""/>
        <dsp:cNvSpPr/>
      </dsp:nvSpPr>
      <dsp:spPr>
        <a:xfrm>
          <a:off x="1977151" y="3785406"/>
          <a:ext cx="6619160" cy="830942"/>
        </a:xfrm>
        <a:prstGeom prst="roundRect">
          <a:avLst>
            <a:gd name="adj" fmla="val 10000"/>
          </a:avLst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Provide and application of the PESTEL framework.</a:t>
          </a:r>
          <a:endParaRPr lang="en-US" sz="1700" kern="1200"/>
        </a:p>
      </dsp:txBody>
      <dsp:txXfrm>
        <a:off x="2001488" y="3809743"/>
        <a:ext cx="5536085" cy="782268"/>
      </dsp:txXfrm>
    </dsp:sp>
    <dsp:sp modelId="{B71B081B-EAAA-4E39-B27D-322E84152553}">
      <dsp:nvSpPr>
        <dsp:cNvPr id="0" name=""/>
        <dsp:cNvSpPr/>
      </dsp:nvSpPr>
      <dsp:spPr>
        <a:xfrm>
          <a:off x="6079047" y="607049"/>
          <a:ext cx="540112" cy="54011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200572" y="607049"/>
        <a:ext cx="297062" cy="406434"/>
      </dsp:txXfrm>
    </dsp:sp>
    <dsp:sp modelId="{DEEBBAD8-947A-4218-8BF0-46A89155B9EE}">
      <dsp:nvSpPr>
        <dsp:cNvPr id="0" name=""/>
        <dsp:cNvSpPr/>
      </dsp:nvSpPr>
      <dsp:spPr>
        <a:xfrm>
          <a:off x="6573335" y="1553401"/>
          <a:ext cx="540112" cy="54011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694860" y="1553401"/>
        <a:ext cx="297062" cy="406434"/>
      </dsp:txXfrm>
    </dsp:sp>
    <dsp:sp modelId="{F8B64FA1-C886-4DCE-AE15-D612F297680E}">
      <dsp:nvSpPr>
        <dsp:cNvPr id="0" name=""/>
        <dsp:cNvSpPr/>
      </dsp:nvSpPr>
      <dsp:spPr>
        <a:xfrm>
          <a:off x="7067623" y="2485903"/>
          <a:ext cx="540112" cy="54011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189148" y="2485903"/>
        <a:ext cx="297062" cy="406434"/>
      </dsp:txXfrm>
    </dsp:sp>
    <dsp:sp modelId="{233D7806-686B-482E-81F8-DA2FD52A55CB}">
      <dsp:nvSpPr>
        <dsp:cNvPr id="0" name=""/>
        <dsp:cNvSpPr/>
      </dsp:nvSpPr>
      <dsp:spPr>
        <a:xfrm>
          <a:off x="7561911" y="3441488"/>
          <a:ext cx="540112" cy="54011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683436" y="3441488"/>
        <a:ext cx="297062" cy="4064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14C0C8-16F2-42D9-A0CA-6D35B09D0212}">
      <dsp:nvSpPr>
        <dsp:cNvPr id="0" name=""/>
        <dsp:cNvSpPr/>
      </dsp:nvSpPr>
      <dsp:spPr>
        <a:xfrm>
          <a:off x="0" y="34950"/>
          <a:ext cx="6628804" cy="92663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Strong and consistent demand for flower product</a:t>
          </a:r>
          <a:endParaRPr lang="en-US" sz="2400" kern="1200"/>
        </a:p>
      </dsp:txBody>
      <dsp:txXfrm>
        <a:off x="45235" y="80185"/>
        <a:ext cx="6538334" cy="836169"/>
      </dsp:txXfrm>
    </dsp:sp>
    <dsp:sp modelId="{73033485-0651-4C24-B374-DE860D8C16B0}">
      <dsp:nvSpPr>
        <dsp:cNvPr id="0" name=""/>
        <dsp:cNvSpPr/>
      </dsp:nvSpPr>
      <dsp:spPr>
        <a:xfrm>
          <a:off x="0" y="1030710"/>
          <a:ext cx="6628804" cy="926639"/>
        </a:xfrm>
        <a:prstGeom prst="roundRect">
          <a:avLst/>
        </a:prstGeom>
        <a:gradFill rotWithShape="0">
          <a:gsLst>
            <a:gs pos="0">
              <a:schemeClr val="accent2">
                <a:hueOff val="-741071"/>
                <a:satOff val="3550"/>
                <a:lumOff val="3284"/>
                <a:alphaOff val="0"/>
                <a:tint val="96000"/>
                <a:lumMod val="100000"/>
              </a:schemeClr>
            </a:gs>
            <a:gs pos="78000">
              <a:schemeClr val="accent2">
                <a:hueOff val="-741071"/>
                <a:satOff val="3550"/>
                <a:lumOff val="328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Eco-friendly practice</a:t>
          </a:r>
          <a:endParaRPr lang="en-US" sz="2400" kern="1200"/>
        </a:p>
      </dsp:txBody>
      <dsp:txXfrm>
        <a:off x="45235" y="1075945"/>
        <a:ext cx="6538334" cy="836169"/>
      </dsp:txXfrm>
    </dsp:sp>
    <dsp:sp modelId="{A0A2869D-BE1C-4559-B339-C9BA10E00BA0}">
      <dsp:nvSpPr>
        <dsp:cNvPr id="0" name=""/>
        <dsp:cNvSpPr/>
      </dsp:nvSpPr>
      <dsp:spPr>
        <a:xfrm>
          <a:off x="0" y="2026470"/>
          <a:ext cx="6628804" cy="926639"/>
        </a:xfrm>
        <a:prstGeom prst="roundRect">
          <a:avLst/>
        </a:prstGeom>
        <a:gradFill rotWithShape="0">
          <a:gsLst>
            <a:gs pos="0">
              <a:schemeClr val="accent2">
                <a:hueOff val="-1482143"/>
                <a:satOff val="7100"/>
                <a:lumOff val="6569"/>
                <a:alphaOff val="0"/>
                <a:tint val="96000"/>
                <a:lumMod val="100000"/>
              </a:schemeClr>
            </a:gs>
            <a:gs pos="78000">
              <a:schemeClr val="accent2">
                <a:hueOff val="-1482143"/>
                <a:satOff val="7100"/>
                <a:lumOff val="656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Customised design increase customer</a:t>
          </a:r>
          <a:endParaRPr lang="en-US" sz="2400" kern="1200"/>
        </a:p>
      </dsp:txBody>
      <dsp:txXfrm>
        <a:off x="45235" y="2071705"/>
        <a:ext cx="6538334" cy="836169"/>
      </dsp:txXfrm>
    </dsp:sp>
    <dsp:sp modelId="{093DDD00-FB9C-4F2A-8A13-F799C286F897}">
      <dsp:nvSpPr>
        <dsp:cNvPr id="0" name=""/>
        <dsp:cNvSpPr/>
      </dsp:nvSpPr>
      <dsp:spPr>
        <a:xfrm>
          <a:off x="0" y="3022230"/>
          <a:ext cx="6628804" cy="926639"/>
        </a:xfrm>
        <a:prstGeom prst="roundRect">
          <a:avLst/>
        </a:prstGeom>
        <a:gradFill rotWithShape="0">
          <a:gsLst>
            <a:gs pos="0">
              <a:schemeClr val="accent2">
                <a:hueOff val="-2223214"/>
                <a:satOff val="10650"/>
                <a:lumOff val="9853"/>
                <a:alphaOff val="0"/>
                <a:tint val="96000"/>
                <a:lumMod val="100000"/>
              </a:schemeClr>
            </a:gs>
            <a:gs pos="78000">
              <a:schemeClr val="accent2">
                <a:hueOff val="-2223214"/>
                <a:satOff val="10650"/>
                <a:lumOff val="985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Operational challenges due to seasonality product</a:t>
          </a:r>
          <a:endParaRPr lang="en-US" sz="2400" kern="1200"/>
        </a:p>
      </dsp:txBody>
      <dsp:txXfrm>
        <a:off x="45235" y="3067465"/>
        <a:ext cx="6538334" cy="836169"/>
      </dsp:txXfrm>
    </dsp:sp>
    <dsp:sp modelId="{23A9045D-7061-4E25-AA64-BB9D6CF5676D}">
      <dsp:nvSpPr>
        <dsp:cNvPr id="0" name=""/>
        <dsp:cNvSpPr/>
      </dsp:nvSpPr>
      <dsp:spPr>
        <a:xfrm>
          <a:off x="0" y="4017990"/>
          <a:ext cx="6628804" cy="926639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Growth opportunities through online sales and corporate clint</a:t>
          </a:r>
          <a:endParaRPr lang="en-US" sz="2400" kern="1200"/>
        </a:p>
      </dsp:txBody>
      <dsp:txXfrm>
        <a:off x="45235" y="4063225"/>
        <a:ext cx="6538334" cy="8361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0C2C4E-8EBF-4CF1-87E7-AA397ED5A296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BD07D3-E20A-4CFB-A00F-A715F2B19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994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BD07D3-E20A-4CFB-A00F-A715F2B1906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293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223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16704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551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75929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779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3922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01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812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0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4982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96264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3185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88623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1553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8249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9288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45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7" r:id="rId1"/>
    <p:sldLayoutId id="2147483868" r:id="rId2"/>
    <p:sldLayoutId id="2147483869" r:id="rId3"/>
    <p:sldLayoutId id="2147483870" r:id="rId4"/>
    <p:sldLayoutId id="2147483871" r:id="rId5"/>
    <p:sldLayoutId id="2147483872" r:id="rId6"/>
    <p:sldLayoutId id="2147483873" r:id="rId7"/>
    <p:sldLayoutId id="2147483874" r:id="rId8"/>
    <p:sldLayoutId id="2147483875" r:id="rId9"/>
    <p:sldLayoutId id="2147483876" r:id="rId10"/>
    <p:sldLayoutId id="2147483877" r:id="rId11"/>
    <p:sldLayoutId id="2147483878" r:id="rId12"/>
    <p:sldLayoutId id="2147483879" r:id="rId13"/>
    <p:sldLayoutId id="2147483880" r:id="rId14"/>
    <p:sldLayoutId id="2147483881" r:id="rId15"/>
    <p:sldLayoutId id="214748388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06_C7D2148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ibisworld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8D96E-A25A-7759-ECB8-8B4B3C8C69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flipV="1">
            <a:off x="521208" y="-550606"/>
            <a:ext cx="11155680" cy="30480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endParaRPr lang="en-US" sz="44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0C5A54-3911-4D8E-68B8-CC780173BB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79647" y="3529159"/>
            <a:ext cx="4162489" cy="1606576"/>
          </a:xfr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Student name:  Rajpal Singh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Student id :  2508102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Lecturers Name : Dr Fa Wang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Module code :   LCLM4004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Module name :   Problem Solving and Decision Making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Component :  Green Haven Florist</a:t>
            </a:r>
          </a:p>
        </p:txBody>
      </p:sp>
      <p:pic>
        <p:nvPicPr>
          <p:cNvPr id="4" name="Picture 3" descr="Pink flowers and leaves on white background">
            <a:extLst>
              <a:ext uri="{FF2B5EF4-FFF2-40B4-BE49-F238E27FC236}">
                <a16:creationId xmlns:a16="http://schemas.microsoft.com/office/drawing/2014/main" id="{E14381D4-A1DA-DF98-9D59-6378AB8B92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978" r="4844" b="2"/>
          <a:stretch>
            <a:fillRect/>
          </a:stretch>
        </p:blipFill>
        <p:spPr>
          <a:xfrm>
            <a:off x="1130029" y="1335844"/>
            <a:ext cx="4960442" cy="3600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5641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FB998-4ACC-8E2B-5756-39CD22839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Content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43D1A3-DFAD-408F-7324-D986B7AFFD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0418286"/>
              </p:ext>
            </p:extLst>
          </p:nvPr>
        </p:nvGraphicFramePr>
        <p:xfrm>
          <a:off x="677863" y="1425677"/>
          <a:ext cx="8596312" cy="4616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68905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C34A-9183-15DE-EA37-4F1A56338D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0216" cy="13258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u="sng">
                <a:latin typeface="Arial" panose="020B0604020202020204" pitchFamily="34" charset="0"/>
                <a:cs typeface="Arial" panose="020B0604020202020204" pitchFamily="34" charset="0"/>
              </a:rPr>
              <a:t>Provide an insight into the problems Green Haven</a:t>
            </a: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CE8AAB-F397-3F52-D6C0-5B742B738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7224" y="1088136"/>
            <a:ext cx="4160520" cy="525780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dirty="0"/>
              <a:t> Root cause problem at the Green Haven Florist inside the store.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 In the last 12 months, Green Haven Florists has seen a 30% decline in in-store sales. While online orders have increased slightly, they have not compensated for the loss of foot traffic. The shop’s location—once a bustling high street—has seen reduced activity due to the closure of nearby businesses and a general shift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Find out which is internal or external problem.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How much control have Green haven have these problem.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(Kotler and Keller, 2022, Mintel, (2023)</a:t>
            </a:r>
          </a:p>
        </p:txBody>
      </p:sp>
      <p:pic>
        <p:nvPicPr>
          <p:cNvPr id="7" name="Graphic 6" descr="Flowchart">
            <a:extLst>
              <a:ext uri="{FF2B5EF4-FFF2-40B4-BE49-F238E27FC236}">
                <a16:creationId xmlns:a16="http://schemas.microsoft.com/office/drawing/2014/main" id="{68862DEA-D57B-2270-677A-9D124FD243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7867" y="2429691"/>
            <a:ext cx="3916313" cy="391631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C7BB8B5-C912-C668-D8DB-D50D8F1D1C30}"/>
              </a:ext>
            </a:extLst>
          </p:cNvPr>
          <p:cNvSpPr txBox="1"/>
          <p:nvPr/>
        </p:nvSpPr>
        <p:spPr>
          <a:xfrm>
            <a:off x="7590503" y="6345936"/>
            <a:ext cx="5667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(Kotler and Keller, 2022, Minte, 2023)</a:t>
            </a:r>
          </a:p>
        </p:txBody>
      </p:sp>
    </p:spTree>
    <p:extLst>
      <p:ext uri="{BB962C8B-B14F-4D97-AF65-F5344CB8AC3E}">
        <p14:creationId xmlns:p14="http://schemas.microsoft.com/office/powerpoint/2010/main" val="194459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FB9D0-53C4-D7AB-AA0E-64BE0BD9DD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5W2H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95216-07B3-98C8-9916-08F60FC4DF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71706"/>
            <a:ext cx="8596668" cy="3880773"/>
          </a:xfrm>
        </p:spPr>
        <p:txBody>
          <a:bodyPr>
            <a:normAutofit/>
          </a:bodyPr>
          <a:lstStyle/>
          <a:p>
            <a:r>
              <a:rPr lang="en-GB" b="1" dirty="0"/>
              <a:t>What</a:t>
            </a:r>
            <a:r>
              <a:rPr lang="en-GB" dirty="0"/>
              <a:t>: sales of fresh flower and the flower arrangement, event decoration like weddings, birthdays and corporate events, eco friendly and sustainable flower product.</a:t>
            </a:r>
          </a:p>
          <a:p>
            <a:r>
              <a:rPr lang="en-GB" b="1" dirty="0"/>
              <a:t>Why</a:t>
            </a:r>
            <a:r>
              <a:rPr lang="en-GB" dirty="0"/>
              <a:t> : growing demand for personalised and sustainable gifts</a:t>
            </a:r>
          </a:p>
          <a:p>
            <a:r>
              <a:rPr lang="en-GB" b="1" dirty="0"/>
              <a:t>Who</a:t>
            </a:r>
            <a:r>
              <a:rPr lang="en-GB" dirty="0"/>
              <a:t> : Local customer, event planner, supplier, local flower growers</a:t>
            </a:r>
          </a:p>
          <a:p>
            <a:r>
              <a:rPr lang="en-GB" b="1" dirty="0"/>
              <a:t>Where</a:t>
            </a:r>
            <a:r>
              <a:rPr lang="en-GB" dirty="0"/>
              <a:t> : Physical retail store, online orders via online and social media platform</a:t>
            </a:r>
          </a:p>
          <a:p>
            <a:r>
              <a:rPr lang="en-GB" b="1" dirty="0"/>
              <a:t>When</a:t>
            </a:r>
            <a:r>
              <a:rPr lang="en-GB" dirty="0"/>
              <a:t> :daily retail sales, special events and festivals</a:t>
            </a:r>
          </a:p>
          <a:p>
            <a:r>
              <a:rPr lang="en-GB" b="1" dirty="0"/>
              <a:t>How</a:t>
            </a:r>
            <a:r>
              <a:rPr lang="en-GB" dirty="0"/>
              <a:t> :Sourcing flower from local and sustainable farmers, custom arrangements, marketing through social media</a:t>
            </a:r>
          </a:p>
          <a:p>
            <a:r>
              <a:rPr lang="en-GB" b="1" dirty="0"/>
              <a:t>How much </a:t>
            </a:r>
            <a:r>
              <a:rPr lang="en-GB" dirty="0"/>
              <a:t>: revenue from bouquet sales, event contract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762132-A86D-00CF-4DB4-0131E73B0C8A}"/>
              </a:ext>
            </a:extLst>
          </p:cNvPr>
          <p:cNvSpPr txBox="1"/>
          <p:nvPr/>
        </p:nvSpPr>
        <p:spPr>
          <a:xfrm>
            <a:off x="9415891" y="6406055"/>
            <a:ext cx="34697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</a:t>
            </a:r>
            <a:r>
              <a:rPr lang="en-GB" b="1"/>
              <a:t>Kotler and Keller, 2022</a:t>
            </a:r>
            <a:r>
              <a:rPr lang="en-GB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8280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A5447-A009-8E8E-49F6-04046EC34A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FRAMWORK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AE575A-6D35-1A02-CA20-8596DEC21B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Political Factor </a:t>
            </a:r>
            <a:r>
              <a:rPr lang="en-GB" dirty="0"/>
              <a:t>: Local business regulation, trade policies affecting imported flowers, environmental regulation.</a:t>
            </a:r>
          </a:p>
          <a:p>
            <a:r>
              <a:rPr lang="en-GB" b="1" dirty="0"/>
              <a:t>Economical Factor </a:t>
            </a:r>
            <a:r>
              <a:rPr lang="en-GB" dirty="0"/>
              <a:t>: inflation affecting flower prices, customer spending power, seasonal income variations.</a:t>
            </a:r>
          </a:p>
          <a:p>
            <a:r>
              <a:rPr lang="en-GB" b="1" dirty="0"/>
              <a:t>Social Factor </a:t>
            </a:r>
            <a:r>
              <a:rPr lang="en-GB" dirty="0"/>
              <a:t>: growing trend for sustainable products, cultural importance of flower</a:t>
            </a:r>
          </a:p>
          <a:p>
            <a:r>
              <a:rPr lang="en-GB" b="1" dirty="0"/>
              <a:t>Technological Factor </a:t>
            </a:r>
            <a:r>
              <a:rPr lang="en-GB" dirty="0"/>
              <a:t>: online ordering system, social media, digital payment method.</a:t>
            </a:r>
          </a:p>
          <a:p>
            <a:r>
              <a:rPr lang="en-GB" b="1" dirty="0"/>
              <a:t>Environmental Factor </a:t>
            </a:r>
            <a:r>
              <a:rPr lang="en-GB" dirty="0"/>
              <a:t>: Climate impact, demand for eco friendly packaging, carbon footprint</a:t>
            </a:r>
          </a:p>
          <a:p>
            <a:r>
              <a:rPr lang="en-GB" b="1" dirty="0"/>
              <a:t>Legal Factor </a:t>
            </a:r>
            <a:r>
              <a:rPr lang="en-GB" dirty="0"/>
              <a:t>: Employment laws, health and safety regulation, customer protection</a:t>
            </a:r>
          </a:p>
          <a:p>
            <a:r>
              <a:rPr lang="en-GB" dirty="0"/>
              <a:t>   (Porter, 2008, small Business Administration, (2024)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AAD425-8BF0-3B82-0A5A-243B3042001D}"/>
              </a:ext>
            </a:extLst>
          </p:cNvPr>
          <p:cNvSpPr txBox="1"/>
          <p:nvPr/>
        </p:nvSpPr>
        <p:spPr>
          <a:xfrm>
            <a:off x="6626943" y="6341806"/>
            <a:ext cx="6980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(Porter, 2008, Small Business Administration, 2024)</a:t>
            </a:r>
          </a:p>
        </p:txBody>
      </p:sp>
    </p:spTree>
    <p:extLst>
      <p:ext uri="{BB962C8B-B14F-4D97-AF65-F5344CB8AC3E}">
        <p14:creationId xmlns:p14="http://schemas.microsoft.com/office/powerpoint/2010/main" val="85199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BE9D4C4-9FA3-4885-A769-301639CC7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4524F065-9F7C-400C-9A20-B343BFAA6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2627" y="-4"/>
            <a:ext cx="8139373" cy="6858000"/>
          </a:xfrm>
          <a:custGeom>
            <a:avLst/>
            <a:gdLst>
              <a:gd name="connsiteX0" fmla="*/ 5181344 w 8139373"/>
              <a:gd name="connsiteY0" fmla="*/ 0 h 6858000"/>
              <a:gd name="connsiteX1" fmla="*/ 8139373 w 8139373"/>
              <a:gd name="connsiteY1" fmla="*/ 0 h 6858000"/>
              <a:gd name="connsiteX2" fmla="*/ 8139373 w 8139373"/>
              <a:gd name="connsiteY2" fmla="*/ 6858000 h 6858000"/>
              <a:gd name="connsiteX3" fmla="*/ 0 w 813937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39373" h="6858000">
                <a:moveTo>
                  <a:pt x="5181344" y="0"/>
                </a:moveTo>
                <a:lnTo>
                  <a:pt x="8139373" y="0"/>
                </a:lnTo>
                <a:lnTo>
                  <a:pt x="8139373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B3573B-F560-CA0A-7A18-E0DB80F32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733" y="2611051"/>
            <a:ext cx="3749061" cy="15084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/>
              <a:t>Cause and </a:t>
            </a:r>
            <a:br>
              <a:rPr lang="en-US" sz="3200" dirty="0"/>
            </a:br>
            <a:r>
              <a:rPr lang="en-US" sz="3200" dirty="0"/>
              <a:t>Effect Diagram</a:t>
            </a:r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7EB6695E-BED5-4DA3-8C9B-AD301AEF4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435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D5834135-4DCC-4453-85AF-B10915B128EC}"/>
              </a:ext>
            </a:extLst>
          </p:cNvPr>
          <p:cNvSpPr>
            <a:spLocks noGrp="1"/>
          </p:cNvSpPr>
          <p:nvPr>
            <p:ph idx="1"/>
          </p:nvPr>
        </p:nvSpPr>
        <p:spPr>
          <a:xfrm flipV="1">
            <a:off x="677334" y="7660639"/>
            <a:ext cx="3749061" cy="79247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600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46DB9E65-E072-43AF-A8C9-9744BA0CC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6867" y="6"/>
            <a:ext cx="4831627" cy="4520011"/>
          </a:xfrm>
          <a:custGeom>
            <a:avLst/>
            <a:gdLst>
              <a:gd name="connsiteX0" fmla="*/ 0 w 4831627"/>
              <a:gd name="connsiteY0" fmla="*/ 0 h 4520011"/>
              <a:gd name="connsiteX1" fmla="*/ 4831627 w 4831627"/>
              <a:gd name="connsiteY1" fmla="*/ 0 h 4520011"/>
              <a:gd name="connsiteX2" fmla="*/ 1416677 w 4831627"/>
              <a:gd name="connsiteY2" fmla="*/ 4520011 h 45200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831627" h="4520011">
                <a:moveTo>
                  <a:pt x="0" y="0"/>
                </a:moveTo>
                <a:lnTo>
                  <a:pt x="4831627" y="0"/>
                </a:lnTo>
                <a:lnTo>
                  <a:pt x="1416677" y="452001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diagram of a customer order&#10;&#10;AI-generated content may be incorrect.">
            <a:extLst>
              <a:ext uri="{FF2B5EF4-FFF2-40B4-BE49-F238E27FC236}">
                <a16:creationId xmlns:a16="http://schemas.microsoft.com/office/drawing/2014/main" id="{D04C8D38-A7E3-B200-D984-2008CA8AA2E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7205" r="3" b="6090"/>
          <a:stretch>
            <a:fillRect/>
          </a:stretch>
        </p:blipFill>
        <p:spPr>
          <a:xfrm>
            <a:off x="4052627" y="1160722"/>
            <a:ext cx="7838227" cy="453655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8259C49-39B3-32DB-D783-AD55A4A6F884}"/>
              </a:ext>
            </a:extLst>
          </p:cNvPr>
          <p:cNvSpPr txBox="1"/>
          <p:nvPr/>
        </p:nvSpPr>
        <p:spPr>
          <a:xfrm>
            <a:off x="6802734" y="6410739"/>
            <a:ext cx="55779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(Entrepreneur Media, 2023, IBISWorld, 2024)</a:t>
            </a:r>
          </a:p>
        </p:txBody>
      </p:sp>
    </p:spTree>
    <p:extLst>
      <p:ext uri="{BB962C8B-B14F-4D97-AF65-F5344CB8AC3E}">
        <p14:creationId xmlns:p14="http://schemas.microsoft.com/office/powerpoint/2010/main" val="3352433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  <p:extLst>
    <p:ext uri="{6950BFC3-D8DA-4A85-94F7-54DA5524770B}">
      <p188:commentRel xmlns:p188="http://schemas.microsoft.com/office/powerpoint/2018/8/main" r:id="rId3"/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A728D1-998F-8AE8-31E6-C850655D4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/>
              <a:t>Key Finding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2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3" name="Isosceles Triangle 62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4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5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6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7" name="Isosceles Triangle 66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69" name="Rectangle 68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2" name="Content Placeholder 2">
            <a:extLst>
              <a:ext uri="{FF2B5EF4-FFF2-40B4-BE49-F238E27FC236}">
                <a16:creationId xmlns:a16="http://schemas.microsoft.com/office/drawing/2014/main" id="{BCE94846-5FDE-5604-2600-5CDEE0E35D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2497881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0E6CAFE-D8D7-BC0D-2A55-EDC5127D5336}"/>
              </a:ext>
            </a:extLst>
          </p:cNvPr>
          <p:cNvSpPr txBox="1"/>
          <p:nvPr/>
        </p:nvSpPr>
        <p:spPr>
          <a:xfrm>
            <a:off x="7403690" y="6489290"/>
            <a:ext cx="41415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(Mintel, 2023, Kotler and Keller, 2022)</a:t>
            </a:r>
          </a:p>
        </p:txBody>
      </p:sp>
    </p:spTree>
    <p:extLst>
      <p:ext uri="{BB962C8B-B14F-4D97-AF65-F5344CB8AC3E}">
        <p14:creationId xmlns:p14="http://schemas.microsoft.com/office/powerpoint/2010/main" val="20368047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48BB3-92AB-F937-7582-27210B6416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References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8AE50F17-533E-A989-4D95-72525A91F9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500" dirty="0">
                <a:solidFill>
                  <a:schemeClr val="tx2"/>
                </a:solidFill>
              </a:rPr>
              <a:t>Entrepreneur Media, Inc. (2023) How to start a floral business. Available at: </a:t>
            </a:r>
            <a:r>
              <a:rPr lang="en-GB" sz="1500" dirty="0">
                <a:solidFill>
                  <a:srgbClr val="0070C0"/>
                </a:solidFill>
              </a:rPr>
              <a:t>htpps://www.entrepreneur.com</a:t>
            </a:r>
          </a:p>
          <a:p>
            <a:r>
              <a:rPr lang="en-GB" sz="1500" dirty="0">
                <a:solidFill>
                  <a:schemeClr val="tx2"/>
                </a:solidFill>
              </a:rPr>
              <a:t>IBIS World(2024) Florists industry market research report. Available at: </a:t>
            </a:r>
            <a:r>
              <a:rPr lang="en-GB" sz="1500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https://www.ibisworld.com</a:t>
            </a:r>
            <a:endParaRPr lang="en-GB" sz="1500" dirty="0">
              <a:solidFill>
                <a:srgbClr val="0070C0"/>
              </a:solidFill>
            </a:endParaRPr>
          </a:p>
          <a:p>
            <a:r>
              <a:rPr lang="en-GB" sz="1500" dirty="0">
                <a:solidFill>
                  <a:schemeClr val="tx2"/>
                </a:solidFill>
              </a:rPr>
              <a:t>Kotler, P. and Keller, K.L.(2022) Marketing management. 16</a:t>
            </a:r>
            <a:r>
              <a:rPr lang="en-GB" sz="1500" baseline="30000" dirty="0">
                <a:solidFill>
                  <a:schemeClr val="tx2"/>
                </a:solidFill>
              </a:rPr>
              <a:t>th</a:t>
            </a:r>
            <a:r>
              <a:rPr lang="en-GB" sz="1500" dirty="0">
                <a:solidFill>
                  <a:schemeClr val="tx2"/>
                </a:solidFill>
              </a:rPr>
              <a:t> edn.Harlow:Pearson Education.</a:t>
            </a:r>
          </a:p>
          <a:p>
            <a:r>
              <a:rPr lang="en-GB" sz="1500" dirty="0">
                <a:solidFill>
                  <a:schemeClr val="tx2"/>
                </a:solidFill>
              </a:rPr>
              <a:t>Mintel(2023) floristry and gifting market trends. Available at : </a:t>
            </a:r>
            <a:r>
              <a:rPr lang="en-GB" sz="1500" dirty="0">
                <a:solidFill>
                  <a:srgbClr val="0070C0"/>
                </a:solidFill>
              </a:rPr>
              <a:t>htpps://www.mintel.com (Accessed:22 January 2026)</a:t>
            </a:r>
          </a:p>
          <a:p>
            <a:r>
              <a:rPr lang="en-GB" sz="1500" dirty="0">
                <a:solidFill>
                  <a:schemeClr val="tx2"/>
                </a:solidFill>
              </a:rPr>
              <a:t>Porter, M.E.(2008) The five competitive forces that shape strategy. Harvard Business Review, 86(1), pp. 78-93</a:t>
            </a:r>
          </a:p>
          <a:p>
            <a:endParaRPr lang="en-GB" sz="1500" dirty="0">
              <a:solidFill>
                <a:schemeClr val="tx2"/>
              </a:solidFill>
            </a:endParaRPr>
          </a:p>
        </p:txBody>
      </p:sp>
      <p:pic>
        <p:nvPicPr>
          <p:cNvPr id="7" name="Graphic 6" descr="Laptop Secure">
            <a:extLst>
              <a:ext uri="{FF2B5EF4-FFF2-40B4-BE49-F238E27FC236}">
                <a16:creationId xmlns:a16="http://schemas.microsoft.com/office/drawing/2014/main" id="{7C8A21EF-8265-FA69-7B52-D84164B1A9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0769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5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6" name="Isosceles Triangle 45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7" name="Isosceles Triangle 46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48" name="Picture 47" descr="Question mark against red wall">
            <a:extLst>
              <a:ext uri="{FF2B5EF4-FFF2-40B4-BE49-F238E27FC236}">
                <a16:creationId xmlns:a16="http://schemas.microsoft.com/office/drawing/2014/main" id="{06D27E0F-24DE-77E0-B4CE-7F107C06B4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112" r="1" b="1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F3AA85-9A42-7EDC-78BC-F9A0FB5E1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867" y="1678666"/>
            <a:ext cx="4088190" cy="23690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/>
              <a:t>Q &amp;A</a:t>
            </a:r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1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2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3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4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5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6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7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80121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628</TotalTime>
  <Words>606</Words>
  <Application>Microsoft Office PowerPoint</Application>
  <PresentationFormat>Widescreen</PresentationFormat>
  <Paragraphs>54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Arial</vt:lpstr>
      <vt:lpstr>Trebuchet MS</vt:lpstr>
      <vt:lpstr>Wingdings 3</vt:lpstr>
      <vt:lpstr>Facet</vt:lpstr>
      <vt:lpstr>PowerPoint Presentation</vt:lpstr>
      <vt:lpstr>Content</vt:lpstr>
      <vt:lpstr>Provide an insight into the problems Green Haven</vt:lpstr>
      <vt:lpstr>5W2H Module</vt:lpstr>
      <vt:lpstr>PESTEL FRAMWORK</vt:lpstr>
      <vt:lpstr>Cause and  Effect Diagram</vt:lpstr>
      <vt:lpstr>Key Finding</vt:lpstr>
      <vt:lpstr>References</vt:lpstr>
      <vt:lpstr>Q &amp;A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Rajapal Singh (2508102)</dc:creator>
  <cp:lastModifiedBy>Suchitra Bhandari</cp:lastModifiedBy>
  <cp:revision>20</cp:revision>
  <dcterms:created xsi:type="dcterms:W3CDTF">2026-01-22T15:14:21Z</dcterms:created>
  <dcterms:modified xsi:type="dcterms:W3CDTF">2026-02-12T18:37:01Z</dcterms:modified>
</cp:coreProperties>
</file>