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9" r:id="rId3"/>
    <p:sldId id="258" r:id="rId4"/>
    <p:sldId id="267" r:id="rId5"/>
    <p:sldId id="260" r:id="rId6"/>
    <p:sldId id="257" r:id="rId7"/>
    <p:sldId id="266" r:id="rId8"/>
    <p:sldId id="261" r:id="rId9"/>
    <p:sldId id="262" r:id="rId10"/>
    <p:sldId id="263" r:id="rId11"/>
    <p:sldId id="264" r:id="rId12"/>
    <p:sldId id="268"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59595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515" autoAdjust="0"/>
    <p:restoredTop sz="94660"/>
  </p:normalViewPr>
  <p:slideViewPr>
    <p:cSldViewPr snapToGrid="0">
      <p:cViewPr>
        <p:scale>
          <a:sx n="80" d="100"/>
          <a:sy n="80" d="100"/>
        </p:scale>
        <p:origin x="156" y="-24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043202-116E-486F-BC06-93AC2B49ADF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CA902D5-D38B-4117-A9EC-AF4EF7EDC7D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61B00AB-A439-4DC7-B8E8-F6F6F16BD5DB}"/>
              </a:ext>
            </a:extLst>
          </p:cNvPr>
          <p:cNvSpPr>
            <a:spLocks noGrp="1"/>
          </p:cNvSpPr>
          <p:nvPr>
            <p:ph type="dt" sz="half" idx="10"/>
          </p:nvPr>
        </p:nvSpPr>
        <p:spPr/>
        <p:txBody>
          <a:bodyPr/>
          <a:lstStyle/>
          <a:p>
            <a:fld id="{FD4C59B2-CCFE-4ED8-9004-D7C29B30C624}" type="datetimeFigureOut">
              <a:rPr lang="en-GB" smtClean="0"/>
              <a:t>01/05/2022</a:t>
            </a:fld>
            <a:endParaRPr lang="en-GB"/>
          </a:p>
        </p:txBody>
      </p:sp>
      <p:sp>
        <p:nvSpPr>
          <p:cNvPr id="5" name="Footer Placeholder 4">
            <a:extLst>
              <a:ext uri="{FF2B5EF4-FFF2-40B4-BE49-F238E27FC236}">
                <a16:creationId xmlns:a16="http://schemas.microsoft.com/office/drawing/2014/main" id="{62EE6134-64F8-4D69-9E2A-5339B52A5D7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038525-7D84-46D5-91EF-DD2AD58E0A4D}"/>
              </a:ext>
            </a:extLst>
          </p:cNvPr>
          <p:cNvSpPr>
            <a:spLocks noGrp="1"/>
          </p:cNvSpPr>
          <p:nvPr>
            <p:ph type="sldNum" sz="quarter" idx="12"/>
          </p:nvPr>
        </p:nvSpPr>
        <p:spPr/>
        <p:txBody>
          <a:bodyPr/>
          <a:lstStyle/>
          <a:p>
            <a:fld id="{483393E4-B365-4974-96F1-F22C7DBDD119}" type="slidenum">
              <a:rPr lang="en-GB" smtClean="0"/>
              <a:t>‹#›</a:t>
            </a:fld>
            <a:endParaRPr lang="en-GB"/>
          </a:p>
        </p:txBody>
      </p:sp>
    </p:spTree>
    <p:extLst>
      <p:ext uri="{BB962C8B-B14F-4D97-AF65-F5344CB8AC3E}">
        <p14:creationId xmlns:p14="http://schemas.microsoft.com/office/powerpoint/2010/main" val="28301980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9EF66-0695-4B5D-BB44-AA02A8DAE22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1A29A1B-305B-42C9-AF87-C7EAA4050B1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59090A5-5167-4441-B356-2796D82B41ED}"/>
              </a:ext>
            </a:extLst>
          </p:cNvPr>
          <p:cNvSpPr>
            <a:spLocks noGrp="1"/>
          </p:cNvSpPr>
          <p:nvPr>
            <p:ph type="dt" sz="half" idx="10"/>
          </p:nvPr>
        </p:nvSpPr>
        <p:spPr/>
        <p:txBody>
          <a:bodyPr/>
          <a:lstStyle/>
          <a:p>
            <a:fld id="{FD4C59B2-CCFE-4ED8-9004-D7C29B30C624}" type="datetimeFigureOut">
              <a:rPr lang="en-GB" smtClean="0"/>
              <a:t>01/05/2022</a:t>
            </a:fld>
            <a:endParaRPr lang="en-GB"/>
          </a:p>
        </p:txBody>
      </p:sp>
      <p:sp>
        <p:nvSpPr>
          <p:cNvPr id="5" name="Footer Placeholder 4">
            <a:extLst>
              <a:ext uri="{FF2B5EF4-FFF2-40B4-BE49-F238E27FC236}">
                <a16:creationId xmlns:a16="http://schemas.microsoft.com/office/drawing/2014/main" id="{C50F6C50-1B3E-4965-81F2-C7C5A551616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36AB5F7-018F-4349-8B2F-00C50D33BF65}"/>
              </a:ext>
            </a:extLst>
          </p:cNvPr>
          <p:cNvSpPr>
            <a:spLocks noGrp="1"/>
          </p:cNvSpPr>
          <p:nvPr>
            <p:ph type="sldNum" sz="quarter" idx="12"/>
          </p:nvPr>
        </p:nvSpPr>
        <p:spPr/>
        <p:txBody>
          <a:bodyPr/>
          <a:lstStyle/>
          <a:p>
            <a:fld id="{483393E4-B365-4974-96F1-F22C7DBDD119}" type="slidenum">
              <a:rPr lang="en-GB" smtClean="0"/>
              <a:t>‹#›</a:t>
            </a:fld>
            <a:endParaRPr lang="en-GB"/>
          </a:p>
        </p:txBody>
      </p:sp>
    </p:spTree>
    <p:extLst>
      <p:ext uri="{BB962C8B-B14F-4D97-AF65-F5344CB8AC3E}">
        <p14:creationId xmlns:p14="http://schemas.microsoft.com/office/powerpoint/2010/main" val="2649855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D5B5B6-E07F-4FB3-B1C7-567E46A6D7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8A9A081-EF9F-42D9-AF5F-8BC3456DD16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7929F38-7B22-4B56-BB50-72A7119CC412}"/>
              </a:ext>
            </a:extLst>
          </p:cNvPr>
          <p:cNvSpPr>
            <a:spLocks noGrp="1"/>
          </p:cNvSpPr>
          <p:nvPr>
            <p:ph type="dt" sz="half" idx="10"/>
          </p:nvPr>
        </p:nvSpPr>
        <p:spPr/>
        <p:txBody>
          <a:bodyPr/>
          <a:lstStyle/>
          <a:p>
            <a:fld id="{FD4C59B2-CCFE-4ED8-9004-D7C29B30C624}" type="datetimeFigureOut">
              <a:rPr lang="en-GB" smtClean="0"/>
              <a:t>01/05/2022</a:t>
            </a:fld>
            <a:endParaRPr lang="en-GB"/>
          </a:p>
        </p:txBody>
      </p:sp>
      <p:sp>
        <p:nvSpPr>
          <p:cNvPr id="5" name="Footer Placeholder 4">
            <a:extLst>
              <a:ext uri="{FF2B5EF4-FFF2-40B4-BE49-F238E27FC236}">
                <a16:creationId xmlns:a16="http://schemas.microsoft.com/office/drawing/2014/main" id="{361BF1DD-0B3C-4919-BF3D-156FCD264FF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1F9A54-2155-41C1-A7D7-75309130D4D2}"/>
              </a:ext>
            </a:extLst>
          </p:cNvPr>
          <p:cNvSpPr>
            <a:spLocks noGrp="1"/>
          </p:cNvSpPr>
          <p:nvPr>
            <p:ph type="sldNum" sz="quarter" idx="12"/>
          </p:nvPr>
        </p:nvSpPr>
        <p:spPr/>
        <p:txBody>
          <a:bodyPr/>
          <a:lstStyle/>
          <a:p>
            <a:fld id="{483393E4-B365-4974-96F1-F22C7DBDD119}" type="slidenum">
              <a:rPr lang="en-GB" smtClean="0"/>
              <a:t>‹#›</a:t>
            </a:fld>
            <a:endParaRPr lang="en-GB"/>
          </a:p>
        </p:txBody>
      </p:sp>
    </p:spTree>
    <p:extLst>
      <p:ext uri="{BB962C8B-B14F-4D97-AF65-F5344CB8AC3E}">
        <p14:creationId xmlns:p14="http://schemas.microsoft.com/office/powerpoint/2010/main" val="332478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F7E6B9-9452-4BE0-A994-E6225F8AEDD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55D37ED-21D3-4AEC-A02F-4B2475F2B82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BE92301-2C6B-4374-B886-27A3C54D86D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B37C5FF-7C1C-4413-A414-331F82B77927}"/>
              </a:ext>
            </a:extLst>
          </p:cNvPr>
          <p:cNvSpPr>
            <a:spLocks noGrp="1"/>
          </p:cNvSpPr>
          <p:nvPr>
            <p:ph type="dt" sz="half" idx="10"/>
          </p:nvPr>
        </p:nvSpPr>
        <p:spPr/>
        <p:txBody>
          <a:bodyPr/>
          <a:lstStyle/>
          <a:p>
            <a:fld id="{FD4C59B2-CCFE-4ED8-9004-D7C29B30C624}" type="datetimeFigureOut">
              <a:rPr lang="en-GB" smtClean="0"/>
              <a:t>01/05/2022</a:t>
            </a:fld>
            <a:endParaRPr lang="en-GB"/>
          </a:p>
        </p:txBody>
      </p:sp>
      <p:sp>
        <p:nvSpPr>
          <p:cNvPr id="6" name="Footer Placeholder 5">
            <a:extLst>
              <a:ext uri="{FF2B5EF4-FFF2-40B4-BE49-F238E27FC236}">
                <a16:creationId xmlns:a16="http://schemas.microsoft.com/office/drawing/2014/main" id="{93AD8461-9FBF-4F86-8EF6-6610BC49DDB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86CE475-A030-4154-AD3A-3F0A91A8FE41}"/>
              </a:ext>
            </a:extLst>
          </p:cNvPr>
          <p:cNvSpPr>
            <a:spLocks noGrp="1"/>
          </p:cNvSpPr>
          <p:nvPr>
            <p:ph type="sldNum" sz="quarter" idx="12"/>
          </p:nvPr>
        </p:nvSpPr>
        <p:spPr/>
        <p:txBody>
          <a:bodyPr/>
          <a:lstStyle/>
          <a:p>
            <a:fld id="{483393E4-B365-4974-96F1-F22C7DBDD119}" type="slidenum">
              <a:rPr lang="en-GB" smtClean="0"/>
              <a:t>‹#›</a:t>
            </a:fld>
            <a:endParaRPr lang="en-GB"/>
          </a:p>
        </p:txBody>
      </p:sp>
    </p:spTree>
    <p:extLst>
      <p:ext uri="{BB962C8B-B14F-4D97-AF65-F5344CB8AC3E}">
        <p14:creationId xmlns:p14="http://schemas.microsoft.com/office/powerpoint/2010/main" val="1198342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114725-E5BF-4F3C-8BA8-BA6864CEBD9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17A6F62-CD50-43E0-8D29-B1CB29D99FC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1297161-5E9F-4374-B598-5877431F539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91799B1-A418-4AA8-BD89-43690E59A87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8F453AA-0CD9-4870-9AA4-E77D3D1281D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B00C2B0-C718-4770-B1EA-E7DB8F3FECC2}"/>
              </a:ext>
            </a:extLst>
          </p:cNvPr>
          <p:cNvSpPr>
            <a:spLocks noGrp="1"/>
          </p:cNvSpPr>
          <p:nvPr>
            <p:ph type="dt" sz="half" idx="10"/>
          </p:nvPr>
        </p:nvSpPr>
        <p:spPr/>
        <p:txBody>
          <a:bodyPr/>
          <a:lstStyle/>
          <a:p>
            <a:fld id="{FD4C59B2-CCFE-4ED8-9004-D7C29B30C624}" type="datetimeFigureOut">
              <a:rPr lang="en-GB" smtClean="0"/>
              <a:t>01/05/2022</a:t>
            </a:fld>
            <a:endParaRPr lang="en-GB"/>
          </a:p>
        </p:txBody>
      </p:sp>
      <p:sp>
        <p:nvSpPr>
          <p:cNvPr id="8" name="Footer Placeholder 7">
            <a:extLst>
              <a:ext uri="{FF2B5EF4-FFF2-40B4-BE49-F238E27FC236}">
                <a16:creationId xmlns:a16="http://schemas.microsoft.com/office/drawing/2014/main" id="{5F858018-23A5-47AB-AD82-421A367BD65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35D56EB-1B73-40D4-837B-9BFE0749B1AF}"/>
              </a:ext>
            </a:extLst>
          </p:cNvPr>
          <p:cNvSpPr>
            <a:spLocks noGrp="1"/>
          </p:cNvSpPr>
          <p:nvPr>
            <p:ph type="sldNum" sz="quarter" idx="12"/>
          </p:nvPr>
        </p:nvSpPr>
        <p:spPr/>
        <p:txBody>
          <a:bodyPr/>
          <a:lstStyle/>
          <a:p>
            <a:fld id="{483393E4-B365-4974-96F1-F22C7DBDD119}" type="slidenum">
              <a:rPr lang="en-GB" smtClean="0"/>
              <a:t>‹#›</a:t>
            </a:fld>
            <a:endParaRPr lang="en-GB"/>
          </a:p>
        </p:txBody>
      </p:sp>
    </p:spTree>
    <p:extLst>
      <p:ext uri="{BB962C8B-B14F-4D97-AF65-F5344CB8AC3E}">
        <p14:creationId xmlns:p14="http://schemas.microsoft.com/office/powerpoint/2010/main" val="40292718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0B5C3-15B9-4163-AEC7-2D06710564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50CBD8A-3A83-43EC-92B7-067CC6EE41CA}"/>
              </a:ext>
            </a:extLst>
          </p:cNvPr>
          <p:cNvSpPr>
            <a:spLocks noGrp="1"/>
          </p:cNvSpPr>
          <p:nvPr>
            <p:ph type="dt" sz="half" idx="10"/>
          </p:nvPr>
        </p:nvSpPr>
        <p:spPr/>
        <p:txBody>
          <a:bodyPr/>
          <a:lstStyle/>
          <a:p>
            <a:fld id="{FD4C59B2-CCFE-4ED8-9004-D7C29B30C624}" type="datetimeFigureOut">
              <a:rPr lang="en-GB" smtClean="0"/>
              <a:t>01/05/2022</a:t>
            </a:fld>
            <a:endParaRPr lang="en-GB"/>
          </a:p>
        </p:txBody>
      </p:sp>
      <p:sp>
        <p:nvSpPr>
          <p:cNvPr id="4" name="Footer Placeholder 3">
            <a:extLst>
              <a:ext uri="{FF2B5EF4-FFF2-40B4-BE49-F238E27FC236}">
                <a16:creationId xmlns:a16="http://schemas.microsoft.com/office/drawing/2014/main" id="{480C962C-120E-4ECC-82C3-50FD0B2C12B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A8D7988-AEF3-4267-8812-A558A7AD4105}"/>
              </a:ext>
            </a:extLst>
          </p:cNvPr>
          <p:cNvSpPr>
            <a:spLocks noGrp="1"/>
          </p:cNvSpPr>
          <p:nvPr>
            <p:ph type="sldNum" sz="quarter" idx="12"/>
          </p:nvPr>
        </p:nvSpPr>
        <p:spPr/>
        <p:txBody>
          <a:bodyPr/>
          <a:lstStyle/>
          <a:p>
            <a:fld id="{483393E4-B365-4974-96F1-F22C7DBDD119}" type="slidenum">
              <a:rPr lang="en-GB" smtClean="0"/>
              <a:t>‹#›</a:t>
            </a:fld>
            <a:endParaRPr lang="en-GB"/>
          </a:p>
        </p:txBody>
      </p:sp>
    </p:spTree>
    <p:extLst>
      <p:ext uri="{BB962C8B-B14F-4D97-AF65-F5344CB8AC3E}">
        <p14:creationId xmlns:p14="http://schemas.microsoft.com/office/powerpoint/2010/main" val="38061307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9DD2C45-C1F6-45F4-B153-60DD35F54A9B}"/>
              </a:ext>
            </a:extLst>
          </p:cNvPr>
          <p:cNvSpPr>
            <a:spLocks noGrp="1"/>
          </p:cNvSpPr>
          <p:nvPr>
            <p:ph type="dt" sz="half" idx="10"/>
          </p:nvPr>
        </p:nvSpPr>
        <p:spPr/>
        <p:txBody>
          <a:bodyPr/>
          <a:lstStyle/>
          <a:p>
            <a:fld id="{FD4C59B2-CCFE-4ED8-9004-D7C29B30C624}" type="datetimeFigureOut">
              <a:rPr lang="en-GB" smtClean="0"/>
              <a:t>01/05/2022</a:t>
            </a:fld>
            <a:endParaRPr lang="en-GB"/>
          </a:p>
        </p:txBody>
      </p:sp>
      <p:sp>
        <p:nvSpPr>
          <p:cNvPr id="3" name="Footer Placeholder 2">
            <a:extLst>
              <a:ext uri="{FF2B5EF4-FFF2-40B4-BE49-F238E27FC236}">
                <a16:creationId xmlns:a16="http://schemas.microsoft.com/office/drawing/2014/main" id="{ABA38502-4928-4627-9555-4B95FA5CB74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6033A45-AC22-4713-BAC7-0786DFB07F41}"/>
              </a:ext>
            </a:extLst>
          </p:cNvPr>
          <p:cNvSpPr>
            <a:spLocks noGrp="1"/>
          </p:cNvSpPr>
          <p:nvPr>
            <p:ph type="sldNum" sz="quarter" idx="12"/>
          </p:nvPr>
        </p:nvSpPr>
        <p:spPr/>
        <p:txBody>
          <a:bodyPr/>
          <a:lstStyle/>
          <a:p>
            <a:fld id="{483393E4-B365-4974-96F1-F22C7DBDD119}" type="slidenum">
              <a:rPr lang="en-GB" smtClean="0"/>
              <a:t>‹#›</a:t>
            </a:fld>
            <a:endParaRPr lang="en-GB"/>
          </a:p>
        </p:txBody>
      </p:sp>
    </p:spTree>
    <p:extLst>
      <p:ext uri="{BB962C8B-B14F-4D97-AF65-F5344CB8AC3E}">
        <p14:creationId xmlns:p14="http://schemas.microsoft.com/office/powerpoint/2010/main" val="2333525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F26A38-DA3A-4218-A7D9-CFD679A26F6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AAA54CC-F036-450C-8CA3-208AF522A6F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E8B74CF-AAA0-4F1D-9FA9-98BF872818B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E1BA7D4-D956-46F6-9640-5B7364171F46}"/>
              </a:ext>
            </a:extLst>
          </p:cNvPr>
          <p:cNvSpPr>
            <a:spLocks noGrp="1"/>
          </p:cNvSpPr>
          <p:nvPr>
            <p:ph type="dt" sz="half" idx="10"/>
          </p:nvPr>
        </p:nvSpPr>
        <p:spPr/>
        <p:txBody>
          <a:bodyPr/>
          <a:lstStyle/>
          <a:p>
            <a:fld id="{FD4C59B2-CCFE-4ED8-9004-D7C29B30C624}" type="datetimeFigureOut">
              <a:rPr lang="en-GB" smtClean="0"/>
              <a:t>01/05/2022</a:t>
            </a:fld>
            <a:endParaRPr lang="en-GB"/>
          </a:p>
        </p:txBody>
      </p:sp>
      <p:sp>
        <p:nvSpPr>
          <p:cNvPr id="6" name="Footer Placeholder 5">
            <a:extLst>
              <a:ext uri="{FF2B5EF4-FFF2-40B4-BE49-F238E27FC236}">
                <a16:creationId xmlns:a16="http://schemas.microsoft.com/office/drawing/2014/main" id="{4EBFFA4E-6CA3-4BC4-8A60-C14C015880B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1F6D360-7AD5-4B9E-8AD7-25EBAFFD76F5}"/>
              </a:ext>
            </a:extLst>
          </p:cNvPr>
          <p:cNvSpPr>
            <a:spLocks noGrp="1"/>
          </p:cNvSpPr>
          <p:nvPr>
            <p:ph type="sldNum" sz="quarter" idx="12"/>
          </p:nvPr>
        </p:nvSpPr>
        <p:spPr/>
        <p:txBody>
          <a:bodyPr/>
          <a:lstStyle/>
          <a:p>
            <a:fld id="{483393E4-B365-4974-96F1-F22C7DBDD119}" type="slidenum">
              <a:rPr lang="en-GB" smtClean="0"/>
              <a:t>‹#›</a:t>
            </a:fld>
            <a:endParaRPr lang="en-GB"/>
          </a:p>
        </p:txBody>
      </p:sp>
    </p:spTree>
    <p:extLst>
      <p:ext uri="{BB962C8B-B14F-4D97-AF65-F5344CB8AC3E}">
        <p14:creationId xmlns:p14="http://schemas.microsoft.com/office/powerpoint/2010/main" val="5997091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CE310B-D1DD-405D-9161-F00D8373111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AD3A4C3-CD3B-4D32-9396-264FD51B4D5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88469F6-600A-4B2B-8D05-32F8FC458B0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7870FF9-435C-4803-A9A4-E28B221A8069}"/>
              </a:ext>
            </a:extLst>
          </p:cNvPr>
          <p:cNvSpPr>
            <a:spLocks noGrp="1"/>
          </p:cNvSpPr>
          <p:nvPr>
            <p:ph type="dt" sz="half" idx="10"/>
          </p:nvPr>
        </p:nvSpPr>
        <p:spPr/>
        <p:txBody>
          <a:bodyPr/>
          <a:lstStyle/>
          <a:p>
            <a:fld id="{FD4C59B2-CCFE-4ED8-9004-D7C29B30C624}" type="datetimeFigureOut">
              <a:rPr lang="en-GB" smtClean="0"/>
              <a:t>01/05/2022</a:t>
            </a:fld>
            <a:endParaRPr lang="en-GB"/>
          </a:p>
        </p:txBody>
      </p:sp>
      <p:sp>
        <p:nvSpPr>
          <p:cNvPr id="6" name="Footer Placeholder 5">
            <a:extLst>
              <a:ext uri="{FF2B5EF4-FFF2-40B4-BE49-F238E27FC236}">
                <a16:creationId xmlns:a16="http://schemas.microsoft.com/office/drawing/2014/main" id="{225ED152-35C7-469C-827F-1B69D9C13B2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0FA7F2E-662A-4B29-87B2-E02A98054E20}"/>
              </a:ext>
            </a:extLst>
          </p:cNvPr>
          <p:cNvSpPr>
            <a:spLocks noGrp="1"/>
          </p:cNvSpPr>
          <p:nvPr>
            <p:ph type="sldNum" sz="quarter" idx="12"/>
          </p:nvPr>
        </p:nvSpPr>
        <p:spPr/>
        <p:txBody>
          <a:bodyPr/>
          <a:lstStyle/>
          <a:p>
            <a:fld id="{483393E4-B365-4974-96F1-F22C7DBDD119}" type="slidenum">
              <a:rPr lang="en-GB" smtClean="0"/>
              <a:t>‹#›</a:t>
            </a:fld>
            <a:endParaRPr lang="en-GB"/>
          </a:p>
        </p:txBody>
      </p:sp>
    </p:spTree>
    <p:extLst>
      <p:ext uri="{BB962C8B-B14F-4D97-AF65-F5344CB8AC3E}">
        <p14:creationId xmlns:p14="http://schemas.microsoft.com/office/powerpoint/2010/main" val="5604019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D50B4-0438-41DC-A1E3-BC4789B56CD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4F75AD1-1923-4AF0-B228-A095509F639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436D51-38C9-4413-9E7D-35D8364AEB47}"/>
              </a:ext>
            </a:extLst>
          </p:cNvPr>
          <p:cNvSpPr>
            <a:spLocks noGrp="1"/>
          </p:cNvSpPr>
          <p:nvPr>
            <p:ph type="dt" sz="half" idx="10"/>
          </p:nvPr>
        </p:nvSpPr>
        <p:spPr/>
        <p:txBody>
          <a:bodyPr/>
          <a:lstStyle/>
          <a:p>
            <a:fld id="{FD4C59B2-CCFE-4ED8-9004-D7C29B30C624}" type="datetimeFigureOut">
              <a:rPr lang="en-GB" smtClean="0"/>
              <a:t>01/05/2022</a:t>
            </a:fld>
            <a:endParaRPr lang="en-GB"/>
          </a:p>
        </p:txBody>
      </p:sp>
      <p:sp>
        <p:nvSpPr>
          <p:cNvPr id="5" name="Footer Placeholder 4">
            <a:extLst>
              <a:ext uri="{FF2B5EF4-FFF2-40B4-BE49-F238E27FC236}">
                <a16:creationId xmlns:a16="http://schemas.microsoft.com/office/drawing/2014/main" id="{AAD1070C-BB7C-4DF4-8190-6AB6C539445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664FC6-100D-4DFA-AB2B-0469EFB371BD}"/>
              </a:ext>
            </a:extLst>
          </p:cNvPr>
          <p:cNvSpPr>
            <a:spLocks noGrp="1"/>
          </p:cNvSpPr>
          <p:nvPr>
            <p:ph type="sldNum" sz="quarter" idx="12"/>
          </p:nvPr>
        </p:nvSpPr>
        <p:spPr/>
        <p:txBody>
          <a:bodyPr/>
          <a:lstStyle/>
          <a:p>
            <a:fld id="{483393E4-B365-4974-96F1-F22C7DBDD119}" type="slidenum">
              <a:rPr lang="en-GB" smtClean="0"/>
              <a:t>‹#›</a:t>
            </a:fld>
            <a:endParaRPr lang="en-GB"/>
          </a:p>
        </p:txBody>
      </p:sp>
    </p:spTree>
    <p:extLst>
      <p:ext uri="{BB962C8B-B14F-4D97-AF65-F5344CB8AC3E}">
        <p14:creationId xmlns:p14="http://schemas.microsoft.com/office/powerpoint/2010/main" val="15439878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EF523D6-A7BD-40BD-964D-CECD3E02E80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04D048C-00BB-45FB-84A6-CC88F2A0CD3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0C2CE1-1765-467F-A178-122D914450EB}"/>
              </a:ext>
            </a:extLst>
          </p:cNvPr>
          <p:cNvSpPr>
            <a:spLocks noGrp="1"/>
          </p:cNvSpPr>
          <p:nvPr>
            <p:ph type="dt" sz="half" idx="10"/>
          </p:nvPr>
        </p:nvSpPr>
        <p:spPr/>
        <p:txBody>
          <a:bodyPr/>
          <a:lstStyle/>
          <a:p>
            <a:fld id="{FD4C59B2-CCFE-4ED8-9004-D7C29B30C624}" type="datetimeFigureOut">
              <a:rPr lang="en-GB" smtClean="0"/>
              <a:t>01/05/2022</a:t>
            </a:fld>
            <a:endParaRPr lang="en-GB"/>
          </a:p>
        </p:txBody>
      </p:sp>
      <p:sp>
        <p:nvSpPr>
          <p:cNvPr id="5" name="Footer Placeholder 4">
            <a:extLst>
              <a:ext uri="{FF2B5EF4-FFF2-40B4-BE49-F238E27FC236}">
                <a16:creationId xmlns:a16="http://schemas.microsoft.com/office/drawing/2014/main" id="{551D04FD-10DF-4C80-A1C2-6EB79441E1D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4D0C8AA-E941-497B-9AE2-CCF266ECBBA4}"/>
              </a:ext>
            </a:extLst>
          </p:cNvPr>
          <p:cNvSpPr>
            <a:spLocks noGrp="1"/>
          </p:cNvSpPr>
          <p:nvPr>
            <p:ph type="sldNum" sz="quarter" idx="12"/>
          </p:nvPr>
        </p:nvSpPr>
        <p:spPr/>
        <p:txBody>
          <a:bodyPr/>
          <a:lstStyle/>
          <a:p>
            <a:fld id="{483393E4-B365-4974-96F1-F22C7DBDD119}" type="slidenum">
              <a:rPr lang="en-GB" smtClean="0"/>
              <a:t>‹#›</a:t>
            </a:fld>
            <a:endParaRPr lang="en-GB"/>
          </a:p>
        </p:txBody>
      </p:sp>
    </p:spTree>
    <p:extLst>
      <p:ext uri="{BB962C8B-B14F-4D97-AF65-F5344CB8AC3E}">
        <p14:creationId xmlns:p14="http://schemas.microsoft.com/office/powerpoint/2010/main" val="12123362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5BD3F13-2BEB-4324-9631-3AFB1F4182A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0F80E98-7EB6-414E-B94C-19F5584121C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9B6EB01-AB3F-429E-BBDF-09DECCB094E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D4C59B2-CCFE-4ED8-9004-D7C29B30C624}" type="datetimeFigureOut">
              <a:rPr lang="en-GB" smtClean="0"/>
              <a:t>01/05/2022</a:t>
            </a:fld>
            <a:endParaRPr lang="en-GB"/>
          </a:p>
        </p:txBody>
      </p:sp>
      <p:sp>
        <p:nvSpPr>
          <p:cNvPr id="5" name="Footer Placeholder 4">
            <a:extLst>
              <a:ext uri="{FF2B5EF4-FFF2-40B4-BE49-F238E27FC236}">
                <a16:creationId xmlns:a16="http://schemas.microsoft.com/office/drawing/2014/main" id="{1EAB89C1-4EB8-4B32-9543-2B039720C3A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69C7C67-7A75-45E8-95FD-72F298FD1C2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3393E4-B365-4974-96F1-F22C7DBDD119}" type="slidenum">
              <a:rPr lang="en-GB" smtClean="0"/>
              <a:t>‹#›</a:t>
            </a:fld>
            <a:endParaRPr lang="en-GB"/>
          </a:p>
        </p:txBody>
      </p:sp>
    </p:spTree>
    <p:extLst>
      <p:ext uri="{BB962C8B-B14F-4D97-AF65-F5344CB8AC3E}">
        <p14:creationId xmlns:p14="http://schemas.microsoft.com/office/powerpoint/2010/main" val="19977526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20" name="Group 119">
            <a:extLst>
              <a:ext uri="{FF2B5EF4-FFF2-40B4-BE49-F238E27FC236}">
                <a16:creationId xmlns:a16="http://schemas.microsoft.com/office/drawing/2014/main" id="{0A18D471-708A-40E6-B998-65CD717785B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6" cy="6858000"/>
            <a:chOff x="1" y="0"/>
            <a:chExt cx="12191996" cy="6858000"/>
          </a:xfrm>
        </p:grpSpPr>
        <p:sp>
          <p:nvSpPr>
            <p:cNvPr id="248" name="Rectangle 120">
              <a:extLst>
                <a:ext uri="{FF2B5EF4-FFF2-40B4-BE49-F238E27FC236}">
                  <a16:creationId xmlns:a16="http://schemas.microsoft.com/office/drawing/2014/main" id="{2BA89D80-A205-4952-A46F-A135B693B8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ltGray">
            <a:xfrm>
              <a:off x="1" y="0"/>
              <a:ext cx="12191996" cy="6858000"/>
            </a:xfrm>
            <a:prstGeom prst="rect">
              <a:avLst/>
            </a:prstGeom>
            <a:solidFill>
              <a:schemeClr val="tx1"/>
            </a:solidFill>
            <a:ln w="0">
              <a:noFill/>
              <a:prstDash val="solid"/>
              <a:round/>
              <a:headEnd/>
              <a:tailEnd/>
            </a:ln>
          </p:spPr>
          <p:txBody>
            <a:bodyPr rtlCol="0" anchor="ctr"/>
            <a:lstStyle/>
            <a:p>
              <a:pPr algn="ctr" defTabSz="457200"/>
              <a:endParaRPr lang="en-US">
                <a:solidFill>
                  <a:schemeClr val="tx1"/>
                </a:solidFill>
              </a:endParaRPr>
            </a:p>
          </p:txBody>
        </p:sp>
        <p:sp>
          <p:nvSpPr>
            <p:cNvPr id="122" name="Rectangle 121">
              <a:extLst>
                <a:ext uri="{FF2B5EF4-FFF2-40B4-BE49-F238E27FC236}">
                  <a16:creationId xmlns:a16="http://schemas.microsoft.com/office/drawing/2014/main" id="{FFF73490-1CDC-4DA0-A5DC-3F4139460B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ltGray">
            <a:xfrm>
              <a:off x="1" y="0"/>
              <a:ext cx="12191996" cy="6858000"/>
            </a:xfrm>
            <a:prstGeom prst="rect">
              <a:avLst/>
            </a:prstGeom>
            <a:solidFill>
              <a:schemeClr val="accent1">
                <a:lumMod val="50000"/>
                <a:alpha val="25000"/>
              </a:schemeClr>
            </a:solidFill>
            <a:ln w="0">
              <a:noFill/>
              <a:prstDash val="solid"/>
              <a:round/>
              <a:headEnd/>
              <a:tailEnd/>
            </a:ln>
          </p:spPr>
          <p:txBody>
            <a:bodyPr rtlCol="0" anchor="ctr"/>
            <a:lstStyle/>
            <a:p>
              <a:pPr algn="ctr" defTabSz="457200"/>
              <a:endParaRPr lang="en-US" dirty="0">
                <a:solidFill>
                  <a:schemeClr val="tx1"/>
                </a:solidFill>
              </a:endParaRPr>
            </a:p>
          </p:txBody>
        </p:sp>
      </p:grpSp>
      <p:sp>
        <p:nvSpPr>
          <p:cNvPr id="2" name="Title 1">
            <a:extLst>
              <a:ext uri="{FF2B5EF4-FFF2-40B4-BE49-F238E27FC236}">
                <a16:creationId xmlns:a16="http://schemas.microsoft.com/office/drawing/2014/main" id="{9BF3E027-7AA6-40EF-B733-2054AC21203E}"/>
              </a:ext>
            </a:extLst>
          </p:cNvPr>
          <p:cNvSpPr>
            <a:spLocks noGrp="1"/>
          </p:cNvSpPr>
          <p:nvPr>
            <p:ph type="ctrTitle"/>
          </p:nvPr>
        </p:nvSpPr>
        <p:spPr>
          <a:xfrm>
            <a:off x="761261" y="776436"/>
            <a:ext cx="5282519" cy="4504620"/>
          </a:xfrm>
        </p:spPr>
        <p:txBody>
          <a:bodyPr anchor="ctr">
            <a:normAutofit/>
          </a:bodyPr>
          <a:lstStyle/>
          <a:p>
            <a:r>
              <a:rPr lang="en-GB" sz="8800" dirty="0">
                <a:solidFill>
                  <a:schemeClr val="bg1"/>
                </a:solidFill>
                <a:latin typeface="Abadi Extra Light" panose="020B0204020104020204" pitchFamily="34" charset="0"/>
                <a:ea typeface="Batang" panose="020B0503020000020004" pitchFamily="18" charset="-127"/>
              </a:rPr>
              <a:t>The Lady with the Shawl </a:t>
            </a:r>
          </a:p>
        </p:txBody>
      </p:sp>
      <p:sp>
        <p:nvSpPr>
          <p:cNvPr id="3" name="Subtitle 2">
            <a:extLst>
              <a:ext uri="{FF2B5EF4-FFF2-40B4-BE49-F238E27FC236}">
                <a16:creationId xmlns:a16="http://schemas.microsoft.com/office/drawing/2014/main" id="{6551B78C-432C-4BC6-A5FB-6FB5CB9AA40F}"/>
              </a:ext>
            </a:extLst>
          </p:cNvPr>
          <p:cNvSpPr>
            <a:spLocks noGrp="1"/>
          </p:cNvSpPr>
          <p:nvPr>
            <p:ph type="subTitle" idx="1"/>
          </p:nvPr>
        </p:nvSpPr>
        <p:spPr>
          <a:xfrm>
            <a:off x="741068" y="4889213"/>
            <a:ext cx="5284040" cy="783686"/>
          </a:xfrm>
        </p:spPr>
        <p:txBody>
          <a:bodyPr>
            <a:normAutofit/>
          </a:bodyPr>
          <a:lstStyle/>
          <a:p>
            <a:r>
              <a:rPr lang="en-GB" sz="2000" dirty="0">
                <a:solidFill>
                  <a:schemeClr val="bg1"/>
                </a:solidFill>
              </a:rPr>
              <a:t>How an ancient object lives in a modern world</a:t>
            </a:r>
          </a:p>
        </p:txBody>
      </p:sp>
      <p:sp>
        <p:nvSpPr>
          <p:cNvPr id="124" name="Freeform: Shape 123">
            <a:extLst>
              <a:ext uri="{FF2B5EF4-FFF2-40B4-BE49-F238E27FC236}">
                <a16:creationId xmlns:a16="http://schemas.microsoft.com/office/drawing/2014/main" id="{79D730AC-06E5-4840-86DF-F67855B1DB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6174" y="0"/>
            <a:ext cx="5282519" cy="6858000"/>
          </a:xfrm>
          <a:custGeom>
            <a:avLst/>
            <a:gdLst>
              <a:gd name="connsiteX0" fmla="*/ 189795 w 5282519"/>
              <a:gd name="connsiteY0" fmla="*/ 0 h 6858000"/>
              <a:gd name="connsiteX1" fmla="*/ 5282519 w 5282519"/>
              <a:gd name="connsiteY1" fmla="*/ 0 h 6858000"/>
              <a:gd name="connsiteX2" fmla="*/ 5282519 w 5282519"/>
              <a:gd name="connsiteY2" fmla="*/ 6858000 h 6858000"/>
              <a:gd name="connsiteX3" fmla="*/ 189795 w 5282519"/>
              <a:gd name="connsiteY3" fmla="*/ 6858000 h 6858000"/>
              <a:gd name="connsiteX4" fmla="*/ 184756 w 5282519"/>
              <a:gd name="connsiteY4" fmla="*/ 6791325 h 6858000"/>
              <a:gd name="connsiteX5" fmla="*/ 176358 w 5282519"/>
              <a:gd name="connsiteY5" fmla="*/ 6735762 h 6858000"/>
              <a:gd name="connsiteX6" fmla="*/ 166281 w 5282519"/>
              <a:gd name="connsiteY6" fmla="*/ 6683375 h 6858000"/>
              <a:gd name="connsiteX7" fmla="*/ 149485 w 5282519"/>
              <a:gd name="connsiteY7" fmla="*/ 6640512 h 6858000"/>
              <a:gd name="connsiteX8" fmla="*/ 132689 w 5282519"/>
              <a:gd name="connsiteY8" fmla="*/ 6597650 h 6858000"/>
              <a:gd name="connsiteX9" fmla="*/ 112534 w 5282519"/>
              <a:gd name="connsiteY9" fmla="*/ 6561137 h 6858000"/>
              <a:gd name="connsiteX10" fmla="*/ 92379 w 5282519"/>
              <a:gd name="connsiteY10" fmla="*/ 6523037 h 6858000"/>
              <a:gd name="connsiteX11" fmla="*/ 73903 w 5282519"/>
              <a:gd name="connsiteY11" fmla="*/ 6488112 h 6858000"/>
              <a:gd name="connsiteX12" fmla="*/ 55427 w 5282519"/>
              <a:gd name="connsiteY12" fmla="*/ 6448425 h 6858000"/>
              <a:gd name="connsiteX13" fmla="*/ 38632 w 5282519"/>
              <a:gd name="connsiteY13" fmla="*/ 6407150 h 6858000"/>
              <a:gd name="connsiteX14" fmla="*/ 23515 w 5282519"/>
              <a:gd name="connsiteY14" fmla="*/ 6361112 h 6858000"/>
              <a:gd name="connsiteX15" fmla="*/ 11758 w 5282519"/>
              <a:gd name="connsiteY15" fmla="*/ 6311900 h 6858000"/>
              <a:gd name="connsiteX16" fmla="*/ 3359 w 5282519"/>
              <a:gd name="connsiteY16" fmla="*/ 6251575 h 6858000"/>
              <a:gd name="connsiteX17" fmla="*/ 0 w 5282519"/>
              <a:gd name="connsiteY17" fmla="*/ 6183312 h 6858000"/>
              <a:gd name="connsiteX18" fmla="*/ 3359 w 5282519"/>
              <a:gd name="connsiteY18" fmla="*/ 6113462 h 6858000"/>
              <a:gd name="connsiteX19" fmla="*/ 11758 w 5282519"/>
              <a:gd name="connsiteY19" fmla="*/ 6056312 h 6858000"/>
              <a:gd name="connsiteX20" fmla="*/ 23515 w 5282519"/>
              <a:gd name="connsiteY20" fmla="*/ 6003925 h 6858000"/>
              <a:gd name="connsiteX21" fmla="*/ 38632 w 5282519"/>
              <a:gd name="connsiteY21" fmla="*/ 5956300 h 6858000"/>
              <a:gd name="connsiteX22" fmla="*/ 55427 w 5282519"/>
              <a:gd name="connsiteY22" fmla="*/ 5915025 h 6858000"/>
              <a:gd name="connsiteX23" fmla="*/ 75583 w 5282519"/>
              <a:gd name="connsiteY23" fmla="*/ 5876925 h 6858000"/>
              <a:gd name="connsiteX24" fmla="*/ 95738 w 5282519"/>
              <a:gd name="connsiteY24" fmla="*/ 5840412 h 6858000"/>
              <a:gd name="connsiteX25" fmla="*/ 115893 w 5282519"/>
              <a:gd name="connsiteY25" fmla="*/ 5802312 h 6858000"/>
              <a:gd name="connsiteX26" fmla="*/ 134368 w 5282519"/>
              <a:gd name="connsiteY26" fmla="*/ 5762625 h 6858000"/>
              <a:gd name="connsiteX27" fmla="*/ 152844 w 5282519"/>
              <a:gd name="connsiteY27" fmla="*/ 5721350 h 6858000"/>
              <a:gd name="connsiteX28" fmla="*/ 167960 w 5282519"/>
              <a:gd name="connsiteY28" fmla="*/ 5675312 h 6858000"/>
              <a:gd name="connsiteX29" fmla="*/ 178038 w 5282519"/>
              <a:gd name="connsiteY29" fmla="*/ 5622925 h 6858000"/>
              <a:gd name="connsiteX30" fmla="*/ 188115 w 5282519"/>
              <a:gd name="connsiteY30" fmla="*/ 5562600 h 6858000"/>
              <a:gd name="connsiteX31" fmla="*/ 189795 w 5282519"/>
              <a:gd name="connsiteY31" fmla="*/ 5494337 h 6858000"/>
              <a:gd name="connsiteX32" fmla="*/ 188115 w 5282519"/>
              <a:gd name="connsiteY32" fmla="*/ 5426075 h 6858000"/>
              <a:gd name="connsiteX33" fmla="*/ 178038 w 5282519"/>
              <a:gd name="connsiteY33" fmla="*/ 5365750 h 6858000"/>
              <a:gd name="connsiteX34" fmla="*/ 167960 w 5282519"/>
              <a:gd name="connsiteY34" fmla="*/ 5313362 h 6858000"/>
              <a:gd name="connsiteX35" fmla="*/ 152844 w 5282519"/>
              <a:gd name="connsiteY35" fmla="*/ 5268912 h 6858000"/>
              <a:gd name="connsiteX36" fmla="*/ 134368 w 5282519"/>
              <a:gd name="connsiteY36" fmla="*/ 5226050 h 6858000"/>
              <a:gd name="connsiteX37" fmla="*/ 115893 w 5282519"/>
              <a:gd name="connsiteY37" fmla="*/ 5186362 h 6858000"/>
              <a:gd name="connsiteX38" fmla="*/ 95738 w 5282519"/>
              <a:gd name="connsiteY38" fmla="*/ 5149850 h 6858000"/>
              <a:gd name="connsiteX39" fmla="*/ 75583 w 5282519"/>
              <a:gd name="connsiteY39" fmla="*/ 5114925 h 6858000"/>
              <a:gd name="connsiteX40" fmla="*/ 55427 w 5282519"/>
              <a:gd name="connsiteY40" fmla="*/ 5075237 h 6858000"/>
              <a:gd name="connsiteX41" fmla="*/ 38632 w 5282519"/>
              <a:gd name="connsiteY41" fmla="*/ 5033962 h 6858000"/>
              <a:gd name="connsiteX42" fmla="*/ 23515 w 5282519"/>
              <a:gd name="connsiteY42" fmla="*/ 4987925 h 6858000"/>
              <a:gd name="connsiteX43" fmla="*/ 11758 w 5282519"/>
              <a:gd name="connsiteY43" fmla="*/ 4935537 h 6858000"/>
              <a:gd name="connsiteX44" fmla="*/ 3359 w 5282519"/>
              <a:gd name="connsiteY44" fmla="*/ 4875212 h 6858000"/>
              <a:gd name="connsiteX45" fmla="*/ 0 w 5282519"/>
              <a:gd name="connsiteY45" fmla="*/ 4806950 h 6858000"/>
              <a:gd name="connsiteX46" fmla="*/ 3359 w 5282519"/>
              <a:gd name="connsiteY46" fmla="*/ 4738687 h 6858000"/>
              <a:gd name="connsiteX47" fmla="*/ 11758 w 5282519"/>
              <a:gd name="connsiteY47" fmla="*/ 4678362 h 6858000"/>
              <a:gd name="connsiteX48" fmla="*/ 23515 w 5282519"/>
              <a:gd name="connsiteY48" fmla="*/ 4625975 h 6858000"/>
              <a:gd name="connsiteX49" fmla="*/ 38632 w 5282519"/>
              <a:gd name="connsiteY49" fmla="*/ 4579937 h 6858000"/>
              <a:gd name="connsiteX50" fmla="*/ 55427 w 5282519"/>
              <a:gd name="connsiteY50" fmla="*/ 4537075 h 6858000"/>
              <a:gd name="connsiteX51" fmla="*/ 75583 w 5282519"/>
              <a:gd name="connsiteY51" fmla="*/ 4498975 h 6858000"/>
              <a:gd name="connsiteX52" fmla="*/ 115893 w 5282519"/>
              <a:gd name="connsiteY52" fmla="*/ 4424362 h 6858000"/>
              <a:gd name="connsiteX53" fmla="*/ 134368 w 5282519"/>
              <a:gd name="connsiteY53" fmla="*/ 4386262 h 6858000"/>
              <a:gd name="connsiteX54" fmla="*/ 152844 w 5282519"/>
              <a:gd name="connsiteY54" fmla="*/ 4343400 h 6858000"/>
              <a:gd name="connsiteX55" fmla="*/ 167960 w 5282519"/>
              <a:gd name="connsiteY55" fmla="*/ 4297362 h 6858000"/>
              <a:gd name="connsiteX56" fmla="*/ 178038 w 5282519"/>
              <a:gd name="connsiteY56" fmla="*/ 4244975 h 6858000"/>
              <a:gd name="connsiteX57" fmla="*/ 188115 w 5282519"/>
              <a:gd name="connsiteY57" fmla="*/ 4186237 h 6858000"/>
              <a:gd name="connsiteX58" fmla="*/ 189795 w 5282519"/>
              <a:gd name="connsiteY58" fmla="*/ 4116387 h 6858000"/>
              <a:gd name="connsiteX59" fmla="*/ 188115 w 5282519"/>
              <a:gd name="connsiteY59" fmla="*/ 4048125 h 6858000"/>
              <a:gd name="connsiteX60" fmla="*/ 178038 w 5282519"/>
              <a:gd name="connsiteY60" fmla="*/ 3987800 h 6858000"/>
              <a:gd name="connsiteX61" fmla="*/ 167960 w 5282519"/>
              <a:gd name="connsiteY61" fmla="*/ 3935412 h 6858000"/>
              <a:gd name="connsiteX62" fmla="*/ 152844 w 5282519"/>
              <a:gd name="connsiteY62" fmla="*/ 3890962 h 6858000"/>
              <a:gd name="connsiteX63" fmla="*/ 134368 w 5282519"/>
              <a:gd name="connsiteY63" fmla="*/ 3848100 h 6858000"/>
              <a:gd name="connsiteX64" fmla="*/ 115893 w 5282519"/>
              <a:gd name="connsiteY64" fmla="*/ 3811587 h 6858000"/>
              <a:gd name="connsiteX65" fmla="*/ 75583 w 5282519"/>
              <a:gd name="connsiteY65" fmla="*/ 3736975 h 6858000"/>
              <a:gd name="connsiteX66" fmla="*/ 55427 w 5282519"/>
              <a:gd name="connsiteY66" fmla="*/ 3697287 h 6858000"/>
              <a:gd name="connsiteX67" fmla="*/ 38632 w 5282519"/>
              <a:gd name="connsiteY67" fmla="*/ 3656012 h 6858000"/>
              <a:gd name="connsiteX68" fmla="*/ 23515 w 5282519"/>
              <a:gd name="connsiteY68" fmla="*/ 3609975 h 6858000"/>
              <a:gd name="connsiteX69" fmla="*/ 11758 w 5282519"/>
              <a:gd name="connsiteY69" fmla="*/ 3557587 h 6858000"/>
              <a:gd name="connsiteX70" fmla="*/ 3359 w 5282519"/>
              <a:gd name="connsiteY70" fmla="*/ 3497262 h 6858000"/>
              <a:gd name="connsiteX71" fmla="*/ 0 w 5282519"/>
              <a:gd name="connsiteY71" fmla="*/ 3427412 h 6858000"/>
              <a:gd name="connsiteX72" fmla="*/ 3359 w 5282519"/>
              <a:gd name="connsiteY72" fmla="*/ 3360737 h 6858000"/>
              <a:gd name="connsiteX73" fmla="*/ 11758 w 5282519"/>
              <a:gd name="connsiteY73" fmla="*/ 3300412 h 6858000"/>
              <a:gd name="connsiteX74" fmla="*/ 23515 w 5282519"/>
              <a:gd name="connsiteY74" fmla="*/ 3248025 h 6858000"/>
              <a:gd name="connsiteX75" fmla="*/ 38632 w 5282519"/>
              <a:gd name="connsiteY75" fmla="*/ 3201987 h 6858000"/>
              <a:gd name="connsiteX76" fmla="*/ 55427 w 5282519"/>
              <a:gd name="connsiteY76" fmla="*/ 3160712 h 6858000"/>
              <a:gd name="connsiteX77" fmla="*/ 75583 w 5282519"/>
              <a:gd name="connsiteY77" fmla="*/ 3121025 h 6858000"/>
              <a:gd name="connsiteX78" fmla="*/ 95738 w 5282519"/>
              <a:gd name="connsiteY78" fmla="*/ 3084512 h 6858000"/>
              <a:gd name="connsiteX79" fmla="*/ 115893 w 5282519"/>
              <a:gd name="connsiteY79" fmla="*/ 3046412 h 6858000"/>
              <a:gd name="connsiteX80" fmla="*/ 134368 w 5282519"/>
              <a:gd name="connsiteY80" fmla="*/ 3009900 h 6858000"/>
              <a:gd name="connsiteX81" fmla="*/ 152844 w 5282519"/>
              <a:gd name="connsiteY81" fmla="*/ 2967037 h 6858000"/>
              <a:gd name="connsiteX82" fmla="*/ 167960 w 5282519"/>
              <a:gd name="connsiteY82" fmla="*/ 2922587 h 6858000"/>
              <a:gd name="connsiteX83" fmla="*/ 178038 w 5282519"/>
              <a:gd name="connsiteY83" fmla="*/ 2868612 h 6858000"/>
              <a:gd name="connsiteX84" fmla="*/ 188115 w 5282519"/>
              <a:gd name="connsiteY84" fmla="*/ 2809875 h 6858000"/>
              <a:gd name="connsiteX85" fmla="*/ 189795 w 5282519"/>
              <a:gd name="connsiteY85" fmla="*/ 2741612 h 6858000"/>
              <a:gd name="connsiteX86" fmla="*/ 188115 w 5282519"/>
              <a:gd name="connsiteY86" fmla="*/ 2671762 h 6858000"/>
              <a:gd name="connsiteX87" fmla="*/ 178038 w 5282519"/>
              <a:gd name="connsiteY87" fmla="*/ 2613025 h 6858000"/>
              <a:gd name="connsiteX88" fmla="*/ 167960 w 5282519"/>
              <a:gd name="connsiteY88" fmla="*/ 2560637 h 6858000"/>
              <a:gd name="connsiteX89" fmla="*/ 152844 w 5282519"/>
              <a:gd name="connsiteY89" fmla="*/ 2513012 h 6858000"/>
              <a:gd name="connsiteX90" fmla="*/ 134368 w 5282519"/>
              <a:gd name="connsiteY90" fmla="*/ 2471737 h 6858000"/>
              <a:gd name="connsiteX91" fmla="*/ 115893 w 5282519"/>
              <a:gd name="connsiteY91" fmla="*/ 2433637 h 6858000"/>
              <a:gd name="connsiteX92" fmla="*/ 95738 w 5282519"/>
              <a:gd name="connsiteY92" fmla="*/ 2395537 h 6858000"/>
              <a:gd name="connsiteX93" fmla="*/ 75583 w 5282519"/>
              <a:gd name="connsiteY93" fmla="*/ 2359025 h 6858000"/>
              <a:gd name="connsiteX94" fmla="*/ 55427 w 5282519"/>
              <a:gd name="connsiteY94" fmla="*/ 2319337 h 6858000"/>
              <a:gd name="connsiteX95" fmla="*/ 38632 w 5282519"/>
              <a:gd name="connsiteY95" fmla="*/ 2278062 h 6858000"/>
              <a:gd name="connsiteX96" fmla="*/ 23515 w 5282519"/>
              <a:gd name="connsiteY96" fmla="*/ 2232025 h 6858000"/>
              <a:gd name="connsiteX97" fmla="*/ 11758 w 5282519"/>
              <a:gd name="connsiteY97" fmla="*/ 2179637 h 6858000"/>
              <a:gd name="connsiteX98" fmla="*/ 3359 w 5282519"/>
              <a:gd name="connsiteY98" fmla="*/ 2119312 h 6858000"/>
              <a:gd name="connsiteX99" fmla="*/ 0 w 5282519"/>
              <a:gd name="connsiteY99" fmla="*/ 2051050 h 6858000"/>
              <a:gd name="connsiteX100" fmla="*/ 3359 w 5282519"/>
              <a:gd name="connsiteY100" fmla="*/ 1982787 h 6858000"/>
              <a:gd name="connsiteX101" fmla="*/ 11758 w 5282519"/>
              <a:gd name="connsiteY101" fmla="*/ 1922462 h 6858000"/>
              <a:gd name="connsiteX102" fmla="*/ 23515 w 5282519"/>
              <a:gd name="connsiteY102" fmla="*/ 1870075 h 6858000"/>
              <a:gd name="connsiteX103" fmla="*/ 38632 w 5282519"/>
              <a:gd name="connsiteY103" fmla="*/ 1824037 h 6858000"/>
              <a:gd name="connsiteX104" fmla="*/ 55427 w 5282519"/>
              <a:gd name="connsiteY104" fmla="*/ 1782762 h 6858000"/>
              <a:gd name="connsiteX105" fmla="*/ 75583 w 5282519"/>
              <a:gd name="connsiteY105" fmla="*/ 1743075 h 6858000"/>
              <a:gd name="connsiteX106" fmla="*/ 95738 w 5282519"/>
              <a:gd name="connsiteY106" fmla="*/ 1708150 h 6858000"/>
              <a:gd name="connsiteX107" fmla="*/ 115893 w 5282519"/>
              <a:gd name="connsiteY107" fmla="*/ 1671637 h 6858000"/>
              <a:gd name="connsiteX108" fmla="*/ 134368 w 5282519"/>
              <a:gd name="connsiteY108" fmla="*/ 1631950 h 6858000"/>
              <a:gd name="connsiteX109" fmla="*/ 152844 w 5282519"/>
              <a:gd name="connsiteY109" fmla="*/ 1589087 h 6858000"/>
              <a:gd name="connsiteX110" fmla="*/ 167960 w 5282519"/>
              <a:gd name="connsiteY110" fmla="*/ 1544637 h 6858000"/>
              <a:gd name="connsiteX111" fmla="*/ 178038 w 5282519"/>
              <a:gd name="connsiteY111" fmla="*/ 1492250 h 6858000"/>
              <a:gd name="connsiteX112" fmla="*/ 188115 w 5282519"/>
              <a:gd name="connsiteY112" fmla="*/ 1431925 h 6858000"/>
              <a:gd name="connsiteX113" fmla="*/ 189795 w 5282519"/>
              <a:gd name="connsiteY113" fmla="*/ 1363662 h 6858000"/>
              <a:gd name="connsiteX114" fmla="*/ 188115 w 5282519"/>
              <a:gd name="connsiteY114" fmla="*/ 1295400 h 6858000"/>
              <a:gd name="connsiteX115" fmla="*/ 178038 w 5282519"/>
              <a:gd name="connsiteY115" fmla="*/ 1235075 h 6858000"/>
              <a:gd name="connsiteX116" fmla="*/ 167960 w 5282519"/>
              <a:gd name="connsiteY116" fmla="*/ 1182687 h 6858000"/>
              <a:gd name="connsiteX117" fmla="*/ 152844 w 5282519"/>
              <a:gd name="connsiteY117" fmla="*/ 1136650 h 6858000"/>
              <a:gd name="connsiteX118" fmla="*/ 134368 w 5282519"/>
              <a:gd name="connsiteY118" fmla="*/ 1095375 h 6858000"/>
              <a:gd name="connsiteX119" fmla="*/ 115893 w 5282519"/>
              <a:gd name="connsiteY119" fmla="*/ 1055687 h 6858000"/>
              <a:gd name="connsiteX120" fmla="*/ 95738 w 5282519"/>
              <a:gd name="connsiteY120" fmla="*/ 1017587 h 6858000"/>
              <a:gd name="connsiteX121" fmla="*/ 75583 w 5282519"/>
              <a:gd name="connsiteY121" fmla="*/ 981075 h 6858000"/>
              <a:gd name="connsiteX122" fmla="*/ 55427 w 5282519"/>
              <a:gd name="connsiteY122" fmla="*/ 942975 h 6858000"/>
              <a:gd name="connsiteX123" fmla="*/ 38632 w 5282519"/>
              <a:gd name="connsiteY123" fmla="*/ 901700 h 6858000"/>
              <a:gd name="connsiteX124" fmla="*/ 23515 w 5282519"/>
              <a:gd name="connsiteY124" fmla="*/ 854075 h 6858000"/>
              <a:gd name="connsiteX125" fmla="*/ 11758 w 5282519"/>
              <a:gd name="connsiteY125" fmla="*/ 801687 h 6858000"/>
              <a:gd name="connsiteX126" fmla="*/ 3359 w 5282519"/>
              <a:gd name="connsiteY126" fmla="*/ 744537 h 6858000"/>
              <a:gd name="connsiteX127" fmla="*/ 0 w 5282519"/>
              <a:gd name="connsiteY127" fmla="*/ 673100 h 6858000"/>
              <a:gd name="connsiteX128" fmla="*/ 3359 w 5282519"/>
              <a:gd name="connsiteY128" fmla="*/ 606425 h 6858000"/>
              <a:gd name="connsiteX129" fmla="*/ 11758 w 5282519"/>
              <a:gd name="connsiteY129" fmla="*/ 546100 h 6858000"/>
              <a:gd name="connsiteX130" fmla="*/ 23515 w 5282519"/>
              <a:gd name="connsiteY130" fmla="*/ 496887 h 6858000"/>
              <a:gd name="connsiteX131" fmla="*/ 38632 w 5282519"/>
              <a:gd name="connsiteY131" fmla="*/ 450850 h 6858000"/>
              <a:gd name="connsiteX132" fmla="*/ 55427 w 5282519"/>
              <a:gd name="connsiteY132" fmla="*/ 409575 h 6858000"/>
              <a:gd name="connsiteX133" fmla="*/ 73903 w 5282519"/>
              <a:gd name="connsiteY133" fmla="*/ 369887 h 6858000"/>
              <a:gd name="connsiteX134" fmla="*/ 92379 w 5282519"/>
              <a:gd name="connsiteY134" fmla="*/ 334962 h 6858000"/>
              <a:gd name="connsiteX135" fmla="*/ 112534 w 5282519"/>
              <a:gd name="connsiteY135" fmla="*/ 296862 h 6858000"/>
              <a:gd name="connsiteX136" fmla="*/ 132689 w 5282519"/>
              <a:gd name="connsiteY136" fmla="*/ 260350 h 6858000"/>
              <a:gd name="connsiteX137" fmla="*/ 149485 w 5282519"/>
              <a:gd name="connsiteY137" fmla="*/ 217487 h 6858000"/>
              <a:gd name="connsiteX138" fmla="*/ 166281 w 5282519"/>
              <a:gd name="connsiteY138" fmla="*/ 174625 h 6858000"/>
              <a:gd name="connsiteX139" fmla="*/ 176358 w 5282519"/>
              <a:gd name="connsiteY139" fmla="*/ 122237 h 6858000"/>
              <a:gd name="connsiteX140" fmla="*/ 184756 w 5282519"/>
              <a:gd name="connsiteY140" fmla="*/ 6667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5282519" h="6858000">
                <a:moveTo>
                  <a:pt x="189795" y="0"/>
                </a:moveTo>
                <a:lnTo>
                  <a:pt x="5282519" y="0"/>
                </a:lnTo>
                <a:lnTo>
                  <a:pt x="5282519" y="6858000"/>
                </a:lnTo>
                <a:lnTo>
                  <a:pt x="189795" y="6858000"/>
                </a:lnTo>
                <a:lnTo>
                  <a:pt x="184756" y="6791325"/>
                </a:lnTo>
                <a:lnTo>
                  <a:pt x="176358" y="6735762"/>
                </a:lnTo>
                <a:lnTo>
                  <a:pt x="166281" y="6683375"/>
                </a:lnTo>
                <a:lnTo>
                  <a:pt x="149485" y="6640512"/>
                </a:lnTo>
                <a:lnTo>
                  <a:pt x="132689" y="6597650"/>
                </a:lnTo>
                <a:lnTo>
                  <a:pt x="112534" y="6561137"/>
                </a:lnTo>
                <a:lnTo>
                  <a:pt x="92379" y="6523037"/>
                </a:lnTo>
                <a:lnTo>
                  <a:pt x="73903" y="6488112"/>
                </a:lnTo>
                <a:lnTo>
                  <a:pt x="55427" y="6448425"/>
                </a:lnTo>
                <a:lnTo>
                  <a:pt x="38632" y="6407150"/>
                </a:lnTo>
                <a:lnTo>
                  <a:pt x="23515" y="6361112"/>
                </a:lnTo>
                <a:lnTo>
                  <a:pt x="11758" y="6311900"/>
                </a:lnTo>
                <a:lnTo>
                  <a:pt x="3359" y="6251575"/>
                </a:lnTo>
                <a:lnTo>
                  <a:pt x="0" y="6183312"/>
                </a:lnTo>
                <a:lnTo>
                  <a:pt x="3359" y="6113462"/>
                </a:lnTo>
                <a:lnTo>
                  <a:pt x="11758" y="6056312"/>
                </a:lnTo>
                <a:lnTo>
                  <a:pt x="23515" y="6003925"/>
                </a:lnTo>
                <a:lnTo>
                  <a:pt x="38632" y="5956300"/>
                </a:lnTo>
                <a:lnTo>
                  <a:pt x="55427" y="5915025"/>
                </a:lnTo>
                <a:lnTo>
                  <a:pt x="75583" y="5876925"/>
                </a:lnTo>
                <a:lnTo>
                  <a:pt x="95738" y="5840412"/>
                </a:lnTo>
                <a:lnTo>
                  <a:pt x="115893" y="5802312"/>
                </a:lnTo>
                <a:lnTo>
                  <a:pt x="134368" y="5762625"/>
                </a:lnTo>
                <a:lnTo>
                  <a:pt x="152844" y="5721350"/>
                </a:lnTo>
                <a:lnTo>
                  <a:pt x="167960" y="5675312"/>
                </a:lnTo>
                <a:lnTo>
                  <a:pt x="178038" y="5622925"/>
                </a:lnTo>
                <a:lnTo>
                  <a:pt x="188115" y="5562600"/>
                </a:lnTo>
                <a:lnTo>
                  <a:pt x="189795" y="5494337"/>
                </a:lnTo>
                <a:lnTo>
                  <a:pt x="188115" y="5426075"/>
                </a:lnTo>
                <a:lnTo>
                  <a:pt x="178038" y="5365750"/>
                </a:lnTo>
                <a:lnTo>
                  <a:pt x="167960" y="5313362"/>
                </a:lnTo>
                <a:lnTo>
                  <a:pt x="152844" y="5268912"/>
                </a:lnTo>
                <a:lnTo>
                  <a:pt x="134368" y="5226050"/>
                </a:lnTo>
                <a:lnTo>
                  <a:pt x="115893" y="5186362"/>
                </a:lnTo>
                <a:lnTo>
                  <a:pt x="95738" y="5149850"/>
                </a:lnTo>
                <a:lnTo>
                  <a:pt x="75583" y="5114925"/>
                </a:lnTo>
                <a:lnTo>
                  <a:pt x="55427" y="5075237"/>
                </a:lnTo>
                <a:lnTo>
                  <a:pt x="38632" y="5033962"/>
                </a:lnTo>
                <a:lnTo>
                  <a:pt x="23515" y="4987925"/>
                </a:lnTo>
                <a:lnTo>
                  <a:pt x="11758" y="4935537"/>
                </a:lnTo>
                <a:lnTo>
                  <a:pt x="3359" y="4875212"/>
                </a:lnTo>
                <a:lnTo>
                  <a:pt x="0" y="4806950"/>
                </a:lnTo>
                <a:lnTo>
                  <a:pt x="3359" y="4738687"/>
                </a:lnTo>
                <a:lnTo>
                  <a:pt x="11758" y="4678362"/>
                </a:lnTo>
                <a:lnTo>
                  <a:pt x="23515" y="4625975"/>
                </a:lnTo>
                <a:lnTo>
                  <a:pt x="38632" y="4579937"/>
                </a:lnTo>
                <a:lnTo>
                  <a:pt x="55427" y="4537075"/>
                </a:lnTo>
                <a:lnTo>
                  <a:pt x="75583" y="4498975"/>
                </a:lnTo>
                <a:lnTo>
                  <a:pt x="115893" y="4424362"/>
                </a:lnTo>
                <a:lnTo>
                  <a:pt x="134368" y="4386262"/>
                </a:lnTo>
                <a:lnTo>
                  <a:pt x="152844" y="4343400"/>
                </a:lnTo>
                <a:lnTo>
                  <a:pt x="167960" y="4297362"/>
                </a:lnTo>
                <a:lnTo>
                  <a:pt x="178038" y="4244975"/>
                </a:lnTo>
                <a:lnTo>
                  <a:pt x="188115" y="4186237"/>
                </a:lnTo>
                <a:lnTo>
                  <a:pt x="189795" y="4116387"/>
                </a:lnTo>
                <a:lnTo>
                  <a:pt x="188115" y="4048125"/>
                </a:lnTo>
                <a:lnTo>
                  <a:pt x="178038" y="3987800"/>
                </a:lnTo>
                <a:lnTo>
                  <a:pt x="167960" y="3935412"/>
                </a:lnTo>
                <a:lnTo>
                  <a:pt x="152844" y="3890962"/>
                </a:lnTo>
                <a:lnTo>
                  <a:pt x="134368" y="3848100"/>
                </a:lnTo>
                <a:lnTo>
                  <a:pt x="115893" y="3811587"/>
                </a:lnTo>
                <a:lnTo>
                  <a:pt x="75583" y="3736975"/>
                </a:lnTo>
                <a:lnTo>
                  <a:pt x="55427" y="3697287"/>
                </a:lnTo>
                <a:lnTo>
                  <a:pt x="38632" y="3656012"/>
                </a:lnTo>
                <a:lnTo>
                  <a:pt x="23515" y="3609975"/>
                </a:lnTo>
                <a:lnTo>
                  <a:pt x="11758" y="3557587"/>
                </a:lnTo>
                <a:lnTo>
                  <a:pt x="3359" y="3497262"/>
                </a:lnTo>
                <a:lnTo>
                  <a:pt x="0" y="3427412"/>
                </a:lnTo>
                <a:lnTo>
                  <a:pt x="3359" y="3360737"/>
                </a:lnTo>
                <a:lnTo>
                  <a:pt x="11758" y="3300412"/>
                </a:lnTo>
                <a:lnTo>
                  <a:pt x="23515" y="3248025"/>
                </a:lnTo>
                <a:lnTo>
                  <a:pt x="38632" y="3201987"/>
                </a:lnTo>
                <a:lnTo>
                  <a:pt x="55427" y="3160712"/>
                </a:lnTo>
                <a:lnTo>
                  <a:pt x="75583" y="3121025"/>
                </a:lnTo>
                <a:lnTo>
                  <a:pt x="95738" y="3084512"/>
                </a:lnTo>
                <a:lnTo>
                  <a:pt x="115893" y="3046412"/>
                </a:lnTo>
                <a:lnTo>
                  <a:pt x="134368" y="3009900"/>
                </a:lnTo>
                <a:lnTo>
                  <a:pt x="152844" y="2967037"/>
                </a:lnTo>
                <a:lnTo>
                  <a:pt x="167960" y="2922587"/>
                </a:lnTo>
                <a:lnTo>
                  <a:pt x="178038" y="2868612"/>
                </a:lnTo>
                <a:lnTo>
                  <a:pt x="188115" y="2809875"/>
                </a:lnTo>
                <a:lnTo>
                  <a:pt x="189795" y="2741612"/>
                </a:lnTo>
                <a:lnTo>
                  <a:pt x="188115" y="2671762"/>
                </a:lnTo>
                <a:lnTo>
                  <a:pt x="178038" y="2613025"/>
                </a:lnTo>
                <a:lnTo>
                  <a:pt x="167960" y="2560637"/>
                </a:lnTo>
                <a:lnTo>
                  <a:pt x="152844" y="2513012"/>
                </a:lnTo>
                <a:lnTo>
                  <a:pt x="134368" y="2471737"/>
                </a:lnTo>
                <a:lnTo>
                  <a:pt x="115893" y="2433637"/>
                </a:lnTo>
                <a:lnTo>
                  <a:pt x="95738" y="2395537"/>
                </a:lnTo>
                <a:lnTo>
                  <a:pt x="75583" y="2359025"/>
                </a:lnTo>
                <a:lnTo>
                  <a:pt x="55427" y="2319337"/>
                </a:lnTo>
                <a:lnTo>
                  <a:pt x="38632" y="2278062"/>
                </a:lnTo>
                <a:lnTo>
                  <a:pt x="23515" y="2232025"/>
                </a:lnTo>
                <a:lnTo>
                  <a:pt x="11758" y="2179637"/>
                </a:lnTo>
                <a:lnTo>
                  <a:pt x="3359" y="2119312"/>
                </a:lnTo>
                <a:lnTo>
                  <a:pt x="0" y="2051050"/>
                </a:lnTo>
                <a:lnTo>
                  <a:pt x="3359" y="1982787"/>
                </a:lnTo>
                <a:lnTo>
                  <a:pt x="11758" y="1922462"/>
                </a:lnTo>
                <a:lnTo>
                  <a:pt x="23515" y="1870075"/>
                </a:lnTo>
                <a:lnTo>
                  <a:pt x="38632" y="1824037"/>
                </a:lnTo>
                <a:lnTo>
                  <a:pt x="55427" y="1782762"/>
                </a:lnTo>
                <a:lnTo>
                  <a:pt x="75583" y="1743075"/>
                </a:lnTo>
                <a:lnTo>
                  <a:pt x="95738" y="1708150"/>
                </a:lnTo>
                <a:lnTo>
                  <a:pt x="115893" y="1671637"/>
                </a:lnTo>
                <a:lnTo>
                  <a:pt x="134368" y="1631950"/>
                </a:lnTo>
                <a:lnTo>
                  <a:pt x="152844" y="1589087"/>
                </a:lnTo>
                <a:lnTo>
                  <a:pt x="167960" y="1544637"/>
                </a:lnTo>
                <a:lnTo>
                  <a:pt x="178038" y="1492250"/>
                </a:lnTo>
                <a:lnTo>
                  <a:pt x="188115" y="1431925"/>
                </a:lnTo>
                <a:lnTo>
                  <a:pt x="189795" y="1363662"/>
                </a:lnTo>
                <a:lnTo>
                  <a:pt x="188115" y="1295400"/>
                </a:lnTo>
                <a:lnTo>
                  <a:pt x="178038" y="1235075"/>
                </a:lnTo>
                <a:lnTo>
                  <a:pt x="167960" y="1182687"/>
                </a:lnTo>
                <a:lnTo>
                  <a:pt x="152844" y="1136650"/>
                </a:lnTo>
                <a:lnTo>
                  <a:pt x="134368" y="1095375"/>
                </a:lnTo>
                <a:lnTo>
                  <a:pt x="115893" y="1055687"/>
                </a:lnTo>
                <a:lnTo>
                  <a:pt x="95738" y="1017587"/>
                </a:lnTo>
                <a:lnTo>
                  <a:pt x="75583" y="981075"/>
                </a:lnTo>
                <a:lnTo>
                  <a:pt x="55427" y="942975"/>
                </a:lnTo>
                <a:lnTo>
                  <a:pt x="38632" y="901700"/>
                </a:lnTo>
                <a:lnTo>
                  <a:pt x="23515" y="854075"/>
                </a:lnTo>
                <a:lnTo>
                  <a:pt x="11758" y="801687"/>
                </a:lnTo>
                <a:lnTo>
                  <a:pt x="3359" y="744537"/>
                </a:lnTo>
                <a:lnTo>
                  <a:pt x="0" y="673100"/>
                </a:lnTo>
                <a:lnTo>
                  <a:pt x="3359" y="606425"/>
                </a:lnTo>
                <a:lnTo>
                  <a:pt x="11758" y="546100"/>
                </a:lnTo>
                <a:lnTo>
                  <a:pt x="23515" y="496887"/>
                </a:lnTo>
                <a:lnTo>
                  <a:pt x="38632" y="450850"/>
                </a:lnTo>
                <a:lnTo>
                  <a:pt x="55427" y="409575"/>
                </a:lnTo>
                <a:lnTo>
                  <a:pt x="73903" y="369887"/>
                </a:lnTo>
                <a:lnTo>
                  <a:pt x="92379" y="334962"/>
                </a:lnTo>
                <a:lnTo>
                  <a:pt x="112534" y="296862"/>
                </a:lnTo>
                <a:lnTo>
                  <a:pt x="132689" y="260350"/>
                </a:lnTo>
                <a:lnTo>
                  <a:pt x="149485" y="217487"/>
                </a:lnTo>
                <a:lnTo>
                  <a:pt x="166281" y="174625"/>
                </a:lnTo>
                <a:lnTo>
                  <a:pt x="176358" y="122237"/>
                </a:lnTo>
                <a:lnTo>
                  <a:pt x="184756" y="66675"/>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25" name="Picture 224" descr="A statue of a person&#10;&#10;Description automatically generated">
            <a:extLst>
              <a:ext uri="{FF2B5EF4-FFF2-40B4-BE49-F238E27FC236}">
                <a16:creationId xmlns:a16="http://schemas.microsoft.com/office/drawing/2014/main" id="{F7459117-D035-46BF-A1CD-7587C80803CD}"/>
              </a:ext>
            </a:extLst>
          </p:cNvPr>
          <p:cNvPicPr>
            <a:picLocks noChangeAspect="1"/>
          </p:cNvPicPr>
          <p:nvPr/>
        </p:nvPicPr>
        <p:blipFill rotWithShape="1">
          <a:blip r:embed="rId2">
            <a:extLst>
              <a:ext uri="{28A0092B-C50C-407E-A947-70E740481C1C}">
                <a14:useLocalDpi xmlns:a14="http://schemas.microsoft.com/office/drawing/2010/main" val="0"/>
              </a:ext>
            </a:extLst>
          </a:blip>
          <a:srcRect r="-1" b="8149"/>
          <a:stretch/>
        </p:blipFill>
        <p:spPr>
          <a:xfrm>
            <a:off x="6909478" y="10"/>
            <a:ext cx="5282519" cy="6857990"/>
          </a:xfrm>
          <a:custGeom>
            <a:avLst/>
            <a:gdLst/>
            <a:ahLst/>
            <a:cxnLst/>
            <a:rect l="l" t="t" r="r" b="b"/>
            <a:pathLst>
              <a:path w="5282519" h="6858000">
                <a:moveTo>
                  <a:pt x="189795" y="0"/>
                </a:moveTo>
                <a:lnTo>
                  <a:pt x="5282519" y="0"/>
                </a:lnTo>
                <a:lnTo>
                  <a:pt x="5282519" y="6858000"/>
                </a:lnTo>
                <a:lnTo>
                  <a:pt x="189795" y="6858000"/>
                </a:lnTo>
                <a:lnTo>
                  <a:pt x="184756" y="6791325"/>
                </a:lnTo>
                <a:lnTo>
                  <a:pt x="176358" y="6735762"/>
                </a:lnTo>
                <a:lnTo>
                  <a:pt x="166281" y="6683375"/>
                </a:lnTo>
                <a:lnTo>
                  <a:pt x="149485" y="6640512"/>
                </a:lnTo>
                <a:lnTo>
                  <a:pt x="132689" y="6597650"/>
                </a:lnTo>
                <a:lnTo>
                  <a:pt x="112534" y="6561137"/>
                </a:lnTo>
                <a:lnTo>
                  <a:pt x="92379" y="6523037"/>
                </a:lnTo>
                <a:lnTo>
                  <a:pt x="73903" y="6488112"/>
                </a:lnTo>
                <a:lnTo>
                  <a:pt x="55427" y="6448425"/>
                </a:lnTo>
                <a:lnTo>
                  <a:pt x="38632" y="6407150"/>
                </a:lnTo>
                <a:lnTo>
                  <a:pt x="23515" y="6361112"/>
                </a:lnTo>
                <a:lnTo>
                  <a:pt x="11758" y="6311900"/>
                </a:lnTo>
                <a:lnTo>
                  <a:pt x="3359" y="6251575"/>
                </a:lnTo>
                <a:lnTo>
                  <a:pt x="0" y="6183312"/>
                </a:lnTo>
                <a:lnTo>
                  <a:pt x="3359" y="6113462"/>
                </a:lnTo>
                <a:lnTo>
                  <a:pt x="11758" y="6056312"/>
                </a:lnTo>
                <a:lnTo>
                  <a:pt x="23515" y="6003925"/>
                </a:lnTo>
                <a:lnTo>
                  <a:pt x="38632" y="5956300"/>
                </a:lnTo>
                <a:lnTo>
                  <a:pt x="55427" y="5915025"/>
                </a:lnTo>
                <a:lnTo>
                  <a:pt x="75583" y="5876925"/>
                </a:lnTo>
                <a:lnTo>
                  <a:pt x="95738" y="5840412"/>
                </a:lnTo>
                <a:lnTo>
                  <a:pt x="115893" y="5802312"/>
                </a:lnTo>
                <a:lnTo>
                  <a:pt x="134368" y="5762625"/>
                </a:lnTo>
                <a:lnTo>
                  <a:pt x="152844" y="5721350"/>
                </a:lnTo>
                <a:lnTo>
                  <a:pt x="167960" y="5675312"/>
                </a:lnTo>
                <a:lnTo>
                  <a:pt x="178038" y="5622925"/>
                </a:lnTo>
                <a:lnTo>
                  <a:pt x="188115" y="5562600"/>
                </a:lnTo>
                <a:lnTo>
                  <a:pt x="189795" y="5494337"/>
                </a:lnTo>
                <a:lnTo>
                  <a:pt x="188115" y="5426075"/>
                </a:lnTo>
                <a:lnTo>
                  <a:pt x="178038" y="5365750"/>
                </a:lnTo>
                <a:lnTo>
                  <a:pt x="167960" y="5313362"/>
                </a:lnTo>
                <a:lnTo>
                  <a:pt x="152844" y="5268912"/>
                </a:lnTo>
                <a:lnTo>
                  <a:pt x="134368" y="5226050"/>
                </a:lnTo>
                <a:lnTo>
                  <a:pt x="115893" y="5186362"/>
                </a:lnTo>
                <a:lnTo>
                  <a:pt x="95738" y="5149850"/>
                </a:lnTo>
                <a:lnTo>
                  <a:pt x="75583" y="5114925"/>
                </a:lnTo>
                <a:lnTo>
                  <a:pt x="55427" y="5075237"/>
                </a:lnTo>
                <a:lnTo>
                  <a:pt x="38632" y="5033962"/>
                </a:lnTo>
                <a:lnTo>
                  <a:pt x="23515" y="4987925"/>
                </a:lnTo>
                <a:lnTo>
                  <a:pt x="11758" y="4935537"/>
                </a:lnTo>
                <a:lnTo>
                  <a:pt x="3359" y="4875212"/>
                </a:lnTo>
                <a:lnTo>
                  <a:pt x="0" y="4806950"/>
                </a:lnTo>
                <a:lnTo>
                  <a:pt x="3359" y="4738687"/>
                </a:lnTo>
                <a:lnTo>
                  <a:pt x="11758" y="4678362"/>
                </a:lnTo>
                <a:lnTo>
                  <a:pt x="23515" y="4625975"/>
                </a:lnTo>
                <a:lnTo>
                  <a:pt x="38632" y="4579937"/>
                </a:lnTo>
                <a:lnTo>
                  <a:pt x="55427" y="4537075"/>
                </a:lnTo>
                <a:lnTo>
                  <a:pt x="75583" y="4498975"/>
                </a:lnTo>
                <a:lnTo>
                  <a:pt x="115893" y="4424362"/>
                </a:lnTo>
                <a:lnTo>
                  <a:pt x="134368" y="4386262"/>
                </a:lnTo>
                <a:lnTo>
                  <a:pt x="152844" y="4343400"/>
                </a:lnTo>
                <a:lnTo>
                  <a:pt x="167960" y="4297362"/>
                </a:lnTo>
                <a:lnTo>
                  <a:pt x="178038" y="4244975"/>
                </a:lnTo>
                <a:lnTo>
                  <a:pt x="188115" y="4186237"/>
                </a:lnTo>
                <a:lnTo>
                  <a:pt x="189795" y="4116387"/>
                </a:lnTo>
                <a:lnTo>
                  <a:pt x="188115" y="4048125"/>
                </a:lnTo>
                <a:lnTo>
                  <a:pt x="178038" y="3987800"/>
                </a:lnTo>
                <a:lnTo>
                  <a:pt x="167960" y="3935412"/>
                </a:lnTo>
                <a:lnTo>
                  <a:pt x="152844" y="3890962"/>
                </a:lnTo>
                <a:lnTo>
                  <a:pt x="134368" y="3848100"/>
                </a:lnTo>
                <a:lnTo>
                  <a:pt x="115893" y="3811587"/>
                </a:lnTo>
                <a:lnTo>
                  <a:pt x="75583" y="3736975"/>
                </a:lnTo>
                <a:lnTo>
                  <a:pt x="55427" y="3697287"/>
                </a:lnTo>
                <a:lnTo>
                  <a:pt x="38632" y="3656012"/>
                </a:lnTo>
                <a:lnTo>
                  <a:pt x="23515" y="3609975"/>
                </a:lnTo>
                <a:lnTo>
                  <a:pt x="11758" y="3557587"/>
                </a:lnTo>
                <a:lnTo>
                  <a:pt x="3359" y="3497262"/>
                </a:lnTo>
                <a:lnTo>
                  <a:pt x="0" y="3427412"/>
                </a:lnTo>
                <a:lnTo>
                  <a:pt x="3359" y="3360737"/>
                </a:lnTo>
                <a:lnTo>
                  <a:pt x="11758" y="3300412"/>
                </a:lnTo>
                <a:lnTo>
                  <a:pt x="23515" y="3248025"/>
                </a:lnTo>
                <a:lnTo>
                  <a:pt x="38632" y="3201987"/>
                </a:lnTo>
                <a:lnTo>
                  <a:pt x="55427" y="3160712"/>
                </a:lnTo>
                <a:lnTo>
                  <a:pt x="75583" y="3121025"/>
                </a:lnTo>
                <a:lnTo>
                  <a:pt x="95738" y="3084512"/>
                </a:lnTo>
                <a:lnTo>
                  <a:pt x="115893" y="3046412"/>
                </a:lnTo>
                <a:lnTo>
                  <a:pt x="134368" y="3009900"/>
                </a:lnTo>
                <a:lnTo>
                  <a:pt x="152844" y="2967037"/>
                </a:lnTo>
                <a:lnTo>
                  <a:pt x="167960" y="2922587"/>
                </a:lnTo>
                <a:lnTo>
                  <a:pt x="178038" y="2868612"/>
                </a:lnTo>
                <a:lnTo>
                  <a:pt x="188115" y="2809875"/>
                </a:lnTo>
                <a:lnTo>
                  <a:pt x="189795" y="2741612"/>
                </a:lnTo>
                <a:lnTo>
                  <a:pt x="188115" y="2671762"/>
                </a:lnTo>
                <a:lnTo>
                  <a:pt x="178038" y="2613025"/>
                </a:lnTo>
                <a:lnTo>
                  <a:pt x="167960" y="2560637"/>
                </a:lnTo>
                <a:lnTo>
                  <a:pt x="152844" y="2513012"/>
                </a:lnTo>
                <a:lnTo>
                  <a:pt x="134368" y="2471737"/>
                </a:lnTo>
                <a:lnTo>
                  <a:pt x="115893" y="2433637"/>
                </a:lnTo>
                <a:lnTo>
                  <a:pt x="95738" y="2395537"/>
                </a:lnTo>
                <a:lnTo>
                  <a:pt x="75583" y="2359025"/>
                </a:lnTo>
                <a:lnTo>
                  <a:pt x="55427" y="2319337"/>
                </a:lnTo>
                <a:lnTo>
                  <a:pt x="38632" y="2278062"/>
                </a:lnTo>
                <a:lnTo>
                  <a:pt x="23515" y="2232025"/>
                </a:lnTo>
                <a:lnTo>
                  <a:pt x="11758" y="2179637"/>
                </a:lnTo>
                <a:lnTo>
                  <a:pt x="3359" y="2119312"/>
                </a:lnTo>
                <a:lnTo>
                  <a:pt x="0" y="2051050"/>
                </a:lnTo>
                <a:lnTo>
                  <a:pt x="3359" y="1982787"/>
                </a:lnTo>
                <a:lnTo>
                  <a:pt x="11758" y="1922462"/>
                </a:lnTo>
                <a:lnTo>
                  <a:pt x="23515" y="1870075"/>
                </a:lnTo>
                <a:lnTo>
                  <a:pt x="38632" y="1824037"/>
                </a:lnTo>
                <a:lnTo>
                  <a:pt x="55427" y="1782762"/>
                </a:lnTo>
                <a:lnTo>
                  <a:pt x="75583" y="1743075"/>
                </a:lnTo>
                <a:lnTo>
                  <a:pt x="95738" y="1708150"/>
                </a:lnTo>
                <a:lnTo>
                  <a:pt x="115893" y="1671637"/>
                </a:lnTo>
                <a:lnTo>
                  <a:pt x="134368" y="1631950"/>
                </a:lnTo>
                <a:lnTo>
                  <a:pt x="152844" y="1589087"/>
                </a:lnTo>
                <a:lnTo>
                  <a:pt x="167960" y="1544637"/>
                </a:lnTo>
                <a:lnTo>
                  <a:pt x="178038" y="1492250"/>
                </a:lnTo>
                <a:lnTo>
                  <a:pt x="188115" y="1431925"/>
                </a:lnTo>
                <a:lnTo>
                  <a:pt x="189795" y="1363662"/>
                </a:lnTo>
                <a:lnTo>
                  <a:pt x="188115" y="1295400"/>
                </a:lnTo>
                <a:lnTo>
                  <a:pt x="178038" y="1235075"/>
                </a:lnTo>
                <a:lnTo>
                  <a:pt x="167960" y="1182687"/>
                </a:lnTo>
                <a:lnTo>
                  <a:pt x="152844" y="1136650"/>
                </a:lnTo>
                <a:lnTo>
                  <a:pt x="134368" y="1095375"/>
                </a:lnTo>
                <a:lnTo>
                  <a:pt x="115893" y="1055687"/>
                </a:lnTo>
                <a:lnTo>
                  <a:pt x="95738" y="1017587"/>
                </a:lnTo>
                <a:lnTo>
                  <a:pt x="75583" y="981075"/>
                </a:lnTo>
                <a:lnTo>
                  <a:pt x="55427" y="942975"/>
                </a:lnTo>
                <a:lnTo>
                  <a:pt x="38632" y="901700"/>
                </a:lnTo>
                <a:lnTo>
                  <a:pt x="23515" y="854075"/>
                </a:lnTo>
                <a:lnTo>
                  <a:pt x="11758" y="801687"/>
                </a:lnTo>
                <a:lnTo>
                  <a:pt x="3359" y="744537"/>
                </a:lnTo>
                <a:lnTo>
                  <a:pt x="0" y="673100"/>
                </a:lnTo>
                <a:lnTo>
                  <a:pt x="3359" y="606425"/>
                </a:lnTo>
                <a:lnTo>
                  <a:pt x="11758" y="546100"/>
                </a:lnTo>
                <a:lnTo>
                  <a:pt x="23515" y="496887"/>
                </a:lnTo>
                <a:lnTo>
                  <a:pt x="38632" y="450850"/>
                </a:lnTo>
                <a:lnTo>
                  <a:pt x="55427" y="409575"/>
                </a:lnTo>
                <a:lnTo>
                  <a:pt x="73903" y="369887"/>
                </a:lnTo>
                <a:lnTo>
                  <a:pt x="92379" y="334962"/>
                </a:lnTo>
                <a:lnTo>
                  <a:pt x="112534" y="296862"/>
                </a:lnTo>
                <a:lnTo>
                  <a:pt x="132689" y="260350"/>
                </a:lnTo>
                <a:lnTo>
                  <a:pt x="149485" y="217487"/>
                </a:lnTo>
                <a:lnTo>
                  <a:pt x="166281" y="174625"/>
                </a:lnTo>
                <a:lnTo>
                  <a:pt x="176358" y="122237"/>
                </a:lnTo>
                <a:lnTo>
                  <a:pt x="184756" y="66675"/>
                </a:lnTo>
                <a:close/>
              </a:path>
            </a:pathLst>
          </a:custGeom>
        </p:spPr>
      </p:pic>
      <p:sp>
        <p:nvSpPr>
          <p:cNvPr id="4" name="TextBox 3">
            <a:extLst>
              <a:ext uri="{FF2B5EF4-FFF2-40B4-BE49-F238E27FC236}">
                <a16:creationId xmlns:a16="http://schemas.microsoft.com/office/drawing/2014/main" id="{A04FAB6E-9A72-4B72-99BB-D5CE63169E69}"/>
              </a:ext>
            </a:extLst>
          </p:cNvPr>
          <p:cNvSpPr txBox="1"/>
          <p:nvPr/>
        </p:nvSpPr>
        <p:spPr>
          <a:xfrm>
            <a:off x="37073" y="6084425"/>
            <a:ext cx="6585797" cy="646331"/>
          </a:xfrm>
          <a:prstGeom prst="rect">
            <a:avLst/>
          </a:prstGeom>
          <a:noFill/>
        </p:spPr>
        <p:txBody>
          <a:bodyPr wrap="square" rtlCol="0">
            <a:spAutoFit/>
          </a:bodyPr>
          <a:lstStyle/>
          <a:p>
            <a:r>
              <a:rPr lang="en-GB" dirty="0">
                <a:solidFill>
                  <a:schemeClr val="bg2"/>
                </a:solidFill>
              </a:rPr>
              <a:t>Amy Ferguson                                                                              HPAH7016</a:t>
            </a:r>
          </a:p>
          <a:p>
            <a:r>
              <a:rPr lang="en-GB" dirty="0">
                <a:solidFill>
                  <a:schemeClr val="bg2"/>
                </a:solidFill>
              </a:rPr>
              <a:t>1802235</a:t>
            </a:r>
            <a:endParaRPr lang="en-GB" dirty="0"/>
          </a:p>
        </p:txBody>
      </p:sp>
    </p:spTree>
    <p:extLst>
      <p:ext uri="{BB962C8B-B14F-4D97-AF65-F5344CB8AC3E}">
        <p14:creationId xmlns:p14="http://schemas.microsoft.com/office/powerpoint/2010/main" val="25315367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B299CAB-C506-454B-90FC-4065728297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8D99311-F254-40F1-8AB5-EE3E7B9B68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1758576"/>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4CBEBB-119D-4170-8EE6-60701083795E}"/>
              </a:ext>
            </a:extLst>
          </p:cNvPr>
          <p:cNvSpPr>
            <a:spLocks noGrp="1"/>
          </p:cNvSpPr>
          <p:nvPr>
            <p:ph type="title"/>
          </p:nvPr>
        </p:nvSpPr>
        <p:spPr>
          <a:xfrm>
            <a:off x="1616054" y="1070149"/>
            <a:ext cx="8959893" cy="1004836"/>
          </a:xfrm>
        </p:spPr>
        <p:txBody>
          <a:bodyPr anchor="ctr">
            <a:normAutofit/>
          </a:bodyPr>
          <a:lstStyle/>
          <a:p>
            <a:pPr algn="ctr"/>
            <a:r>
              <a:rPr lang="en-GB" sz="4800" dirty="0">
                <a:solidFill>
                  <a:srgbClr val="595959"/>
                </a:solidFill>
              </a:rPr>
              <a:t>The Lady from </a:t>
            </a:r>
            <a:r>
              <a:rPr lang="en-GB" sz="4800" dirty="0" err="1">
                <a:solidFill>
                  <a:srgbClr val="595959"/>
                </a:solidFill>
              </a:rPr>
              <a:t>Telloh</a:t>
            </a:r>
            <a:r>
              <a:rPr lang="en-GB" sz="4800" dirty="0">
                <a:solidFill>
                  <a:srgbClr val="595959"/>
                </a:solidFill>
              </a:rPr>
              <a:t> </a:t>
            </a:r>
          </a:p>
        </p:txBody>
      </p:sp>
      <p:sp>
        <p:nvSpPr>
          <p:cNvPr id="12" name="Rectangle 11">
            <a:extLst>
              <a:ext uri="{FF2B5EF4-FFF2-40B4-BE49-F238E27FC236}">
                <a16:creationId xmlns:a16="http://schemas.microsoft.com/office/drawing/2014/main" id="{7D89E3CB-00ED-4691-9F0F-F23EA35647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016" y="2444376"/>
            <a:ext cx="10824184" cy="3727824"/>
          </a:xfrm>
          <a:prstGeom prst="rect">
            <a:avLst/>
          </a:prstGeom>
          <a:solidFill>
            <a:schemeClr val="accent2">
              <a:lumMod val="20000"/>
              <a:lumOff val="80000"/>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F604BCF-6EA4-42F6-BBBB-ACCA8326A69A}"/>
              </a:ext>
            </a:extLst>
          </p:cNvPr>
          <p:cNvSpPr>
            <a:spLocks noGrp="1"/>
          </p:cNvSpPr>
          <p:nvPr>
            <p:ph idx="1"/>
          </p:nvPr>
        </p:nvSpPr>
        <p:spPr>
          <a:xfrm>
            <a:off x="1614162" y="2606348"/>
            <a:ext cx="8959892" cy="3403879"/>
          </a:xfrm>
        </p:spPr>
        <p:txBody>
          <a:bodyPr anchor="t">
            <a:normAutofit/>
          </a:bodyPr>
          <a:lstStyle/>
          <a:p>
            <a:r>
              <a:rPr lang="en-GB" dirty="0">
                <a:solidFill>
                  <a:srgbClr val="595959"/>
                </a:solidFill>
              </a:rPr>
              <a:t>Dimensions -</a:t>
            </a:r>
            <a:r>
              <a:rPr lang="en-GB" dirty="0">
                <a:solidFill>
                  <a:srgbClr val="595959"/>
                </a:solidFill>
                <a:effectLst/>
                <a:latin typeface="Calibri Light" panose="020F0302020204030204" pitchFamily="34" charset="0"/>
                <a:ea typeface="Calibri" panose="020F0502020204030204" pitchFamily="34" charset="0"/>
              </a:rPr>
              <a:t> height: 17.8cm, length: 11cm and width: 6.7cm</a:t>
            </a:r>
          </a:p>
          <a:p>
            <a:r>
              <a:rPr lang="en-GB" dirty="0">
                <a:solidFill>
                  <a:srgbClr val="595959"/>
                </a:solidFill>
              </a:rPr>
              <a:t>Material</a:t>
            </a:r>
            <a:r>
              <a:rPr lang="en-GB" dirty="0">
                <a:solidFill>
                  <a:srgbClr val="595959"/>
                </a:solidFill>
                <a:latin typeface="Calibri Light" panose="020F0302020204030204" pitchFamily="34" charset="0"/>
              </a:rPr>
              <a:t> – Diorite</a:t>
            </a:r>
          </a:p>
          <a:p>
            <a:r>
              <a:rPr lang="en-GB" dirty="0">
                <a:solidFill>
                  <a:srgbClr val="595959"/>
                </a:solidFill>
              </a:rPr>
              <a:t>Artistic Technique </a:t>
            </a:r>
            <a:r>
              <a:rPr lang="en-GB" dirty="0">
                <a:solidFill>
                  <a:srgbClr val="595959"/>
                </a:solidFill>
                <a:latin typeface="Calibri Light" panose="020F0302020204030204" pitchFamily="34" charset="0"/>
              </a:rPr>
              <a:t>– </a:t>
            </a:r>
            <a:r>
              <a:rPr lang="en-GB" i="1" dirty="0">
                <a:solidFill>
                  <a:srgbClr val="595959"/>
                </a:solidFill>
                <a:latin typeface="Calibri Light" panose="020F0302020204030204" pitchFamily="34" charset="0"/>
              </a:rPr>
              <a:t>Ronde-</a:t>
            </a:r>
            <a:r>
              <a:rPr lang="en-GB" i="1" dirty="0" err="1">
                <a:solidFill>
                  <a:srgbClr val="595959"/>
                </a:solidFill>
                <a:latin typeface="Calibri Light" panose="020F0302020204030204" pitchFamily="34" charset="0"/>
              </a:rPr>
              <a:t>bosse</a:t>
            </a:r>
            <a:r>
              <a:rPr lang="en-GB" i="1" dirty="0">
                <a:solidFill>
                  <a:srgbClr val="595959"/>
                </a:solidFill>
                <a:latin typeface="Calibri Light" panose="020F0302020204030204" pitchFamily="34" charset="0"/>
              </a:rPr>
              <a:t>, Haut Relief  </a:t>
            </a:r>
          </a:p>
          <a:p>
            <a:r>
              <a:rPr lang="en-GB" dirty="0">
                <a:solidFill>
                  <a:srgbClr val="595959"/>
                </a:solidFill>
              </a:rPr>
              <a:t>Provenance</a:t>
            </a:r>
            <a:r>
              <a:rPr lang="en-GB" i="1" dirty="0">
                <a:solidFill>
                  <a:srgbClr val="595959"/>
                </a:solidFill>
                <a:latin typeface="Calibri Light" panose="020F0302020204030204" pitchFamily="34" charset="0"/>
              </a:rPr>
              <a:t> </a:t>
            </a:r>
            <a:r>
              <a:rPr lang="en-GB" dirty="0">
                <a:solidFill>
                  <a:srgbClr val="595959"/>
                </a:solidFill>
                <a:latin typeface="Calibri Light" panose="020F0302020204030204" pitchFamily="34" charset="0"/>
              </a:rPr>
              <a:t>– </a:t>
            </a:r>
            <a:r>
              <a:rPr lang="en-GB" dirty="0" err="1">
                <a:solidFill>
                  <a:srgbClr val="595959"/>
                </a:solidFill>
                <a:latin typeface="Calibri Light" panose="020F0302020204030204" pitchFamily="34" charset="0"/>
              </a:rPr>
              <a:t>Telloh</a:t>
            </a:r>
            <a:r>
              <a:rPr lang="en-GB" dirty="0">
                <a:solidFill>
                  <a:srgbClr val="595959"/>
                </a:solidFill>
                <a:latin typeface="Calibri Light" panose="020F0302020204030204" pitchFamily="34" charset="0"/>
              </a:rPr>
              <a:t>, </a:t>
            </a:r>
            <a:r>
              <a:rPr lang="en-GB" dirty="0" err="1">
                <a:solidFill>
                  <a:srgbClr val="595959"/>
                </a:solidFill>
                <a:latin typeface="Calibri Light" panose="020F0302020204030204" pitchFamily="34" charset="0"/>
              </a:rPr>
              <a:t>Girsu</a:t>
            </a:r>
            <a:r>
              <a:rPr lang="en-GB" dirty="0">
                <a:solidFill>
                  <a:srgbClr val="595959"/>
                </a:solidFill>
                <a:latin typeface="Calibri Light" panose="020F0302020204030204" pitchFamily="34" charset="0"/>
              </a:rPr>
              <a:t> </a:t>
            </a:r>
          </a:p>
          <a:p>
            <a:r>
              <a:rPr lang="en-GB" dirty="0">
                <a:solidFill>
                  <a:srgbClr val="595959"/>
                </a:solidFill>
              </a:rPr>
              <a:t>Housed </a:t>
            </a:r>
            <a:r>
              <a:rPr lang="en-GB" dirty="0">
                <a:solidFill>
                  <a:srgbClr val="595959"/>
                </a:solidFill>
                <a:latin typeface="Calibri Light" panose="020F0302020204030204" pitchFamily="34" charset="0"/>
              </a:rPr>
              <a:t>– room 228, Mesopotamia 3</a:t>
            </a:r>
            <a:r>
              <a:rPr lang="en-GB" baseline="30000" dirty="0">
                <a:solidFill>
                  <a:srgbClr val="595959"/>
                </a:solidFill>
                <a:latin typeface="Calibri Light" panose="020F0302020204030204" pitchFamily="34" charset="0"/>
              </a:rPr>
              <a:t>rd</a:t>
            </a:r>
            <a:r>
              <a:rPr lang="en-GB" dirty="0">
                <a:solidFill>
                  <a:srgbClr val="595959"/>
                </a:solidFill>
                <a:latin typeface="Calibri Light" panose="020F0302020204030204" pitchFamily="34" charset="0"/>
              </a:rPr>
              <a:t> dynasty of Lagash showcase</a:t>
            </a:r>
            <a:endParaRPr lang="en-GB" dirty="0">
              <a:solidFill>
                <a:srgbClr val="595959"/>
              </a:solidFill>
            </a:endParaRPr>
          </a:p>
        </p:txBody>
      </p:sp>
    </p:spTree>
    <p:extLst>
      <p:ext uri="{BB962C8B-B14F-4D97-AF65-F5344CB8AC3E}">
        <p14:creationId xmlns:p14="http://schemas.microsoft.com/office/powerpoint/2010/main" val="25638656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5" name="Rectangle 121">
            <a:extLst>
              <a:ext uri="{FF2B5EF4-FFF2-40B4-BE49-F238E27FC236}">
                <a16:creationId xmlns:a16="http://schemas.microsoft.com/office/drawing/2014/main" id="{7FCAADA2-14BE-41D0-AAB5-63CE70589D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6" name="Rectangle 123">
            <a:extLst>
              <a:ext uri="{FF2B5EF4-FFF2-40B4-BE49-F238E27FC236}">
                <a16:creationId xmlns:a16="http://schemas.microsoft.com/office/drawing/2014/main" id="{04AB8356-CBDE-4DFD-A0D1-05042859B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1"/>
            <a:ext cx="7434727" cy="6857999"/>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6" name="Rectangle 125">
            <a:extLst>
              <a:ext uri="{FF2B5EF4-FFF2-40B4-BE49-F238E27FC236}">
                <a16:creationId xmlns:a16="http://schemas.microsoft.com/office/drawing/2014/main" id="{FEC02101-A358-4503-9755-19E25B531D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464" y="685798"/>
            <a:ext cx="6074336"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8" name="Rectangle 127">
            <a:extLst>
              <a:ext uri="{FF2B5EF4-FFF2-40B4-BE49-F238E27FC236}">
                <a16:creationId xmlns:a16="http://schemas.microsoft.com/office/drawing/2014/main" id="{CEF3B455-556F-48DE-8356-331B00ACD5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34729" y="-1"/>
            <a:ext cx="4757271" cy="6857999"/>
          </a:xfrm>
          <a:prstGeom prst="rect">
            <a:avLst/>
          </a:prstGeom>
          <a:solidFill>
            <a:schemeClr val="accent2">
              <a:lumMod val="20000"/>
              <a:lumOff val="80000"/>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073A83BF-C8D5-4F68-A8F8-B741C1B5E151}"/>
              </a:ext>
            </a:extLst>
          </p:cNvPr>
          <p:cNvSpPr txBox="1"/>
          <p:nvPr/>
        </p:nvSpPr>
        <p:spPr>
          <a:xfrm>
            <a:off x="7891975" y="534572"/>
            <a:ext cx="3953022" cy="5632311"/>
          </a:xfrm>
          <a:prstGeom prst="rect">
            <a:avLst/>
          </a:prstGeom>
          <a:noFill/>
        </p:spPr>
        <p:txBody>
          <a:bodyPr wrap="square" rtlCol="0">
            <a:spAutoFit/>
          </a:bodyPr>
          <a:lstStyle/>
          <a:p>
            <a:r>
              <a:rPr lang="en-GB" dirty="0"/>
              <a:t>The art object as pictured on the first slide is a female statue, from </a:t>
            </a:r>
            <a:r>
              <a:rPr lang="en-GB" dirty="0" err="1"/>
              <a:t>Girsu</a:t>
            </a:r>
            <a:r>
              <a:rPr lang="en-GB" dirty="0"/>
              <a:t> (the ancient capital of the kingdom of </a:t>
            </a:r>
            <a:r>
              <a:rPr lang="en-GB" dirty="0" err="1"/>
              <a:t>lagash</a:t>
            </a:r>
            <a:r>
              <a:rPr lang="en-GB" dirty="0"/>
              <a:t>). Crafted in a style typical of neo-Sumerian art, with similar features to other famous statues such as those of the ruler </a:t>
            </a:r>
            <a:r>
              <a:rPr lang="en-GB" dirty="0" err="1"/>
              <a:t>Gudea</a:t>
            </a:r>
            <a:r>
              <a:rPr lang="en-GB" dirty="0"/>
              <a:t>. </a:t>
            </a:r>
          </a:p>
          <a:p>
            <a:endParaRPr lang="en-GB" dirty="0"/>
          </a:p>
          <a:p>
            <a:r>
              <a:rPr lang="en-GB" dirty="0"/>
              <a:t>This statue comes from the site of </a:t>
            </a:r>
            <a:r>
              <a:rPr lang="en-GB" dirty="0" err="1"/>
              <a:t>Telloh</a:t>
            </a:r>
            <a:r>
              <a:rPr lang="en-GB" dirty="0"/>
              <a:t>, which was the first site to be extensively excavated in the region. </a:t>
            </a:r>
          </a:p>
          <a:p>
            <a:r>
              <a:rPr lang="en-GB" dirty="0"/>
              <a:t>Excavation was undertaken by Ernest de </a:t>
            </a:r>
            <a:r>
              <a:rPr lang="en-GB" dirty="0" err="1"/>
              <a:t>Sarzec</a:t>
            </a:r>
            <a:r>
              <a:rPr lang="en-GB" dirty="0"/>
              <a:t> between 1877-1900. </a:t>
            </a:r>
          </a:p>
          <a:p>
            <a:endParaRPr lang="en-GB" dirty="0"/>
          </a:p>
          <a:p>
            <a:r>
              <a:rPr lang="en-GB" dirty="0"/>
              <a:t>The objects that are recognisable as Ancient Sumerian, were displayed in the Louvre in the Near Eastern Antiquities gallery which opened in 1881 – that same year the statue was acquired. </a:t>
            </a:r>
          </a:p>
          <a:p>
            <a:endParaRPr lang="en-GB" dirty="0"/>
          </a:p>
        </p:txBody>
      </p:sp>
      <p:pic>
        <p:nvPicPr>
          <p:cNvPr id="10" name="Picture 9" descr="A statue of a person&#10;&#10;Description automatically generated with medium confidence">
            <a:extLst>
              <a:ext uri="{FF2B5EF4-FFF2-40B4-BE49-F238E27FC236}">
                <a16:creationId xmlns:a16="http://schemas.microsoft.com/office/drawing/2014/main" id="{8D4D8560-93C6-C896-E9B6-EE2B7454BA22}"/>
              </a:ext>
            </a:extLst>
          </p:cNvPr>
          <p:cNvPicPr>
            <a:picLocks noChangeAspect="1"/>
          </p:cNvPicPr>
          <p:nvPr/>
        </p:nvPicPr>
        <p:blipFill rotWithShape="1">
          <a:blip r:embed="rId2">
            <a:extLst>
              <a:ext uri="{28A0092B-C50C-407E-A947-70E740481C1C}">
                <a14:useLocalDpi xmlns:a14="http://schemas.microsoft.com/office/drawing/2010/main" val="0"/>
              </a:ext>
            </a:extLst>
          </a:blip>
          <a:srcRect l="7471" t="11670" r="5459"/>
          <a:stretch/>
        </p:blipFill>
        <p:spPr>
          <a:xfrm>
            <a:off x="1763601" y="955519"/>
            <a:ext cx="3962061" cy="4946957"/>
          </a:xfrm>
          <a:prstGeom prst="rect">
            <a:avLst/>
          </a:prstGeom>
        </p:spPr>
      </p:pic>
      <p:sp>
        <p:nvSpPr>
          <p:cNvPr id="2" name="Title 1">
            <a:extLst>
              <a:ext uri="{FF2B5EF4-FFF2-40B4-BE49-F238E27FC236}">
                <a16:creationId xmlns:a16="http://schemas.microsoft.com/office/drawing/2014/main" id="{9F520B75-A3EB-48AA-BE36-EF7B8473039C}"/>
              </a:ext>
            </a:extLst>
          </p:cNvPr>
          <p:cNvSpPr>
            <a:spLocks noGrp="1"/>
          </p:cNvSpPr>
          <p:nvPr>
            <p:ph type="title"/>
          </p:nvPr>
        </p:nvSpPr>
        <p:spPr>
          <a:xfrm>
            <a:off x="1573399" y="1935430"/>
            <a:ext cx="4344935" cy="3510314"/>
          </a:xfrm>
        </p:spPr>
        <p:txBody>
          <a:bodyPr vert="horz" lIns="91440" tIns="45720" rIns="91440" bIns="45720" rtlCol="0" anchor="ctr">
            <a:normAutofit/>
          </a:bodyPr>
          <a:lstStyle/>
          <a:p>
            <a:pPr algn="ctr"/>
            <a:r>
              <a:rPr lang="en-US" sz="6000" dirty="0">
                <a:solidFill>
                  <a:schemeClr val="bg1">
                    <a:lumMod val="95000"/>
                  </a:schemeClr>
                </a:solidFill>
              </a:rPr>
              <a:t>Introducing the material</a:t>
            </a:r>
            <a:endParaRPr lang="en-US" sz="6000" kern="1200" dirty="0">
              <a:solidFill>
                <a:schemeClr val="bg1">
                  <a:lumMod val="95000"/>
                </a:schemeClr>
              </a:solidFill>
              <a:latin typeface="+mj-lt"/>
              <a:ea typeface="+mj-ea"/>
              <a:cs typeface="+mj-cs"/>
            </a:endParaRPr>
          </a:p>
        </p:txBody>
      </p:sp>
    </p:spTree>
    <p:extLst>
      <p:ext uri="{BB962C8B-B14F-4D97-AF65-F5344CB8AC3E}">
        <p14:creationId xmlns:p14="http://schemas.microsoft.com/office/powerpoint/2010/main" val="29307600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8DDA986-B6EE-4642-AC60-0490373E6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0B62878-12EF-4E97-A284-47BAFC30DA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580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D79188D-1ED5-4705-B8C7-5D6FB7670A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514" y="685800"/>
            <a:ext cx="10800972"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FCB887-FBBD-3708-712A-7DC4D5230952}"/>
              </a:ext>
            </a:extLst>
          </p:cNvPr>
          <p:cNvSpPr>
            <a:spLocks noGrp="1"/>
          </p:cNvSpPr>
          <p:nvPr>
            <p:ph type="title"/>
          </p:nvPr>
        </p:nvSpPr>
        <p:spPr>
          <a:xfrm>
            <a:off x="1616054" y="816955"/>
            <a:ext cx="8959893" cy="888360"/>
          </a:xfrm>
        </p:spPr>
        <p:txBody>
          <a:bodyPr anchor="b">
            <a:normAutofit/>
          </a:bodyPr>
          <a:lstStyle/>
          <a:p>
            <a:pPr algn="ctr"/>
            <a:r>
              <a:rPr lang="en-GB" sz="4800" dirty="0">
                <a:solidFill>
                  <a:schemeClr val="tx1">
                    <a:lumMod val="65000"/>
                    <a:lumOff val="35000"/>
                  </a:schemeClr>
                </a:solidFill>
              </a:rPr>
              <a:t>Stylisation </a:t>
            </a:r>
          </a:p>
        </p:txBody>
      </p:sp>
      <p:sp>
        <p:nvSpPr>
          <p:cNvPr id="3" name="Content Placeholder 2">
            <a:extLst>
              <a:ext uri="{FF2B5EF4-FFF2-40B4-BE49-F238E27FC236}">
                <a16:creationId xmlns:a16="http://schemas.microsoft.com/office/drawing/2014/main" id="{21EB5402-6D2C-3862-E293-CC6028150DFB}"/>
              </a:ext>
            </a:extLst>
          </p:cNvPr>
          <p:cNvSpPr>
            <a:spLocks noGrp="1"/>
          </p:cNvSpPr>
          <p:nvPr>
            <p:ph idx="1"/>
          </p:nvPr>
        </p:nvSpPr>
        <p:spPr>
          <a:xfrm>
            <a:off x="942975" y="1836470"/>
            <a:ext cx="10344149" cy="4204575"/>
          </a:xfrm>
        </p:spPr>
        <p:txBody>
          <a:bodyPr anchor="t">
            <a:normAutofit/>
          </a:bodyPr>
          <a:lstStyle/>
          <a:p>
            <a:pPr marL="0" indent="0">
              <a:buNone/>
            </a:pPr>
            <a:r>
              <a:rPr lang="en-GB" sz="2400" dirty="0">
                <a:solidFill>
                  <a:schemeClr val="tx1">
                    <a:lumMod val="65000"/>
                    <a:lumOff val="35000"/>
                  </a:schemeClr>
                </a:solidFill>
              </a:rPr>
              <a:t>Broad face and chin </a:t>
            </a:r>
          </a:p>
          <a:p>
            <a:pPr marL="0" indent="0">
              <a:buNone/>
            </a:pPr>
            <a:r>
              <a:rPr lang="en-GB" sz="2400" dirty="0">
                <a:solidFill>
                  <a:schemeClr val="tx1">
                    <a:lumMod val="65000"/>
                    <a:lumOff val="35000"/>
                  </a:schemeClr>
                </a:solidFill>
              </a:rPr>
              <a:t>Well balanced – symmetrical features</a:t>
            </a:r>
          </a:p>
          <a:p>
            <a:pPr marL="0" indent="0">
              <a:buNone/>
            </a:pPr>
            <a:r>
              <a:rPr lang="en-GB" sz="2400" dirty="0">
                <a:solidFill>
                  <a:schemeClr val="tx1">
                    <a:lumMod val="65000"/>
                    <a:lumOff val="35000"/>
                  </a:schemeClr>
                </a:solidFill>
              </a:rPr>
              <a:t>Large eyes, pronounced eyelids and eyebrows </a:t>
            </a:r>
          </a:p>
          <a:p>
            <a:pPr marL="0" indent="0">
              <a:buNone/>
            </a:pPr>
            <a:r>
              <a:rPr lang="en-GB" sz="2400" dirty="0">
                <a:solidFill>
                  <a:schemeClr val="tx1">
                    <a:lumMod val="65000"/>
                    <a:lumOff val="35000"/>
                  </a:schemeClr>
                </a:solidFill>
              </a:rPr>
              <a:t>Clasped hands </a:t>
            </a:r>
          </a:p>
          <a:p>
            <a:pPr marL="0" indent="0">
              <a:buNone/>
            </a:pPr>
            <a:r>
              <a:rPr lang="en-GB" sz="2400" dirty="0">
                <a:solidFill>
                  <a:schemeClr val="tx1">
                    <a:lumMod val="65000"/>
                    <a:lumOff val="35000"/>
                  </a:schemeClr>
                </a:solidFill>
              </a:rPr>
              <a:t>Heads slightly titled upwards </a:t>
            </a:r>
          </a:p>
          <a:p>
            <a:pPr marL="0" indent="0">
              <a:buNone/>
            </a:pPr>
            <a:r>
              <a:rPr lang="en-GB" sz="2400" dirty="0">
                <a:solidFill>
                  <a:schemeClr val="tx1">
                    <a:lumMod val="65000"/>
                    <a:lumOff val="35000"/>
                  </a:schemeClr>
                </a:solidFill>
              </a:rPr>
              <a:t>We have an extremely sharp grain in the direction of the carving of her eyebrows, whilst her hair has an extremely smooth almost flowing appearance through the stone </a:t>
            </a:r>
          </a:p>
        </p:txBody>
      </p:sp>
    </p:spTree>
    <p:extLst>
      <p:ext uri="{BB962C8B-B14F-4D97-AF65-F5344CB8AC3E}">
        <p14:creationId xmlns:p14="http://schemas.microsoft.com/office/powerpoint/2010/main" val="27604007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488333BA-AE6E-427A-9B16-A39C8073F4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F98ED85F-DCEE-4B50-802E-71A6E3E12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bg1"/>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B0DBC8-26D7-4BA0-ACFC-85C54ADE5F8D}"/>
              </a:ext>
            </a:extLst>
          </p:cNvPr>
          <p:cNvSpPr>
            <a:spLocks noGrp="1"/>
          </p:cNvSpPr>
          <p:nvPr>
            <p:ph type="title"/>
          </p:nvPr>
        </p:nvSpPr>
        <p:spPr>
          <a:xfrm>
            <a:off x="838200" y="631825"/>
            <a:ext cx="10515600" cy="1325563"/>
          </a:xfrm>
        </p:spPr>
        <p:txBody>
          <a:bodyPr>
            <a:normAutofit/>
          </a:bodyPr>
          <a:lstStyle/>
          <a:p>
            <a:r>
              <a:rPr lang="en-GB" dirty="0"/>
              <a:t>Modern Artistic Reception </a:t>
            </a:r>
          </a:p>
        </p:txBody>
      </p:sp>
      <p:sp>
        <p:nvSpPr>
          <p:cNvPr id="3" name="Content Placeholder 2">
            <a:extLst>
              <a:ext uri="{FF2B5EF4-FFF2-40B4-BE49-F238E27FC236}">
                <a16:creationId xmlns:a16="http://schemas.microsoft.com/office/drawing/2014/main" id="{43B79000-5034-4E90-B8CA-AA77F15C9C84}"/>
              </a:ext>
            </a:extLst>
          </p:cNvPr>
          <p:cNvSpPr>
            <a:spLocks noGrp="1"/>
          </p:cNvSpPr>
          <p:nvPr>
            <p:ph idx="1"/>
          </p:nvPr>
        </p:nvSpPr>
        <p:spPr>
          <a:xfrm>
            <a:off x="838200" y="2057400"/>
            <a:ext cx="10515600" cy="3871762"/>
          </a:xfrm>
        </p:spPr>
        <p:txBody>
          <a:bodyPr>
            <a:normAutofit/>
          </a:bodyPr>
          <a:lstStyle/>
          <a:p>
            <a:pPr marL="0" indent="0">
              <a:buNone/>
            </a:pPr>
            <a:r>
              <a:rPr lang="en-GB" sz="2400" dirty="0"/>
              <a:t>Between 1927 and 1935, Surrealists were starting to take interest in the sculptures from Ancient Sumer that were on display at the Louvre. </a:t>
            </a:r>
          </a:p>
          <a:p>
            <a:pPr marL="0" indent="0">
              <a:buNone/>
            </a:pPr>
            <a:r>
              <a:rPr lang="en-GB" sz="2400" dirty="0"/>
              <a:t>Believing these statues - particularly those of </a:t>
            </a:r>
            <a:r>
              <a:rPr lang="en-GB" sz="2400" dirty="0" err="1"/>
              <a:t>Gudea</a:t>
            </a:r>
            <a:r>
              <a:rPr lang="en-GB" sz="2400" dirty="0"/>
              <a:t> – provided their audience with an aesthetic experience that could not be found in western artefacts, and that these discoveries from pre-antiquity propagated encounters with an unfamiliar, distant and ancient world. </a:t>
            </a:r>
          </a:p>
          <a:p>
            <a:pPr marL="0" indent="0">
              <a:buNone/>
            </a:pPr>
            <a:r>
              <a:rPr lang="en-GB" sz="2400" dirty="0"/>
              <a:t>This uplifted surrealist ideas, as a sub genre of art that opposed conformity and divulged in experimentalism. Surrealism as an artistic practice aimed to draw upon the ‘potential of the unconscious and enhance the human experience’. Ultimately material across ancient cultures was well received and still is. </a:t>
            </a:r>
          </a:p>
        </p:txBody>
      </p:sp>
    </p:spTree>
    <p:extLst>
      <p:ext uri="{BB962C8B-B14F-4D97-AF65-F5344CB8AC3E}">
        <p14:creationId xmlns:p14="http://schemas.microsoft.com/office/powerpoint/2010/main" val="30999787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49" name="Rectangle 748">
            <a:extLst>
              <a:ext uri="{FF2B5EF4-FFF2-40B4-BE49-F238E27FC236}">
                <a16:creationId xmlns:a16="http://schemas.microsoft.com/office/drawing/2014/main" id="{489B7BFD-8F45-4093-AD9C-91B15B050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51" name="Group 750">
            <a:extLst>
              <a:ext uri="{FF2B5EF4-FFF2-40B4-BE49-F238E27FC236}">
                <a16:creationId xmlns:a16="http://schemas.microsoft.com/office/drawing/2014/main" id="{042BC7E5-76DB-4826-8C07-4A49B6353F7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479558"/>
            <a:ext cx="1861854" cy="717514"/>
            <a:chOff x="0" y="1479558"/>
            <a:chExt cx="1861854" cy="717514"/>
          </a:xfrm>
          <a:solidFill>
            <a:schemeClr val="bg1"/>
          </a:solidFill>
        </p:grpSpPr>
        <p:sp>
          <p:nvSpPr>
            <p:cNvPr id="752" name="Freeform: Shape 751">
              <a:extLst>
                <a:ext uri="{FF2B5EF4-FFF2-40B4-BE49-F238E27FC236}">
                  <a16:creationId xmlns:a16="http://schemas.microsoft.com/office/drawing/2014/main" id="{E16C8D8F-10E9-4498-ABDB-0F923F8B6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147955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753" name="Freeform: Shape 752">
              <a:extLst>
                <a:ext uri="{FF2B5EF4-FFF2-40B4-BE49-F238E27FC236}">
                  <a16:creationId xmlns:a16="http://schemas.microsoft.com/office/drawing/2014/main" id="{1E5A83E3-8A11-4492-BB6E-F5F2240316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19192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a:p>
          </p:txBody>
        </p:sp>
      </p:grpSp>
      <p:sp>
        <p:nvSpPr>
          <p:cNvPr id="784" name="Freeform: Shape 754">
            <a:extLst>
              <a:ext uri="{FF2B5EF4-FFF2-40B4-BE49-F238E27FC236}">
                <a16:creationId xmlns:a16="http://schemas.microsoft.com/office/drawing/2014/main" id="{498F8FF6-43B4-494A-AF8F-123A4983ED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18992" y="-34538"/>
            <a:ext cx="6655405" cy="6335470"/>
          </a:xfrm>
          <a:custGeom>
            <a:avLst/>
            <a:gdLst>
              <a:gd name="connsiteX0" fmla="*/ 1825048 w 6355652"/>
              <a:gd name="connsiteY0" fmla="*/ 0 h 6050127"/>
              <a:gd name="connsiteX1" fmla="*/ 4530604 w 6355652"/>
              <a:gd name="connsiteY1" fmla="*/ 0 h 6050127"/>
              <a:gd name="connsiteX2" fmla="*/ 4692567 w 6355652"/>
              <a:gd name="connsiteY2" fmla="*/ 78022 h 6050127"/>
              <a:gd name="connsiteX3" fmla="*/ 6355652 w 6355652"/>
              <a:gd name="connsiteY3" fmla="*/ 2872301 h 6050127"/>
              <a:gd name="connsiteX4" fmla="*/ 3177826 w 6355652"/>
              <a:gd name="connsiteY4" fmla="*/ 6050127 h 6050127"/>
              <a:gd name="connsiteX5" fmla="*/ 0 w 6355652"/>
              <a:gd name="connsiteY5" fmla="*/ 2872301 h 6050127"/>
              <a:gd name="connsiteX6" fmla="*/ 1663086 w 6355652"/>
              <a:gd name="connsiteY6" fmla="*/ 78022 h 60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55652" h="6050127">
                <a:moveTo>
                  <a:pt x="1825048" y="0"/>
                </a:moveTo>
                <a:lnTo>
                  <a:pt x="4530604" y="0"/>
                </a:lnTo>
                <a:lnTo>
                  <a:pt x="4692567" y="78022"/>
                </a:lnTo>
                <a:cubicBezTo>
                  <a:pt x="5683175" y="616152"/>
                  <a:pt x="6355652" y="1665694"/>
                  <a:pt x="6355652" y="2872301"/>
                </a:cubicBezTo>
                <a:cubicBezTo>
                  <a:pt x="6355652" y="4627366"/>
                  <a:pt x="4932891" y="6050127"/>
                  <a:pt x="3177826" y="6050127"/>
                </a:cubicBezTo>
                <a:cubicBezTo>
                  <a:pt x="1422761" y="6050127"/>
                  <a:pt x="0" y="4627366"/>
                  <a:pt x="0" y="2872301"/>
                </a:cubicBezTo>
                <a:cubicBezTo>
                  <a:pt x="0" y="1665694"/>
                  <a:pt x="672477" y="616152"/>
                  <a:pt x="1663086" y="78022"/>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5" name="Freeform: Shape 756">
            <a:extLst>
              <a:ext uri="{FF2B5EF4-FFF2-40B4-BE49-F238E27FC236}">
                <a16:creationId xmlns:a16="http://schemas.microsoft.com/office/drawing/2014/main" id="{2B06059C-C357-4011-82B9-9C01063013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5194" y="-23905"/>
            <a:ext cx="6705251" cy="6318526"/>
          </a:xfrm>
          <a:custGeom>
            <a:avLst/>
            <a:gdLst>
              <a:gd name="connsiteX0" fmla="*/ 1825048 w 6355652"/>
              <a:gd name="connsiteY0" fmla="*/ 0 h 6050127"/>
              <a:gd name="connsiteX1" fmla="*/ 4530604 w 6355652"/>
              <a:gd name="connsiteY1" fmla="*/ 0 h 6050127"/>
              <a:gd name="connsiteX2" fmla="*/ 4692567 w 6355652"/>
              <a:gd name="connsiteY2" fmla="*/ 78022 h 6050127"/>
              <a:gd name="connsiteX3" fmla="*/ 6355652 w 6355652"/>
              <a:gd name="connsiteY3" fmla="*/ 2872301 h 6050127"/>
              <a:gd name="connsiteX4" fmla="*/ 3177826 w 6355652"/>
              <a:gd name="connsiteY4" fmla="*/ 6050127 h 6050127"/>
              <a:gd name="connsiteX5" fmla="*/ 0 w 6355652"/>
              <a:gd name="connsiteY5" fmla="*/ 2872301 h 6050127"/>
              <a:gd name="connsiteX6" fmla="*/ 1663086 w 6355652"/>
              <a:gd name="connsiteY6" fmla="*/ 78022 h 60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55652" h="6050127">
                <a:moveTo>
                  <a:pt x="1825048" y="0"/>
                </a:moveTo>
                <a:lnTo>
                  <a:pt x="4530604" y="0"/>
                </a:lnTo>
                <a:lnTo>
                  <a:pt x="4692567" y="78022"/>
                </a:lnTo>
                <a:cubicBezTo>
                  <a:pt x="5683175" y="616152"/>
                  <a:pt x="6355652" y="1665694"/>
                  <a:pt x="6355652" y="2872301"/>
                </a:cubicBezTo>
                <a:cubicBezTo>
                  <a:pt x="6355652" y="4627366"/>
                  <a:pt x="4932891" y="6050127"/>
                  <a:pt x="3177826" y="6050127"/>
                </a:cubicBezTo>
                <a:cubicBezTo>
                  <a:pt x="1422761" y="6050127"/>
                  <a:pt x="0" y="4627366"/>
                  <a:pt x="0" y="2872301"/>
                </a:cubicBezTo>
                <a:cubicBezTo>
                  <a:pt x="0" y="1665694"/>
                  <a:pt x="672477" y="616152"/>
                  <a:pt x="1663086" y="78022"/>
                </a:cubicBezTo>
                <a:close/>
              </a:path>
            </a:pathLst>
          </a:cu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6" name="Freeform: Shape 758">
            <a:extLst>
              <a:ext uri="{FF2B5EF4-FFF2-40B4-BE49-F238E27FC236}">
                <a16:creationId xmlns:a16="http://schemas.microsoft.com/office/drawing/2014/main" id="{5AFEC601-A132-47EE-B0C2-B38ACD9FC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86886" y="-23905"/>
            <a:ext cx="6705251" cy="6215019"/>
          </a:xfrm>
          <a:custGeom>
            <a:avLst/>
            <a:gdLst>
              <a:gd name="connsiteX0" fmla="*/ 1529549 w 6355652"/>
              <a:gd name="connsiteY0" fmla="*/ 0 h 5890980"/>
              <a:gd name="connsiteX1" fmla="*/ 4826104 w 6355652"/>
              <a:gd name="connsiteY1" fmla="*/ 0 h 5890980"/>
              <a:gd name="connsiteX2" fmla="*/ 4954579 w 6355652"/>
              <a:gd name="connsiteY2" fmla="*/ 78051 h 5890980"/>
              <a:gd name="connsiteX3" fmla="*/ 6355652 w 6355652"/>
              <a:gd name="connsiteY3" fmla="*/ 2713154 h 5890980"/>
              <a:gd name="connsiteX4" fmla="*/ 3177826 w 6355652"/>
              <a:gd name="connsiteY4" fmla="*/ 5890980 h 5890980"/>
              <a:gd name="connsiteX5" fmla="*/ 0 w 6355652"/>
              <a:gd name="connsiteY5" fmla="*/ 2713154 h 5890980"/>
              <a:gd name="connsiteX6" fmla="*/ 1401073 w 6355652"/>
              <a:gd name="connsiteY6" fmla="*/ 78051 h 58909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55652" h="5890980">
                <a:moveTo>
                  <a:pt x="1529549" y="0"/>
                </a:moveTo>
                <a:lnTo>
                  <a:pt x="4826104" y="0"/>
                </a:lnTo>
                <a:lnTo>
                  <a:pt x="4954579" y="78051"/>
                </a:lnTo>
                <a:cubicBezTo>
                  <a:pt x="5799886" y="649129"/>
                  <a:pt x="6355652" y="1616239"/>
                  <a:pt x="6355652" y="2713154"/>
                </a:cubicBezTo>
                <a:cubicBezTo>
                  <a:pt x="6355652" y="4468219"/>
                  <a:pt x="4932891" y="5890980"/>
                  <a:pt x="3177826" y="5890980"/>
                </a:cubicBezTo>
                <a:cubicBezTo>
                  <a:pt x="1422761" y="5890980"/>
                  <a:pt x="0" y="4468219"/>
                  <a:pt x="0" y="2713154"/>
                </a:cubicBezTo>
                <a:cubicBezTo>
                  <a:pt x="0" y="1616239"/>
                  <a:pt x="555766" y="649129"/>
                  <a:pt x="1401073" y="78051"/>
                </a:cubicBezTo>
                <a:close/>
              </a:path>
            </a:pathLst>
          </a:cu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7728D7-0E02-4976-8AAE-784D3158583E}"/>
              </a:ext>
            </a:extLst>
          </p:cNvPr>
          <p:cNvSpPr>
            <a:spLocks noGrp="1"/>
          </p:cNvSpPr>
          <p:nvPr>
            <p:ph type="title"/>
          </p:nvPr>
        </p:nvSpPr>
        <p:spPr>
          <a:xfrm>
            <a:off x="2242409" y="895483"/>
            <a:ext cx="5786232" cy="3011190"/>
          </a:xfrm>
        </p:spPr>
        <p:txBody>
          <a:bodyPr vert="horz" lIns="91440" tIns="45720" rIns="91440" bIns="45720" rtlCol="0" anchor="b">
            <a:normAutofit/>
          </a:bodyPr>
          <a:lstStyle/>
          <a:p>
            <a:pPr algn="ctr"/>
            <a:r>
              <a:rPr lang="en-US" sz="5400" kern="1200" dirty="0">
                <a:solidFill>
                  <a:schemeClr val="bg1"/>
                </a:solidFill>
                <a:latin typeface="+mj-lt"/>
                <a:ea typeface="+mj-ea"/>
                <a:cs typeface="+mj-cs"/>
              </a:rPr>
              <a:t>What is an Art Object?</a:t>
            </a:r>
          </a:p>
        </p:txBody>
      </p:sp>
      <p:sp>
        <p:nvSpPr>
          <p:cNvPr id="787" name="Graphic 212">
            <a:extLst>
              <a:ext uri="{FF2B5EF4-FFF2-40B4-BE49-F238E27FC236}">
                <a16:creationId xmlns:a16="http://schemas.microsoft.com/office/drawing/2014/main" id="{279CAF82-0ECF-42BE-8F37-F71941E5D4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34716" y="188494"/>
            <a:ext cx="1048371" cy="1048371"/>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788" name="Graphic 212">
            <a:extLst>
              <a:ext uri="{FF2B5EF4-FFF2-40B4-BE49-F238E27FC236}">
                <a16:creationId xmlns:a16="http://schemas.microsoft.com/office/drawing/2014/main" id="{218E095B-4870-4AD5-9C41-C16D595235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34716" y="188494"/>
            <a:ext cx="1048371" cy="1048371"/>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789" name="Graphic 185">
            <a:extLst>
              <a:ext uri="{FF2B5EF4-FFF2-40B4-BE49-F238E27FC236}">
                <a16:creationId xmlns:a16="http://schemas.microsoft.com/office/drawing/2014/main" id="{FB9739EB-7F66-433D-841F-AB3CD18700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583101" y="3578317"/>
            <a:ext cx="1054466" cy="469689"/>
            <a:chOff x="9841624" y="4115729"/>
            <a:chExt cx="602169" cy="268223"/>
          </a:xfrm>
          <a:solidFill>
            <a:schemeClr val="bg1"/>
          </a:solidFill>
        </p:grpSpPr>
        <p:sp>
          <p:nvSpPr>
            <p:cNvPr id="766" name="Freeform: Shape 765">
              <a:extLst>
                <a:ext uri="{FF2B5EF4-FFF2-40B4-BE49-F238E27FC236}">
                  <a16:creationId xmlns:a16="http://schemas.microsoft.com/office/drawing/2014/main" id="{104F2BBD-A005-4DCB-9566-F2351050B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790" name="Freeform: Shape 766">
              <a:extLst>
                <a:ext uri="{FF2B5EF4-FFF2-40B4-BE49-F238E27FC236}">
                  <a16:creationId xmlns:a16="http://schemas.microsoft.com/office/drawing/2014/main" id="{8B00DEC7-198B-49D1-98FD-018F3ECFC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768" name="Freeform: Shape 767">
              <a:extLst>
                <a:ext uri="{FF2B5EF4-FFF2-40B4-BE49-F238E27FC236}">
                  <a16:creationId xmlns:a16="http://schemas.microsoft.com/office/drawing/2014/main" id="{F14DFC82-B3B3-468E-91B3-1302CFC68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791" name="Freeform: Shape 768">
              <a:extLst>
                <a:ext uri="{FF2B5EF4-FFF2-40B4-BE49-F238E27FC236}">
                  <a16:creationId xmlns:a16="http://schemas.microsoft.com/office/drawing/2014/main" id="{D3250EFE-214E-4B8E-AF96-036A514FF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770" name="Freeform: Shape 769">
              <a:extLst>
                <a:ext uri="{FF2B5EF4-FFF2-40B4-BE49-F238E27FC236}">
                  <a16:creationId xmlns:a16="http://schemas.microsoft.com/office/drawing/2014/main" id="{AD058EBE-D4A5-4C43-B170-6A451F87A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772" name="Oval 771">
            <a:extLst>
              <a:ext uri="{FF2B5EF4-FFF2-40B4-BE49-F238E27FC236}">
                <a16:creationId xmlns:a16="http://schemas.microsoft.com/office/drawing/2014/main" id="{033BC44A-0661-43B4-9C14-FD5963C226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4525" y="4910353"/>
            <a:ext cx="468090" cy="468090"/>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774" name="Oval 773">
            <a:extLst>
              <a:ext uri="{FF2B5EF4-FFF2-40B4-BE49-F238E27FC236}">
                <a16:creationId xmlns:a16="http://schemas.microsoft.com/office/drawing/2014/main" id="{BE8CB2F0-2F5A-4EBD-B214-E0309C31F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4525" y="4910353"/>
            <a:ext cx="468090" cy="468090"/>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776" name="Freeform: Shape 775">
            <a:extLst>
              <a:ext uri="{FF2B5EF4-FFF2-40B4-BE49-F238E27FC236}">
                <a16:creationId xmlns:a16="http://schemas.microsoft.com/office/drawing/2014/main" id="{FFD3887D-244B-4EC4-9208-E304984C5D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22467" y="4200769"/>
            <a:ext cx="2769534" cy="2657232"/>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792" name="Freeform: Shape 777">
            <a:extLst>
              <a:ext uri="{FF2B5EF4-FFF2-40B4-BE49-F238E27FC236}">
                <a16:creationId xmlns:a16="http://schemas.microsoft.com/office/drawing/2014/main" id="{97224C31-855E-4593-8A58-5B2B0CC4F5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22467" y="4200769"/>
            <a:ext cx="2769534" cy="2657232"/>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2">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Tree>
    <p:extLst>
      <p:ext uri="{BB962C8B-B14F-4D97-AF65-F5344CB8AC3E}">
        <p14:creationId xmlns:p14="http://schemas.microsoft.com/office/powerpoint/2010/main" val="22207605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7">
            <a:extLst>
              <a:ext uri="{FF2B5EF4-FFF2-40B4-BE49-F238E27FC236}">
                <a16:creationId xmlns:a16="http://schemas.microsoft.com/office/drawing/2014/main" id="{34727AA0-3B8B-42A1-9B40-9E18DE0772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9">
            <a:extLst>
              <a:ext uri="{FF2B5EF4-FFF2-40B4-BE49-F238E27FC236}">
                <a16:creationId xmlns:a16="http://schemas.microsoft.com/office/drawing/2014/main" id="{F3B510C2-6B72-4837-A321-02F4D6662E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95450" y="1751605"/>
            <a:ext cx="2705100" cy="335479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509BC9-1D73-B426-0141-EDB330789251}"/>
              </a:ext>
            </a:extLst>
          </p:cNvPr>
          <p:cNvSpPr>
            <a:spLocks noGrp="1"/>
          </p:cNvSpPr>
          <p:nvPr>
            <p:ph type="title"/>
          </p:nvPr>
        </p:nvSpPr>
        <p:spPr>
          <a:xfrm>
            <a:off x="1695449" y="1751605"/>
            <a:ext cx="2705101" cy="3354790"/>
          </a:xfrm>
        </p:spPr>
        <p:txBody>
          <a:bodyPr>
            <a:normAutofit/>
          </a:bodyPr>
          <a:lstStyle/>
          <a:p>
            <a:pPr algn="ctr"/>
            <a:r>
              <a:rPr lang="en-GB" sz="3600" dirty="0">
                <a:solidFill>
                  <a:srgbClr val="595959"/>
                </a:solidFill>
              </a:rPr>
              <a:t>Why I think this is an art object</a:t>
            </a:r>
          </a:p>
        </p:txBody>
      </p:sp>
      <p:sp>
        <p:nvSpPr>
          <p:cNvPr id="17" name="Rectangle 11">
            <a:extLst>
              <a:ext uri="{FF2B5EF4-FFF2-40B4-BE49-F238E27FC236}">
                <a16:creationId xmlns:a16="http://schemas.microsoft.com/office/drawing/2014/main" id="{0B53F4C5-8736-4468-9F6C-BF8EE74FE0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5999" cy="6858000"/>
          </a:xfrm>
          <a:prstGeom prst="rect">
            <a:avLst/>
          </a:prstGeom>
          <a:solidFill>
            <a:schemeClr val="accent2">
              <a:lumMod val="20000"/>
              <a:lumOff val="80000"/>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69DAF8C-7095-467E-917C-91571C636E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86814" y="685800"/>
            <a:ext cx="4719386"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097C5EE-C28D-5D64-D0FE-DD71E25E0083}"/>
              </a:ext>
            </a:extLst>
          </p:cNvPr>
          <p:cNvSpPr>
            <a:spLocks noGrp="1"/>
          </p:cNvSpPr>
          <p:nvPr>
            <p:ph idx="1"/>
          </p:nvPr>
        </p:nvSpPr>
        <p:spPr>
          <a:xfrm>
            <a:off x="6786814" y="685800"/>
            <a:ext cx="4719386" cy="5486400"/>
          </a:xfrm>
        </p:spPr>
        <p:txBody>
          <a:bodyPr anchor="ctr">
            <a:normAutofit/>
          </a:bodyPr>
          <a:lstStyle/>
          <a:p>
            <a:pPr marL="0" indent="0">
              <a:buNone/>
            </a:pPr>
            <a:r>
              <a:rPr lang="en-GB" sz="2000" dirty="0">
                <a:solidFill>
                  <a:schemeClr val="tx1">
                    <a:lumMod val="65000"/>
                    <a:lumOff val="35000"/>
                  </a:schemeClr>
                </a:solidFill>
              </a:rPr>
              <a:t>I want to provide my own thoughts as to what art is – as you’ll see evidenced throughout this PowerPoint. Therefore I feel it necessary to argue why I believe this is an object of artistic excellence. Not much is known about the statue would have been displayed (if at all), but it was discovered at a temple. </a:t>
            </a:r>
          </a:p>
          <a:p>
            <a:pPr marL="0" indent="0">
              <a:buNone/>
            </a:pPr>
            <a:r>
              <a:rPr lang="en-GB" sz="2000" dirty="0">
                <a:solidFill>
                  <a:schemeClr val="tx1">
                    <a:lumMod val="65000"/>
                    <a:lumOff val="35000"/>
                  </a:schemeClr>
                </a:solidFill>
              </a:rPr>
              <a:t>Despite the surface looking rather simplistic in design, there is a high level of detail in her facial features which provides the feeling that this is moulded from a real person. There is no discernible expression on the subjects face and yet her pose, gesture and modest dress extract a feeling of sanctity and reverence. Which alludes to the context in which she was first found. </a:t>
            </a:r>
          </a:p>
          <a:p>
            <a:pPr marL="0" indent="0">
              <a:buNone/>
            </a:pPr>
            <a:endParaRPr lang="en-GB" sz="1400" dirty="0">
              <a:solidFill>
                <a:schemeClr val="tx1">
                  <a:lumMod val="65000"/>
                  <a:lumOff val="35000"/>
                </a:schemeClr>
              </a:solidFill>
            </a:endParaRPr>
          </a:p>
        </p:txBody>
      </p:sp>
    </p:spTree>
    <p:extLst>
      <p:ext uri="{BB962C8B-B14F-4D97-AF65-F5344CB8AC3E}">
        <p14:creationId xmlns:p14="http://schemas.microsoft.com/office/powerpoint/2010/main" val="9437014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B299CAB-C506-454B-90FC-4065728297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8D99311-F254-40F1-8AB5-EE3E7B9B68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1758576"/>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FB699B-E4C8-40AD-8A78-E90A5A1718AF}"/>
              </a:ext>
            </a:extLst>
          </p:cNvPr>
          <p:cNvSpPr>
            <a:spLocks noGrp="1"/>
          </p:cNvSpPr>
          <p:nvPr>
            <p:ph type="title"/>
          </p:nvPr>
        </p:nvSpPr>
        <p:spPr>
          <a:xfrm>
            <a:off x="1616054" y="1070149"/>
            <a:ext cx="8959893" cy="1004836"/>
          </a:xfrm>
        </p:spPr>
        <p:txBody>
          <a:bodyPr anchor="ctr">
            <a:normAutofit/>
          </a:bodyPr>
          <a:lstStyle/>
          <a:p>
            <a:pPr algn="ctr"/>
            <a:r>
              <a:rPr lang="en-GB" dirty="0">
                <a:solidFill>
                  <a:srgbClr val="595959"/>
                </a:solidFill>
              </a:rPr>
              <a:t>Defining Art with Theory</a:t>
            </a:r>
          </a:p>
        </p:txBody>
      </p:sp>
      <p:sp>
        <p:nvSpPr>
          <p:cNvPr id="12" name="Rectangle 11">
            <a:extLst>
              <a:ext uri="{FF2B5EF4-FFF2-40B4-BE49-F238E27FC236}">
                <a16:creationId xmlns:a16="http://schemas.microsoft.com/office/drawing/2014/main" id="{7D89E3CB-00ED-4691-9F0F-F23EA35647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016" y="2444376"/>
            <a:ext cx="10824184" cy="3727824"/>
          </a:xfrm>
          <a:prstGeom prst="rect">
            <a:avLst/>
          </a:prstGeom>
          <a:solidFill>
            <a:schemeClr val="accent2">
              <a:lumMod val="20000"/>
              <a:lumOff val="80000"/>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AE977BE-40B9-44C8-B84B-F4B4F5E63213}"/>
              </a:ext>
            </a:extLst>
          </p:cNvPr>
          <p:cNvSpPr>
            <a:spLocks noGrp="1"/>
          </p:cNvSpPr>
          <p:nvPr>
            <p:ph idx="1"/>
          </p:nvPr>
        </p:nvSpPr>
        <p:spPr>
          <a:xfrm>
            <a:off x="1616054" y="2768321"/>
            <a:ext cx="8959892" cy="2828543"/>
          </a:xfrm>
        </p:spPr>
        <p:txBody>
          <a:bodyPr anchor="t">
            <a:normAutofit/>
          </a:bodyPr>
          <a:lstStyle/>
          <a:p>
            <a:pPr marL="0" indent="0">
              <a:buNone/>
            </a:pPr>
            <a:r>
              <a:rPr lang="en-GB" sz="2000">
                <a:solidFill>
                  <a:schemeClr val="tx1">
                    <a:lumMod val="65000"/>
                    <a:lumOff val="35000"/>
                  </a:schemeClr>
                </a:solidFill>
              </a:rPr>
              <a:t>Art, by definition has continuously changed throughout time. Scholars provide us a linguistic framework to situate material within – however this can prove limiting as so many biases shape their initial interpretation that may not remain applicable in a modern context, let alone aligning with varying ancient cultures understandings of ‘Art’. </a:t>
            </a:r>
          </a:p>
          <a:p>
            <a:pPr marL="0" indent="0">
              <a:buNone/>
            </a:pPr>
            <a:r>
              <a:rPr lang="en-GB" sz="2000">
                <a:solidFill>
                  <a:schemeClr val="tx1">
                    <a:lumMod val="65000"/>
                    <a:lumOff val="35000"/>
                  </a:schemeClr>
                </a:solidFill>
              </a:rPr>
              <a:t>Ultimately Art is subjective and it’s definition is dependent on the individual viewer. The definition I find most fitting favours art as a human practice/behaviour rather than skill – borrowed from the discipline of philosophy Art is </a:t>
            </a:r>
            <a:r>
              <a:rPr lang="en-GB" sz="2000">
                <a:solidFill>
                  <a:schemeClr val="tx1">
                    <a:lumMod val="65000"/>
                    <a:lumOff val="35000"/>
                  </a:schemeClr>
                </a:solidFill>
                <a:effectLst/>
                <a:latin typeface="Calibri Light" panose="020F0302020204030204" pitchFamily="34" charset="0"/>
                <a:ea typeface="Calibri" panose="020F0502020204030204" pitchFamily="34" charset="0"/>
              </a:rPr>
              <a:t>“used as a mode of thought, which relies on images instead of being purely conceptual”. </a:t>
            </a:r>
            <a:endParaRPr lang="en-GB" sz="2000">
              <a:solidFill>
                <a:schemeClr val="tx1">
                  <a:lumMod val="65000"/>
                  <a:lumOff val="35000"/>
                </a:schemeClr>
              </a:solidFill>
            </a:endParaRPr>
          </a:p>
        </p:txBody>
      </p:sp>
    </p:spTree>
    <p:extLst>
      <p:ext uri="{BB962C8B-B14F-4D97-AF65-F5344CB8AC3E}">
        <p14:creationId xmlns:p14="http://schemas.microsoft.com/office/powerpoint/2010/main" val="9899983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047518-AAD7-49CE-85CA-21194B789A8E}"/>
              </a:ext>
            </a:extLst>
          </p:cNvPr>
          <p:cNvSpPr>
            <a:spLocks noGrp="1"/>
          </p:cNvSpPr>
          <p:nvPr>
            <p:ph type="title"/>
          </p:nvPr>
        </p:nvSpPr>
        <p:spPr>
          <a:xfrm>
            <a:off x="4965430" y="629266"/>
            <a:ext cx="6586491" cy="1676603"/>
          </a:xfrm>
        </p:spPr>
        <p:txBody>
          <a:bodyPr>
            <a:normAutofit/>
          </a:bodyPr>
          <a:lstStyle/>
          <a:p>
            <a:r>
              <a:rPr lang="en-GB" sz="5400" dirty="0"/>
              <a:t>What constitutes good Art? </a:t>
            </a:r>
          </a:p>
        </p:txBody>
      </p:sp>
      <p:sp>
        <p:nvSpPr>
          <p:cNvPr id="3" name="Content Placeholder 2">
            <a:extLst>
              <a:ext uri="{FF2B5EF4-FFF2-40B4-BE49-F238E27FC236}">
                <a16:creationId xmlns:a16="http://schemas.microsoft.com/office/drawing/2014/main" id="{758C7048-B734-45E9-A0DD-C86FF6DD0339}"/>
              </a:ext>
            </a:extLst>
          </p:cNvPr>
          <p:cNvSpPr>
            <a:spLocks noGrp="1"/>
          </p:cNvSpPr>
          <p:nvPr>
            <p:ph idx="1"/>
          </p:nvPr>
        </p:nvSpPr>
        <p:spPr>
          <a:xfrm>
            <a:off x="4965431" y="2438400"/>
            <a:ext cx="6586489" cy="3785419"/>
          </a:xfrm>
        </p:spPr>
        <p:txBody>
          <a:bodyPr>
            <a:normAutofit/>
          </a:bodyPr>
          <a:lstStyle/>
          <a:p>
            <a:r>
              <a:rPr lang="en-GB" sz="2400" dirty="0"/>
              <a:t>Typically good art is defined by the level of skill required to achieve the process or result that has been created – as well as if the ‘image’ provokes a reaction from viewers</a:t>
            </a:r>
          </a:p>
          <a:p>
            <a:r>
              <a:rPr lang="en-GB" sz="2400" dirty="0"/>
              <a:t>The value of the material used, or the level of difficulty in manipulating it can also increase our appreciation of a work of art </a:t>
            </a:r>
          </a:p>
          <a:p>
            <a:r>
              <a:rPr lang="en-GB" sz="2400" dirty="0"/>
              <a:t>That then begs the question are these statues good art objects? </a:t>
            </a:r>
          </a:p>
          <a:p>
            <a:pPr marL="0" indent="0">
              <a:buNone/>
            </a:pPr>
            <a:endParaRPr lang="en-GB" sz="2400" dirty="0"/>
          </a:p>
        </p:txBody>
      </p:sp>
      <p:pic>
        <p:nvPicPr>
          <p:cNvPr id="5" name="Picture 4" descr="A close-up of a sculpture&#10;&#10;Description automatically generated with medium confidence">
            <a:extLst>
              <a:ext uri="{FF2B5EF4-FFF2-40B4-BE49-F238E27FC236}">
                <a16:creationId xmlns:a16="http://schemas.microsoft.com/office/drawing/2014/main" id="{C0EC553A-3D31-F0C8-8829-D29EFCC43986}"/>
              </a:ext>
            </a:extLst>
          </p:cNvPr>
          <p:cNvPicPr>
            <a:picLocks noChangeAspect="1"/>
          </p:cNvPicPr>
          <p:nvPr/>
        </p:nvPicPr>
        <p:blipFill rotWithShape="1">
          <a:blip r:embed="rId2">
            <a:extLst>
              <a:ext uri="{28A0092B-C50C-407E-A947-70E740481C1C}">
                <a14:useLocalDpi xmlns:a14="http://schemas.microsoft.com/office/drawing/2010/main" val="0"/>
              </a:ext>
            </a:extLst>
          </a:blip>
          <a:srcRect l="4373" r="3349"/>
          <a:stretch/>
        </p:blipFill>
        <p:spPr>
          <a:xfrm>
            <a:off x="20" y="10"/>
            <a:ext cx="4635571" cy="6857990"/>
          </a:xfrm>
          <a:prstGeom prst="rect">
            <a:avLst/>
          </a:prstGeom>
          <a:effectLst/>
        </p:spPr>
      </p:pic>
    </p:spTree>
    <p:extLst>
      <p:ext uri="{BB962C8B-B14F-4D97-AF65-F5344CB8AC3E}">
        <p14:creationId xmlns:p14="http://schemas.microsoft.com/office/powerpoint/2010/main" val="16810073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88333BA-AE6E-427A-9B16-A39C8073F4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98ED85F-DCEE-4B50-802E-71A6E3E12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bg1"/>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B0B0A8-4FB8-4D97-9DBC-4B47672FC2CB}"/>
              </a:ext>
            </a:extLst>
          </p:cNvPr>
          <p:cNvSpPr>
            <a:spLocks noGrp="1"/>
          </p:cNvSpPr>
          <p:nvPr>
            <p:ph type="title"/>
          </p:nvPr>
        </p:nvSpPr>
        <p:spPr>
          <a:xfrm>
            <a:off x="838200" y="631825"/>
            <a:ext cx="10515600" cy="1325563"/>
          </a:xfrm>
        </p:spPr>
        <p:txBody>
          <a:bodyPr>
            <a:normAutofit/>
          </a:bodyPr>
          <a:lstStyle/>
          <a:p>
            <a:r>
              <a:rPr lang="en-GB" dirty="0"/>
              <a:t>Objects that Live</a:t>
            </a:r>
          </a:p>
        </p:txBody>
      </p:sp>
      <p:sp>
        <p:nvSpPr>
          <p:cNvPr id="3" name="Content Placeholder 2">
            <a:extLst>
              <a:ext uri="{FF2B5EF4-FFF2-40B4-BE49-F238E27FC236}">
                <a16:creationId xmlns:a16="http://schemas.microsoft.com/office/drawing/2014/main" id="{1E9FCD6C-D417-4D07-A186-866CA9FAD212}"/>
              </a:ext>
            </a:extLst>
          </p:cNvPr>
          <p:cNvSpPr>
            <a:spLocks noGrp="1"/>
          </p:cNvSpPr>
          <p:nvPr>
            <p:ph idx="1"/>
          </p:nvPr>
        </p:nvSpPr>
        <p:spPr>
          <a:xfrm>
            <a:off x="836676" y="1887193"/>
            <a:ext cx="10515600" cy="3871762"/>
          </a:xfrm>
        </p:spPr>
        <p:txBody>
          <a:bodyPr>
            <a:normAutofit fontScale="92500" lnSpcReduction="10000"/>
          </a:bodyPr>
          <a:lstStyle/>
          <a:p>
            <a:r>
              <a:rPr lang="en-GB" sz="2400" dirty="0"/>
              <a:t>Inspired by the theory of object biography, a theory that assigns ‘life’ to the inanimate – these objects appear to have experienced a lot over the course of their life span as indicated to by the surface damage and fragmentary state they are in. </a:t>
            </a:r>
          </a:p>
          <a:p>
            <a:r>
              <a:rPr lang="en-GB" sz="2400" dirty="0"/>
              <a:t>The lady in the shawl in particular is easily </a:t>
            </a:r>
            <a:r>
              <a:rPr lang="en-GB" sz="2400" dirty="0" err="1"/>
              <a:t>personifiable</a:t>
            </a:r>
            <a:r>
              <a:rPr lang="en-GB" sz="2400" dirty="0"/>
              <a:t> due to her individual appearance – it is hard to imagine her in a pristine state, once the sculptor decided it was ‘done’ but I would argue that now even in this new broken form it has obtained a new dimension of character that has made this a different art object in its own right separate from the original ‘finished’ statue. </a:t>
            </a:r>
          </a:p>
          <a:p>
            <a:r>
              <a:rPr lang="en-GB" sz="2400" dirty="0"/>
              <a:t>I also believe that the lustrous and speckled diorite adds further depth and realism, as human skin is flawed and textured much like the stone (and with the scratch on her cheek it feels like a recent injury has occurred – a moment etched and embedded in the material)</a:t>
            </a:r>
          </a:p>
        </p:txBody>
      </p:sp>
    </p:spTree>
    <p:extLst>
      <p:ext uri="{BB962C8B-B14F-4D97-AF65-F5344CB8AC3E}">
        <p14:creationId xmlns:p14="http://schemas.microsoft.com/office/powerpoint/2010/main" val="12690453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DF66CB0-1AD6-4D8C-BE70-897ADA64FE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4C3B26D-D43F-467B-B943-E20A45E780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799"/>
            <a:ext cx="6802718" cy="5486401"/>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C7F8F3-C96C-4CAD-84F7-E27427FE8F33}"/>
              </a:ext>
            </a:extLst>
          </p:cNvPr>
          <p:cNvSpPr>
            <a:spLocks noGrp="1"/>
          </p:cNvSpPr>
          <p:nvPr>
            <p:ph type="title"/>
          </p:nvPr>
        </p:nvSpPr>
        <p:spPr>
          <a:xfrm>
            <a:off x="1265274" y="1063256"/>
            <a:ext cx="5624624" cy="1097210"/>
          </a:xfrm>
        </p:spPr>
        <p:txBody>
          <a:bodyPr anchor="b">
            <a:normAutofit/>
          </a:bodyPr>
          <a:lstStyle/>
          <a:p>
            <a:pPr algn="ctr"/>
            <a:r>
              <a:rPr lang="en-GB" dirty="0">
                <a:solidFill>
                  <a:srgbClr val="595959"/>
                </a:solidFill>
              </a:rPr>
              <a:t>Concluding Thoughts</a:t>
            </a:r>
          </a:p>
        </p:txBody>
      </p:sp>
      <p:sp>
        <p:nvSpPr>
          <p:cNvPr id="3" name="Content Placeholder 2">
            <a:extLst>
              <a:ext uri="{FF2B5EF4-FFF2-40B4-BE49-F238E27FC236}">
                <a16:creationId xmlns:a16="http://schemas.microsoft.com/office/drawing/2014/main" id="{ACDD7F95-F1F8-4BFE-8D99-51B8FB43030F}"/>
              </a:ext>
            </a:extLst>
          </p:cNvPr>
          <p:cNvSpPr>
            <a:spLocks noGrp="1"/>
          </p:cNvSpPr>
          <p:nvPr>
            <p:ph idx="1"/>
          </p:nvPr>
        </p:nvSpPr>
        <p:spPr>
          <a:xfrm>
            <a:off x="1335801" y="2447337"/>
            <a:ext cx="5475266" cy="3156022"/>
          </a:xfrm>
        </p:spPr>
        <p:txBody>
          <a:bodyPr anchor="t">
            <a:normAutofit/>
          </a:bodyPr>
          <a:lstStyle/>
          <a:p>
            <a:pPr marL="0" indent="0">
              <a:buNone/>
            </a:pPr>
            <a:r>
              <a:rPr lang="en-GB" sz="2000" dirty="0">
                <a:solidFill>
                  <a:srgbClr val="595959"/>
                </a:solidFill>
              </a:rPr>
              <a:t>From this statue I have abstracted a representation of the female form, and have think that the previous slides failed to mention the simplest way in which she can be appreciated – which is visually! </a:t>
            </a:r>
          </a:p>
          <a:p>
            <a:pPr marL="0" indent="0">
              <a:buNone/>
            </a:pPr>
            <a:r>
              <a:rPr lang="en-GB" sz="2000" dirty="0">
                <a:solidFill>
                  <a:srgbClr val="595959"/>
                </a:solidFill>
              </a:rPr>
              <a:t>As much as this object is tactile and engages our brains and other senses, our first interaction is through visually consuming the image. Regardless this allows for us to dissect and discuss the object remotely and for objects to be displayed at a wider global level than ever before.  </a:t>
            </a:r>
          </a:p>
        </p:txBody>
      </p:sp>
      <p:pic>
        <p:nvPicPr>
          <p:cNvPr id="5" name="Picture 4" descr="A statue of a person&#10;&#10;Description automatically generated with medium confidence">
            <a:extLst>
              <a:ext uri="{FF2B5EF4-FFF2-40B4-BE49-F238E27FC236}">
                <a16:creationId xmlns:a16="http://schemas.microsoft.com/office/drawing/2014/main" id="{36980EF5-C251-9E12-DA48-F105FFD232EE}"/>
              </a:ext>
            </a:extLst>
          </p:cNvPr>
          <p:cNvPicPr>
            <a:picLocks noChangeAspect="1"/>
          </p:cNvPicPr>
          <p:nvPr/>
        </p:nvPicPr>
        <p:blipFill rotWithShape="1">
          <a:blip r:embed="rId2">
            <a:extLst>
              <a:ext uri="{28A0092B-C50C-407E-A947-70E740481C1C}">
                <a14:useLocalDpi xmlns:a14="http://schemas.microsoft.com/office/drawing/2010/main" val="0"/>
              </a:ext>
            </a:extLst>
          </a:blip>
          <a:srcRect r="7053"/>
          <a:stretch/>
        </p:blipFill>
        <p:spPr>
          <a:xfrm>
            <a:off x="7469372" y="685801"/>
            <a:ext cx="4117787" cy="5486399"/>
          </a:xfrm>
          <a:prstGeom prst="rect">
            <a:avLst/>
          </a:prstGeom>
          <a:effectLst>
            <a:softEdge rad="25400"/>
          </a:effectLst>
        </p:spPr>
      </p:pic>
    </p:spTree>
    <p:extLst>
      <p:ext uri="{BB962C8B-B14F-4D97-AF65-F5344CB8AC3E}">
        <p14:creationId xmlns:p14="http://schemas.microsoft.com/office/powerpoint/2010/main" val="8639224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217248-278D-22BE-9D9C-4C0D2CA93F56}"/>
              </a:ext>
            </a:extLst>
          </p:cNvPr>
          <p:cNvSpPr>
            <a:spLocks noGrp="1"/>
          </p:cNvSpPr>
          <p:nvPr>
            <p:ph type="title"/>
          </p:nvPr>
        </p:nvSpPr>
        <p:spPr/>
        <p:txBody>
          <a:bodyPr/>
          <a:lstStyle/>
          <a:p>
            <a:r>
              <a:rPr lang="en-GB" u="sng" dirty="0"/>
              <a:t>References</a:t>
            </a:r>
            <a:r>
              <a:rPr lang="en-GB" dirty="0"/>
              <a:t> </a:t>
            </a:r>
          </a:p>
        </p:txBody>
      </p:sp>
      <p:sp>
        <p:nvSpPr>
          <p:cNvPr id="3" name="Content Placeholder 2">
            <a:extLst>
              <a:ext uri="{FF2B5EF4-FFF2-40B4-BE49-F238E27FC236}">
                <a16:creationId xmlns:a16="http://schemas.microsoft.com/office/drawing/2014/main" id="{6FEBB5E7-97AF-8FFB-4825-179DAFE6B93C}"/>
              </a:ext>
            </a:extLst>
          </p:cNvPr>
          <p:cNvSpPr>
            <a:spLocks noGrp="1"/>
          </p:cNvSpPr>
          <p:nvPr>
            <p:ph idx="1"/>
          </p:nvPr>
        </p:nvSpPr>
        <p:spPr>
          <a:xfrm>
            <a:off x="838200" y="1515979"/>
            <a:ext cx="10515600" cy="4829426"/>
          </a:xfrm>
        </p:spPr>
        <p:txBody>
          <a:bodyPr>
            <a:normAutofit fontScale="62500" lnSpcReduction="20000"/>
          </a:bodyPr>
          <a:lstStyle/>
          <a:p>
            <a:pPr>
              <a:lnSpc>
                <a:spcPct val="107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Bahrani, Z. (2014) The Infinite Image: Art, Time and the Aesthetic Dimension in Antiquity.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Reaktion</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Books,  London. Pp. 14-48</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Bahrani, Z. (2017) Mesopotamia: Ancient Art and Architecture. Thames and Hudson Ltd, London. Pp 137-149</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Bailey, D. W. 2013. ‘Figurines, corporeality, and the origins of the gendered body’, in D. Bolger (ed.), A Companion to Gender Prehistory (Chichester: John Wiley), pp. 244–64.</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900"/>
              </a:spcAft>
            </a:pPr>
            <a:r>
              <a:rPr lang="en-GB"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Gell</a:t>
            </a:r>
            <a:r>
              <a:rPr lang="en-GB"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 (1998) Art and Agency: an Anthropological Approach. Oxford University Press, New York. Pp 5-26</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Meskell</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L. (1998) Changing Bodies, Changing Meanings: Studies on the Human Body in Antiquity – The irresistible body and the seduction of archaeology. Routledge, London pp.139-160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900"/>
              </a:spcAft>
            </a:pPr>
            <a:r>
              <a:rPr lang="en-GB"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Moser, S. and Gamble, C. (1997) The Cultural Life Of Images: Visual Representation in Archaeology – Revolutionary images: the iconic vocabulary for representing human antiquity. Routledge, London. Pp 184-211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900"/>
              </a:spcAft>
            </a:pPr>
            <a:r>
              <a:rPr lang="en-GB"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Musée</a:t>
            </a:r>
            <a:r>
              <a:rPr lang="en-GB"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du Louvre. 2022. </a:t>
            </a:r>
            <a:r>
              <a:rPr lang="en-GB" sz="1800" i="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statue</a:t>
            </a:r>
            <a:r>
              <a:rPr lang="en-GB"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[online] Available at: &lt;https://collections.louvre.fr/en/ark:/53355/cl010119564&gt; </a:t>
            </a:r>
          </a:p>
          <a:p>
            <a:pPr marL="285750" indent="-285750">
              <a:lnSpc>
                <a:spcPct val="107000"/>
              </a:lnSpc>
              <a:spcAft>
                <a:spcPts val="900"/>
              </a:spcAft>
            </a:pPr>
            <a:r>
              <a:rPr lang="en-GB"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Rijksmuseum van </a:t>
            </a:r>
            <a:r>
              <a:rPr lang="en-GB"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Oudheden</a:t>
            </a:r>
            <a:r>
              <a:rPr lang="en-GB"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2022. </a:t>
            </a:r>
            <a:r>
              <a:rPr lang="en-GB" sz="1800" i="1"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Gudea</a:t>
            </a:r>
            <a:r>
              <a:rPr lang="en-GB" sz="1800" i="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 Rijksmuseum van </a:t>
            </a:r>
            <a:r>
              <a:rPr lang="en-GB" sz="1800" i="1"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Oudheden</a:t>
            </a:r>
            <a:r>
              <a:rPr lang="en-GB"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[online] Available at: &lt;https://www.rmo.nl/en/collection/highlights-collection/gudea/#:~:text=The%20large%20eyes%20with%20their,statue%20of%20Gudea%20in%20prayer.&gt;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900"/>
              </a:spcAft>
            </a:pPr>
            <a:r>
              <a:rPr lang="en-GB"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Tate. 2022. [online] Available at: &lt;https://www.tate.org.uk/art/art-terms/s/surrealism&gt;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900"/>
              </a:spcAft>
            </a:pPr>
            <a:r>
              <a:rPr lang="en-GB"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British Museum. 2022. </a:t>
            </a:r>
            <a:r>
              <a:rPr lang="en-GB" sz="1800" i="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statue | British Museum</a:t>
            </a:r>
            <a:r>
              <a:rPr lang="en-GB"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[online] Available at: &lt;https://www.britishmuseum.org/collection/object/W_1931-0711-1&gt;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solidFill>
                  <a:srgbClr val="000000"/>
                </a:solidFill>
                <a:effectLst/>
                <a:latin typeface="Times New Roman" panose="02020603050405020304" pitchFamily="18" charset="0"/>
                <a:ea typeface="Calibri" panose="020F0502020204030204" pitchFamily="34" charset="0"/>
              </a:rPr>
              <a:t>Winters, I. (2009)What/When Is a Portrait? Royal Images of the Ancient near East: Proceedings of the American Philosophical Society, Vol. 153, No. 3, Published by: American Philosophical Society, Pp. 254-270 [Online]: http://www.jstor.org/stable/40541670 </a:t>
            </a:r>
          </a:p>
          <a:p>
            <a:endParaRPr lang="en-GB" dirty="0"/>
          </a:p>
        </p:txBody>
      </p:sp>
    </p:spTree>
    <p:extLst>
      <p:ext uri="{BB962C8B-B14F-4D97-AF65-F5344CB8AC3E}">
        <p14:creationId xmlns:p14="http://schemas.microsoft.com/office/powerpoint/2010/main" val="170908401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1375</Words>
  <Application>Microsoft Office PowerPoint</Application>
  <PresentationFormat>Widescreen</PresentationFormat>
  <Paragraphs>58</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Abadi Extra Light</vt:lpstr>
      <vt:lpstr>Arial</vt:lpstr>
      <vt:lpstr>Calibri</vt:lpstr>
      <vt:lpstr>Calibri Light</vt:lpstr>
      <vt:lpstr>Times New Roman</vt:lpstr>
      <vt:lpstr>Office Theme</vt:lpstr>
      <vt:lpstr>The Lady with the Shawl </vt:lpstr>
      <vt:lpstr>The Lady from Telloh </vt:lpstr>
      <vt:lpstr>Introducing the material</vt:lpstr>
      <vt:lpstr>Stylisation </vt:lpstr>
      <vt:lpstr>Modern Artistic Reception </vt:lpstr>
      <vt:lpstr>What is an Art Object?</vt:lpstr>
      <vt:lpstr>Why I think this is an art object</vt:lpstr>
      <vt:lpstr>Defining Art with Theory</vt:lpstr>
      <vt:lpstr>What constitutes good Art? </vt:lpstr>
      <vt:lpstr>Objects that Live</vt:lpstr>
      <vt:lpstr>Concluding Thoughts</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Lady with the Shawl</dc:title>
  <dc:creator>Amy</dc:creator>
  <cp:lastModifiedBy>Amy</cp:lastModifiedBy>
  <cp:revision>27</cp:revision>
  <dcterms:created xsi:type="dcterms:W3CDTF">2022-04-13T12:24:19Z</dcterms:created>
  <dcterms:modified xsi:type="dcterms:W3CDTF">2022-05-13T11:23:09Z</dcterms:modified>
</cp:coreProperties>
</file>