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60" r:id="rId4"/>
    <p:sldId id="261" r:id="rId5"/>
    <p:sldId id="262" r:id="rId6"/>
    <p:sldId id="265" r:id="rId7"/>
    <p:sldId id="266" r:id="rId8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3161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2116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47394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36311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86728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2486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14980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20141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90116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98779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4218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25867-C740-47EB-8CB8-D940727A0FC1}" type="datetimeFigureOut">
              <a:rPr lang="ru-RU" smtClean="0"/>
              <a:t>07.07.2020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B6A39-177B-43CB-B3C0-9A38C651AA1A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18212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3528391"/>
          </a:xfrm>
        </p:spPr>
        <p:txBody>
          <a:bodyPr>
            <a:normAutofit/>
          </a:bodyPr>
          <a:lstStyle/>
          <a:p>
            <a:r>
              <a:rPr lang="en-GB" sz="66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Analysis </a:t>
            </a:r>
            <a:r>
              <a:rPr lang="en-GB" sz="6600" b="1" dirty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of the Financial </a:t>
            </a:r>
            <a:r>
              <a:rPr lang="en-GB" sz="66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Statement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Module lecturer: Dr David Jenkins</a:t>
            </a:r>
            <a:r>
              <a:rPr lang="ru-RU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Student: </a:t>
            </a:r>
            <a:r>
              <a:rPr lang="en-GB" sz="2800" dirty="0" err="1" smtClean="0">
                <a:latin typeface="Times New Roman" pitchFamily="18" charset="0"/>
                <a:cs typeface="Times New Roman" pitchFamily="18" charset="0"/>
              </a:rPr>
              <a:t>Livia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err="1" smtClean="0">
                <a:latin typeface="Times New Roman" pitchFamily="18" charset="0"/>
                <a:cs typeface="Times New Roman" pitchFamily="18" charset="0"/>
              </a:rPr>
              <a:t>Zmuncila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 1905565</a:t>
            </a:r>
            <a:endParaRPr lang="ru-RU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2647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3528391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small chain of Boutique company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To assess weather it has: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* a profitability problems?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* an efficiency problems?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* a leverage problems</a:t>
            </a: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pic>
        <p:nvPicPr>
          <p:cNvPr id="4" name="Рисунок 3" descr="3d People Holding Red Puzzle Solution Piece Stock Illustration ...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64904"/>
            <a:ext cx="2376264" cy="2761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0490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4968552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Liquidity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964148"/>
              </p:ext>
            </p:extLst>
          </p:nvPr>
        </p:nvGraphicFramePr>
        <p:xfrm>
          <a:off x="971600" y="2302547"/>
          <a:ext cx="6912768" cy="21345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72664"/>
                <a:gridCol w="998662"/>
                <a:gridCol w="946028"/>
                <a:gridCol w="1073632"/>
                <a:gridCol w="1321782"/>
              </a:tblGrid>
              <a:tr h="426913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Liguidity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6913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Current ratio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2.0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2.3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-0.3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-12.4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6913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Acid test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1.1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1.2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-0.1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-6.6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6913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Creditor days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373.6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648.9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-275.3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-42.4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6913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Debtors days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136.9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132.7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4.2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 dirty="0">
                          <a:effectLst/>
                        </a:rPr>
                        <a:t>3.1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1442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4752528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Profitability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1438628"/>
              </p:ext>
            </p:extLst>
          </p:nvPr>
        </p:nvGraphicFramePr>
        <p:xfrm>
          <a:off x="1043608" y="2071272"/>
          <a:ext cx="5765749" cy="21498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45788"/>
                <a:gridCol w="811006"/>
                <a:gridCol w="811006"/>
                <a:gridCol w="895487"/>
                <a:gridCol w="1102462"/>
              </a:tblGrid>
              <a:tr h="38067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Profitability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8067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ROCE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64.9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64.4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0.5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0.5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1877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Asset turnover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1.0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0.9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0.1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8.3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8067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Gross Profit Turnover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85.8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91.8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-6.0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-6.5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8902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Net Operating Profit Turnover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67.9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72.9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-5.0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 dirty="0">
                          <a:effectLst/>
                        </a:rPr>
                        <a:t>-5.0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1442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4752528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Efficiency and Gearing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469711"/>
              </p:ext>
            </p:extLst>
          </p:nvPr>
        </p:nvGraphicFramePr>
        <p:xfrm>
          <a:off x="1259631" y="1700807"/>
          <a:ext cx="5477718" cy="172819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8594"/>
                <a:gridCol w="770492"/>
                <a:gridCol w="770492"/>
                <a:gridCol w="850752"/>
                <a:gridCol w="1047388"/>
              </a:tblGrid>
              <a:tr h="486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Efficiency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86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Non-curent asset turnover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1.3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1.2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0.1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5.6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86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Inventory turnover days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609.8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 dirty="0">
                          <a:effectLst/>
                        </a:rPr>
                        <a:t>1176.1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-566.3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-48.2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70031"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7" name="Таблица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4758665"/>
              </p:ext>
            </p:extLst>
          </p:nvPr>
        </p:nvGraphicFramePr>
        <p:xfrm>
          <a:off x="1331638" y="3573016"/>
          <a:ext cx="5400602" cy="20162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09894"/>
                <a:gridCol w="759645"/>
                <a:gridCol w="759645"/>
                <a:gridCol w="838775"/>
                <a:gridCol w="1032643"/>
              </a:tblGrid>
              <a:tr h="40324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Gearing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0324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Debt to equiry (leverage)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 dirty="0">
                          <a:effectLst/>
                        </a:rPr>
                        <a:t>2.4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2.5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-0.1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-0.1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0324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Debt to capital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 dirty="0">
                          <a:effectLst/>
                        </a:rPr>
                        <a:t>2.3</a:t>
                      </a:r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2.4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-0.1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-0.1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0324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Interest Cover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226.3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200.4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25.9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ru-RU" sz="1100" u="none" strike="noStrike">
                          <a:effectLst/>
                        </a:rPr>
                        <a:t>25.9</a:t>
                      </a:r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03245"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ru-RU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7335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3528391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Conclusions: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 is not strong enough in cash position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Low profitability level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 Efficiency ratio needs improvement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4. Gearing ratio considered  normal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09585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3528391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Bibliography:</a:t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200" dirty="0" err="1"/>
              <a:t>Atrill</a:t>
            </a:r>
            <a:r>
              <a:rPr lang="en-US" sz="2200" dirty="0"/>
              <a:t>, P. and </a:t>
            </a:r>
            <a:r>
              <a:rPr lang="en-US" sz="2200" dirty="0" err="1"/>
              <a:t>McLaney</a:t>
            </a:r>
            <a:r>
              <a:rPr lang="en-US" sz="2200" dirty="0"/>
              <a:t>, E.(2009), Management Accounting for Decision Makers; UK FT Prentice Hall</a:t>
            </a:r>
            <a:r>
              <a:rPr lang="ru-RU" sz="2200" dirty="0"/>
              <a:t/>
            </a:r>
            <a:br>
              <a:rPr lang="ru-RU" sz="2200" dirty="0"/>
            </a:br>
            <a:r>
              <a:rPr lang="en-US" sz="2200" dirty="0"/>
              <a:t>Bunker, R. B., C. Cagle and D. Harris. 2019. A liquidity ratio analysis of lean vs. not-lean operations. </a:t>
            </a:r>
            <a:r>
              <a:rPr lang="ru-RU" sz="2200" i="1" dirty="0" err="1"/>
              <a:t>Management</a:t>
            </a:r>
            <a:r>
              <a:rPr lang="ru-RU" sz="2200" i="1" dirty="0"/>
              <a:t> </a:t>
            </a:r>
            <a:r>
              <a:rPr lang="ru-RU" sz="2200" i="1" dirty="0" err="1"/>
              <a:t>Accounting</a:t>
            </a:r>
            <a:r>
              <a:rPr lang="ru-RU" sz="2200" i="1" dirty="0"/>
              <a:t> </a:t>
            </a:r>
            <a:r>
              <a:rPr lang="ru-RU" sz="2200" i="1" dirty="0" err="1"/>
              <a:t>Quarterly</a:t>
            </a:r>
            <a:r>
              <a:rPr lang="ru-RU" sz="2200" i="1" dirty="0"/>
              <a:t> </a:t>
            </a:r>
            <a:r>
              <a:rPr lang="ru-RU" sz="2200" dirty="0"/>
              <a:t>(</a:t>
            </a:r>
            <a:r>
              <a:rPr lang="ru-RU" sz="2200" dirty="0" err="1"/>
              <a:t>Winter</a:t>
            </a:r>
            <a:r>
              <a:rPr lang="ru-RU" sz="2200" dirty="0"/>
              <a:t>): </a:t>
            </a:r>
            <a:r>
              <a:rPr lang="ru-RU" sz="2200" dirty="0" smtClean="0"/>
              <a:t>10-16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US" sz="2200" dirty="0"/>
              <a:t>Drury, C (2008). Management and cost Accounting, (7</a:t>
            </a:r>
            <a:r>
              <a:rPr lang="en-US" sz="2200" baseline="30000" dirty="0"/>
              <a:t>th</a:t>
            </a:r>
            <a:r>
              <a:rPr lang="en-US" sz="2200" dirty="0"/>
              <a:t> Ed), London, Prentice Hall.</a:t>
            </a:r>
            <a:r>
              <a:rPr lang="ru-RU" sz="2200" dirty="0"/>
              <a:t/>
            </a:r>
            <a:br>
              <a:rPr lang="ru-RU" sz="2200" dirty="0"/>
            </a:br>
            <a:r>
              <a:rPr lang="en-US" sz="2200" dirty="0"/>
              <a:t>De </a:t>
            </a:r>
            <a:r>
              <a:rPr lang="en-US" sz="2200" dirty="0" err="1"/>
              <a:t>Finkler</a:t>
            </a:r>
            <a:r>
              <a:rPr lang="en-US" sz="2200" dirty="0"/>
              <a:t>, David M Word, Thad Calabrese.(30 Nov. 2011) Accounting Fundamentals for Health Care </a:t>
            </a:r>
            <a:r>
              <a:rPr lang="en-US" sz="2200" dirty="0" err="1"/>
              <a:t>Management.Jones</a:t>
            </a:r>
            <a:r>
              <a:rPr lang="en-US" sz="2200" dirty="0"/>
              <a:t> and Bartlett Publishers, </a:t>
            </a:r>
            <a:r>
              <a:rPr lang="en-US" sz="2200" dirty="0" err="1"/>
              <a:t>Inc</a:t>
            </a:r>
            <a:r>
              <a:rPr lang="en-US" sz="2200" dirty="0"/>
              <a:t>; 2nd Revised edition </a:t>
            </a:r>
            <a:r>
              <a:rPr lang="en-US" sz="2200" dirty="0" err="1"/>
              <a:t>edition</a:t>
            </a:r>
            <a:r>
              <a:rPr lang="en-US" sz="2200" dirty="0"/>
              <a:t> </a:t>
            </a:r>
            <a:r>
              <a:rPr lang="ru-RU" sz="2200" dirty="0" smtClean="0"/>
              <a:t/>
            </a:r>
            <a:br>
              <a:rPr lang="ru-RU" sz="2200" dirty="0" smtClean="0"/>
            </a:br>
            <a:r>
              <a:rPr lang="en-GB" sz="2200"/>
              <a:t>www.google.com/search?q=image+of+the+goal%2</a:t>
            </a:r>
            <a:r>
              <a:rPr lang="ru-RU" sz="3200" dirty="0"/>
              <a:t/>
            </a:r>
            <a:br>
              <a:rPr lang="ru-RU" sz="3200" dirty="0"/>
            </a:br>
            <a:r>
              <a:rPr lang="ru-RU" sz="3600" dirty="0"/>
              <a:t/>
            </a:r>
            <a:br>
              <a:rPr lang="ru-RU" sz="3600" dirty="0"/>
            </a:br>
            <a: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ru-RU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050571782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Апекс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3518</TotalTime>
  <Words>117</Words>
  <Application>Microsoft Office PowerPoint</Application>
  <PresentationFormat>Экран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</vt:i4>
      </vt:variant>
    </vt:vector>
  </HeadingPairs>
  <TitlesOfParts>
    <vt:vector size="8" baseType="lpstr">
      <vt:lpstr>Тема Office</vt:lpstr>
      <vt:lpstr>Analysis of the Financial Statement Module lecturer: Dr David Jenkins Student: Livia Zmuncila 1905565</vt:lpstr>
      <vt:lpstr> A small chain of Boutique company  To assess weather it has: * a profitability problems? * an efficiency problems? * a leverage problems?   </vt:lpstr>
      <vt:lpstr>Liquidity      </vt:lpstr>
      <vt:lpstr>Profitability      </vt:lpstr>
      <vt:lpstr>Efficiency and Gearing       </vt:lpstr>
      <vt:lpstr> Conclusions: 1. is not strong enough in cash position 2. Low profitability level 3. Efficiency ratio needs improvement 4. Gearing ratio considered  normal    </vt:lpstr>
      <vt:lpstr>     Bibliography: Atrill, P. and McLaney, E.(2009), Management Accounting for Decision Makers; UK FT Prentice Hall Bunker, R. B., C. Cagle and D. Harris. 2019. A liquidity ratio analysis of lean vs. not-lean operations. Management Accounting Quarterly (Winter): 10-16 Drury, C (2008). Management and cost Accounting, (7th Ed), London, Prentice Hall. De Finkler, David M Word, Thad Calabrese.(30 Nov. 2011) Accounting Fundamentals for Health Care Management.Jones and Bartlett Publishers, Inc; 2nd Revised edition edition  www.google.com/search?q=image+of+the+goal%2      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the Financial Statement Module lecturer: Dr David Jenkins Student: Livia Zmuncila 1905565</dc:title>
  <dc:creator>Пользователь Windows</dc:creator>
  <cp:lastModifiedBy>Пользователь Windows</cp:lastModifiedBy>
  <cp:revision>21</cp:revision>
  <dcterms:created xsi:type="dcterms:W3CDTF">2020-07-04T19:15:13Z</dcterms:created>
  <dcterms:modified xsi:type="dcterms:W3CDTF">2020-07-07T06:00:10Z</dcterms:modified>
</cp:coreProperties>
</file>