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57"/>
  </p:notesMasterIdLst>
  <p:sldIdLst>
    <p:sldId id="256" r:id="rId4"/>
    <p:sldId id="312" r:id="rId5"/>
    <p:sldId id="485" r:id="rId6"/>
    <p:sldId id="313" r:id="rId7"/>
    <p:sldId id="314" r:id="rId8"/>
    <p:sldId id="467" r:id="rId9"/>
    <p:sldId id="468" r:id="rId10"/>
    <p:sldId id="315" r:id="rId11"/>
    <p:sldId id="458" r:id="rId12"/>
    <p:sldId id="452" r:id="rId13"/>
    <p:sldId id="486" r:id="rId14"/>
    <p:sldId id="459" r:id="rId15"/>
    <p:sldId id="495" r:id="rId16"/>
    <p:sldId id="461" r:id="rId17"/>
    <p:sldId id="457" r:id="rId18"/>
    <p:sldId id="430" r:id="rId19"/>
    <p:sldId id="447" r:id="rId20"/>
    <p:sldId id="488" r:id="rId21"/>
    <p:sldId id="489" r:id="rId22"/>
    <p:sldId id="448" r:id="rId23"/>
    <p:sldId id="490" r:id="rId24"/>
    <p:sldId id="451" r:id="rId25"/>
    <p:sldId id="449" r:id="rId26"/>
    <p:sldId id="491" r:id="rId27"/>
    <p:sldId id="492" r:id="rId28"/>
    <p:sldId id="480" r:id="rId29"/>
    <p:sldId id="453" r:id="rId30"/>
    <p:sldId id="493" r:id="rId31"/>
    <p:sldId id="462" r:id="rId32"/>
    <p:sldId id="494" r:id="rId33"/>
    <p:sldId id="479" r:id="rId34"/>
    <p:sldId id="481" r:id="rId35"/>
    <p:sldId id="478" r:id="rId36"/>
    <p:sldId id="431" r:id="rId37"/>
    <p:sldId id="285" r:id="rId38"/>
    <p:sldId id="454" r:id="rId39"/>
    <p:sldId id="286" r:id="rId40"/>
    <p:sldId id="287" r:id="rId41"/>
    <p:sldId id="455" r:id="rId42"/>
    <p:sldId id="476" r:id="rId43"/>
    <p:sldId id="469" r:id="rId44"/>
    <p:sldId id="473" r:id="rId45"/>
    <p:sldId id="498" r:id="rId46"/>
    <p:sldId id="483" r:id="rId47"/>
    <p:sldId id="499" r:id="rId48"/>
    <p:sldId id="464" r:id="rId49"/>
    <p:sldId id="471" r:id="rId50"/>
    <p:sldId id="472" r:id="rId51"/>
    <p:sldId id="463" r:id="rId52"/>
    <p:sldId id="465" r:id="rId53"/>
    <p:sldId id="482" r:id="rId54"/>
    <p:sldId id="466" r:id="rId55"/>
    <p:sldId id="484" r:id="rId56"/>
  </p:sldIdLst>
  <p:sldSz cx="12192000" cy="6858000"/>
  <p:notesSz cx="6858000" cy="14763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2E8F1"/>
    <a:srgbClr val="009BB7"/>
    <a:srgbClr val="10B1CD"/>
    <a:srgbClr val="FFFF00"/>
    <a:srgbClr val="63C5DE"/>
    <a:srgbClr val="AFE5F1"/>
    <a:srgbClr val="C1E7F2"/>
    <a:srgbClr val="60C4DE"/>
    <a:srgbClr val="20B9D8"/>
    <a:srgbClr val="00ABC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B6557C-CF72-4FF1-BFC0-F667FC8B2451}" v="3" dt="2024-09-24T18:49:32.995"/>
    <p1510:client id="{76763421-7F56-4B92-BE00-75D309ACB345}" v="7" dt="2024-09-25T07:52:58.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0549" autoAdjust="0"/>
    <p:restoredTop sz="62222" autoAdjust="0"/>
  </p:normalViewPr>
  <p:slideViewPr>
    <p:cSldViewPr snapToGrid="0">
      <p:cViewPr varScale="1">
        <p:scale>
          <a:sx n="51" d="100"/>
          <a:sy n="51" d="100"/>
        </p:scale>
        <p:origin x="936"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08B6557C-CF72-4FF1-BFC0-F667FC8B2451}"/>
    <pc:docChg chg="custSel addSld delSld modSld sldOrd">
      <pc:chgData name="Kate Piper (IMH)" userId="f69ee4e2-845b-4a1f-89c4-60fce9da139f" providerId="ADAL" clId="{08B6557C-CF72-4FF1-BFC0-F667FC8B2451}" dt="2024-09-24T18:50:10.962" v="1526" actId="1076"/>
      <pc:docMkLst>
        <pc:docMk/>
      </pc:docMkLst>
      <pc:sldChg chg="modSp mod">
        <pc:chgData name="Kate Piper (IMH)" userId="f69ee4e2-845b-4a1f-89c4-60fce9da139f" providerId="ADAL" clId="{08B6557C-CF72-4FF1-BFC0-F667FC8B2451}" dt="2024-09-24T18:50:10.962" v="1526" actId="1076"/>
        <pc:sldMkLst>
          <pc:docMk/>
          <pc:sldMk cId="3904046375" sldId="312"/>
        </pc:sldMkLst>
        <pc:spChg chg="mod">
          <ac:chgData name="Kate Piper (IMH)" userId="f69ee4e2-845b-4a1f-89c4-60fce9da139f" providerId="ADAL" clId="{08B6557C-CF72-4FF1-BFC0-F667FC8B2451}" dt="2024-09-24T18:50:10.962" v="1526" actId="1076"/>
          <ac:spMkLst>
            <pc:docMk/>
            <pc:sldMk cId="3904046375" sldId="312"/>
            <ac:spMk id="2" creationId="{569B1A67-7637-B541-91B8-8B6F86AAD1E8}"/>
          </ac:spMkLst>
        </pc:spChg>
        <pc:spChg chg="mod">
          <ac:chgData name="Kate Piper (IMH)" userId="f69ee4e2-845b-4a1f-89c4-60fce9da139f" providerId="ADAL" clId="{08B6557C-CF72-4FF1-BFC0-F667FC8B2451}" dt="2024-09-24T18:03:05.486" v="561" actId="20577"/>
          <ac:spMkLst>
            <pc:docMk/>
            <pc:sldMk cId="3904046375" sldId="312"/>
            <ac:spMk id="3" creationId="{4C1CFD4C-37AE-3344-B779-4C0F9D6D27BA}"/>
          </ac:spMkLst>
        </pc:spChg>
        <pc:spChg chg="mod">
          <ac:chgData name="Kate Piper (IMH)" userId="f69ee4e2-845b-4a1f-89c4-60fce9da139f" providerId="ADAL" clId="{08B6557C-CF72-4FF1-BFC0-F667FC8B2451}" dt="2024-09-24T18:04:30.043" v="665" actId="20577"/>
          <ac:spMkLst>
            <pc:docMk/>
            <pc:sldMk cId="3904046375" sldId="312"/>
            <ac:spMk id="4" creationId="{0C8F0DD6-8BAF-8A46-89DC-1D4C970AA884}"/>
          </ac:spMkLst>
        </pc:spChg>
      </pc:sldChg>
      <pc:sldChg chg="modSp mod">
        <pc:chgData name="Kate Piper (IMH)" userId="f69ee4e2-845b-4a1f-89c4-60fce9da139f" providerId="ADAL" clId="{08B6557C-CF72-4FF1-BFC0-F667FC8B2451}" dt="2024-09-24T18:07:03.565" v="678" actId="20577"/>
        <pc:sldMkLst>
          <pc:docMk/>
          <pc:sldMk cId="720294848" sldId="313"/>
        </pc:sldMkLst>
        <pc:spChg chg="mod">
          <ac:chgData name="Kate Piper (IMH)" userId="f69ee4e2-845b-4a1f-89c4-60fce9da139f" providerId="ADAL" clId="{08B6557C-CF72-4FF1-BFC0-F667FC8B2451}" dt="2024-09-24T18:07:03.565" v="678" actId="20577"/>
          <ac:spMkLst>
            <pc:docMk/>
            <pc:sldMk cId="720294848" sldId="313"/>
            <ac:spMk id="6" creationId="{FAF23CB1-9151-0F4B-80CD-8ED30E78330F}"/>
          </ac:spMkLst>
        </pc:spChg>
      </pc:sldChg>
      <pc:sldChg chg="del">
        <pc:chgData name="Kate Piper (IMH)" userId="f69ee4e2-845b-4a1f-89c4-60fce9da139f" providerId="ADAL" clId="{08B6557C-CF72-4FF1-BFC0-F667FC8B2451}" dt="2024-09-24T18:48:23.516" v="1467" actId="47"/>
        <pc:sldMkLst>
          <pc:docMk/>
          <pc:sldMk cId="2279400483" sldId="456"/>
        </pc:sldMkLst>
      </pc:sldChg>
      <pc:sldChg chg="modSp mod">
        <pc:chgData name="Kate Piper (IMH)" userId="f69ee4e2-845b-4a1f-89c4-60fce9da139f" providerId="ADAL" clId="{08B6557C-CF72-4FF1-BFC0-F667FC8B2451}" dt="2024-09-24T18:29:37.086" v="948" actId="20577"/>
        <pc:sldMkLst>
          <pc:docMk/>
          <pc:sldMk cId="1046393866" sldId="473"/>
        </pc:sldMkLst>
        <pc:spChg chg="mod">
          <ac:chgData name="Kate Piper (IMH)" userId="f69ee4e2-845b-4a1f-89c4-60fce9da139f" providerId="ADAL" clId="{08B6557C-CF72-4FF1-BFC0-F667FC8B2451}" dt="2024-09-24T18:29:37.086" v="948" actId="20577"/>
          <ac:spMkLst>
            <pc:docMk/>
            <pc:sldMk cId="1046393866" sldId="473"/>
            <ac:spMk id="3" creationId="{7DA9BCB7-889F-422C-8B04-25D1A906F349}"/>
          </ac:spMkLst>
        </pc:spChg>
      </pc:sldChg>
      <pc:sldChg chg="modSp mod ord">
        <pc:chgData name="Kate Piper (IMH)" userId="f69ee4e2-845b-4a1f-89c4-60fce9da139f" providerId="ADAL" clId="{08B6557C-CF72-4FF1-BFC0-F667FC8B2451}" dt="2024-09-24T18:29:11.904" v="882" actId="1076"/>
        <pc:sldMkLst>
          <pc:docMk/>
          <pc:sldMk cId="1905690214" sldId="476"/>
        </pc:sldMkLst>
        <pc:spChg chg="mod">
          <ac:chgData name="Kate Piper (IMH)" userId="f69ee4e2-845b-4a1f-89c4-60fce9da139f" providerId="ADAL" clId="{08B6557C-CF72-4FF1-BFC0-F667FC8B2451}" dt="2024-09-24T18:28:50.809" v="875" actId="1076"/>
          <ac:spMkLst>
            <pc:docMk/>
            <pc:sldMk cId="1905690214" sldId="476"/>
            <ac:spMk id="2" creationId="{B367B430-951B-49C6-B800-4FFEA250D2C3}"/>
          </ac:spMkLst>
        </pc:spChg>
        <pc:spChg chg="mod">
          <ac:chgData name="Kate Piper (IMH)" userId="f69ee4e2-845b-4a1f-89c4-60fce9da139f" providerId="ADAL" clId="{08B6557C-CF72-4FF1-BFC0-F667FC8B2451}" dt="2024-09-24T18:29:11.904" v="882" actId="1076"/>
          <ac:spMkLst>
            <pc:docMk/>
            <pc:sldMk cId="1905690214" sldId="476"/>
            <ac:spMk id="3" creationId="{916266A3-0714-4AC1-ABD7-3E016B399A4E}"/>
          </ac:spMkLst>
        </pc:spChg>
      </pc:sldChg>
      <pc:sldChg chg="del">
        <pc:chgData name="Kate Piper (IMH)" userId="f69ee4e2-845b-4a1f-89c4-60fce9da139f" providerId="ADAL" clId="{08B6557C-CF72-4FF1-BFC0-F667FC8B2451}" dt="2024-09-24T18:48:10.969" v="1465" actId="47"/>
        <pc:sldMkLst>
          <pc:docMk/>
          <pc:sldMk cId="3815957379" sldId="477"/>
        </pc:sldMkLst>
      </pc:sldChg>
      <pc:sldChg chg="modSp mod">
        <pc:chgData name="Kate Piper (IMH)" userId="f69ee4e2-845b-4a1f-89c4-60fce9da139f" providerId="ADAL" clId="{08B6557C-CF72-4FF1-BFC0-F667FC8B2451}" dt="2024-09-24T18:29:42.103" v="949" actId="20577"/>
        <pc:sldMkLst>
          <pc:docMk/>
          <pc:sldMk cId="3051858013" sldId="483"/>
        </pc:sldMkLst>
        <pc:spChg chg="mod">
          <ac:chgData name="Kate Piper (IMH)" userId="f69ee4e2-845b-4a1f-89c4-60fce9da139f" providerId="ADAL" clId="{08B6557C-CF72-4FF1-BFC0-F667FC8B2451}" dt="2024-09-24T18:29:42.103" v="949" actId="20577"/>
          <ac:spMkLst>
            <pc:docMk/>
            <pc:sldMk cId="3051858013" sldId="483"/>
            <ac:spMk id="3" creationId="{02BF2642-E45C-4D10-A1D6-EA48611A646C}"/>
          </ac:spMkLst>
        </pc:spChg>
      </pc:sldChg>
      <pc:sldChg chg="del">
        <pc:chgData name="Kate Piper (IMH)" userId="f69ee4e2-845b-4a1f-89c4-60fce9da139f" providerId="ADAL" clId="{08B6557C-CF72-4FF1-BFC0-F667FC8B2451}" dt="2024-09-24T18:26:52.371" v="679" actId="47"/>
        <pc:sldMkLst>
          <pc:docMk/>
          <pc:sldMk cId="493519587" sldId="496"/>
        </pc:sldMkLst>
      </pc:sldChg>
      <pc:sldChg chg="del">
        <pc:chgData name="Kate Piper (IMH)" userId="f69ee4e2-845b-4a1f-89c4-60fce9da139f" providerId="ADAL" clId="{08B6557C-CF72-4FF1-BFC0-F667FC8B2451}" dt="2024-09-24T18:48:13.782" v="1466" actId="47"/>
        <pc:sldMkLst>
          <pc:docMk/>
          <pc:sldMk cId="954437451" sldId="497"/>
        </pc:sldMkLst>
      </pc:sldChg>
      <pc:sldChg chg="addSp modSp add mod">
        <pc:chgData name="Kate Piper (IMH)" userId="f69ee4e2-845b-4a1f-89c4-60fce9da139f" providerId="ADAL" clId="{08B6557C-CF72-4FF1-BFC0-F667FC8B2451}" dt="2024-09-24T18:47:10.133" v="1464" actId="27636"/>
        <pc:sldMkLst>
          <pc:docMk/>
          <pc:sldMk cId="245204611" sldId="498"/>
        </pc:sldMkLst>
        <pc:spChg chg="mod">
          <ac:chgData name="Kate Piper (IMH)" userId="f69ee4e2-845b-4a1f-89c4-60fce9da139f" providerId="ADAL" clId="{08B6557C-CF72-4FF1-BFC0-F667FC8B2451}" dt="2024-09-24T18:30:06.936" v="953" actId="1076"/>
          <ac:spMkLst>
            <pc:docMk/>
            <pc:sldMk cId="245204611" sldId="498"/>
            <ac:spMk id="3" creationId="{7DA9BCB7-889F-422C-8B04-25D1A906F349}"/>
          </ac:spMkLst>
        </pc:spChg>
        <pc:spChg chg="add mod">
          <ac:chgData name="Kate Piper (IMH)" userId="f69ee4e2-845b-4a1f-89c4-60fce9da139f" providerId="ADAL" clId="{08B6557C-CF72-4FF1-BFC0-F667FC8B2451}" dt="2024-09-24T18:47:10.133" v="1464" actId="27636"/>
          <ac:spMkLst>
            <pc:docMk/>
            <pc:sldMk cId="245204611" sldId="498"/>
            <ac:spMk id="4" creationId="{C8EAE9EF-6592-CCDB-7DF1-FF958A29688F}"/>
          </ac:spMkLst>
        </pc:spChg>
      </pc:sldChg>
      <pc:sldChg chg="modSp add mod">
        <pc:chgData name="Kate Piper (IMH)" userId="f69ee4e2-845b-4a1f-89c4-60fce9da139f" providerId="ADAL" clId="{08B6557C-CF72-4FF1-BFC0-F667FC8B2451}" dt="2024-09-24T18:49:50.713" v="1487" actId="20577"/>
        <pc:sldMkLst>
          <pc:docMk/>
          <pc:sldMk cId="1276403186" sldId="499"/>
        </pc:sldMkLst>
        <pc:spChg chg="mod">
          <ac:chgData name="Kate Piper (IMH)" userId="f69ee4e2-845b-4a1f-89c4-60fce9da139f" providerId="ADAL" clId="{08B6557C-CF72-4FF1-BFC0-F667FC8B2451}" dt="2024-09-24T18:49:50.713" v="1487" actId="20577"/>
          <ac:spMkLst>
            <pc:docMk/>
            <pc:sldMk cId="1276403186" sldId="499"/>
            <ac:spMk id="2" creationId="{569B1A67-7637-B541-91B8-8B6F86AAD1E8}"/>
          </ac:spMkLst>
        </pc:spChg>
      </pc:sldChg>
    </pc:docChg>
  </pc:docChgLst>
  <pc:docChgLst>
    <pc:chgData name="Kate Piper (IMH)" userId="f69ee4e2-845b-4a1f-89c4-60fce9da139f" providerId="ADAL" clId="{76763421-7F56-4B92-BE00-75D309ACB345}"/>
    <pc:docChg chg="delSld modSld">
      <pc:chgData name="Kate Piper (IMH)" userId="f69ee4e2-845b-4a1f-89c4-60fce9da139f" providerId="ADAL" clId="{76763421-7F56-4B92-BE00-75D309ACB345}" dt="2024-09-25T07:53:02.495" v="10" actId="1076"/>
      <pc:docMkLst>
        <pc:docMk/>
      </pc:docMkLst>
      <pc:sldChg chg="modSp mod">
        <pc:chgData name="Kate Piper (IMH)" userId="f69ee4e2-845b-4a1f-89c4-60fce9da139f" providerId="ADAL" clId="{76763421-7F56-4B92-BE00-75D309ACB345}" dt="2024-09-25T07:49:45.950" v="0" actId="20577"/>
        <pc:sldMkLst>
          <pc:docMk/>
          <pc:sldMk cId="2701479203" sldId="256"/>
        </pc:sldMkLst>
        <pc:spChg chg="mod">
          <ac:chgData name="Kate Piper (IMH)" userId="f69ee4e2-845b-4a1f-89c4-60fce9da139f" providerId="ADAL" clId="{76763421-7F56-4B92-BE00-75D309ACB345}" dt="2024-09-25T07:49:45.950" v="0" actId="20577"/>
          <ac:spMkLst>
            <pc:docMk/>
            <pc:sldMk cId="2701479203" sldId="256"/>
            <ac:spMk id="3" creationId="{25A781B2-82D3-5848-8EFF-808EF93572FF}"/>
          </ac:spMkLst>
        </pc:spChg>
      </pc:sldChg>
      <pc:sldChg chg="del">
        <pc:chgData name="Kate Piper (IMH)" userId="f69ee4e2-845b-4a1f-89c4-60fce9da139f" providerId="ADAL" clId="{76763421-7F56-4B92-BE00-75D309ACB345}" dt="2024-09-25T07:52:19.713" v="1" actId="47"/>
        <pc:sldMkLst>
          <pc:docMk/>
          <pc:sldMk cId="4219672436" sldId="487"/>
        </pc:sldMkLst>
      </pc:sldChg>
      <pc:sldChg chg="modSp mod">
        <pc:chgData name="Kate Piper (IMH)" userId="f69ee4e2-845b-4a1f-89c4-60fce9da139f" providerId="ADAL" clId="{76763421-7F56-4B92-BE00-75D309ACB345}" dt="2024-09-25T07:53:02.495" v="10" actId="1076"/>
        <pc:sldMkLst>
          <pc:docMk/>
          <pc:sldMk cId="3739666188" sldId="492"/>
        </pc:sldMkLst>
        <pc:picChg chg="mod">
          <ac:chgData name="Kate Piper (IMH)" userId="f69ee4e2-845b-4a1f-89c4-60fce9da139f" providerId="ADAL" clId="{76763421-7F56-4B92-BE00-75D309ACB345}" dt="2024-09-25T07:53:02.495" v="10" actId="1076"/>
          <ac:picMkLst>
            <pc:docMk/>
            <pc:sldMk cId="3739666188" sldId="492"/>
            <ac:picMk id="5" creationId="{8F5D3444-3795-73A1-A7DF-6AD9AAEA664A}"/>
          </ac:picMkLst>
        </pc:picChg>
        <pc:picChg chg="mod">
          <ac:chgData name="Kate Piper (IMH)" userId="f69ee4e2-845b-4a1f-89c4-60fce9da139f" providerId="ADAL" clId="{76763421-7F56-4B92-BE00-75D309ACB345}" dt="2024-09-25T07:52:58.411" v="9" actId="1076"/>
          <ac:picMkLst>
            <pc:docMk/>
            <pc:sldMk cId="3739666188" sldId="492"/>
            <ac:picMk id="2050" creationId="{BF69DD74-5ED1-15EB-DC3B-EB5139C1C9C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4B815E-9CA0-F84F-BCE6-200133165943}" type="doc">
      <dgm:prSet loTypeId="urn:microsoft.com/office/officeart/2005/8/layout/arrow2" loCatId="" qsTypeId="urn:microsoft.com/office/officeart/2005/8/quickstyle/simple1" qsCatId="simple" csTypeId="urn:microsoft.com/office/officeart/2005/8/colors/accent4_3" csCatId="accent4" phldr="1"/>
      <dgm:spPr/>
    </dgm:pt>
    <dgm:pt modelId="{CAFD0523-4180-7C45-953B-E5BE338047F3}">
      <dgm:prSet phldrT="[Text]" custT="1"/>
      <dgm:spPr/>
      <dgm:t>
        <a:bodyPr/>
        <a:lstStyle/>
        <a:p>
          <a:pPr algn="ctr"/>
          <a:r>
            <a:rPr lang="en-US" sz="3700" u="sng"/>
            <a:t>1970</a:t>
          </a:r>
          <a:r>
            <a:rPr lang="en-US" sz="3700"/>
            <a:t> – </a:t>
          </a:r>
        </a:p>
        <a:p>
          <a:pPr algn="ctr"/>
          <a:r>
            <a:rPr lang="en-US" sz="2800"/>
            <a:t>new circus</a:t>
          </a:r>
        </a:p>
      </dgm:t>
    </dgm:pt>
    <dgm:pt modelId="{C49871BB-47E2-214F-973E-D4FDD14A1C05}" type="parTrans" cxnId="{6A149FA7-1C11-774D-9F4C-E0324A345E90}">
      <dgm:prSet/>
      <dgm:spPr/>
      <dgm:t>
        <a:bodyPr/>
        <a:lstStyle/>
        <a:p>
          <a:pPr algn="ctr"/>
          <a:endParaRPr lang="en-US"/>
        </a:p>
      </dgm:t>
    </dgm:pt>
    <dgm:pt modelId="{96293D59-8ECB-7645-B6E0-73EED00B616E}" type="sibTrans" cxnId="{6A149FA7-1C11-774D-9F4C-E0324A345E90}">
      <dgm:prSet/>
      <dgm:spPr/>
      <dgm:t>
        <a:bodyPr/>
        <a:lstStyle/>
        <a:p>
          <a:pPr algn="ctr"/>
          <a:endParaRPr lang="en-US"/>
        </a:p>
      </dgm:t>
    </dgm:pt>
    <dgm:pt modelId="{3B90FAE2-7929-2745-AB09-44372BBB42ED}">
      <dgm:prSet phldrT="[Text]" custT="1"/>
      <dgm:spPr/>
      <dgm:t>
        <a:bodyPr/>
        <a:lstStyle/>
        <a:p>
          <a:pPr algn="ctr"/>
          <a:r>
            <a:rPr lang="en-US" sz="3400" u="sng"/>
            <a:t>Early 90s </a:t>
          </a:r>
          <a:r>
            <a:rPr lang="en-US" sz="3400"/>
            <a:t>– </a:t>
          </a:r>
        </a:p>
        <a:p>
          <a:pPr algn="ctr"/>
          <a:r>
            <a:rPr lang="en-US" sz="2800"/>
            <a:t>two main uses</a:t>
          </a:r>
        </a:p>
      </dgm:t>
    </dgm:pt>
    <dgm:pt modelId="{44EC5DBC-45EC-3045-85EC-3383F06E32D9}" type="parTrans" cxnId="{BFEA2AD6-3F08-CE49-B85B-8A0F6041055C}">
      <dgm:prSet/>
      <dgm:spPr/>
      <dgm:t>
        <a:bodyPr/>
        <a:lstStyle/>
        <a:p>
          <a:pPr algn="ctr"/>
          <a:endParaRPr lang="en-US"/>
        </a:p>
      </dgm:t>
    </dgm:pt>
    <dgm:pt modelId="{3D989E72-183D-D14D-BD3C-0195603FC463}" type="sibTrans" cxnId="{BFEA2AD6-3F08-CE49-B85B-8A0F6041055C}">
      <dgm:prSet/>
      <dgm:spPr/>
      <dgm:t>
        <a:bodyPr/>
        <a:lstStyle/>
        <a:p>
          <a:pPr algn="ctr"/>
          <a:endParaRPr lang="en-US"/>
        </a:p>
      </dgm:t>
    </dgm:pt>
    <dgm:pt modelId="{EAD800E2-51F1-0244-BCFE-BE9CC2CC1138}">
      <dgm:prSet phldrT="[Text]" custT="1"/>
      <dgm:spPr/>
      <dgm:t>
        <a:bodyPr/>
        <a:lstStyle/>
        <a:p>
          <a:pPr algn="ctr"/>
          <a:r>
            <a:rPr lang="en-US" sz="3300" u="sng"/>
            <a:t>2010s</a:t>
          </a:r>
          <a:r>
            <a:rPr lang="en-US" sz="3300"/>
            <a:t> - </a:t>
          </a:r>
        </a:p>
        <a:p>
          <a:pPr algn="ctr"/>
          <a:r>
            <a:rPr lang="en-US" sz="2800"/>
            <a:t>Circus in Education</a:t>
          </a:r>
          <a:endParaRPr lang="en-US" sz="3300"/>
        </a:p>
      </dgm:t>
    </dgm:pt>
    <dgm:pt modelId="{D6F1AA29-2F42-F748-A140-9415ED4C736E}" type="parTrans" cxnId="{37A6F387-DB90-A94E-9F74-5A26ACAF0F5C}">
      <dgm:prSet/>
      <dgm:spPr/>
      <dgm:t>
        <a:bodyPr/>
        <a:lstStyle/>
        <a:p>
          <a:pPr algn="ctr"/>
          <a:endParaRPr lang="en-US"/>
        </a:p>
      </dgm:t>
    </dgm:pt>
    <dgm:pt modelId="{CFCD0780-10DC-FF4B-8B2A-003A6A823F80}" type="sibTrans" cxnId="{37A6F387-DB90-A94E-9F74-5A26ACAF0F5C}">
      <dgm:prSet/>
      <dgm:spPr/>
      <dgm:t>
        <a:bodyPr/>
        <a:lstStyle/>
        <a:p>
          <a:pPr algn="ctr"/>
          <a:endParaRPr lang="en-US"/>
        </a:p>
      </dgm:t>
    </dgm:pt>
    <dgm:pt modelId="{92624FC5-75FF-834C-A20C-369F46C3611B}" type="pres">
      <dgm:prSet presAssocID="{034B815E-9CA0-F84F-BCE6-200133165943}" presName="arrowDiagram" presStyleCnt="0">
        <dgm:presLayoutVars>
          <dgm:chMax val="5"/>
          <dgm:dir/>
          <dgm:resizeHandles val="exact"/>
        </dgm:presLayoutVars>
      </dgm:prSet>
      <dgm:spPr/>
    </dgm:pt>
    <dgm:pt modelId="{2B1D407F-4DCF-0A44-B634-92B61B94E0A8}" type="pres">
      <dgm:prSet presAssocID="{034B815E-9CA0-F84F-BCE6-200133165943}" presName="arrow" presStyleLbl="bgShp" presStyleIdx="0" presStyleCnt="1" custLinFactNeighborX="23059" custLinFactNeighborY="1960"/>
      <dgm:spPr/>
    </dgm:pt>
    <dgm:pt modelId="{8CDB442A-E573-FE44-BEE5-F96536C5BE1B}" type="pres">
      <dgm:prSet presAssocID="{034B815E-9CA0-F84F-BCE6-200133165943}" presName="arrowDiagram3" presStyleCnt="0"/>
      <dgm:spPr/>
    </dgm:pt>
    <dgm:pt modelId="{D0D7F4DB-FED1-8D4C-8725-53AFF9534919}" type="pres">
      <dgm:prSet presAssocID="{CAFD0523-4180-7C45-953B-E5BE338047F3}" presName="bullet3a" presStyleLbl="node1" presStyleIdx="0" presStyleCnt="3" custLinFactNeighborX="30166" custLinFactNeighborY="-37708"/>
      <dgm:spPr/>
    </dgm:pt>
    <dgm:pt modelId="{10995B62-1826-C142-A19D-727AB09661CB}" type="pres">
      <dgm:prSet presAssocID="{CAFD0523-4180-7C45-953B-E5BE338047F3}" presName="textBox3a" presStyleLbl="revTx" presStyleIdx="0" presStyleCnt="3" custScaleX="121392" custLinFactNeighborX="-4754" custLinFactNeighborY="-21968">
        <dgm:presLayoutVars>
          <dgm:bulletEnabled val="1"/>
        </dgm:presLayoutVars>
      </dgm:prSet>
      <dgm:spPr/>
    </dgm:pt>
    <dgm:pt modelId="{94F3B26B-96C0-274D-BAB3-3E144D1EFE8B}" type="pres">
      <dgm:prSet presAssocID="{3B90FAE2-7929-2745-AB09-44372BBB42ED}" presName="bullet3b" presStyleLbl="node1" presStyleIdx="1" presStyleCnt="3" custLinFactNeighborX="-70923" custLinFactNeighborY="29773"/>
      <dgm:spPr/>
    </dgm:pt>
    <dgm:pt modelId="{639FC542-A78F-C841-9CCF-AE058DACF7F4}" type="pres">
      <dgm:prSet presAssocID="{3B90FAE2-7929-2745-AB09-44372BBB42ED}" presName="textBox3b" presStyleLbl="revTx" presStyleIdx="1" presStyleCnt="3" custScaleX="187813" custLinFactNeighborX="802" custLinFactNeighborY="-2796">
        <dgm:presLayoutVars>
          <dgm:bulletEnabled val="1"/>
        </dgm:presLayoutVars>
      </dgm:prSet>
      <dgm:spPr/>
    </dgm:pt>
    <dgm:pt modelId="{7468A12A-E567-6A44-95C4-3919E0FE1379}" type="pres">
      <dgm:prSet presAssocID="{EAD800E2-51F1-0244-BCFE-BE9CC2CC1138}" presName="bullet3c" presStyleLbl="node1" presStyleIdx="2" presStyleCnt="3"/>
      <dgm:spPr/>
    </dgm:pt>
    <dgm:pt modelId="{7082841C-3460-1947-82AE-53B5259DB673}" type="pres">
      <dgm:prSet presAssocID="{EAD800E2-51F1-0244-BCFE-BE9CC2CC1138}" presName="textBox3c" presStyleLbl="revTx" presStyleIdx="2" presStyleCnt="3" custScaleX="182373" custLinFactNeighborX="38895" custLinFactNeighborY="-13381">
        <dgm:presLayoutVars>
          <dgm:bulletEnabled val="1"/>
        </dgm:presLayoutVars>
      </dgm:prSet>
      <dgm:spPr/>
    </dgm:pt>
  </dgm:ptLst>
  <dgm:cxnLst>
    <dgm:cxn modelId="{13BD6F5F-2FE6-124A-816C-B96F26890451}" type="presOf" srcId="{034B815E-9CA0-F84F-BCE6-200133165943}" destId="{92624FC5-75FF-834C-A20C-369F46C3611B}" srcOrd="0" destOrd="0" presId="urn:microsoft.com/office/officeart/2005/8/layout/arrow2"/>
    <dgm:cxn modelId="{37A6F387-DB90-A94E-9F74-5A26ACAF0F5C}" srcId="{034B815E-9CA0-F84F-BCE6-200133165943}" destId="{EAD800E2-51F1-0244-BCFE-BE9CC2CC1138}" srcOrd="2" destOrd="0" parTransId="{D6F1AA29-2F42-F748-A140-9415ED4C736E}" sibTransId="{CFCD0780-10DC-FF4B-8B2A-003A6A823F80}"/>
    <dgm:cxn modelId="{6A149FA7-1C11-774D-9F4C-E0324A345E90}" srcId="{034B815E-9CA0-F84F-BCE6-200133165943}" destId="{CAFD0523-4180-7C45-953B-E5BE338047F3}" srcOrd="0" destOrd="0" parTransId="{C49871BB-47E2-214F-973E-D4FDD14A1C05}" sibTransId="{96293D59-8ECB-7645-B6E0-73EED00B616E}"/>
    <dgm:cxn modelId="{492A5BB5-1D37-D543-BF84-940A484D485C}" type="presOf" srcId="{3B90FAE2-7929-2745-AB09-44372BBB42ED}" destId="{639FC542-A78F-C841-9CCF-AE058DACF7F4}" srcOrd="0" destOrd="0" presId="urn:microsoft.com/office/officeart/2005/8/layout/arrow2"/>
    <dgm:cxn modelId="{5D4672C4-5CDC-B04E-84B5-596D64ED5D97}" type="presOf" srcId="{CAFD0523-4180-7C45-953B-E5BE338047F3}" destId="{10995B62-1826-C142-A19D-727AB09661CB}" srcOrd="0" destOrd="0" presId="urn:microsoft.com/office/officeart/2005/8/layout/arrow2"/>
    <dgm:cxn modelId="{BFEA2AD6-3F08-CE49-B85B-8A0F6041055C}" srcId="{034B815E-9CA0-F84F-BCE6-200133165943}" destId="{3B90FAE2-7929-2745-AB09-44372BBB42ED}" srcOrd="1" destOrd="0" parTransId="{44EC5DBC-45EC-3045-85EC-3383F06E32D9}" sibTransId="{3D989E72-183D-D14D-BD3C-0195603FC463}"/>
    <dgm:cxn modelId="{EBC4D2DB-DE1B-1D4A-A297-412FA7BC1307}" type="presOf" srcId="{EAD800E2-51F1-0244-BCFE-BE9CC2CC1138}" destId="{7082841C-3460-1947-82AE-53B5259DB673}" srcOrd="0" destOrd="0" presId="urn:microsoft.com/office/officeart/2005/8/layout/arrow2"/>
    <dgm:cxn modelId="{791DC0E0-2442-CF42-9368-89ADD6715404}" type="presParOf" srcId="{92624FC5-75FF-834C-A20C-369F46C3611B}" destId="{2B1D407F-4DCF-0A44-B634-92B61B94E0A8}" srcOrd="0" destOrd="0" presId="urn:microsoft.com/office/officeart/2005/8/layout/arrow2"/>
    <dgm:cxn modelId="{2877656C-D4DD-B54C-99AA-2BC6C6F46F79}" type="presParOf" srcId="{92624FC5-75FF-834C-A20C-369F46C3611B}" destId="{8CDB442A-E573-FE44-BEE5-F96536C5BE1B}" srcOrd="1" destOrd="0" presId="urn:microsoft.com/office/officeart/2005/8/layout/arrow2"/>
    <dgm:cxn modelId="{F145DCA4-5B49-5741-9BB9-DB02C0392CC0}" type="presParOf" srcId="{8CDB442A-E573-FE44-BEE5-F96536C5BE1B}" destId="{D0D7F4DB-FED1-8D4C-8725-53AFF9534919}" srcOrd="0" destOrd="0" presId="urn:microsoft.com/office/officeart/2005/8/layout/arrow2"/>
    <dgm:cxn modelId="{7C250618-2BE9-B943-BC12-807B2D66B7C0}" type="presParOf" srcId="{8CDB442A-E573-FE44-BEE5-F96536C5BE1B}" destId="{10995B62-1826-C142-A19D-727AB09661CB}" srcOrd="1" destOrd="0" presId="urn:microsoft.com/office/officeart/2005/8/layout/arrow2"/>
    <dgm:cxn modelId="{BC3724F5-C0B1-F841-83C0-27B45D33246F}" type="presParOf" srcId="{8CDB442A-E573-FE44-BEE5-F96536C5BE1B}" destId="{94F3B26B-96C0-274D-BAB3-3E144D1EFE8B}" srcOrd="2" destOrd="0" presId="urn:microsoft.com/office/officeart/2005/8/layout/arrow2"/>
    <dgm:cxn modelId="{6AA1DEB3-F02E-ED46-AEDA-F3D88F4E78CD}" type="presParOf" srcId="{8CDB442A-E573-FE44-BEE5-F96536C5BE1B}" destId="{639FC542-A78F-C841-9CCF-AE058DACF7F4}" srcOrd="3" destOrd="0" presId="urn:microsoft.com/office/officeart/2005/8/layout/arrow2"/>
    <dgm:cxn modelId="{81FBEF98-F747-7D4C-9255-764399D97C42}" type="presParOf" srcId="{8CDB442A-E573-FE44-BEE5-F96536C5BE1B}" destId="{7468A12A-E567-6A44-95C4-3919E0FE1379}" srcOrd="4" destOrd="0" presId="urn:microsoft.com/office/officeart/2005/8/layout/arrow2"/>
    <dgm:cxn modelId="{24E3F11C-B5CC-3F44-933A-28C14084B128}" type="presParOf" srcId="{8CDB442A-E573-FE44-BEE5-F96536C5BE1B}" destId="{7082841C-3460-1947-82AE-53B5259DB673}" srcOrd="5" destOrd="0" presId="urn:microsoft.com/office/officeart/2005/8/layout/arrow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1D407F-4DCF-0A44-B634-92B61B94E0A8}">
      <dsp:nvSpPr>
        <dsp:cNvPr id="0" name=""/>
        <dsp:cNvSpPr/>
      </dsp:nvSpPr>
      <dsp:spPr>
        <a:xfrm>
          <a:off x="1890373" y="0"/>
          <a:ext cx="6989796" cy="4368623"/>
        </a:xfrm>
        <a:prstGeom prst="swooshArrow">
          <a:avLst>
            <a:gd name="adj1" fmla="val 25000"/>
            <a:gd name="adj2" fmla="val 25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7F4DB-FED1-8D4C-8725-53AFF9534919}">
      <dsp:nvSpPr>
        <dsp:cNvPr id="0" name=""/>
        <dsp:cNvSpPr/>
      </dsp:nvSpPr>
      <dsp:spPr>
        <a:xfrm>
          <a:off x="1874265" y="2946695"/>
          <a:ext cx="181734" cy="181734"/>
        </a:xfrm>
        <a:prstGeom prst="ellipse">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995B62-1826-C142-A19D-727AB09661CB}">
      <dsp:nvSpPr>
        <dsp:cNvPr id="0" name=""/>
        <dsp:cNvSpPr/>
      </dsp:nvSpPr>
      <dsp:spPr>
        <a:xfrm>
          <a:off x="1658688" y="2828737"/>
          <a:ext cx="1977017" cy="1262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97" tIns="0" rIns="0" bIns="0" numCol="1" spcCol="1270" anchor="t" anchorCtr="0">
          <a:noAutofit/>
        </a:bodyPr>
        <a:lstStyle/>
        <a:p>
          <a:pPr marL="0" lvl="0" indent="0" algn="ctr" defTabSz="1644650">
            <a:lnSpc>
              <a:spcPct val="90000"/>
            </a:lnSpc>
            <a:spcBef>
              <a:spcPct val="0"/>
            </a:spcBef>
            <a:spcAft>
              <a:spcPct val="35000"/>
            </a:spcAft>
            <a:buNone/>
          </a:pPr>
          <a:r>
            <a:rPr lang="en-US" sz="3700" u="sng" kern="1200"/>
            <a:t>1970</a:t>
          </a:r>
          <a:r>
            <a:rPr lang="en-US" sz="3700" kern="1200"/>
            <a:t> – </a:t>
          </a:r>
        </a:p>
        <a:p>
          <a:pPr marL="0" lvl="0" indent="0" algn="ctr" defTabSz="1644650">
            <a:lnSpc>
              <a:spcPct val="90000"/>
            </a:lnSpc>
            <a:spcBef>
              <a:spcPct val="0"/>
            </a:spcBef>
            <a:spcAft>
              <a:spcPct val="35000"/>
            </a:spcAft>
            <a:buNone/>
          </a:pPr>
          <a:r>
            <a:rPr lang="en-US" sz="2800" kern="1200"/>
            <a:t>new circus</a:t>
          </a:r>
        </a:p>
      </dsp:txBody>
      <dsp:txXfrm>
        <a:off x="1658688" y="2828737"/>
        <a:ext cx="1977017" cy="1262532"/>
      </dsp:txXfrm>
    </dsp:sp>
    <dsp:sp modelId="{94F3B26B-96C0-274D-BAB3-3E144D1EFE8B}">
      <dsp:nvSpPr>
        <dsp:cNvPr id="0" name=""/>
        <dsp:cNvSpPr/>
      </dsp:nvSpPr>
      <dsp:spPr>
        <a:xfrm>
          <a:off x="3190605" y="1925642"/>
          <a:ext cx="328520" cy="328520"/>
        </a:xfrm>
        <a:prstGeom prst="ellipse">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9FC542-A78F-C841-9CCF-AE058DACF7F4}">
      <dsp:nvSpPr>
        <dsp:cNvPr id="0" name=""/>
        <dsp:cNvSpPr/>
      </dsp:nvSpPr>
      <dsp:spPr>
        <a:xfrm>
          <a:off x="2864762" y="1925644"/>
          <a:ext cx="3150659" cy="2376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76" tIns="0" rIns="0" bIns="0" numCol="1" spcCol="1270" anchor="t" anchorCtr="0">
          <a:noAutofit/>
        </a:bodyPr>
        <a:lstStyle/>
        <a:p>
          <a:pPr marL="0" lvl="0" indent="0" algn="ctr" defTabSz="1511300">
            <a:lnSpc>
              <a:spcPct val="90000"/>
            </a:lnSpc>
            <a:spcBef>
              <a:spcPct val="0"/>
            </a:spcBef>
            <a:spcAft>
              <a:spcPct val="35000"/>
            </a:spcAft>
            <a:buNone/>
          </a:pPr>
          <a:r>
            <a:rPr lang="en-US" sz="3400" u="sng" kern="1200"/>
            <a:t>Early 90s </a:t>
          </a:r>
          <a:r>
            <a:rPr lang="en-US" sz="3400" kern="1200"/>
            <a:t>– </a:t>
          </a:r>
        </a:p>
        <a:p>
          <a:pPr marL="0" lvl="0" indent="0" algn="ctr" defTabSz="1511300">
            <a:lnSpc>
              <a:spcPct val="90000"/>
            </a:lnSpc>
            <a:spcBef>
              <a:spcPct val="0"/>
            </a:spcBef>
            <a:spcAft>
              <a:spcPct val="35000"/>
            </a:spcAft>
            <a:buNone/>
          </a:pPr>
          <a:r>
            <a:rPr lang="en-US" sz="2800" kern="1200"/>
            <a:t>two main uses</a:t>
          </a:r>
        </a:p>
      </dsp:txBody>
      <dsp:txXfrm>
        <a:off x="2864762" y="1925644"/>
        <a:ext cx="3150659" cy="2376530"/>
      </dsp:txXfrm>
    </dsp:sp>
    <dsp:sp modelId="{7468A12A-E567-6A44-95C4-3919E0FE1379}">
      <dsp:nvSpPr>
        <dsp:cNvPr id="0" name=""/>
        <dsp:cNvSpPr/>
      </dsp:nvSpPr>
      <dsp:spPr>
        <a:xfrm>
          <a:off x="5352786" y="1105261"/>
          <a:ext cx="454336" cy="454336"/>
        </a:xfrm>
        <a:prstGeom prst="ellipse">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82841C-3460-1947-82AE-53B5259DB673}">
      <dsp:nvSpPr>
        <dsp:cNvPr id="0" name=""/>
        <dsp:cNvSpPr/>
      </dsp:nvSpPr>
      <dsp:spPr>
        <a:xfrm>
          <a:off x="5541513" y="926157"/>
          <a:ext cx="3059400" cy="303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744" tIns="0" rIns="0" bIns="0" numCol="1" spcCol="1270" anchor="t" anchorCtr="0">
          <a:noAutofit/>
        </a:bodyPr>
        <a:lstStyle/>
        <a:p>
          <a:pPr marL="0" lvl="0" indent="0" algn="ctr" defTabSz="1466850">
            <a:lnSpc>
              <a:spcPct val="90000"/>
            </a:lnSpc>
            <a:spcBef>
              <a:spcPct val="0"/>
            </a:spcBef>
            <a:spcAft>
              <a:spcPct val="35000"/>
            </a:spcAft>
            <a:buNone/>
          </a:pPr>
          <a:r>
            <a:rPr lang="en-US" sz="3300" u="sng" kern="1200"/>
            <a:t>2010s</a:t>
          </a:r>
          <a:r>
            <a:rPr lang="en-US" sz="3300" kern="1200"/>
            <a:t> - </a:t>
          </a:r>
        </a:p>
        <a:p>
          <a:pPr marL="0" lvl="0" indent="0" algn="ctr" defTabSz="1466850">
            <a:lnSpc>
              <a:spcPct val="90000"/>
            </a:lnSpc>
            <a:spcBef>
              <a:spcPct val="0"/>
            </a:spcBef>
            <a:spcAft>
              <a:spcPct val="35000"/>
            </a:spcAft>
            <a:buNone/>
          </a:pPr>
          <a:r>
            <a:rPr lang="en-US" sz="2800" kern="1200"/>
            <a:t>Circus in Education</a:t>
          </a:r>
          <a:endParaRPr lang="en-US" sz="3300" kern="1200"/>
        </a:p>
      </dsp:txBody>
      <dsp:txXfrm>
        <a:off x="5541513" y="926157"/>
        <a:ext cx="3059400" cy="3036192"/>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DE6A6C-4772-C44D-ACD3-A580CE26AA19}" type="datetimeFigureOut">
              <a:rPr lang="en-US" smtClean="0"/>
              <a:t>9/25/2024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B5B09A-0FAD-2F4A-A5BB-AF6660C144CB}" type="slidenum">
              <a:rPr lang="en-US" smtClean="0"/>
              <a:t>‹#›</a:t>
            </a:fld>
            <a:endParaRPr lang="en-US"/>
          </a:p>
        </p:txBody>
      </p:sp>
    </p:spTree>
    <p:extLst>
      <p:ext uri="{BB962C8B-B14F-4D97-AF65-F5344CB8AC3E}">
        <p14:creationId xmlns:p14="http://schemas.microsoft.com/office/powerpoint/2010/main" val="1223672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1</a:t>
            </a:fld>
            <a:endParaRPr lang="en-US"/>
          </a:p>
        </p:txBody>
      </p:sp>
    </p:spTree>
    <p:extLst>
      <p:ext uri="{BB962C8B-B14F-4D97-AF65-F5344CB8AC3E}">
        <p14:creationId xmlns:p14="http://schemas.microsoft.com/office/powerpoint/2010/main" val="2525724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module sets the context for the whole of the MA programme. It looks at the complex realtionship between society and curriculum and the indivdual.  It looks at how PE and sport experiences in the past have shaped individuals attitudes to physical activity and how this can then affect ongoing investment and attitudes to movement.  It looks at the rationale for change and the challenges that this presents as well as some future directions for PE and education in general. </a:t>
            </a:r>
          </a:p>
        </p:txBody>
      </p:sp>
      <p:sp>
        <p:nvSpPr>
          <p:cNvPr id="4" name="Slide Number Placeholder 3"/>
          <p:cNvSpPr>
            <a:spLocks noGrp="1"/>
          </p:cNvSpPr>
          <p:nvPr>
            <p:ph type="sldNum" sz="quarter" idx="5"/>
          </p:nvPr>
        </p:nvSpPr>
        <p:spPr/>
        <p:txBody>
          <a:bodyPr/>
          <a:lstStyle/>
          <a:p>
            <a:fld id="{0BB5B09A-0FAD-2F4A-A5BB-AF6660C144CB}" type="slidenum">
              <a:rPr lang="en-US" smtClean="0"/>
              <a:t>4</a:t>
            </a:fld>
            <a:endParaRPr lang="en-US"/>
          </a:p>
        </p:txBody>
      </p:sp>
    </p:spTree>
    <p:extLst>
      <p:ext uri="{BB962C8B-B14F-4D97-AF65-F5344CB8AC3E}">
        <p14:creationId xmlns:p14="http://schemas.microsoft.com/office/powerpoint/2010/main" val="3900984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 how these experiences and people have shaped your personal philosophy and approaches to activity. </a:t>
            </a:r>
            <a:endParaRPr lang="en-US" dirty="0">
              <a:cs typeface="Calibri"/>
            </a:endParaRPr>
          </a:p>
          <a:p>
            <a:r>
              <a:rPr lang="en-US" dirty="0"/>
              <a:t>Take some time to consider what you value and why. </a:t>
            </a:r>
            <a:endParaRPr lang="en-US" dirty="0">
              <a:cs typeface="Calibri"/>
            </a:endParaRPr>
          </a:p>
          <a:p>
            <a:endParaRPr lang="en-US" dirty="0">
              <a:cs typeface="Calibri"/>
            </a:endParaRPr>
          </a:p>
          <a:p>
            <a:r>
              <a:rPr lang="en-US" dirty="0">
                <a:cs typeface="Calibri"/>
              </a:rPr>
              <a:t>Lets think about specific experiences in PE. Was this the common experience? What was other experience?</a:t>
            </a:r>
          </a:p>
          <a:p>
            <a:endParaRPr lang="en-US" dirty="0">
              <a:cs typeface="Calibri"/>
            </a:endParaRPr>
          </a:p>
          <a:p>
            <a:r>
              <a:rPr lang="en-US" dirty="0">
                <a:cs typeface="Calibri"/>
              </a:rPr>
              <a:t>Key people at each stage would have some philosophy/ beliefs/ values over movement whether structured or unstructured? How do you think they built these?</a:t>
            </a:r>
          </a:p>
        </p:txBody>
      </p:sp>
      <p:sp>
        <p:nvSpPr>
          <p:cNvPr id="4" name="Slide Number Placeholder 3"/>
          <p:cNvSpPr>
            <a:spLocks noGrp="1"/>
          </p:cNvSpPr>
          <p:nvPr>
            <p:ph type="sldNum" sz="quarter" idx="5"/>
          </p:nvPr>
        </p:nvSpPr>
        <p:spPr/>
        <p:txBody>
          <a:bodyPr/>
          <a:lstStyle/>
          <a:p>
            <a:fld id="{0BB5B09A-0FAD-2F4A-A5BB-AF6660C144CB}" type="slidenum">
              <a:rPr lang="en-US" smtClean="0"/>
              <a:t>5</a:t>
            </a:fld>
            <a:endParaRPr lang="en-US"/>
          </a:p>
        </p:txBody>
      </p:sp>
    </p:spTree>
    <p:extLst>
      <p:ext uri="{BB962C8B-B14F-4D97-AF65-F5344CB8AC3E}">
        <p14:creationId xmlns:p14="http://schemas.microsoft.com/office/powerpoint/2010/main" val="2784968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McLeroy created this model with health promotion in mind it is helpful to understand social ecology and how behaviour is the function of person and environment.</a:t>
            </a:r>
            <a:endParaRPr lang="en-GB" dirty="0">
              <a:cs typeface="Calibri"/>
            </a:endParaRPr>
          </a:p>
          <a:p>
            <a:r>
              <a:rPr lang="en-GB" dirty="0"/>
              <a:t>From the previous slide and task we can use this theory to set context for influences and reasons for our philosophies, values and beliefs etc.</a:t>
            </a:r>
            <a:endParaRPr lang="en-GB" dirty="0">
              <a:cs typeface="Calibri"/>
            </a:endParaRPr>
          </a:p>
          <a:p>
            <a:endParaRPr lang="en-GB" dirty="0">
              <a:cs typeface="Calibri"/>
            </a:endParaRPr>
          </a:p>
          <a:p>
            <a:r>
              <a:rPr lang="en-GB" dirty="0"/>
              <a:t>Reading from a health behaviour perspective Sallis et al. 2008 provide a good review of uses and background of social ecology. From this you will see that social ecology has been adopted in many different circumstances/ to focus on certain aspects.</a:t>
            </a:r>
          </a:p>
          <a:p>
            <a:r>
              <a:rPr lang="en-GB" dirty="0">
                <a:cs typeface="Calibri"/>
              </a:rPr>
              <a:t>The place of our philosophy lie within the intrapersonal and will have influence on how we behave and the choices we make, as well as external environments. </a:t>
            </a:r>
            <a:r>
              <a:rPr lang="en-GB" dirty="0" err="1">
                <a:cs typeface="Calibri"/>
              </a:rPr>
              <a:t>Philopshy</a:t>
            </a:r>
            <a:r>
              <a:rPr lang="en-GB" dirty="0">
                <a:cs typeface="Calibri"/>
              </a:rPr>
              <a:t> is also developed by these external environments and past experiences.</a:t>
            </a:r>
          </a:p>
          <a:p>
            <a:endParaRPr lang="en-GB" dirty="0">
              <a:cs typeface="Calibri"/>
            </a:endParaRPr>
          </a:p>
          <a:p>
            <a:r>
              <a:rPr lang="en-GB" dirty="0">
                <a:cs typeface="Calibri"/>
              </a:rPr>
              <a:t>Second weekend</a:t>
            </a:r>
          </a:p>
          <a:p>
            <a:endParaRPr lang="en-GB" dirty="0">
              <a:cs typeface="Calibri"/>
            </a:endParaRPr>
          </a:p>
        </p:txBody>
      </p:sp>
      <p:sp>
        <p:nvSpPr>
          <p:cNvPr id="4" name="Slide Number Placeholder 3"/>
          <p:cNvSpPr>
            <a:spLocks noGrp="1"/>
          </p:cNvSpPr>
          <p:nvPr>
            <p:ph type="sldNum" sz="quarter" idx="5"/>
          </p:nvPr>
        </p:nvSpPr>
        <p:spPr/>
        <p:txBody>
          <a:bodyPr/>
          <a:lstStyle/>
          <a:p>
            <a:fld id="{0BB5B09A-0FAD-2F4A-A5BB-AF6660C144CB}" type="slidenum">
              <a:rPr lang="en-US" smtClean="0"/>
              <a:t>6</a:t>
            </a:fld>
            <a:endParaRPr lang="en-US"/>
          </a:p>
        </p:txBody>
      </p:sp>
    </p:spTree>
    <p:extLst>
      <p:ext uri="{BB962C8B-B14F-4D97-AF65-F5344CB8AC3E}">
        <p14:creationId xmlns:p14="http://schemas.microsoft.com/office/powerpoint/2010/main" val="2151827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different uses of types of social ecology is Bronfenbrenner’s ecological systems theory that focuses on the development of the child.</a:t>
            </a:r>
          </a:p>
          <a:p>
            <a:r>
              <a:rPr lang="en-GB" dirty="0"/>
              <a:t>In the centre we have the child and the internal factors for them</a:t>
            </a:r>
          </a:p>
          <a:p>
            <a:r>
              <a:rPr lang="en-GB" dirty="0"/>
              <a:t>Micro sees the relationships between them and their immediate environment</a:t>
            </a:r>
          </a:p>
          <a:p>
            <a:r>
              <a:rPr lang="en-GB" dirty="0"/>
              <a:t>Meso is the relationship between these immediate environments such as family and school engagement (influencing the child)</a:t>
            </a:r>
          </a:p>
          <a:p>
            <a:r>
              <a:rPr lang="en-GB" dirty="0"/>
              <a:t>Exo sees the surrounding environment – the community level may be similar in other models</a:t>
            </a:r>
          </a:p>
          <a:p>
            <a:r>
              <a:rPr lang="en-GB" dirty="0"/>
              <a:t>Macro is cultural – it considers everything within the systems and relationships between the systems</a:t>
            </a:r>
          </a:p>
          <a:p>
            <a:r>
              <a:rPr lang="en-GB" dirty="0"/>
              <a:t>Additionally, Chronosystem considers time, if ecology was a snap shot in time (what is happening right now) chrono within this theory allows us to consider past/ historic events/ time points.</a:t>
            </a:r>
          </a:p>
        </p:txBody>
      </p:sp>
      <p:sp>
        <p:nvSpPr>
          <p:cNvPr id="4" name="Slide Number Placeholder 3"/>
          <p:cNvSpPr>
            <a:spLocks noGrp="1"/>
          </p:cNvSpPr>
          <p:nvPr>
            <p:ph type="sldNum" sz="quarter" idx="5"/>
          </p:nvPr>
        </p:nvSpPr>
        <p:spPr/>
        <p:txBody>
          <a:bodyPr/>
          <a:lstStyle/>
          <a:p>
            <a:fld id="{0BB5B09A-0FAD-2F4A-A5BB-AF6660C144CB}" type="slidenum">
              <a:rPr lang="en-US" smtClean="0"/>
              <a:t>7</a:t>
            </a:fld>
            <a:endParaRPr lang="en-US"/>
          </a:p>
        </p:txBody>
      </p:sp>
    </p:spTree>
    <p:extLst>
      <p:ext uri="{BB962C8B-B14F-4D97-AF65-F5344CB8AC3E}">
        <p14:creationId xmlns:p14="http://schemas.microsoft.com/office/powerpoint/2010/main" val="1930561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What is your philosophy on PE – what is the aims of PE? Why is it important for children to move? Does your values of movement change for each </a:t>
            </a:r>
            <a:r>
              <a:rPr lang="en-US" dirty="0" err="1">
                <a:cs typeface="Calibri"/>
              </a:rPr>
              <a:t>lifestage</a:t>
            </a:r>
            <a:r>
              <a:rPr lang="en-US" dirty="0">
                <a:cs typeface="Calibri"/>
              </a:rPr>
              <a:t>? Where does this all come from? Have your experiences led to this philosophy</a:t>
            </a:r>
          </a:p>
          <a:p>
            <a:r>
              <a:rPr lang="en-GB" dirty="0"/>
              <a:t> from policy...coming from government...influenced by society?</a:t>
            </a:r>
            <a:endParaRPr lang="en-GB" dirty="0">
              <a:cs typeface="Calibri" panose="020F0502020204030204"/>
            </a:endParaRPr>
          </a:p>
          <a:p>
            <a:endParaRPr lang="en-GB" dirty="0"/>
          </a:p>
          <a:p>
            <a:endParaRPr lang="en-GB" dirty="0"/>
          </a:p>
          <a:p>
            <a:r>
              <a:rPr lang="en-GB" dirty="0"/>
              <a:t>This would then influence what we believe the aims of PE should be – what they learn, how they learn it, why we got into the subject in the first place, and how we feel as it continues to evolve.   But also how did PE come to be the version that we experienced growing up ?  It is the product of multiple factors....curriculum....coming</a:t>
            </a: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8</a:t>
            </a:fld>
            <a:endParaRPr lang="en-US"/>
          </a:p>
        </p:txBody>
      </p:sp>
    </p:spTree>
    <p:extLst>
      <p:ext uri="{BB962C8B-B14F-4D97-AF65-F5344CB8AC3E}">
        <p14:creationId xmlns:p14="http://schemas.microsoft.com/office/powerpoint/2010/main" val="3185907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50:28 – 55:15 Whitehead Phys Lit – Embodiment</a:t>
            </a:r>
            <a:endParaRPr lang="en-US" dirty="0">
              <a:cs typeface="Calibri"/>
            </a:endParaRPr>
          </a:p>
          <a:p>
            <a:r>
              <a:rPr lang="en-US" dirty="0"/>
              <a:t>We will discuss this more next weekend! </a:t>
            </a:r>
            <a:endParaRPr lang="en-US" dirty="0">
              <a:cs typeface="Calibri"/>
            </a:endParaRP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9</a:t>
            </a:fld>
            <a:endParaRPr lang="en-US"/>
          </a:p>
        </p:txBody>
      </p:sp>
    </p:spTree>
    <p:extLst>
      <p:ext uri="{BB962C8B-B14F-4D97-AF65-F5344CB8AC3E}">
        <p14:creationId xmlns:p14="http://schemas.microsoft.com/office/powerpoint/2010/main" val="499763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PE is led by society and culture why hasn’t it changed? Have the questions stopped being asked of PE? If the questions have kept being asked what has happened to the answers or the actions?</a:t>
            </a:r>
          </a:p>
          <a:p>
            <a:endParaRPr lang="en-GB" dirty="0"/>
          </a:p>
          <a:p>
            <a:r>
              <a:rPr lang="en-GB" dirty="0"/>
              <a:t>In your first week of reading</a:t>
            </a:r>
          </a:p>
          <a:p>
            <a:r>
              <a:rPr lang="en-GB" dirty="0"/>
              <a:t>Kirk 1992 goes into detail of the evolution of PE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Is the subject an end in itself, or a means to other ends</a:t>
            </a:r>
            <a:r>
              <a:rPr lang="en-GB" dirty="0"/>
              <a:t>? (Whitehead, 2000)</a:t>
            </a:r>
          </a:p>
          <a:p>
            <a:endParaRPr lang="en-GB"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10</a:t>
            </a:fld>
            <a:endParaRPr lang="en-GB"/>
          </a:p>
        </p:txBody>
      </p:sp>
    </p:spTree>
    <p:extLst>
      <p:ext uri="{BB962C8B-B14F-4D97-AF65-F5344CB8AC3E}">
        <p14:creationId xmlns:p14="http://schemas.microsoft.com/office/powerpoint/2010/main" val="8198740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Joe Wicks</a:t>
            </a:r>
          </a:p>
          <a:p>
            <a:r>
              <a:rPr lang="en-GB" dirty="0"/>
              <a:t>Social justice </a:t>
            </a:r>
          </a:p>
        </p:txBody>
      </p:sp>
      <p:sp>
        <p:nvSpPr>
          <p:cNvPr id="4" name="Slide Number Placeholder 3"/>
          <p:cNvSpPr>
            <a:spLocks noGrp="1"/>
          </p:cNvSpPr>
          <p:nvPr>
            <p:ph type="sldNum" sz="quarter" idx="5"/>
          </p:nvPr>
        </p:nvSpPr>
        <p:spPr/>
        <p:txBody>
          <a:bodyPr/>
          <a:lstStyle/>
          <a:p>
            <a:fld id="{0BB5B09A-0FAD-2F4A-A5BB-AF6660C144CB}" type="slidenum">
              <a:rPr lang="en-US" smtClean="0"/>
              <a:t>11</a:t>
            </a:fld>
            <a:endParaRPr lang="en-US"/>
          </a:p>
        </p:txBody>
      </p:sp>
    </p:spTree>
    <p:extLst>
      <p:ext uri="{BB962C8B-B14F-4D97-AF65-F5344CB8AC3E}">
        <p14:creationId xmlns:p14="http://schemas.microsoft.com/office/powerpoint/2010/main" val="1181587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Post-it notes</a:t>
            </a:r>
          </a:p>
          <a:p>
            <a:endParaRPr lang="en-GB" dirty="0"/>
          </a:p>
          <a:p>
            <a:r>
              <a:rPr lang="en-GB" dirty="0"/>
              <a:t>What are the roles that are similar to PE, what does society ‘mix’ us up with? Confuse with differences? What are the differences? What is the uniqueness of PE?</a:t>
            </a:r>
          </a:p>
          <a:p>
            <a:endParaRPr lang="en-GB" dirty="0"/>
          </a:p>
          <a:p>
            <a:endParaRPr lang="en-GB" dirty="0"/>
          </a:p>
          <a:p>
            <a:r>
              <a:rPr lang="en-GB" b="0" i="0" dirty="0">
                <a:solidFill>
                  <a:srgbClr val="212529"/>
                </a:solidFill>
                <a:effectLst/>
                <a:latin typeface="-apple-system"/>
              </a:rPr>
              <a:t>4. Review national curriculum documentation and identify key learning outcomes for Physical Education. Are they relevant and achievable? What are the implications for teaching methodology?</a:t>
            </a:r>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12</a:t>
            </a:fld>
            <a:endParaRPr lang="en-US"/>
          </a:p>
        </p:txBody>
      </p:sp>
    </p:spTree>
    <p:extLst>
      <p:ext uri="{BB962C8B-B14F-4D97-AF65-F5344CB8AC3E}">
        <p14:creationId xmlns:p14="http://schemas.microsoft.com/office/powerpoint/2010/main" val="18398724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answering the question "what should students learn?" We have started to look at what influences this, it is PE that is most influenced by society. </a:t>
            </a:r>
          </a:p>
          <a:p>
            <a:r>
              <a:rPr lang="en-US" dirty="0"/>
              <a:t>Who therefore decides what is learn or how it is taught?</a:t>
            </a:r>
            <a:endParaRPr lang="en-US" dirty="0">
              <a:cs typeface="Calibri"/>
            </a:endParaRPr>
          </a:p>
          <a:p>
            <a:r>
              <a:rPr lang="en-US" dirty="0"/>
              <a:t>External political and socio-economic forces also voices from within schools and wider school community that influence what changes are made to certain aspects of the school and education</a:t>
            </a:r>
            <a:endParaRPr lang="en-US" dirty="0">
              <a:cs typeface="Calibri"/>
            </a:endParaRPr>
          </a:p>
          <a:p>
            <a:r>
              <a:rPr lang="en-US" dirty="0"/>
              <a:t>Parents, teachers, school leaders all have opinions based on their beliefs from previous experiences and what learning they deem to be important.</a:t>
            </a:r>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17</a:t>
            </a:fld>
            <a:endParaRPr lang="en-GB"/>
          </a:p>
        </p:txBody>
      </p:sp>
    </p:spTree>
    <p:extLst>
      <p:ext uri="{BB962C8B-B14F-4D97-AF65-F5344CB8AC3E}">
        <p14:creationId xmlns:p14="http://schemas.microsoft.com/office/powerpoint/2010/main" val="3549651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Ken Robinson’s importance for change</a:t>
            </a:r>
          </a:p>
          <a:p>
            <a:endParaRPr lang="en-GB" dirty="0"/>
          </a:p>
          <a:p>
            <a:r>
              <a:rPr lang="en-GB" dirty="0"/>
              <a:t>What are your take aways here?</a:t>
            </a:r>
          </a:p>
          <a:p>
            <a:r>
              <a:rPr lang="en-GB" dirty="0"/>
              <a:t>Key things to remember? Interesting points?</a:t>
            </a:r>
          </a:p>
        </p:txBody>
      </p:sp>
      <p:sp>
        <p:nvSpPr>
          <p:cNvPr id="4" name="Slide Number Placeholder 3"/>
          <p:cNvSpPr>
            <a:spLocks noGrp="1"/>
          </p:cNvSpPr>
          <p:nvPr>
            <p:ph type="sldNum" sz="quarter" idx="5"/>
          </p:nvPr>
        </p:nvSpPr>
        <p:spPr/>
        <p:txBody>
          <a:bodyPr/>
          <a:lstStyle/>
          <a:p>
            <a:fld id="{0BB5B09A-0FAD-2F4A-A5BB-AF6660C144CB}" type="slidenum">
              <a:rPr lang="en-US" smtClean="0"/>
              <a:t>18</a:t>
            </a:fld>
            <a:endParaRPr lang="en-US"/>
          </a:p>
        </p:txBody>
      </p:sp>
    </p:spTree>
    <p:extLst>
      <p:ext uri="{BB962C8B-B14F-4D97-AF65-F5344CB8AC3E}">
        <p14:creationId xmlns:p14="http://schemas.microsoft.com/office/powerpoint/2010/main" val="11058243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answering the question "what should students learn?" We have started to look at what influences this, it is PE that is most influenced by society. </a:t>
            </a:r>
          </a:p>
          <a:p>
            <a:r>
              <a:rPr lang="en-US" dirty="0"/>
              <a:t>Who therefore decides what is learn or how it is taught?</a:t>
            </a:r>
            <a:endParaRPr lang="en-US" dirty="0">
              <a:cs typeface="Calibri"/>
            </a:endParaRPr>
          </a:p>
          <a:p>
            <a:r>
              <a:rPr lang="en-US" dirty="0"/>
              <a:t>External political and socio-economic forces also voices from within schools and wider school community that influence what changes are made to certain aspects of the school and education</a:t>
            </a:r>
            <a:endParaRPr lang="en-US" dirty="0">
              <a:cs typeface="Calibri"/>
            </a:endParaRPr>
          </a:p>
          <a:p>
            <a:r>
              <a:rPr lang="en-US" dirty="0"/>
              <a:t>Parents, teachers, school leaders all have opinions based on their beliefs from previous experiences and what learning they deem to be important.</a:t>
            </a:r>
          </a:p>
          <a:p>
            <a:endParaRPr lang="en-US" dirty="0">
              <a:cs typeface="Calibri"/>
            </a:endParaRPr>
          </a:p>
          <a:p>
            <a:r>
              <a:rPr lang="en-US" dirty="0">
                <a:cs typeface="Calibri"/>
              </a:rPr>
              <a:t>Who are the AGENTS OF CHANGE?</a:t>
            </a:r>
          </a:p>
          <a:p>
            <a:r>
              <a:rPr lang="en-US" dirty="0">
                <a:cs typeface="Calibri"/>
              </a:rPr>
              <a:t>Where is the teacher? Where should the teacher be?</a:t>
            </a:r>
          </a:p>
          <a:p>
            <a:endParaRPr lang="en-US"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19</a:t>
            </a:fld>
            <a:endParaRPr lang="en-GB"/>
          </a:p>
        </p:txBody>
      </p:sp>
    </p:spTree>
    <p:extLst>
      <p:ext uri="{BB962C8B-B14F-4D97-AF65-F5344CB8AC3E}">
        <p14:creationId xmlns:p14="http://schemas.microsoft.com/office/powerpoint/2010/main" val="16843009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Place of teachers has been considered in the change process</a:t>
            </a:r>
          </a:p>
          <a:p>
            <a:endParaRPr lang="en-US" dirty="0"/>
          </a:p>
          <a:p>
            <a:r>
              <a:rPr lang="en-US" dirty="0"/>
              <a:t>60s-70s – What do you think would be the issue with this??</a:t>
            </a:r>
            <a:endParaRPr lang="en-US" dirty="0">
              <a:cs typeface="Calibri"/>
            </a:endParaRPr>
          </a:p>
          <a:p>
            <a:r>
              <a:rPr lang="en-US" dirty="0"/>
              <a:t> failed to consider the local influences and specific contexts that would impact the initiative being successful</a:t>
            </a:r>
            <a:endParaRPr lang="en-US" dirty="0">
              <a:cs typeface="Calibri"/>
            </a:endParaRPr>
          </a:p>
          <a:p>
            <a:r>
              <a:rPr lang="en-US" dirty="0"/>
              <a:t>Teachers realities (Huberman, 1980; Cohen and Hill, 2001; Day and Gu, 2010) “Daily Press”</a:t>
            </a:r>
            <a:endParaRPr lang="en-US" dirty="0">
              <a:cs typeface="Calibri"/>
            </a:endParaRPr>
          </a:p>
          <a:p>
            <a:r>
              <a:rPr lang="en-US" dirty="0"/>
              <a:t>Cultural and situational realities may require new values and practices from teachers when adopting change – depending on how these realities are addressed or ignored will inevitably have an impact on whether the changes become meaningful.</a:t>
            </a:r>
            <a:endParaRPr lang="en-US" dirty="0">
              <a:cs typeface="Calibri"/>
            </a:endParaRPr>
          </a:p>
          <a:p>
            <a:endParaRPr lang="en-US" dirty="0"/>
          </a:p>
          <a:p>
            <a:r>
              <a:rPr lang="en-US" dirty="0"/>
              <a:t>Vital that teachers find ownership over, commitment to and clarity of the nature of the reform (Fullan, 2016)</a:t>
            </a:r>
            <a:endParaRPr lang="en-US" dirty="0">
              <a:cs typeface="Calibri"/>
            </a:endParaRPr>
          </a:p>
          <a:p>
            <a:endParaRPr lang="en-US" dirty="0"/>
          </a:p>
          <a:p>
            <a:r>
              <a:rPr lang="en-US" dirty="0"/>
              <a:t>[Practical example of this teachers did not know why the intervention was being done ** introduce masters study**]</a:t>
            </a:r>
            <a:endParaRPr lang="en-US" dirty="0">
              <a:cs typeface="Calibri"/>
            </a:endParaRPr>
          </a:p>
          <a:p>
            <a:endParaRPr lang="en-US" dirty="0"/>
          </a:p>
          <a:p>
            <a:r>
              <a:rPr lang="en-US" dirty="0"/>
              <a:t>Bottom up – What do you think would be the issue of this?</a:t>
            </a:r>
            <a:endParaRPr lang="en-US" dirty="0">
              <a:cs typeface="Calibri"/>
            </a:endParaRPr>
          </a:p>
          <a:p>
            <a:endParaRPr lang="en-US" dirty="0"/>
          </a:p>
          <a:p>
            <a:r>
              <a:rPr lang="en-US" dirty="0"/>
              <a:t>curricular were created that were poorly resourced and loosely assessed (Macdonald, 2003: </a:t>
            </a:r>
            <a:r>
              <a:rPr lang="en-US" dirty="0" err="1"/>
              <a:t>fullan</a:t>
            </a:r>
            <a:r>
              <a:rPr lang="en-US" dirty="0"/>
              <a:t>, 1999)</a:t>
            </a:r>
          </a:p>
          <a:p>
            <a:endParaRPr lang="en-US" dirty="0">
              <a:cs typeface="Calibri"/>
            </a:endParaRPr>
          </a:p>
          <a:p>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20</a:t>
            </a:fld>
            <a:endParaRPr lang="en-GB"/>
          </a:p>
        </p:txBody>
      </p:sp>
    </p:spTree>
    <p:extLst>
      <p:ext uri="{BB962C8B-B14F-4D97-AF65-F5344CB8AC3E}">
        <p14:creationId xmlns:p14="http://schemas.microsoft.com/office/powerpoint/2010/main" val="13530488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More generally, when thinking of changes needed to keep the curriculum relevant and able to answer issues within society the process is complex.</a:t>
            </a:r>
            <a:endParaRPr lang="en-US" dirty="0"/>
          </a:p>
          <a:p>
            <a:r>
              <a:rPr lang="en-US" sz="1200" b="0" i="0" kern="1200" dirty="0">
                <a:solidFill>
                  <a:schemeClr val="tx1"/>
                </a:solidFill>
                <a:effectLst/>
                <a:latin typeface="+mn-lt"/>
                <a:ea typeface="+mn-ea"/>
                <a:cs typeface="+mn-cs"/>
              </a:rPr>
              <a:t>Understandably, the term ‘complexity’ has been used by several authors and researchers to describe this multi-dimensional process of change and the intricacies of school structures that can influence it (Jess et al., 2011; Ennis, 2013; Fullan, 1999). Embracing this complexity and understanding that each dynamic structure involves pulling forces that can help place it “on the edge of chaos” (Brown and Eisenhardt, 1997; Fullan, 1999: 5), in a balance “between stability and instability” (Stacey, 1996). It is here that effective change will happen. However, ‘here’ is not comfortable. ‘Here’ agents of change have had to cope with uncertainty and failures.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Let’s discuss this from your own experiences – when pedagogy changes for you/ with you around you? What are your experiences? What helps keeping complexity in check? Examples? When has change not worked? Why? </a:t>
            </a:r>
            <a:endParaRPr lang="en-US" dirty="0">
              <a:cs typeface="Calibri"/>
            </a:endParaRPr>
          </a:p>
          <a:p>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21</a:t>
            </a:fld>
            <a:endParaRPr lang="en-GB"/>
          </a:p>
        </p:txBody>
      </p:sp>
    </p:spTree>
    <p:extLst>
      <p:ext uri="{BB962C8B-B14F-4D97-AF65-F5344CB8AC3E}">
        <p14:creationId xmlns:p14="http://schemas.microsoft.com/office/powerpoint/2010/main" val="27246229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DOOR: Therefore it is important in any change to the curriculum the teacher finds ownership throughout the change process</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22</a:t>
            </a:fld>
            <a:endParaRPr lang="en-GB"/>
          </a:p>
        </p:txBody>
      </p:sp>
    </p:spTree>
    <p:extLst>
      <p:ext uri="{BB962C8B-B14F-4D97-AF65-F5344CB8AC3E}">
        <p14:creationId xmlns:p14="http://schemas.microsoft.com/office/powerpoint/2010/main" val="7817967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Dimensions and concepts of curriculum reform or change</a:t>
            </a:r>
            <a:endParaRPr lang="en-US" dirty="0">
              <a:ea typeface="+mn-ea"/>
              <a:cs typeface="+mn-cs"/>
            </a:endParaRPr>
          </a:p>
          <a:p>
            <a:r>
              <a:rPr lang="en-US" dirty="0">
                <a:cs typeface="Calibri"/>
              </a:rPr>
              <a:t>What can be involved in curriculum change?</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Fullan and Pomfret (1977: 361)</a:t>
            </a:r>
            <a:endParaRPr lang="en-US" sz="1200" b="0" i="0" kern="1200" dirty="0">
              <a:solidFill>
                <a:schemeClr val="tx1"/>
              </a:solidFill>
              <a:effectLst/>
              <a:latin typeface="+mn-lt"/>
              <a:cs typeface="Calibri"/>
            </a:endParaRPr>
          </a:p>
          <a:p>
            <a:r>
              <a:rPr lang="en-US" sz="1200" b="0" i="0" kern="1200" dirty="0">
                <a:solidFill>
                  <a:schemeClr val="tx1"/>
                </a:solidFill>
                <a:effectLst/>
                <a:latin typeface="+mn-lt"/>
                <a:ea typeface="+mn-ea"/>
                <a:cs typeface="+mn-cs"/>
              </a:rPr>
              <a:t>Change in:</a:t>
            </a:r>
            <a:endParaRPr lang="en-US" sz="1200" b="0" i="0" kern="1200" dirty="0">
              <a:solidFill>
                <a:schemeClr val="tx1"/>
              </a:solidFill>
              <a:effectLst/>
              <a:latin typeface="+mn-lt"/>
              <a:cs typeface="Calibri"/>
            </a:endParaRPr>
          </a:p>
          <a:p>
            <a:pPr marL="228600" indent="-228600">
              <a:buAutoNum type="alphaLcParenR"/>
            </a:pPr>
            <a:r>
              <a:rPr lang="en-US" sz="1200" b="0" i="0" kern="1200" dirty="0">
                <a:solidFill>
                  <a:schemeClr val="tx1"/>
                </a:solidFill>
                <a:effectLst/>
                <a:latin typeface="+mn-lt"/>
                <a:ea typeface="+mn-ea"/>
                <a:cs typeface="+mn-cs"/>
              </a:rPr>
              <a:t>Subject mater and materials</a:t>
            </a:r>
            <a:endParaRPr lang="en-US" sz="1200" b="0" i="0" kern="1200" dirty="0">
              <a:solidFill>
                <a:schemeClr val="tx1"/>
              </a:solidFill>
              <a:effectLst/>
              <a:latin typeface="+mn-lt"/>
              <a:cs typeface="Calibri"/>
            </a:endParaRPr>
          </a:p>
          <a:p>
            <a:pPr marL="228600" indent="-228600">
              <a:buAutoNum type="alphaLcParenR"/>
            </a:pP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structure</a:t>
            </a:r>
            <a:endParaRPr lang="en-US" sz="1200" b="0" i="0" kern="1200" dirty="0">
              <a:solidFill>
                <a:schemeClr val="tx1"/>
              </a:solidFill>
              <a:effectLst/>
              <a:latin typeface="+mn-lt"/>
              <a:cs typeface="Calibri"/>
            </a:endParaRPr>
          </a:p>
          <a:p>
            <a:pPr marL="228600" indent="-228600">
              <a:buAutoNum type="alphaLcParenR"/>
            </a:pPr>
            <a:r>
              <a:rPr lang="en-US" sz="1200" b="0" i="0" kern="1200" dirty="0">
                <a:solidFill>
                  <a:schemeClr val="tx1"/>
                </a:solidFill>
                <a:effectLst/>
                <a:latin typeface="+mn-lt"/>
                <a:ea typeface="+mn-ea"/>
                <a:cs typeface="+mn-cs"/>
              </a:rPr>
              <a:t>Role/ behavior</a:t>
            </a:r>
            <a:endParaRPr lang="en-US" sz="1200" b="0" i="0" kern="1200" dirty="0">
              <a:solidFill>
                <a:schemeClr val="tx1"/>
              </a:solidFill>
              <a:effectLst/>
              <a:latin typeface="+mn-lt"/>
              <a:cs typeface="Calibri"/>
            </a:endParaRPr>
          </a:p>
          <a:p>
            <a:pPr marL="228600" indent="-228600">
              <a:buAutoNum type="alphaLcParenR"/>
            </a:pPr>
            <a:r>
              <a:rPr lang="en-US" sz="1200" b="0" i="0" kern="1200" dirty="0">
                <a:solidFill>
                  <a:schemeClr val="tx1"/>
                </a:solidFill>
                <a:effectLst/>
                <a:latin typeface="+mn-lt"/>
                <a:ea typeface="+mn-ea"/>
                <a:cs typeface="+mn-cs"/>
              </a:rPr>
              <a:t>Knowledge and understanding</a:t>
            </a:r>
            <a:endParaRPr lang="en-US" sz="1200" b="0" i="0" kern="1200" dirty="0">
              <a:solidFill>
                <a:schemeClr val="tx1"/>
              </a:solidFill>
              <a:effectLst/>
              <a:latin typeface="+mn-lt"/>
              <a:cs typeface="Calibri"/>
            </a:endParaRPr>
          </a:p>
          <a:p>
            <a:pPr marL="228600" indent="-228600">
              <a:buAutoNum type="alphaLcParenR"/>
            </a:pPr>
            <a:r>
              <a:rPr lang="en-US" sz="1200" b="0" i="0" kern="1200" dirty="0">
                <a:solidFill>
                  <a:schemeClr val="tx1"/>
                </a:solidFill>
                <a:effectLst/>
                <a:latin typeface="+mn-lt"/>
                <a:ea typeface="+mn-ea"/>
                <a:cs typeface="+mn-cs"/>
              </a:rPr>
              <a:t>Value internalization</a:t>
            </a:r>
            <a:endParaRPr lang="en-US" sz="1200" b="0" i="0" kern="1200" dirty="0">
              <a:solidFill>
                <a:schemeClr val="tx1"/>
              </a:solidFill>
              <a:effectLst/>
              <a:latin typeface="+mn-lt"/>
              <a:cs typeface="Calibri"/>
            </a:endParaRPr>
          </a:p>
          <a:p>
            <a:pPr marL="228600" indent="-228600">
              <a:buAutoNum type="alphaLcParenR"/>
            </a:pPr>
            <a:endParaRPr lang="en-US" sz="1200" b="0" i="0" kern="1200" dirty="0">
              <a:solidFill>
                <a:schemeClr val="tx1"/>
              </a:solidFill>
              <a:effectLst/>
              <a:latin typeface="+mn-lt"/>
              <a:ea typeface="+mn-ea"/>
              <a:cs typeface="+mn-cs"/>
            </a:endParaRPr>
          </a:p>
          <a:p>
            <a:endParaRPr lang="en-US" dirty="0"/>
          </a:p>
          <a:p>
            <a:r>
              <a:rPr lang="en-US" dirty="0"/>
              <a:t>Key aspects or concepts of change according to Timperley</a:t>
            </a:r>
            <a:r>
              <a:rPr lang="en-US" sz="1200" b="0" i="0" kern="1200" dirty="0">
                <a:solidFill>
                  <a:schemeClr val="tx1"/>
                </a:solidFill>
                <a:effectLst/>
                <a:latin typeface="+mn-lt"/>
                <a:ea typeface="+mn-ea"/>
                <a:cs typeface="+mn-cs"/>
              </a:rPr>
              <a:t> and Parr (2005</a:t>
            </a:r>
            <a:r>
              <a:rPr lang="en-US" dirty="0"/>
              <a:t>) are </a:t>
            </a:r>
            <a:r>
              <a:rPr lang="en-US" sz="1200" b="0" i="0" kern="1200" dirty="0">
                <a:solidFill>
                  <a:schemeClr val="tx1"/>
                </a:solidFill>
                <a:effectLst/>
                <a:latin typeface="+mn-lt"/>
                <a:ea typeface="+mn-ea"/>
                <a:cs typeface="+mn-cs"/>
              </a:rPr>
              <a:t>beliefs and values; knowledge and skills; outcomes</a:t>
            </a:r>
            <a:endParaRPr lang="en-US" sz="1200" b="0" i="0" kern="1200" dirty="0">
              <a:solidFill>
                <a:schemeClr val="tx1"/>
              </a:solidFill>
              <a:effectLst/>
              <a:latin typeface="+mn-lt"/>
              <a:cs typeface="Calibri"/>
            </a:endParaRPr>
          </a:p>
          <a:p>
            <a:pPr marL="0" indent="0">
              <a:buNone/>
            </a:pPr>
            <a:endParaRPr lang="en-US" sz="1200" b="0" i="0" kern="1200" dirty="0">
              <a:solidFill>
                <a:schemeClr val="tx1"/>
              </a:solidFill>
              <a:effectLst/>
              <a:latin typeface="+mn-lt"/>
              <a:cs typeface="Calibri"/>
            </a:endParaRPr>
          </a:p>
          <a:p>
            <a:pPr marL="0" indent="0">
              <a:buNone/>
            </a:pPr>
            <a:endParaRPr lang="en-US" sz="1200" b="0" i="0" kern="1200" dirty="0">
              <a:solidFill>
                <a:schemeClr val="tx1"/>
              </a:solidFill>
              <a:effectLst/>
              <a:latin typeface="+mn-lt"/>
              <a:ea typeface="+mn-ea"/>
              <a:cs typeface="+mn-cs"/>
            </a:endParaRPr>
          </a:p>
          <a:p>
            <a:r>
              <a:rPr lang="en-US" dirty="0"/>
              <a:t>Because beliefs and values are so heavily involved in successful change it is vital</a:t>
            </a:r>
            <a:r>
              <a:rPr lang="en-US" sz="1200" b="0" i="0" kern="1200" dirty="0">
                <a:solidFill>
                  <a:schemeClr val="tx1"/>
                </a:solidFill>
                <a:effectLst/>
                <a:latin typeface="+mn-lt"/>
                <a:ea typeface="+mn-ea"/>
                <a:cs typeface="+mn-cs"/>
              </a:rPr>
              <a:t> for teachers to find meaning throughout the change process – </a:t>
            </a:r>
            <a:r>
              <a:rPr lang="en-US" dirty="0"/>
              <a:t>"</a:t>
            </a:r>
            <a:r>
              <a:rPr lang="en-US" sz="1200" b="0" i="0" kern="1200" dirty="0">
                <a:solidFill>
                  <a:schemeClr val="tx1"/>
                </a:solidFill>
                <a:effectLst/>
                <a:latin typeface="+mn-lt"/>
                <a:ea typeface="+mn-ea"/>
                <a:cs typeface="+mn-cs"/>
              </a:rPr>
              <a:t>meaning fuels motivation</a:t>
            </a:r>
            <a:r>
              <a:rPr lang="en-US" dirty="0"/>
              <a:t>" (Fullan, 2016)</a:t>
            </a:r>
            <a:endParaRPr lang="en-US" sz="1200" b="0" i="0" kern="1200" dirty="0">
              <a:solidFill>
                <a:schemeClr val="tx1"/>
              </a:solidFill>
              <a:effectLst/>
              <a:latin typeface="+mn-lt"/>
              <a:cs typeface="Calibri"/>
            </a:endParaRP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Each stage</a:t>
            </a:r>
            <a:endParaRPr lang="en-US" sz="1200" b="0" i="0" kern="1200" dirty="0">
              <a:solidFill>
                <a:schemeClr val="tx1"/>
              </a:solidFill>
              <a:effectLst/>
              <a:latin typeface="+mn-lt"/>
              <a:cs typeface="Calibri"/>
            </a:endParaRPr>
          </a:p>
          <a:p>
            <a:r>
              <a:rPr lang="en-US" sz="1200" b="0" i="0" kern="1200" dirty="0">
                <a:solidFill>
                  <a:schemeClr val="tx1"/>
                </a:solidFill>
                <a:effectLst/>
                <a:latin typeface="+mn-lt"/>
                <a:ea typeface="+mn-ea"/>
                <a:cs typeface="+mn-cs"/>
              </a:rPr>
              <a:t>Initiation</a:t>
            </a:r>
            <a:endParaRPr lang="en-US" sz="1200" b="0" i="0" kern="1200" dirty="0">
              <a:solidFill>
                <a:schemeClr val="tx1"/>
              </a:solidFill>
              <a:effectLst/>
              <a:latin typeface="+mn-lt"/>
              <a:cs typeface="Calibri"/>
            </a:endParaRPr>
          </a:p>
          <a:p>
            <a:r>
              <a:rPr lang="en-US" sz="1200" b="0" i="0" kern="1200" dirty="0">
                <a:solidFill>
                  <a:schemeClr val="tx1"/>
                </a:solidFill>
                <a:effectLst/>
                <a:latin typeface="+mn-lt"/>
                <a:ea typeface="+mn-ea"/>
                <a:cs typeface="+mn-cs"/>
              </a:rPr>
              <a:t>Implementation</a:t>
            </a:r>
            <a:endParaRPr lang="en-US" sz="1200" b="0" i="0" kern="1200" dirty="0">
              <a:solidFill>
                <a:schemeClr val="tx1"/>
              </a:solidFill>
              <a:effectLst/>
              <a:latin typeface="+mn-lt"/>
              <a:cs typeface="Calibri"/>
            </a:endParaRPr>
          </a:p>
          <a:p>
            <a:r>
              <a:rPr lang="en-US" sz="1200" b="0" i="0" kern="1200" dirty="0" err="1">
                <a:solidFill>
                  <a:schemeClr val="tx1"/>
                </a:solidFill>
                <a:effectLst/>
                <a:latin typeface="+mn-lt"/>
                <a:ea typeface="+mn-ea"/>
                <a:cs typeface="+mn-cs"/>
              </a:rPr>
              <a:t>Institutionalisation</a:t>
            </a:r>
            <a:r>
              <a:rPr lang="en-US" sz="1200" b="0" i="0" kern="1200" dirty="0">
                <a:solidFill>
                  <a:schemeClr val="tx1"/>
                </a:solidFill>
                <a:effectLst/>
                <a:latin typeface="+mn-lt"/>
                <a:ea typeface="+mn-ea"/>
                <a:cs typeface="+mn-cs"/>
              </a:rPr>
              <a:t>/ continuation</a:t>
            </a:r>
            <a:endParaRPr lang="en-US" sz="1200" b="0" i="0" kern="1200" dirty="0">
              <a:solidFill>
                <a:schemeClr val="tx1"/>
              </a:solidFill>
              <a:effectLst/>
              <a:latin typeface="+mn-lt"/>
              <a:cs typeface="Calibri"/>
            </a:endParaRPr>
          </a:p>
          <a:p>
            <a:r>
              <a:rPr lang="en-US" sz="1200" b="0" i="0" kern="1200" dirty="0">
                <a:solidFill>
                  <a:schemeClr val="tx1"/>
                </a:solidFill>
                <a:effectLst/>
                <a:latin typeface="+mn-lt"/>
                <a:ea typeface="+mn-ea"/>
                <a:cs typeface="+mn-cs"/>
              </a:rPr>
              <a:t> </a:t>
            </a:r>
            <a:endParaRPr lang="en-US" sz="1200" b="0" i="0" kern="1200" dirty="0">
              <a:solidFill>
                <a:schemeClr val="tx1"/>
              </a:solidFill>
              <a:effectLst/>
              <a:latin typeface="+mn-lt"/>
              <a:cs typeface="Calibri"/>
            </a:endParaRPr>
          </a:p>
          <a:p>
            <a:r>
              <a:rPr lang="en-US" sz="1200" b="0" i="0" kern="1200" dirty="0">
                <a:solidFill>
                  <a:schemeClr val="tx1"/>
                </a:solidFill>
                <a:effectLst/>
                <a:latin typeface="+mn-lt"/>
                <a:ea typeface="+mn-ea"/>
                <a:cs typeface="+mn-cs"/>
              </a:rPr>
              <a:t>What does meaning look like for teachers through each phase</a:t>
            </a:r>
            <a:endParaRPr lang="en-US" sz="1200" b="0" i="0" kern="1200" dirty="0">
              <a:solidFill>
                <a:schemeClr val="tx1"/>
              </a:solidFill>
              <a:effectLst/>
              <a:latin typeface="+mn-lt"/>
              <a:cs typeface="Calibri"/>
            </a:endParaRPr>
          </a:p>
          <a:p>
            <a:pPr marL="171450" indent="-171450">
              <a:buFontTx/>
              <a:buChar char="-"/>
            </a:pPr>
            <a:r>
              <a:rPr lang="en-US" sz="1200" b="0" i="0" kern="1200" dirty="0">
                <a:solidFill>
                  <a:schemeClr val="tx1"/>
                </a:solidFill>
                <a:effectLst/>
                <a:latin typeface="+mn-lt"/>
                <a:ea typeface="+mn-ea"/>
                <a:cs typeface="+mn-cs"/>
              </a:rPr>
              <a:t>Autonomy and ownership</a:t>
            </a:r>
            <a:endParaRPr lang="en-US" sz="1200" b="0" i="0" kern="1200" dirty="0">
              <a:solidFill>
                <a:schemeClr val="tx1"/>
              </a:solidFill>
              <a:effectLst/>
              <a:latin typeface="+mn-lt"/>
              <a:cs typeface="Calibri"/>
            </a:endParaRPr>
          </a:p>
          <a:p>
            <a:pPr marL="171450" indent="-171450">
              <a:buFontTx/>
              <a:buChar char="-"/>
            </a:pPr>
            <a:r>
              <a:rPr lang="en-US" sz="1200" b="0" i="0" kern="1200" dirty="0">
                <a:solidFill>
                  <a:schemeClr val="tx1"/>
                </a:solidFill>
                <a:effectLst/>
                <a:latin typeface="+mn-lt"/>
                <a:ea typeface="+mn-ea"/>
                <a:cs typeface="+mn-cs"/>
              </a:rPr>
              <a:t>Commitment and motivation</a:t>
            </a:r>
            <a:endParaRPr lang="en-US" sz="1200" b="0" i="0" kern="1200" dirty="0">
              <a:solidFill>
                <a:schemeClr val="tx1"/>
              </a:solidFill>
              <a:effectLst/>
              <a:latin typeface="+mn-lt"/>
              <a:cs typeface="Calibri"/>
            </a:endParaRPr>
          </a:p>
          <a:p>
            <a:pPr marL="171450" indent="-171450">
              <a:buFontTx/>
              <a:buChar char="-"/>
            </a:pPr>
            <a:r>
              <a:rPr lang="en-US" sz="1200" b="0" i="0" kern="1200" dirty="0">
                <a:solidFill>
                  <a:schemeClr val="tx1"/>
                </a:solidFill>
                <a:effectLst/>
                <a:latin typeface="+mn-lt"/>
                <a:ea typeface="+mn-ea"/>
                <a:cs typeface="+mn-cs"/>
              </a:rPr>
              <a:t>Clarity</a:t>
            </a:r>
            <a:endParaRPr lang="en-US" sz="1200" b="0" i="0" kern="1200" dirty="0">
              <a:solidFill>
                <a:schemeClr val="tx1"/>
              </a:solidFill>
              <a:effectLst/>
              <a:latin typeface="+mn-lt"/>
              <a:cs typeface="Calibri"/>
            </a:endParaRPr>
          </a:p>
          <a:p>
            <a:pPr marL="171450" indent="-171450">
              <a:buFontTx/>
              <a:buChar char="-"/>
            </a:pPr>
            <a:r>
              <a:rPr lang="en-US" sz="1200" b="0" i="0" kern="1200" dirty="0">
                <a:solidFill>
                  <a:schemeClr val="tx1"/>
                </a:solidFill>
                <a:effectLst/>
                <a:latin typeface="+mn-lt"/>
                <a:ea typeface="+mn-ea"/>
                <a:cs typeface="+mn-cs"/>
              </a:rPr>
              <a:t>Local interpretation (Fullan, 2016)</a:t>
            </a:r>
            <a:endParaRPr lang="en-US" sz="1200" b="0" i="0" kern="1200" dirty="0">
              <a:solidFill>
                <a:schemeClr val="tx1"/>
              </a:solidFill>
              <a:effectLst/>
              <a:latin typeface="+mn-lt"/>
              <a:cs typeface="Calibri"/>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23</a:t>
            </a:fld>
            <a:endParaRPr lang="en-GB"/>
          </a:p>
        </p:txBody>
      </p:sp>
    </p:spTree>
    <p:extLst>
      <p:ext uri="{BB962C8B-B14F-4D97-AF65-F5344CB8AC3E}">
        <p14:creationId xmlns:p14="http://schemas.microsoft.com/office/powerpoint/2010/main" val="6359413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Look again at this “closed door” – the image of the closed door, although it demonstrates the importance of including teachers in the change process, also shows a teacher that is closed off from the rest of the school where autonomy looks very much like isolation (Fullan, 2016; Mclaughlin and Talbert, 2001). Therefore, it is not as simple as just giving teachers ownership.</a:t>
            </a:r>
            <a:endParaRPr lang="en-US" sz="1200" b="0" i="0" kern="1200" dirty="0">
              <a:solidFill>
                <a:schemeClr val="tx1"/>
              </a:solidFill>
              <a:effectLst/>
              <a:latin typeface="+mn-lt"/>
              <a:cs typeface="Calibri"/>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24</a:t>
            </a:fld>
            <a:endParaRPr lang="en-GB"/>
          </a:p>
        </p:txBody>
      </p:sp>
    </p:spTree>
    <p:extLst>
      <p:ext uri="{BB962C8B-B14F-4D97-AF65-F5344CB8AC3E}">
        <p14:creationId xmlns:p14="http://schemas.microsoft.com/office/powerpoint/2010/main" val="16770727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0" fontAlgn="base" hangingPunct="0">
              <a:spcBef>
                <a:spcPct val="30000"/>
              </a:spcBef>
              <a:spcAft>
                <a:spcPct val="0"/>
              </a:spcAft>
              <a:defRPr/>
            </a:pPr>
            <a:r>
              <a:rPr lang="en-US" dirty="0"/>
              <a:t>The right drivers for whole system success</a:t>
            </a:r>
          </a:p>
          <a:p>
            <a:pPr eaLnBrk="0" fontAlgn="base" hangingPunct="0">
              <a:spcBef>
                <a:spcPct val="30000"/>
              </a:spcBef>
              <a:spcAft>
                <a:spcPct val="0"/>
              </a:spcAft>
              <a:defRPr/>
            </a:pPr>
            <a:endParaRPr lang="en-US" dirty="0"/>
          </a:p>
          <a:p>
            <a:pPr eaLnBrk="0" fontAlgn="base" hangingPunct="0">
              <a:spcBef>
                <a:spcPct val="30000"/>
              </a:spcBef>
              <a:spcAft>
                <a:spcPct val="0"/>
              </a:spcAft>
              <a:defRPr/>
            </a:pPr>
            <a:r>
              <a:rPr lang="en-US" dirty="0"/>
              <a:t>From this Fullan (2011; 2021) highlights the</a:t>
            </a:r>
            <a:r>
              <a:rPr lang="en-US" sz="1200" b="0" i="0" kern="1200" dirty="0">
                <a:solidFill>
                  <a:schemeClr val="tx1"/>
                </a:solidFill>
                <a:effectLst/>
                <a:latin typeface="+mn-lt"/>
                <a:ea typeface="+mn-ea"/>
                <a:cs typeface="+mn-cs"/>
              </a:rPr>
              <a:t> wrong drivers </a:t>
            </a:r>
            <a:r>
              <a:rPr lang="en-US" dirty="0"/>
              <a:t>in reform, for example individual quality vs group quality, suggesting that although the skills and knowledge of the individual teacher are important, the quality of group the teacher is within will nurture and support these skills. Within this wrong drive Fullan also talks about accountability measures where although feedback and appraisals are important, they can also look like pressure and stress when in the wrong culture, rewards for individuals will not encourage shared accountability and teamwork.</a:t>
            </a:r>
            <a:endParaRPr lang="en-US" sz="1200" b="0" i="0" kern="1200" dirty="0">
              <a:solidFill>
                <a:schemeClr val="tx1"/>
              </a:solidFill>
              <a:effectLst/>
              <a:latin typeface="+mn-lt"/>
              <a:cs typeface="Calibri"/>
            </a:endParaRP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25</a:t>
            </a:fld>
            <a:endParaRPr lang="en-US"/>
          </a:p>
        </p:txBody>
      </p:sp>
    </p:spTree>
    <p:extLst>
      <p:ext uri="{BB962C8B-B14F-4D97-AF65-F5344CB8AC3E}">
        <p14:creationId xmlns:p14="http://schemas.microsoft.com/office/powerpoint/2010/main" val="37125557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panose="020F0502020204030204"/>
              </a:rPr>
              <a:t>Another wrong driver is that of business capital</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Business capital – leaders look for flexibility, temporary and inexpensive </a:t>
            </a:r>
            <a:r>
              <a:rPr lang="en-US" sz="1200" b="0" i="0" kern="1200" dirty="0" err="1">
                <a:solidFill>
                  <a:schemeClr val="tx1"/>
                </a:solidFill>
                <a:effectLst/>
                <a:latin typeface="+mn-lt"/>
                <a:ea typeface="+mn-ea"/>
                <a:cs typeface="+mn-cs"/>
              </a:rPr>
              <a:t>assests</a:t>
            </a:r>
            <a:r>
              <a:rPr lang="en-US" sz="1200" b="0" i="0" kern="1200" dirty="0">
                <a:solidFill>
                  <a:schemeClr val="tx1"/>
                </a:solidFill>
                <a:effectLst/>
                <a:latin typeface="+mn-lt"/>
                <a:ea typeface="+mn-ea"/>
                <a:cs typeface="+mn-cs"/>
              </a:rPr>
              <a:t> that can be replaced with technology or when they get burned out – cutting corners leads to the reaching profession is faced with overload and pressure (Scott, stone and Dinham, 2000) and dissatisfaction and disengagement (</a:t>
            </a:r>
            <a:r>
              <a:rPr lang="en-US" sz="1200" b="0" i="0" kern="1200" dirty="0" err="1">
                <a:solidFill>
                  <a:schemeClr val="tx1"/>
                </a:solidFill>
                <a:effectLst/>
                <a:latin typeface="+mn-lt"/>
                <a:ea typeface="+mn-ea"/>
                <a:cs typeface="+mn-cs"/>
              </a:rPr>
              <a:t>fullan</a:t>
            </a:r>
            <a:r>
              <a:rPr lang="en-US" sz="1200" b="0" i="0" kern="1200" dirty="0">
                <a:solidFill>
                  <a:schemeClr val="tx1"/>
                </a:solidFill>
                <a:effectLst/>
                <a:latin typeface="+mn-lt"/>
                <a:ea typeface="+mn-ea"/>
                <a:cs typeface="+mn-cs"/>
              </a:rPr>
              <a:t>, 2016) another wrong driver.</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What Hargreaves and Fullan (2012) highlight as one of the reasons for these wrong drivers is the dominance of business capital in the school systems at present (specifically in US and UK systems). Schools have become for-profit enterprises and market investment for technology, curriculum and testing materials. When organized around a business capital strategy:</a:t>
            </a:r>
          </a:p>
          <a:p>
            <a:pPr marL="171450" indent="-171450">
              <a:buFontTx/>
              <a:buChar char="-"/>
            </a:pPr>
            <a:r>
              <a:rPr lang="en-US" sz="1200" b="0" i="0" kern="1200" dirty="0">
                <a:solidFill>
                  <a:schemeClr val="tx1"/>
                </a:solidFill>
                <a:effectLst/>
                <a:latin typeface="+mn-lt"/>
                <a:ea typeface="+mn-ea"/>
                <a:cs typeface="+mn-cs"/>
              </a:rPr>
              <a:t>Wanting quick returns on business investment and increase immediate returns by lowering investments</a:t>
            </a:r>
          </a:p>
          <a:p>
            <a:pPr marL="171450" indent="-171450">
              <a:buFontTx/>
              <a:buChar char="-"/>
            </a:pPr>
            <a:r>
              <a:rPr lang="en-US" sz="1200" b="0" i="0" kern="1200" dirty="0" err="1">
                <a:solidFill>
                  <a:schemeClr val="tx1"/>
                </a:solidFill>
                <a:effectLst/>
                <a:latin typeface="+mn-lt"/>
                <a:ea typeface="+mn-ea"/>
                <a:cs typeface="+mn-cs"/>
              </a:rPr>
              <a:t>Favours</a:t>
            </a:r>
            <a:r>
              <a:rPr lang="en-US" sz="1200" b="0" i="0" kern="1200" dirty="0">
                <a:solidFill>
                  <a:schemeClr val="tx1"/>
                </a:solidFill>
                <a:effectLst/>
                <a:latin typeface="+mn-lt"/>
                <a:ea typeface="+mn-ea"/>
                <a:cs typeface="+mn-cs"/>
              </a:rPr>
              <a:t> a teaching force that is young, flexible, </a:t>
            </a:r>
            <a:r>
              <a:rPr lang="en-US" sz="1200" b="0" i="0" kern="1200" dirty="0" err="1">
                <a:solidFill>
                  <a:schemeClr val="tx1"/>
                </a:solidFill>
                <a:effectLst/>
                <a:latin typeface="+mn-lt"/>
                <a:ea typeface="+mn-ea"/>
                <a:cs typeface="+mn-cs"/>
              </a:rPr>
              <a:t>tempory</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inexpesive</a:t>
            </a:r>
            <a:r>
              <a:rPr lang="en-US" sz="1200" b="0" i="0" kern="1200" dirty="0">
                <a:solidFill>
                  <a:schemeClr val="tx1"/>
                </a:solidFill>
                <a:effectLst/>
                <a:latin typeface="+mn-lt"/>
                <a:ea typeface="+mn-ea"/>
                <a:cs typeface="+mn-cs"/>
              </a:rPr>
              <a:t> to train at the beginning, un-pensioned at the end, replaceable wherever possible by technology.</a:t>
            </a:r>
          </a:p>
          <a:p>
            <a:pPr marL="171450" indent="-171450">
              <a:buFontTx/>
              <a:buChar char="-"/>
            </a:pPr>
            <a:r>
              <a:rPr lang="en-US" sz="1200" b="0" i="0" kern="1200" dirty="0">
                <a:solidFill>
                  <a:schemeClr val="tx1"/>
                </a:solidFill>
                <a:effectLst/>
                <a:latin typeface="+mn-lt"/>
                <a:ea typeface="+mn-ea"/>
                <a:cs typeface="+mn-cs"/>
              </a:rPr>
              <a:t>Seek out and deploy existing human capital (but don’t invest in it)</a:t>
            </a:r>
          </a:p>
          <a:p>
            <a:pPr marL="171450" indent="-171450">
              <a:buFontTx/>
              <a:buChar char="-"/>
            </a:pPr>
            <a:r>
              <a:rPr lang="en-US" sz="1200" b="0" i="0" kern="1200" dirty="0">
                <a:solidFill>
                  <a:schemeClr val="tx1"/>
                </a:solidFill>
                <a:effectLst/>
                <a:latin typeface="+mn-lt"/>
                <a:ea typeface="+mn-ea"/>
                <a:cs typeface="+mn-cs"/>
              </a:rPr>
              <a:t>Hunting for talented individuals, working them hard, and moving them on when they get restless or become spent.   </a:t>
            </a:r>
          </a:p>
          <a:p>
            <a:pPr marL="171450" indent="-171450">
              <a:buFontTx/>
              <a:buChar char="-"/>
            </a:pPr>
            <a:r>
              <a:rPr lang="en-US" sz="1200" b="0" i="0" kern="1200" dirty="0">
                <a:solidFill>
                  <a:schemeClr val="tx1"/>
                </a:solidFill>
                <a:effectLst/>
                <a:latin typeface="+mn-lt"/>
                <a:ea typeface="+mn-ea"/>
                <a:cs typeface="+mn-cs"/>
              </a:rPr>
              <a:t>Page 14 prof capital book</a:t>
            </a:r>
          </a:p>
          <a:p>
            <a:pPr marL="0" indent="0">
              <a:buFontTx/>
              <a:buNone/>
            </a:pPr>
            <a:r>
              <a:rPr lang="en-US" sz="1200" b="0" i="0" kern="1200" dirty="0" err="1">
                <a:solidFill>
                  <a:schemeClr val="tx1"/>
                </a:solidFill>
                <a:effectLst/>
                <a:latin typeface="+mn-lt"/>
                <a:ea typeface="+mn-ea"/>
                <a:cs typeface="+mn-cs"/>
              </a:rPr>
              <a:t>Hargreave</a:t>
            </a:r>
            <a:r>
              <a:rPr lang="en-US" sz="1200" b="0" i="0" kern="1200" dirty="0">
                <a:solidFill>
                  <a:schemeClr val="tx1"/>
                </a:solidFill>
                <a:effectLst/>
                <a:latin typeface="+mn-lt"/>
                <a:ea typeface="+mn-ea"/>
                <a:cs typeface="+mn-cs"/>
              </a:rPr>
              <a:t> and Fullan (2012) suggest professional capital is the right driver.</a:t>
            </a:r>
          </a:p>
          <a:p>
            <a:r>
              <a:rPr lang="en-US" dirty="0"/>
              <a:t>Professional not business capital </a:t>
            </a: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26</a:t>
            </a:fld>
            <a:endParaRPr lang="en-US"/>
          </a:p>
        </p:txBody>
      </p:sp>
    </p:spTree>
    <p:extLst>
      <p:ext uri="{BB962C8B-B14F-4D97-AF65-F5344CB8AC3E}">
        <p14:creationId xmlns:p14="http://schemas.microsoft.com/office/powerpoint/2010/main" val="26524591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jigsaw of these capitals are not one is more important than the other.</a:t>
            </a:r>
          </a:p>
        </p:txBody>
      </p:sp>
      <p:sp>
        <p:nvSpPr>
          <p:cNvPr id="4" name="Slide Number Placeholder 3"/>
          <p:cNvSpPr>
            <a:spLocks noGrp="1"/>
          </p:cNvSpPr>
          <p:nvPr>
            <p:ph type="sldNum" sz="quarter" idx="5"/>
          </p:nvPr>
        </p:nvSpPr>
        <p:spPr/>
        <p:txBody>
          <a:bodyPr/>
          <a:lstStyle/>
          <a:p>
            <a:fld id="{0BB5B09A-0FAD-2F4A-A5BB-AF6660C144CB}" type="slidenum">
              <a:rPr lang="en-US" smtClean="0"/>
              <a:t>27</a:t>
            </a:fld>
            <a:endParaRPr lang="en-US"/>
          </a:p>
        </p:txBody>
      </p:sp>
    </p:spTree>
    <p:extLst>
      <p:ext uri="{BB962C8B-B14F-4D97-AF65-F5344CB8AC3E}">
        <p14:creationId xmlns:p14="http://schemas.microsoft.com/office/powerpoint/2010/main" val="24006472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https://www.routledge.com/Models-based-Practice-in-Physical-Education/Casey-Kirk/p/book/9780367680381</a:t>
            </a:r>
          </a:p>
        </p:txBody>
      </p:sp>
      <p:sp>
        <p:nvSpPr>
          <p:cNvPr id="4" name="Slide Number Placeholder 3"/>
          <p:cNvSpPr>
            <a:spLocks noGrp="1"/>
          </p:cNvSpPr>
          <p:nvPr>
            <p:ph type="sldNum" sz="quarter" idx="5"/>
          </p:nvPr>
        </p:nvSpPr>
        <p:spPr/>
        <p:txBody>
          <a:bodyPr/>
          <a:lstStyle/>
          <a:p>
            <a:fld id="{0BB5B09A-0FAD-2F4A-A5BB-AF6660C144CB}" type="slidenum">
              <a:rPr lang="en-US" smtClean="0"/>
              <a:t>28</a:t>
            </a:fld>
            <a:endParaRPr lang="en-US"/>
          </a:p>
        </p:txBody>
      </p:sp>
    </p:spTree>
    <p:extLst>
      <p:ext uri="{BB962C8B-B14F-4D97-AF65-F5344CB8AC3E}">
        <p14:creationId xmlns:p14="http://schemas.microsoft.com/office/powerpoint/2010/main" val="1909267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reason why circus was chosen is that it has seen some great benefits for children (</a:t>
            </a:r>
            <a:r>
              <a:rPr lang="en-GB" dirty="0" err="1"/>
              <a:t>Kiez</a:t>
            </a:r>
            <a:r>
              <a:rPr lang="en-GB" dirty="0"/>
              <a:t>, 2015).</a:t>
            </a:r>
          </a:p>
          <a:p>
            <a:endParaRPr lang="en-GB" dirty="0"/>
          </a:p>
          <a:p>
            <a:r>
              <a:rPr lang="en-GB" dirty="0"/>
              <a:t>First graph shows the progress between the two groups in their average motor competence scores. The first group shows some improvement (expected), circus group shows more improvement over the same time points.</a:t>
            </a:r>
          </a:p>
          <a:p>
            <a:endParaRPr lang="en-GB" dirty="0"/>
          </a:p>
          <a:p>
            <a:r>
              <a:rPr lang="en-GB" dirty="0"/>
              <a:t>Second graph shows the confidence flags (they didn’t feel confident before movement) comparison between the two groups after the intervention. A broad score of flags reported by both boys and girls in the physical education normal program group – higher in girls. So you want lower flagging for confidence Significantly less confidence flags were reported by girls in comparison to previous measure dramatic difference in confidence for girls.</a:t>
            </a:r>
          </a:p>
          <a:p>
            <a:endParaRPr lang="en-GB" dirty="0"/>
          </a:p>
          <a:p>
            <a:r>
              <a:rPr lang="en-GB" dirty="0"/>
              <a:t>Third graph </a:t>
            </a:r>
          </a:p>
          <a:p>
            <a:r>
              <a:rPr lang="en-GB" dirty="0"/>
              <a:t>Blue lines show how important children think reading and writing is, green show numeracy. In the normal </a:t>
            </a:r>
            <a:r>
              <a:rPr lang="en-GB" dirty="0" err="1"/>
              <a:t>physed</a:t>
            </a:r>
            <a:r>
              <a:rPr lang="en-GB" dirty="0"/>
              <a:t> school they devalue physical literacy/ movement. However in the circus schools because of the culture of the school created by the circus arts instruction (because it is inclusive and highly participatory). The children valued movement equal to literacy and numeracy.</a:t>
            </a:r>
          </a:p>
          <a:p>
            <a:endParaRPr lang="en-GB" dirty="0"/>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33</a:t>
            </a:fld>
            <a:endParaRPr lang="en-US"/>
          </a:p>
        </p:txBody>
      </p:sp>
    </p:spTree>
    <p:extLst>
      <p:ext uri="{BB962C8B-B14F-4D97-AF65-F5344CB8AC3E}">
        <p14:creationId xmlns:p14="http://schemas.microsoft.com/office/powerpoint/2010/main" val="27055976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process:</a:t>
            </a:r>
          </a:p>
          <a:p>
            <a:r>
              <a:rPr lang="en-GB" dirty="0"/>
              <a:t>Participant observer </a:t>
            </a:r>
          </a:p>
          <a:p>
            <a:r>
              <a:rPr lang="en-GB" dirty="0"/>
              <a:t>Interviews with the teachers and other staff involved</a:t>
            </a:r>
          </a:p>
          <a:p>
            <a:endParaRPr lang="en-GB" dirty="0"/>
          </a:p>
          <a:p>
            <a:r>
              <a:rPr lang="en-GB" dirty="0"/>
              <a:t>Front load this with the fact that this is not to speak badly of the teachers but show how complex change process is. The teachers tried extremely hard with the resources they felt they had. Things out of their control or the did not feel comfortable with hindered progress in the change process.</a:t>
            </a:r>
          </a:p>
        </p:txBody>
      </p:sp>
      <p:sp>
        <p:nvSpPr>
          <p:cNvPr id="4" name="Slide Number Placeholder 3"/>
          <p:cNvSpPr>
            <a:spLocks noGrp="1"/>
          </p:cNvSpPr>
          <p:nvPr>
            <p:ph type="sldNum" sz="quarter" idx="5"/>
          </p:nvPr>
        </p:nvSpPr>
        <p:spPr/>
        <p:txBody>
          <a:bodyPr/>
          <a:lstStyle/>
          <a:p>
            <a:fld id="{0BB5B09A-0FAD-2F4A-A5BB-AF6660C144CB}" type="slidenum">
              <a:rPr lang="en-US" smtClean="0"/>
              <a:t>34</a:t>
            </a:fld>
            <a:endParaRPr lang="en-US"/>
          </a:p>
        </p:txBody>
      </p:sp>
    </p:spTree>
    <p:extLst>
      <p:ext uri="{BB962C8B-B14F-4D97-AF65-F5344CB8AC3E}">
        <p14:creationId xmlns:p14="http://schemas.microsoft.com/office/powerpoint/2010/main" val="36667110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Obviously within initial stages of the change process it is important to have similar understandings what the aim of the change is, how it is going to be done and what is going to look like.</a:t>
            </a:r>
          </a:p>
        </p:txBody>
      </p:sp>
      <p:sp>
        <p:nvSpPr>
          <p:cNvPr id="4" name="Slide Number Placeholder 3"/>
          <p:cNvSpPr>
            <a:spLocks noGrp="1"/>
          </p:cNvSpPr>
          <p:nvPr>
            <p:ph type="sldNum" sz="quarter" idx="5"/>
          </p:nvPr>
        </p:nvSpPr>
        <p:spPr/>
        <p:txBody>
          <a:bodyPr/>
          <a:lstStyle/>
          <a:p>
            <a:fld id="{0BB5B09A-0FAD-2F4A-A5BB-AF6660C144CB}" type="slidenum">
              <a:rPr lang="en-US" smtClean="0"/>
              <a:t>35</a:t>
            </a:fld>
            <a:endParaRPr lang="en-US"/>
          </a:p>
        </p:txBody>
      </p:sp>
    </p:spTree>
    <p:extLst>
      <p:ext uri="{BB962C8B-B14F-4D97-AF65-F5344CB8AC3E}">
        <p14:creationId xmlns:p14="http://schemas.microsoft.com/office/powerpoint/2010/main" val="27696382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first stage of the change process there were already issues where, one teacher was expecting it to be something that she was really passionate about but actually turned out to be something different and something that already knocked her confidence</a:t>
            </a:r>
          </a:p>
        </p:txBody>
      </p:sp>
      <p:sp>
        <p:nvSpPr>
          <p:cNvPr id="4" name="Slide Number Placeholder 3"/>
          <p:cNvSpPr>
            <a:spLocks noGrp="1"/>
          </p:cNvSpPr>
          <p:nvPr>
            <p:ph type="sldNum" sz="quarter" idx="5"/>
          </p:nvPr>
        </p:nvSpPr>
        <p:spPr/>
        <p:txBody>
          <a:bodyPr/>
          <a:lstStyle/>
          <a:p>
            <a:fld id="{0BB5B09A-0FAD-2F4A-A5BB-AF6660C144CB}" type="slidenum">
              <a:rPr lang="en-US" smtClean="0"/>
              <a:t>36</a:t>
            </a:fld>
            <a:endParaRPr lang="en-US"/>
          </a:p>
        </p:txBody>
      </p:sp>
    </p:spTree>
    <p:extLst>
      <p:ext uri="{BB962C8B-B14F-4D97-AF65-F5344CB8AC3E}">
        <p14:creationId xmlns:p14="http://schemas.microsoft.com/office/powerpoint/2010/main" val="1369036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official group of teachers within the school were created to lead on changes in teaching and learning coming up with ideas and structures across the curriculum.</a:t>
            </a:r>
          </a:p>
          <a:p>
            <a:r>
              <a:rPr lang="en-GB" dirty="0"/>
              <a:t>This group was called the Outstanding teachers group</a:t>
            </a:r>
          </a:p>
          <a:p>
            <a:r>
              <a:rPr lang="en-GB" dirty="0"/>
              <a:t>Already this language sets apart this group from others. – first quote top left</a:t>
            </a:r>
          </a:p>
          <a:p>
            <a:endParaRPr lang="en-GB" dirty="0"/>
          </a:p>
          <a:p>
            <a:r>
              <a:rPr lang="en-GB" dirty="0"/>
              <a:t>As these teachers also have other commitments their responsibility and engagement within this project was raised as an issue – From the OTs perspective they were involved in the planning process but as the school year starts had then different responsibilities to get on with.</a:t>
            </a:r>
          </a:p>
          <a:p>
            <a:endParaRPr lang="en-GB" dirty="0"/>
          </a:p>
          <a:p>
            <a:r>
              <a:rPr lang="en-GB" dirty="0"/>
              <a:t>For the teachers involved in the project they felt left with issues in a time where they would not have felt fully confident with ‘implementation’ stages (meeting the children for the first time, nerves to start any change, vulnerable with their abilities etc) – second quotes right side</a:t>
            </a:r>
          </a:p>
          <a:p>
            <a:endParaRPr lang="en-GB" dirty="0"/>
          </a:p>
          <a:p>
            <a:r>
              <a:rPr lang="en-GB" dirty="0"/>
              <a:t>The end of the project saw one teacher negative of the social experiences put in place to support her – last set of quotes – what is interesting about this last quote is she would have preferred to get on with it the way she would have done in her job – not changing her philosophy at all.</a:t>
            </a:r>
          </a:p>
        </p:txBody>
      </p:sp>
      <p:sp>
        <p:nvSpPr>
          <p:cNvPr id="4" name="Slide Number Placeholder 3"/>
          <p:cNvSpPr>
            <a:spLocks noGrp="1"/>
          </p:cNvSpPr>
          <p:nvPr>
            <p:ph type="sldNum" sz="quarter" idx="5"/>
          </p:nvPr>
        </p:nvSpPr>
        <p:spPr/>
        <p:txBody>
          <a:bodyPr/>
          <a:lstStyle/>
          <a:p>
            <a:fld id="{0BB5B09A-0FAD-2F4A-A5BB-AF6660C144CB}" type="slidenum">
              <a:rPr lang="en-US" smtClean="0"/>
              <a:t>37</a:t>
            </a:fld>
            <a:endParaRPr lang="en-US"/>
          </a:p>
        </p:txBody>
      </p:sp>
    </p:spTree>
    <p:extLst>
      <p:ext uri="{BB962C8B-B14F-4D97-AF65-F5344CB8AC3E}">
        <p14:creationId xmlns:p14="http://schemas.microsoft.com/office/powerpoint/2010/main" val="30401794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BB434DEA-DFF4-405B-81BA-D56448B09A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a:extLst>
              <a:ext uri="{FF2B5EF4-FFF2-40B4-BE49-F238E27FC236}">
                <a16:creationId xmlns:a16="http://schemas.microsoft.com/office/drawing/2014/main" id="{96C352CD-B219-44AD-8C60-FC6D950154C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4" name="Slide Number Placeholder 3">
            <a:extLst>
              <a:ext uri="{FF2B5EF4-FFF2-40B4-BE49-F238E27FC236}">
                <a16:creationId xmlns:a16="http://schemas.microsoft.com/office/drawing/2014/main" id="{1D4FDEB1-927A-40EE-9923-8A532801CEEF}"/>
              </a:ext>
            </a:extLst>
          </p:cNvPr>
          <p:cNvSpPr>
            <a:spLocks noGrp="1"/>
          </p:cNvSpPr>
          <p:nvPr>
            <p:ph type="sldNum" sz="quarter" idx="5"/>
          </p:nvPr>
        </p:nvSpPr>
        <p:spPr/>
        <p:txBody>
          <a:bodyPr/>
          <a:lstStyle/>
          <a:p>
            <a:pPr>
              <a:defRPr/>
            </a:pPr>
            <a:fld id="{E992C727-C000-4F10-8E89-602A2544C61C}" type="slidenum">
              <a:rPr lang="en-GB" smtClean="0"/>
              <a:pPr>
                <a:defRPr/>
              </a:pPr>
              <a:t>38</a:t>
            </a:fld>
            <a:endParaRPr lang="en-GB"/>
          </a:p>
        </p:txBody>
      </p:sp>
    </p:spTree>
    <p:extLst>
      <p:ext uri="{BB962C8B-B14F-4D97-AF65-F5344CB8AC3E}">
        <p14:creationId xmlns:p14="http://schemas.microsoft.com/office/powerpoint/2010/main" val="42240557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implementation dip highlighted by Fullan (2002: 6) talks about the inevitable time in the change process where teachers will feel lack of confidence, vulnerable in mistakes and start to revert back to old teaching styles or behaviours to feel comfortable again. This is where the social capital and </a:t>
            </a:r>
            <a:r>
              <a:rPr lang="en-GB" dirty="0" err="1"/>
              <a:t>descional</a:t>
            </a:r>
            <a:r>
              <a:rPr lang="en-GB" dirty="0"/>
              <a:t> capital of teachers need to support human capital to continue the change.</a:t>
            </a:r>
          </a:p>
        </p:txBody>
      </p:sp>
      <p:sp>
        <p:nvSpPr>
          <p:cNvPr id="4" name="Slide Number Placeholder 3"/>
          <p:cNvSpPr>
            <a:spLocks noGrp="1"/>
          </p:cNvSpPr>
          <p:nvPr>
            <p:ph type="sldNum" sz="quarter" idx="5"/>
          </p:nvPr>
        </p:nvSpPr>
        <p:spPr/>
        <p:txBody>
          <a:bodyPr/>
          <a:lstStyle/>
          <a:p>
            <a:fld id="{0BB5B09A-0FAD-2F4A-A5BB-AF6660C144CB}" type="slidenum">
              <a:rPr lang="en-US" smtClean="0"/>
              <a:t>39</a:t>
            </a:fld>
            <a:endParaRPr lang="en-US"/>
          </a:p>
        </p:txBody>
      </p:sp>
    </p:spTree>
    <p:extLst>
      <p:ext uri="{BB962C8B-B14F-4D97-AF65-F5344CB8AC3E}">
        <p14:creationId xmlns:p14="http://schemas.microsoft.com/office/powerpoint/2010/main" val="3966238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Acculturation: Apprenticeship of observation/ Subjective theory development</a:t>
            </a:r>
          </a:p>
          <a:p>
            <a:endParaRPr lang="en-GB" dirty="0"/>
          </a:p>
          <a:p>
            <a:r>
              <a:rPr lang="en-GB" dirty="0"/>
              <a:t>Professional Socialisation: Teacher education program</a:t>
            </a:r>
          </a:p>
          <a:p>
            <a:endParaRPr lang="en-GB" dirty="0"/>
          </a:p>
          <a:p>
            <a:r>
              <a:rPr lang="en-GB" dirty="0"/>
              <a:t>Organisational socialisation: Institutional press/ Dialectics and socialising agents/ Continued professional development</a:t>
            </a:r>
          </a:p>
          <a:p>
            <a:endParaRPr lang="en-GB" dirty="0"/>
          </a:p>
          <a:p>
            <a:r>
              <a:rPr lang="en-GB" dirty="0"/>
              <a:t>Lawson (1983a) defined occupational socialisation as, ‘all the kinds of socialisation that initially influence persons to enter the field of physical education and that later are responsible for their perceptions and actions as teacher educators and teachers’ (p. 107).</a:t>
            </a:r>
          </a:p>
          <a:p>
            <a:endParaRPr lang="en-GB" dirty="0"/>
          </a:p>
          <a:p>
            <a:endParaRPr lang="en-GB" dirty="0"/>
          </a:p>
          <a:p>
            <a:r>
              <a:rPr lang="en-GB" dirty="0"/>
              <a:t>Acculturation or pre-professional socialisation, refers to the period of time and life experiences that occur in an individual’s life prior to their entry into a formal PETE programme, and includes experienceswhereindividualslearnaboutthephysicaleducationteachingprofession from physical educators, classroom teachers, coaches, and significant others.</a:t>
            </a:r>
          </a:p>
          <a:p>
            <a:r>
              <a:rPr lang="en-GB" dirty="0"/>
              <a:t>As such, the values, beliefs, and assumptions that make up the subjective warrant help an individual determine if he/she is well suited to become a physical educator.</a:t>
            </a:r>
          </a:p>
          <a:p>
            <a:r>
              <a:rPr lang="en-GB" dirty="0"/>
              <a:t>‘interact with the social structure of the school and begin to determine how they wish to act as future teachers’ (Schempp &amp; Graber, 1992, p. 333).</a:t>
            </a:r>
          </a:p>
          <a:p>
            <a:endParaRPr lang="en-GB" dirty="0"/>
          </a:p>
          <a:p>
            <a:endParaRPr lang="en-GB" dirty="0"/>
          </a:p>
          <a:p>
            <a:r>
              <a:rPr lang="en-GB" dirty="0"/>
              <a:t>Professional socialisation refers to the period of time and experiences that occur as individuals are enrolled within their formal PETE programme. During this phase, teacher candidates are taught the knowledge, skills, and dispositions of the profession by their respective PETE programmes (Lawson, 1983b)</a:t>
            </a:r>
          </a:p>
          <a:p>
            <a:r>
              <a:rPr lang="en-GB" dirty="0"/>
              <a:t>At the same time, PETE programmes must also contend with the powerful influence of the teacher candidates’ apprenticeship of observation and subjective warrant (Schempp &amp; Graber, 1992). During the professional socialisation process, teacher candidates do not simply accept the practices and orientations as presented by PETE faculty; rather, they are negotiated through a dialectic process wherein teacher candidates ‘negotiate beliefs and knowledge with teacher educators and with others responsible for their professional education’ (Schempp &amp; Graber, 1992,p.331).</a:t>
            </a:r>
          </a:p>
          <a:p>
            <a:endParaRPr lang="en-GB" dirty="0"/>
          </a:p>
          <a:p>
            <a:r>
              <a:rPr lang="en-GB" dirty="0"/>
              <a:t>In examining the professional socialisation process, researchers have found that many physical education teacher candidates engage in a practice called ‘studentship,’ rather than developing their own teaching identities during professional socialisation.</a:t>
            </a:r>
          </a:p>
          <a:p>
            <a:r>
              <a:rPr lang="en-GB" dirty="0"/>
              <a:t>As such, teacher candidates may say or do whatever it takes to successfully complete their PETE programmes requirements while not actually agreeing with or buying into the values and expectations of the PETE programme.</a:t>
            </a:r>
          </a:p>
          <a:p>
            <a:endParaRPr lang="en-GB" dirty="0"/>
          </a:p>
          <a:p>
            <a:endParaRPr lang="en-GB" dirty="0"/>
          </a:p>
          <a:p>
            <a:r>
              <a:rPr lang="en-GB" dirty="0"/>
              <a:t>Organisational socialisation, or induction, refers to the process that occurs as the physical education teacher candidate’s transition to their role as physical educators</a:t>
            </a:r>
          </a:p>
          <a:p>
            <a:r>
              <a:rPr lang="en-GB" dirty="0"/>
              <a:t>The organisational socialisation process, wherein new teachers develop their set of values, beliefs, and skills needed to teach within an education setting, begins during student </a:t>
            </a:r>
            <a:r>
              <a:rPr lang="en-GB" dirty="0" err="1"/>
              <a:t>teaching,butisnot</a:t>
            </a:r>
            <a:r>
              <a:rPr lang="en-GB" dirty="0"/>
              <a:t> </a:t>
            </a:r>
            <a:r>
              <a:rPr lang="en-GB" dirty="0" err="1"/>
              <a:t>completeduntil</a:t>
            </a:r>
            <a:r>
              <a:rPr lang="en-GB" dirty="0"/>
              <a:t> teachers fully enter the workforce and are further inducted within their school setting (Lawson, 1989;Richardsetal.,2014)</a:t>
            </a:r>
          </a:p>
          <a:p>
            <a:r>
              <a:rPr lang="en-GB" dirty="0"/>
              <a:t>.</a:t>
            </a:r>
            <a:r>
              <a:rPr lang="en-GB" dirty="0" err="1"/>
              <a:t>Realityshockisdefinedastheincongruencebetween</a:t>
            </a:r>
            <a:r>
              <a:rPr lang="en-GB" dirty="0"/>
              <a:t> one’s teacher training phase and what one encounters in schools. Commonly occurring at the </a:t>
            </a:r>
            <a:r>
              <a:rPr lang="en-GB" dirty="0" err="1"/>
              <a:t>beginningofteachers’careers,Veenman</a:t>
            </a:r>
            <a:r>
              <a:rPr lang="en-GB" dirty="0"/>
              <a:t>(1984)</a:t>
            </a:r>
            <a:r>
              <a:rPr lang="en-GB" dirty="0" err="1"/>
              <a:t>claimedthatrealityshockis‘thecollapseofthe</a:t>
            </a:r>
            <a:r>
              <a:rPr lang="en-GB" dirty="0"/>
              <a:t> missionary ideals formedduringteachertrainingbytheharshandruderealityofclassroomlife’ (p. 143), which is often attributed to teachers being under-trained for their teaching context and provided with general training rather than being taught to deal with specific issues (Richards, 2015; Stroot &amp; Whipple, 2003;Veenman,1984).</a:t>
            </a:r>
          </a:p>
          <a:p>
            <a:r>
              <a:rPr lang="en-GB" dirty="0"/>
              <a:t>Washout effect, another factor that influences new physical educators, occurs as knowledge and skills teacher candidates learned in their PETE programme are progressively eroded by common school practices and the effect of reality shock (Stroot &amp; Whipple, 2003; </a:t>
            </a:r>
            <a:r>
              <a:rPr lang="en-GB" dirty="0" err="1"/>
              <a:t>Veenman</a:t>
            </a:r>
            <a:r>
              <a:rPr lang="en-GB" dirty="0"/>
              <a:t>, 1984). </a:t>
            </a:r>
            <a:r>
              <a:rPr lang="en-GB"/>
              <a:t>In many cases, newer physical educators may adopt a custodial perspective and engage in what they believe are appropriate practices, even though the practices contradict what they learned in their PETE programmes.</a:t>
            </a:r>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41</a:t>
            </a:fld>
            <a:endParaRPr lang="en-US"/>
          </a:p>
        </p:txBody>
      </p:sp>
    </p:spTree>
    <p:extLst>
      <p:ext uri="{BB962C8B-B14F-4D97-AF65-F5344CB8AC3E}">
        <p14:creationId xmlns:p14="http://schemas.microsoft.com/office/powerpoint/2010/main" val="8993361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You need to write a brief paper that you use to construct the presentation. The paper is NOT assessed but the presentation IS ASSESSED</a:t>
            </a:r>
          </a:p>
        </p:txBody>
      </p:sp>
      <p:sp>
        <p:nvSpPr>
          <p:cNvPr id="4" name="Slide Number Placeholder 3"/>
          <p:cNvSpPr>
            <a:spLocks noGrp="1"/>
          </p:cNvSpPr>
          <p:nvPr>
            <p:ph type="sldNum" sz="quarter" idx="5"/>
          </p:nvPr>
        </p:nvSpPr>
        <p:spPr/>
        <p:txBody>
          <a:bodyPr/>
          <a:lstStyle/>
          <a:p>
            <a:fld id="{0BB5B09A-0FAD-2F4A-A5BB-AF6660C144CB}" type="slidenum">
              <a:rPr lang="en-US" smtClean="0"/>
              <a:t>42</a:t>
            </a:fld>
            <a:endParaRPr lang="en-US"/>
          </a:p>
        </p:txBody>
      </p:sp>
    </p:spTree>
    <p:extLst>
      <p:ext uri="{BB962C8B-B14F-4D97-AF65-F5344CB8AC3E}">
        <p14:creationId xmlns:p14="http://schemas.microsoft.com/office/powerpoint/2010/main" val="33833366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You need to write a brief paper that you use to construct the presentation. The paper is NOT assessed but the presentation IS ASSESSED</a:t>
            </a:r>
          </a:p>
        </p:txBody>
      </p:sp>
      <p:sp>
        <p:nvSpPr>
          <p:cNvPr id="4" name="Slide Number Placeholder 3"/>
          <p:cNvSpPr>
            <a:spLocks noGrp="1"/>
          </p:cNvSpPr>
          <p:nvPr>
            <p:ph type="sldNum" sz="quarter" idx="5"/>
          </p:nvPr>
        </p:nvSpPr>
        <p:spPr/>
        <p:txBody>
          <a:bodyPr/>
          <a:lstStyle/>
          <a:p>
            <a:fld id="{0BB5B09A-0FAD-2F4A-A5BB-AF6660C144CB}" type="slidenum">
              <a:rPr lang="en-US" smtClean="0"/>
              <a:t>43</a:t>
            </a:fld>
            <a:endParaRPr lang="en-US"/>
          </a:p>
        </p:txBody>
      </p:sp>
    </p:spTree>
    <p:extLst>
      <p:ext uri="{BB962C8B-B14F-4D97-AF65-F5344CB8AC3E}">
        <p14:creationId xmlns:p14="http://schemas.microsoft.com/office/powerpoint/2010/main" val="28189537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53</a:t>
            </a:fld>
            <a:endParaRPr lang="en-US"/>
          </a:p>
        </p:txBody>
      </p:sp>
    </p:spTree>
    <p:extLst>
      <p:ext uri="{BB962C8B-B14F-4D97-AF65-F5344CB8AC3E}">
        <p14:creationId xmlns:p14="http://schemas.microsoft.com/office/powerpoint/2010/main" val="1607419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9/25/2024</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9/25/2024</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9/25/2024</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9/25/2024</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9/25/2024</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9/25/2024</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9/25/2024</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9/25/2024</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9/25/2024</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9/25/2024</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9/25/2024</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9/25/2024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9/25/2024</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9/25/2024</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9/25/2024</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9/25/2024</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9/25/2024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9/25/2024</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9/25/2024</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9/25/2024</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9/25/2024</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9/25/2024</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9/25/2024</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9/25/2024</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9/25/2024</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9/25/2024</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9/25/2024</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9/25/2024</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9/25/2024</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9/25/2024</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9/25/2024</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9/25/2024</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9/25/2024</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9/25/2024</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video" Target="https://www.youtube.com/embed/_9nDHupVqVw?feature=oembed" TargetMode="Externa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sounds/play/m0002g6z"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tiff"/><Relationship Id="rId4" Type="http://schemas.openxmlformats.org/officeDocument/2006/relationships/image" Target="../media/image15.tif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video" Target="https://www.youtube.com/embed/zDZFcDGpL4U?feature=oembed" TargetMode="External"/><Relationship Id="rId4" Type="http://schemas.openxmlformats.org/officeDocument/2006/relationships/image" Target="../media/image23.jpe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8.xml"/><Relationship Id="rId1" Type="http://schemas.openxmlformats.org/officeDocument/2006/relationships/slideLayout" Target="../slideLayouts/slideLayout15.xm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13.xml"/><Relationship Id="rId5" Type="http://schemas.openxmlformats.org/officeDocument/2006/relationships/image" Target="../media/image30.png"/><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2.png"/><Relationship Id="rId7" Type="http://schemas.openxmlformats.org/officeDocument/2006/relationships/diagramColors" Target="../diagrams/colors1.xml"/><Relationship Id="rId2" Type="http://schemas.openxmlformats.org/officeDocument/2006/relationships/image" Target="../media/image31.png"/><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3.png"/></Relationships>
</file>

<file path=ppt/slides/_rels/slide30.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hyperlink" Target="https://www.youtube.com/watch?v=mYBhgUnpQmE"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13.xml"/><Relationship Id="rId5" Type="http://schemas.openxmlformats.org/officeDocument/2006/relationships/image" Target="../media/image40.png"/><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2" Type="http://schemas.openxmlformats.org/officeDocument/2006/relationships/hyperlink" Target="https://www.bbc.co.uk/sounds/play/m0002g6z" TargetMode="Externa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54D4-EE1D-1740-9CE0-2EDEDDD374F9}"/>
              </a:ext>
            </a:extLst>
          </p:cNvPr>
          <p:cNvSpPr>
            <a:spLocks noGrp="1"/>
          </p:cNvSpPr>
          <p:nvPr>
            <p:ph type="ctrTitle"/>
          </p:nvPr>
        </p:nvSpPr>
        <p:spPr>
          <a:xfrm>
            <a:off x="1652337" y="1241422"/>
            <a:ext cx="9144000" cy="2387600"/>
          </a:xfrm>
        </p:spPr>
        <p:txBody>
          <a:bodyPr>
            <a:noAutofit/>
          </a:bodyPr>
          <a:lstStyle/>
          <a:p>
            <a:r>
              <a:rPr lang="en-GB" sz="4800" b="1" dirty="0">
                <a:solidFill>
                  <a:schemeClr val="bg1"/>
                </a:solidFill>
              </a:rPr>
              <a:t>BMPE7012</a:t>
            </a:r>
            <a:br>
              <a:rPr lang="en-GB" sz="4800" b="1" dirty="0">
                <a:solidFill>
                  <a:schemeClr val="bg1"/>
                </a:solidFill>
              </a:rPr>
            </a:br>
            <a:r>
              <a:rPr lang="en-GB" sz="4800" b="1" dirty="0">
                <a:solidFill>
                  <a:schemeClr val="bg1"/>
                </a:solidFill>
              </a:rPr>
              <a:t>Weekend one workshops </a:t>
            </a:r>
            <a:endParaRPr lang="en-US" sz="4800" b="1" dirty="0">
              <a:solidFill>
                <a:schemeClr val="bg1"/>
              </a:solidFill>
            </a:endParaRPr>
          </a:p>
        </p:txBody>
      </p:sp>
      <p:sp>
        <p:nvSpPr>
          <p:cNvPr id="3" name="Subtitle 2">
            <a:extLst>
              <a:ext uri="{FF2B5EF4-FFF2-40B4-BE49-F238E27FC236}">
                <a16:creationId xmlns:a16="http://schemas.microsoft.com/office/drawing/2014/main" id="{25A781B2-82D3-5848-8EFF-808EF93572FF}"/>
              </a:ext>
            </a:extLst>
          </p:cNvPr>
          <p:cNvSpPr>
            <a:spLocks noGrp="1"/>
          </p:cNvSpPr>
          <p:nvPr>
            <p:ph type="subTitle" idx="1"/>
          </p:nvPr>
        </p:nvSpPr>
        <p:spPr>
          <a:xfrm>
            <a:off x="1524000" y="4463211"/>
            <a:ext cx="9144000" cy="1655762"/>
          </a:xfrm>
        </p:spPr>
        <p:txBody>
          <a:bodyPr vert="horz" lIns="91440" tIns="45720" rIns="91440" bIns="45720" rtlCol="0" anchor="t">
            <a:normAutofit/>
          </a:bodyPr>
          <a:lstStyle/>
          <a:p>
            <a:r>
              <a:rPr lang="en-US" dirty="0">
                <a:cs typeface="Calibri"/>
              </a:rPr>
              <a:t>Dr Kate Piper PhD</a:t>
            </a:r>
          </a:p>
          <a:p>
            <a:endParaRPr lang="en-US" dirty="0"/>
          </a:p>
        </p:txBody>
      </p:sp>
    </p:spTree>
    <p:extLst>
      <p:ext uri="{BB962C8B-B14F-4D97-AF65-F5344CB8AC3E}">
        <p14:creationId xmlns:p14="http://schemas.microsoft.com/office/powerpoint/2010/main" val="2701479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B1A67-7637-B541-91B8-8B6F86AAD1E8}"/>
              </a:ext>
            </a:extLst>
          </p:cNvPr>
          <p:cNvSpPr>
            <a:spLocks noGrp="1"/>
          </p:cNvSpPr>
          <p:nvPr>
            <p:ph type="title"/>
          </p:nvPr>
        </p:nvSpPr>
        <p:spPr>
          <a:xfrm>
            <a:off x="1840877" y="-172495"/>
            <a:ext cx="10515600" cy="1325563"/>
          </a:xfrm>
        </p:spPr>
        <p:txBody>
          <a:bodyPr/>
          <a:lstStyle/>
          <a:p>
            <a:r>
              <a:rPr lang="en-US" sz="3600" b="1" dirty="0">
                <a:solidFill>
                  <a:schemeClr val="bg1"/>
                </a:solidFill>
              </a:rPr>
              <a:t>Overview of the first half of the module</a:t>
            </a:r>
          </a:p>
        </p:txBody>
      </p:sp>
      <p:sp>
        <p:nvSpPr>
          <p:cNvPr id="3" name="Content Placeholder 2">
            <a:extLst>
              <a:ext uri="{FF2B5EF4-FFF2-40B4-BE49-F238E27FC236}">
                <a16:creationId xmlns:a16="http://schemas.microsoft.com/office/drawing/2014/main" id="{4C1CFD4C-37AE-3344-B779-4C0F9D6D27BA}"/>
              </a:ext>
            </a:extLst>
          </p:cNvPr>
          <p:cNvSpPr>
            <a:spLocks noGrp="1"/>
          </p:cNvSpPr>
          <p:nvPr>
            <p:ph sz="half" idx="1"/>
          </p:nvPr>
        </p:nvSpPr>
        <p:spPr>
          <a:xfrm>
            <a:off x="411480" y="1368425"/>
            <a:ext cx="5181600" cy="4351338"/>
          </a:xfrm>
        </p:spPr>
        <p:txBody>
          <a:bodyPr vert="horz" lIns="91440" tIns="45720" rIns="91440" bIns="45720" rtlCol="0" anchor="t">
            <a:normAutofit/>
          </a:bodyPr>
          <a:lstStyle/>
          <a:p>
            <a:r>
              <a:rPr lang="en-US" dirty="0"/>
              <a:t>Wednesday Session</a:t>
            </a:r>
          </a:p>
          <a:p>
            <a:endParaRPr lang="en-US" dirty="0"/>
          </a:p>
          <a:p>
            <a:r>
              <a:rPr lang="en-US" dirty="0"/>
              <a:t>Philosophies and the development of PE and Pedagogy</a:t>
            </a:r>
          </a:p>
          <a:p>
            <a:r>
              <a:rPr lang="en-US" dirty="0" err="1"/>
              <a:t>Curiculum</a:t>
            </a:r>
            <a:r>
              <a:rPr lang="en-US" dirty="0"/>
              <a:t>, reform and professional capital</a:t>
            </a:r>
          </a:p>
          <a:p>
            <a:r>
              <a:rPr lang="en-US" dirty="0"/>
              <a:t>Occupational </a:t>
            </a:r>
            <a:r>
              <a:rPr lang="en-US" dirty="0" err="1"/>
              <a:t>socialisation</a:t>
            </a:r>
            <a:r>
              <a:rPr lang="en-US" dirty="0"/>
              <a:t> </a:t>
            </a:r>
          </a:p>
          <a:p>
            <a:r>
              <a:rPr lang="en-US" dirty="0"/>
              <a:t>Assessments</a:t>
            </a:r>
          </a:p>
        </p:txBody>
      </p:sp>
      <p:sp>
        <p:nvSpPr>
          <p:cNvPr id="4" name="Content Placeholder 3">
            <a:extLst>
              <a:ext uri="{FF2B5EF4-FFF2-40B4-BE49-F238E27FC236}">
                <a16:creationId xmlns:a16="http://schemas.microsoft.com/office/drawing/2014/main" id="{0C8F0DD6-8BAF-8A46-89DC-1D4C970AA884}"/>
              </a:ext>
            </a:extLst>
          </p:cNvPr>
          <p:cNvSpPr>
            <a:spLocks noGrp="1"/>
          </p:cNvSpPr>
          <p:nvPr>
            <p:ph sz="half" idx="2"/>
          </p:nvPr>
        </p:nvSpPr>
        <p:spPr>
          <a:xfrm>
            <a:off x="6568440" y="1368425"/>
            <a:ext cx="5181600" cy="4351338"/>
          </a:xfrm>
        </p:spPr>
        <p:txBody>
          <a:bodyPr vert="horz" lIns="91440" tIns="45720" rIns="91440" bIns="45720" rtlCol="0" anchor="t">
            <a:normAutofit/>
          </a:bodyPr>
          <a:lstStyle/>
          <a:p>
            <a:r>
              <a:rPr lang="en-US" dirty="0"/>
              <a:t>Extras</a:t>
            </a:r>
          </a:p>
          <a:p>
            <a:endParaRPr lang="en-US" dirty="0"/>
          </a:p>
          <a:p>
            <a:r>
              <a:rPr lang="en-US" dirty="0"/>
              <a:t>Email blogs (&lt;500 words)</a:t>
            </a:r>
          </a:p>
          <a:p>
            <a:r>
              <a:rPr lang="en-US" dirty="0"/>
              <a:t>Optional evening discussions</a:t>
            </a:r>
          </a:p>
          <a:p>
            <a:endParaRPr lang="en-US" dirty="0"/>
          </a:p>
          <a:p>
            <a:r>
              <a:rPr lang="en-US" dirty="0"/>
              <a:t>Futures discussion</a:t>
            </a:r>
          </a:p>
          <a:p>
            <a:r>
              <a:rPr lang="en-US" dirty="0"/>
              <a:t>Assignment prep discussion</a:t>
            </a:r>
          </a:p>
          <a:p>
            <a:endParaRPr lang="en-US" dirty="0">
              <a:cs typeface="Calibri"/>
            </a:endParaRPr>
          </a:p>
        </p:txBody>
      </p:sp>
    </p:spTree>
    <p:extLst>
      <p:ext uri="{BB962C8B-B14F-4D97-AF65-F5344CB8AC3E}">
        <p14:creationId xmlns:p14="http://schemas.microsoft.com/office/powerpoint/2010/main" val="3904046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7DA04-1ECE-35B3-8130-42634E5A0783}"/>
              </a:ext>
            </a:extLst>
          </p:cNvPr>
          <p:cNvSpPr>
            <a:spLocks noGrp="1"/>
          </p:cNvSpPr>
          <p:nvPr>
            <p:ph type="title"/>
          </p:nvPr>
        </p:nvSpPr>
        <p:spPr>
          <a:xfrm>
            <a:off x="4456451" y="3662620"/>
            <a:ext cx="5257799" cy="2138573"/>
          </a:xfrm>
        </p:spPr>
        <p:txBody>
          <a:bodyPr/>
          <a:lstStyle/>
          <a:p>
            <a:r>
              <a:rPr lang="en-GB" dirty="0">
                <a:solidFill>
                  <a:schemeClr val="bg1"/>
                </a:solidFill>
              </a:rPr>
              <a:t>Introductions</a:t>
            </a:r>
          </a:p>
        </p:txBody>
      </p:sp>
      <p:pic>
        <p:nvPicPr>
          <p:cNvPr id="3" name="Picture 2">
            <a:extLst>
              <a:ext uri="{FF2B5EF4-FFF2-40B4-BE49-F238E27FC236}">
                <a16:creationId xmlns:a16="http://schemas.microsoft.com/office/drawing/2014/main" id="{2CE02646-08A1-FF6E-0889-D0DD224BEB66}"/>
              </a:ext>
            </a:extLst>
          </p:cNvPr>
          <p:cNvPicPr>
            <a:picLocks noChangeAspect="1"/>
          </p:cNvPicPr>
          <p:nvPr/>
        </p:nvPicPr>
        <p:blipFill rotWithShape="1">
          <a:blip r:embed="rId2"/>
          <a:srcRect l="4196" t="15410" r="5666" b="24153"/>
          <a:stretch/>
        </p:blipFill>
        <p:spPr>
          <a:xfrm>
            <a:off x="5121640" y="1412232"/>
            <a:ext cx="5257799" cy="2844973"/>
          </a:xfrm>
          <a:prstGeom prst="rect">
            <a:avLst/>
          </a:prstGeom>
        </p:spPr>
      </p:pic>
    </p:spTree>
    <p:extLst>
      <p:ext uri="{BB962C8B-B14F-4D97-AF65-F5344CB8AC3E}">
        <p14:creationId xmlns:p14="http://schemas.microsoft.com/office/powerpoint/2010/main" val="772718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6B8B2C0-C709-584B-9D76-EEB9570AD07B}"/>
              </a:ext>
            </a:extLst>
          </p:cNvPr>
          <p:cNvSpPr>
            <a:spLocks noGrp="1"/>
          </p:cNvSpPr>
          <p:nvPr>
            <p:ph type="title"/>
          </p:nvPr>
        </p:nvSpPr>
        <p:spPr>
          <a:xfrm>
            <a:off x="3670539" y="115018"/>
            <a:ext cx="10515600" cy="1325563"/>
          </a:xfrm>
        </p:spPr>
        <p:txBody>
          <a:bodyPr/>
          <a:lstStyle/>
          <a:p>
            <a:r>
              <a:rPr lang="en-US" sz="3600" b="1">
                <a:solidFill>
                  <a:schemeClr val="bg1"/>
                </a:solidFill>
              </a:rPr>
              <a:t>Welcome and introduction </a:t>
            </a:r>
            <a:br>
              <a:rPr lang="en-US"/>
            </a:br>
            <a:endParaRPr lang="en-US"/>
          </a:p>
        </p:txBody>
      </p:sp>
      <p:sp>
        <p:nvSpPr>
          <p:cNvPr id="6" name="Content Placeholder 5">
            <a:extLst>
              <a:ext uri="{FF2B5EF4-FFF2-40B4-BE49-F238E27FC236}">
                <a16:creationId xmlns:a16="http://schemas.microsoft.com/office/drawing/2014/main" id="{FAF23CB1-9151-0F4B-80CD-8ED30E78330F}"/>
              </a:ext>
            </a:extLst>
          </p:cNvPr>
          <p:cNvSpPr>
            <a:spLocks noGrp="1"/>
          </p:cNvSpPr>
          <p:nvPr>
            <p:ph idx="1"/>
          </p:nvPr>
        </p:nvSpPr>
        <p:spPr>
          <a:xfrm>
            <a:off x="533400" y="1325563"/>
            <a:ext cx="4120243" cy="4351338"/>
          </a:xfrm>
        </p:spPr>
        <p:txBody>
          <a:bodyPr vert="horz" lIns="91440" tIns="45720" rIns="91440" bIns="45720" rtlCol="0" anchor="t">
            <a:normAutofit/>
          </a:bodyPr>
          <a:lstStyle/>
          <a:p>
            <a:pPr marL="0" indent="0">
              <a:buNone/>
            </a:pPr>
            <a:endParaRPr lang="en-US" sz="3200" dirty="0">
              <a:cs typeface="Calibri"/>
            </a:endParaRPr>
          </a:p>
          <a:p>
            <a:r>
              <a:rPr lang="en-US" sz="3200" dirty="0"/>
              <a:t>BMPE7012-Module overview </a:t>
            </a:r>
            <a:endParaRPr lang="en-US" sz="3200" dirty="0">
              <a:cs typeface="Calibri"/>
            </a:endParaRPr>
          </a:p>
          <a:p>
            <a:pPr marL="0" indent="0">
              <a:buNone/>
            </a:pPr>
            <a:endParaRPr lang="en-US" sz="3200" dirty="0">
              <a:cs typeface="Calibri"/>
            </a:endParaRPr>
          </a:p>
          <a:p>
            <a:endParaRPr lang="en-US" sz="3200" dirty="0"/>
          </a:p>
          <a:p>
            <a:r>
              <a:rPr lang="en-US" sz="3200" dirty="0"/>
              <a:t>POSH and MD</a:t>
            </a:r>
            <a:endParaRPr lang="en-US" sz="3200" dirty="0">
              <a:cs typeface="Calibri"/>
            </a:endParaRPr>
          </a:p>
          <a:p>
            <a:endParaRPr lang="en-US" dirty="0">
              <a:cs typeface="Calibri"/>
            </a:endParaRPr>
          </a:p>
          <a:p>
            <a:endParaRPr lang="en-US" dirty="0">
              <a:cs typeface="Calibri"/>
            </a:endParaRPr>
          </a:p>
        </p:txBody>
      </p:sp>
      <p:pic>
        <p:nvPicPr>
          <p:cNvPr id="2" name="Picture 2" descr="Text&#10;&#10;Description automatically generated">
            <a:extLst>
              <a:ext uri="{FF2B5EF4-FFF2-40B4-BE49-F238E27FC236}">
                <a16:creationId xmlns:a16="http://schemas.microsoft.com/office/drawing/2014/main" id="{1618DBAD-7B5F-4FCE-BF03-80766AC5E783}"/>
              </a:ext>
            </a:extLst>
          </p:cNvPr>
          <p:cNvPicPr>
            <a:picLocks noChangeAspect="1"/>
          </p:cNvPicPr>
          <p:nvPr/>
        </p:nvPicPr>
        <p:blipFill>
          <a:blip r:embed="rId3"/>
          <a:stretch>
            <a:fillRect/>
          </a:stretch>
        </p:blipFill>
        <p:spPr>
          <a:xfrm>
            <a:off x="5917721" y="1615764"/>
            <a:ext cx="5748067" cy="3223905"/>
          </a:xfrm>
          <a:prstGeom prst="rect">
            <a:avLst/>
          </a:prstGeom>
        </p:spPr>
      </p:pic>
    </p:spTree>
    <p:extLst>
      <p:ext uri="{BB962C8B-B14F-4D97-AF65-F5344CB8AC3E}">
        <p14:creationId xmlns:p14="http://schemas.microsoft.com/office/powerpoint/2010/main" val="720294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6A27E-B6F5-0A44-81F2-FC66C605B15A}"/>
              </a:ext>
            </a:extLst>
          </p:cNvPr>
          <p:cNvSpPr>
            <a:spLocks noGrp="1"/>
          </p:cNvSpPr>
          <p:nvPr>
            <p:ph type="title"/>
          </p:nvPr>
        </p:nvSpPr>
        <p:spPr>
          <a:xfrm>
            <a:off x="0" y="-156846"/>
            <a:ext cx="12191999" cy="1325563"/>
          </a:xfrm>
        </p:spPr>
        <p:txBody>
          <a:bodyPr>
            <a:normAutofit/>
          </a:bodyPr>
          <a:lstStyle/>
          <a:p>
            <a:r>
              <a:rPr lang="en-US" sz="3600" b="1" u="sng" dirty="0">
                <a:solidFill>
                  <a:schemeClr val="bg1"/>
                </a:solidFill>
              </a:rPr>
              <a:t>Task: Your Sport/ Physical Activity/ Physical Education Life Histories</a:t>
            </a:r>
          </a:p>
        </p:txBody>
      </p:sp>
      <p:sp>
        <p:nvSpPr>
          <p:cNvPr id="3" name="Content Placeholder 2">
            <a:extLst>
              <a:ext uri="{FF2B5EF4-FFF2-40B4-BE49-F238E27FC236}">
                <a16:creationId xmlns:a16="http://schemas.microsoft.com/office/drawing/2014/main" id="{CFB23BEC-CA96-7343-9AB2-3DE942399E94}"/>
              </a:ext>
            </a:extLst>
          </p:cNvPr>
          <p:cNvSpPr>
            <a:spLocks noGrp="1"/>
          </p:cNvSpPr>
          <p:nvPr>
            <p:ph idx="1"/>
          </p:nvPr>
        </p:nvSpPr>
        <p:spPr>
          <a:xfrm>
            <a:off x="563879" y="1337945"/>
            <a:ext cx="11039541" cy="4351338"/>
          </a:xfrm>
        </p:spPr>
        <p:txBody>
          <a:bodyPr vert="horz" lIns="91440" tIns="45720" rIns="91440" bIns="45720" rtlCol="0" anchor="t">
            <a:normAutofit/>
          </a:bodyPr>
          <a:lstStyle/>
          <a:p>
            <a:r>
              <a:rPr lang="en-US" dirty="0"/>
              <a:t>Consider your experiences of physical education and sport growing up. </a:t>
            </a:r>
          </a:p>
          <a:p>
            <a:r>
              <a:rPr lang="en-US" dirty="0"/>
              <a:t>Make notes/ record / draw your life-history in sport/physical activity/ PE</a:t>
            </a:r>
            <a:endParaRPr lang="en-US" dirty="0">
              <a:cs typeface="Calibri"/>
            </a:endParaRPr>
          </a:p>
          <a:p>
            <a:r>
              <a:rPr lang="en-US" dirty="0"/>
              <a:t>Focus on key people who have influenced you on this. </a:t>
            </a:r>
          </a:p>
          <a:p>
            <a:r>
              <a:rPr lang="en-US" dirty="0"/>
              <a:t>Let's discuss our experiences and philosophies. </a:t>
            </a:r>
            <a:endParaRPr lang="en-US" dirty="0">
              <a:cs typeface="Calibri"/>
            </a:endParaRPr>
          </a:p>
        </p:txBody>
      </p:sp>
      <p:pic>
        <p:nvPicPr>
          <p:cNvPr id="4" name="Picture 3">
            <a:extLst>
              <a:ext uri="{FF2B5EF4-FFF2-40B4-BE49-F238E27FC236}">
                <a16:creationId xmlns:a16="http://schemas.microsoft.com/office/drawing/2014/main" id="{D60186E0-8F39-513F-ACA4-FED94017277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0" b="89744" l="750" r="98500">
                        <a14:foregroundMark x1="56750" y1="6838" x2="56750" y2="6838"/>
                        <a14:foregroundMark x1="53750" y1="3846" x2="53750" y2="3846"/>
                        <a14:foregroundMark x1="73750" y1="23932" x2="73750" y2="23932"/>
                        <a14:foregroundMark x1="95500" y1="30769" x2="95500" y2="30769"/>
                        <a14:foregroundMark x1="92250" y1="47436" x2="92250" y2="47436"/>
                        <a14:foregroundMark x1="95000" y1="19231" x2="95000" y2="54701"/>
                        <a14:foregroundMark x1="88500" y1="8547" x2="98500" y2="64530"/>
                        <a14:foregroundMark x1="98000" y1="2564" x2="87500" y2="4701"/>
                        <a14:foregroundMark x1="88500" y1="32051" x2="90750" y2="57265"/>
                        <a14:foregroundMark x1="90750" y1="57265" x2="95000" y2="61111"/>
                        <a14:foregroundMark x1="93500" y1="71368" x2="93500" y2="79487"/>
                        <a14:foregroundMark x1="91500" y1="85043" x2="750" y2="84188"/>
                        <a14:foregroundMark x1="7250" y1="74359" x2="20500" y2="74359"/>
                        <a14:foregroundMark x1="20500" y1="74359" x2="71250" y2="70085"/>
                        <a14:foregroundMark x1="71250" y1="70085" x2="93250" y2="73504"/>
                        <a14:foregroundMark x1="82500" y1="20513" x2="45250" y2="34188"/>
                        <a14:foregroundMark x1="45250" y1="34188" x2="20250" y2="55556"/>
                        <a14:foregroundMark x1="20250" y1="55556" x2="5750" y2="59402"/>
                        <a14:foregroundMark x1="68750" y1="8120" x2="66000" y2="61538"/>
                        <a14:foregroundMark x1="84750" y1="5983" x2="84750" y2="5983"/>
                        <a14:foregroundMark x1="41000" y1="30769" x2="41000" y2="30769"/>
                        <a14:foregroundMark x1="46250" y1="28632" x2="39250" y2="24786"/>
                        <a14:foregroundMark x1="12750" y1="51282" x2="2250" y2="48718"/>
                        <a14:foregroundMark x1="38500" y1="48291" x2="54500" y2="46581"/>
                        <a14:foregroundMark x1="41000" y1="53419" x2="45000" y2="72222"/>
                        <a14:foregroundMark x1="45000" y1="72222" x2="45000" y2="72222"/>
                        <a14:foregroundMark x1="36750" y1="20085" x2="47250" y2="32051"/>
                        <a14:foregroundMark x1="47250" y1="32051" x2="47500" y2="32051"/>
                        <a14:foregroundMark x1="38500" y1="40171" x2="51500" y2="21795"/>
                        <a14:foregroundMark x1="17750" y1="44017" x2="21500" y2="72222"/>
                        <a14:foregroundMark x1="2250" y1="45299" x2="30750" y2="41453"/>
                        <a14:foregroundMark x1="30750" y1="41453" x2="37250" y2="46154"/>
                        <a14:foregroundMark x1="48000" y1="21795" x2="37750" y2="24359"/>
                        <a14:foregroundMark x1="37750" y1="24359" x2="38000" y2="38034"/>
                        <a14:foregroundMark x1="9500" y1="44444" x2="1250" y2="44444"/>
                        <a14:foregroundMark x1="13750" y1="42735" x2="1000" y2="42308"/>
                        <a14:foregroundMark x1="1000" y1="42308" x2="1000" y2="42308"/>
                        <a14:foregroundMark x1="51000" y1="2137" x2="52750" y2="26068"/>
                        <a14:foregroundMark x1="52750" y1="26068" x2="52750" y2="25214"/>
                        <a14:foregroundMark x1="52250" y1="3846" x2="49750" y2="26923"/>
                        <a14:foregroundMark x1="50500" y1="5128" x2="49500" y2="26496"/>
                        <a14:foregroundMark x1="51750" y1="2137" x2="58000" y2="0"/>
                        <a14:foregroundMark x1="84000" y1="11111" x2="84000" y2="59402"/>
                        <a14:foregroundMark x1="84000" y1="59402" x2="83500" y2="62821"/>
                      </a14:backgroundRemoval>
                    </a14:imgEffect>
                  </a14:imgLayer>
                </a14:imgProps>
              </a:ext>
            </a:extLst>
          </a:blip>
          <a:stretch>
            <a:fillRect/>
          </a:stretch>
        </p:blipFill>
        <p:spPr>
          <a:xfrm>
            <a:off x="7194461" y="2925585"/>
            <a:ext cx="4724270" cy="2763698"/>
          </a:xfrm>
          <a:prstGeom prst="rect">
            <a:avLst/>
          </a:prstGeom>
        </p:spPr>
      </p:pic>
      <p:sp>
        <p:nvSpPr>
          <p:cNvPr id="5" name="Rectangle: Rounded Corners 4">
            <a:extLst>
              <a:ext uri="{FF2B5EF4-FFF2-40B4-BE49-F238E27FC236}">
                <a16:creationId xmlns:a16="http://schemas.microsoft.com/office/drawing/2014/main" id="{C212685C-CE95-5C62-C93A-25BBC7967882}"/>
              </a:ext>
            </a:extLst>
          </p:cNvPr>
          <p:cNvSpPr/>
          <p:nvPr/>
        </p:nvSpPr>
        <p:spPr>
          <a:xfrm>
            <a:off x="1139252" y="3282846"/>
            <a:ext cx="4287187" cy="25483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t>Six life stages</a:t>
            </a:r>
          </a:p>
          <a:p>
            <a:pPr algn="ctr"/>
            <a:r>
              <a:rPr lang="en-GB" sz="1200" dirty="0"/>
              <a:t>(Whitehead and Murdoch, 2006;</a:t>
            </a:r>
          </a:p>
          <a:p>
            <a:pPr algn="ctr"/>
            <a:r>
              <a:rPr lang="en-GB" sz="1200" dirty="0"/>
              <a:t>Taplin, 2010)</a:t>
            </a:r>
          </a:p>
          <a:p>
            <a:pPr algn="ctr"/>
            <a:r>
              <a:rPr lang="en-GB" dirty="0"/>
              <a:t>0-4 years</a:t>
            </a:r>
          </a:p>
          <a:p>
            <a:pPr algn="ctr"/>
            <a:r>
              <a:rPr lang="en-GB" dirty="0"/>
              <a:t>Childhood (5-11yo)</a:t>
            </a:r>
          </a:p>
          <a:p>
            <a:pPr algn="ctr"/>
            <a:r>
              <a:rPr lang="en-GB" dirty="0"/>
              <a:t>Adolescence (11-18)</a:t>
            </a:r>
          </a:p>
          <a:p>
            <a:pPr algn="ctr"/>
            <a:r>
              <a:rPr lang="en-GB" dirty="0"/>
              <a:t>Early Adulthood (18-30)</a:t>
            </a:r>
          </a:p>
          <a:p>
            <a:pPr algn="ctr"/>
            <a:r>
              <a:rPr lang="en-GB" dirty="0"/>
              <a:t>Adulthood (30-65)</a:t>
            </a:r>
          </a:p>
          <a:p>
            <a:pPr algn="ctr"/>
            <a:r>
              <a:rPr lang="en-GB" dirty="0"/>
              <a:t>Older age (65+)</a:t>
            </a:r>
          </a:p>
        </p:txBody>
      </p:sp>
    </p:spTree>
    <p:extLst>
      <p:ext uri="{BB962C8B-B14F-4D97-AF65-F5344CB8AC3E}">
        <p14:creationId xmlns:p14="http://schemas.microsoft.com/office/powerpoint/2010/main" val="333575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61FD35-381B-4267-BFB1-BA8686329344}"/>
              </a:ext>
            </a:extLst>
          </p:cNvPr>
          <p:cNvPicPr>
            <a:picLocks noChangeAspect="1"/>
          </p:cNvPicPr>
          <p:nvPr/>
        </p:nvPicPr>
        <p:blipFill rotWithShape="1">
          <a:blip r:embed="rId3"/>
          <a:srcRect l="3890" t="9385" r="3934" b="8153"/>
          <a:stretch/>
        </p:blipFill>
        <p:spPr>
          <a:xfrm>
            <a:off x="2441448" y="1054013"/>
            <a:ext cx="7196328" cy="4828438"/>
          </a:xfrm>
          <a:prstGeom prst="rect">
            <a:avLst/>
          </a:prstGeom>
        </p:spPr>
      </p:pic>
      <p:sp>
        <p:nvSpPr>
          <p:cNvPr id="3" name="TextBox 2">
            <a:extLst>
              <a:ext uri="{FF2B5EF4-FFF2-40B4-BE49-F238E27FC236}">
                <a16:creationId xmlns:a16="http://schemas.microsoft.com/office/drawing/2014/main" id="{8F7621B5-5CB1-41DE-84E7-1D2232C501B5}"/>
              </a:ext>
            </a:extLst>
          </p:cNvPr>
          <p:cNvSpPr txBox="1"/>
          <p:nvPr/>
        </p:nvSpPr>
        <p:spPr>
          <a:xfrm>
            <a:off x="1618892" y="66137"/>
            <a:ext cx="10176292"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400" b="1">
                <a:solidFill>
                  <a:schemeClr val="bg1"/>
                </a:solidFill>
                <a:latin typeface="Calibri Light"/>
                <a:cs typeface="Calibri"/>
              </a:rPr>
              <a:t>Where does a personal philosophy come from ?</a:t>
            </a:r>
          </a:p>
        </p:txBody>
      </p:sp>
    </p:spTree>
    <p:extLst>
      <p:ext uri="{BB962C8B-B14F-4D97-AF65-F5344CB8AC3E}">
        <p14:creationId xmlns:p14="http://schemas.microsoft.com/office/powerpoint/2010/main" val="1309424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6911450-013B-423C-B1AD-065C956FDC12}"/>
              </a:ext>
            </a:extLst>
          </p:cNvPr>
          <p:cNvPicPr>
            <a:picLocks noChangeAspect="1"/>
          </p:cNvPicPr>
          <p:nvPr/>
        </p:nvPicPr>
        <p:blipFill>
          <a:blip r:embed="rId3"/>
          <a:stretch>
            <a:fillRect/>
          </a:stretch>
        </p:blipFill>
        <p:spPr>
          <a:xfrm>
            <a:off x="517588" y="1133475"/>
            <a:ext cx="4829175" cy="4591050"/>
          </a:xfrm>
          <a:prstGeom prst="rect">
            <a:avLst/>
          </a:prstGeom>
        </p:spPr>
      </p:pic>
      <p:pic>
        <p:nvPicPr>
          <p:cNvPr id="3" name="Picture 2">
            <a:extLst>
              <a:ext uri="{FF2B5EF4-FFF2-40B4-BE49-F238E27FC236}">
                <a16:creationId xmlns:a16="http://schemas.microsoft.com/office/drawing/2014/main" id="{3911B19E-85FC-440B-A75A-4035C0B6B1E2}"/>
              </a:ext>
            </a:extLst>
          </p:cNvPr>
          <p:cNvPicPr>
            <a:picLocks noChangeAspect="1"/>
          </p:cNvPicPr>
          <p:nvPr/>
        </p:nvPicPr>
        <p:blipFill>
          <a:blip r:embed="rId4"/>
          <a:stretch>
            <a:fillRect/>
          </a:stretch>
        </p:blipFill>
        <p:spPr>
          <a:xfrm>
            <a:off x="6385560" y="987266"/>
            <a:ext cx="5209032" cy="4883468"/>
          </a:xfrm>
          <a:prstGeom prst="rect">
            <a:avLst/>
          </a:prstGeom>
        </p:spPr>
      </p:pic>
      <p:sp>
        <p:nvSpPr>
          <p:cNvPr id="4" name="TextBox 3">
            <a:extLst>
              <a:ext uri="{FF2B5EF4-FFF2-40B4-BE49-F238E27FC236}">
                <a16:creationId xmlns:a16="http://schemas.microsoft.com/office/drawing/2014/main" id="{4CDE3751-5C9C-40EC-ADA3-7DDE805BDB8B}"/>
              </a:ext>
            </a:extLst>
          </p:cNvPr>
          <p:cNvSpPr txBox="1"/>
          <p:nvPr/>
        </p:nvSpPr>
        <p:spPr>
          <a:xfrm>
            <a:off x="1638961" y="69184"/>
            <a:ext cx="11138024" cy="646331"/>
          </a:xfrm>
          <a:prstGeom prst="rect">
            <a:avLst/>
          </a:prstGeom>
          <a:noFill/>
        </p:spPr>
        <p:txBody>
          <a:bodyPr wrap="square" lIns="91440" tIns="45720" rIns="91440" bIns="45720" rtlCol="0" anchor="t">
            <a:spAutoFit/>
          </a:bodyPr>
          <a:lstStyle/>
          <a:p>
            <a:r>
              <a:rPr lang="en-GB" sz="3600">
                <a:solidFill>
                  <a:schemeClr val="bg1"/>
                </a:solidFill>
              </a:rPr>
              <a:t>Bronfenbrenner: Ecological Systems Theory</a:t>
            </a:r>
          </a:p>
        </p:txBody>
      </p:sp>
    </p:spTree>
    <p:extLst>
      <p:ext uri="{BB962C8B-B14F-4D97-AF65-F5344CB8AC3E}">
        <p14:creationId xmlns:p14="http://schemas.microsoft.com/office/powerpoint/2010/main" val="1704544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67016-9412-1646-99F0-B99FDA1E3364}"/>
              </a:ext>
            </a:extLst>
          </p:cNvPr>
          <p:cNvSpPr>
            <a:spLocks noGrp="1"/>
          </p:cNvSpPr>
          <p:nvPr>
            <p:ph type="title"/>
          </p:nvPr>
        </p:nvSpPr>
        <p:spPr>
          <a:xfrm>
            <a:off x="2333445" y="-186906"/>
            <a:ext cx="10515600" cy="1325563"/>
          </a:xfrm>
        </p:spPr>
        <p:txBody>
          <a:bodyPr>
            <a:normAutofit/>
          </a:bodyPr>
          <a:lstStyle/>
          <a:p>
            <a:r>
              <a:rPr lang="en-US" sz="3600" b="1">
                <a:solidFill>
                  <a:schemeClr val="bg1"/>
                </a:solidFill>
              </a:rPr>
              <a:t>Physical education – aims and purpose</a:t>
            </a:r>
          </a:p>
        </p:txBody>
      </p:sp>
      <p:sp>
        <p:nvSpPr>
          <p:cNvPr id="3" name="Content Placeholder 2">
            <a:extLst>
              <a:ext uri="{FF2B5EF4-FFF2-40B4-BE49-F238E27FC236}">
                <a16:creationId xmlns:a16="http://schemas.microsoft.com/office/drawing/2014/main" id="{94EA64FD-6122-F240-AB6C-95DD8F21B43F}"/>
              </a:ext>
            </a:extLst>
          </p:cNvPr>
          <p:cNvSpPr>
            <a:spLocks noGrp="1"/>
          </p:cNvSpPr>
          <p:nvPr>
            <p:ph idx="1"/>
          </p:nvPr>
        </p:nvSpPr>
        <p:spPr>
          <a:xfrm>
            <a:off x="218661" y="1138657"/>
            <a:ext cx="7459869" cy="4538244"/>
          </a:xfrm>
        </p:spPr>
        <p:txBody>
          <a:bodyPr vert="horz" lIns="91440" tIns="45720" rIns="91440" bIns="45720" rtlCol="0" anchor="t">
            <a:normAutofit fontScale="92500" lnSpcReduction="10000"/>
          </a:bodyPr>
          <a:lstStyle/>
          <a:p>
            <a:endParaRPr lang="en-GB" dirty="0"/>
          </a:p>
          <a:p>
            <a:r>
              <a:rPr lang="en-GB" dirty="0"/>
              <a:t>Reflecting on the discussions about your own experiences what do you think are the aims and purpose of physical education?</a:t>
            </a:r>
          </a:p>
          <a:p>
            <a:endParaRPr lang="en-GB" dirty="0"/>
          </a:p>
          <a:p>
            <a:r>
              <a:rPr lang="en-GB" dirty="0"/>
              <a:t>Is that the common experience or opinion of PE?</a:t>
            </a:r>
          </a:p>
          <a:p>
            <a:pPr marL="0" indent="0">
              <a:buNone/>
            </a:pPr>
            <a:endParaRPr lang="en-GB" dirty="0"/>
          </a:p>
          <a:p>
            <a:r>
              <a:rPr lang="en-GB" dirty="0">
                <a:cs typeface="Calibri"/>
              </a:rPr>
              <a:t>Has it shifted/ changed?</a:t>
            </a:r>
          </a:p>
          <a:p>
            <a:pPr marL="0" indent="0">
              <a:buNone/>
            </a:pPr>
            <a:endParaRPr lang="en-GB" dirty="0"/>
          </a:p>
          <a:p>
            <a:r>
              <a:rPr lang="en-GB" dirty="0"/>
              <a:t>How has Physical Education evolved? </a:t>
            </a:r>
          </a:p>
          <a:p>
            <a:endParaRPr lang="en-GB" dirty="0">
              <a:cs typeface="Calibri"/>
            </a:endParaRPr>
          </a:p>
          <a:p>
            <a:endParaRPr lang="en-GB" dirty="0">
              <a:cs typeface="Calibri"/>
            </a:endParaRPr>
          </a:p>
          <a:p>
            <a:endParaRPr lang="en-GB" dirty="0">
              <a:cs typeface="Calibri"/>
            </a:endParaRPr>
          </a:p>
        </p:txBody>
      </p:sp>
      <p:pic>
        <p:nvPicPr>
          <p:cNvPr id="4" name="Online Media 3" title="Kes - football match">
            <a:hlinkClick r:id="" action="ppaction://media"/>
            <a:extLst>
              <a:ext uri="{FF2B5EF4-FFF2-40B4-BE49-F238E27FC236}">
                <a16:creationId xmlns:a16="http://schemas.microsoft.com/office/drawing/2014/main" id="{74538303-8772-728B-C55A-CE6C8D8FF968}"/>
              </a:ext>
            </a:extLst>
          </p:cNvPr>
          <p:cNvPicPr>
            <a:picLocks noRot="1" noChangeAspect="1"/>
          </p:cNvPicPr>
          <p:nvPr>
            <a:videoFile r:link="rId1"/>
          </p:nvPr>
        </p:nvPicPr>
        <p:blipFill>
          <a:blip r:embed="rId4"/>
          <a:stretch>
            <a:fillRect/>
          </a:stretch>
        </p:blipFill>
        <p:spPr>
          <a:xfrm>
            <a:off x="7678530" y="1908313"/>
            <a:ext cx="4449417" cy="3337063"/>
          </a:xfrm>
          <a:prstGeom prst="rect">
            <a:avLst/>
          </a:prstGeom>
        </p:spPr>
      </p:pic>
    </p:spTree>
    <p:extLst>
      <p:ext uri="{BB962C8B-B14F-4D97-AF65-F5344CB8AC3E}">
        <p14:creationId xmlns:p14="http://schemas.microsoft.com/office/powerpoint/2010/main" val="3948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4"/>
                </p:tgtEl>
              </p:cMediaNode>
            </p:video>
            <p:seq concurrent="1" nextAc="seek">
              <p:cTn id="24" restart="whenNotActive" fill="hold" evtFilter="cancelBubble" nodeType="interactiveSeq">
                <p:stCondLst>
                  <p:cond evt="onClick" delay="0">
                    <p:tgtEl>
                      <p:spTgt spid="4"/>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4"/>
                                        </p:tgtEl>
                                      </p:cBhvr>
                                    </p:cmd>
                                  </p:childTnLst>
                                </p:cTn>
                              </p:par>
                            </p:childTnLst>
                          </p:cTn>
                        </p:par>
                      </p:childTnLst>
                    </p:cTn>
                  </p:par>
                </p:childTnLst>
              </p:cTn>
              <p:nextCondLst>
                <p:cond evt="onClick" delay="0">
                  <p:tgtEl>
                    <p:spTgt spid="4"/>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E1693-B0CE-5147-B0E3-DD1901DC33A6}"/>
              </a:ext>
            </a:extLst>
          </p:cNvPr>
          <p:cNvSpPr>
            <a:spLocks noGrp="1"/>
          </p:cNvSpPr>
          <p:nvPr>
            <p:ph type="title"/>
          </p:nvPr>
        </p:nvSpPr>
        <p:spPr>
          <a:xfrm>
            <a:off x="337930" y="-221260"/>
            <a:ext cx="11849271" cy="1325563"/>
          </a:xfrm>
        </p:spPr>
        <p:txBody>
          <a:bodyPr/>
          <a:lstStyle/>
          <a:p>
            <a:r>
              <a:rPr lang="en-US" sz="3600" b="1" dirty="0">
                <a:solidFill>
                  <a:schemeClr val="bg1"/>
                </a:solidFill>
              </a:rPr>
              <a:t>Physical Education </a:t>
            </a:r>
            <a:endParaRPr lang="en-US" sz="3600" b="1" dirty="0">
              <a:solidFill>
                <a:schemeClr val="bg1"/>
              </a:solidFill>
              <a:cs typeface="Calibri Light"/>
            </a:endParaRPr>
          </a:p>
        </p:txBody>
      </p:sp>
      <p:sp>
        <p:nvSpPr>
          <p:cNvPr id="3" name="Content Placeholder 2">
            <a:extLst>
              <a:ext uri="{FF2B5EF4-FFF2-40B4-BE49-F238E27FC236}">
                <a16:creationId xmlns:a16="http://schemas.microsoft.com/office/drawing/2014/main" id="{0A03EF82-A27C-2046-8BA4-1957570C0CC5}"/>
              </a:ext>
            </a:extLst>
          </p:cNvPr>
          <p:cNvSpPr>
            <a:spLocks noGrp="1"/>
          </p:cNvSpPr>
          <p:nvPr>
            <p:ph idx="1"/>
          </p:nvPr>
        </p:nvSpPr>
        <p:spPr>
          <a:xfrm>
            <a:off x="136357" y="1189112"/>
            <a:ext cx="10515600" cy="4351338"/>
          </a:xfrm>
        </p:spPr>
        <p:txBody>
          <a:bodyPr vert="horz" lIns="91440" tIns="45720" rIns="91440" bIns="45720" rtlCol="0" anchor="t">
            <a:normAutofit/>
          </a:bodyPr>
          <a:lstStyle/>
          <a:p>
            <a:r>
              <a:rPr lang="en-US" dirty="0">
                <a:hlinkClick r:id="rId3"/>
              </a:rPr>
              <a:t>https://www.bbc.co.uk/sounds/play/m0002g6z</a:t>
            </a:r>
            <a:endParaRPr lang="en-US" dirty="0">
              <a:cs typeface="Calibri"/>
            </a:endParaRPr>
          </a:p>
          <a:p>
            <a:pPr marL="0" indent="0">
              <a:buNone/>
            </a:pPr>
            <a:endParaRPr lang="en-US" dirty="0"/>
          </a:p>
          <a:p>
            <a:r>
              <a:rPr lang="en-US" dirty="0"/>
              <a:t>10 mis – 11: 37 –   bad experiences </a:t>
            </a:r>
            <a:endParaRPr lang="en-US" dirty="0">
              <a:cs typeface="Calibri"/>
            </a:endParaRPr>
          </a:p>
          <a:p>
            <a:endParaRPr lang="en-US" dirty="0"/>
          </a:p>
          <a:p>
            <a:r>
              <a:rPr lang="en-US" dirty="0"/>
              <a:t>18 mins – 22 :52 – purpose of PE </a:t>
            </a:r>
            <a:endParaRPr lang="en-US" dirty="0">
              <a:cs typeface="Calibri"/>
            </a:endParaRPr>
          </a:p>
          <a:p>
            <a:endParaRPr lang="en-US" dirty="0"/>
          </a:p>
          <a:p>
            <a:r>
              <a:rPr lang="en-US" dirty="0"/>
              <a:t>25: 14 mins – 26 mins – dominance of male sport</a:t>
            </a:r>
            <a:endParaRPr lang="en-US" dirty="0">
              <a:cs typeface="Calibri"/>
            </a:endParaRPr>
          </a:p>
        </p:txBody>
      </p:sp>
      <p:pic>
        <p:nvPicPr>
          <p:cNvPr id="5" name="Picture 4">
            <a:extLst>
              <a:ext uri="{FF2B5EF4-FFF2-40B4-BE49-F238E27FC236}">
                <a16:creationId xmlns:a16="http://schemas.microsoft.com/office/drawing/2014/main" id="{F04FF83A-C7D1-6F4F-A91D-A4D1F6C412E9}"/>
              </a:ext>
            </a:extLst>
          </p:cNvPr>
          <p:cNvPicPr>
            <a:picLocks noChangeAspect="1"/>
          </p:cNvPicPr>
          <p:nvPr/>
        </p:nvPicPr>
        <p:blipFill>
          <a:blip r:embed="rId4"/>
          <a:stretch>
            <a:fillRect/>
          </a:stretch>
        </p:blipFill>
        <p:spPr>
          <a:xfrm>
            <a:off x="7889948" y="4718988"/>
            <a:ext cx="3106783" cy="1899800"/>
          </a:xfrm>
          <a:prstGeom prst="rect">
            <a:avLst/>
          </a:prstGeom>
        </p:spPr>
      </p:pic>
      <p:pic>
        <p:nvPicPr>
          <p:cNvPr id="7" name="Picture 6">
            <a:extLst>
              <a:ext uri="{FF2B5EF4-FFF2-40B4-BE49-F238E27FC236}">
                <a16:creationId xmlns:a16="http://schemas.microsoft.com/office/drawing/2014/main" id="{F2D54CC8-4676-B549-B3BD-3DC4EAE19DBB}"/>
              </a:ext>
            </a:extLst>
          </p:cNvPr>
          <p:cNvPicPr>
            <a:picLocks noChangeAspect="1"/>
          </p:cNvPicPr>
          <p:nvPr/>
        </p:nvPicPr>
        <p:blipFill>
          <a:blip r:embed="rId5"/>
          <a:stretch>
            <a:fillRect/>
          </a:stretch>
        </p:blipFill>
        <p:spPr>
          <a:xfrm>
            <a:off x="7740648" y="661727"/>
            <a:ext cx="1821427" cy="2462463"/>
          </a:xfrm>
          <a:prstGeom prst="rect">
            <a:avLst/>
          </a:prstGeom>
        </p:spPr>
      </p:pic>
      <p:pic>
        <p:nvPicPr>
          <p:cNvPr id="9" name="Picture 8">
            <a:extLst>
              <a:ext uri="{FF2B5EF4-FFF2-40B4-BE49-F238E27FC236}">
                <a16:creationId xmlns:a16="http://schemas.microsoft.com/office/drawing/2014/main" id="{C536B4B3-2B88-1E4A-B20A-5B6BB137F097}"/>
              </a:ext>
            </a:extLst>
          </p:cNvPr>
          <p:cNvPicPr>
            <a:picLocks noChangeAspect="1"/>
          </p:cNvPicPr>
          <p:nvPr/>
        </p:nvPicPr>
        <p:blipFill>
          <a:blip r:embed="rId6"/>
          <a:stretch>
            <a:fillRect/>
          </a:stretch>
        </p:blipFill>
        <p:spPr>
          <a:xfrm>
            <a:off x="9713823" y="2107462"/>
            <a:ext cx="2253259" cy="2514638"/>
          </a:xfrm>
          <a:prstGeom prst="rect">
            <a:avLst/>
          </a:prstGeom>
        </p:spPr>
      </p:pic>
    </p:spTree>
    <p:extLst>
      <p:ext uri="{BB962C8B-B14F-4D97-AF65-F5344CB8AC3E}">
        <p14:creationId xmlns:p14="http://schemas.microsoft.com/office/powerpoint/2010/main" val="1049844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Arrow Connector 7">
            <a:extLst>
              <a:ext uri="{FF2B5EF4-FFF2-40B4-BE49-F238E27FC236}">
                <a16:creationId xmlns:a16="http://schemas.microsoft.com/office/drawing/2014/main" id="{F76570D7-526A-4564-9F65-5307AC81C7D2}"/>
              </a:ext>
            </a:extLst>
          </p:cNvPr>
          <p:cNvCxnSpPr>
            <a:cxnSpLocks/>
          </p:cNvCxnSpPr>
          <p:nvPr/>
        </p:nvCxnSpPr>
        <p:spPr>
          <a:xfrm flipV="1">
            <a:off x="2049802" y="3211640"/>
            <a:ext cx="7766325" cy="2014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F954DC8-BC3E-46F3-A512-7E8829580CE8}"/>
              </a:ext>
            </a:extLst>
          </p:cNvPr>
          <p:cNvSpPr txBox="1"/>
          <p:nvPr/>
        </p:nvSpPr>
        <p:spPr>
          <a:xfrm>
            <a:off x="1835133" y="1435365"/>
            <a:ext cx="2937163" cy="1323439"/>
          </a:xfrm>
          <a:prstGeom prst="rect">
            <a:avLst/>
          </a:prstGeom>
          <a:noFill/>
        </p:spPr>
        <p:txBody>
          <a:bodyPr wrap="square" rtlCol="0">
            <a:spAutoFit/>
          </a:bodyPr>
          <a:lstStyle/>
          <a:p>
            <a:r>
              <a:rPr lang="en-US" sz="1600" b="1"/>
              <a:t>1870</a:t>
            </a:r>
          </a:p>
          <a:p>
            <a:r>
              <a:rPr lang="en-US" sz="1600"/>
              <a:t>PT </a:t>
            </a:r>
            <a:r>
              <a:rPr lang="mr-IN" sz="1600"/>
              <a:t>–</a:t>
            </a:r>
            <a:r>
              <a:rPr lang="en-US" sz="1600"/>
              <a:t> fitness/ Muscular Christianity</a:t>
            </a:r>
          </a:p>
          <a:p>
            <a:r>
              <a:rPr lang="en-US" sz="1600"/>
              <a:t>Drills</a:t>
            </a:r>
          </a:p>
          <a:p>
            <a:r>
              <a:rPr lang="en-US" sz="1600"/>
              <a:t>Unison</a:t>
            </a:r>
          </a:p>
        </p:txBody>
      </p:sp>
      <p:sp>
        <p:nvSpPr>
          <p:cNvPr id="10" name="TextBox 9">
            <a:extLst>
              <a:ext uri="{FF2B5EF4-FFF2-40B4-BE49-F238E27FC236}">
                <a16:creationId xmlns:a16="http://schemas.microsoft.com/office/drawing/2014/main" id="{2519A19E-D432-4ECC-B39B-2C5CD37AF74F}"/>
              </a:ext>
            </a:extLst>
          </p:cNvPr>
          <p:cNvSpPr txBox="1"/>
          <p:nvPr/>
        </p:nvSpPr>
        <p:spPr>
          <a:xfrm>
            <a:off x="1544775" y="4108818"/>
            <a:ext cx="3394362" cy="1077218"/>
          </a:xfrm>
          <a:prstGeom prst="rect">
            <a:avLst/>
          </a:prstGeom>
          <a:noFill/>
        </p:spPr>
        <p:txBody>
          <a:bodyPr wrap="square" rtlCol="0">
            <a:spAutoFit/>
          </a:bodyPr>
          <a:lstStyle/>
          <a:p>
            <a:r>
              <a:rPr lang="en-US" sz="1600" b="1"/>
              <a:t>1904-1930</a:t>
            </a:r>
          </a:p>
          <a:p>
            <a:r>
              <a:rPr lang="en-GB" sz="1600"/>
              <a:t>PE and PA linked to health benefits</a:t>
            </a:r>
          </a:p>
          <a:p>
            <a:r>
              <a:rPr lang="en-GB" sz="1600"/>
              <a:t>Preventative Medicine</a:t>
            </a:r>
          </a:p>
          <a:p>
            <a:r>
              <a:rPr lang="en-GB" sz="1600"/>
              <a:t>Swedish gymnastics</a:t>
            </a:r>
            <a:endParaRPr lang="en-US" sz="1600"/>
          </a:p>
        </p:txBody>
      </p:sp>
      <p:sp>
        <p:nvSpPr>
          <p:cNvPr id="11" name="TextBox 10">
            <a:extLst>
              <a:ext uri="{FF2B5EF4-FFF2-40B4-BE49-F238E27FC236}">
                <a16:creationId xmlns:a16="http://schemas.microsoft.com/office/drawing/2014/main" id="{FC4BB7FC-1103-4CEA-A526-16B1FB7563EA}"/>
              </a:ext>
            </a:extLst>
          </p:cNvPr>
          <p:cNvSpPr txBox="1"/>
          <p:nvPr/>
        </p:nvSpPr>
        <p:spPr>
          <a:xfrm>
            <a:off x="3808267" y="1900088"/>
            <a:ext cx="2770909" cy="1077218"/>
          </a:xfrm>
          <a:prstGeom prst="rect">
            <a:avLst/>
          </a:prstGeom>
          <a:noFill/>
        </p:spPr>
        <p:txBody>
          <a:bodyPr wrap="square" rtlCol="0">
            <a:spAutoFit/>
          </a:bodyPr>
          <a:lstStyle/>
          <a:p>
            <a:r>
              <a:rPr lang="en-US" sz="1600" b="1"/>
              <a:t>1931-1940</a:t>
            </a:r>
          </a:p>
          <a:p>
            <a:r>
              <a:rPr lang="en-GB" sz="1600"/>
              <a:t>Healthy bodies, healthy minds</a:t>
            </a:r>
          </a:p>
          <a:p>
            <a:r>
              <a:rPr lang="en-GB" sz="1600"/>
              <a:t>Daily period of exercise</a:t>
            </a:r>
          </a:p>
          <a:p>
            <a:r>
              <a:rPr lang="en-GB" sz="1600"/>
              <a:t>Games developed qualities</a:t>
            </a:r>
            <a:endParaRPr lang="en-US" sz="1600"/>
          </a:p>
        </p:txBody>
      </p:sp>
      <p:sp>
        <p:nvSpPr>
          <p:cNvPr id="12" name="TextBox 11">
            <a:extLst>
              <a:ext uri="{FF2B5EF4-FFF2-40B4-BE49-F238E27FC236}">
                <a16:creationId xmlns:a16="http://schemas.microsoft.com/office/drawing/2014/main" id="{1245C844-C2F7-4068-BA1B-505AA5040D95}"/>
              </a:ext>
            </a:extLst>
          </p:cNvPr>
          <p:cNvSpPr txBox="1"/>
          <p:nvPr/>
        </p:nvSpPr>
        <p:spPr>
          <a:xfrm>
            <a:off x="4650974" y="4135543"/>
            <a:ext cx="3394362" cy="1077218"/>
          </a:xfrm>
          <a:prstGeom prst="rect">
            <a:avLst/>
          </a:prstGeom>
          <a:noFill/>
        </p:spPr>
        <p:txBody>
          <a:bodyPr wrap="square" rtlCol="0">
            <a:spAutoFit/>
          </a:bodyPr>
          <a:lstStyle/>
          <a:p>
            <a:r>
              <a:rPr lang="en-US" sz="1600" b="1"/>
              <a:t>1950-1970</a:t>
            </a:r>
          </a:p>
          <a:p>
            <a:r>
              <a:rPr lang="en-GB" sz="1600"/>
              <a:t>No two children are the same</a:t>
            </a:r>
          </a:p>
          <a:p>
            <a:r>
              <a:rPr lang="en-GB" sz="1600"/>
              <a:t>Drills lost </a:t>
            </a:r>
            <a:r>
              <a:rPr lang="mr-IN" sz="1600"/>
              <a:t>–</a:t>
            </a:r>
            <a:r>
              <a:rPr lang="en-GB" sz="1600"/>
              <a:t> developmental movement encouraged</a:t>
            </a:r>
          </a:p>
        </p:txBody>
      </p:sp>
      <p:sp>
        <p:nvSpPr>
          <p:cNvPr id="13" name="TextBox 12">
            <a:extLst>
              <a:ext uri="{FF2B5EF4-FFF2-40B4-BE49-F238E27FC236}">
                <a16:creationId xmlns:a16="http://schemas.microsoft.com/office/drawing/2014/main" id="{955DE194-D7DC-4B84-92E7-92AA7585E980}"/>
              </a:ext>
            </a:extLst>
          </p:cNvPr>
          <p:cNvSpPr txBox="1"/>
          <p:nvPr/>
        </p:nvSpPr>
        <p:spPr>
          <a:xfrm>
            <a:off x="6301081" y="188640"/>
            <a:ext cx="3408219" cy="1815882"/>
          </a:xfrm>
          <a:prstGeom prst="rect">
            <a:avLst/>
          </a:prstGeom>
          <a:noFill/>
        </p:spPr>
        <p:txBody>
          <a:bodyPr wrap="square" rtlCol="0">
            <a:spAutoFit/>
          </a:bodyPr>
          <a:lstStyle/>
          <a:p>
            <a:r>
              <a:rPr lang="en-US" sz="1600" b="1"/>
              <a:t>1980-2000s</a:t>
            </a:r>
          </a:p>
          <a:p>
            <a:r>
              <a:rPr lang="en-GB" sz="1600"/>
              <a:t>Health focus returns</a:t>
            </a:r>
          </a:p>
          <a:p>
            <a:r>
              <a:rPr lang="en-GB" sz="1600"/>
              <a:t>Importance of regular PA across the lifespan</a:t>
            </a:r>
          </a:p>
          <a:p>
            <a:r>
              <a:rPr lang="en-GB" sz="1600"/>
              <a:t>PE promotes lifelong health</a:t>
            </a:r>
          </a:p>
          <a:p>
            <a:r>
              <a:rPr lang="en-GB" sz="1600"/>
              <a:t>Focus on education and how the child feels</a:t>
            </a:r>
            <a:endParaRPr lang="en-US" sz="1600"/>
          </a:p>
        </p:txBody>
      </p:sp>
      <p:sp>
        <p:nvSpPr>
          <p:cNvPr id="14" name="TextBox 13">
            <a:extLst>
              <a:ext uri="{FF2B5EF4-FFF2-40B4-BE49-F238E27FC236}">
                <a16:creationId xmlns:a16="http://schemas.microsoft.com/office/drawing/2014/main" id="{0990DD13-096E-4698-B525-1CC08484CD2C}"/>
              </a:ext>
            </a:extLst>
          </p:cNvPr>
          <p:cNvSpPr txBox="1"/>
          <p:nvPr/>
        </p:nvSpPr>
        <p:spPr>
          <a:xfrm>
            <a:off x="7582116" y="3478669"/>
            <a:ext cx="2376264" cy="1077218"/>
          </a:xfrm>
          <a:prstGeom prst="rect">
            <a:avLst/>
          </a:prstGeom>
          <a:noFill/>
        </p:spPr>
        <p:txBody>
          <a:bodyPr wrap="square" rtlCol="0">
            <a:spAutoFit/>
          </a:bodyPr>
          <a:lstStyle/>
          <a:p>
            <a:r>
              <a:rPr lang="en-US" sz="1600" b="1"/>
              <a:t>2000s-2010</a:t>
            </a:r>
          </a:p>
          <a:p>
            <a:r>
              <a:rPr lang="en-GB" sz="1600"/>
              <a:t>Healthy schools initiatives </a:t>
            </a:r>
          </a:p>
          <a:p>
            <a:r>
              <a:rPr lang="en-GB" sz="1600"/>
              <a:t>Government to encourage competitive activity </a:t>
            </a:r>
            <a:endParaRPr lang="en-US" sz="1600"/>
          </a:p>
        </p:txBody>
      </p:sp>
      <p:cxnSp>
        <p:nvCxnSpPr>
          <p:cNvPr id="15" name="Straight Arrow Connector 14">
            <a:extLst>
              <a:ext uri="{FF2B5EF4-FFF2-40B4-BE49-F238E27FC236}">
                <a16:creationId xmlns:a16="http://schemas.microsoft.com/office/drawing/2014/main" id="{CFB76E8D-6726-460C-B1BE-6E9439C6F6CB}"/>
              </a:ext>
            </a:extLst>
          </p:cNvPr>
          <p:cNvCxnSpPr>
            <a:cxnSpLocks/>
          </p:cNvCxnSpPr>
          <p:nvPr/>
        </p:nvCxnSpPr>
        <p:spPr>
          <a:xfrm flipH="1" flipV="1">
            <a:off x="2565048" y="2629464"/>
            <a:ext cx="290944" cy="5663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05413975-8E2F-4C94-A48E-77AC9E4B9686}"/>
              </a:ext>
            </a:extLst>
          </p:cNvPr>
          <p:cNvCxnSpPr>
            <a:cxnSpLocks/>
          </p:cNvCxnSpPr>
          <p:nvPr/>
        </p:nvCxnSpPr>
        <p:spPr>
          <a:xfrm flipH="1">
            <a:off x="2797108" y="3195810"/>
            <a:ext cx="415638" cy="10925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082F6C5-7671-4FC6-8645-26F30F6F14EA}"/>
              </a:ext>
            </a:extLst>
          </p:cNvPr>
          <p:cNvCxnSpPr>
            <a:cxnSpLocks/>
          </p:cNvCxnSpPr>
          <p:nvPr/>
        </p:nvCxnSpPr>
        <p:spPr>
          <a:xfrm flipV="1">
            <a:off x="3911681" y="2934404"/>
            <a:ext cx="408711" cy="2693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B7466A8A-0316-4116-B61B-66B27CAD6A7A}"/>
              </a:ext>
            </a:extLst>
          </p:cNvPr>
          <p:cNvCxnSpPr>
            <a:cxnSpLocks/>
          </p:cNvCxnSpPr>
          <p:nvPr/>
        </p:nvCxnSpPr>
        <p:spPr>
          <a:xfrm>
            <a:off x="5333408" y="3231788"/>
            <a:ext cx="263234" cy="9120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9CBC616-565D-4A92-9025-3A0B8393F802}"/>
              </a:ext>
            </a:extLst>
          </p:cNvPr>
          <p:cNvCxnSpPr>
            <a:cxnSpLocks/>
          </p:cNvCxnSpPr>
          <p:nvPr/>
        </p:nvCxnSpPr>
        <p:spPr>
          <a:xfrm flipV="1">
            <a:off x="6668366" y="1871751"/>
            <a:ext cx="411456" cy="13499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EEE6B0A4-DBD8-499A-AC53-B973821E82D0}"/>
              </a:ext>
            </a:extLst>
          </p:cNvPr>
          <p:cNvCxnSpPr>
            <a:cxnSpLocks/>
          </p:cNvCxnSpPr>
          <p:nvPr/>
        </p:nvCxnSpPr>
        <p:spPr>
          <a:xfrm>
            <a:off x="8798678" y="3195810"/>
            <a:ext cx="0" cy="5462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000685AB-D8DF-4194-9F16-AD788585FB48}"/>
              </a:ext>
            </a:extLst>
          </p:cNvPr>
          <p:cNvSpPr txBox="1"/>
          <p:nvPr/>
        </p:nvSpPr>
        <p:spPr>
          <a:xfrm>
            <a:off x="8867923" y="1765947"/>
            <a:ext cx="1466818" cy="1077218"/>
          </a:xfrm>
          <a:prstGeom prst="rect">
            <a:avLst/>
          </a:prstGeom>
          <a:noFill/>
        </p:spPr>
        <p:txBody>
          <a:bodyPr wrap="square" rtlCol="0">
            <a:spAutoFit/>
          </a:bodyPr>
          <a:lstStyle/>
          <a:p>
            <a:r>
              <a:rPr lang="en-US" sz="1600" b="1"/>
              <a:t>Now</a:t>
            </a:r>
          </a:p>
          <a:p>
            <a:r>
              <a:rPr lang="en-GB" sz="1600"/>
              <a:t>Importance of a whole school approach</a:t>
            </a:r>
            <a:endParaRPr lang="en-US" sz="1600"/>
          </a:p>
        </p:txBody>
      </p:sp>
      <p:cxnSp>
        <p:nvCxnSpPr>
          <p:cNvPr id="22" name="Straight Arrow Connector 21">
            <a:extLst>
              <a:ext uri="{FF2B5EF4-FFF2-40B4-BE49-F238E27FC236}">
                <a16:creationId xmlns:a16="http://schemas.microsoft.com/office/drawing/2014/main" id="{BF71BD57-2EF0-41F5-A813-BD60CDCCCFD8}"/>
              </a:ext>
            </a:extLst>
          </p:cNvPr>
          <p:cNvCxnSpPr>
            <a:cxnSpLocks/>
          </p:cNvCxnSpPr>
          <p:nvPr/>
        </p:nvCxnSpPr>
        <p:spPr>
          <a:xfrm flipV="1">
            <a:off x="9219607" y="2825432"/>
            <a:ext cx="208191" cy="3709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872257DA-75EA-4A4D-9EF5-D0B7AB07C010}"/>
              </a:ext>
            </a:extLst>
          </p:cNvPr>
          <p:cNvPicPr>
            <a:picLocks noChangeAspect="1"/>
          </p:cNvPicPr>
          <p:nvPr/>
        </p:nvPicPr>
        <p:blipFill>
          <a:blip r:embed="rId3"/>
          <a:stretch>
            <a:fillRect/>
          </a:stretch>
        </p:blipFill>
        <p:spPr>
          <a:xfrm rot="1156287">
            <a:off x="7823809" y="2261025"/>
            <a:ext cx="1904102" cy="1346756"/>
          </a:xfrm>
          <a:prstGeom prst="rect">
            <a:avLst/>
          </a:prstGeom>
        </p:spPr>
      </p:pic>
      <p:pic>
        <p:nvPicPr>
          <p:cNvPr id="25" name="Picture 24">
            <a:extLst>
              <a:ext uri="{FF2B5EF4-FFF2-40B4-BE49-F238E27FC236}">
                <a16:creationId xmlns:a16="http://schemas.microsoft.com/office/drawing/2014/main" id="{5B1303D5-2E77-4260-BFA0-16AD81A535AC}"/>
              </a:ext>
            </a:extLst>
          </p:cNvPr>
          <p:cNvPicPr>
            <a:picLocks noChangeAspect="1"/>
          </p:cNvPicPr>
          <p:nvPr/>
        </p:nvPicPr>
        <p:blipFill>
          <a:blip r:embed="rId4"/>
          <a:stretch>
            <a:fillRect/>
          </a:stretch>
        </p:blipFill>
        <p:spPr>
          <a:xfrm rot="21000479">
            <a:off x="2729785" y="2696628"/>
            <a:ext cx="2123522" cy="1325489"/>
          </a:xfrm>
          <a:prstGeom prst="rect">
            <a:avLst/>
          </a:prstGeom>
        </p:spPr>
      </p:pic>
      <p:pic>
        <p:nvPicPr>
          <p:cNvPr id="26" name="Picture 25">
            <a:extLst>
              <a:ext uri="{FF2B5EF4-FFF2-40B4-BE49-F238E27FC236}">
                <a16:creationId xmlns:a16="http://schemas.microsoft.com/office/drawing/2014/main" id="{216543A7-5FC2-48E6-BCC7-369171EB5CD8}"/>
              </a:ext>
            </a:extLst>
          </p:cNvPr>
          <p:cNvPicPr>
            <a:picLocks noChangeAspect="1"/>
          </p:cNvPicPr>
          <p:nvPr/>
        </p:nvPicPr>
        <p:blipFill>
          <a:blip r:embed="rId5"/>
          <a:stretch>
            <a:fillRect/>
          </a:stretch>
        </p:blipFill>
        <p:spPr>
          <a:xfrm rot="758305">
            <a:off x="4380430" y="2828930"/>
            <a:ext cx="1532750" cy="1226200"/>
          </a:xfrm>
          <a:prstGeom prst="rect">
            <a:avLst/>
          </a:prstGeom>
        </p:spPr>
      </p:pic>
      <p:sp>
        <p:nvSpPr>
          <p:cNvPr id="27" name="TextBox 26">
            <a:extLst>
              <a:ext uri="{FF2B5EF4-FFF2-40B4-BE49-F238E27FC236}">
                <a16:creationId xmlns:a16="http://schemas.microsoft.com/office/drawing/2014/main" id="{B779EAD9-2AC1-4F7C-8CD2-5E163CC095B5}"/>
              </a:ext>
            </a:extLst>
          </p:cNvPr>
          <p:cNvSpPr txBox="1"/>
          <p:nvPr/>
        </p:nvSpPr>
        <p:spPr>
          <a:xfrm>
            <a:off x="6851980" y="5040165"/>
            <a:ext cx="3798814" cy="640451"/>
          </a:xfrm>
          <a:prstGeom prst="rect">
            <a:avLst/>
          </a:prstGeom>
          <a:noFill/>
        </p:spPr>
        <p:txBody>
          <a:bodyPr wrap="square" rtlCol="0">
            <a:spAutoFit/>
          </a:bodyPr>
          <a:lstStyle/>
          <a:p>
            <a:r>
              <a:rPr lang="en-GB" b="1">
                <a:solidFill>
                  <a:schemeClr val="accent5">
                    <a:lumMod val="50000"/>
                  </a:schemeClr>
                </a:solidFill>
              </a:rPr>
              <a:t>More than any other subject, PE is led by society and culture.</a:t>
            </a:r>
            <a:endParaRPr lang="en-US" b="1">
              <a:solidFill>
                <a:schemeClr val="accent5">
                  <a:lumMod val="50000"/>
                </a:schemeClr>
              </a:solidFill>
            </a:endParaRPr>
          </a:p>
        </p:txBody>
      </p:sp>
      <p:pic>
        <p:nvPicPr>
          <p:cNvPr id="5" name="Picture 4">
            <a:extLst>
              <a:ext uri="{FF2B5EF4-FFF2-40B4-BE49-F238E27FC236}">
                <a16:creationId xmlns:a16="http://schemas.microsoft.com/office/drawing/2014/main" id="{A56B01D4-6300-FFC3-1193-E7E28EE6CBF5}"/>
              </a:ext>
            </a:extLst>
          </p:cNvPr>
          <p:cNvPicPr>
            <a:picLocks noChangeAspect="1"/>
          </p:cNvPicPr>
          <p:nvPr/>
        </p:nvPicPr>
        <p:blipFill rotWithShape="1">
          <a:blip r:embed="rId6"/>
          <a:srcRect l="63316" t="26683" r="26781" b="18190"/>
          <a:stretch/>
        </p:blipFill>
        <p:spPr>
          <a:xfrm rot="1251622">
            <a:off x="10631733" y="4814684"/>
            <a:ext cx="1207332" cy="1890308"/>
          </a:xfrm>
          <a:prstGeom prst="rect">
            <a:avLst/>
          </a:prstGeom>
        </p:spPr>
      </p:pic>
    </p:spTree>
    <p:extLst>
      <p:ext uri="{BB962C8B-B14F-4D97-AF65-F5344CB8AC3E}">
        <p14:creationId xmlns:p14="http://schemas.microsoft.com/office/powerpoint/2010/main" val="2335146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17732-02C4-5F49-7D7D-240F67A47788}"/>
              </a:ext>
            </a:extLst>
          </p:cNvPr>
          <p:cNvSpPr>
            <a:spLocks noGrp="1"/>
          </p:cNvSpPr>
          <p:nvPr>
            <p:ph type="title"/>
          </p:nvPr>
        </p:nvSpPr>
        <p:spPr>
          <a:xfrm>
            <a:off x="973111" y="1987262"/>
            <a:ext cx="10515600" cy="1325563"/>
          </a:xfrm>
        </p:spPr>
        <p:txBody>
          <a:bodyPr/>
          <a:lstStyle/>
          <a:p>
            <a:r>
              <a:rPr lang="en-GB" dirty="0"/>
              <a:t>Where are we right now?</a:t>
            </a:r>
          </a:p>
        </p:txBody>
      </p:sp>
      <p:sp>
        <p:nvSpPr>
          <p:cNvPr id="3" name="Content Placeholder 2">
            <a:extLst>
              <a:ext uri="{FF2B5EF4-FFF2-40B4-BE49-F238E27FC236}">
                <a16:creationId xmlns:a16="http://schemas.microsoft.com/office/drawing/2014/main" id="{F2E8445D-6F75-A7F1-7BDA-9FA93931AAB9}"/>
              </a:ext>
            </a:extLst>
          </p:cNvPr>
          <p:cNvSpPr>
            <a:spLocks noGrp="1"/>
          </p:cNvSpPr>
          <p:nvPr>
            <p:ph idx="1"/>
          </p:nvPr>
        </p:nvSpPr>
        <p:spPr>
          <a:xfrm>
            <a:off x="2293494" y="3312825"/>
            <a:ext cx="9060305" cy="2864137"/>
          </a:xfrm>
        </p:spPr>
        <p:txBody>
          <a:bodyPr/>
          <a:lstStyle/>
          <a:p>
            <a:r>
              <a:rPr lang="en-GB" dirty="0"/>
              <a:t>What are the pulling forces of society and culture on PE? </a:t>
            </a:r>
          </a:p>
          <a:p>
            <a:r>
              <a:rPr lang="en-GB" dirty="0"/>
              <a:t>Is it different across countries?</a:t>
            </a:r>
          </a:p>
          <a:p>
            <a:r>
              <a:rPr lang="en-GB" dirty="0"/>
              <a:t>To what extent is PE socially constructed vs other subjects? Positive or negative?</a:t>
            </a:r>
          </a:p>
        </p:txBody>
      </p:sp>
    </p:spTree>
    <p:extLst>
      <p:ext uri="{BB962C8B-B14F-4D97-AF65-F5344CB8AC3E}">
        <p14:creationId xmlns:p14="http://schemas.microsoft.com/office/powerpoint/2010/main" val="2961580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29181-2785-394F-87A0-326125DDBEC5}"/>
              </a:ext>
            </a:extLst>
          </p:cNvPr>
          <p:cNvSpPr>
            <a:spLocks noGrp="1"/>
          </p:cNvSpPr>
          <p:nvPr>
            <p:ph type="title"/>
          </p:nvPr>
        </p:nvSpPr>
        <p:spPr>
          <a:xfrm>
            <a:off x="4467069" y="1271674"/>
            <a:ext cx="8400738" cy="786633"/>
          </a:xfrm>
        </p:spPr>
        <p:txBody>
          <a:bodyPr>
            <a:normAutofit/>
          </a:bodyPr>
          <a:lstStyle/>
          <a:p>
            <a:r>
              <a:rPr lang="en-US" sz="3200" b="1" u="sng" dirty="0"/>
              <a:t>What is the education in Physical Education? </a:t>
            </a:r>
            <a:endParaRPr lang="en-US" sz="4000" b="1" u="sng" dirty="0"/>
          </a:p>
        </p:txBody>
      </p:sp>
      <p:sp>
        <p:nvSpPr>
          <p:cNvPr id="3" name="Content Placeholder 2">
            <a:extLst>
              <a:ext uri="{FF2B5EF4-FFF2-40B4-BE49-F238E27FC236}">
                <a16:creationId xmlns:a16="http://schemas.microsoft.com/office/drawing/2014/main" id="{B9681D9D-E5BC-B94C-B40D-E20BA04505A2}"/>
              </a:ext>
            </a:extLst>
          </p:cNvPr>
          <p:cNvSpPr>
            <a:spLocks noGrp="1"/>
          </p:cNvSpPr>
          <p:nvPr>
            <p:ph idx="1"/>
          </p:nvPr>
        </p:nvSpPr>
        <p:spPr>
          <a:xfrm>
            <a:off x="4111134" y="2194459"/>
            <a:ext cx="8080866" cy="4494279"/>
          </a:xfrm>
        </p:spPr>
        <p:txBody>
          <a:bodyPr/>
          <a:lstStyle/>
          <a:p>
            <a:r>
              <a:rPr lang="en-US" dirty="0"/>
              <a:t>Whitehead, (2013</a:t>
            </a:r>
            <a:r>
              <a:rPr lang="en-US" i="1" dirty="0"/>
              <a:t>) What is the education in physical education ? </a:t>
            </a:r>
          </a:p>
          <a:p>
            <a:r>
              <a:rPr lang="en-US" dirty="0"/>
              <a:t>Whitehead discusses Arnold’s (1976) work of Education </a:t>
            </a:r>
            <a:r>
              <a:rPr lang="en-US" i="1" dirty="0"/>
              <a:t>about</a:t>
            </a:r>
            <a:r>
              <a:rPr lang="en-US" dirty="0"/>
              <a:t>, </a:t>
            </a:r>
            <a:r>
              <a:rPr lang="en-US" i="1" dirty="0"/>
              <a:t>through</a:t>
            </a:r>
            <a:r>
              <a:rPr lang="en-US" dirty="0"/>
              <a:t> and </a:t>
            </a:r>
            <a:r>
              <a:rPr lang="en-US" i="1" dirty="0"/>
              <a:t>in</a:t>
            </a:r>
            <a:r>
              <a:rPr lang="en-US" dirty="0"/>
              <a:t> movement.</a:t>
            </a:r>
          </a:p>
          <a:p>
            <a:r>
              <a:rPr lang="en-US" dirty="0"/>
              <a:t>She highlights the lack of emphasis on Education </a:t>
            </a:r>
            <a:r>
              <a:rPr lang="en-US" i="1" dirty="0"/>
              <a:t>in </a:t>
            </a:r>
            <a:r>
              <a:rPr lang="en-US" dirty="0"/>
              <a:t>movement.</a:t>
            </a:r>
          </a:p>
          <a:p>
            <a:r>
              <a:rPr lang="en-US" dirty="0"/>
              <a:t>Bailey reading demonstrates educational benefits of PE across four domains</a:t>
            </a:r>
          </a:p>
        </p:txBody>
      </p:sp>
      <p:sp>
        <p:nvSpPr>
          <p:cNvPr id="4" name="Title 1">
            <a:extLst>
              <a:ext uri="{FF2B5EF4-FFF2-40B4-BE49-F238E27FC236}">
                <a16:creationId xmlns:a16="http://schemas.microsoft.com/office/drawing/2014/main" id="{83A1ACA5-76A4-4783-448D-A89CB2693017}"/>
              </a:ext>
            </a:extLst>
          </p:cNvPr>
          <p:cNvSpPr txBox="1">
            <a:spLocks/>
          </p:cNvSpPr>
          <p:nvPr/>
        </p:nvSpPr>
        <p:spPr>
          <a:xfrm>
            <a:off x="190558" y="151946"/>
            <a:ext cx="11111180" cy="87720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solidFill>
                  <a:schemeClr val="bg1"/>
                </a:solidFill>
              </a:rPr>
              <a:t>What is the uniqueness of PE? What is the importance of it?</a:t>
            </a:r>
            <a:endParaRPr lang="en-US" b="1" dirty="0">
              <a:solidFill>
                <a:schemeClr val="bg1"/>
              </a:solidFill>
            </a:endParaRPr>
          </a:p>
        </p:txBody>
      </p:sp>
      <p:sp>
        <p:nvSpPr>
          <p:cNvPr id="6" name="Rectangle 5">
            <a:extLst>
              <a:ext uri="{FF2B5EF4-FFF2-40B4-BE49-F238E27FC236}">
                <a16:creationId xmlns:a16="http://schemas.microsoft.com/office/drawing/2014/main" id="{A33A7AD9-D913-FB62-314D-D948418C261C}"/>
              </a:ext>
            </a:extLst>
          </p:cNvPr>
          <p:cNvSpPr/>
          <p:nvPr/>
        </p:nvSpPr>
        <p:spPr>
          <a:xfrm>
            <a:off x="4111134" y="1026826"/>
            <a:ext cx="8889167" cy="4802021"/>
          </a:xfrm>
          <a:prstGeom prst="rect">
            <a:avLst/>
          </a:prstGeom>
          <a:noFill/>
          <a:ln w="76200">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a:extLst>
              <a:ext uri="{FF2B5EF4-FFF2-40B4-BE49-F238E27FC236}">
                <a16:creationId xmlns:a16="http://schemas.microsoft.com/office/drawing/2014/main" id="{EF62DD3A-15D7-3666-EEFB-FFDEE764605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676689" y="1334567"/>
            <a:ext cx="5422266" cy="4494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5737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AD416-7D36-452B-B8A1-382D97369040}"/>
              </a:ext>
            </a:extLst>
          </p:cNvPr>
          <p:cNvSpPr>
            <a:spLocks noGrp="1"/>
          </p:cNvSpPr>
          <p:nvPr>
            <p:ph type="title"/>
          </p:nvPr>
        </p:nvSpPr>
        <p:spPr>
          <a:xfrm>
            <a:off x="2736012" y="-253101"/>
            <a:ext cx="10515600" cy="1325563"/>
          </a:xfrm>
        </p:spPr>
        <p:txBody>
          <a:bodyPr/>
          <a:lstStyle/>
          <a:p>
            <a:r>
              <a:rPr lang="en-US" b="1">
                <a:solidFill>
                  <a:schemeClr val="bg1"/>
                </a:solidFill>
                <a:cs typeface="Calibri Light"/>
              </a:rPr>
              <a:t>10 Outcomes of HQ PE</a:t>
            </a:r>
            <a:endParaRPr lang="en-US" b="1">
              <a:solidFill>
                <a:schemeClr val="bg1"/>
              </a:solidFill>
            </a:endParaRPr>
          </a:p>
        </p:txBody>
      </p:sp>
      <p:pic>
        <p:nvPicPr>
          <p:cNvPr id="5" name="Picture 5" descr="Graphical user interface, text, application, chat or text message&#10;&#10;Description automatically generated">
            <a:extLst>
              <a:ext uri="{FF2B5EF4-FFF2-40B4-BE49-F238E27FC236}">
                <a16:creationId xmlns:a16="http://schemas.microsoft.com/office/drawing/2014/main" id="{58307F57-6BCC-4988-AD7F-B6BD49E21620}"/>
              </a:ext>
            </a:extLst>
          </p:cNvPr>
          <p:cNvPicPr>
            <a:picLocks noGrp="1" noChangeAspect="1"/>
          </p:cNvPicPr>
          <p:nvPr>
            <p:ph sz="half" idx="1"/>
          </p:nvPr>
        </p:nvPicPr>
        <p:blipFill>
          <a:blip r:embed="rId2"/>
          <a:stretch>
            <a:fillRect/>
          </a:stretch>
        </p:blipFill>
        <p:spPr>
          <a:xfrm>
            <a:off x="568085" y="1235270"/>
            <a:ext cx="5204243" cy="4180576"/>
          </a:xfrm>
        </p:spPr>
      </p:pic>
      <p:pic>
        <p:nvPicPr>
          <p:cNvPr id="6" name="Picture 6" descr="Graphical user interface, text, application, chat or text message&#10;&#10;Description automatically generated">
            <a:extLst>
              <a:ext uri="{FF2B5EF4-FFF2-40B4-BE49-F238E27FC236}">
                <a16:creationId xmlns:a16="http://schemas.microsoft.com/office/drawing/2014/main" id="{95CEB909-1E61-4741-901B-40F0669460EF}"/>
              </a:ext>
            </a:extLst>
          </p:cNvPr>
          <p:cNvPicPr>
            <a:picLocks noGrp="1" noChangeAspect="1"/>
          </p:cNvPicPr>
          <p:nvPr>
            <p:ph sz="half" idx="2"/>
          </p:nvPr>
        </p:nvPicPr>
        <p:blipFill>
          <a:blip r:embed="rId3"/>
          <a:stretch>
            <a:fillRect/>
          </a:stretch>
        </p:blipFill>
        <p:spPr>
          <a:xfrm>
            <a:off x="6534510" y="1230509"/>
            <a:ext cx="5204603" cy="4190099"/>
          </a:xfrm>
        </p:spPr>
      </p:pic>
    </p:spTree>
    <p:extLst>
      <p:ext uri="{BB962C8B-B14F-4D97-AF65-F5344CB8AC3E}">
        <p14:creationId xmlns:p14="http://schemas.microsoft.com/office/powerpoint/2010/main" val="1294399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0169B-4C0D-B243-8785-7A913BF7EFA5}"/>
              </a:ext>
            </a:extLst>
          </p:cNvPr>
          <p:cNvSpPr>
            <a:spLocks noGrp="1"/>
          </p:cNvSpPr>
          <p:nvPr>
            <p:ph type="title"/>
          </p:nvPr>
        </p:nvSpPr>
        <p:spPr>
          <a:xfrm>
            <a:off x="220134" y="-165632"/>
            <a:ext cx="12187989" cy="1325563"/>
          </a:xfrm>
        </p:spPr>
        <p:txBody>
          <a:bodyPr>
            <a:normAutofit/>
          </a:bodyPr>
          <a:lstStyle/>
          <a:p>
            <a:r>
              <a:rPr lang="en-US" sz="3200" b="1" dirty="0">
                <a:solidFill>
                  <a:schemeClr val="bg1"/>
                </a:solidFill>
              </a:rPr>
              <a:t>Possible future for whole curriculum – what has changed/ is changing?</a:t>
            </a:r>
            <a:endParaRPr lang="en-US" sz="4000" dirty="0"/>
          </a:p>
        </p:txBody>
      </p:sp>
      <p:pic>
        <p:nvPicPr>
          <p:cNvPr id="4" name="Picture 3">
            <a:extLst>
              <a:ext uri="{FF2B5EF4-FFF2-40B4-BE49-F238E27FC236}">
                <a16:creationId xmlns:a16="http://schemas.microsoft.com/office/drawing/2014/main" id="{8792F02D-FA7A-A095-49C1-86573BB3F2A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783" b="91384" l="8871" r="99194">
                        <a14:foregroundMark x1="79435" y1="5483" x2="59677" y2="5744"/>
                        <a14:foregroundMark x1="59677" y1="5744" x2="40726" y2="24021"/>
                        <a14:foregroundMark x1="40726" y1="24021" x2="23790" y2="26110"/>
                        <a14:foregroundMark x1="23790" y1="26110" x2="39113" y2="28982"/>
                        <a14:foregroundMark x1="39113" y1="28982" x2="43548" y2="41775"/>
                        <a14:foregroundMark x1="43548" y1="41775" x2="56048" y2="35509"/>
                        <a14:foregroundMark x1="56048" y1="35509" x2="49597" y2="26110"/>
                        <a14:foregroundMark x1="49597" y1="26110" x2="72177" y2="35770"/>
                        <a14:foregroundMark x1="72177" y1="35770" x2="53226" y2="43081"/>
                        <a14:foregroundMark x1="53226" y1="43081" x2="68145" y2="57180"/>
                        <a14:foregroundMark x1="68145" y1="57180" x2="61290" y2="74151"/>
                        <a14:foregroundMark x1="61290" y1="74151" x2="48387" y2="67885"/>
                        <a14:foregroundMark x1="48387" y1="67885" x2="64113" y2="68668"/>
                        <a14:foregroundMark x1="64113" y1="68668" x2="49194" y2="80418"/>
                        <a14:foregroundMark x1="49194" y1="80418" x2="54435" y2="93473"/>
                        <a14:foregroundMark x1="54435" y1="93473" x2="66532" y2="83812"/>
                        <a14:foregroundMark x1="66532" y1="83812" x2="78629" y2="90862"/>
                        <a14:foregroundMark x1="78629" y1="90862" x2="89516" y2="75718"/>
                        <a14:foregroundMark x1="89516" y1="75718" x2="75403" y2="57441"/>
                        <a14:foregroundMark x1="75403" y1="57441" x2="67339" y2="70235"/>
                        <a14:foregroundMark x1="67339" y1="70235" x2="88710" y2="48564"/>
                        <a14:foregroundMark x1="88710" y1="48564" x2="89516" y2="50131"/>
                        <a14:foregroundMark x1="58065" y1="41253" x2="71774" y2="54047"/>
                        <a14:foregroundMark x1="29032" y1="22193" x2="71774" y2="42298"/>
                        <a14:foregroundMark x1="31452" y1="8355" x2="89113" y2="36031"/>
                        <a14:foregroundMark x1="46774" y1="6527" x2="99194" y2="18277"/>
                        <a14:foregroundMark x1="11694" y1="34465" x2="77823" y2="38381"/>
                        <a14:foregroundMark x1="25806" y1="42820" x2="70968" y2="43081"/>
                        <a14:foregroundMark x1="53226" y1="42820" x2="52016" y2="66057"/>
                        <a14:foregroundMark x1="52016" y1="66057" x2="51210" y2="67624"/>
                        <a14:foregroundMark x1="37903" y1="76240" x2="64919" y2="72585"/>
                        <a14:foregroundMark x1="33065" y1="88773" x2="68548" y2="88773"/>
                        <a14:foregroundMark x1="34677" y1="91384" x2="82661" y2="87728"/>
                        <a14:foregroundMark x1="82661" y1="87728" x2="85484" y2="86423"/>
                        <a14:foregroundMark x1="85484" y1="33420" x2="91129" y2="82245"/>
                        <a14:foregroundMark x1="81855" y1="5744" x2="45565" y2="4439"/>
                        <a14:foregroundMark x1="85484" y1="4961" x2="66935" y2="783"/>
                        <a14:foregroundMark x1="66935" y1="783" x2="64113" y2="783"/>
                        <a14:foregroundMark x1="48387" y1="14621" x2="57258" y2="49086"/>
                        <a14:foregroundMark x1="39725" y1="46415" x2="63710" y2="56658"/>
                        <a14:foregroundMark x1="25806" y1="40470" x2="36344" y2="44971"/>
                        <a14:foregroundMark x1="63710" y1="56658" x2="63710" y2="56658"/>
                        <a14:foregroundMark x1="36290" y1="68668" x2="79435" y2="71802"/>
                        <a14:backgroundMark x1="35081" y1="48042" x2="32258" y2="59791"/>
                        <a14:backgroundMark x1="24597" y1="51697" x2="39113" y2="56919"/>
                        <a14:backgroundMark x1="41935" y1="49347" x2="17742" y2="54569"/>
                        <a14:backgroundMark x1="17742" y1="54569" x2="17742" y2="54569"/>
                        <a14:backgroundMark x1="30645" y1="45953" x2="34274" y2="54569"/>
                      </a14:backgroundRemoval>
                    </a14:imgEffect>
                  </a14:imgLayer>
                </a14:imgProps>
              </a:ext>
            </a:extLst>
          </a:blip>
          <a:stretch>
            <a:fillRect/>
          </a:stretch>
        </p:blipFill>
        <p:spPr>
          <a:xfrm>
            <a:off x="7685561" y="1159931"/>
            <a:ext cx="3086211" cy="4766205"/>
          </a:xfrm>
          <a:prstGeom prst="rect">
            <a:avLst/>
          </a:prstGeom>
        </p:spPr>
      </p:pic>
      <p:sp>
        <p:nvSpPr>
          <p:cNvPr id="6" name="TextBox 5">
            <a:extLst>
              <a:ext uri="{FF2B5EF4-FFF2-40B4-BE49-F238E27FC236}">
                <a16:creationId xmlns:a16="http://schemas.microsoft.com/office/drawing/2014/main" id="{970B4B05-5F80-53D1-3037-E1C89EF4BAAE}"/>
              </a:ext>
            </a:extLst>
          </p:cNvPr>
          <p:cNvSpPr txBox="1"/>
          <p:nvPr/>
        </p:nvSpPr>
        <p:spPr>
          <a:xfrm>
            <a:off x="541867" y="1371600"/>
            <a:ext cx="7349066" cy="523220"/>
          </a:xfrm>
          <a:prstGeom prst="rect">
            <a:avLst/>
          </a:prstGeom>
          <a:noFill/>
        </p:spPr>
        <p:txBody>
          <a:bodyPr wrap="square" rtlCol="0">
            <a:spAutoFit/>
          </a:bodyPr>
          <a:lstStyle/>
          <a:p>
            <a:r>
              <a:rPr lang="en-GB" sz="2800" dirty="0"/>
              <a:t>Similarities and differences between the UK</a:t>
            </a:r>
          </a:p>
        </p:txBody>
      </p:sp>
      <p:sp>
        <p:nvSpPr>
          <p:cNvPr id="8" name="Rectangle 7">
            <a:extLst>
              <a:ext uri="{FF2B5EF4-FFF2-40B4-BE49-F238E27FC236}">
                <a16:creationId xmlns:a16="http://schemas.microsoft.com/office/drawing/2014/main" id="{95BACF84-6C25-63C5-80D3-10EE235446B3}"/>
              </a:ext>
            </a:extLst>
          </p:cNvPr>
          <p:cNvSpPr/>
          <p:nvPr/>
        </p:nvSpPr>
        <p:spPr>
          <a:xfrm>
            <a:off x="1524000" y="2370667"/>
            <a:ext cx="3911600" cy="7281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Scotland</a:t>
            </a:r>
          </a:p>
        </p:txBody>
      </p:sp>
      <p:sp>
        <p:nvSpPr>
          <p:cNvPr id="9" name="Rectangle 8">
            <a:extLst>
              <a:ext uri="{FF2B5EF4-FFF2-40B4-BE49-F238E27FC236}">
                <a16:creationId xmlns:a16="http://schemas.microsoft.com/office/drawing/2014/main" id="{8175101F-C86E-197A-649D-98EA51DB00DB}"/>
              </a:ext>
            </a:extLst>
          </p:cNvPr>
          <p:cNvSpPr/>
          <p:nvPr/>
        </p:nvSpPr>
        <p:spPr>
          <a:xfrm>
            <a:off x="1524000" y="3362980"/>
            <a:ext cx="3911600" cy="7281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Wales</a:t>
            </a:r>
          </a:p>
        </p:txBody>
      </p:sp>
      <p:sp>
        <p:nvSpPr>
          <p:cNvPr id="10" name="Rectangle 9">
            <a:extLst>
              <a:ext uri="{FF2B5EF4-FFF2-40B4-BE49-F238E27FC236}">
                <a16:creationId xmlns:a16="http://schemas.microsoft.com/office/drawing/2014/main" id="{C5590CF3-14C4-93EA-2FE4-6AFA8DD41022}"/>
              </a:ext>
            </a:extLst>
          </p:cNvPr>
          <p:cNvSpPr/>
          <p:nvPr/>
        </p:nvSpPr>
        <p:spPr>
          <a:xfrm>
            <a:off x="1524000" y="4355293"/>
            <a:ext cx="3911600" cy="7281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England</a:t>
            </a:r>
          </a:p>
        </p:txBody>
      </p:sp>
    </p:spTree>
    <p:extLst>
      <p:ext uri="{BB962C8B-B14F-4D97-AF65-F5344CB8AC3E}">
        <p14:creationId xmlns:p14="http://schemas.microsoft.com/office/powerpoint/2010/main" val="33443908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B974B-EC96-774D-B480-D4190D8B5081}"/>
              </a:ext>
            </a:extLst>
          </p:cNvPr>
          <p:cNvSpPr>
            <a:spLocks noGrp="1"/>
          </p:cNvSpPr>
          <p:nvPr>
            <p:ph type="title"/>
          </p:nvPr>
        </p:nvSpPr>
        <p:spPr>
          <a:xfrm>
            <a:off x="838200" y="-74951"/>
            <a:ext cx="10515600" cy="1325563"/>
          </a:xfrm>
        </p:spPr>
        <p:txBody>
          <a:bodyPr/>
          <a:lstStyle/>
          <a:p>
            <a:r>
              <a:rPr lang="en-US" sz="3600" b="1" dirty="0">
                <a:solidFill>
                  <a:schemeClr val="bg1"/>
                </a:solidFill>
              </a:rPr>
              <a:t>The future of physical education (drawing on Kirk, 2010)</a:t>
            </a:r>
            <a:endParaRPr lang="en-US" b="1" dirty="0">
              <a:solidFill>
                <a:schemeClr val="bg1"/>
              </a:solidFill>
            </a:endParaRPr>
          </a:p>
        </p:txBody>
      </p:sp>
      <p:sp>
        <p:nvSpPr>
          <p:cNvPr id="3" name="Content Placeholder 2">
            <a:extLst>
              <a:ext uri="{FF2B5EF4-FFF2-40B4-BE49-F238E27FC236}">
                <a16:creationId xmlns:a16="http://schemas.microsoft.com/office/drawing/2014/main" id="{BCE4903A-0CA7-BC4E-8737-C0E0D1B3122D}"/>
              </a:ext>
            </a:extLst>
          </p:cNvPr>
          <p:cNvSpPr>
            <a:spLocks noGrp="1"/>
          </p:cNvSpPr>
          <p:nvPr>
            <p:ph idx="1"/>
          </p:nvPr>
        </p:nvSpPr>
        <p:spPr>
          <a:xfrm>
            <a:off x="167390" y="2443397"/>
            <a:ext cx="11857220" cy="3650104"/>
          </a:xfrm>
        </p:spPr>
        <p:txBody>
          <a:bodyPr vert="horz" lIns="91440" tIns="45720" rIns="91440" bIns="45720" rtlCol="0" anchor="t">
            <a:normAutofit lnSpcReduction="10000"/>
          </a:bodyPr>
          <a:lstStyle/>
          <a:p>
            <a:r>
              <a:rPr lang="en-GB" dirty="0"/>
              <a:t>Kirk (2013) drawing on his work on PE futures (2010)  asks some interesting questions ….</a:t>
            </a:r>
          </a:p>
          <a:p>
            <a:endParaRPr lang="en-GB" sz="1200" dirty="0"/>
          </a:p>
          <a:p>
            <a:r>
              <a:rPr lang="en-GB" dirty="0"/>
              <a:t>What forms of PE might more accurately reflect and be legitimised by developments in the wider physical culture of society?</a:t>
            </a:r>
          </a:p>
          <a:p>
            <a:r>
              <a:rPr lang="en-GB" dirty="0"/>
              <a:t>How can PE best facilitate the development of physical competence, perceived competence and motivation?</a:t>
            </a:r>
          </a:p>
          <a:p>
            <a:r>
              <a:rPr lang="en-GB" dirty="0"/>
              <a:t>What are the arguments for and against specialist PE teachers in the primary school? (who teaches the PE now?)</a:t>
            </a:r>
          </a:p>
          <a:p>
            <a:pPr marL="0" indent="0">
              <a:buNone/>
            </a:pPr>
            <a:endParaRPr lang="en-GB" dirty="0">
              <a:cs typeface="Calibri"/>
            </a:endParaRPr>
          </a:p>
          <a:p>
            <a:endParaRPr lang="en-US" dirty="0"/>
          </a:p>
        </p:txBody>
      </p:sp>
      <p:sp>
        <p:nvSpPr>
          <p:cNvPr id="4" name="Rectangle 3">
            <a:extLst>
              <a:ext uri="{FF2B5EF4-FFF2-40B4-BE49-F238E27FC236}">
                <a16:creationId xmlns:a16="http://schemas.microsoft.com/office/drawing/2014/main" id="{C954091E-1B58-81BA-F81F-F24A421AB44C}"/>
              </a:ext>
            </a:extLst>
          </p:cNvPr>
          <p:cNvSpPr/>
          <p:nvPr/>
        </p:nvSpPr>
        <p:spPr>
          <a:xfrm>
            <a:off x="434715" y="1109271"/>
            <a:ext cx="3597639" cy="11242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More of the same</a:t>
            </a:r>
          </a:p>
        </p:txBody>
      </p:sp>
      <p:sp>
        <p:nvSpPr>
          <p:cNvPr id="5" name="Rectangle 4">
            <a:extLst>
              <a:ext uri="{FF2B5EF4-FFF2-40B4-BE49-F238E27FC236}">
                <a16:creationId xmlns:a16="http://schemas.microsoft.com/office/drawing/2014/main" id="{CA538C12-71C1-F0A9-5B9C-986AE6698E28}"/>
              </a:ext>
            </a:extLst>
          </p:cNvPr>
          <p:cNvSpPr/>
          <p:nvPr/>
        </p:nvSpPr>
        <p:spPr>
          <a:xfrm>
            <a:off x="4354642" y="1109271"/>
            <a:ext cx="3597639" cy="11242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Radical Reform</a:t>
            </a:r>
          </a:p>
        </p:txBody>
      </p:sp>
      <p:sp>
        <p:nvSpPr>
          <p:cNvPr id="6" name="Rectangle 5">
            <a:extLst>
              <a:ext uri="{FF2B5EF4-FFF2-40B4-BE49-F238E27FC236}">
                <a16:creationId xmlns:a16="http://schemas.microsoft.com/office/drawing/2014/main" id="{5DE4EA97-F776-4593-B86B-AC500D5D8F8C}"/>
              </a:ext>
            </a:extLst>
          </p:cNvPr>
          <p:cNvSpPr/>
          <p:nvPr/>
        </p:nvSpPr>
        <p:spPr>
          <a:xfrm>
            <a:off x="8274569" y="1109271"/>
            <a:ext cx="3597639" cy="11242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Extinction</a:t>
            </a:r>
          </a:p>
        </p:txBody>
      </p:sp>
    </p:spTree>
    <p:extLst>
      <p:ext uri="{BB962C8B-B14F-4D97-AF65-F5344CB8AC3E}">
        <p14:creationId xmlns:p14="http://schemas.microsoft.com/office/powerpoint/2010/main" val="3176085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45B05DC-FAF7-2C4A-864E-904B91ACCDF0}"/>
              </a:ext>
            </a:extLst>
          </p:cNvPr>
          <p:cNvSpPr/>
          <p:nvPr/>
        </p:nvSpPr>
        <p:spPr>
          <a:xfrm>
            <a:off x="1919288" y="985837"/>
            <a:ext cx="7164387" cy="153828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lIns="91440" tIns="45720" rIns="91440" bIns="45720" anchor="ctr"/>
          <a:lstStyle/>
          <a:p>
            <a:pPr algn="r">
              <a:defRPr/>
            </a:pPr>
            <a:r>
              <a:rPr lang="en-US" sz="2650" dirty="0"/>
              <a:t>Context of change in PE</a:t>
            </a:r>
          </a:p>
        </p:txBody>
      </p:sp>
      <p:sp>
        <p:nvSpPr>
          <p:cNvPr id="12" name="Rectangle 11">
            <a:extLst>
              <a:ext uri="{FF2B5EF4-FFF2-40B4-BE49-F238E27FC236}">
                <a16:creationId xmlns:a16="http://schemas.microsoft.com/office/drawing/2014/main" id="{655DA5A6-2803-EE40-B92A-E1F3C1EE05A2}"/>
              </a:ext>
            </a:extLst>
          </p:cNvPr>
          <p:cNvSpPr/>
          <p:nvPr/>
        </p:nvSpPr>
        <p:spPr>
          <a:xfrm>
            <a:off x="2543969" y="2610643"/>
            <a:ext cx="7164387" cy="1577975"/>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nchor="ctr"/>
          <a:lstStyle/>
          <a:p>
            <a:pPr algn="r">
              <a:defRPr/>
            </a:pPr>
            <a:r>
              <a:rPr lang="en-US" sz="2700"/>
              <a:t>Curriculum change and Professional Capital (Hargreaves and Fullan, 2012)</a:t>
            </a:r>
          </a:p>
        </p:txBody>
      </p:sp>
      <p:sp>
        <p:nvSpPr>
          <p:cNvPr id="13" name="Rectangle 12">
            <a:extLst>
              <a:ext uri="{FF2B5EF4-FFF2-40B4-BE49-F238E27FC236}">
                <a16:creationId xmlns:a16="http://schemas.microsoft.com/office/drawing/2014/main" id="{CB7C456F-CF17-5C46-82C6-B7659CC4CC95}"/>
              </a:ext>
            </a:extLst>
          </p:cNvPr>
          <p:cNvSpPr/>
          <p:nvPr/>
        </p:nvSpPr>
        <p:spPr>
          <a:xfrm>
            <a:off x="3418524" y="4275138"/>
            <a:ext cx="7164387" cy="1550987"/>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r">
              <a:defRPr/>
            </a:pPr>
            <a:r>
              <a:rPr lang="en-US" sz="2800" dirty="0"/>
              <a:t>Example of change in school context 		</a:t>
            </a:r>
          </a:p>
        </p:txBody>
      </p:sp>
      <p:sp>
        <p:nvSpPr>
          <p:cNvPr id="14" name="Oval 13">
            <a:extLst>
              <a:ext uri="{FF2B5EF4-FFF2-40B4-BE49-F238E27FC236}">
                <a16:creationId xmlns:a16="http://schemas.microsoft.com/office/drawing/2014/main" id="{94674C81-5D9D-D147-B7E7-13B708538403}"/>
              </a:ext>
            </a:extLst>
          </p:cNvPr>
          <p:cNvSpPr/>
          <p:nvPr/>
        </p:nvSpPr>
        <p:spPr>
          <a:xfrm>
            <a:off x="455772" y="1124742"/>
            <a:ext cx="1249362" cy="1260475"/>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1</a:t>
            </a:r>
          </a:p>
        </p:txBody>
      </p:sp>
      <p:sp>
        <p:nvSpPr>
          <p:cNvPr id="15" name="Oval 14">
            <a:extLst>
              <a:ext uri="{FF2B5EF4-FFF2-40B4-BE49-F238E27FC236}">
                <a16:creationId xmlns:a16="http://schemas.microsoft.com/office/drawing/2014/main" id="{F7F3ED5A-6C1E-794A-9CE1-1DE47C7C1A76}"/>
              </a:ext>
            </a:extLst>
          </p:cNvPr>
          <p:cNvSpPr/>
          <p:nvPr/>
        </p:nvSpPr>
        <p:spPr>
          <a:xfrm>
            <a:off x="1080453" y="2769392"/>
            <a:ext cx="1250950" cy="1260475"/>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2</a:t>
            </a:r>
          </a:p>
        </p:txBody>
      </p:sp>
      <p:sp>
        <p:nvSpPr>
          <p:cNvPr id="16" name="Oval 15">
            <a:extLst>
              <a:ext uri="{FF2B5EF4-FFF2-40B4-BE49-F238E27FC236}">
                <a16:creationId xmlns:a16="http://schemas.microsoft.com/office/drawing/2014/main" id="{62CF2B51-E947-9C4D-8F63-0845C9DBABED}"/>
              </a:ext>
            </a:extLst>
          </p:cNvPr>
          <p:cNvSpPr/>
          <p:nvPr/>
        </p:nvSpPr>
        <p:spPr>
          <a:xfrm>
            <a:off x="1919288" y="4414520"/>
            <a:ext cx="1249362" cy="1272222"/>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3</a:t>
            </a:r>
          </a:p>
        </p:txBody>
      </p:sp>
      <p:sp>
        <p:nvSpPr>
          <p:cNvPr id="2" name="TextBox 1">
            <a:extLst>
              <a:ext uri="{FF2B5EF4-FFF2-40B4-BE49-F238E27FC236}">
                <a16:creationId xmlns:a16="http://schemas.microsoft.com/office/drawing/2014/main" id="{93D1A99B-6EC0-F54D-929D-CCF1491F8F37}"/>
              </a:ext>
            </a:extLst>
          </p:cNvPr>
          <p:cNvSpPr txBox="1"/>
          <p:nvPr/>
        </p:nvSpPr>
        <p:spPr>
          <a:xfrm>
            <a:off x="2149433" y="112182"/>
            <a:ext cx="11111547" cy="646331"/>
          </a:xfrm>
          <a:prstGeom prst="rect">
            <a:avLst/>
          </a:prstGeom>
          <a:noFill/>
        </p:spPr>
        <p:txBody>
          <a:bodyPr wrap="square" lIns="91440" tIns="45720" rIns="91440" bIns="45720" rtlCol="0" anchor="t">
            <a:spAutoFit/>
          </a:bodyPr>
          <a:lstStyle/>
          <a:p>
            <a:r>
              <a:rPr lang="en-US" sz="3600" b="1">
                <a:solidFill>
                  <a:schemeClr val="bg1"/>
                </a:solidFill>
                <a:latin typeface="+mj-lt"/>
              </a:rPr>
              <a:t>Curriculum Change</a:t>
            </a:r>
            <a:endParaRPr lang="en-US" sz="3600">
              <a:solidFill>
                <a:schemeClr val="bg1"/>
              </a:solidFill>
              <a:latin typeface="+mj-lt"/>
            </a:endParaRPr>
          </a:p>
        </p:txBody>
      </p:sp>
    </p:spTree>
    <p:extLst>
      <p:ext uri="{BB962C8B-B14F-4D97-AF65-F5344CB8AC3E}">
        <p14:creationId xmlns:p14="http://schemas.microsoft.com/office/powerpoint/2010/main" val="387684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B5D09-77BA-454D-ACD0-4184B2636C5F}"/>
              </a:ext>
            </a:extLst>
          </p:cNvPr>
          <p:cNvSpPr>
            <a:spLocks noGrp="1"/>
          </p:cNvSpPr>
          <p:nvPr>
            <p:ph type="title"/>
          </p:nvPr>
        </p:nvSpPr>
        <p:spPr>
          <a:xfrm>
            <a:off x="1091044" y="-190051"/>
            <a:ext cx="10515600" cy="1325563"/>
          </a:xfrm>
        </p:spPr>
        <p:txBody>
          <a:bodyPr>
            <a:normAutofit/>
          </a:bodyPr>
          <a:lstStyle/>
          <a:p>
            <a:r>
              <a:rPr lang="en-US" sz="3600" b="1" dirty="0">
                <a:solidFill>
                  <a:schemeClr val="bg1"/>
                </a:solidFill>
              </a:rPr>
              <a:t>Context – Why the change? What to change?</a:t>
            </a:r>
          </a:p>
        </p:txBody>
      </p:sp>
      <p:sp>
        <p:nvSpPr>
          <p:cNvPr id="3" name="Content Placeholder 2">
            <a:extLst>
              <a:ext uri="{FF2B5EF4-FFF2-40B4-BE49-F238E27FC236}">
                <a16:creationId xmlns:a16="http://schemas.microsoft.com/office/drawing/2014/main" id="{7CF4B1B9-8CAA-7E41-92AF-4A669F512B91}"/>
              </a:ext>
            </a:extLst>
          </p:cNvPr>
          <p:cNvSpPr>
            <a:spLocks noGrp="1"/>
          </p:cNvSpPr>
          <p:nvPr>
            <p:ph idx="1"/>
          </p:nvPr>
        </p:nvSpPr>
        <p:spPr>
          <a:xfrm>
            <a:off x="544704" y="2036596"/>
            <a:ext cx="5804140" cy="4351338"/>
          </a:xfrm>
        </p:spPr>
        <p:txBody>
          <a:bodyPr vert="horz" lIns="91440" tIns="45720" rIns="91440" bIns="45720" rtlCol="0" anchor="t">
            <a:normAutofit/>
          </a:bodyPr>
          <a:lstStyle/>
          <a:p>
            <a:r>
              <a:rPr lang="en-US" sz="3200" dirty="0"/>
              <a:t>“What do students have an entitlement to learn?”</a:t>
            </a:r>
          </a:p>
          <a:p>
            <a:r>
              <a:rPr lang="en-US" sz="3200" dirty="0"/>
              <a:t>What influences this?</a:t>
            </a:r>
          </a:p>
          <a:p>
            <a:r>
              <a:rPr lang="en-US" sz="3200" dirty="0"/>
              <a:t>Who decides?</a:t>
            </a:r>
          </a:p>
          <a:p>
            <a:r>
              <a:rPr lang="en-US" sz="3200" dirty="0"/>
              <a:t>Complex!!  </a:t>
            </a:r>
          </a:p>
          <a:p>
            <a:endParaRPr lang="en-US" sz="3200" dirty="0">
              <a:cs typeface="Calibri"/>
            </a:endParaRPr>
          </a:p>
          <a:p>
            <a:endParaRPr lang="en-US" sz="3200" dirty="0">
              <a:cs typeface="Calibri"/>
            </a:endParaRPr>
          </a:p>
          <a:p>
            <a:endParaRPr lang="en-US" sz="3200" dirty="0">
              <a:cs typeface="Calibri"/>
            </a:endParaRPr>
          </a:p>
        </p:txBody>
      </p:sp>
      <p:pic>
        <p:nvPicPr>
          <p:cNvPr id="5" name="Picture 5" descr="Graphical user interface, application&#10;&#10;Description automatically generated">
            <a:extLst>
              <a:ext uri="{FF2B5EF4-FFF2-40B4-BE49-F238E27FC236}">
                <a16:creationId xmlns:a16="http://schemas.microsoft.com/office/drawing/2014/main" id="{9C9C59DB-5242-43AA-9CB4-35636875D591}"/>
              </a:ext>
            </a:extLst>
          </p:cNvPr>
          <p:cNvPicPr>
            <a:picLocks noChangeAspect="1"/>
          </p:cNvPicPr>
          <p:nvPr/>
        </p:nvPicPr>
        <p:blipFill>
          <a:blip r:embed="rId3"/>
          <a:stretch>
            <a:fillRect/>
          </a:stretch>
        </p:blipFill>
        <p:spPr>
          <a:xfrm>
            <a:off x="6490365" y="2137914"/>
            <a:ext cx="5518028" cy="2582172"/>
          </a:xfrm>
          <a:prstGeom prst="rect">
            <a:avLst/>
          </a:prstGeom>
        </p:spPr>
      </p:pic>
    </p:spTree>
    <p:extLst>
      <p:ext uri="{BB962C8B-B14F-4D97-AF65-F5344CB8AC3E}">
        <p14:creationId xmlns:p14="http://schemas.microsoft.com/office/powerpoint/2010/main" val="8488409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55E72-4137-864C-1F49-870A7F6E9DA9}"/>
              </a:ext>
            </a:extLst>
          </p:cNvPr>
          <p:cNvSpPr>
            <a:spLocks noGrp="1"/>
          </p:cNvSpPr>
          <p:nvPr>
            <p:ph type="title"/>
          </p:nvPr>
        </p:nvSpPr>
        <p:spPr/>
        <p:txBody>
          <a:bodyPr/>
          <a:lstStyle/>
          <a:p>
            <a:endParaRPr lang="en-GB"/>
          </a:p>
        </p:txBody>
      </p:sp>
      <p:pic>
        <p:nvPicPr>
          <p:cNvPr id="4" name="Online Media 3" title="RSA ANIMATE: Changing Education Paradigms">
            <a:hlinkClick r:id="" action="ppaction://media"/>
            <a:extLst>
              <a:ext uri="{FF2B5EF4-FFF2-40B4-BE49-F238E27FC236}">
                <a16:creationId xmlns:a16="http://schemas.microsoft.com/office/drawing/2014/main" id="{A995D6C9-4DC3-7101-CACD-6F1CF1D05437}"/>
              </a:ext>
            </a:extLst>
          </p:cNvPr>
          <p:cNvPicPr>
            <a:picLocks noGrp="1" noRot="1" noChangeAspect="1"/>
          </p:cNvPicPr>
          <p:nvPr>
            <p:ph idx="1"/>
            <a:videoFile r:link="rId1"/>
          </p:nvPr>
        </p:nvPicPr>
        <p:blipFill>
          <a:blip r:embed="rId4"/>
          <a:stretch>
            <a:fillRect/>
          </a:stretch>
        </p:blipFill>
        <p:spPr>
          <a:xfrm>
            <a:off x="1241972" y="610341"/>
            <a:ext cx="9976877" cy="5637317"/>
          </a:xfrm>
          <a:prstGeom prst="rect">
            <a:avLst/>
          </a:prstGeom>
        </p:spPr>
      </p:pic>
    </p:spTree>
    <p:extLst>
      <p:ext uri="{BB962C8B-B14F-4D97-AF65-F5344CB8AC3E}">
        <p14:creationId xmlns:p14="http://schemas.microsoft.com/office/powerpoint/2010/main" val="1418770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B5D09-77BA-454D-ACD0-4184B2636C5F}"/>
              </a:ext>
            </a:extLst>
          </p:cNvPr>
          <p:cNvSpPr>
            <a:spLocks noGrp="1"/>
          </p:cNvSpPr>
          <p:nvPr>
            <p:ph type="title"/>
          </p:nvPr>
        </p:nvSpPr>
        <p:spPr>
          <a:xfrm>
            <a:off x="1091044" y="-190051"/>
            <a:ext cx="10515600" cy="1325563"/>
          </a:xfrm>
        </p:spPr>
        <p:txBody>
          <a:bodyPr>
            <a:normAutofit/>
          </a:bodyPr>
          <a:lstStyle/>
          <a:p>
            <a:r>
              <a:rPr lang="en-US" sz="3600" b="1" dirty="0">
                <a:solidFill>
                  <a:schemeClr val="bg1"/>
                </a:solidFill>
              </a:rPr>
              <a:t>Context – Why the change? What to change?</a:t>
            </a:r>
          </a:p>
        </p:txBody>
      </p:sp>
      <p:sp>
        <p:nvSpPr>
          <p:cNvPr id="3" name="Content Placeholder 2">
            <a:extLst>
              <a:ext uri="{FF2B5EF4-FFF2-40B4-BE49-F238E27FC236}">
                <a16:creationId xmlns:a16="http://schemas.microsoft.com/office/drawing/2014/main" id="{7CF4B1B9-8CAA-7E41-92AF-4A669F512B91}"/>
              </a:ext>
            </a:extLst>
          </p:cNvPr>
          <p:cNvSpPr>
            <a:spLocks noGrp="1"/>
          </p:cNvSpPr>
          <p:nvPr>
            <p:ph idx="1"/>
          </p:nvPr>
        </p:nvSpPr>
        <p:spPr>
          <a:xfrm>
            <a:off x="291860" y="1253331"/>
            <a:ext cx="5804140" cy="4351338"/>
          </a:xfrm>
        </p:spPr>
        <p:txBody>
          <a:bodyPr vert="horz" lIns="91440" tIns="45720" rIns="91440" bIns="45720" rtlCol="0" anchor="t">
            <a:normAutofit lnSpcReduction="10000"/>
          </a:bodyPr>
          <a:lstStyle/>
          <a:p>
            <a:r>
              <a:rPr lang="en-US" sz="3200" dirty="0"/>
              <a:t>“What do students have an entitlement to learn?”</a:t>
            </a:r>
          </a:p>
          <a:p>
            <a:r>
              <a:rPr lang="en-US" sz="3200" dirty="0"/>
              <a:t>What influences this?</a:t>
            </a:r>
          </a:p>
          <a:p>
            <a:r>
              <a:rPr lang="en-US" sz="3200" dirty="0"/>
              <a:t>Who decides?</a:t>
            </a:r>
          </a:p>
          <a:p>
            <a:r>
              <a:rPr lang="en-US" sz="3200" dirty="0"/>
              <a:t>Complex!!  </a:t>
            </a:r>
          </a:p>
          <a:p>
            <a:endParaRPr lang="en-US" sz="3200" dirty="0"/>
          </a:p>
          <a:p>
            <a:r>
              <a:rPr lang="en-US" sz="3200" dirty="0"/>
              <a:t>Who leads the change?</a:t>
            </a:r>
          </a:p>
          <a:p>
            <a:r>
              <a:rPr lang="en-US" sz="3200" dirty="0"/>
              <a:t>Who is responsible?</a:t>
            </a:r>
          </a:p>
          <a:p>
            <a:endParaRPr lang="en-US" sz="3200" dirty="0">
              <a:cs typeface="Calibri"/>
            </a:endParaRPr>
          </a:p>
          <a:p>
            <a:endParaRPr lang="en-US" sz="3200" dirty="0">
              <a:cs typeface="Calibri"/>
            </a:endParaRPr>
          </a:p>
          <a:p>
            <a:endParaRPr lang="en-US" sz="3200" dirty="0">
              <a:cs typeface="Calibri"/>
            </a:endParaRPr>
          </a:p>
        </p:txBody>
      </p:sp>
      <p:pic>
        <p:nvPicPr>
          <p:cNvPr id="5" name="Picture 5" descr="Graphical user interface, application&#10;&#10;Description automatically generated">
            <a:extLst>
              <a:ext uri="{FF2B5EF4-FFF2-40B4-BE49-F238E27FC236}">
                <a16:creationId xmlns:a16="http://schemas.microsoft.com/office/drawing/2014/main" id="{9C9C59DB-5242-43AA-9CB4-35636875D591}"/>
              </a:ext>
            </a:extLst>
          </p:cNvPr>
          <p:cNvPicPr>
            <a:picLocks noChangeAspect="1"/>
          </p:cNvPicPr>
          <p:nvPr/>
        </p:nvPicPr>
        <p:blipFill>
          <a:blip r:embed="rId3"/>
          <a:stretch>
            <a:fillRect/>
          </a:stretch>
        </p:blipFill>
        <p:spPr>
          <a:xfrm>
            <a:off x="6490365" y="2137914"/>
            <a:ext cx="5518028" cy="2582172"/>
          </a:xfrm>
          <a:prstGeom prst="rect">
            <a:avLst/>
          </a:prstGeom>
        </p:spPr>
      </p:pic>
    </p:spTree>
    <p:extLst>
      <p:ext uri="{BB962C8B-B14F-4D97-AF65-F5344CB8AC3E}">
        <p14:creationId xmlns:p14="http://schemas.microsoft.com/office/powerpoint/2010/main" val="38381676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otched Right Arrow 3">
            <a:extLst>
              <a:ext uri="{FF2B5EF4-FFF2-40B4-BE49-F238E27FC236}">
                <a16:creationId xmlns:a16="http://schemas.microsoft.com/office/drawing/2014/main" id="{224A59A5-C55B-A44A-A6E2-0E8FEB430E03}"/>
              </a:ext>
            </a:extLst>
          </p:cNvPr>
          <p:cNvSpPr/>
          <p:nvPr/>
        </p:nvSpPr>
        <p:spPr>
          <a:xfrm>
            <a:off x="2495600" y="1194031"/>
            <a:ext cx="6840760" cy="720080"/>
          </a:xfrm>
          <a:prstGeom prst="notchedRightArrow">
            <a:avLst/>
          </a:prstGeom>
          <a:solidFill>
            <a:srgbClr val="356C8B"/>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2B624431-AC7B-414D-B4E7-09DF2779C3FD}"/>
              </a:ext>
            </a:extLst>
          </p:cNvPr>
          <p:cNvGrpSpPr/>
          <p:nvPr/>
        </p:nvGrpSpPr>
        <p:grpSpPr>
          <a:xfrm rot="10800000">
            <a:off x="3071664" y="1554072"/>
            <a:ext cx="360040" cy="876903"/>
            <a:chOff x="971600" y="1043122"/>
            <a:chExt cx="288032" cy="513670"/>
          </a:xfrm>
        </p:grpSpPr>
        <p:cxnSp>
          <p:nvCxnSpPr>
            <p:cNvPr id="19" name="Straight Connector 18">
              <a:extLst>
                <a:ext uri="{FF2B5EF4-FFF2-40B4-BE49-F238E27FC236}">
                  <a16:creationId xmlns:a16="http://schemas.microsoft.com/office/drawing/2014/main" id="{629515C0-DE55-F248-BF61-83DCC2B1EFDB}"/>
                </a:ext>
              </a:extLst>
            </p:cNvPr>
            <p:cNvCxnSpPr/>
            <p:nvPr/>
          </p:nvCxnSpPr>
          <p:spPr>
            <a:xfrm flipV="1">
              <a:off x="1115616" y="1124744"/>
              <a:ext cx="0" cy="432048"/>
            </a:xfrm>
            <a:prstGeom prst="line">
              <a:avLst/>
            </a:prstGeom>
            <a:ln w="38100">
              <a:solidFill>
                <a:srgbClr val="356C8B"/>
              </a:solidFill>
              <a:prstDash val="sysDot"/>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14F9E932-2126-104C-873B-02DAB0274330}"/>
                </a:ext>
              </a:extLst>
            </p:cNvPr>
            <p:cNvSpPr/>
            <p:nvPr/>
          </p:nvSpPr>
          <p:spPr>
            <a:xfrm>
              <a:off x="971600" y="1043122"/>
              <a:ext cx="288032" cy="216024"/>
            </a:xfrm>
            <a:prstGeom prst="ellipse">
              <a:avLst/>
            </a:prstGeom>
            <a:solidFill>
              <a:srgbClr val="356C8B"/>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5">
            <a:extLst>
              <a:ext uri="{FF2B5EF4-FFF2-40B4-BE49-F238E27FC236}">
                <a16:creationId xmlns:a16="http://schemas.microsoft.com/office/drawing/2014/main" id="{9325858F-11EB-8144-983D-0C7B6230105B}"/>
              </a:ext>
            </a:extLst>
          </p:cNvPr>
          <p:cNvSpPr txBox="1"/>
          <p:nvPr/>
        </p:nvSpPr>
        <p:spPr>
          <a:xfrm>
            <a:off x="1373075" y="93069"/>
            <a:ext cx="10362000" cy="646331"/>
          </a:xfrm>
          <a:prstGeom prst="rect">
            <a:avLst/>
          </a:prstGeom>
          <a:noFill/>
        </p:spPr>
        <p:txBody>
          <a:bodyPr wrap="square" lIns="91440" tIns="45720" rIns="91440" bIns="45720" rtlCol="0" anchor="t">
            <a:spAutoFit/>
          </a:bodyPr>
          <a:lstStyle/>
          <a:p>
            <a:r>
              <a:rPr lang="en-GB" sz="3600" b="1">
                <a:solidFill>
                  <a:schemeClr val="bg1"/>
                </a:solidFill>
                <a:latin typeface="Calibri Light"/>
                <a:cs typeface="Calibri Light"/>
              </a:rPr>
              <a:t>Place of teachers in historic curriculum change</a:t>
            </a:r>
          </a:p>
        </p:txBody>
      </p:sp>
      <p:sp>
        <p:nvSpPr>
          <p:cNvPr id="2" name="TextBox 1">
            <a:extLst>
              <a:ext uri="{FF2B5EF4-FFF2-40B4-BE49-F238E27FC236}">
                <a16:creationId xmlns:a16="http://schemas.microsoft.com/office/drawing/2014/main" id="{03503F86-F6F4-EF40-AB2F-8655EF67BA75}"/>
              </a:ext>
            </a:extLst>
          </p:cNvPr>
          <p:cNvSpPr txBox="1"/>
          <p:nvPr/>
        </p:nvSpPr>
        <p:spPr>
          <a:xfrm>
            <a:off x="1721514" y="2616581"/>
            <a:ext cx="3060340" cy="3139321"/>
          </a:xfrm>
          <a:prstGeom prst="rect">
            <a:avLst/>
          </a:prstGeom>
          <a:noFill/>
        </p:spPr>
        <p:txBody>
          <a:bodyPr wrap="square" rtlCol="0">
            <a:spAutoFit/>
          </a:bodyPr>
          <a:lstStyle/>
          <a:p>
            <a:r>
              <a:rPr lang="en-US" sz="2200"/>
              <a:t>Top-down: create a “teacher-proof” curriculum, to achieve “high-levels of fidelity between the conception and practice of curriculum reform” (Macdonald, 2003: 140-141)</a:t>
            </a:r>
          </a:p>
        </p:txBody>
      </p:sp>
      <p:sp>
        <p:nvSpPr>
          <p:cNvPr id="27" name="TextBox 26">
            <a:extLst>
              <a:ext uri="{FF2B5EF4-FFF2-40B4-BE49-F238E27FC236}">
                <a16:creationId xmlns:a16="http://schemas.microsoft.com/office/drawing/2014/main" id="{2256A6CC-C606-B844-8A46-ADC645F1CAF6}"/>
              </a:ext>
            </a:extLst>
          </p:cNvPr>
          <p:cNvSpPr txBox="1"/>
          <p:nvPr/>
        </p:nvSpPr>
        <p:spPr>
          <a:xfrm>
            <a:off x="4810287" y="2524649"/>
            <a:ext cx="3060340" cy="3139321"/>
          </a:xfrm>
          <a:prstGeom prst="rect">
            <a:avLst/>
          </a:prstGeom>
          <a:noFill/>
        </p:spPr>
        <p:txBody>
          <a:bodyPr wrap="square" rtlCol="0">
            <a:spAutoFit/>
          </a:bodyPr>
          <a:lstStyle/>
          <a:p>
            <a:r>
              <a:rPr lang="en-US" sz="2200"/>
              <a:t>Bottom-up: Approach aimed to reverse traditional reform methods. Teachers and schools responsible for designing approaches and initiatives and were central in the curriculum reform process</a:t>
            </a:r>
          </a:p>
        </p:txBody>
      </p:sp>
      <p:sp>
        <p:nvSpPr>
          <p:cNvPr id="28" name="TextBox 27">
            <a:extLst>
              <a:ext uri="{FF2B5EF4-FFF2-40B4-BE49-F238E27FC236}">
                <a16:creationId xmlns:a16="http://schemas.microsoft.com/office/drawing/2014/main" id="{78F92E50-D12A-604A-BFC9-ADA5C4B87C5F}"/>
              </a:ext>
            </a:extLst>
          </p:cNvPr>
          <p:cNvSpPr txBox="1"/>
          <p:nvPr/>
        </p:nvSpPr>
        <p:spPr>
          <a:xfrm>
            <a:off x="8806596" y="2041701"/>
            <a:ext cx="2052228" cy="769441"/>
          </a:xfrm>
          <a:prstGeom prst="rect">
            <a:avLst/>
          </a:prstGeom>
          <a:noFill/>
        </p:spPr>
        <p:txBody>
          <a:bodyPr wrap="square" rtlCol="0">
            <a:spAutoFit/>
          </a:bodyPr>
          <a:lstStyle/>
          <a:p>
            <a:r>
              <a:rPr lang="en-US" sz="2200"/>
              <a:t>A mix of both (Fullan, 1999)</a:t>
            </a:r>
          </a:p>
        </p:txBody>
      </p:sp>
      <p:grpSp>
        <p:nvGrpSpPr>
          <p:cNvPr id="29" name="Group 28">
            <a:extLst>
              <a:ext uri="{FF2B5EF4-FFF2-40B4-BE49-F238E27FC236}">
                <a16:creationId xmlns:a16="http://schemas.microsoft.com/office/drawing/2014/main" id="{27C809ED-E5E8-2A42-9C86-3E6778634E8F}"/>
              </a:ext>
            </a:extLst>
          </p:cNvPr>
          <p:cNvGrpSpPr/>
          <p:nvPr/>
        </p:nvGrpSpPr>
        <p:grpSpPr>
          <a:xfrm rot="10800000">
            <a:off x="5769994" y="1554072"/>
            <a:ext cx="360040" cy="876903"/>
            <a:chOff x="971600" y="1043122"/>
            <a:chExt cx="288032" cy="513670"/>
          </a:xfrm>
        </p:grpSpPr>
        <p:cxnSp>
          <p:nvCxnSpPr>
            <p:cNvPr id="30" name="Straight Connector 29">
              <a:extLst>
                <a:ext uri="{FF2B5EF4-FFF2-40B4-BE49-F238E27FC236}">
                  <a16:creationId xmlns:a16="http://schemas.microsoft.com/office/drawing/2014/main" id="{3FE969DD-77BB-FB4B-A66E-4779A88EEE7A}"/>
                </a:ext>
              </a:extLst>
            </p:cNvPr>
            <p:cNvCxnSpPr/>
            <p:nvPr/>
          </p:nvCxnSpPr>
          <p:spPr>
            <a:xfrm flipV="1">
              <a:off x="1115616" y="1124744"/>
              <a:ext cx="0" cy="432048"/>
            </a:xfrm>
            <a:prstGeom prst="line">
              <a:avLst/>
            </a:prstGeom>
            <a:ln w="38100">
              <a:solidFill>
                <a:srgbClr val="356C8B"/>
              </a:solidFill>
              <a:prstDash val="sysDot"/>
            </a:ln>
          </p:spPr>
          <p:style>
            <a:lnRef idx="1">
              <a:schemeClr val="accent1"/>
            </a:lnRef>
            <a:fillRef idx="0">
              <a:schemeClr val="accent1"/>
            </a:fillRef>
            <a:effectRef idx="0">
              <a:schemeClr val="accent1"/>
            </a:effectRef>
            <a:fontRef idx="minor">
              <a:schemeClr val="tx1"/>
            </a:fontRef>
          </p:style>
        </p:cxnSp>
        <p:sp>
          <p:nvSpPr>
            <p:cNvPr id="31" name="Oval 30">
              <a:extLst>
                <a:ext uri="{FF2B5EF4-FFF2-40B4-BE49-F238E27FC236}">
                  <a16:creationId xmlns:a16="http://schemas.microsoft.com/office/drawing/2014/main" id="{A7AB1D77-D412-7B41-ADC4-509CEACC4BBE}"/>
                </a:ext>
              </a:extLst>
            </p:cNvPr>
            <p:cNvSpPr/>
            <p:nvPr/>
          </p:nvSpPr>
          <p:spPr>
            <a:xfrm>
              <a:off x="971600" y="1043122"/>
              <a:ext cx="288032" cy="216024"/>
            </a:xfrm>
            <a:prstGeom prst="ellipse">
              <a:avLst/>
            </a:prstGeom>
            <a:solidFill>
              <a:srgbClr val="356C8B"/>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101A0CF9-4E16-FB4B-B1A2-08EE5250F607}"/>
              </a:ext>
            </a:extLst>
          </p:cNvPr>
          <p:cNvSpPr txBox="1"/>
          <p:nvPr/>
        </p:nvSpPr>
        <p:spPr>
          <a:xfrm>
            <a:off x="8411257" y="3429000"/>
            <a:ext cx="2229388" cy="1477328"/>
          </a:xfrm>
          <a:prstGeom prst="rect">
            <a:avLst/>
          </a:prstGeom>
          <a:noFill/>
        </p:spPr>
        <p:txBody>
          <a:bodyPr wrap="square" rtlCol="0">
            <a:spAutoFit/>
          </a:bodyPr>
          <a:lstStyle/>
          <a:p>
            <a:r>
              <a:rPr lang="en-US" b="1"/>
              <a:t>“teachers more than any others, are the key to educational change” Hargreaves, 1994: 10)</a:t>
            </a:r>
          </a:p>
        </p:txBody>
      </p:sp>
    </p:spTree>
    <p:extLst>
      <p:ext uri="{BB962C8B-B14F-4D97-AF65-F5344CB8AC3E}">
        <p14:creationId xmlns:p14="http://schemas.microsoft.com/office/powerpoint/2010/main" val="1052576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otched Right Arrow 3">
            <a:extLst>
              <a:ext uri="{FF2B5EF4-FFF2-40B4-BE49-F238E27FC236}">
                <a16:creationId xmlns:a16="http://schemas.microsoft.com/office/drawing/2014/main" id="{224A59A5-C55B-A44A-A6E2-0E8FEB430E03}"/>
              </a:ext>
            </a:extLst>
          </p:cNvPr>
          <p:cNvSpPr/>
          <p:nvPr/>
        </p:nvSpPr>
        <p:spPr>
          <a:xfrm>
            <a:off x="2495600" y="1194031"/>
            <a:ext cx="6840760" cy="720080"/>
          </a:xfrm>
          <a:prstGeom prst="notchedRightArrow">
            <a:avLst/>
          </a:prstGeom>
          <a:solidFill>
            <a:srgbClr val="356C8B"/>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2B624431-AC7B-414D-B4E7-09DF2779C3FD}"/>
              </a:ext>
            </a:extLst>
          </p:cNvPr>
          <p:cNvGrpSpPr/>
          <p:nvPr/>
        </p:nvGrpSpPr>
        <p:grpSpPr>
          <a:xfrm rot="10800000">
            <a:off x="3071664" y="1554072"/>
            <a:ext cx="360040" cy="876903"/>
            <a:chOff x="971600" y="1043122"/>
            <a:chExt cx="288032" cy="513670"/>
          </a:xfrm>
        </p:grpSpPr>
        <p:cxnSp>
          <p:nvCxnSpPr>
            <p:cNvPr id="19" name="Straight Connector 18">
              <a:extLst>
                <a:ext uri="{FF2B5EF4-FFF2-40B4-BE49-F238E27FC236}">
                  <a16:creationId xmlns:a16="http://schemas.microsoft.com/office/drawing/2014/main" id="{629515C0-DE55-F248-BF61-83DCC2B1EFDB}"/>
                </a:ext>
              </a:extLst>
            </p:cNvPr>
            <p:cNvCxnSpPr/>
            <p:nvPr/>
          </p:nvCxnSpPr>
          <p:spPr>
            <a:xfrm flipV="1">
              <a:off x="1115616" y="1124744"/>
              <a:ext cx="0" cy="432048"/>
            </a:xfrm>
            <a:prstGeom prst="line">
              <a:avLst/>
            </a:prstGeom>
            <a:ln w="38100">
              <a:solidFill>
                <a:srgbClr val="356C8B"/>
              </a:solidFill>
              <a:prstDash val="sysDot"/>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14F9E932-2126-104C-873B-02DAB0274330}"/>
                </a:ext>
              </a:extLst>
            </p:cNvPr>
            <p:cNvSpPr/>
            <p:nvPr/>
          </p:nvSpPr>
          <p:spPr>
            <a:xfrm>
              <a:off x="971600" y="1043122"/>
              <a:ext cx="288032" cy="216024"/>
            </a:xfrm>
            <a:prstGeom prst="ellipse">
              <a:avLst/>
            </a:prstGeom>
            <a:solidFill>
              <a:srgbClr val="356C8B"/>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5">
            <a:extLst>
              <a:ext uri="{FF2B5EF4-FFF2-40B4-BE49-F238E27FC236}">
                <a16:creationId xmlns:a16="http://schemas.microsoft.com/office/drawing/2014/main" id="{9325858F-11EB-8144-983D-0C7B6230105B}"/>
              </a:ext>
            </a:extLst>
          </p:cNvPr>
          <p:cNvSpPr txBox="1"/>
          <p:nvPr/>
        </p:nvSpPr>
        <p:spPr>
          <a:xfrm>
            <a:off x="1373075" y="93069"/>
            <a:ext cx="10362000" cy="646331"/>
          </a:xfrm>
          <a:prstGeom prst="rect">
            <a:avLst/>
          </a:prstGeom>
          <a:noFill/>
        </p:spPr>
        <p:txBody>
          <a:bodyPr wrap="square" lIns="91440" tIns="45720" rIns="91440" bIns="45720" rtlCol="0" anchor="t">
            <a:spAutoFit/>
          </a:bodyPr>
          <a:lstStyle/>
          <a:p>
            <a:r>
              <a:rPr lang="en-GB" sz="3600" b="1">
                <a:solidFill>
                  <a:schemeClr val="bg1"/>
                </a:solidFill>
                <a:latin typeface="Calibri Light"/>
                <a:cs typeface="Calibri Light"/>
              </a:rPr>
              <a:t>Place of teachers in historic curriculum change</a:t>
            </a:r>
          </a:p>
        </p:txBody>
      </p:sp>
      <p:sp>
        <p:nvSpPr>
          <p:cNvPr id="2" name="TextBox 1">
            <a:extLst>
              <a:ext uri="{FF2B5EF4-FFF2-40B4-BE49-F238E27FC236}">
                <a16:creationId xmlns:a16="http://schemas.microsoft.com/office/drawing/2014/main" id="{03503F86-F6F4-EF40-AB2F-8655EF67BA75}"/>
              </a:ext>
            </a:extLst>
          </p:cNvPr>
          <p:cNvSpPr txBox="1"/>
          <p:nvPr/>
        </p:nvSpPr>
        <p:spPr>
          <a:xfrm>
            <a:off x="1721514" y="2616581"/>
            <a:ext cx="3060340" cy="3139321"/>
          </a:xfrm>
          <a:prstGeom prst="rect">
            <a:avLst/>
          </a:prstGeom>
          <a:noFill/>
        </p:spPr>
        <p:txBody>
          <a:bodyPr wrap="square" rtlCol="0">
            <a:spAutoFit/>
          </a:bodyPr>
          <a:lstStyle/>
          <a:p>
            <a:r>
              <a:rPr lang="en-US" sz="2200"/>
              <a:t>Top-down: create a “teacher-proof” curriculum, to achieve “high-levels of fidelity between the conception and practice of curriculum reform” (Macdonald, 2003: 140-141)</a:t>
            </a:r>
          </a:p>
        </p:txBody>
      </p:sp>
      <p:sp>
        <p:nvSpPr>
          <p:cNvPr id="27" name="TextBox 26">
            <a:extLst>
              <a:ext uri="{FF2B5EF4-FFF2-40B4-BE49-F238E27FC236}">
                <a16:creationId xmlns:a16="http://schemas.microsoft.com/office/drawing/2014/main" id="{2256A6CC-C606-B844-8A46-ADC645F1CAF6}"/>
              </a:ext>
            </a:extLst>
          </p:cNvPr>
          <p:cNvSpPr txBox="1"/>
          <p:nvPr/>
        </p:nvSpPr>
        <p:spPr>
          <a:xfrm>
            <a:off x="4810287" y="2524649"/>
            <a:ext cx="3060340" cy="3139321"/>
          </a:xfrm>
          <a:prstGeom prst="rect">
            <a:avLst/>
          </a:prstGeom>
          <a:noFill/>
        </p:spPr>
        <p:txBody>
          <a:bodyPr wrap="square" rtlCol="0">
            <a:spAutoFit/>
          </a:bodyPr>
          <a:lstStyle/>
          <a:p>
            <a:r>
              <a:rPr lang="en-US" sz="2200" dirty="0"/>
              <a:t>Bottom-up: Approach aimed to reverse traditional reform methods. Teachers and schools responsible for designing approaches and initiatives and were central in the curriculum reform process</a:t>
            </a:r>
          </a:p>
        </p:txBody>
      </p:sp>
      <p:sp>
        <p:nvSpPr>
          <p:cNvPr id="28" name="TextBox 27">
            <a:extLst>
              <a:ext uri="{FF2B5EF4-FFF2-40B4-BE49-F238E27FC236}">
                <a16:creationId xmlns:a16="http://schemas.microsoft.com/office/drawing/2014/main" id="{78F92E50-D12A-604A-BFC9-ADA5C4B87C5F}"/>
              </a:ext>
            </a:extLst>
          </p:cNvPr>
          <p:cNvSpPr txBox="1"/>
          <p:nvPr/>
        </p:nvSpPr>
        <p:spPr>
          <a:xfrm>
            <a:off x="8806596" y="2041701"/>
            <a:ext cx="2052228" cy="769441"/>
          </a:xfrm>
          <a:prstGeom prst="rect">
            <a:avLst/>
          </a:prstGeom>
          <a:noFill/>
        </p:spPr>
        <p:txBody>
          <a:bodyPr wrap="square" rtlCol="0">
            <a:spAutoFit/>
          </a:bodyPr>
          <a:lstStyle/>
          <a:p>
            <a:r>
              <a:rPr lang="en-US" sz="2200"/>
              <a:t>A mix of both (Fullan, 1999)</a:t>
            </a:r>
          </a:p>
        </p:txBody>
      </p:sp>
      <p:grpSp>
        <p:nvGrpSpPr>
          <p:cNvPr id="29" name="Group 28">
            <a:extLst>
              <a:ext uri="{FF2B5EF4-FFF2-40B4-BE49-F238E27FC236}">
                <a16:creationId xmlns:a16="http://schemas.microsoft.com/office/drawing/2014/main" id="{27C809ED-E5E8-2A42-9C86-3E6778634E8F}"/>
              </a:ext>
            </a:extLst>
          </p:cNvPr>
          <p:cNvGrpSpPr/>
          <p:nvPr/>
        </p:nvGrpSpPr>
        <p:grpSpPr>
          <a:xfrm rot="10800000">
            <a:off x="5769994" y="1554072"/>
            <a:ext cx="360040" cy="876903"/>
            <a:chOff x="971600" y="1043122"/>
            <a:chExt cx="288032" cy="513670"/>
          </a:xfrm>
        </p:grpSpPr>
        <p:cxnSp>
          <p:nvCxnSpPr>
            <p:cNvPr id="30" name="Straight Connector 29">
              <a:extLst>
                <a:ext uri="{FF2B5EF4-FFF2-40B4-BE49-F238E27FC236}">
                  <a16:creationId xmlns:a16="http://schemas.microsoft.com/office/drawing/2014/main" id="{3FE969DD-77BB-FB4B-A66E-4779A88EEE7A}"/>
                </a:ext>
              </a:extLst>
            </p:cNvPr>
            <p:cNvCxnSpPr/>
            <p:nvPr/>
          </p:nvCxnSpPr>
          <p:spPr>
            <a:xfrm flipV="1">
              <a:off x="1115616" y="1124744"/>
              <a:ext cx="0" cy="432048"/>
            </a:xfrm>
            <a:prstGeom prst="line">
              <a:avLst/>
            </a:prstGeom>
            <a:ln w="38100">
              <a:solidFill>
                <a:srgbClr val="356C8B"/>
              </a:solidFill>
              <a:prstDash val="sysDot"/>
            </a:ln>
          </p:spPr>
          <p:style>
            <a:lnRef idx="1">
              <a:schemeClr val="accent1"/>
            </a:lnRef>
            <a:fillRef idx="0">
              <a:schemeClr val="accent1"/>
            </a:fillRef>
            <a:effectRef idx="0">
              <a:schemeClr val="accent1"/>
            </a:effectRef>
            <a:fontRef idx="minor">
              <a:schemeClr val="tx1"/>
            </a:fontRef>
          </p:style>
        </p:cxnSp>
        <p:sp>
          <p:nvSpPr>
            <p:cNvPr id="31" name="Oval 30">
              <a:extLst>
                <a:ext uri="{FF2B5EF4-FFF2-40B4-BE49-F238E27FC236}">
                  <a16:creationId xmlns:a16="http://schemas.microsoft.com/office/drawing/2014/main" id="{A7AB1D77-D412-7B41-ADC4-509CEACC4BBE}"/>
                </a:ext>
              </a:extLst>
            </p:cNvPr>
            <p:cNvSpPr/>
            <p:nvPr/>
          </p:nvSpPr>
          <p:spPr>
            <a:xfrm>
              <a:off x="971600" y="1043122"/>
              <a:ext cx="288032" cy="216024"/>
            </a:xfrm>
            <a:prstGeom prst="ellipse">
              <a:avLst/>
            </a:prstGeom>
            <a:solidFill>
              <a:srgbClr val="356C8B"/>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101A0CF9-4E16-FB4B-B1A2-08EE5250F607}"/>
              </a:ext>
            </a:extLst>
          </p:cNvPr>
          <p:cNvSpPr txBox="1"/>
          <p:nvPr/>
        </p:nvSpPr>
        <p:spPr>
          <a:xfrm>
            <a:off x="8411257" y="3429000"/>
            <a:ext cx="2229388" cy="1477328"/>
          </a:xfrm>
          <a:prstGeom prst="rect">
            <a:avLst/>
          </a:prstGeom>
          <a:noFill/>
        </p:spPr>
        <p:txBody>
          <a:bodyPr wrap="square" rtlCol="0">
            <a:spAutoFit/>
          </a:bodyPr>
          <a:lstStyle/>
          <a:p>
            <a:r>
              <a:rPr lang="en-US" b="1" dirty="0"/>
              <a:t>“teachers more than any others, are the key to educational change” Hargreaves, 1994: 10)</a:t>
            </a:r>
          </a:p>
        </p:txBody>
      </p:sp>
      <p:sp>
        <p:nvSpPr>
          <p:cNvPr id="5" name="Rectangle 4">
            <a:extLst>
              <a:ext uri="{FF2B5EF4-FFF2-40B4-BE49-F238E27FC236}">
                <a16:creationId xmlns:a16="http://schemas.microsoft.com/office/drawing/2014/main" id="{47D8AA37-C6CF-5B58-D709-B483C6CF72B6}"/>
              </a:ext>
            </a:extLst>
          </p:cNvPr>
          <p:cNvSpPr/>
          <p:nvPr/>
        </p:nvSpPr>
        <p:spPr>
          <a:xfrm rot="20570542">
            <a:off x="1270864" y="2411508"/>
            <a:ext cx="9650271" cy="2215991"/>
          </a:xfrm>
          <a:prstGeom prst="rect">
            <a:avLst/>
          </a:prstGeom>
          <a:noFill/>
        </p:spPr>
        <p:txBody>
          <a:bodyPr wrap="none" lIns="91440" tIns="45720" rIns="91440" bIns="45720">
            <a:spAutoFit/>
          </a:bodyPr>
          <a:lstStyle/>
          <a:p>
            <a:pPr algn="ctr"/>
            <a:r>
              <a:rPr lang="en-US" sz="13800" b="1" dirty="0">
                <a:ln w="22225">
                  <a:solidFill>
                    <a:schemeClr val="accent2"/>
                  </a:solidFill>
                  <a:prstDash val="solid"/>
                </a:ln>
                <a:solidFill>
                  <a:schemeClr val="accent2">
                    <a:lumMod val="40000"/>
                    <a:lumOff val="60000"/>
                  </a:schemeClr>
                </a:solidFill>
              </a:rPr>
              <a:t>COMPLEXITY</a:t>
            </a:r>
            <a:endParaRPr lang="en-GB" sz="138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3420354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otched Right Arrow 3">
            <a:extLst>
              <a:ext uri="{FF2B5EF4-FFF2-40B4-BE49-F238E27FC236}">
                <a16:creationId xmlns:a16="http://schemas.microsoft.com/office/drawing/2014/main" id="{224A59A5-C55B-A44A-A6E2-0E8FEB430E03}"/>
              </a:ext>
            </a:extLst>
          </p:cNvPr>
          <p:cNvSpPr/>
          <p:nvPr/>
        </p:nvSpPr>
        <p:spPr>
          <a:xfrm>
            <a:off x="2495600" y="1194031"/>
            <a:ext cx="6840760" cy="720080"/>
          </a:xfrm>
          <a:prstGeom prst="notchedRightArrow">
            <a:avLst/>
          </a:prstGeom>
          <a:solidFill>
            <a:srgbClr val="0CDFF6">
              <a:alpha val="5098"/>
            </a:srgb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grpSp>
        <p:nvGrpSpPr>
          <p:cNvPr id="18" name="Group 17">
            <a:extLst>
              <a:ext uri="{FF2B5EF4-FFF2-40B4-BE49-F238E27FC236}">
                <a16:creationId xmlns:a16="http://schemas.microsoft.com/office/drawing/2014/main" id="{2B624431-AC7B-414D-B4E7-09DF2779C3FD}"/>
              </a:ext>
            </a:extLst>
          </p:cNvPr>
          <p:cNvGrpSpPr/>
          <p:nvPr/>
        </p:nvGrpSpPr>
        <p:grpSpPr>
          <a:xfrm rot="10800000">
            <a:off x="3071664" y="1554072"/>
            <a:ext cx="360040" cy="876903"/>
            <a:chOff x="971600" y="1043122"/>
            <a:chExt cx="288032" cy="513670"/>
          </a:xfrm>
        </p:grpSpPr>
        <p:cxnSp>
          <p:nvCxnSpPr>
            <p:cNvPr id="19" name="Straight Connector 18">
              <a:extLst>
                <a:ext uri="{FF2B5EF4-FFF2-40B4-BE49-F238E27FC236}">
                  <a16:creationId xmlns:a16="http://schemas.microsoft.com/office/drawing/2014/main" id="{629515C0-DE55-F248-BF61-83DCC2B1EFDB}"/>
                </a:ext>
              </a:extLst>
            </p:cNvPr>
            <p:cNvCxnSpPr/>
            <p:nvPr/>
          </p:nvCxnSpPr>
          <p:spPr>
            <a:xfrm flipV="1">
              <a:off x="1115616" y="1124744"/>
              <a:ext cx="0" cy="432048"/>
            </a:xfrm>
            <a:prstGeom prst="line">
              <a:avLst/>
            </a:prstGeom>
            <a:ln/>
          </p:spPr>
          <p:style>
            <a:lnRef idx="1">
              <a:schemeClr val="accent5"/>
            </a:lnRef>
            <a:fillRef idx="2">
              <a:schemeClr val="accent5"/>
            </a:fillRef>
            <a:effectRef idx="1">
              <a:schemeClr val="accent5"/>
            </a:effectRef>
            <a:fontRef idx="minor">
              <a:schemeClr val="dk1"/>
            </a:fontRef>
          </p:style>
        </p:cxnSp>
        <p:sp>
          <p:nvSpPr>
            <p:cNvPr id="20" name="Oval 19">
              <a:extLst>
                <a:ext uri="{FF2B5EF4-FFF2-40B4-BE49-F238E27FC236}">
                  <a16:creationId xmlns:a16="http://schemas.microsoft.com/office/drawing/2014/main" id="{14F9E932-2126-104C-873B-02DAB0274330}"/>
                </a:ext>
              </a:extLst>
            </p:cNvPr>
            <p:cNvSpPr/>
            <p:nvPr/>
          </p:nvSpPr>
          <p:spPr>
            <a:xfrm>
              <a:off x="971600" y="1043122"/>
              <a:ext cx="288032" cy="216024"/>
            </a:xfrm>
            <a:prstGeom prst="ellipse">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grpSp>
      <p:sp>
        <p:nvSpPr>
          <p:cNvPr id="26" name="TextBox 25">
            <a:extLst>
              <a:ext uri="{FF2B5EF4-FFF2-40B4-BE49-F238E27FC236}">
                <a16:creationId xmlns:a16="http://schemas.microsoft.com/office/drawing/2014/main" id="{9325858F-11EB-8144-983D-0C7B6230105B}"/>
              </a:ext>
            </a:extLst>
          </p:cNvPr>
          <p:cNvSpPr txBox="1"/>
          <p:nvPr/>
        </p:nvSpPr>
        <p:spPr>
          <a:xfrm>
            <a:off x="1847528" y="294352"/>
            <a:ext cx="6120680" cy="461665"/>
          </a:xfrm>
          <a:prstGeom prst="rect">
            <a:avLst/>
          </a:prstGeom>
          <a:noFill/>
        </p:spPr>
        <p:txBody>
          <a:bodyPr wrap="square" rtlCol="0">
            <a:spAutoFit/>
          </a:bodyPr>
          <a:lstStyle/>
          <a:p>
            <a:r>
              <a:rPr lang="en-GB" sz="2400" b="1" u="sng"/>
              <a:t>Place of teachers in historic curriculum change</a:t>
            </a:r>
          </a:p>
        </p:txBody>
      </p:sp>
      <p:sp>
        <p:nvSpPr>
          <p:cNvPr id="2" name="TextBox 1">
            <a:extLst>
              <a:ext uri="{FF2B5EF4-FFF2-40B4-BE49-F238E27FC236}">
                <a16:creationId xmlns:a16="http://schemas.microsoft.com/office/drawing/2014/main" id="{03503F86-F6F4-EF40-AB2F-8655EF67BA75}"/>
              </a:ext>
            </a:extLst>
          </p:cNvPr>
          <p:cNvSpPr txBox="1"/>
          <p:nvPr/>
        </p:nvSpPr>
        <p:spPr>
          <a:xfrm>
            <a:off x="1721514" y="2616581"/>
            <a:ext cx="3060340" cy="3139321"/>
          </a:xfrm>
          <a:prstGeom prst="rect">
            <a:avLst/>
          </a:prstGeom>
          <a:noFill/>
        </p:spPr>
        <p:txBody>
          <a:bodyPr wrap="square" rtlCol="0">
            <a:spAutoFit/>
          </a:bodyPr>
          <a:lstStyle/>
          <a:p>
            <a:r>
              <a:rPr lang="en-US" sz="2200"/>
              <a:t>Top-down: create a “teacher-proof” curriculum, to achieve “high-levels of fidelity between the conception and practice of curriculum reform” (Macdonald, 2003: 140-141)</a:t>
            </a:r>
          </a:p>
        </p:txBody>
      </p:sp>
      <p:sp>
        <p:nvSpPr>
          <p:cNvPr id="27" name="TextBox 26">
            <a:extLst>
              <a:ext uri="{FF2B5EF4-FFF2-40B4-BE49-F238E27FC236}">
                <a16:creationId xmlns:a16="http://schemas.microsoft.com/office/drawing/2014/main" id="{2256A6CC-C606-B844-8A46-ADC645F1CAF6}"/>
              </a:ext>
            </a:extLst>
          </p:cNvPr>
          <p:cNvSpPr txBox="1"/>
          <p:nvPr/>
        </p:nvSpPr>
        <p:spPr>
          <a:xfrm>
            <a:off x="4810287" y="2524649"/>
            <a:ext cx="3060340" cy="3139321"/>
          </a:xfrm>
          <a:prstGeom prst="rect">
            <a:avLst/>
          </a:prstGeom>
          <a:noFill/>
        </p:spPr>
        <p:txBody>
          <a:bodyPr wrap="square" rtlCol="0">
            <a:spAutoFit/>
          </a:bodyPr>
          <a:lstStyle/>
          <a:p>
            <a:r>
              <a:rPr lang="en-US" sz="2200"/>
              <a:t>Bottom-up: Approach aimed to reverse traditional reform methods. Teachers and schools responsible for designing approaches and initiatives and were central in the curriculum reform process</a:t>
            </a:r>
          </a:p>
        </p:txBody>
      </p:sp>
      <p:sp>
        <p:nvSpPr>
          <p:cNvPr id="28" name="TextBox 27">
            <a:extLst>
              <a:ext uri="{FF2B5EF4-FFF2-40B4-BE49-F238E27FC236}">
                <a16:creationId xmlns:a16="http://schemas.microsoft.com/office/drawing/2014/main" id="{78F92E50-D12A-604A-BFC9-ADA5C4B87C5F}"/>
              </a:ext>
            </a:extLst>
          </p:cNvPr>
          <p:cNvSpPr txBox="1"/>
          <p:nvPr/>
        </p:nvSpPr>
        <p:spPr>
          <a:xfrm>
            <a:off x="8625194" y="2352127"/>
            <a:ext cx="2052228" cy="769441"/>
          </a:xfrm>
          <a:prstGeom prst="rect">
            <a:avLst/>
          </a:prstGeom>
          <a:noFill/>
        </p:spPr>
        <p:txBody>
          <a:bodyPr wrap="square" rtlCol="0">
            <a:spAutoFit/>
          </a:bodyPr>
          <a:lstStyle/>
          <a:p>
            <a:r>
              <a:rPr lang="en-US" sz="2200"/>
              <a:t>A mix of both (Fullan, 1999)</a:t>
            </a:r>
          </a:p>
        </p:txBody>
      </p:sp>
      <p:grpSp>
        <p:nvGrpSpPr>
          <p:cNvPr id="29" name="Group 28">
            <a:extLst>
              <a:ext uri="{FF2B5EF4-FFF2-40B4-BE49-F238E27FC236}">
                <a16:creationId xmlns:a16="http://schemas.microsoft.com/office/drawing/2014/main" id="{27C809ED-E5E8-2A42-9C86-3E6778634E8F}"/>
              </a:ext>
            </a:extLst>
          </p:cNvPr>
          <p:cNvGrpSpPr/>
          <p:nvPr/>
        </p:nvGrpSpPr>
        <p:grpSpPr>
          <a:xfrm rot="10800000">
            <a:off x="5769994" y="1554072"/>
            <a:ext cx="360040" cy="876903"/>
            <a:chOff x="971600" y="1043122"/>
            <a:chExt cx="288032" cy="513670"/>
          </a:xfrm>
        </p:grpSpPr>
        <p:cxnSp>
          <p:nvCxnSpPr>
            <p:cNvPr id="30" name="Straight Connector 29">
              <a:extLst>
                <a:ext uri="{FF2B5EF4-FFF2-40B4-BE49-F238E27FC236}">
                  <a16:creationId xmlns:a16="http://schemas.microsoft.com/office/drawing/2014/main" id="{3FE969DD-77BB-FB4B-A66E-4779A88EEE7A}"/>
                </a:ext>
              </a:extLst>
            </p:cNvPr>
            <p:cNvCxnSpPr/>
            <p:nvPr/>
          </p:nvCxnSpPr>
          <p:spPr>
            <a:xfrm flipV="1">
              <a:off x="1115616" y="1124744"/>
              <a:ext cx="0" cy="432048"/>
            </a:xfrm>
            <a:prstGeom prst="line">
              <a:avLst/>
            </a:prstGeom>
            <a:ln/>
          </p:spPr>
          <p:style>
            <a:lnRef idx="1">
              <a:schemeClr val="accent5"/>
            </a:lnRef>
            <a:fillRef idx="2">
              <a:schemeClr val="accent5"/>
            </a:fillRef>
            <a:effectRef idx="1">
              <a:schemeClr val="accent5"/>
            </a:effectRef>
            <a:fontRef idx="minor">
              <a:schemeClr val="dk1"/>
            </a:fontRef>
          </p:style>
        </p:cxnSp>
        <p:sp>
          <p:nvSpPr>
            <p:cNvPr id="31" name="Oval 30">
              <a:extLst>
                <a:ext uri="{FF2B5EF4-FFF2-40B4-BE49-F238E27FC236}">
                  <a16:creationId xmlns:a16="http://schemas.microsoft.com/office/drawing/2014/main" id="{A7AB1D77-D412-7B41-ADC4-509CEACC4BBE}"/>
                </a:ext>
              </a:extLst>
            </p:cNvPr>
            <p:cNvSpPr/>
            <p:nvPr/>
          </p:nvSpPr>
          <p:spPr>
            <a:xfrm>
              <a:off x="971600" y="1043122"/>
              <a:ext cx="288032" cy="216024"/>
            </a:xfrm>
            <a:prstGeom prst="ellipse">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grpSp>
      <p:sp>
        <p:nvSpPr>
          <p:cNvPr id="3" name="TextBox 2">
            <a:extLst>
              <a:ext uri="{FF2B5EF4-FFF2-40B4-BE49-F238E27FC236}">
                <a16:creationId xmlns:a16="http://schemas.microsoft.com/office/drawing/2014/main" id="{101A0CF9-4E16-FB4B-B1A2-08EE5250F607}"/>
              </a:ext>
            </a:extLst>
          </p:cNvPr>
          <p:cNvSpPr txBox="1"/>
          <p:nvPr/>
        </p:nvSpPr>
        <p:spPr>
          <a:xfrm>
            <a:off x="8438612" y="3933056"/>
            <a:ext cx="2229388" cy="1477328"/>
          </a:xfrm>
          <a:prstGeom prst="rect">
            <a:avLst/>
          </a:prstGeom>
          <a:noFill/>
        </p:spPr>
        <p:txBody>
          <a:bodyPr wrap="square" rtlCol="0">
            <a:spAutoFit/>
          </a:bodyPr>
          <a:lstStyle/>
          <a:p>
            <a:r>
              <a:rPr lang="en-US" b="1"/>
              <a:t>“teachers more than any others, are the key to educational change” Hargreaves, 1994: 10)</a:t>
            </a:r>
          </a:p>
        </p:txBody>
      </p:sp>
      <p:sp>
        <p:nvSpPr>
          <p:cNvPr id="32" name="TextBox 31">
            <a:extLst>
              <a:ext uri="{FF2B5EF4-FFF2-40B4-BE49-F238E27FC236}">
                <a16:creationId xmlns:a16="http://schemas.microsoft.com/office/drawing/2014/main" id="{EAB6FA72-0C6F-3740-B713-18DA50F0F8D8}"/>
              </a:ext>
            </a:extLst>
          </p:cNvPr>
          <p:cNvSpPr txBox="1"/>
          <p:nvPr/>
        </p:nvSpPr>
        <p:spPr>
          <a:xfrm>
            <a:off x="6458392" y="815407"/>
            <a:ext cx="3960440" cy="1631216"/>
          </a:xfrm>
          <a:prstGeom prst="rect">
            <a:avLst/>
          </a:prstGeom>
          <a:noFill/>
        </p:spPr>
        <p:txBody>
          <a:bodyPr wrap="square" rtlCol="0">
            <a:spAutoFit/>
          </a:bodyPr>
          <a:lstStyle/>
          <a:p>
            <a:r>
              <a:rPr lang="en-US" sz="2000" b="1"/>
              <a:t>Successful and sustainable improvement can never be done </a:t>
            </a:r>
            <a:r>
              <a:rPr lang="en-US" sz="2000" b="1" i="1"/>
              <a:t>to </a:t>
            </a:r>
            <a:r>
              <a:rPr lang="en-US" sz="2000" b="1"/>
              <a:t>or even </a:t>
            </a:r>
            <a:r>
              <a:rPr lang="en-US" sz="2000" b="1" i="1"/>
              <a:t>for</a:t>
            </a:r>
            <a:r>
              <a:rPr lang="en-US" sz="2000" b="1"/>
              <a:t> teachers. It can only be achieved </a:t>
            </a:r>
            <a:r>
              <a:rPr lang="en-US" sz="2000" b="1" i="1"/>
              <a:t>by </a:t>
            </a:r>
            <a:r>
              <a:rPr lang="en-US" sz="2000" b="1"/>
              <a:t>and </a:t>
            </a:r>
            <a:r>
              <a:rPr lang="en-US" sz="2000" b="1" i="1"/>
              <a:t>with them” </a:t>
            </a:r>
            <a:r>
              <a:rPr lang="en-US" sz="2000" b="1"/>
              <a:t>(Hargreaves and Fullan, 2012: 45)</a:t>
            </a:r>
          </a:p>
        </p:txBody>
      </p:sp>
      <p:pic>
        <p:nvPicPr>
          <p:cNvPr id="5" name="Picture 4">
            <a:extLst>
              <a:ext uri="{FF2B5EF4-FFF2-40B4-BE49-F238E27FC236}">
                <a16:creationId xmlns:a16="http://schemas.microsoft.com/office/drawing/2014/main" id="{3BA5B39F-100F-4AF2-B8CC-261B5B76910B}"/>
              </a:ext>
            </a:extLst>
          </p:cNvPr>
          <p:cNvPicPr>
            <a:picLocks noChangeAspect="1"/>
          </p:cNvPicPr>
          <p:nvPr/>
        </p:nvPicPr>
        <p:blipFill>
          <a:blip r:embed="rId3"/>
          <a:stretch>
            <a:fillRect/>
          </a:stretch>
        </p:blipFill>
        <p:spPr>
          <a:xfrm>
            <a:off x="1414625" y="151886"/>
            <a:ext cx="9144000" cy="6027539"/>
          </a:xfrm>
          <a:prstGeom prst="rect">
            <a:avLst/>
          </a:prstGeom>
        </p:spPr>
      </p:pic>
      <p:sp>
        <p:nvSpPr>
          <p:cNvPr id="6" name="TextBox 5">
            <a:extLst>
              <a:ext uri="{FF2B5EF4-FFF2-40B4-BE49-F238E27FC236}">
                <a16:creationId xmlns:a16="http://schemas.microsoft.com/office/drawing/2014/main" id="{40A6CA40-8E24-4BD6-8C7D-2F37E428FE96}"/>
              </a:ext>
            </a:extLst>
          </p:cNvPr>
          <p:cNvSpPr txBox="1"/>
          <p:nvPr/>
        </p:nvSpPr>
        <p:spPr>
          <a:xfrm>
            <a:off x="4973826" y="481896"/>
            <a:ext cx="5445007" cy="1631216"/>
          </a:xfrm>
          <a:prstGeom prst="rect">
            <a:avLst/>
          </a:prstGeom>
          <a:solidFill>
            <a:srgbClr val="EAEAEA">
              <a:alpha val="50196"/>
            </a:srgbClr>
          </a:solidFill>
        </p:spPr>
        <p:txBody>
          <a:bodyPr wrap="square" rtlCol="0">
            <a:spAutoFit/>
          </a:bodyPr>
          <a:lstStyle/>
          <a:p>
            <a:r>
              <a:rPr lang="en-GB" sz="2000" b="1"/>
              <a:t>“When the classroom door is closed, the teacher will always remain in charge. Where students are concerned, the teacher will always be more powerful than the principal, the president, or the prime minister” (Hargreaves and Fullan (2012: 45)</a:t>
            </a:r>
          </a:p>
        </p:txBody>
      </p:sp>
    </p:spTree>
    <p:extLst>
      <p:ext uri="{BB962C8B-B14F-4D97-AF65-F5344CB8AC3E}">
        <p14:creationId xmlns:p14="http://schemas.microsoft.com/office/powerpoint/2010/main" val="2782771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9DAF562-857C-4E37-9B08-20B29C01C0B0}"/>
              </a:ext>
            </a:extLst>
          </p:cNvPr>
          <p:cNvSpPr>
            <a:spLocks noGrp="1"/>
          </p:cNvSpPr>
          <p:nvPr>
            <p:ph type="title"/>
          </p:nvPr>
        </p:nvSpPr>
        <p:spPr>
          <a:xfrm>
            <a:off x="1981200" y="274638"/>
            <a:ext cx="8229600" cy="1325563"/>
          </a:xfrm>
        </p:spPr>
        <p:txBody>
          <a:bodyPr/>
          <a:lstStyle/>
          <a:p>
            <a:r>
              <a:rPr lang="en-US"/>
              <a:t>Teacher in the change process</a:t>
            </a:r>
            <a:br>
              <a:rPr lang="en-US"/>
            </a:br>
            <a:r>
              <a:rPr lang="en-US" sz="3200"/>
              <a:t>Meaningful change for teachers</a:t>
            </a:r>
            <a:endParaRPr lang="en-US"/>
          </a:p>
        </p:txBody>
      </p:sp>
      <p:pic>
        <p:nvPicPr>
          <p:cNvPr id="2" name="Picture 1">
            <a:extLst>
              <a:ext uri="{FF2B5EF4-FFF2-40B4-BE49-F238E27FC236}">
                <a16:creationId xmlns:a16="http://schemas.microsoft.com/office/drawing/2014/main" id="{FD54EFE4-39CC-9B4C-AA82-F6A3E6C01D70}"/>
              </a:ext>
            </a:extLst>
          </p:cNvPr>
          <p:cNvPicPr>
            <a:picLocks noChangeAspect="1"/>
          </p:cNvPicPr>
          <p:nvPr/>
        </p:nvPicPr>
        <p:blipFill>
          <a:blip r:embed="rId3"/>
          <a:stretch>
            <a:fillRect/>
          </a:stretch>
        </p:blipFill>
        <p:spPr>
          <a:xfrm>
            <a:off x="1981200" y="1610759"/>
            <a:ext cx="4038600" cy="3967924"/>
          </a:xfrm>
          <a:prstGeom prst="rect">
            <a:avLst/>
          </a:prstGeom>
          <a:noFill/>
        </p:spPr>
      </p:pic>
      <p:sp>
        <p:nvSpPr>
          <p:cNvPr id="9" name="Content Placeholder 3">
            <a:extLst>
              <a:ext uri="{FF2B5EF4-FFF2-40B4-BE49-F238E27FC236}">
                <a16:creationId xmlns:a16="http://schemas.microsoft.com/office/drawing/2014/main" id="{F04681D8-F0C7-4715-B30C-4EA732E8806E}"/>
              </a:ext>
            </a:extLst>
          </p:cNvPr>
          <p:cNvSpPr>
            <a:spLocks noGrp="1"/>
          </p:cNvSpPr>
          <p:nvPr>
            <p:ph sz="half" idx="2"/>
          </p:nvPr>
        </p:nvSpPr>
        <p:spPr>
          <a:xfrm>
            <a:off x="6172200" y="2204864"/>
            <a:ext cx="4038600" cy="3384377"/>
          </a:xfrm>
        </p:spPr>
        <p:txBody>
          <a:bodyPr/>
          <a:lstStyle/>
          <a:p>
            <a:r>
              <a:rPr lang="en-US"/>
              <a:t>Initiation</a:t>
            </a:r>
          </a:p>
          <a:p>
            <a:endParaRPr lang="en-US"/>
          </a:p>
          <a:p>
            <a:r>
              <a:rPr lang="en-US"/>
              <a:t>Implementation</a:t>
            </a:r>
          </a:p>
          <a:p>
            <a:endParaRPr lang="en-US"/>
          </a:p>
          <a:p>
            <a:r>
              <a:rPr lang="en-US"/>
              <a:t>Institutionalization/ continuation</a:t>
            </a:r>
          </a:p>
        </p:txBody>
      </p:sp>
    </p:spTree>
    <p:extLst>
      <p:ext uri="{BB962C8B-B14F-4D97-AF65-F5344CB8AC3E}">
        <p14:creationId xmlns:p14="http://schemas.microsoft.com/office/powerpoint/2010/main" val="12519317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9DAF562-857C-4E37-9B08-20B29C01C0B0}"/>
              </a:ext>
            </a:extLst>
          </p:cNvPr>
          <p:cNvSpPr>
            <a:spLocks noGrp="1"/>
          </p:cNvSpPr>
          <p:nvPr>
            <p:ph type="title"/>
          </p:nvPr>
        </p:nvSpPr>
        <p:spPr>
          <a:xfrm>
            <a:off x="1981200" y="274638"/>
            <a:ext cx="8229600" cy="1325563"/>
          </a:xfrm>
        </p:spPr>
        <p:txBody>
          <a:bodyPr/>
          <a:lstStyle/>
          <a:p>
            <a:r>
              <a:rPr lang="en-US"/>
              <a:t>Teacher in the change process</a:t>
            </a:r>
            <a:br>
              <a:rPr lang="en-US"/>
            </a:br>
            <a:r>
              <a:rPr lang="en-US" sz="3200"/>
              <a:t>Meaningful change for teachers</a:t>
            </a:r>
            <a:endParaRPr lang="en-US"/>
          </a:p>
        </p:txBody>
      </p:sp>
      <p:pic>
        <p:nvPicPr>
          <p:cNvPr id="2" name="Picture 1">
            <a:extLst>
              <a:ext uri="{FF2B5EF4-FFF2-40B4-BE49-F238E27FC236}">
                <a16:creationId xmlns:a16="http://schemas.microsoft.com/office/drawing/2014/main" id="{FD54EFE4-39CC-9B4C-AA82-F6A3E6C01D70}"/>
              </a:ext>
            </a:extLst>
          </p:cNvPr>
          <p:cNvPicPr>
            <a:picLocks noChangeAspect="1"/>
          </p:cNvPicPr>
          <p:nvPr/>
        </p:nvPicPr>
        <p:blipFill>
          <a:blip r:embed="rId3"/>
          <a:stretch>
            <a:fillRect/>
          </a:stretch>
        </p:blipFill>
        <p:spPr>
          <a:xfrm>
            <a:off x="1981200" y="1610759"/>
            <a:ext cx="4038600" cy="3967924"/>
          </a:xfrm>
          <a:prstGeom prst="rect">
            <a:avLst/>
          </a:prstGeom>
          <a:noFill/>
        </p:spPr>
      </p:pic>
      <p:sp>
        <p:nvSpPr>
          <p:cNvPr id="9" name="Content Placeholder 3">
            <a:extLst>
              <a:ext uri="{FF2B5EF4-FFF2-40B4-BE49-F238E27FC236}">
                <a16:creationId xmlns:a16="http://schemas.microsoft.com/office/drawing/2014/main" id="{F04681D8-F0C7-4715-B30C-4EA732E8806E}"/>
              </a:ext>
            </a:extLst>
          </p:cNvPr>
          <p:cNvSpPr>
            <a:spLocks noGrp="1"/>
          </p:cNvSpPr>
          <p:nvPr>
            <p:ph sz="half" idx="2"/>
          </p:nvPr>
        </p:nvSpPr>
        <p:spPr>
          <a:xfrm>
            <a:off x="6172200" y="2204864"/>
            <a:ext cx="4038600" cy="3384377"/>
          </a:xfrm>
        </p:spPr>
        <p:txBody>
          <a:bodyPr/>
          <a:lstStyle/>
          <a:p>
            <a:r>
              <a:rPr lang="en-US"/>
              <a:t>Initiation</a:t>
            </a:r>
          </a:p>
          <a:p>
            <a:endParaRPr lang="en-US"/>
          </a:p>
          <a:p>
            <a:r>
              <a:rPr lang="en-US"/>
              <a:t>Implementation</a:t>
            </a:r>
          </a:p>
          <a:p>
            <a:endParaRPr lang="en-US"/>
          </a:p>
          <a:p>
            <a:r>
              <a:rPr lang="en-US"/>
              <a:t>Institutionalization/ continuation</a:t>
            </a:r>
          </a:p>
        </p:txBody>
      </p:sp>
      <p:grpSp>
        <p:nvGrpSpPr>
          <p:cNvPr id="3" name="Group 2">
            <a:extLst>
              <a:ext uri="{FF2B5EF4-FFF2-40B4-BE49-F238E27FC236}">
                <a16:creationId xmlns:a16="http://schemas.microsoft.com/office/drawing/2014/main" id="{A518CF59-77B2-4FE0-8C70-3BCCEB75B3FD}"/>
              </a:ext>
            </a:extLst>
          </p:cNvPr>
          <p:cNvGrpSpPr/>
          <p:nvPr/>
        </p:nvGrpSpPr>
        <p:grpSpPr>
          <a:xfrm>
            <a:off x="1245558" y="146135"/>
            <a:ext cx="9144000" cy="6027539"/>
            <a:chOff x="2410124" y="218022"/>
            <a:chExt cx="9144000" cy="6027539"/>
          </a:xfrm>
        </p:grpSpPr>
        <p:pic>
          <p:nvPicPr>
            <p:cNvPr id="5" name="Picture 4">
              <a:extLst>
                <a:ext uri="{FF2B5EF4-FFF2-40B4-BE49-F238E27FC236}">
                  <a16:creationId xmlns:a16="http://schemas.microsoft.com/office/drawing/2014/main" id="{F4B4EEBE-F230-4024-B4DC-3064C9F71B78}"/>
                </a:ext>
              </a:extLst>
            </p:cNvPr>
            <p:cNvPicPr>
              <a:picLocks noChangeAspect="1"/>
            </p:cNvPicPr>
            <p:nvPr/>
          </p:nvPicPr>
          <p:blipFill>
            <a:blip r:embed="rId4"/>
            <a:stretch>
              <a:fillRect/>
            </a:stretch>
          </p:blipFill>
          <p:spPr>
            <a:xfrm>
              <a:off x="2410124" y="218022"/>
              <a:ext cx="9144000" cy="6027539"/>
            </a:xfrm>
            <a:prstGeom prst="rect">
              <a:avLst/>
            </a:prstGeom>
          </p:spPr>
        </p:pic>
        <p:sp>
          <p:nvSpPr>
            <p:cNvPr id="6" name="TextBox 5">
              <a:extLst>
                <a:ext uri="{FF2B5EF4-FFF2-40B4-BE49-F238E27FC236}">
                  <a16:creationId xmlns:a16="http://schemas.microsoft.com/office/drawing/2014/main" id="{1E2D38AB-F644-4FED-84C9-8701EC18C4A7}"/>
                </a:ext>
              </a:extLst>
            </p:cNvPr>
            <p:cNvSpPr txBox="1"/>
            <p:nvPr/>
          </p:nvSpPr>
          <p:spPr>
            <a:xfrm>
              <a:off x="4973826" y="481896"/>
              <a:ext cx="5445007" cy="1631216"/>
            </a:xfrm>
            <a:prstGeom prst="rect">
              <a:avLst/>
            </a:prstGeom>
            <a:solidFill>
              <a:srgbClr val="EAEAEA">
                <a:alpha val="50196"/>
              </a:srgbClr>
            </a:solidFill>
          </p:spPr>
          <p:txBody>
            <a:bodyPr wrap="square" rtlCol="0">
              <a:spAutoFit/>
            </a:bodyPr>
            <a:lstStyle/>
            <a:p>
              <a:r>
                <a:rPr lang="en-GB" sz="2000" b="1"/>
                <a:t>“When the classroom door is closed, the teacher will always remain in charge. Where students are concerned, the teacher will always be more powerful than the principal, the president, or the prime minister” (Hargreaves and Fullan (2012: 45)</a:t>
              </a:r>
            </a:p>
          </p:txBody>
        </p:sp>
      </p:grpSp>
    </p:spTree>
    <p:extLst>
      <p:ext uri="{BB962C8B-B14F-4D97-AF65-F5344CB8AC3E}">
        <p14:creationId xmlns:p14="http://schemas.microsoft.com/office/powerpoint/2010/main" val="4681971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aking the Drivers on the Road: Reflections 10 Months into the Journey –  The Northern Alliance">
            <a:extLst>
              <a:ext uri="{FF2B5EF4-FFF2-40B4-BE49-F238E27FC236}">
                <a16:creationId xmlns:a16="http://schemas.microsoft.com/office/drawing/2014/main" id="{BF69DD74-5ED1-15EB-DC3B-EB5139C1C9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92" r="8731" b="36637"/>
          <a:stretch/>
        </p:blipFill>
        <p:spPr bwMode="auto">
          <a:xfrm>
            <a:off x="4113417" y="1805583"/>
            <a:ext cx="8286358" cy="35900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F5D3444-3795-73A1-A7DF-6AD9AAEA664A}"/>
              </a:ext>
            </a:extLst>
          </p:cNvPr>
          <p:cNvPicPr>
            <a:picLocks noChangeAspect="1"/>
          </p:cNvPicPr>
          <p:nvPr/>
        </p:nvPicPr>
        <p:blipFill>
          <a:blip r:embed="rId4"/>
          <a:stretch>
            <a:fillRect/>
          </a:stretch>
        </p:blipFill>
        <p:spPr>
          <a:xfrm>
            <a:off x="-119392" y="1462383"/>
            <a:ext cx="4622555" cy="3933227"/>
          </a:xfrm>
          <a:prstGeom prst="rect">
            <a:avLst/>
          </a:prstGeom>
        </p:spPr>
      </p:pic>
      <p:sp>
        <p:nvSpPr>
          <p:cNvPr id="6" name="Title 1">
            <a:extLst>
              <a:ext uri="{FF2B5EF4-FFF2-40B4-BE49-F238E27FC236}">
                <a16:creationId xmlns:a16="http://schemas.microsoft.com/office/drawing/2014/main" id="{43894499-9E64-A932-79E2-4399985DB678}"/>
              </a:ext>
            </a:extLst>
          </p:cNvPr>
          <p:cNvSpPr>
            <a:spLocks noGrp="1"/>
          </p:cNvSpPr>
          <p:nvPr>
            <p:ph type="title"/>
          </p:nvPr>
        </p:nvSpPr>
        <p:spPr>
          <a:xfrm>
            <a:off x="303180" y="0"/>
            <a:ext cx="10515600" cy="1325563"/>
          </a:xfrm>
        </p:spPr>
        <p:txBody>
          <a:bodyPr/>
          <a:lstStyle/>
          <a:p>
            <a:r>
              <a:rPr lang="en-US" b="1" dirty="0">
                <a:solidFill>
                  <a:schemeClr val="bg1"/>
                </a:solidFill>
                <a:cs typeface="Calibri Light"/>
              </a:rPr>
              <a:t>Fullan, 2011 &amp; 2021 Wrong vs Right Drivers</a:t>
            </a:r>
          </a:p>
        </p:txBody>
      </p:sp>
    </p:spTree>
    <p:extLst>
      <p:ext uri="{BB962C8B-B14F-4D97-AF65-F5344CB8AC3E}">
        <p14:creationId xmlns:p14="http://schemas.microsoft.com/office/powerpoint/2010/main" val="3739666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5AF48-CA56-4782-ABA4-A5968A7B9771}"/>
              </a:ext>
            </a:extLst>
          </p:cNvPr>
          <p:cNvSpPr>
            <a:spLocks noGrp="1"/>
          </p:cNvSpPr>
          <p:nvPr>
            <p:ph type="title"/>
          </p:nvPr>
        </p:nvSpPr>
        <p:spPr>
          <a:xfrm>
            <a:off x="2378165" y="-224347"/>
            <a:ext cx="10515600" cy="1325563"/>
          </a:xfrm>
        </p:spPr>
        <p:txBody>
          <a:bodyPr/>
          <a:lstStyle/>
          <a:p>
            <a:r>
              <a:rPr lang="en-US" b="1" dirty="0">
                <a:solidFill>
                  <a:schemeClr val="bg1"/>
                </a:solidFill>
                <a:cs typeface="Calibri Light"/>
              </a:rPr>
              <a:t> </a:t>
            </a:r>
            <a:r>
              <a:rPr lang="en-US" sz="3600" b="1" dirty="0">
                <a:solidFill>
                  <a:schemeClr val="bg1"/>
                </a:solidFill>
                <a:cs typeface="Calibri Light"/>
              </a:rPr>
              <a:t> Capitals  - (Hargreaves and </a:t>
            </a:r>
            <a:r>
              <a:rPr lang="en-US" sz="3600" b="1" dirty="0">
                <a:solidFill>
                  <a:schemeClr val="bg1"/>
                </a:solidFill>
                <a:ea typeface="+mj-lt"/>
                <a:cs typeface="+mj-lt"/>
              </a:rPr>
              <a:t>Fullan, 2012</a:t>
            </a:r>
            <a:r>
              <a:rPr lang="en-US" sz="3600" b="1" dirty="0">
                <a:solidFill>
                  <a:schemeClr val="bg1"/>
                </a:solidFill>
                <a:cs typeface="Calibri Light"/>
              </a:rPr>
              <a:t>)</a:t>
            </a:r>
            <a:r>
              <a:rPr lang="en-US" b="1" dirty="0">
                <a:solidFill>
                  <a:schemeClr val="bg1"/>
                </a:solidFill>
                <a:cs typeface="Calibri Light"/>
              </a:rPr>
              <a:t> </a:t>
            </a:r>
          </a:p>
        </p:txBody>
      </p:sp>
      <p:sp>
        <p:nvSpPr>
          <p:cNvPr id="5" name="Text Placeholder 4">
            <a:extLst>
              <a:ext uri="{FF2B5EF4-FFF2-40B4-BE49-F238E27FC236}">
                <a16:creationId xmlns:a16="http://schemas.microsoft.com/office/drawing/2014/main" id="{B9173941-2D5E-4F5A-A4E8-4E8D045FD533}"/>
              </a:ext>
            </a:extLst>
          </p:cNvPr>
          <p:cNvSpPr>
            <a:spLocks noGrp="1"/>
          </p:cNvSpPr>
          <p:nvPr>
            <p:ph type="body" idx="1"/>
          </p:nvPr>
        </p:nvSpPr>
        <p:spPr>
          <a:xfrm>
            <a:off x="839788" y="1192333"/>
            <a:ext cx="5157787" cy="823912"/>
          </a:xfrm>
        </p:spPr>
        <p:txBody>
          <a:bodyPr>
            <a:normAutofit/>
          </a:bodyPr>
          <a:lstStyle/>
          <a:p>
            <a:r>
              <a:rPr lang="en-US" sz="3200">
                <a:ea typeface="+mn-lt"/>
                <a:cs typeface="+mn-lt"/>
              </a:rPr>
              <a:t>Business capital</a:t>
            </a:r>
          </a:p>
        </p:txBody>
      </p:sp>
      <p:sp>
        <p:nvSpPr>
          <p:cNvPr id="3" name="Content Placeholder 2">
            <a:extLst>
              <a:ext uri="{FF2B5EF4-FFF2-40B4-BE49-F238E27FC236}">
                <a16:creationId xmlns:a16="http://schemas.microsoft.com/office/drawing/2014/main" id="{843CA75E-1808-4104-87F5-DD9ACA5349C6}"/>
              </a:ext>
            </a:extLst>
          </p:cNvPr>
          <p:cNvSpPr>
            <a:spLocks noGrp="1"/>
          </p:cNvSpPr>
          <p:nvPr>
            <p:ph sz="half" idx="2"/>
          </p:nvPr>
        </p:nvSpPr>
        <p:spPr>
          <a:xfrm>
            <a:off x="465977" y="2088132"/>
            <a:ext cx="5157787" cy="3684588"/>
          </a:xfrm>
        </p:spPr>
        <p:txBody>
          <a:bodyPr vert="horz" lIns="91440" tIns="45720" rIns="91440" bIns="45720" rtlCol="0" anchor="t">
            <a:normAutofit/>
          </a:bodyPr>
          <a:lstStyle/>
          <a:p>
            <a:r>
              <a:rPr lang="en-US">
                <a:cs typeface="Calibri"/>
              </a:rPr>
              <a:t>Low investment in training eg Teach First</a:t>
            </a:r>
          </a:p>
          <a:p>
            <a:r>
              <a:rPr lang="en-US">
                <a:cs typeface="Calibri"/>
              </a:rPr>
              <a:t>Quick turnover of staff </a:t>
            </a:r>
          </a:p>
          <a:p>
            <a:r>
              <a:rPr lang="en-US">
                <a:cs typeface="Calibri"/>
              </a:rPr>
              <a:t>Less experienced staff</a:t>
            </a:r>
          </a:p>
          <a:p>
            <a:r>
              <a:rPr lang="en-US">
                <a:cs typeface="Calibri"/>
              </a:rPr>
              <a:t>Lower levels of expertise </a:t>
            </a:r>
          </a:p>
          <a:p>
            <a:r>
              <a:rPr lang="en-US">
                <a:cs typeface="Calibri"/>
              </a:rPr>
              <a:t>Lower staff costs</a:t>
            </a:r>
          </a:p>
          <a:p>
            <a:endParaRPr lang="en-US">
              <a:cs typeface="Calibri"/>
            </a:endParaRPr>
          </a:p>
        </p:txBody>
      </p:sp>
      <p:sp>
        <p:nvSpPr>
          <p:cNvPr id="6" name="Text Placeholder 5">
            <a:extLst>
              <a:ext uri="{FF2B5EF4-FFF2-40B4-BE49-F238E27FC236}">
                <a16:creationId xmlns:a16="http://schemas.microsoft.com/office/drawing/2014/main" id="{185E6A5A-06B2-4C6C-820B-DF5E83929D59}"/>
              </a:ext>
            </a:extLst>
          </p:cNvPr>
          <p:cNvSpPr>
            <a:spLocks noGrp="1"/>
          </p:cNvSpPr>
          <p:nvPr>
            <p:ph type="body" sz="quarter" idx="3"/>
          </p:nvPr>
        </p:nvSpPr>
        <p:spPr>
          <a:xfrm>
            <a:off x="6172200" y="1192333"/>
            <a:ext cx="5183188" cy="823912"/>
          </a:xfrm>
        </p:spPr>
        <p:txBody>
          <a:bodyPr>
            <a:normAutofit/>
          </a:bodyPr>
          <a:lstStyle/>
          <a:p>
            <a:r>
              <a:rPr lang="en-US" sz="3200">
                <a:ea typeface="+mn-lt"/>
                <a:cs typeface="+mn-lt"/>
              </a:rPr>
              <a:t>Professional Capital</a:t>
            </a:r>
            <a:endParaRPr lang="en-US" sz="3200"/>
          </a:p>
        </p:txBody>
      </p:sp>
      <p:sp>
        <p:nvSpPr>
          <p:cNvPr id="4" name="Content Placeholder 3">
            <a:extLst>
              <a:ext uri="{FF2B5EF4-FFF2-40B4-BE49-F238E27FC236}">
                <a16:creationId xmlns:a16="http://schemas.microsoft.com/office/drawing/2014/main" id="{CAB8291C-E20E-4E5C-B96E-26AECC5B7719}"/>
              </a:ext>
            </a:extLst>
          </p:cNvPr>
          <p:cNvSpPr>
            <a:spLocks noGrp="1"/>
          </p:cNvSpPr>
          <p:nvPr>
            <p:ph sz="quarter" idx="4"/>
          </p:nvPr>
        </p:nvSpPr>
        <p:spPr>
          <a:xfrm>
            <a:off x="5942162" y="2088132"/>
            <a:ext cx="5183188" cy="3684588"/>
          </a:xfrm>
        </p:spPr>
        <p:txBody>
          <a:bodyPr vert="horz" lIns="91440" tIns="45720" rIns="91440" bIns="45720" rtlCol="0" anchor="t">
            <a:normAutofit/>
          </a:bodyPr>
          <a:lstStyle/>
          <a:p>
            <a:r>
              <a:rPr lang="en-US">
                <a:cs typeface="Calibri"/>
              </a:rPr>
              <a:t>High Investment in staff</a:t>
            </a:r>
          </a:p>
          <a:p>
            <a:r>
              <a:rPr lang="en-US">
                <a:cs typeface="Calibri"/>
              </a:rPr>
              <a:t>Aim to reatain staff and benefit from tacit knowledge</a:t>
            </a:r>
          </a:p>
          <a:p>
            <a:r>
              <a:rPr lang="en-US">
                <a:cs typeface="Calibri"/>
              </a:rPr>
              <a:t>More experienced </a:t>
            </a:r>
          </a:p>
          <a:p>
            <a:r>
              <a:rPr lang="en-US">
                <a:cs typeface="Calibri"/>
              </a:rPr>
              <a:t>More expert staff</a:t>
            </a:r>
          </a:p>
          <a:p>
            <a:r>
              <a:rPr lang="en-US">
                <a:cs typeface="Calibri"/>
              </a:rPr>
              <a:t>High staff costs</a:t>
            </a:r>
          </a:p>
        </p:txBody>
      </p:sp>
    </p:spTree>
    <p:extLst>
      <p:ext uri="{BB962C8B-B14F-4D97-AF65-F5344CB8AC3E}">
        <p14:creationId xmlns:p14="http://schemas.microsoft.com/office/powerpoint/2010/main" val="33161870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45B05DC-FAF7-2C4A-864E-904B91ACCDF0}"/>
              </a:ext>
            </a:extLst>
          </p:cNvPr>
          <p:cNvSpPr/>
          <p:nvPr/>
        </p:nvSpPr>
        <p:spPr>
          <a:xfrm>
            <a:off x="2747964" y="908050"/>
            <a:ext cx="7164387" cy="1538288"/>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nchor="ctr"/>
          <a:lstStyle/>
          <a:p>
            <a:pPr algn="r">
              <a:defRPr/>
            </a:pPr>
            <a:r>
              <a:rPr lang="en-US" sz="2400"/>
              <a:t>Human Capital: </a:t>
            </a:r>
            <a:r>
              <a:rPr lang="en-US" sz="2000"/>
              <a:t>“knowledge, skills and moral commitment… </a:t>
            </a:r>
          </a:p>
          <a:p>
            <a:pPr algn="r">
              <a:defRPr/>
            </a:pPr>
            <a:r>
              <a:rPr lang="en-US" sz="2000"/>
              <a:t>it is about individual talent” </a:t>
            </a:r>
          </a:p>
        </p:txBody>
      </p:sp>
      <p:sp>
        <p:nvSpPr>
          <p:cNvPr id="12" name="Rectangle 11">
            <a:extLst>
              <a:ext uri="{FF2B5EF4-FFF2-40B4-BE49-F238E27FC236}">
                <a16:creationId xmlns:a16="http://schemas.microsoft.com/office/drawing/2014/main" id="{655DA5A6-2803-EE40-B92A-E1F3C1EE05A2}"/>
              </a:ext>
            </a:extLst>
          </p:cNvPr>
          <p:cNvSpPr/>
          <p:nvPr/>
        </p:nvSpPr>
        <p:spPr>
          <a:xfrm>
            <a:off x="2747964" y="2498726"/>
            <a:ext cx="7164387" cy="1577975"/>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nchor="ctr"/>
          <a:lstStyle/>
          <a:p>
            <a:pPr algn="r">
              <a:defRPr/>
            </a:pPr>
            <a:r>
              <a:rPr lang="en-US" sz="2400"/>
              <a:t>Social Capital: </a:t>
            </a:r>
            <a:r>
              <a:rPr lang="en-US" sz="2000"/>
              <a:t>“quantity and quality of interactions and social relationships”</a:t>
            </a:r>
          </a:p>
        </p:txBody>
      </p:sp>
      <p:sp>
        <p:nvSpPr>
          <p:cNvPr id="13" name="Rectangle 12">
            <a:extLst>
              <a:ext uri="{FF2B5EF4-FFF2-40B4-BE49-F238E27FC236}">
                <a16:creationId xmlns:a16="http://schemas.microsoft.com/office/drawing/2014/main" id="{CB7C456F-CF17-5C46-82C6-B7659CC4CC95}"/>
              </a:ext>
            </a:extLst>
          </p:cNvPr>
          <p:cNvSpPr/>
          <p:nvPr/>
        </p:nvSpPr>
        <p:spPr>
          <a:xfrm>
            <a:off x="2747964" y="4129088"/>
            <a:ext cx="7164387" cy="1550987"/>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r">
              <a:defRPr/>
            </a:pPr>
            <a:endParaRPr lang="en-US" sz="2800"/>
          </a:p>
        </p:txBody>
      </p:sp>
      <p:sp>
        <p:nvSpPr>
          <p:cNvPr id="14" name="Oval 13">
            <a:extLst>
              <a:ext uri="{FF2B5EF4-FFF2-40B4-BE49-F238E27FC236}">
                <a16:creationId xmlns:a16="http://schemas.microsoft.com/office/drawing/2014/main" id="{94674C81-5D9D-D147-B7E7-13B708538403}"/>
              </a:ext>
            </a:extLst>
          </p:cNvPr>
          <p:cNvSpPr/>
          <p:nvPr/>
        </p:nvSpPr>
        <p:spPr>
          <a:xfrm>
            <a:off x="1995488" y="1046164"/>
            <a:ext cx="1249362" cy="1260475"/>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HC</a:t>
            </a:r>
          </a:p>
        </p:txBody>
      </p:sp>
      <p:sp>
        <p:nvSpPr>
          <p:cNvPr id="15" name="Oval 14">
            <a:extLst>
              <a:ext uri="{FF2B5EF4-FFF2-40B4-BE49-F238E27FC236}">
                <a16:creationId xmlns:a16="http://schemas.microsoft.com/office/drawing/2014/main" id="{F7F3ED5A-6C1E-794A-9CE1-1DE47C7C1A76}"/>
              </a:ext>
            </a:extLst>
          </p:cNvPr>
          <p:cNvSpPr/>
          <p:nvPr/>
        </p:nvSpPr>
        <p:spPr>
          <a:xfrm>
            <a:off x="1919288" y="2627314"/>
            <a:ext cx="1250950" cy="1260475"/>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SC</a:t>
            </a:r>
          </a:p>
        </p:txBody>
      </p:sp>
      <p:sp>
        <p:nvSpPr>
          <p:cNvPr id="16" name="Oval 15">
            <a:extLst>
              <a:ext uri="{FF2B5EF4-FFF2-40B4-BE49-F238E27FC236}">
                <a16:creationId xmlns:a16="http://schemas.microsoft.com/office/drawing/2014/main" id="{62CF2B51-E947-9C4D-8F63-0845C9DBABED}"/>
              </a:ext>
            </a:extLst>
          </p:cNvPr>
          <p:cNvSpPr/>
          <p:nvPr/>
        </p:nvSpPr>
        <p:spPr>
          <a:xfrm>
            <a:off x="1920876" y="4256088"/>
            <a:ext cx="1249362" cy="1258887"/>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DC</a:t>
            </a:r>
          </a:p>
        </p:txBody>
      </p:sp>
      <p:sp>
        <p:nvSpPr>
          <p:cNvPr id="19463" name="Title 1">
            <a:extLst>
              <a:ext uri="{FF2B5EF4-FFF2-40B4-BE49-F238E27FC236}">
                <a16:creationId xmlns:a16="http://schemas.microsoft.com/office/drawing/2014/main" id="{3C24751C-63CE-4E3F-98B1-82BE8BB4281C}"/>
              </a:ext>
            </a:extLst>
          </p:cNvPr>
          <p:cNvSpPr txBox="1">
            <a:spLocks noChangeArrowheads="1"/>
          </p:cNvSpPr>
          <p:nvPr/>
        </p:nvSpPr>
        <p:spPr bwMode="auto">
          <a:xfrm>
            <a:off x="153792" y="126387"/>
            <a:ext cx="5543847"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US" altLang="en-US" sz="3600" b="1">
                <a:solidFill>
                  <a:schemeClr val="bg1"/>
                </a:solidFill>
                <a:latin typeface="Calibri Light"/>
                <a:cs typeface="Calibri Light"/>
              </a:rPr>
              <a:t>Professional Capital</a:t>
            </a:r>
          </a:p>
        </p:txBody>
      </p:sp>
      <p:sp>
        <p:nvSpPr>
          <p:cNvPr id="2" name="Rectangle 1">
            <a:extLst>
              <a:ext uri="{FF2B5EF4-FFF2-40B4-BE49-F238E27FC236}">
                <a16:creationId xmlns:a16="http://schemas.microsoft.com/office/drawing/2014/main" id="{3AE84B56-8C2E-4FDF-933E-EFED1C70BBCE}"/>
              </a:ext>
            </a:extLst>
          </p:cNvPr>
          <p:cNvSpPr/>
          <p:nvPr/>
        </p:nvSpPr>
        <p:spPr>
          <a:xfrm>
            <a:off x="7678479" y="410012"/>
            <a:ext cx="3731278" cy="400110"/>
          </a:xfrm>
          <a:prstGeom prst="rect">
            <a:avLst/>
          </a:prstGeom>
        </p:spPr>
        <p:txBody>
          <a:bodyPr wrap="none" lIns="91440" tIns="45720" rIns="91440" bIns="45720" anchor="t">
            <a:spAutoFit/>
          </a:bodyPr>
          <a:lstStyle/>
          <a:p>
            <a:r>
              <a:rPr lang="en-US" altLang="en-US" sz="2000">
                <a:solidFill>
                  <a:schemeClr val="bg1"/>
                </a:solidFill>
              </a:rPr>
              <a:t>(Hargreaves and Fullan, 2012: 89) </a:t>
            </a:r>
            <a:endParaRPr lang="en-GB" sz="2000">
              <a:solidFill>
                <a:schemeClr val="bg1"/>
              </a:solidFill>
            </a:endParaRPr>
          </a:p>
        </p:txBody>
      </p:sp>
      <p:sp>
        <p:nvSpPr>
          <p:cNvPr id="3" name="Rectangle 2">
            <a:extLst>
              <a:ext uri="{FF2B5EF4-FFF2-40B4-BE49-F238E27FC236}">
                <a16:creationId xmlns:a16="http://schemas.microsoft.com/office/drawing/2014/main" id="{48F6736D-4B52-49E7-AB46-710AC1D6DB35}"/>
              </a:ext>
            </a:extLst>
          </p:cNvPr>
          <p:cNvSpPr/>
          <p:nvPr/>
        </p:nvSpPr>
        <p:spPr>
          <a:xfrm>
            <a:off x="3244850" y="4356635"/>
            <a:ext cx="6523558" cy="1107996"/>
          </a:xfrm>
          <a:prstGeom prst="rect">
            <a:avLst/>
          </a:prstGeom>
        </p:spPr>
        <p:txBody>
          <a:bodyPr wrap="square">
            <a:spAutoFit/>
          </a:bodyPr>
          <a:lstStyle/>
          <a:p>
            <a:pPr algn="r">
              <a:defRPr/>
            </a:pPr>
            <a:r>
              <a:rPr lang="en-US" sz="2400">
                <a:solidFill>
                  <a:schemeClr val="bg1"/>
                </a:solidFill>
              </a:rPr>
              <a:t>Decisional Capital: </a:t>
            </a:r>
            <a:r>
              <a:rPr lang="en-US" sz="2000">
                <a:solidFill>
                  <a:schemeClr val="bg1"/>
                </a:solidFill>
              </a:rPr>
              <a:t>“accumulated through structured and unstructured experience, practice and reflection… that enables them to make wise judgements”</a:t>
            </a:r>
            <a:endParaRPr lang="en-US" sz="2800">
              <a:solidFill>
                <a:schemeClr val="bg1"/>
              </a:solidFill>
            </a:endParaRPr>
          </a:p>
        </p:txBody>
      </p:sp>
      <p:sp>
        <p:nvSpPr>
          <p:cNvPr id="4" name="Rectangle 3">
            <a:extLst>
              <a:ext uri="{FF2B5EF4-FFF2-40B4-BE49-F238E27FC236}">
                <a16:creationId xmlns:a16="http://schemas.microsoft.com/office/drawing/2014/main" id="{7B4DC68A-0850-677B-8397-7614E49F2390}"/>
              </a:ext>
            </a:extLst>
          </p:cNvPr>
          <p:cNvSpPr/>
          <p:nvPr/>
        </p:nvSpPr>
        <p:spPr>
          <a:xfrm>
            <a:off x="5697639" y="5848963"/>
            <a:ext cx="6248400" cy="906992"/>
          </a:xfrm>
          <a:prstGeom prst="rect">
            <a:avLst/>
          </a:prstGeom>
          <a:solidFill>
            <a:srgbClr val="009BB7"/>
          </a:solidFill>
          <a:ln w="76200">
            <a:solidFill>
              <a:srgbClr val="C2E8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Let’s have a think of how they interact…?</a:t>
            </a:r>
          </a:p>
        </p:txBody>
      </p:sp>
    </p:spTree>
    <p:extLst>
      <p:ext uri="{BB962C8B-B14F-4D97-AF65-F5344CB8AC3E}">
        <p14:creationId xmlns:p14="http://schemas.microsoft.com/office/powerpoint/2010/main" val="21262495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0169B-4C0D-B243-8785-7A913BF7EFA5}"/>
              </a:ext>
            </a:extLst>
          </p:cNvPr>
          <p:cNvSpPr>
            <a:spLocks noGrp="1"/>
          </p:cNvSpPr>
          <p:nvPr>
            <p:ph type="title"/>
          </p:nvPr>
        </p:nvSpPr>
        <p:spPr>
          <a:xfrm>
            <a:off x="485274" y="-158417"/>
            <a:ext cx="10515600" cy="1325563"/>
          </a:xfrm>
        </p:spPr>
        <p:txBody>
          <a:bodyPr/>
          <a:lstStyle/>
          <a:p>
            <a:r>
              <a:rPr lang="en-US" sz="3600" b="1" dirty="0">
                <a:solidFill>
                  <a:schemeClr val="bg1"/>
                </a:solidFill>
              </a:rPr>
              <a:t>Possible future for PE</a:t>
            </a:r>
            <a:endParaRPr lang="en-US" dirty="0"/>
          </a:p>
        </p:txBody>
      </p:sp>
      <p:sp>
        <p:nvSpPr>
          <p:cNvPr id="3" name="Content Placeholder 2">
            <a:extLst>
              <a:ext uri="{FF2B5EF4-FFF2-40B4-BE49-F238E27FC236}">
                <a16:creationId xmlns:a16="http://schemas.microsoft.com/office/drawing/2014/main" id="{C5218ADF-98DB-D743-9ECB-E0ECD6C9431C}"/>
              </a:ext>
            </a:extLst>
          </p:cNvPr>
          <p:cNvSpPr>
            <a:spLocks noGrp="1"/>
          </p:cNvSpPr>
          <p:nvPr>
            <p:ph idx="1"/>
          </p:nvPr>
        </p:nvSpPr>
        <p:spPr>
          <a:xfrm>
            <a:off x="89261" y="1325480"/>
            <a:ext cx="8402052" cy="4351338"/>
          </a:xfrm>
        </p:spPr>
        <p:txBody>
          <a:bodyPr>
            <a:normAutofit lnSpcReduction="10000"/>
          </a:bodyPr>
          <a:lstStyle/>
          <a:p>
            <a:pPr marL="0" indent="0">
              <a:buNone/>
            </a:pPr>
            <a:r>
              <a:rPr lang="en-US" dirty="0"/>
              <a:t>Models Based Practice / instructional models – </a:t>
            </a:r>
          </a:p>
          <a:p>
            <a:r>
              <a:rPr lang="en-US" dirty="0"/>
              <a:t>Sport Education (</a:t>
            </a:r>
            <a:r>
              <a:rPr lang="en-US" dirty="0" err="1"/>
              <a:t>Seidentop</a:t>
            </a:r>
            <a:r>
              <a:rPr lang="en-US" dirty="0"/>
              <a:t>, 1980)  </a:t>
            </a:r>
          </a:p>
          <a:p>
            <a:r>
              <a:rPr lang="en-US" dirty="0"/>
              <a:t>Metzler (2000), Casey and Kirk (2021)     </a:t>
            </a:r>
          </a:p>
          <a:p>
            <a:r>
              <a:rPr lang="en-US" dirty="0"/>
              <a:t>Health based PE (</a:t>
            </a:r>
            <a:r>
              <a:rPr lang="en-US" dirty="0" err="1"/>
              <a:t>Haerens</a:t>
            </a:r>
            <a:r>
              <a:rPr lang="en-US" dirty="0"/>
              <a:t> et al., 2011) (</a:t>
            </a:r>
            <a:r>
              <a:rPr lang="en-US" dirty="0" err="1"/>
              <a:t>Sammon</a:t>
            </a:r>
            <a:r>
              <a:rPr lang="en-US" dirty="0"/>
              <a:t> and Bowler, 2020)</a:t>
            </a:r>
          </a:p>
          <a:p>
            <a:r>
              <a:rPr lang="en-US" dirty="0"/>
              <a:t>Outdoor and Adventure (Williams and Wainwright, 2016) </a:t>
            </a:r>
          </a:p>
          <a:p>
            <a:endParaRPr lang="en-US" dirty="0"/>
          </a:p>
          <a:p>
            <a:r>
              <a:rPr lang="en-US" dirty="0"/>
              <a:t>Areas of learning and Experience  - Wales Curriculum: Health and Well Being </a:t>
            </a:r>
          </a:p>
        </p:txBody>
      </p:sp>
      <p:pic>
        <p:nvPicPr>
          <p:cNvPr id="5" name="Picture 4">
            <a:extLst>
              <a:ext uri="{FF2B5EF4-FFF2-40B4-BE49-F238E27FC236}">
                <a16:creationId xmlns:a16="http://schemas.microsoft.com/office/drawing/2014/main" id="{B5526A0E-D34C-8D4A-84AC-C2C8714FE966}"/>
              </a:ext>
            </a:extLst>
          </p:cNvPr>
          <p:cNvPicPr>
            <a:picLocks noChangeAspect="1"/>
          </p:cNvPicPr>
          <p:nvPr/>
        </p:nvPicPr>
        <p:blipFill>
          <a:blip r:embed="rId3"/>
          <a:stretch>
            <a:fillRect/>
          </a:stretch>
        </p:blipFill>
        <p:spPr>
          <a:xfrm>
            <a:off x="8491313" y="1052847"/>
            <a:ext cx="1803707" cy="2304005"/>
          </a:xfrm>
          <a:prstGeom prst="rect">
            <a:avLst/>
          </a:prstGeom>
        </p:spPr>
      </p:pic>
      <p:pic>
        <p:nvPicPr>
          <p:cNvPr id="7" name="Picture 6">
            <a:extLst>
              <a:ext uri="{FF2B5EF4-FFF2-40B4-BE49-F238E27FC236}">
                <a16:creationId xmlns:a16="http://schemas.microsoft.com/office/drawing/2014/main" id="{EEB3DD80-F4EE-6146-90D9-434866FB0FA3}"/>
              </a:ext>
            </a:extLst>
          </p:cNvPr>
          <p:cNvPicPr>
            <a:picLocks noChangeAspect="1"/>
          </p:cNvPicPr>
          <p:nvPr/>
        </p:nvPicPr>
        <p:blipFill>
          <a:blip r:embed="rId4"/>
          <a:stretch>
            <a:fillRect/>
          </a:stretch>
        </p:blipFill>
        <p:spPr>
          <a:xfrm>
            <a:off x="10413477" y="2204849"/>
            <a:ext cx="1689262" cy="2016960"/>
          </a:xfrm>
          <a:prstGeom prst="rect">
            <a:avLst/>
          </a:prstGeom>
        </p:spPr>
      </p:pic>
      <p:pic>
        <p:nvPicPr>
          <p:cNvPr id="4" name="Picture 3">
            <a:extLst>
              <a:ext uri="{FF2B5EF4-FFF2-40B4-BE49-F238E27FC236}">
                <a16:creationId xmlns:a16="http://schemas.microsoft.com/office/drawing/2014/main" id="{BD91FAEC-B62F-A504-CA7B-7A4541CE2D73}"/>
              </a:ext>
            </a:extLst>
          </p:cNvPr>
          <p:cNvPicPr>
            <a:picLocks noChangeAspect="1"/>
          </p:cNvPicPr>
          <p:nvPr/>
        </p:nvPicPr>
        <p:blipFill>
          <a:blip r:embed="rId5"/>
          <a:stretch>
            <a:fillRect/>
          </a:stretch>
        </p:blipFill>
        <p:spPr>
          <a:xfrm>
            <a:off x="8580520" y="3501149"/>
            <a:ext cx="1714500" cy="2619375"/>
          </a:xfrm>
          <a:prstGeom prst="rect">
            <a:avLst/>
          </a:prstGeom>
        </p:spPr>
      </p:pic>
      <p:sp>
        <p:nvSpPr>
          <p:cNvPr id="8" name="TextBox 7">
            <a:extLst>
              <a:ext uri="{FF2B5EF4-FFF2-40B4-BE49-F238E27FC236}">
                <a16:creationId xmlns:a16="http://schemas.microsoft.com/office/drawing/2014/main" id="{AC962F5F-49E5-8AB8-9B26-01851F818EC8}"/>
              </a:ext>
            </a:extLst>
          </p:cNvPr>
          <p:cNvSpPr txBox="1"/>
          <p:nvPr/>
        </p:nvSpPr>
        <p:spPr>
          <a:xfrm>
            <a:off x="2686608" y="6359556"/>
            <a:ext cx="6112932" cy="369332"/>
          </a:xfrm>
          <a:prstGeom prst="rect">
            <a:avLst/>
          </a:prstGeom>
          <a:noFill/>
        </p:spPr>
        <p:txBody>
          <a:bodyPr wrap="square">
            <a:spAutoFit/>
          </a:bodyPr>
          <a:lstStyle/>
          <a:p>
            <a:r>
              <a:rPr lang="en-GB" dirty="0"/>
              <a:t>https://www.youtube.com/watch?v=UioTreccLks</a:t>
            </a:r>
          </a:p>
        </p:txBody>
      </p:sp>
    </p:spTree>
    <p:extLst>
      <p:ext uri="{BB962C8B-B14F-4D97-AF65-F5344CB8AC3E}">
        <p14:creationId xmlns:p14="http://schemas.microsoft.com/office/powerpoint/2010/main" val="39656945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D4940-C4AB-574E-BAF9-076CBB9B6AD2}"/>
              </a:ext>
            </a:extLst>
          </p:cNvPr>
          <p:cNvSpPr>
            <a:spLocks noGrp="1"/>
          </p:cNvSpPr>
          <p:nvPr>
            <p:ph type="title"/>
          </p:nvPr>
        </p:nvSpPr>
        <p:spPr>
          <a:xfrm>
            <a:off x="1830238" y="-258792"/>
            <a:ext cx="10515600" cy="1325563"/>
          </a:xfrm>
        </p:spPr>
        <p:txBody>
          <a:bodyPr>
            <a:normAutofit/>
          </a:bodyPr>
          <a:lstStyle/>
          <a:p>
            <a:r>
              <a:rPr lang="en-US" sz="3600" b="1" dirty="0">
                <a:solidFill>
                  <a:schemeClr val="bg1"/>
                </a:solidFill>
              </a:rPr>
              <a:t>An example of PE curriculum change ….</a:t>
            </a:r>
          </a:p>
        </p:txBody>
      </p:sp>
      <p:pic>
        <p:nvPicPr>
          <p:cNvPr id="5" name="Picture 4">
            <a:extLst>
              <a:ext uri="{FF2B5EF4-FFF2-40B4-BE49-F238E27FC236}">
                <a16:creationId xmlns:a16="http://schemas.microsoft.com/office/drawing/2014/main" id="{C48EEBF6-E96A-DA4D-B5F3-C76949F3A07B}"/>
              </a:ext>
            </a:extLst>
          </p:cNvPr>
          <p:cNvPicPr>
            <a:picLocks noChangeAspect="1"/>
          </p:cNvPicPr>
          <p:nvPr/>
        </p:nvPicPr>
        <p:blipFill>
          <a:blip r:embed="rId2"/>
          <a:stretch>
            <a:fillRect/>
          </a:stretch>
        </p:blipFill>
        <p:spPr>
          <a:xfrm>
            <a:off x="7555832" y="1114592"/>
            <a:ext cx="2378910" cy="2448878"/>
          </a:xfrm>
          <a:prstGeom prst="rect">
            <a:avLst/>
          </a:prstGeom>
        </p:spPr>
      </p:pic>
      <p:pic>
        <p:nvPicPr>
          <p:cNvPr id="7" name="Picture 6">
            <a:extLst>
              <a:ext uri="{FF2B5EF4-FFF2-40B4-BE49-F238E27FC236}">
                <a16:creationId xmlns:a16="http://schemas.microsoft.com/office/drawing/2014/main" id="{5A5A873F-CB48-E64F-B11E-D1DECFDD07E2}"/>
              </a:ext>
            </a:extLst>
          </p:cNvPr>
          <p:cNvPicPr>
            <a:picLocks noChangeAspect="1"/>
          </p:cNvPicPr>
          <p:nvPr/>
        </p:nvPicPr>
        <p:blipFill>
          <a:blip r:embed="rId3"/>
          <a:stretch>
            <a:fillRect/>
          </a:stretch>
        </p:blipFill>
        <p:spPr>
          <a:xfrm>
            <a:off x="8914999" y="1609539"/>
            <a:ext cx="3124200" cy="2146300"/>
          </a:xfrm>
          <a:prstGeom prst="rect">
            <a:avLst/>
          </a:prstGeom>
        </p:spPr>
      </p:pic>
      <p:graphicFrame>
        <p:nvGraphicFramePr>
          <p:cNvPr id="4" name="Content Placeholder 14">
            <a:extLst>
              <a:ext uri="{FF2B5EF4-FFF2-40B4-BE49-F238E27FC236}">
                <a16:creationId xmlns:a16="http://schemas.microsoft.com/office/drawing/2014/main" id="{ECDA266D-A9CE-F073-677C-D638A8FE87D3}"/>
              </a:ext>
            </a:extLst>
          </p:cNvPr>
          <p:cNvGraphicFramePr>
            <a:graphicFrameLocks noGrp="1"/>
          </p:cNvGraphicFramePr>
          <p:nvPr>
            <p:ph idx="1"/>
            <p:extLst>
              <p:ext uri="{D42A27DB-BD31-4B8C-83A1-F6EECF244321}">
                <p14:modId xmlns:p14="http://schemas.microsoft.com/office/powerpoint/2010/main" val="3016214562"/>
              </p:ext>
            </p:extLst>
          </p:nvPr>
        </p:nvGraphicFramePr>
        <p:xfrm>
          <a:off x="-1394690" y="953091"/>
          <a:ext cx="8880170" cy="43686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a:extLst>
              <a:ext uri="{FF2B5EF4-FFF2-40B4-BE49-F238E27FC236}">
                <a16:creationId xmlns:a16="http://schemas.microsoft.com/office/drawing/2014/main" id="{A67A1A85-DCAE-AE2F-0619-BB295652552C}"/>
              </a:ext>
            </a:extLst>
          </p:cNvPr>
          <p:cNvPicPr>
            <a:picLocks noChangeAspect="1"/>
          </p:cNvPicPr>
          <p:nvPr/>
        </p:nvPicPr>
        <p:blipFill>
          <a:blip r:embed="rId9"/>
          <a:stretch>
            <a:fillRect/>
          </a:stretch>
        </p:blipFill>
        <p:spPr>
          <a:xfrm>
            <a:off x="2245560" y="4106238"/>
            <a:ext cx="9413040" cy="1731414"/>
          </a:xfrm>
          <a:custGeom>
            <a:avLst/>
            <a:gdLst>
              <a:gd name="connsiteX0" fmla="*/ 0 w 9413040"/>
              <a:gd name="connsiteY0" fmla="*/ 0 h 1731414"/>
              <a:gd name="connsiteX1" fmla="*/ 9413040 w 9413040"/>
              <a:gd name="connsiteY1" fmla="*/ 0 h 1731414"/>
              <a:gd name="connsiteX2" fmla="*/ 9413040 w 9413040"/>
              <a:gd name="connsiteY2" fmla="*/ 1731414 h 1731414"/>
              <a:gd name="connsiteX3" fmla="*/ 0 w 9413040"/>
              <a:gd name="connsiteY3" fmla="*/ 1731414 h 1731414"/>
              <a:gd name="connsiteX4" fmla="*/ 0 w 9413040"/>
              <a:gd name="connsiteY4" fmla="*/ 0 h 173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13040" h="1731414" fill="none" extrusionOk="0">
                <a:moveTo>
                  <a:pt x="0" y="0"/>
                </a:moveTo>
                <a:cubicBezTo>
                  <a:pt x="3647568" y="98617"/>
                  <a:pt x="6975593" y="-158160"/>
                  <a:pt x="9413040" y="0"/>
                </a:cubicBezTo>
                <a:cubicBezTo>
                  <a:pt x="9355716" y="517852"/>
                  <a:pt x="9517890" y="1069177"/>
                  <a:pt x="9413040" y="1731414"/>
                </a:cubicBezTo>
                <a:cubicBezTo>
                  <a:pt x="5623674" y="1733217"/>
                  <a:pt x="4509849" y="1848982"/>
                  <a:pt x="0" y="1731414"/>
                </a:cubicBezTo>
                <a:cubicBezTo>
                  <a:pt x="-33611" y="1129710"/>
                  <a:pt x="131908" y="415187"/>
                  <a:pt x="0" y="0"/>
                </a:cubicBezTo>
                <a:close/>
              </a:path>
              <a:path w="9413040" h="1731414" stroke="0" extrusionOk="0">
                <a:moveTo>
                  <a:pt x="0" y="0"/>
                </a:moveTo>
                <a:cubicBezTo>
                  <a:pt x="1905215" y="-88993"/>
                  <a:pt x="7586840" y="-112384"/>
                  <a:pt x="9413040" y="0"/>
                </a:cubicBezTo>
                <a:cubicBezTo>
                  <a:pt x="9458589" y="345640"/>
                  <a:pt x="9488253" y="908666"/>
                  <a:pt x="9413040" y="1731414"/>
                </a:cubicBezTo>
                <a:cubicBezTo>
                  <a:pt x="6255157" y="1837967"/>
                  <a:pt x="4059923" y="1680347"/>
                  <a:pt x="0" y="1731414"/>
                </a:cubicBezTo>
                <a:cubicBezTo>
                  <a:pt x="11790" y="1476203"/>
                  <a:pt x="-121000" y="448666"/>
                  <a:pt x="0" y="0"/>
                </a:cubicBezTo>
                <a:close/>
              </a:path>
            </a:pathLst>
          </a:custGeom>
          <a:ln>
            <a:solidFill>
              <a:srgbClr val="C2E8F1"/>
            </a:solidFill>
            <a:prstDash val="dashDot"/>
            <a:extLst>
              <a:ext uri="{C807C97D-BFC1-408E-A445-0C87EB9F89A2}">
                <ask:lineSketchStyleProps xmlns:ask="http://schemas.microsoft.com/office/drawing/2018/sketchyshapes" sd="3938040255">
                  <a:prstGeom prst="rect">
                    <a:avLst/>
                  </a:prstGeom>
                  <ask:type>
                    <ask:lineSketchCurved/>
                  </ask:type>
                </ask:lineSketchStyleProps>
              </a:ext>
            </a:extLst>
          </a:ln>
        </p:spPr>
      </p:pic>
    </p:spTree>
    <p:extLst>
      <p:ext uri="{BB962C8B-B14F-4D97-AF65-F5344CB8AC3E}">
        <p14:creationId xmlns:p14="http://schemas.microsoft.com/office/powerpoint/2010/main" val="36452063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D4940-C4AB-574E-BAF9-076CBB9B6AD2}"/>
              </a:ext>
            </a:extLst>
          </p:cNvPr>
          <p:cNvSpPr>
            <a:spLocks noGrp="1"/>
          </p:cNvSpPr>
          <p:nvPr>
            <p:ph type="title"/>
          </p:nvPr>
        </p:nvSpPr>
        <p:spPr>
          <a:xfrm>
            <a:off x="1830238" y="-258792"/>
            <a:ext cx="10515600" cy="1325563"/>
          </a:xfrm>
        </p:spPr>
        <p:txBody>
          <a:bodyPr>
            <a:normAutofit/>
          </a:bodyPr>
          <a:lstStyle/>
          <a:p>
            <a:r>
              <a:rPr lang="en-US" sz="3600" b="1" dirty="0">
                <a:solidFill>
                  <a:schemeClr val="bg1"/>
                </a:solidFill>
              </a:rPr>
              <a:t>An example of PE curriculum change ….</a:t>
            </a:r>
          </a:p>
        </p:txBody>
      </p:sp>
      <p:sp>
        <p:nvSpPr>
          <p:cNvPr id="8" name="TextBox 7">
            <a:extLst>
              <a:ext uri="{FF2B5EF4-FFF2-40B4-BE49-F238E27FC236}">
                <a16:creationId xmlns:a16="http://schemas.microsoft.com/office/drawing/2014/main" id="{41E91A29-7286-07F4-6278-7A99CDC70E9E}"/>
              </a:ext>
            </a:extLst>
          </p:cNvPr>
          <p:cNvSpPr txBox="1"/>
          <p:nvPr/>
        </p:nvSpPr>
        <p:spPr>
          <a:xfrm>
            <a:off x="209006" y="1278480"/>
            <a:ext cx="8112034" cy="707886"/>
          </a:xfrm>
          <a:prstGeom prst="rect">
            <a:avLst/>
          </a:prstGeom>
          <a:noFill/>
        </p:spPr>
        <p:txBody>
          <a:bodyPr wrap="square" rtlCol="0">
            <a:spAutoFit/>
          </a:bodyPr>
          <a:lstStyle/>
          <a:p>
            <a:r>
              <a:rPr lang="en-GB" sz="4000" dirty="0"/>
              <a:t>Circus Arts Instruction (Davis, 2010)</a:t>
            </a:r>
          </a:p>
        </p:txBody>
      </p:sp>
      <p:sp>
        <p:nvSpPr>
          <p:cNvPr id="9" name="Content Placeholder 2">
            <a:extLst>
              <a:ext uri="{FF2B5EF4-FFF2-40B4-BE49-F238E27FC236}">
                <a16:creationId xmlns:a16="http://schemas.microsoft.com/office/drawing/2014/main" id="{37B556DE-FFC3-5D1D-5091-6CBAB9FEA250}"/>
              </a:ext>
            </a:extLst>
          </p:cNvPr>
          <p:cNvSpPr txBox="1">
            <a:spLocks/>
          </p:cNvSpPr>
          <p:nvPr/>
        </p:nvSpPr>
        <p:spPr>
          <a:xfrm>
            <a:off x="209006" y="2235201"/>
            <a:ext cx="6466114" cy="34802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Three fundamental elements</a:t>
            </a:r>
          </a:p>
          <a:p>
            <a:pPr lvl="1"/>
            <a:r>
              <a:rPr lang="en-US" u="sng" dirty="0"/>
              <a:t>Physical Skills </a:t>
            </a:r>
            <a:r>
              <a:rPr lang="en-US" dirty="0"/>
              <a:t>– Circus skills used as the foundation of all circus projects</a:t>
            </a:r>
          </a:p>
          <a:p>
            <a:pPr lvl="1"/>
            <a:endParaRPr lang="en-US" dirty="0"/>
          </a:p>
          <a:p>
            <a:pPr lvl="1"/>
            <a:r>
              <a:rPr lang="en-US" u="sng" dirty="0"/>
              <a:t>Non-competitive</a:t>
            </a:r>
            <a:r>
              <a:rPr lang="en-US" dirty="0"/>
              <a:t> – ‘Troupe’ mentality with no auditions</a:t>
            </a:r>
          </a:p>
          <a:p>
            <a:pPr lvl="1"/>
            <a:endParaRPr lang="en-US" dirty="0"/>
          </a:p>
          <a:p>
            <a:pPr lvl="1"/>
            <a:r>
              <a:rPr lang="en-US" u="sng" dirty="0"/>
              <a:t>Inclusive</a:t>
            </a:r>
            <a:r>
              <a:rPr lang="en-US" dirty="0"/>
              <a:t> – No matter ability, background, gender, religion</a:t>
            </a:r>
          </a:p>
        </p:txBody>
      </p:sp>
      <p:pic>
        <p:nvPicPr>
          <p:cNvPr id="10" name="Picture 9">
            <a:hlinkClick r:id="rId2"/>
            <a:extLst>
              <a:ext uri="{FF2B5EF4-FFF2-40B4-BE49-F238E27FC236}">
                <a16:creationId xmlns:a16="http://schemas.microsoft.com/office/drawing/2014/main" id="{979E5F4C-12A3-7F3E-EA27-80480F69614A}"/>
              </a:ext>
            </a:extLst>
          </p:cNvPr>
          <p:cNvPicPr>
            <a:picLocks noChangeAspect="1"/>
          </p:cNvPicPr>
          <p:nvPr/>
        </p:nvPicPr>
        <p:blipFill>
          <a:blip r:embed="rId3"/>
          <a:stretch>
            <a:fillRect/>
          </a:stretch>
        </p:blipFill>
        <p:spPr>
          <a:xfrm rot="935887">
            <a:off x="7432328" y="2633800"/>
            <a:ext cx="4305777" cy="2411235"/>
          </a:xfrm>
          <a:prstGeom prst="rect">
            <a:avLst/>
          </a:prstGeom>
        </p:spPr>
      </p:pic>
    </p:spTree>
    <p:extLst>
      <p:ext uri="{BB962C8B-B14F-4D97-AF65-F5344CB8AC3E}">
        <p14:creationId xmlns:p14="http://schemas.microsoft.com/office/powerpoint/2010/main" val="17087968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1CF79-8D87-40B6-AFC1-48A8E95979BC}"/>
              </a:ext>
            </a:extLst>
          </p:cNvPr>
          <p:cNvSpPr>
            <a:spLocks noGrp="1"/>
          </p:cNvSpPr>
          <p:nvPr>
            <p:ph type="title"/>
          </p:nvPr>
        </p:nvSpPr>
        <p:spPr>
          <a:xfrm>
            <a:off x="2649747" y="-209969"/>
            <a:ext cx="10515600" cy="1325563"/>
          </a:xfrm>
        </p:spPr>
        <p:txBody>
          <a:bodyPr>
            <a:normAutofit/>
          </a:bodyPr>
          <a:lstStyle/>
          <a:p>
            <a:r>
              <a:rPr lang="en-US" sz="3600" b="1">
                <a:solidFill>
                  <a:schemeClr val="bg1"/>
                </a:solidFill>
                <a:cs typeface="Calibri Light"/>
              </a:rPr>
              <a:t>Day one reflections and questions?</a:t>
            </a:r>
            <a:endParaRPr lang="en-US" sz="3600">
              <a:solidFill>
                <a:schemeClr val="bg1"/>
              </a:solidFill>
              <a:cs typeface="Calibri Light" panose="020F0302020204030204"/>
            </a:endParaRPr>
          </a:p>
        </p:txBody>
      </p:sp>
      <p:sp>
        <p:nvSpPr>
          <p:cNvPr id="3" name="Content Placeholder 2">
            <a:extLst>
              <a:ext uri="{FF2B5EF4-FFF2-40B4-BE49-F238E27FC236}">
                <a16:creationId xmlns:a16="http://schemas.microsoft.com/office/drawing/2014/main" id="{1A076E4B-080E-4127-BB6B-38C3AAF6BD09}"/>
              </a:ext>
            </a:extLst>
          </p:cNvPr>
          <p:cNvSpPr>
            <a:spLocks noGrp="1"/>
          </p:cNvSpPr>
          <p:nvPr>
            <p:ph idx="1"/>
          </p:nvPr>
        </p:nvSpPr>
        <p:spPr>
          <a:xfrm>
            <a:off x="176842" y="1121134"/>
            <a:ext cx="10515600" cy="4351338"/>
          </a:xfrm>
        </p:spPr>
        <p:txBody>
          <a:bodyPr vert="horz" lIns="91440" tIns="45720" rIns="91440" bIns="45720" rtlCol="0" anchor="t">
            <a:normAutofit/>
          </a:bodyPr>
          <a:lstStyle/>
          <a:p>
            <a:r>
              <a:rPr lang="en-US" dirty="0">
                <a:cs typeface="Calibri"/>
              </a:rPr>
              <a:t>We have explored our own personal philosophies.</a:t>
            </a:r>
          </a:p>
          <a:p>
            <a:r>
              <a:rPr lang="en-US" dirty="0">
                <a:cs typeface="Calibri"/>
              </a:rPr>
              <a:t>We have examined how Physical Education has impacted on experiences and attitudes to physical activity, the need for change in young peoples' educational experiences.</a:t>
            </a:r>
          </a:p>
          <a:p>
            <a:r>
              <a:rPr lang="en-US" dirty="0">
                <a:cs typeface="Calibri"/>
              </a:rPr>
              <a:t>We have discussed curriculum change ideas and theories</a:t>
            </a:r>
          </a:p>
          <a:p>
            <a:r>
              <a:rPr lang="en-US" dirty="0">
                <a:cs typeface="Calibri"/>
              </a:rPr>
              <a:t>We have looked at the aims of Physical Education and possible futures for the subject. </a:t>
            </a:r>
          </a:p>
          <a:p>
            <a:endParaRPr lang="en-US" dirty="0">
              <a:cs typeface="Calibri"/>
            </a:endParaRPr>
          </a:p>
          <a:p>
            <a:r>
              <a:rPr lang="en-US" dirty="0">
                <a:cs typeface="Calibri"/>
              </a:rPr>
              <a:t>Any questions or comments from today ?</a:t>
            </a:r>
          </a:p>
          <a:p>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1412370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B6C73-BF74-41C1-9311-8F88293A75CD}"/>
              </a:ext>
            </a:extLst>
          </p:cNvPr>
          <p:cNvSpPr>
            <a:spLocks noGrp="1"/>
          </p:cNvSpPr>
          <p:nvPr>
            <p:ph type="title"/>
          </p:nvPr>
        </p:nvSpPr>
        <p:spPr>
          <a:xfrm>
            <a:off x="2448464" y="-195592"/>
            <a:ext cx="10515600" cy="1325563"/>
          </a:xfrm>
        </p:spPr>
        <p:txBody>
          <a:bodyPr>
            <a:normAutofit/>
          </a:bodyPr>
          <a:lstStyle/>
          <a:p>
            <a:r>
              <a:rPr lang="en-US" sz="3600" b="1" dirty="0">
                <a:solidFill>
                  <a:schemeClr val="bg1"/>
                </a:solidFill>
                <a:cs typeface="Calibri Light"/>
              </a:rPr>
              <a:t>Day Two </a:t>
            </a:r>
            <a:endParaRPr lang="en-US" sz="3600" b="1" dirty="0">
              <a:solidFill>
                <a:schemeClr val="bg1"/>
              </a:solidFill>
            </a:endParaRPr>
          </a:p>
        </p:txBody>
      </p:sp>
      <p:sp>
        <p:nvSpPr>
          <p:cNvPr id="3" name="Content Placeholder 2">
            <a:extLst>
              <a:ext uri="{FF2B5EF4-FFF2-40B4-BE49-F238E27FC236}">
                <a16:creationId xmlns:a16="http://schemas.microsoft.com/office/drawing/2014/main" id="{0937C1FC-18D9-4809-8FA0-2418562AFAA1}"/>
              </a:ext>
            </a:extLst>
          </p:cNvPr>
          <p:cNvSpPr>
            <a:spLocks noGrp="1"/>
          </p:cNvSpPr>
          <p:nvPr>
            <p:ph idx="1"/>
          </p:nvPr>
        </p:nvSpPr>
        <p:spPr>
          <a:xfrm>
            <a:off x="478766" y="1250531"/>
            <a:ext cx="10515600" cy="4351338"/>
          </a:xfrm>
        </p:spPr>
        <p:txBody>
          <a:bodyPr vert="horz" lIns="91440" tIns="45720" rIns="91440" bIns="45720" rtlCol="0" anchor="t">
            <a:normAutofit/>
          </a:bodyPr>
          <a:lstStyle/>
          <a:p>
            <a:r>
              <a:rPr lang="en-US" sz="3200">
                <a:cs typeface="Calibri"/>
              </a:rPr>
              <a:t>Yesterday we learnt some circus skills ...now we will see how the circus intervention was implemented, what happened in the school and explore why in relation to the concepts of professional capital and  ocupational socialisation</a:t>
            </a:r>
          </a:p>
        </p:txBody>
      </p:sp>
      <p:pic>
        <p:nvPicPr>
          <p:cNvPr id="4" name="Picture 4" descr="A picture containing grass, outdoor, person, child&#10;&#10;Description automatically generated">
            <a:extLst>
              <a:ext uri="{FF2B5EF4-FFF2-40B4-BE49-F238E27FC236}">
                <a16:creationId xmlns:a16="http://schemas.microsoft.com/office/drawing/2014/main" id="{B0AFAC47-4EA2-4380-A60D-6F6DA66E65CA}"/>
              </a:ext>
            </a:extLst>
          </p:cNvPr>
          <p:cNvPicPr>
            <a:picLocks noChangeAspect="1"/>
          </p:cNvPicPr>
          <p:nvPr/>
        </p:nvPicPr>
        <p:blipFill>
          <a:blip r:embed="rId2"/>
          <a:stretch>
            <a:fillRect/>
          </a:stretch>
        </p:blipFill>
        <p:spPr>
          <a:xfrm>
            <a:off x="571231" y="3424417"/>
            <a:ext cx="2466256" cy="2165769"/>
          </a:xfrm>
          <a:prstGeom prst="rect">
            <a:avLst/>
          </a:prstGeom>
        </p:spPr>
      </p:pic>
      <p:pic>
        <p:nvPicPr>
          <p:cNvPr id="5" name="Picture 5" descr="A picture containing text&#10;&#10;Description automatically generated">
            <a:extLst>
              <a:ext uri="{FF2B5EF4-FFF2-40B4-BE49-F238E27FC236}">
                <a16:creationId xmlns:a16="http://schemas.microsoft.com/office/drawing/2014/main" id="{1929957C-1003-4462-8B17-B4C6EF7FE633}"/>
              </a:ext>
            </a:extLst>
          </p:cNvPr>
          <p:cNvPicPr>
            <a:picLocks noChangeAspect="1"/>
          </p:cNvPicPr>
          <p:nvPr/>
        </p:nvPicPr>
        <p:blipFill>
          <a:blip r:embed="rId3"/>
          <a:stretch>
            <a:fillRect/>
          </a:stretch>
        </p:blipFill>
        <p:spPr>
          <a:xfrm>
            <a:off x="9661856" y="2798194"/>
            <a:ext cx="2285459" cy="2929385"/>
          </a:xfrm>
          <a:prstGeom prst="rect">
            <a:avLst/>
          </a:prstGeom>
        </p:spPr>
      </p:pic>
      <p:pic>
        <p:nvPicPr>
          <p:cNvPr id="6" name="Picture 6" descr="A group of people around each other&#10;&#10;Description automatically generated">
            <a:extLst>
              <a:ext uri="{FF2B5EF4-FFF2-40B4-BE49-F238E27FC236}">
                <a16:creationId xmlns:a16="http://schemas.microsoft.com/office/drawing/2014/main" id="{57B590F3-2979-4AAC-A375-64B6C638800E}"/>
              </a:ext>
            </a:extLst>
          </p:cNvPr>
          <p:cNvPicPr>
            <a:picLocks noChangeAspect="1"/>
          </p:cNvPicPr>
          <p:nvPr/>
        </p:nvPicPr>
        <p:blipFill>
          <a:blip r:embed="rId4"/>
          <a:stretch>
            <a:fillRect/>
          </a:stretch>
        </p:blipFill>
        <p:spPr>
          <a:xfrm>
            <a:off x="4779304" y="3348038"/>
            <a:ext cx="2633392" cy="2261019"/>
          </a:xfrm>
          <a:prstGeom prst="rect">
            <a:avLst/>
          </a:prstGeom>
        </p:spPr>
      </p:pic>
    </p:spTree>
    <p:extLst>
      <p:ext uri="{BB962C8B-B14F-4D97-AF65-F5344CB8AC3E}">
        <p14:creationId xmlns:p14="http://schemas.microsoft.com/office/powerpoint/2010/main" val="21896128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E21CE20-70D2-4E2E-8C9A-D743E2306541}"/>
              </a:ext>
            </a:extLst>
          </p:cNvPr>
          <p:cNvPicPr>
            <a:picLocks noChangeAspect="1"/>
          </p:cNvPicPr>
          <p:nvPr/>
        </p:nvPicPr>
        <p:blipFill>
          <a:blip r:embed="rId3"/>
          <a:stretch>
            <a:fillRect/>
          </a:stretch>
        </p:blipFill>
        <p:spPr>
          <a:xfrm>
            <a:off x="8146334" y="1841900"/>
            <a:ext cx="3517119" cy="3174199"/>
          </a:xfrm>
          <a:prstGeom prst="rect">
            <a:avLst/>
          </a:prstGeom>
        </p:spPr>
      </p:pic>
      <p:cxnSp>
        <p:nvCxnSpPr>
          <p:cNvPr id="16" name="Straight Connector 15">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82B05643-CFC6-43C6-AED7-5735822D1761}"/>
              </a:ext>
            </a:extLst>
          </p:cNvPr>
          <p:cNvPicPr>
            <a:picLocks noChangeAspect="1"/>
          </p:cNvPicPr>
          <p:nvPr/>
        </p:nvPicPr>
        <p:blipFill>
          <a:blip r:embed="rId4"/>
          <a:stretch>
            <a:fillRect/>
          </a:stretch>
        </p:blipFill>
        <p:spPr>
          <a:xfrm>
            <a:off x="335281" y="2093652"/>
            <a:ext cx="3537345" cy="2670694"/>
          </a:xfrm>
          <a:prstGeom prst="rect">
            <a:avLst/>
          </a:prstGeom>
        </p:spPr>
      </p:pic>
      <p:cxnSp>
        <p:nvCxnSpPr>
          <p:cNvPr id="18" name="Straight Connector 17">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FC8FA4F3-FAF4-49B3-9225-89548458C143}"/>
              </a:ext>
            </a:extLst>
          </p:cNvPr>
          <p:cNvPicPr>
            <a:picLocks noChangeAspect="1"/>
          </p:cNvPicPr>
          <p:nvPr/>
        </p:nvPicPr>
        <p:blipFill>
          <a:blip r:embed="rId5"/>
          <a:stretch>
            <a:fillRect/>
          </a:stretch>
        </p:blipFill>
        <p:spPr>
          <a:xfrm>
            <a:off x="4312088" y="1912242"/>
            <a:ext cx="3517120" cy="3103857"/>
          </a:xfrm>
          <a:prstGeom prst="rect">
            <a:avLst/>
          </a:prstGeom>
        </p:spPr>
      </p:pic>
      <p:sp>
        <p:nvSpPr>
          <p:cNvPr id="10" name="Title 1">
            <a:extLst>
              <a:ext uri="{FF2B5EF4-FFF2-40B4-BE49-F238E27FC236}">
                <a16:creationId xmlns:a16="http://schemas.microsoft.com/office/drawing/2014/main" id="{28C1A404-C360-406D-8D9B-DFFAC0FDD4DC}"/>
              </a:ext>
            </a:extLst>
          </p:cNvPr>
          <p:cNvSpPr>
            <a:spLocks noGrp="1"/>
          </p:cNvSpPr>
          <p:nvPr>
            <p:ph type="title"/>
          </p:nvPr>
        </p:nvSpPr>
        <p:spPr>
          <a:xfrm>
            <a:off x="838200" y="-152049"/>
            <a:ext cx="10515600" cy="1325563"/>
          </a:xfrm>
        </p:spPr>
        <p:txBody>
          <a:bodyPr>
            <a:normAutofit/>
          </a:bodyPr>
          <a:lstStyle/>
          <a:p>
            <a:r>
              <a:rPr lang="en-GB" sz="3600" b="1" dirty="0">
                <a:solidFill>
                  <a:schemeClr val="bg1"/>
                </a:solidFill>
                <a:cs typeface="Calibri Light"/>
              </a:rPr>
              <a:t>Some findings from </a:t>
            </a:r>
            <a:r>
              <a:rPr lang="en-GB" sz="3600" b="1" dirty="0" err="1">
                <a:solidFill>
                  <a:schemeClr val="bg1"/>
                </a:solidFill>
                <a:cs typeface="Calibri Light"/>
              </a:rPr>
              <a:t>Kiez</a:t>
            </a:r>
            <a:r>
              <a:rPr lang="en-GB" sz="3600" b="1" dirty="0">
                <a:solidFill>
                  <a:schemeClr val="bg1"/>
                </a:solidFill>
                <a:cs typeface="Calibri Light"/>
              </a:rPr>
              <a:t> (2015)</a:t>
            </a:r>
          </a:p>
        </p:txBody>
      </p:sp>
    </p:spTree>
    <p:extLst>
      <p:ext uri="{BB962C8B-B14F-4D97-AF65-F5344CB8AC3E}">
        <p14:creationId xmlns:p14="http://schemas.microsoft.com/office/powerpoint/2010/main" val="7121409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AC8392-EB8A-9246-8733-BDDA28933E83}"/>
              </a:ext>
            </a:extLst>
          </p:cNvPr>
          <p:cNvSpPr/>
          <p:nvPr/>
        </p:nvSpPr>
        <p:spPr>
          <a:xfrm>
            <a:off x="2382839" y="2330451"/>
            <a:ext cx="2257425" cy="3032125"/>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a:t>Initial circumstances impacted teacher experience</a:t>
            </a:r>
          </a:p>
        </p:txBody>
      </p:sp>
      <p:sp>
        <p:nvSpPr>
          <p:cNvPr id="3" name="Rectangle 2">
            <a:extLst>
              <a:ext uri="{FF2B5EF4-FFF2-40B4-BE49-F238E27FC236}">
                <a16:creationId xmlns:a16="http://schemas.microsoft.com/office/drawing/2014/main" id="{1EE4D594-2571-0F47-9857-69F3556BB5C1}"/>
              </a:ext>
            </a:extLst>
          </p:cNvPr>
          <p:cNvSpPr/>
          <p:nvPr/>
        </p:nvSpPr>
        <p:spPr>
          <a:xfrm>
            <a:off x="4821239" y="2330451"/>
            <a:ext cx="2257425" cy="3032125"/>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a:t>Social capital did not reach full potential</a:t>
            </a:r>
          </a:p>
        </p:txBody>
      </p:sp>
      <p:sp>
        <p:nvSpPr>
          <p:cNvPr id="4" name="Rectangle 3">
            <a:extLst>
              <a:ext uri="{FF2B5EF4-FFF2-40B4-BE49-F238E27FC236}">
                <a16:creationId xmlns:a16="http://schemas.microsoft.com/office/drawing/2014/main" id="{783CE505-13C5-6C4F-80F9-1573E4832684}"/>
              </a:ext>
            </a:extLst>
          </p:cNvPr>
          <p:cNvSpPr/>
          <p:nvPr/>
        </p:nvSpPr>
        <p:spPr>
          <a:xfrm>
            <a:off x="7259639" y="2330451"/>
            <a:ext cx="2257425" cy="3032125"/>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a:t>Human capital of teachers impacted the development of a holistic approach to teaching and learning</a:t>
            </a:r>
          </a:p>
        </p:txBody>
      </p:sp>
      <p:sp>
        <p:nvSpPr>
          <p:cNvPr id="5" name="Oval 4">
            <a:extLst>
              <a:ext uri="{FF2B5EF4-FFF2-40B4-BE49-F238E27FC236}">
                <a16:creationId xmlns:a16="http://schemas.microsoft.com/office/drawing/2014/main" id="{AFDBCFE8-0BAE-484A-A2C3-DE46157AC6CE}"/>
              </a:ext>
            </a:extLst>
          </p:cNvPr>
          <p:cNvSpPr/>
          <p:nvPr/>
        </p:nvSpPr>
        <p:spPr>
          <a:xfrm>
            <a:off x="2886075" y="1700214"/>
            <a:ext cx="1250950" cy="1260475"/>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1</a:t>
            </a:r>
          </a:p>
        </p:txBody>
      </p:sp>
      <p:sp>
        <p:nvSpPr>
          <p:cNvPr id="6" name="Oval 5">
            <a:extLst>
              <a:ext uri="{FF2B5EF4-FFF2-40B4-BE49-F238E27FC236}">
                <a16:creationId xmlns:a16="http://schemas.microsoft.com/office/drawing/2014/main" id="{2C9D4674-9E69-A948-95F2-9B6132DC98B1}"/>
              </a:ext>
            </a:extLst>
          </p:cNvPr>
          <p:cNvSpPr/>
          <p:nvPr/>
        </p:nvSpPr>
        <p:spPr>
          <a:xfrm>
            <a:off x="5324475" y="1700214"/>
            <a:ext cx="1250950" cy="1260475"/>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2</a:t>
            </a:r>
          </a:p>
        </p:txBody>
      </p:sp>
      <p:sp>
        <p:nvSpPr>
          <p:cNvPr id="7" name="Oval 6">
            <a:extLst>
              <a:ext uri="{FF2B5EF4-FFF2-40B4-BE49-F238E27FC236}">
                <a16:creationId xmlns:a16="http://schemas.microsoft.com/office/drawing/2014/main" id="{261D3D6A-3DF5-7849-A9BC-D0DE5564BB83}"/>
              </a:ext>
            </a:extLst>
          </p:cNvPr>
          <p:cNvSpPr/>
          <p:nvPr/>
        </p:nvSpPr>
        <p:spPr>
          <a:xfrm>
            <a:off x="7762875" y="1700214"/>
            <a:ext cx="1250950" cy="1260475"/>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3</a:t>
            </a:r>
          </a:p>
        </p:txBody>
      </p:sp>
      <p:sp>
        <p:nvSpPr>
          <p:cNvPr id="21511" name="TextBox 7">
            <a:extLst>
              <a:ext uri="{FF2B5EF4-FFF2-40B4-BE49-F238E27FC236}">
                <a16:creationId xmlns:a16="http://schemas.microsoft.com/office/drawing/2014/main" id="{F71D2957-8BBE-450E-8C14-F99BB4258A2B}"/>
              </a:ext>
            </a:extLst>
          </p:cNvPr>
          <p:cNvSpPr txBox="1">
            <a:spLocks noChangeArrowheads="1"/>
          </p:cNvSpPr>
          <p:nvPr/>
        </p:nvSpPr>
        <p:spPr bwMode="auto">
          <a:xfrm>
            <a:off x="4312489" y="87823"/>
            <a:ext cx="388196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None/>
            </a:pPr>
            <a:r>
              <a:rPr lang="en-US" altLang="en-US" sz="3600" b="1">
                <a:solidFill>
                  <a:schemeClr val="bg1"/>
                </a:solidFill>
                <a:latin typeface="Calibri Light"/>
                <a:cs typeface="Calibri Light"/>
              </a:rPr>
              <a:t>Key Findings </a:t>
            </a:r>
          </a:p>
        </p:txBody>
      </p:sp>
    </p:spTree>
    <p:extLst>
      <p:ext uri="{BB962C8B-B14F-4D97-AF65-F5344CB8AC3E}">
        <p14:creationId xmlns:p14="http://schemas.microsoft.com/office/powerpoint/2010/main" val="4408946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F35544-6DDB-A445-B432-703C20648F95}"/>
              </a:ext>
            </a:extLst>
          </p:cNvPr>
          <p:cNvSpPr/>
          <p:nvPr/>
        </p:nvSpPr>
        <p:spPr>
          <a:xfrm>
            <a:off x="1878013" y="382589"/>
            <a:ext cx="8342312" cy="506253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lstStyle/>
          <a:p>
            <a:pPr>
              <a:defRPr/>
            </a:pPr>
            <a:endParaRPr lang="en-US" b="1"/>
          </a:p>
          <a:p>
            <a:pPr algn="r">
              <a:defRPr/>
            </a:pPr>
            <a:r>
              <a:rPr lang="en-US" sz="2400" b="1"/>
              <a:t>Initial circumstances impacted teacher</a:t>
            </a:r>
          </a:p>
          <a:p>
            <a:pPr algn="r">
              <a:defRPr/>
            </a:pPr>
            <a:r>
              <a:rPr lang="en-US" sz="2400" b="1"/>
              <a:t>experience and ownership</a:t>
            </a:r>
          </a:p>
        </p:txBody>
      </p:sp>
      <p:sp>
        <p:nvSpPr>
          <p:cNvPr id="4" name="Oval 3">
            <a:extLst>
              <a:ext uri="{FF2B5EF4-FFF2-40B4-BE49-F238E27FC236}">
                <a16:creationId xmlns:a16="http://schemas.microsoft.com/office/drawing/2014/main" id="{4FBC6E01-6C64-E643-A7AC-403CFA2FB344}"/>
              </a:ext>
            </a:extLst>
          </p:cNvPr>
          <p:cNvSpPr/>
          <p:nvPr/>
        </p:nvSpPr>
        <p:spPr>
          <a:xfrm>
            <a:off x="1728788" y="209550"/>
            <a:ext cx="1250950" cy="1131888"/>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1</a:t>
            </a:r>
          </a:p>
        </p:txBody>
      </p:sp>
      <p:sp>
        <p:nvSpPr>
          <p:cNvPr id="22531" name="TextBox 1">
            <a:extLst>
              <a:ext uri="{FF2B5EF4-FFF2-40B4-BE49-F238E27FC236}">
                <a16:creationId xmlns:a16="http://schemas.microsoft.com/office/drawing/2014/main" id="{B38DDC7E-BFF5-43E4-81A5-25C160C72C3D}"/>
              </a:ext>
            </a:extLst>
          </p:cNvPr>
          <p:cNvSpPr txBox="1">
            <a:spLocks noChangeArrowheads="1"/>
          </p:cNvSpPr>
          <p:nvPr/>
        </p:nvSpPr>
        <p:spPr bwMode="auto">
          <a:xfrm>
            <a:off x="2063750" y="2547938"/>
            <a:ext cx="38877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rPr>
              <a:t>“accelerate progress and catch up their peers because they came in at a deficit in reading age and literacy and numeracy scores” </a:t>
            </a:r>
            <a:r>
              <a:rPr lang="en-GB" altLang="en-US">
                <a:solidFill>
                  <a:schemeClr val="bg1"/>
                </a:solidFill>
              </a:rPr>
              <a:t>(T35, 273-274). </a:t>
            </a:r>
            <a:endParaRPr lang="en-US" altLang="en-US">
              <a:solidFill>
                <a:schemeClr val="bg1"/>
              </a:solidFill>
            </a:endParaRPr>
          </a:p>
        </p:txBody>
      </p:sp>
      <p:sp>
        <p:nvSpPr>
          <p:cNvPr id="22532" name="Rectangle 4">
            <a:extLst>
              <a:ext uri="{FF2B5EF4-FFF2-40B4-BE49-F238E27FC236}">
                <a16:creationId xmlns:a16="http://schemas.microsoft.com/office/drawing/2014/main" id="{EE27DB76-3A43-4CF4-A69F-2B636737ADFC}"/>
              </a:ext>
            </a:extLst>
          </p:cNvPr>
          <p:cNvSpPr>
            <a:spLocks noChangeArrowheads="1"/>
          </p:cNvSpPr>
          <p:nvPr/>
        </p:nvSpPr>
        <p:spPr bwMode="auto">
          <a:xfrm>
            <a:off x="6088932" y="2175625"/>
            <a:ext cx="37639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latin typeface="Times New Roman" panose="02020603050405020304" pitchFamily="18" charset="0"/>
                <a:ea typeface="Calibri" panose="020F0502020204030204" pitchFamily="34" charset="0"/>
                <a:cs typeface="Calibri" panose="020F0502020204030204" pitchFamily="34" charset="0"/>
              </a:rPr>
              <a:t>“didn’t really know initially” </a:t>
            </a:r>
            <a:r>
              <a:rPr lang="en-GB" altLang="en-US">
                <a:solidFill>
                  <a:schemeClr val="bg1"/>
                </a:solidFill>
                <a:latin typeface="Times New Roman" panose="02020603050405020304" pitchFamily="18" charset="0"/>
                <a:ea typeface="Calibri" panose="020F0502020204030204" pitchFamily="34" charset="0"/>
                <a:cs typeface="Calibri" panose="020F0502020204030204" pitchFamily="34" charset="0"/>
              </a:rPr>
              <a:t>(T11, 83) </a:t>
            </a:r>
            <a:endParaRPr lang="en-US" altLang="en-US">
              <a:solidFill>
                <a:schemeClr val="bg1"/>
              </a:solidFill>
            </a:endParaRPr>
          </a:p>
        </p:txBody>
      </p:sp>
      <p:sp>
        <p:nvSpPr>
          <p:cNvPr id="22533" name="Rectangle 5">
            <a:extLst>
              <a:ext uri="{FF2B5EF4-FFF2-40B4-BE49-F238E27FC236}">
                <a16:creationId xmlns:a16="http://schemas.microsoft.com/office/drawing/2014/main" id="{9A825FE2-DC7F-48D3-9F89-1AAADA0A7364}"/>
              </a:ext>
            </a:extLst>
          </p:cNvPr>
          <p:cNvSpPr>
            <a:spLocks noChangeArrowheads="1"/>
          </p:cNvSpPr>
          <p:nvPr/>
        </p:nvSpPr>
        <p:spPr bwMode="auto">
          <a:xfrm>
            <a:off x="6664025" y="2973389"/>
            <a:ext cx="3600450"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latin typeface="Times New Roman" panose="02020603050405020304" pitchFamily="18" charset="0"/>
                <a:ea typeface="Calibri" panose="020F0502020204030204" pitchFamily="34" charset="0"/>
                <a:cs typeface="Calibri" panose="020F0502020204030204" pitchFamily="34" charset="0"/>
              </a:rPr>
              <a:t>“thought it was just for six weeks and with development blocks”</a:t>
            </a:r>
            <a:r>
              <a:rPr lang="en-GB" altLang="en-US">
                <a:solidFill>
                  <a:schemeClr val="bg1"/>
                </a:solidFill>
                <a:latin typeface="Times New Roman" panose="02020603050405020304" pitchFamily="18" charset="0"/>
                <a:ea typeface="Calibri" panose="020F0502020204030204" pitchFamily="34" charset="0"/>
                <a:cs typeface="Calibri" panose="020F0502020204030204" pitchFamily="34" charset="0"/>
              </a:rPr>
              <a:t> (T21, 80)</a:t>
            </a:r>
            <a:r>
              <a:rPr lang="en-GB" altLang="en-US">
                <a:solidFill>
                  <a:schemeClr val="bg1"/>
                </a:solidFill>
              </a:rPr>
              <a:t> </a:t>
            </a:r>
            <a:endParaRPr lang="en-US" altLang="en-US">
              <a:solidFill>
                <a:schemeClr val="bg1"/>
              </a:solidFill>
            </a:endParaRPr>
          </a:p>
        </p:txBody>
      </p:sp>
      <p:sp>
        <p:nvSpPr>
          <p:cNvPr id="22534" name="Rectangle 6">
            <a:extLst>
              <a:ext uri="{FF2B5EF4-FFF2-40B4-BE49-F238E27FC236}">
                <a16:creationId xmlns:a16="http://schemas.microsoft.com/office/drawing/2014/main" id="{0CCDB718-4C68-40E0-9BC4-566FA307914E}"/>
              </a:ext>
            </a:extLst>
          </p:cNvPr>
          <p:cNvSpPr>
            <a:spLocks noChangeArrowheads="1"/>
          </p:cNvSpPr>
          <p:nvPr/>
        </p:nvSpPr>
        <p:spPr bwMode="auto">
          <a:xfrm>
            <a:off x="5945159" y="4180097"/>
            <a:ext cx="352901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latin typeface="Times New Roman" panose="02020603050405020304" pitchFamily="18" charset="0"/>
                <a:ea typeface="Calibri" panose="020F0502020204030204" pitchFamily="34" charset="0"/>
                <a:cs typeface="Calibri" panose="020F0502020204030204" pitchFamily="34" charset="0"/>
              </a:rPr>
              <a:t>“then we were told it was going to be for a year”</a:t>
            </a:r>
            <a:r>
              <a:rPr lang="en-GB" altLang="en-US">
                <a:solidFill>
                  <a:schemeClr val="bg1"/>
                </a:solidFill>
                <a:latin typeface="Times New Roman" panose="02020603050405020304" pitchFamily="18" charset="0"/>
                <a:ea typeface="Calibri" panose="020F0502020204030204" pitchFamily="34" charset="0"/>
                <a:cs typeface="Calibri" panose="020F0502020204030204" pitchFamily="34" charset="0"/>
              </a:rPr>
              <a:t> (T11, 82)</a:t>
            </a:r>
            <a:r>
              <a:rPr lang="en-GB" altLang="en-US">
                <a:solidFill>
                  <a:schemeClr val="bg1"/>
                </a:solidFill>
              </a:rPr>
              <a:t> </a:t>
            </a:r>
            <a:endParaRPr lang="en-US" altLang="en-US">
              <a:solidFill>
                <a:schemeClr val="bg1"/>
              </a:solidFill>
            </a:endParaRPr>
          </a:p>
        </p:txBody>
      </p:sp>
    </p:spTree>
    <p:extLst>
      <p:ext uri="{BB962C8B-B14F-4D97-AF65-F5344CB8AC3E}">
        <p14:creationId xmlns:p14="http://schemas.microsoft.com/office/powerpoint/2010/main" val="9633608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F35544-6DDB-A445-B432-703C20648F95}"/>
              </a:ext>
            </a:extLst>
          </p:cNvPr>
          <p:cNvSpPr/>
          <p:nvPr/>
        </p:nvSpPr>
        <p:spPr>
          <a:xfrm>
            <a:off x="1878013" y="382589"/>
            <a:ext cx="8342312" cy="506253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lstStyle/>
          <a:p>
            <a:pPr>
              <a:defRPr/>
            </a:pPr>
            <a:endParaRPr lang="en-US" b="1"/>
          </a:p>
          <a:p>
            <a:pPr algn="r">
              <a:defRPr/>
            </a:pPr>
            <a:r>
              <a:rPr lang="en-US" sz="2400" b="1"/>
              <a:t>Initial circumstances impacted teacher</a:t>
            </a:r>
          </a:p>
          <a:p>
            <a:pPr algn="r">
              <a:defRPr/>
            </a:pPr>
            <a:r>
              <a:rPr lang="en-US" sz="2400" b="1"/>
              <a:t>experience and ownership</a:t>
            </a:r>
          </a:p>
        </p:txBody>
      </p:sp>
      <p:sp>
        <p:nvSpPr>
          <p:cNvPr id="4" name="Oval 3">
            <a:extLst>
              <a:ext uri="{FF2B5EF4-FFF2-40B4-BE49-F238E27FC236}">
                <a16:creationId xmlns:a16="http://schemas.microsoft.com/office/drawing/2014/main" id="{4FBC6E01-6C64-E643-A7AC-403CFA2FB344}"/>
              </a:ext>
            </a:extLst>
          </p:cNvPr>
          <p:cNvSpPr/>
          <p:nvPr/>
        </p:nvSpPr>
        <p:spPr>
          <a:xfrm>
            <a:off x="1728788" y="209550"/>
            <a:ext cx="1250950" cy="1131888"/>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1</a:t>
            </a:r>
          </a:p>
        </p:txBody>
      </p:sp>
      <p:sp>
        <p:nvSpPr>
          <p:cNvPr id="23555" name="Rectangle 7">
            <a:extLst>
              <a:ext uri="{FF2B5EF4-FFF2-40B4-BE49-F238E27FC236}">
                <a16:creationId xmlns:a16="http://schemas.microsoft.com/office/drawing/2014/main" id="{BC2747BB-BE8E-48A5-80CF-2DDC323CD630}"/>
              </a:ext>
            </a:extLst>
          </p:cNvPr>
          <p:cNvSpPr>
            <a:spLocks noChangeArrowheads="1"/>
          </p:cNvSpPr>
          <p:nvPr/>
        </p:nvSpPr>
        <p:spPr bwMode="auto">
          <a:xfrm>
            <a:off x="2063751" y="2492376"/>
            <a:ext cx="374491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chemeClr val="bg1"/>
                </a:solidFill>
                <a:latin typeface="Times New Roman" panose="02020603050405020304" pitchFamily="18" charset="0"/>
                <a:ea typeface="Calibri" panose="020F0502020204030204" pitchFamily="34" charset="0"/>
                <a:cs typeface="Calibri" panose="020F0502020204030204" pitchFamily="34" charset="0"/>
              </a:rPr>
              <a:t>This initially sparked interest with one of the teachers specifically who has a </a:t>
            </a:r>
            <a:r>
              <a:rPr lang="en-GB" altLang="en-US" i="1">
                <a:solidFill>
                  <a:schemeClr val="bg1"/>
                </a:solidFill>
                <a:latin typeface="Times New Roman" panose="02020603050405020304" pitchFamily="18" charset="0"/>
                <a:ea typeface="Calibri" panose="020F0502020204030204" pitchFamily="34" charset="0"/>
                <a:cs typeface="Calibri" panose="020F0502020204030204" pitchFamily="34" charset="0"/>
              </a:rPr>
              <a:t>“primary teaching background” </a:t>
            </a:r>
            <a:r>
              <a:rPr lang="en-GB" altLang="en-US">
                <a:solidFill>
                  <a:schemeClr val="bg1"/>
                </a:solidFill>
                <a:latin typeface="Times New Roman" panose="02020603050405020304" pitchFamily="18" charset="0"/>
                <a:ea typeface="Calibri" panose="020F0502020204030204" pitchFamily="34" charset="0"/>
                <a:cs typeface="Calibri" panose="020F0502020204030204" pitchFamily="34" charset="0"/>
              </a:rPr>
              <a:t>(T11, 21) and because of this she </a:t>
            </a:r>
            <a:r>
              <a:rPr lang="en-GB" altLang="en-US" i="1">
                <a:solidFill>
                  <a:schemeClr val="bg1"/>
                </a:solidFill>
                <a:latin typeface="Times New Roman" panose="02020603050405020304" pitchFamily="18" charset="0"/>
                <a:ea typeface="Calibri" panose="020F0502020204030204" pitchFamily="34" charset="0"/>
                <a:cs typeface="Calibri" panose="020F0502020204030204" pitchFamily="34" charset="0"/>
              </a:rPr>
              <a:t>“jumped at the chance”</a:t>
            </a:r>
            <a:r>
              <a:rPr lang="en-GB" altLang="en-US">
                <a:solidFill>
                  <a:schemeClr val="bg1"/>
                </a:solidFill>
                <a:latin typeface="Times New Roman" panose="02020603050405020304" pitchFamily="18" charset="0"/>
                <a:ea typeface="Calibri" panose="020F0502020204030204" pitchFamily="34" charset="0"/>
                <a:cs typeface="Calibri" panose="020F0502020204030204" pitchFamily="34" charset="0"/>
              </a:rPr>
              <a:t> (T13, 8). </a:t>
            </a:r>
            <a:endParaRPr lang="en-US" altLang="en-US">
              <a:solidFill>
                <a:schemeClr val="bg1"/>
              </a:solidFill>
            </a:endParaRPr>
          </a:p>
        </p:txBody>
      </p:sp>
      <p:sp>
        <p:nvSpPr>
          <p:cNvPr id="23556" name="Rectangle 8">
            <a:extLst>
              <a:ext uri="{FF2B5EF4-FFF2-40B4-BE49-F238E27FC236}">
                <a16:creationId xmlns:a16="http://schemas.microsoft.com/office/drawing/2014/main" id="{FE77738C-E352-4F31-B254-19A1784F53B4}"/>
              </a:ext>
            </a:extLst>
          </p:cNvPr>
          <p:cNvSpPr>
            <a:spLocks noChangeArrowheads="1"/>
          </p:cNvSpPr>
          <p:nvPr/>
        </p:nvSpPr>
        <p:spPr bwMode="auto">
          <a:xfrm>
            <a:off x="6311900" y="1824039"/>
            <a:ext cx="3600450" cy="313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chemeClr val="bg1"/>
                </a:solidFill>
                <a:latin typeface="Times New Roman" panose="02020603050405020304" pitchFamily="18" charset="0"/>
                <a:ea typeface="Calibri" panose="020F0502020204030204" pitchFamily="34" charset="0"/>
                <a:cs typeface="Calibri" panose="020F0502020204030204" pitchFamily="34" charset="0"/>
              </a:rPr>
              <a:t>Although this has some similarities to primary teaching T1 felt that </a:t>
            </a:r>
            <a:r>
              <a:rPr lang="en-GB" altLang="en-US" i="1">
                <a:solidFill>
                  <a:schemeClr val="bg1"/>
                </a:solidFill>
                <a:latin typeface="Times New Roman" panose="02020603050405020304" pitchFamily="18" charset="0"/>
                <a:ea typeface="Calibri" panose="020F0502020204030204" pitchFamily="34" charset="0"/>
                <a:cs typeface="Calibri" panose="020F0502020204030204" pitchFamily="34" charset="0"/>
              </a:rPr>
              <a:t>“the structure they wanted was nothing like primary so that was weird for me”</a:t>
            </a:r>
            <a:r>
              <a:rPr lang="en-GB" altLang="en-US">
                <a:solidFill>
                  <a:schemeClr val="bg1"/>
                </a:solidFill>
                <a:latin typeface="Times New Roman" panose="02020603050405020304" pitchFamily="18" charset="0"/>
                <a:ea typeface="Calibri" panose="020F0502020204030204" pitchFamily="34" charset="0"/>
                <a:cs typeface="Calibri" panose="020F0502020204030204" pitchFamily="34" charset="0"/>
              </a:rPr>
              <a:t> (T11, 391) </a:t>
            </a:r>
            <a:r>
              <a:rPr lang="en-GB" altLang="en-US" i="1">
                <a:solidFill>
                  <a:schemeClr val="bg1"/>
                </a:solidFill>
                <a:latin typeface="Times New Roman" panose="02020603050405020304" pitchFamily="18" charset="0"/>
                <a:ea typeface="Calibri" panose="020F0502020204030204" pitchFamily="34" charset="0"/>
                <a:cs typeface="Calibri" panose="020F0502020204030204" pitchFamily="34" charset="0"/>
              </a:rPr>
              <a:t>“it wasn’t really primary style either – the structure of the timetable, so again I found that hard because I was like “oh it’s not really primary, it’s not what I’m use to” so that was different”</a:t>
            </a:r>
            <a:r>
              <a:rPr lang="en-GB" altLang="en-US">
                <a:solidFill>
                  <a:schemeClr val="bg1"/>
                </a:solidFill>
                <a:latin typeface="Times New Roman" panose="02020603050405020304" pitchFamily="18" charset="0"/>
                <a:ea typeface="Calibri" panose="020F0502020204030204" pitchFamily="34" charset="0"/>
                <a:cs typeface="Calibri" panose="020F0502020204030204" pitchFamily="34" charset="0"/>
              </a:rPr>
              <a:t> (T13, 71-72). </a:t>
            </a:r>
            <a:endParaRPr lang="en-US" altLang="en-US">
              <a:solidFill>
                <a:schemeClr val="bg1"/>
              </a:solidFill>
            </a:endParaRPr>
          </a:p>
        </p:txBody>
      </p:sp>
    </p:spTree>
    <p:extLst>
      <p:ext uri="{BB962C8B-B14F-4D97-AF65-F5344CB8AC3E}">
        <p14:creationId xmlns:p14="http://schemas.microsoft.com/office/powerpoint/2010/main" val="38641034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15306B7-1DB0-044C-BABF-4C140F90A260}"/>
              </a:ext>
            </a:extLst>
          </p:cNvPr>
          <p:cNvSpPr/>
          <p:nvPr/>
        </p:nvSpPr>
        <p:spPr>
          <a:xfrm>
            <a:off x="1900238" y="411163"/>
            <a:ext cx="8356600" cy="5033962"/>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lstStyle/>
          <a:p>
            <a:pPr algn="ctr">
              <a:defRPr/>
            </a:pPr>
            <a:endParaRPr lang="en-US" b="1"/>
          </a:p>
          <a:p>
            <a:pPr algn="r">
              <a:defRPr/>
            </a:pPr>
            <a:r>
              <a:rPr lang="en-US" sz="2400" b="1"/>
              <a:t>Social capital did not reach full potential</a:t>
            </a:r>
          </a:p>
        </p:txBody>
      </p:sp>
      <p:sp>
        <p:nvSpPr>
          <p:cNvPr id="5" name="Oval 4">
            <a:extLst>
              <a:ext uri="{FF2B5EF4-FFF2-40B4-BE49-F238E27FC236}">
                <a16:creationId xmlns:a16="http://schemas.microsoft.com/office/drawing/2014/main" id="{2DB18119-7626-484F-BED6-7880831FBBBE}"/>
              </a:ext>
            </a:extLst>
          </p:cNvPr>
          <p:cNvSpPr/>
          <p:nvPr/>
        </p:nvSpPr>
        <p:spPr>
          <a:xfrm>
            <a:off x="1731963" y="200026"/>
            <a:ext cx="1250950" cy="1141413"/>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2</a:t>
            </a:r>
          </a:p>
        </p:txBody>
      </p:sp>
      <p:sp>
        <p:nvSpPr>
          <p:cNvPr id="24579" name="Rectangle 1">
            <a:extLst>
              <a:ext uri="{FF2B5EF4-FFF2-40B4-BE49-F238E27FC236}">
                <a16:creationId xmlns:a16="http://schemas.microsoft.com/office/drawing/2014/main" id="{3A12867D-CFE6-4162-A376-1E4972D20AC0}"/>
              </a:ext>
            </a:extLst>
          </p:cNvPr>
          <p:cNvSpPr>
            <a:spLocks noChangeArrowheads="1"/>
          </p:cNvSpPr>
          <p:nvPr/>
        </p:nvSpPr>
        <p:spPr bwMode="auto">
          <a:xfrm>
            <a:off x="2897188" y="1374775"/>
            <a:ext cx="2736850" cy="1200150"/>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“who am I to challenge them as they are outstanding teachers”</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(T11, 404). </a:t>
            </a:r>
            <a:endParaRPr lang="en-US" altLang="en-US"/>
          </a:p>
        </p:txBody>
      </p:sp>
      <p:sp>
        <p:nvSpPr>
          <p:cNvPr id="24580" name="Rectangle 12">
            <a:extLst>
              <a:ext uri="{FF2B5EF4-FFF2-40B4-BE49-F238E27FC236}">
                <a16:creationId xmlns:a16="http://schemas.microsoft.com/office/drawing/2014/main" id="{97669714-DE9E-4A40-9B5E-6BD71EA8D066}"/>
              </a:ext>
            </a:extLst>
          </p:cNvPr>
          <p:cNvSpPr>
            <a:spLocks noChangeArrowheads="1"/>
          </p:cNvSpPr>
          <p:nvPr/>
        </p:nvSpPr>
        <p:spPr bwMode="auto">
          <a:xfrm>
            <a:off x="6986588" y="1860551"/>
            <a:ext cx="2736850" cy="2308225"/>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I feel a bit unsupported sometimes because I feel like they have just sort of said “right get on with it”</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(T21, 304)</a:t>
            </a:r>
          </a:p>
          <a:p>
            <a:endPar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“so from then it was sort of left to us” </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(T13, 60)</a:t>
            </a:r>
            <a:r>
              <a:rPr lang="en-GB" altLang="en-US"/>
              <a:t> </a:t>
            </a:r>
            <a:endParaRPr lang="en-US" altLang="en-US"/>
          </a:p>
        </p:txBody>
      </p:sp>
      <p:sp>
        <p:nvSpPr>
          <p:cNvPr id="24581" name="Rectangle 13">
            <a:extLst>
              <a:ext uri="{FF2B5EF4-FFF2-40B4-BE49-F238E27FC236}">
                <a16:creationId xmlns:a16="http://schemas.microsoft.com/office/drawing/2014/main" id="{B13BD8E0-B1DE-40E5-A488-9114BC008932}"/>
              </a:ext>
            </a:extLst>
          </p:cNvPr>
          <p:cNvSpPr>
            <a:spLocks noChangeArrowheads="1"/>
          </p:cNvSpPr>
          <p:nvPr/>
        </p:nvSpPr>
        <p:spPr bwMode="auto">
          <a:xfrm>
            <a:off x="2079626" y="2928939"/>
            <a:ext cx="4373563" cy="2308225"/>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“No I just decided what was right for [the children]”</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(T13, 95)</a:t>
            </a:r>
            <a:r>
              <a:rPr lang="en-GB" altLang="en-US"/>
              <a:t> </a:t>
            </a:r>
          </a:p>
          <a:p>
            <a:endParaRPr lang="en-GB" altLang="en-US"/>
          </a:p>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“I think if I had my own way I would have just done it on my own, like in primary you just do it you never get teams of departments you just- you’ve got your class and you just plan it”</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(T13, 80-83)</a:t>
            </a:r>
            <a:r>
              <a:rPr lang="en-GB" altLang="en-US"/>
              <a:t> </a:t>
            </a:r>
            <a:endParaRPr lang="en-US" altLang="en-US"/>
          </a:p>
        </p:txBody>
      </p:sp>
    </p:spTree>
    <p:extLst>
      <p:ext uri="{BB962C8B-B14F-4D97-AF65-F5344CB8AC3E}">
        <p14:creationId xmlns:p14="http://schemas.microsoft.com/office/powerpoint/2010/main" val="1517000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0E37966-C494-6646-B5ED-32283367026C}"/>
              </a:ext>
            </a:extLst>
          </p:cNvPr>
          <p:cNvSpPr/>
          <p:nvPr/>
        </p:nvSpPr>
        <p:spPr>
          <a:xfrm>
            <a:off x="1931988" y="438151"/>
            <a:ext cx="8297862" cy="5006975"/>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lstStyle/>
          <a:p>
            <a:pPr algn="ctr">
              <a:defRPr/>
            </a:pPr>
            <a:r>
              <a:rPr lang="en-US"/>
              <a:t>                       </a:t>
            </a:r>
          </a:p>
          <a:p>
            <a:pPr algn="r">
              <a:defRPr/>
            </a:pPr>
            <a:r>
              <a:rPr lang="en-US"/>
              <a:t>                       </a:t>
            </a:r>
            <a:r>
              <a:rPr lang="en-US" sz="2400" b="1"/>
              <a:t>Human capital of teachers impacted the development of a holistic approach to teaching and learning</a:t>
            </a:r>
            <a:endParaRPr lang="en-US" b="1"/>
          </a:p>
        </p:txBody>
      </p:sp>
      <p:sp>
        <p:nvSpPr>
          <p:cNvPr id="6" name="Oval 5">
            <a:extLst>
              <a:ext uri="{FF2B5EF4-FFF2-40B4-BE49-F238E27FC236}">
                <a16:creationId xmlns:a16="http://schemas.microsoft.com/office/drawing/2014/main" id="{EEB906EA-F4D2-BC44-920B-1A591FC537EE}"/>
              </a:ext>
            </a:extLst>
          </p:cNvPr>
          <p:cNvSpPr/>
          <p:nvPr/>
        </p:nvSpPr>
        <p:spPr>
          <a:xfrm>
            <a:off x="1725613" y="190500"/>
            <a:ext cx="1250950" cy="1150938"/>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3</a:t>
            </a:r>
          </a:p>
        </p:txBody>
      </p:sp>
      <p:sp>
        <p:nvSpPr>
          <p:cNvPr id="25603" name="Rectangle 3">
            <a:extLst>
              <a:ext uri="{FF2B5EF4-FFF2-40B4-BE49-F238E27FC236}">
                <a16:creationId xmlns:a16="http://schemas.microsoft.com/office/drawing/2014/main" id="{8BA17453-57F5-4F21-A8FC-22647EA9843E}"/>
              </a:ext>
            </a:extLst>
          </p:cNvPr>
          <p:cNvSpPr>
            <a:spLocks noChangeArrowheads="1"/>
          </p:cNvSpPr>
          <p:nvPr/>
        </p:nvSpPr>
        <p:spPr bwMode="auto">
          <a:xfrm>
            <a:off x="12631738" y="-1543050"/>
            <a:ext cx="4572000" cy="230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“children have said they play the same games for most of the time and then the end of the day they can go and play with the equipment”</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and </a:t>
            </a:r>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“try and remember what [they] did with Pete (circus professional)”</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(RO1, 83-85), </a:t>
            </a:r>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“circus arts instruction treated as PE lesson – add-on, 45 mins at the end of the day, something they have to do”</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(RO4, 27-30). </a:t>
            </a:r>
            <a:endParaRPr lang="en-US" altLang="en-US"/>
          </a:p>
        </p:txBody>
      </p:sp>
      <p:sp>
        <p:nvSpPr>
          <p:cNvPr id="7" name="Rectangle 6">
            <a:extLst>
              <a:ext uri="{FF2B5EF4-FFF2-40B4-BE49-F238E27FC236}">
                <a16:creationId xmlns:a16="http://schemas.microsoft.com/office/drawing/2014/main" id="{6D2DD988-A2EF-8C47-8B8E-694C0D856698}"/>
              </a:ext>
            </a:extLst>
          </p:cNvPr>
          <p:cNvSpPr/>
          <p:nvPr/>
        </p:nvSpPr>
        <p:spPr>
          <a:xfrm>
            <a:off x="12568238" y="784226"/>
            <a:ext cx="4572000" cy="873125"/>
          </a:xfrm>
          <a:prstGeom prst="rect">
            <a:avLst/>
          </a:prstGeom>
        </p:spPr>
        <p:txBody>
          <a:bodyPr>
            <a:spAutoFit/>
          </a:bodyPr>
          <a:lstStyle/>
          <a:p>
            <a:pPr algn="just">
              <a:lnSpc>
                <a:spcPct val="150000"/>
              </a:lnSpc>
              <a:defRPr/>
            </a:pPr>
            <a:r>
              <a:rPr lang="en-US" i="1">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“maybe in PE”</a:t>
            </a:r>
            <a:r>
              <a:rPr lang="en-US">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 (T16, 191), </a:t>
            </a:r>
            <a:r>
              <a:rPr lang="en-US" i="1">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“treat it like a PE lesson”</a:t>
            </a:r>
            <a:r>
              <a:rPr lang="en-US">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 (T27, 250).</a:t>
            </a:r>
            <a:endParaRPr lang="en-GB">
              <a:solidFill>
                <a:srgbClr val="000000"/>
              </a:solidFill>
              <a:uFill>
                <a:solidFill>
                  <a:srgbClr val="000000"/>
                </a:solidFill>
              </a:uFill>
              <a:latin typeface="Cambria" panose="02040503050406030204" pitchFamily="18" charset="0"/>
              <a:ea typeface="Arial Unicode MS" panose="020B0604020202020204" pitchFamily="34" charset="-128"/>
              <a:cs typeface="Arial Unicode MS" panose="020B0604020202020204" pitchFamily="34" charset="-128"/>
            </a:endParaRPr>
          </a:p>
        </p:txBody>
      </p:sp>
      <p:sp>
        <p:nvSpPr>
          <p:cNvPr id="25605" name="Rectangle 7">
            <a:extLst>
              <a:ext uri="{FF2B5EF4-FFF2-40B4-BE49-F238E27FC236}">
                <a16:creationId xmlns:a16="http://schemas.microsoft.com/office/drawing/2014/main" id="{CE4F0A4C-F264-4DC8-8A9E-653BCD1A84BD}"/>
              </a:ext>
            </a:extLst>
          </p:cNvPr>
          <p:cNvSpPr>
            <a:spLocks noChangeArrowheads="1"/>
          </p:cNvSpPr>
          <p:nvPr/>
        </p:nvSpPr>
        <p:spPr bwMode="auto">
          <a:xfrm>
            <a:off x="12949238" y="7269163"/>
            <a:ext cx="4572000"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“were getting quite hyper after it”</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(T21, 18-19) and it </a:t>
            </a:r>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“would disrupt them too much”</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(T11, 211). Teachers therefore did </a:t>
            </a:r>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“anything physical in the afternoon because that is when it is best suited”</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(T21, 236). </a:t>
            </a:r>
            <a:endParaRPr lang="en-US" altLang="en-US"/>
          </a:p>
        </p:txBody>
      </p:sp>
      <p:sp>
        <p:nvSpPr>
          <p:cNvPr id="25606" name="Rectangle 8">
            <a:extLst>
              <a:ext uri="{FF2B5EF4-FFF2-40B4-BE49-F238E27FC236}">
                <a16:creationId xmlns:a16="http://schemas.microsoft.com/office/drawing/2014/main" id="{E3901DA9-FCDA-430F-9BB3-AFE6FD7DEA55}"/>
              </a:ext>
            </a:extLst>
          </p:cNvPr>
          <p:cNvSpPr>
            <a:spLocks noChangeArrowheads="1"/>
          </p:cNvSpPr>
          <p:nvPr/>
        </p:nvSpPr>
        <p:spPr bwMode="auto">
          <a:xfrm>
            <a:off x="12949238" y="8682038"/>
            <a:ext cx="45720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“you have lost them in the afternoon haven’t you, the concentration is like a reception class” </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(T11, 239). </a:t>
            </a:r>
            <a:endParaRPr lang="en-US" altLang="en-US"/>
          </a:p>
        </p:txBody>
      </p:sp>
      <p:sp>
        <p:nvSpPr>
          <p:cNvPr id="25607" name="Rectangle 9">
            <a:extLst>
              <a:ext uri="{FF2B5EF4-FFF2-40B4-BE49-F238E27FC236}">
                <a16:creationId xmlns:a16="http://schemas.microsoft.com/office/drawing/2014/main" id="{C7006C8E-38CA-4A86-86FC-63A021A12FDB}"/>
              </a:ext>
            </a:extLst>
          </p:cNvPr>
          <p:cNvSpPr>
            <a:spLocks noChangeArrowheads="1"/>
          </p:cNvSpPr>
          <p:nvPr/>
        </p:nvSpPr>
        <p:spPr bwMode="auto">
          <a:xfrm>
            <a:off x="-5724525" y="3441701"/>
            <a:ext cx="457200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According to the lead teachers, the activities that </a:t>
            </a:r>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“gave the children choices of tasks…did not work”</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(T21,40-42</a:t>
            </a:r>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a:t>
            </a:r>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“When we had the children in we thought</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a:t>
            </a:r>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“no it’s not going to work” letting the children choose, certain characters couldn’t do that</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(T13, 32-33). </a:t>
            </a:r>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“I think they find it more calming when there is more structure, it’s like when you give them freedom they are like “oh I don’t know what to do with it” so I think they like structure”</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(T11, 185-187). </a:t>
            </a:r>
            <a:endParaRPr lang="en-US" altLang="en-US"/>
          </a:p>
        </p:txBody>
      </p:sp>
      <p:sp>
        <p:nvSpPr>
          <p:cNvPr id="25608" name="Rectangle 10">
            <a:extLst>
              <a:ext uri="{FF2B5EF4-FFF2-40B4-BE49-F238E27FC236}">
                <a16:creationId xmlns:a16="http://schemas.microsoft.com/office/drawing/2014/main" id="{FC6CC67A-1543-4BAC-B950-27C1F150167E}"/>
              </a:ext>
            </a:extLst>
          </p:cNvPr>
          <p:cNvSpPr>
            <a:spLocks noChangeArrowheads="1"/>
          </p:cNvSpPr>
          <p:nvPr/>
        </p:nvSpPr>
        <p:spPr bwMode="auto">
          <a:xfrm>
            <a:off x="12949238" y="4984751"/>
            <a:ext cx="45720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“We didn’t have the time to, because we are here and now, and we are trying to make it as engaging as we can, and if we had time to make it more practical, then I think we probably would but, because it might help, but with some of those children, getting them back then, settled might gee them up a bit more”</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(T21, 179-182). </a:t>
            </a:r>
            <a:endParaRPr lang="en-US" altLang="en-US"/>
          </a:p>
        </p:txBody>
      </p:sp>
      <p:sp>
        <p:nvSpPr>
          <p:cNvPr id="25609" name="Rectangle 11">
            <a:extLst>
              <a:ext uri="{FF2B5EF4-FFF2-40B4-BE49-F238E27FC236}">
                <a16:creationId xmlns:a16="http://schemas.microsoft.com/office/drawing/2014/main" id="{2A9B02E5-CA0F-4990-9062-0A20A582BA16}"/>
              </a:ext>
            </a:extLst>
          </p:cNvPr>
          <p:cNvSpPr>
            <a:spLocks noChangeArrowheads="1"/>
          </p:cNvSpPr>
          <p:nvPr/>
        </p:nvSpPr>
        <p:spPr bwMode="auto">
          <a:xfrm>
            <a:off x="3562350" y="-2305050"/>
            <a:ext cx="4572000" cy="230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Fullan (2002: 6) refers to as an “implementation dip”. Where, in the early stages of trying something new, complications and difficulties arise. The fear of change or the lack of technical knowledge and skills to make change work can have a detrimental effect on many innovations that require new skills or understanding</a:t>
            </a:r>
            <a:r>
              <a:rPr lang="en-GB" altLang="en-US"/>
              <a:t> </a:t>
            </a:r>
            <a:endParaRPr lang="en-US" altLang="en-US"/>
          </a:p>
        </p:txBody>
      </p:sp>
      <p:sp>
        <p:nvSpPr>
          <p:cNvPr id="25610" name="Rectangle 12">
            <a:extLst>
              <a:ext uri="{FF2B5EF4-FFF2-40B4-BE49-F238E27FC236}">
                <a16:creationId xmlns:a16="http://schemas.microsoft.com/office/drawing/2014/main" id="{91F3D7B2-2CD0-4B1D-BC6D-98E8131FDF4D}"/>
              </a:ext>
            </a:extLst>
          </p:cNvPr>
          <p:cNvSpPr>
            <a:spLocks noChangeArrowheads="1"/>
          </p:cNvSpPr>
          <p:nvPr/>
        </p:nvSpPr>
        <p:spPr bwMode="auto">
          <a:xfrm>
            <a:off x="-5041900" y="-1603375"/>
            <a:ext cx="4572000" cy="369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When reflecting on the approach the teachers did not think they succeeded in making it a fully holistic approach because </a:t>
            </a:r>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“I think it was more about circus rather than learning”</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(T16, 267). When answering the same question the second teacher shows openness and understanding that own ability may have played a part </a:t>
            </a:r>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“I don’t think I am confident in delivering that way, so I think that might have hindered it. I think I was more reluctant and was like “ok, let’s do a little bit of it” and then go back to maybe just reading and writing and sitting down”</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(T27, 298-300). </a:t>
            </a:r>
            <a:endParaRPr lang="en-US" altLang="en-US"/>
          </a:p>
        </p:txBody>
      </p:sp>
      <p:sp>
        <p:nvSpPr>
          <p:cNvPr id="25611" name="TextBox 13">
            <a:extLst>
              <a:ext uri="{FF2B5EF4-FFF2-40B4-BE49-F238E27FC236}">
                <a16:creationId xmlns:a16="http://schemas.microsoft.com/office/drawing/2014/main" id="{41B80422-BDBB-4CFA-AF36-8B7D0F19CFAA}"/>
              </a:ext>
            </a:extLst>
          </p:cNvPr>
          <p:cNvSpPr txBox="1">
            <a:spLocks noChangeArrowheads="1"/>
          </p:cNvSpPr>
          <p:nvPr/>
        </p:nvSpPr>
        <p:spPr bwMode="auto">
          <a:xfrm>
            <a:off x="-5041900" y="6858001"/>
            <a:ext cx="363696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a:t>Teacher had organized room in individual desks – research observation notes needed</a:t>
            </a:r>
          </a:p>
        </p:txBody>
      </p:sp>
      <p:sp>
        <p:nvSpPr>
          <p:cNvPr id="25612" name="Content Placeholder 2">
            <a:extLst>
              <a:ext uri="{FF2B5EF4-FFF2-40B4-BE49-F238E27FC236}">
                <a16:creationId xmlns:a16="http://schemas.microsoft.com/office/drawing/2014/main" id="{78F84086-3277-45C6-B6CD-E9D67706762F}"/>
              </a:ext>
            </a:extLst>
          </p:cNvPr>
          <p:cNvSpPr txBox="1">
            <a:spLocks noChangeArrowheads="1"/>
          </p:cNvSpPr>
          <p:nvPr/>
        </p:nvSpPr>
        <p:spPr bwMode="auto">
          <a:xfrm>
            <a:off x="2614613" y="2089150"/>
            <a:ext cx="6794500" cy="301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r>
              <a:rPr lang="en-US" altLang="en-US" sz="2400">
                <a:solidFill>
                  <a:schemeClr val="bg1"/>
                </a:solidFill>
              </a:rPr>
              <a:t>Understanding and skills for holistic, child-led, embodied pedagogies</a:t>
            </a:r>
          </a:p>
          <a:p>
            <a:endParaRPr lang="en-US" altLang="en-US" sz="2400">
              <a:solidFill>
                <a:schemeClr val="bg1"/>
              </a:solidFill>
            </a:endParaRPr>
          </a:p>
          <a:p>
            <a:r>
              <a:rPr lang="en-US" altLang="en-US" sz="2400">
                <a:solidFill>
                  <a:schemeClr val="bg1"/>
                </a:solidFill>
              </a:rPr>
              <a:t>Teacher values and philosophies</a:t>
            </a:r>
          </a:p>
          <a:p>
            <a:endParaRPr lang="en-US" altLang="en-US" sz="2400">
              <a:solidFill>
                <a:schemeClr val="bg1"/>
              </a:solidFill>
            </a:endParaRPr>
          </a:p>
          <a:p>
            <a:r>
              <a:rPr lang="en-US" altLang="en-US" sz="2400">
                <a:solidFill>
                  <a:schemeClr val="bg1"/>
                </a:solidFill>
              </a:rPr>
              <a:t>“Implementation dip” (Fullan, 2002: 6)</a:t>
            </a:r>
          </a:p>
        </p:txBody>
      </p:sp>
    </p:spTree>
    <p:extLst>
      <p:ext uri="{BB962C8B-B14F-4D97-AF65-F5344CB8AC3E}">
        <p14:creationId xmlns:p14="http://schemas.microsoft.com/office/powerpoint/2010/main" val="12985272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ext Placeholder 2">
            <a:extLst>
              <a:ext uri="{FF2B5EF4-FFF2-40B4-BE49-F238E27FC236}">
                <a16:creationId xmlns:a16="http://schemas.microsoft.com/office/drawing/2014/main" id="{C97E933D-B9AC-4A12-99D7-FF18BF8D01B3}"/>
              </a:ext>
            </a:extLst>
          </p:cNvPr>
          <p:cNvSpPr>
            <a:spLocks noGrp="1"/>
          </p:cNvSpPr>
          <p:nvPr>
            <p:ph type="body" idx="1"/>
          </p:nvPr>
        </p:nvSpPr>
        <p:spPr>
          <a:xfrm>
            <a:off x="1790700" y="260351"/>
            <a:ext cx="4040188" cy="639763"/>
          </a:xfrm>
        </p:spPr>
        <p:txBody>
          <a:bodyPr>
            <a:noAutofit/>
          </a:bodyPr>
          <a:lstStyle/>
          <a:p>
            <a:r>
              <a:rPr lang="en-US" altLang="en-US" sz="2800">
                <a:solidFill>
                  <a:schemeClr val="bg1"/>
                </a:solidFill>
              </a:rPr>
              <a:t>Understanding and skills</a:t>
            </a:r>
          </a:p>
        </p:txBody>
      </p:sp>
      <p:sp>
        <p:nvSpPr>
          <p:cNvPr id="26626" name="Content Placeholder 3">
            <a:extLst>
              <a:ext uri="{FF2B5EF4-FFF2-40B4-BE49-F238E27FC236}">
                <a16:creationId xmlns:a16="http://schemas.microsoft.com/office/drawing/2014/main" id="{25D93E05-A282-470D-8B25-C44EA8FB806E}"/>
              </a:ext>
            </a:extLst>
          </p:cNvPr>
          <p:cNvSpPr>
            <a:spLocks noGrp="1"/>
          </p:cNvSpPr>
          <p:nvPr>
            <p:ph sz="half" idx="2"/>
          </p:nvPr>
        </p:nvSpPr>
        <p:spPr>
          <a:xfrm>
            <a:off x="-4429125" y="1412875"/>
            <a:ext cx="4040187" cy="4464050"/>
          </a:xfrm>
        </p:spPr>
        <p:txBody>
          <a:bodyPr/>
          <a:lstStyle/>
          <a:p>
            <a:endParaRPr lang="en-US" altLang="en-US"/>
          </a:p>
        </p:txBody>
      </p:sp>
      <p:sp>
        <p:nvSpPr>
          <p:cNvPr id="26627" name="Text Placeholder 4">
            <a:extLst>
              <a:ext uri="{FF2B5EF4-FFF2-40B4-BE49-F238E27FC236}">
                <a16:creationId xmlns:a16="http://schemas.microsoft.com/office/drawing/2014/main" id="{5CF06390-D504-4CBA-B435-AE333E837D28}"/>
              </a:ext>
            </a:extLst>
          </p:cNvPr>
          <p:cNvSpPr>
            <a:spLocks noGrp="1"/>
          </p:cNvSpPr>
          <p:nvPr>
            <p:ph type="body" sz="quarter" idx="3"/>
          </p:nvPr>
        </p:nvSpPr>
        <p:spPr>
          <a:xfrm>
            <a:off x="6442196" y="245974"/>
            <a:ext cx="4041775" cy="639763"/>
          </a:xfrm>
        </p:spPr>
        <p:txBody>
          <a:bodyPr>
            <a:normAutofit/>
          </a:bodyPr>
          <a:lstStyle/>
          <a:p>
            <a:pPr algn="r"/>
            <a:r>
              <a:rPr lang="en-US" altLang="en-US" sz="2800">
                <a:solidFill>
                  <a:schemeClr val="bg1"/>
                </a:solidFill>
              </a:rPr>
              <a:t>Values and Philosophies</a:t>
            </a:r>
            <a:endParaRPr lang="en-US" altLang="en-US" sz="2800">
              <a:solidFill>
                <a:schemeClr val="bg1"/>
              </a:solidFill>
              <a:cs typeface="Calibri"/>
            </a:endParaRPr>
          </a:p>
        </p:txBody>
      </p:sp>
      <p:sp>
        <p:nvSpPr>
          <p:cNvPr id="26628" name="Content Placeholder 5">
            <a:extLst>
              <a:ext uri="{FF2B5EF4-FFF2-40B4-BE49-F238E27FC236}">
                <a16:creationId xmlns:a16="http://schemas.microsoft.com/office/drawing/2014/main" id="{72A720F1-6B40-4F48-9846-8B9901AD1F57}"/>
              </a:ext>
            </a:extLst>
          </p:cNvPr>
          <p:cNvSpPr>
            <a:spLocks noGrp="1"/>
          </p:cNvSpPr>
          <p:nvPr>
            <p:ph sz="quarter" idx="4"/>
          </p:nvPr>
        </p:nvSpPr>
        <p:spPr>
          <a:xfrm>
            <a:off x="12804775" y="900113"/>
            <a:ext cx="4041775" cy="4464050"/>
          </a:xfrm>
        </p:spPr>
        <p:txBody>
          <a:bodyPr/>
          <a:lstStyle/>
          <a:p>
            <a:endParaRPr lang="en-US" altLang="en-US"/>
          </a:p>
        </p:txBody>
      </p:sp>
      <p:sp>
        <p:nvSpPr>
          <p:cNvPr id="26629" name="Rectangle 6">
            <a:extLst>
              <a:ext uri="{FF2B5EF4-FFF2-40B4-BE49-F238E27FC236}">
                <a16:creationId xmlns:a16="http://schemas.microsoft.com/office/drawing/2014/main" id="{5F6BC288-8D15-4D69-8024-B4508CC66D05}"/>
              </a:ext>
            </a:extLst>
          </p:cNvPr>
          <p:cNvSpPr>
            <a:spLocks noChangeArrowheads="1"/>
          </p:cNvSpPr>
          <p:nvPr/>
        </p:nvSpPr>
        <p:spPr bwMode="auto">
          <a:xfrm>
            <a:off x="1790700" y="1125538"/>
            <a:ext cx="4224338" cy="246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When reflecting on the approach the teachers did not think they succeeded in making it a fully holistic approach because </a:t>
            </a:r>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“I think it was more about circus rather than learning”</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 (T16, 267). When answering the same question the second teacher shows openness and understanding that own ability may have played a part </a:t>
            </a:r>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“I don’t think I am confident in delivering that way, so I think that might have hindered it. I think I was more reluctant and was like “ok, let’s do a little bit of it” and then go back to maybe just reading and writing and sitting down”</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 (T27, 298-300). </a:t>
            </a:r>
            <a:endParaRPr lang="en-US" altLang="en-US" sz="1400"/>
          </a:p>
        </p:txBody>
      </p:sp>
      <p:sp>
        <p:nvSpPr>
          <p:cNvPr id="26630" name="Rectangle 7">
            <a:extLst>
              <a:ext uri="{FF2B5EF4-FFF2-40B4-BE49-F238E27FC236}">
                <a16:creationId xmlns:a16="http://schemas.microsoft.com/office/drawing/2014/main" id="{5AD18B2E-29BC-4B31-8401-F9FB0FDEB1D9}"/>
              </a:ext>
            </a:extLst>
          </p:cNvPr>
          <p:cNvSpPr>
            <a:spLocks noChangeArrowheads="1"/>
          </p:cNvSpPr>
          <p:nvPr/>
        </p:nvSpPr>
        <p:spPr bwMode="auto">
          <a:xfrm>
            <a:off x="1709738" y="3587751"/>
            <a:ext cx="4305300" cy="2030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According to the lead teachers, the activities that </a:t>
            </a:r>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“gave the children choices of tasks…did not work”</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 (T21,40-42</a:t>
            </a:r>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 </a:t>
            </a:r>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“When we had the children in we thought</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 </a:t>
            </a:r>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“no it’s not going to work” letting the children choose, certain characters couldn’t do that</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 (T13, 32-33). </a:t>
            </a:r>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“I think they find it more calming when there is more structure, it’s like when you give them freedom they are like “oh I don’t know what to do with it” so I think they like structure”</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 (T11, 185-187). </a:t>
            </a:r>
            <a:endParaRPr lang="en-US" altLang="en-US" sz="1400"/>
          </a:p>
        </p:txBody>
      </p:sp>
      <p:sp>
        <p:nvSpPr>
          <p:cNvPr id="26631" name="Rectangle 8">
            <a:extLst>
              <a:ext uri="{FF2B5EF4-FFF2-40B4-BE49-F238E27FC236}">
                <a16:creationId xmlns:a16="http://schemas.microsoft.com/office/drawing/2014/main" id="{EBF83128-1BD1-436A-BE89-DEF80CD45B8D}"/>
              </a:ext>
            </a:extLst>
          </p:cNvPr>
          <p:cNvSpPr>
            <a:spLocks noChangeArrowheads="1"/>
          </p:cNvSpPr>
          <p:nvPr/>
        </p:nvSpPr>
        <p:spPr bwMode="auto">
          <a:xfrm>
            <a:off x="6726238" y="3605214"/>
            <a:ext cx="3484562" cy="116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“One big change is how the tables are not in group shape, but desks are now separated, when asked why this had happened the teacher said that the “children were more focused””</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 (RO4, 5-9)</a:t>
            </a:r>
            <a:r>
              <a:rPr lang="en-GB" altLang="en-US" sz="1400"/>
              <a:t> </a:t>
            </a:r>
            <a:endParaRPr lang="en-US" altLang="en-US" sz="1400"/>
          </a:p>
        </p:txBody>
      </p:sp>
      <p:sp>
        <p:nvSpPr>
          <p:cNvPr id="26632" name="Rectangle 9">
            <a:extLst>
              <a:ext uri="{FF2B5EF4-FFF2-40B4-BE49-F238E27FC236}">
                <a16:creationId xmlns:a16="http://schemas.microsoft.com/office/drawing/2014/main" id="{FFE8355C-069B-4424-81BD-392FACE8FD5C}"/>
              </a:ext>
            </a:extLst>
          </p:cNvPr>
          <p:cNvSpPr>
            <a:spLocks noChangeArrowheads="1"/>
          </p:cNvSpPr>
          <p:nvPr/>
        </p:nvSpPr>
        <p:spPr bwMode="auto">
          <a:xfrm>
            <a:off x="6726239" y="1411288"/>
            <a:ext cx="3698875"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Talking about more practical tasks</a:t>
            </a:r>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“[the children] were getting quite hyper after it”</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 (T21, 18-19) and it </a:t>
            </a:r>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“would disrupt them too much”</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 (T11, 211). Teachers therefore did </a:t>
            </a:r>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“anything physical in the afternoon because that is when it is best suited”</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 (T21, 236). </a:t>
            </a:r>
            <a:endParaRPr lang="en-US" altLang="en-US" sz="1400"/>
          </a:p>
        </p:txBody>
      </p:sp>
      <p:sp>
        <p:nvSpPr>
          <p:cNvPr id="26633" name="Rectangle 10">
            <a:extLst>
              <a:ext uri="{FF2B5EF4-FFF2-40B4-BE49-F238E27FC236}">
                <a16:creationId xmlns:a16="http://schemas.microsoft.com/office/drawing/2014/main" id="{79225965-9263-40BB-A15F-460F1F61D5BD}"/>
              </a:ext>
            </a:extLst>
          </p:cNvPr>
          <p:cNvSpPr>
            <a:spLocks noChangeArrowheads="1"/>
          </p:cNvSpPr>
          <p:nvPr/>
        </p:nvSpPr>
        <p:spPr bwMode="auto">
          <a:xfrm>
            <a:off x="6716713" y="2762250"/>
            <a:ext cx="3700462"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i="1">
                <a:solidFill>
                  <a:srgbClr val="000000"/>
                </a:solidFill>
                <a:latin typeface="Times New Roman" panose="02020603050405020304" pitchFamily="18" charset="0"/>
                <a:ea typeface="Calibri" panose="020F0502020204030204" pitchFamily="34" charset="0"/>
                <a:cs typeface="Calibri" panose="020F0502020204030204" pitchFamily="34" charset="0"/>
              </a:rPr>
              <a:t>“you have lost them in the afternoon haven’t you, the concentration is like a reception class” </a:t>
            </a:r>
            <a:r>
              <a:rPr lang="en-GB" altLang="en-US" sz="1400">
                <a:solidFill>
                  <a:srgbClr val="000000"/>
                </a:solidFill>
                <a:latin typeface="Times New Roman" panose="02020603050405020304" pitchFamily="18" charset="0"/>
                <a:ea typeface="Calibri" panose="020F0502020204030204" pitchFamily="34" charset="0"/>
                <a:cs typeface="Calibri" panose="020F0502020204030204" pitchFamily="34" charset="0"/>
              </a:rPr>
              <a:t>(T11, 239). </a:t>
            </a:r>
            <a:endParaRPr lang="en-US" altLang="en-US" sz="1400"/>
          </a:p>
        </p:txBody>
      </p:sp>
    </p:spTree>
    <p:extLst>
      <p:ext uri="{BB962C8B-B14F-4D97-AF65-F5344CB8AC3E}">
        <p14:creationId xmlns:p14="http://schemas.microsoft.com/office/powerpoint/2010/main" val="19824771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7B430-951B-49C6-B800-4FFEA250D2C3}"/>
              </a:ext>
            </a:extLst>
          </p:cNvPr>
          <p:cNvSpPr>
            <a:spLocks noGrp="1"/>
          </p:cNvSpPr>
          <p:nvPr>
            <p:ph type="title"/>
          </p:nvPr>
        </p:nvSpPr>
        <p:spPr>
          <a:xfrm>
            <a:off x="3528820" y="-154268"/>
            <a:ext cx="10515600" cy="1325563"/>
          </a:xfrm>
        </p:spPr>
        <p:txBody>
          <a:bodyPr/>
          <a:lstStyle/>
          <a:p>
            <a:r>
              <a:rPr lang="en-US" b="1" dirty="0">
                <a:solidFill>
                  <a:schemeClr val="bg1"/>
                </a:solidFill>
                <a:cs typeface="Calibri Light"/>
              </a:rPr>
              <a:t>Thinking of futures</a:t>
            </a:r>
            <a:endParaRPr lang="en-US" dirty="0">
              <a:solidFill>
                <a:schemeClr val="bg1"/>
              </a:solidFill>
              <a:cs typeface="Calibri Light"/>
            </a:endParaRPr>
          </a:p>
        </p:txBody>
      </p:sp>
      <p:sp>
        <p:nvSpPr>
          <p:cNvPr id="3" name="Content Placeholder 2">
            <a:extLst>
              <a:ext uri="{FF2B5EF4-FFF2-40B4-BE49-F238E27FC236}">
                <a16:creationId xmlns:a16="http://schemas.microsoft.com/office/drawing/2014/main" id="{916266A3-0714-4AC1-ABD7-3E016B399A4E}"/>
              </a:ext>
            </a:extLst>
          </p:cNvPr>
          <p:cNvSpPr>
            <a:spLocks noGrp="1"/>
          </p:cNvSpPr>
          <p:nvPr>
            <p:ph idx="1"/>
          </p:nvPr>
        </p:nvSpPr>
        <p:spPr>
          <a:xfrm>
            <a:off x="507769" y="2419946"/>
            <a:ext cx="11353306" cy="3101290"/>
          </a:xfrm>
        </p:spPr>
        <p:txBody>
          <a:bodyPr vert="horz" lIns="91440" tIns="45720" rIns="91440" bIns="45720" rtlCol="0" anchor="t">
            <a:normAutofit/>
          </a:bodyPr>
          <a:lstStyle/>
          <a:p>
            <a:r>
              <a:rPr lang="en-US" dirty="0">
                <a:cs typeface="Calibri"/>
              </a:rPr>
              <a:t>What could be the future options for physical education?</a:t>
            </a:r>
          </a:p>
          <a:p>
            <a:endParaRPr lang="en-US" dirty="0">
              <a:cs typeface="Calibri"/>
            </a:endParaRPr>
          </a:p>
          <a:p>
            <a:r>
              <a:rPr lang="en-US" dirty="0">
                <a:cs typeface="Calibri"/>
              </a:rPr>
              <a:t>What changes need to be made/ what changes are already being made?</a:t>
            </a:r>
          </a:p>
          <a:p>
            <a:endParaRPr lang="en-US" dirty="0">
              <a:cs typeface="Calibri"/>
            </a:endParaRPr>
          </a:p>
        </p:txBody>
      </p:sp>
    </p:spTree>
    <p:extLst>
      <p:ext uri="{BB962C8B-B14F-4D97-AF65-F5344CB8AC3E}">
        <p14:creationId xmlns:p14="http://schemas.microsoft.com/office/powerpoint/2010/main" val="19056902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131ED-6E3F-4995-9852-4DED03CCB501}"/>
              </a:ext>
            </a:extLst>
          </p:cNvPr>
          <p:cNvSpPr>
            <a:spLocks noGrp="1"/>
          </p:cNvSpPr>
          <p:nvPr>
            <p:ph type="title"/>
          </p:nvPr>
        </p:nvSpPr>
        <p:spPr>
          <a:xfrm>
            <a:off x="1542691" y="-224346"/>
            <a:ext cx="11191335" cy="1339940"/>
          </a:xfrm>
        </p:spPr>
        <p:txBody>
          <a:bodyPr/>
          <a:lstStyle/>
          <a:p>
            <a:r>
              <a:rPr lang="en-US" sz="3600" b="1" dirty="0">
                <a:solidFill>
                  <a:schemeClr val="bg1"/>
                </a:solidFill>
                <a:cs typeface="Calibri Light"/>
              </a:rPr>
              <a:t>Occupational </a:t>
            </a:r>
            <a:r>
              <a:rPr lang="en-US" sz="3600" b="1" dirty="0" err="1">
                <a:solidFill>
                  <a:schemeClr val="bg1"/>
                </a:solidFill>
                <a:cs typeface="Calibri Light"/>
              </a:rPr>
              <a:t>Socialisation</a:t>
            </a:r>
            <a:r>
              <a:rPr lang="en-US" sz="3600" b="1" dirty="0">
                <a:solidFill>
                  <a:schemeClr val="bg1"/>
                </a:solidFill>
                <a:cs typeface="Calibri Light"/>
              </a:rPr>
              <a:t>  (Lawson, 1983 &amp; 1986)</a:t>
            </a:r>
            <a:endParaRPr lang="en-US" b="1" dirty="0">
              <a:solidFill>
                <a:schemeClr val="bg1"/>
              </a:solidFill>
              <a:cs typeface="Calibri Light"/>
            </a:endParaRPr>
          </a:p>
        </p:txBody>
      </p:sp>
      <p:sp>
        <p:nvSpPr>
          <p:cNvPr id="3" name="Content Placeholder 2">
            <a:extLst>
              <a:ext uri="{FF2B5EF4-FFF2-40B4-BE49-F238E27FC236}">
                <a16:creationId xmlns:a16="http://schemas.microsoft.com/office/drawing/2014/main" id="{A64881AB-E54A-44FC-A2E8-3F4076A22B77}"/>
              </a:ext>
            </a:extLst>
          </p:cNvPr>
          <p:cNvSpPr>
            <a:spLocks noGrp="1"/>
          </p:cNvSpPr>
          <p:nvPr>
            <p:ph idx="1"/>
          </p:nvPr>
        </p:nvSpPr>
        <p:spPr>
          <a:xfrm>
            <a:off x="281509" y="1253331"/>
            <a:ext cx="10515600" cy="4351338"/>
          </a:xfrm>
        </p:spPr>
        <p:txBody>
          <a:bodyPr vert="horz" lIns="91440" tIns="45720" rIns="91440" bIns="45720" rtlCol="0" anchor="t">
            <a:normAutofit fontScale="92500" lnSpcReduction="10000"/>
          </a:bodyPr>
          <a:lstStyle/>
          <a:p>
            <a:r>
              <a:rPr lang="en-US" dirty="0">
                <a:cs typeface="Calibri"/>
              </a:rPr>
              <a:t>Occupational </a:t>
            </a:r>
            <a:r>
              <a:rPr lang="en-US" dirty="0" err="1">
                <a:cs typeface="Calibri"/>
              </a:rPr>
              <a:t>Socialisation</a:t>
            </a:r>
            <a:endParaRPr lang="en-US" dirty="0">
              <a:cs typeface="Calibri"/>
            </a:endParaRPr>
          </a:p>
          <a:p>
            <a:r>
              <a:rPr lang="en-US" dirty="0">
                <a:cs typeface="Calibri"/>
              </a:rPr>
              <a:t>“All kinds of socialization that initially influence persons to enter the field of physical education and later are responsible for their perceptions and actions as teacher educators and teachers” (Lawson, 1986: 107)</a:t>
            </a:r>
          </a:p>
          <a:p>
            <a:endParaRPr lang="en-US" dirty="0">
              <a:cs typeface="Calibri"/>
            </a:endParaRPr>
          </a:p>
          <a:p>
            <a:r>
              <a:rPr lang="en-US" dirty="0">
                <a:cs typeface="Calibri"/>
              </a:rPr>
              <a:t>Three </a:t>
            </a:r>
            <a:r>
              <a:rPr lang="en-US" dirty="0" err="1">
                <a:cs typeface="Calibri"/>
              </a:rPr>
              <a:t>distict</a:t>
            </a:r>
            <a:r>
              <a:rPr lang="en-US" dirty="0">
                <a:cs typeface="Calibri"/>
              </a:rPr>
              <a:t> types of </a:t>
            </a:r>
            <a:r>
              <a:rPr lang="en-US" dirty="0" err="1">
                <a:cs typeface="Calibri"/>
              </a:rPr>
              <a:t>socialisation</a:t>
            </a:r>
            <a:endParaRPr lang="en-US" dirty="0">
              <a:cs typeface="Calibri"/>
            </a:endParaRPr>
          </a:p>
          <a:p>
            <a:endParaRPr lang="en-US" dirty="0">
              <a:cs typeface="Calibri"/>
            </a:endParaRPr>
          </a:p>
          <a:p>
            <a:r>
              <a:rPr lang="en-US" dirty="0">
                <a:cs typeface="Calibri"/>
              </a:rPr>
              <a:t>Acculturation </a:t>
            </a:r>
            <a:endParaRPr lang="en-US" dirty="0"/>
          </a:p>
          <a:p>
            <a:r>
              <a:rPr lang="en-US" dirty="0">
                <a:cs typeface="Calibri"/>
              </a:rPr>
              <a:t>Professional </a:t>
            </a:r>
            <a:r>
              <a:rPr lang="en-US" dirty="0" err="1">
                <a:cs typeface="Calibri"/>
              </a:rPr>
              <a:t>Socialisation</a:t>
            </a:r>
            <a:r>
              <a:rPr lang="en-US" dirty="0">
                <a:cs typeface="Calibri"/>
              </a:rPr>
              <a:t> </a:t>
            </a:r>
          </a:p>
          <a:p>
            <a:r>
              <a:rPr lang="en-US" dirty="0" err="1">
                <a:cs typeface="Calibri"/>
              </a:rPr>
              <a:t>Organisational</a:t>
            </a:r>
            <a:r>
              <a:rPr lang="en-US" dirty="0">
                <a:cs typeface="Calibri"/>
              </a:rPr>
              <a:t> </a:t>
            </a:r>
            <a:r>
              <a:rPr lang="en-US" dirty="0" err="1">
                <a:cs typeface="Calibri"/>
              </a:rPr>
              <a:t>socialisation</a:t>
            </a:r>
            <a:r>
              <a:rPr lang="en-US" dirty="0">
                <a:cs typeface="Calibri"/>
              </a:rPr>
              <a:t> </a:t>
            </a:r>
          </a:p>
          <a:p>
            <a:endParaRPr lang="en-US" dirty="0">
              <a:ea typeface="+mn-lt"/>
              <a:cs typeface="+mn-lt"/>
            </a:endParaRPr>
          </a:p>
          <a:p>
            <a:endParaRPr lang="en-US" dirty="0">
              <a:ea typeface="+mn-lt"/>
              <a:cs typeface="+mn-lt"/>
            </a:endParaRPr>
          </a:p>
        </p:txBody>
      </p:sp>
      <p:sp>
        <p:nvSpPr>
          <p:cNvPr id="12" name="Rectangle 11">
            <a:extLst>
              <a:ext uri="{FF2B5EF4-FFF2-40B4-BE49-F238E27FC236}">
                <a16:creationId xmlns:a16="http://schemas.microsoft.com/office/drawing/2014/main" id="{A3E232C1-6FDF-5054-ED95-F6A9E68F7347}"/>
              </a:ext>
            </a:extLst>
          </p:cNvPr>
          <p:cNvSpPr/>
          <p:nvPr/>
        </p:nvSpPr>
        <p:spPr>
          <a:xfrm>
            <a:off x="7138358" y="4025526"/>
            <a:ext cx="4565962" cy="1339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PE teachers’ perspectives about their subject and the pedagogical practices they employed (Lawson, 1983)</a:t>
            </a:r>
          </a:p>
        </p:txBody>
      </p:sp>
      <p:sp>
        <p:nvSpPr>
          <p:cNvPr id="15" name="Arrow: Right 14">
            <a:extLst>
              <a:ext uri="{FF2B5EF4-FFF2-40B4-BE49-F238E27FC236}">
                <a16:creationId xmlns:a16="http://schemas.microsoft.com/office/drawing/2014/main" id="{67FB283A-B401-156A-B977-7F7107BB78B4}"/>
              </a:ext>
            </a:extLst>
          </p:cNvPr>
          <p:cNvSpPr/>
          <p:nvPr/>
        </p:nvSpPr>
        <p:spPr>
          <a:xfrm>
            <a:off x="4312920" y="3855720"/>
            <a:ext cx="2642558" cy="17489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048389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F5477-C14D-49BE-8350-9D5B86FC6D11}"/>
              </a:ext>
            </a:extLst>
          </p:cNvPr>
          <p:cNvSpPr>
            <a:spLocks noGrp="1"/>
          </p:cNvSpPr>
          <p:nvPr>
            <p:ph type="title"/>
          </p:nvPr>
        </p:nvSpPr>
        <p:spPr>
          <a:xfrm>
            <a:off x="47446" y="-138083"/>
            <a:ext cx="12427788" cy="1339940"/>
          </a:xfrm>
        </p:spPr>
        <p:txBody>
          <a:bodyPr/>
          <a:lstStyle/>
          <a:p>
            <a:r>
              <a:rPr lang="en-US" b="1">
                <a:solidFill>
                  <a:srgbClr val="FFFFFF"/>
                </a:solidFill>
                <a:cs typeface="Calibri Light"/>
              </a:rPr>
              <a:t>Assessment one – Presentation and seminar paper</a:t>
            </a:r>
            <a:endParaRPr lang="en-US" b="1">
              <a:solidFill>
                <a:srgbClr val="FFFFFF"/>
              </a:solidFill>
            </a:endParaRPr>
          </a:p>
        </p:txBody>
      </p:sp>
      <p:sp>
        <p:nvSpPr>
          <p:cNvPr id="3" name="Content Placeholder 2">
            <a:extLst>
              <a:ext uri="{FF2B5EF4-FFF2-40B4-BE49-F238E27FC236}">
                <a16:creationId xmlns:a16="http://schemas.microsoft.com/office/drawing/2014/main" id="{7DA9BCB7-889F-422C-8B04-25D1A906F349}"/>
              </a:ext>
            </a:extLst>
          </p:cNvPr>
          <p:cNvSpPr>
            <a:spLocks noGrp="1"/>
          </p:cNvSpPr>
          <p:nvPr>
            <p:ph idx="1"/>
          </p:nvPr>
        </p:nvSpPr>
        <p:spPr>
          <a:xfrm>
            <a:off x="924465" y="2070041"/>
            <a:ext cx="10515600" cy="4351338"/>
          </a:xfrm>
        </p:spPr>
        <p:txBody>
          <a:bodyPr vert="horz" lIns="91440" tIns="45720" rIns="91440" bIns="45720" rtlCol="0" anchor="t">
            <a:normAutofit/>
          </a:bodyPr>
          <a:lstStyle/>
          <a:p>
            <a:r>
              <a:rPr lang="en-US" i="1" dirty="0">
                <a:ea typeface="+mn-lt"/>
                <a:cs typeface="+mn-lt"/>
              </a:rPr>
              <a:t>Examine how past experiences of physical education and sport shape a personal philosophy and may influence future changes in young peoples’ experiences</a:t>
            </a:r>
            <a:endParaRPr lang="en-US" dirty="0">
              <a:ea typeface="+mn-lt"/>
              <a:cs typeface="+mn-lt"/>
            </a:endParaRPr>
          </a:p>
          <a:p>
            <a:endParaRPr lang="en-US" i="1" dirty="0">
              <a:cs typeface="Calibri"/>
            </a:endParaRPr>
          </a:p>
          <a:p>
            <a:endParaRPr lang="en-US" i="1" dirty="0">
              <a:cs typeface="Calibri"/>
            </a:endParaRPr>
          </a:p>
          <a:p>
            <a:pPr marL="0" indent="0">
              <a:buNone/>
            </a:pPr>
            <a:r>
              <a:rPr lang="en-US" i="1" dirty="0">
                <a:cs typeface="Calibri"/>
              </a:rPr>
              <a:t>To be presented second weekend</a:t>
            </a:r>
          </a:p>
        </p:txBody>
      </p:sp>
    </p:spTree>
    <p:extLst>
      <p:ext uri="{BB962C8B-B14F-4D97-AF65-F5344CB8AC3E}">
        <p14:creationId xmlns:p14="http://schemas.microsoft.com/office/powerpoint/2010/main" val="10463938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F5477-C14D-49BE-8350-9D5B86FC6D11}"/>
              </a:ext>
            </a:extLst>
          </p:cNvPr>
          <p:cNvSpPr>
            <a:spLocks noGrp="1"/>
          </p:cNvSpPr>
          <p:nvPr>
            <p:ph type="title"/>
          </p:nvPr>
        </p:nvSpPr>
        <p:spPr>
          <a:xfrm>
            <a:off x="47446" y="-138083"/>
            <a:ext cx="12427788" cy="1339940"/>
          </a:xfrm>
        </p:spPr>
        <p:txBody>
          <a:bodyPr/>
          <a:lstStyle/>
          <a:p>
            <a:r>
              <a:rPr lang="en-US" b="1">
                <a:solidFill>
                  <a:srgbClr val="FFFFFF"/>
                </a:solidFill>
                <a:cs typeface="Calibri Light"/>
              </a:rPr>
              <a:t>Assessment one – Presentation and seminar paper</a:t>
            </a:r>
            <a:endParaRPr lang="en-US" b="1">
              <a:solidFill>
                <a:srgbClr val="FFFFFF"/>
              </a:solidFill>
            </a:endParaRPr>
          </a:p>
        </p:txBody>
      </p:sp>
      <p:sp>
        <p:nvSpPr>
          <p:cNvPr id="3" name="Content Placeholder 2">
            <a:extLst>
              <a:ext uri="{FF2B5EF4-FFF2-40B4-BE49-F238E27FC236}">
                <a16:creationId xmlns:a16="http://schemas.microsoft.com/office/drawing/2014/main" id="{7DA9BCB7-889F-422C-8B04-25D1A906F349}"/>
              </a:ext>
            </a:extLst>
          </p:cNvPr>
          <p:cNvSpPr>
            <a:spLocks noGrp="1"/>
          </p:cNvSpPr>
          <p:nvPr>
            <p:ph idx="1"/>
          </p:nvPr>
        </p:nvSpPr>
        <p:spPr>
          <a:xfrm>
            <a:off x="323103" y="1748765"/>
            <a:ext cx="5772897" cy="3210413"/>
          </a:xfrm>
        </p:spPr>
        <p:txBody>
          <a:bodyPr vert="horz" lIns="91440" tIns="45720" rIns="91440" bIns="45720" rtlCol="0" anchor="t">
            <a:normAutofit fontScale="92500" lnSpcReduction="10000"/>
          </a:bodyPr>
          <a:lstStyle/>
          <a:p>
            <a:r>
              <a:rPr lang="en-US" i="1" dirty="0">
                <a:ea typeface="+mn-lt"/>
                <a:cs typeface="+mn-lt"/>
              </a:rPr>
              <a:t>Examine how past experiences of physical education and sport shape a personal philosophy and may influence future changes in young peoples’ experiences</a:t>
            </a:r>
            <a:endParaRPr lang="en-US" dirty="0">
              <a:ea typeface="+mn-lt"/>
              <a:cs typeface="+mn-lt"/>
            </a:endParaRPr>
          </a:p>
          <a:p>
            <a:endParaRPr lang="en-US" i="1" dirty="0">
              <a:cs typeface="Calibri"/>
            </a:endParaRPr>
          </a:p>
          <a:p>
            <a:endParaRPr lang="en-US" i="1" dirty="0">
              <a:cs typeface="Calibri"/>
            </a:endParaRPr>
          </a:p>
          <a:p>
            <a:pPr marL="0" indent="0">
              <a:buNone/>
            </a:pPr>
            <a:r>
              <a:rPr lang="en-US" i="1" dirty="0">
                <a:cs typeface="Calibri"/>
              </a:rPr>
              <a:t>To be presented second weekend</a:t>
            </a:r>
          </a:p>
        </p:txBody>
      </p:sp>
      <p:sp>
        <p:nvSpPr>
          <p:cNvPr id="4" name="Content Placeholder 2">
            <a:extLst>
              <a:ext uri="{FF2B5EF4-FFF2-40B4-BE49-F238E27FC236}">
                <a16:creationId xmlns:a16="http://schemas.microsoft.com/office/drawing/2014/main" id="{C8EAE9EF-6592-CCDB-7DF1-FF958A29688F}"/>
              </a:ext>
            </a:extLst>
          </p:cNvPr>
          <p:cNvSpPr txBox="1">
            <a:spLocks/>
          </p:cNvSpPr>
          <p:nvPr/>
        </p:nvSpPr>
        <p:spPr>
          <a:xfrm>
            <a:off x="6096000" y="1201857"/>
            <a:ext cx="5772897" cy="4737624"/>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i="1" dirty="0">
                <a:ea typeface="+mn-lt"/>
                <a:cs typeface="+mn-lt"/>
              </a:rPr>
              <a:t>Thinking about your approach:</a:t>
            </a:r>
          </a:p>
          <a:p>
            <a:endParaRPr lang="en-US" i="1" dirty="0">
              <a:ea typeface="+mn-lt"/>
              <a:cs typeface="+mn-lt"/>
            </a:endParaRPr>
          </a:p>
          <a:p>
            <a:r>
              <a:rPr lang="en-US" i="1" dirty="0">
                <a:ea typeface="+mn-lt"/>
                <a:cs typeface="+mn-lt"/>
              </a:rPr>
              <a:t>Can be you or talk more generally</a:t>
            </a:r>
          </a:p>
          <a:p>
            <a:r>
              <a:rPr lang="en-US" i="1" dirty="0">
                <a:ea typeface="+mn-lt"/>
                <a:cs typeface="+mn-lt"/>
              </a:rPr>
              <a:t>You do not have to talk about all things discussed and read in this section of the module.</a:t>
            </a:r>
          </a:p>
          <a:p>
            <a:r>
              <a:rPr lang="en-US" i="1" dirty="0">
                <a:ea typeface="+mn-lt"/>
                <a:cs typeface="+mn-lt"/>
              </a:rPr>
              <a:t>Think of theories topics that are relevant to what you want to talk about</a:t>
            </a:r>
          </a:p>
          <a:p>
            <a:r>
              <a:rPr lang="en-US" i="1" dirty="0">
                <a:ea typeface="+mn-lt"/>
                <a:cs typeface="+mn-lt"/>
              </a:rPr>
              <a:t>How are philosophies influenced, how do they then influence what happens in PE?</a:t>
            </a:r>
          </a:p>
          <a:p>
            <a:endParaRPr lang="en-US" i="1" dirty="0">
              <a:ea typeface="+mn-lt"/>
              <a:cs typeface="+mn-lt"/>
            </a:endParaRPr>
          </a:p>
          <a:p>
            <a:r>
              <a:rPr lang="en-US" i="1" dirty="0">
                <a:ea typeface="+mn-lt"/>
                <a:cs typeface="+mn-lt"/>
              </a:rPr>
              <a:t>Inclusion, curriculum development in a school, personal philosophy and pedagogy development in teaching</a:t>
            </a:r>
          </a:p>
          <a:p>
            <a:endParaRPr lang="en-US" i="1" dirty="0">
              <a:cs typeface="Calibri"/>
            </a:endParaRPr>
          </a:p>
        </p:txBody>
      </p:sp>
    </p:spTree>
    <p:extLst>
      <p:ext uri="{BB962C8B-B14F-4D97-AF65-F5344CB8AC3E}">
        <p14:creationId xmlns:p14="http://schemas.microsoft.com/office/powerpoint/2010/main" val="2452046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80929-244A-4A21-B41B-4279B24E3FDB}"/>
              </a:ext>
            </a:extLst>
          </p:cNvPr>
          <p:cNvSpPr>
            <a:spLocks noGrp="1"/>
          </p:cNvSpPr>
          <p:nvPr>
            <p:ph type="title"/>
          </p:nvPr>
        </p:nvSpPr>
        <p:spPr>
          <a:xfrm>
            <a:off x="3095445" y="-296234"/>
            <a:ext cx="10515600" cy="1325563"/>
          </a:xfrm>
        </p:spPr>
        <p:txBody>
          <a:bodyPr>
            <a:normAutofit/>
          </a:bodyPr>
          <a:lstStyle/>
          <a:p>
            <a:r>
              <a:rPr lang="en-US" sz="3600" b="1">
                <a:solidFill>
                  <a:schemeClr val="bg1"/>
                </a:solidFill>
                <a:cs typeface="Calibri Light"/>
              </a:rPr>
              <a:t>Assessment two – Essay </a:t>
            </a:r>
            <a:endParaRPr lang="en-US" sz="3600" b="1">
              <a:solidFill>
                <a:schemeClr val="bg1"/>
              </a:solidFill>
            </a:endParaRPr>
          </a:p>
        </p:txBody>
      </p:sp>
      <p:sp>
        <p:nvSpPr>
          <p:cNvPr id="3" name="Content Placeholder 2">
            <a:extLst>
              <a:ext uri="{FF2B5EF4-FFF2-40B4-BE49-F238E27FC236}">
                <a16:creationId xmlns:a16="http://schemas.microsoft.com/office/drawing/2014/main" id="{02BF2642-E45C-4D10-A1D6-EA48611A646C}"/>
              </a:ext>
            </a:extLst>
          </p:cNvPr>
          <p:cNvSpPr>
            <a:spLocks noGrp="1"/>
          </p:cNvSpPr>
          <p:nvPr>
            <p:ph idx="1"/>
          </p:nvPr>
        </p:nvSpPr>
        <p:spPr>
          <a:xfrm>
            <a:off x="881332" y="1394305"/>
            <a:ext cx="10515600" cy="4351338"/>
          </a:xfrm>
        </p:spPr>
        <p:txBody>
          <a:bodyPr vert="horz" lIns="91440" tIns="45720" rIns="91440" bIns="45720" rtlCol="0" anchor="t">
            <a:normAutofit/>
          </a:bodyPr>
          <a:lstStyle/>
          <a:p>
            <a:pPr marL="0" indent="0">
              <a:buNone/>
            </a:pPr>
            <a:r>
              <a:rPr lang="en-US" i="1" dirty="0">
                <a:ea typeface="+mn-lt"/>
                <a:cs typeface="+mn-lt"/>
              </a:rPr>
              <a:t>Drawing on an understanding of the philosophies that Whitehead suggests underpin the concept of physical literacy, critically </a:t>
            </a:r>
            <a:r>
              <a:rPr lang="en-US" i="1" dirty="0" err="1">
                <a:ea typeface="+mn-lt"/>
                <a:cs typeface="+mn-lt"/>
              </a:rPr>
              <a:t>analyse</a:t>
            </a:r>
            <a:r>
              <a:rPr lang="en-US" i="1" dirty="0">
                <a:ea typeface="+mn-lt"/>
                <a:cs typeface="+mn-lt"/>
              </a:rPr>
              <a:t> how the development of physical literacy may contribute to health and well-being.</a:t>
            </a:r>
            <a:r>
              <a:rPr lang="en-US" dirty="0">
                <a:ea typeface="+mn-lt"/>
                <a:cs typeface="+mn-lt"/>
              </a:rPr>
              <a:t> </a:t>
            </a:r>
            <a:endParaRPr lang="en-US" dirty="0">
              <a:cs typeface="Calibri" panose="020F0502020204030204"/>
            </a:endParaRPr>
          </a:p>
          <a:p>
            <a:pPr marL="0" indent="0">
              <a:buNone/>
            </a:pPr>
            <a:r>
              <a:rPr lang="en-US" dirty="0">
                <a:ea typeface="+mn-lt"/>
                <a:cs typeface="+mn-lt"/>
              </a:rPr>
              <a:t>  </a:t>
            </a:r>
          </a:p>
          <a:p>
            <a:pPr marL="0" indent="0">
              <a:buNone/>
            </a:pPr>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30518580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B1A67-7637-B541-91B8-8B6F86AAD1E8}"/>
              </a:ext>
            </a:extLst>
          </p:cNvPr>
          <p:cNvSpPr>
            <a:spLocks noGrp="1"/>
          </p:cNvSpPr>
          <p:nvPr>
            <p:ph type="title"/>
          </p:nvPr>
        </p:nvSpPr>
        <p:spPr>
          <a:xfrm>
            <a:off x="2999117" y="-186331"/>
            <a:ext cx="10515600" cy="1325563"/>
          </a:xfrm>
        </p:spPr>
        <p:txBody>
          <a:bodyPr/>
          <a:lstStyle/>
          <a:p>
            <a:r>
              <a:rPr lang="en-US" sz="3600" b="1" dirty="0">
                <a:solidFill>
                  <a:schemeClr val="bg1"/>
                </a:solidFill>
              </a:rPr>
              <a:t>What’s next?</a:t>
            </a:r>
          </a:p>
        </p:txBody>
      </p:sp>
      <p:sp>
        <p:nvSpPr>
          <p:cNvPr id="3" name="Content Placeholder 2">
            <a:extLst>
              <a:ext uri="{FF2B5EF4-FFF2-40B4-BE49-F238E27FC236}">
                <a16:creationId xmlns:a16="http://schemas.microsoft.com/office/drawing/2014/main" id="{4C1CFD4C-37AE-3344-B779-4C0F9D6D27BA}"/>
              </a:ext>
            </a:extLst>
          </p:cNvPr>
          <p:cNvSpPr>
            <a:spLocks noGrp="1"/>
          </p:cNvSpPr>
          <p:nvPr>
            <p:ph sz="half" idx="1"/>
          </p:nvPr>
        </p:nvSpPr>
        <p:spPr>
          <a:xfrm>
            <a:off x="411480" y="1368425"/>
            <a:ext cx="5181600" cy="4351338"/>
          </a:xfrm>
        </p:spPr>
        <p:txBody>
          <a:bodyPr vert="horz" lIns="91440" tIns="45720" rIns="91440" bIns="45720" rtlCol="0" anchor="t">
            <a:normAutofit/>
          </a:bodyPr>
          <a:lstStyle/>
          <a:p>
            <a:r>
              <a:rPr lang="en-US" dirty="0"/>
              <a:t>Wednesday Session</a:t>
            </a:r>
          </a:p>
          <a:p>
            <a:endParaRPr lang="en-US" dirty="0"/>
          </a:p>
          <a:p>
            <a:r>
              <a:rPr lang="en-US" dirty="0"/>
              <a:t>Philosophies and the development of PE and Pedagogy</a:t>
            </a:r>
          </a:p>
          <a:p>
            <a:r>
              <a:rPr lang="en-US" dirty="0" err="1"/>
              <a:t>Curiculum</a:t>
            </a:r>
            <a:r>
              <a:rPr lang="en-US" dirty="0"/>
              <a:t>, reform and professional capital</a:t>
            </a:r>
          </a:p>
          <a:p>
            <a:r>
              <a:rPr lang="en-US" dirty="0"/>
              <a:t>Occupational </a:t>
            </a:r>
            <a:r>
              <a:rPr lang="en-US" dirty="0" err="1"/>
              <a:t>socialisation</a:t>
            </a:r>
            <a:r>
              <a:rPr lang="en-US" dirty="0"/>
              <a:t> </a:t>
            </a:r>
          </a:p>
          <a:p>
            <a:r>
              <a:rPr lang="en-US" dirty="0"/>
              <a:t>Assessments</a:t>
            </a:r>
          </a:p>
        </p:txBody>
      </p:sp>
      <p:sp>
        <p:nvSpPr>
          <p:cNvPr id="4" name="Content Placeholder 3">
            <a:extLst>
              <a:ext uri="{FF2B5EF4-FFF2-40B4-BE49-F238E27FC236}">
                <a16:creationId xmlns:a16="http://schemas.microsoft.com/office/drawing/2014/main" id="{0C8F0DD6-8BAF-8A46-89DC-1D4C970AA884}"/>
              </a:ext>
            </a:extLst>
          </p:cNvPr>
          <p:cNvSpPr>
            <a:spLocks noGrp="1"/>
          </p:cNvSpPr>
          <p:nvPr>
            <p:ph sz="half" idx="2"/>
          </p:nvPr>
        </p:nvSpPr>
        <p:spPr>
          <a:xfrm>
            <a:off x="6568440" y="1368425"/>
            <a:ext cx="5181600" cy="4351338"/>
          </a:xfrm>
        </p:spPr>
        <p:txBody>
          <a:bodyPr vert="horz" lIns="91440" tIns="45720" rIns="91440" bIns="45720" rtlCol="0" anchor="t">
            <a:normAutofit/>
          </a:bodyPr>
          <a:lstStyle/>
          <a:p>
            <a:r>
              <a:rPr lang="en-US" dirty="0"/>
              <a:t>Extras</a:t>
            </a:r>
          </a:p>
          <a:p>
            <a:endParaRPr lang="en-US" dirty="0"/>
          </a:p>
          <a:p>
            <a:r>
              <a:rPr lang="en-US" dirty="0"/>
              <a:t>Email blogs (&lt;500 words)</a:t>
            </a:r>
          </a:p>
          <a:p>
            <a:r>
              <a:rPr lang="en-US" dirty="0"/>
              <a:t>Optional evening discussions</a:t>
            </a:r>
          </a:p>
          <a:p>
            <a:endParaRPr lang="en-US" dirty="0"/>
          </a:p>
          <a:p>
            <a:r>
              <a:rPr lang="en-US" dirty="0"/>
              <a:t>Futures discussion</a:t>
            </a:r>
          </a:p>
          <a:p>
            <a:r>
              <a:rPr lang="en-US" dirty="0"/>
              <a:t>Assignment prep discussion</a:t>
            </a:r>
          </a:p>
          <a:p>
            <a:endParaRPr lang="en-US" dirty="0">
              <a:cs typeface="Calibri"/>
            </a:endParaRPr>
          </a:p>
        </p:txBody>
      </p:sp>
    </p:spTree>
    <p:extLst>
      <p:ext uri="{BB962C8B-B14F-4D97-AF65-F5344CB8AC3E}">
        <p14:creationId xmlns:p14="http://schemas.microsoft.com/office/powerpoint/2010/main" val="12764031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548F1-0DD6-2F45-871F-D65F0E81A0C0}"/>
              </a:ext>
            </a:extLst>
          </p:cNvPr>
          <p:cNvSpPr>
            <a:spLocks noGrp="1"/>
          </p:cNvSpPr>
          <p:nvPr>
            <p:ph type="title"/>
          </p:nvPr>
        </p:nvSpPr>
        <p:spPr>
          <a:xfrm>
            <a:off x="1442049" y="-216780"/>
            <a:ext cx="10515600" cy="1325563"/>
          </a:xfrm>
        </p:spPr>
        <p:txBody>
          <a:bodyPr>
            <a:normAutofit/>
          </a:bodyPr>
          <a:lstStyle/>
          <a:p>
            <a:r>
              <a:rPr lang="en-US" sz="3600" b="1">
                <a:solidFill>
                  <a:schemeClr val="bg1"/>
                </a:solidFill>
              </a:rPr>
              <a:t>The benefits of physical education and sport</a:t>
            </a:r>
            <a:endParaRPr lang="en-US" sz="3600" b="1">
              <a:solidFill>
                <a:schemeClr val="bg1"/>
              </a:solidFill>
              <a:cs typeface="Calibri Light"/>
            </a:endParaRPr>
          </a:p>
        </p:txBody>
      </p:sp>
      <p:sp>
        <p:nvSpPr>
          <p:cNvPr id="3" name="Content Placeholder 2">
            <a:extLst>
              <a:ext uri="{FF2B5EF4-FFF2-40B4-BE49-F238E27FC236}">
                <a16:creationId xmlns:a16="http://schemas.microsoft.com/office/drawing/2014/main" id="{0235033E-7E3E-724F-8FA5-0987A68D416A}"/>
              </a:ext>
            </a:extLst>
          </p:cNvPr>
          <p:cNvSpPr>
            <a:spLocks noGrp="1"/>
          </p:cNvSpPr>
          <p:nvPr>
            <p:ph idx="1"/>
          </p:nvPr>
        </p:nvSpPr>
        <p:spPr>
          <a:xfrm>
            <a:off x="292769" y="1209425"/>
            <a:ext cx="6797842" cy="4351338"/>
          </a:xfrm>
        </p:spPr>
        <p:txBody>
          <a:bodyPr vert="horz" lIns="91440" tIns="45720" rIns="91440" bIns="45720" rtlCol="0" anchor="t">
            <a:normAutofit fontScale="92500" lnSpcReduction="10000"/>
          </a:bodyPr>
          <a:lstStyle/>
          <a:p>
            <a:r>
              <a:rPr lang="en-US" dirty="0"/>
              <a:t>Bailey et al., (2009) wrote a paper about the claims made about educational benefits of physical education and school sport, what they are and what evidence is there to support the claims. The authors addressed these in four domains: Physical, Social, Cognitive and affective</a:t>
            </a:r>
            <a:r>
              <a:rPr lang="en-US"/>
              <a:t> (and also discuss lifestyle) </a:t>
            </a:r>
            <a:endParaRPr lang="en-US" dirty="0"/>
          </a:p>
          <a:p>
            <a:endParaRPr lang="en-US"/>
          </a:p>
          <a:p>
            <a:r>
              <a:rPr lang="en-US" dirty="0"/>
              <a:t>Task:  divide a flip chart paper into </a:t>
            </a:r>
            <a:r>
              <a:rPr lang="en-US"/>
              <a:t>four </a:t>
            </a:r>
            <a:r>
              <a:rPr lang="en-US" dirty="0"/>
              <a:t>sections </a:t>
            </a:r>
            <a:r>
              <a:rPr lang="en-US"/>
              <a:t>let's </a:t>
            </a:r>
            <a:r>
              <a:rPr lang="en-US" dirty="0"/>
              <a:t>think</a:t>
            </a:r>
            <a:r>
              <a:rPr lang="en-US"/>
              <a:t> about how</a:t>
            </a:r>
            <a:r>
              <a:rPr lang="en-US" dirty="0"/>
              <a:t> physical education and sport contribute in each of the domains.</a:t>
            </a:r>
            <a:endParaRPr lang="en-US" dirty="0">
              <a:cs typeface="Calibri"/>
            </a:endParaRPr>
          </a:p>
        </p:txBody>
      </p:sp>
      <p:pic>
        <p:nvPicPr>
          <p:cNvPr id="5" name="Picture 4">
            <a:extLst>
              <a:ext uri="{FF2B5EF4-FFF2-40B4-BE49-F238E27FC236}">
                <a16:creationId xmlns:a16="http://schemas.microsoft.com/office/drawing/2014/main" id="{E13A58F6-E325-B341-838C-98EC3B7798FB}"/>
              </a:ext>
            </a:extLst>
          </p:cNvPr>
          <p:cNvPicPr>
            <a:picLocks noChangeAspect="1"/>
          </p:cNvPicPr>
          <p:nvPr/>
        </p:nvPicPr>
        <p:blipFill>
          <a:blip r:embed="rId2"/>
          <a:stretch>
            <a:fillRect/>
          </a:stretch>
        </p:blipFill>
        <p:spPr>
          <a:xfrm>
            <a:off x="7379703" y="1209425"/>
            <a:ext cx="4519528" cy="2264611"/>
          </a:xfrm>
          <a:prstGeom prst="rect">
            <a:avLst/>
          </a:prstGeom>
        </p:spPr>
      </p:pic>
      <p:sp>
        <p:nvSpPr>
          <p:cNvPr id="6" name="TextBox 5">
            <a:extLst>
              <a:ext uri="{FF2B5EF4-FFF2-40B4-BE49-F238E27FC236}">
                <a16:creationId xmlns:a16="http://schemas.microsoft.com/office/drawing/2014/main" id="{ACA40AAE-95D9-AA47-BC94-91F3E9420242}"/>
              </a:ext>
            </a:extLst>
          </p:cNvPr>
          <p:cNvSpPr txBox="1"/>
          <p:nvPr/>
        </p:nvSpPr>
        <p:spPr>
          <a:xfrm>
            <a:off x="7545795" y="3978442"/>
            <a:ext cx="4353436" cy="954107"/>
          </a:xfrm>
          <a:prstGeom prst="rect">
            <a:avLst/>
          </a:prstGeom>
          <a:noFill/>
        </p:spPr>
        <p:txBody>
          <a:bodyPr wrap="none" rtlCol="0">
            <a:spAutoFit/>
          </a:bodyPr>
          <a:lstStyle/>
          <a:p>
            <a:r>
              <a:rPr lang="en-US" sz="2800" b="1">
                <a:solidFill>
                  <a:srgbClr val="FF0000"/>
                </a:solidFill>
              </a:rPr>
              <a:t>This paper is on Moodle for </a:t>
            </a:r>
          </a:p>
          <a:p>
            <a:r>
              <a:rPr lang="en-US" sz="2800" b="1">
                <a:solidFill>
                  <a:srgbClr val="FF0000"/>
                </a:solidFill>
              </a:rPr>
              <a:t>You in section 3</a:t>
            </a:r>
          </a:p>
        </p:txBody>
      </p:sp>
    </p:spTree>
    <p:extLst>
      <p:ext uri="{BB962C8B-B14F-4D97-AF65-F5344CB8AC3E}">
        <p14:creationId xmlns:p14="http://schemas.microsoft.com/office/powerpoint/2010/main" val="22018404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7F96F-AAA2-4DC0-BB7E-EA7637F14A8F}"/>
              </a:ext>
            </a:extLst>
          </p:cNvPr>
          <p:cNvSpPr>
            <a:spLocks noGrp="1"/>
          </p:cNvSpPr>
          <p:nvPr>
            <p:ph type="title"/>
          </p:nvPr>
        </p:nvSpPr>
        <p:spPr>
          <a:xfrm>
            <a:off x="3384581" y="-267479"/>
            <a:ext cx="10515600" cy="1325563"/>
          </a:xfrm>
        </p:spPr>
        <p:txBody>
          <a:bodyPr>
            <a:normAutofit/>
          </a:bodyPr>
          <a:lstStyle/>
          <a:p>
            <a:r>
              <a:rPr lang="en-US" sz="3600" b="1">
                <a:solidFill>
                  <a:schemeClr val="bg1"/>
                </a:solidFill>
                <a:ea typeface="+mj-lt"/>
                <a:cs typeface="+mj-lt"/>
              </a:rPr>
              <a:t>What is Physical literacy?</a:t>
            </a:r>
            <a:endParaRPr lang="en-US" sz="3600">
              <a:solidFill>
                <a:schemeClr val="bg1"/>
              </a:solidFill>
            </a:endParaRPr>
          </a:p>
        </p:txBody>
      </p:sp>
      <p:sp>
        <p:nvSpPr>
          <p:cNvPr id="3" name="Text Placeholder 2">
            <a:extLst>
              <a:ext uri="{FF2B5EF4-FFF2-40B4-BE49-F238E27FC236}">
                <a16:creationId xmlns:a16="http://schemas.microsoft.com/office/drawing/2014/main" id="{2B58552A-F44F-410C-80D6-13708F45D82B}"/>
              </a:ext>
            </a:extLst>
          </p:cNvPr>
          <p:cNvSpPr>
            <a:spLocks noGrp="1"/>
          </p:cNvSpPr>
          <p:nvPr>
            <p:ph type="body" idx="1"/>
          </p:nvPr>
        </p:nvSpPr>
        <p:spPr>
          <a:xfrm>
            <a:off x="465977" y="574107"/>
            <a:ext cx="5157787" cy="823912"/>
          </a:xfrm>
        </p:spPr>
        <p:txBody>
          <a:bodyPr/>
          <a:lstStyle/>
          <a:p>
            <a:r>
              <a:rPr lang="en-US" dirty="0">
                <a:ea typeface="+mn-lt"/>
                <a:cs typeface="+mn-lt"/>
              </a:rPr>
              <a:t>Whitehead definition IPLA</a:t>
            </a:r>
            <a:endParaRPr lang="en-US" dirty="0"/>
          </a:p>
        </p:txBody>
      </p:sp>
      <p:sp>
        <p:nvSpPr>
          <p:cNvPr id="4" name="Content Placeholder 3">
            <a:extLst>
              <a:ext uri="{FF2B5EF4-FFF2-40B4-BE49-F238E27FC236}">
                <a16:creationId xmlns:a16="http://schemas.microsoft.com/office/drawing/2014/main" id="{8A7C08EF-D8A6-4540-9CDF-02C533807D94}"/>
              </a:ext>
            </a:extLst>
          </p:cNvPr>
          <p:cNvSpPr>
            <a:spLocks noGrp="1"/>
          </p:cNvSpPr>
          <p:nvPr>
            <p:ph sz="half" idx="2"/>
          </p:nvPr>
        </p:nvSpPr>
        <p:spPr>
          <a:xfrm>
            <a:off x="120920" y="1714320"/>
            <a:ext cx="4812731" cy="3914626"/>
          </a:xfrm>
        </p:spPr>
        <p:txBody>
          <a:bodyPr vert="horz" lIns="91440" tIns="45720" rIns="91440" bIns="45720" rtlCol="0" anchor="t">
            <a:normAutofit/>
          </a:bodyPr>
          <a:lstStyle/>
          <a:p>
            <a:pPr marL="0" indent="0" algn="ctr">
              <a:buNone/>
            </a:pPr>
            <a:r>
              <a:rPr lang="en-US" dirty="0">
                <a:ea typeface="+mn-lt"/>
                <a:cs typeface="+mn-lt"/>
              </a:rPr>
              <a:t>Physical literacy can be described as the motivation, confidence, physical competence, knowledge and understanding to value and take responsibility for engagement in physical activities for life.</a:t>
            </a:r>
            <a:endParaRPr lang="en-US" dirty="0">
              <a:cs typeface="Calibri" panose="020F0502020204030204"/>
            </a:endParaRPr>
          </a:p>
          <a:p>
            <a:pPr marL="0" indent="0" algn="ctr">
              <a:buNone/>
            </a:pPr>
            <a:r>
              <a:rPr lang="en-US" i="1" dirty="0">
                <a:ea typeface="+mn-lt"/>
                <a:cs typeface="+mn-lt"/>
              </a:rPr>
              <a:t> Whitehead, M. 2016.</a:t>
            </a:r>
            <a:endParaRPr lang="en-US" dirty="0">
              <a:cs typeface="Calibri"/>
            </a:endParaRPr>
          </a:p>
          <a:p>
            <a:endParaRPr lang="en-US" dirty="0">
              <a:cs typeface="Calibri"/>
            </a:endParaRPr>
          </a:p>
        </p:txBody>
      </p:sp>
      <p:sp>
        <p:nvSpPr>
          <p:cNvPr id="5" name="Text Placeholder 4">
            <a:extLst>
              <a:ext uri="{FF2B5EF4-FFF2-40B4-BE49-F238E27FC236}">
                <a16:creationId xmlns:a16="http://schemas.microsoft.com/office/drawing/2014/main" id="{522FE840-3A79-45B5-A2F0-10CD44CAF5D7}"/>
              </a:ext>
            </a:extLst>
          </p:cNvPr>
          <p:cNvSpPr>
            <a:spLocks noGrp="1"/>
          </p:cNvSpPr>
          <p:nvPr>
            <p:ph type="body" sz="quarter" idx="3"/>
          </p:nvPr>
        </p:nvSpPr>
        <p:spPr>
          <a:xfrm>
            <a:off x="6689785" y="574106"/>
            <a:ext cx="5183188" cy="823912"/>
          </a:xfrm>
        </p:spPr>
        <p:txBody>
          <a:bodyPr/>
          <a:lstStyle/>
          <a:p>
            <a:r>
              <a:rPr lang="en-US" dirty="0">
                <a:ea typeface="+mn-lt"/>
                <a:cs typeface="+mn-lt"/>
              </a:rPr>
              <a:t>Australian definition  Sport Australia </a:t>
            </a:r>
            <a:endParaRPr lang="en-US" dirty="0"/>
          </a:p>
        </p:txBody>
      </p:sp>
      <p:sp>
        <p:nvSpPr>
          <p:cNvPr id="6" name="Content Placeholder 5">
            <a:extLst>
              <a:ext uri="{FF2B5EF4-FFF2-40B4-BE49-F238E27FC236}">
                <a16:creationId xmlns:a16="http://schemas.microsoft.com/office/drawing/2014/main" id="{CC60EA72-4AFB-4169-86E8-CC4C0FDCE754}"/>
              </a:ext>
            </a:extLst>
          </p:cNvPr>
          <p:cNvSpPr>
            <a:spLocks noGrp="1"/>
          </p:cNvSpPr>
          <p:nvPr>
            <p:ph sz="quarter" idx="4"/>
          </p:nvPr>
        </p:nvSpPr>
        <p:spPr>
          <a:xfrm>
            <a:off x="5007634" y="1398019"/>
            <a:ext cx="6664055" cy="4345946"/>
          </a:xfrm>
        </p:spPr>
        <p:txBody>
          <a:bodyPr vert="horz" lIns="91440" tIns="45720" rIns="91440" bIns="45720" rtlCol="0" anchor="t">
            <a:noAutofit/>
          </a:bodyPr>
          <a:lstStyle/>
          <a:p>
            <a:r>
              <a:rPr lang="en-US" sz="2200" b="1" dirty="0">
                <a:latin typeface="Calibri"/>
                <a:cs typeface="Arial"/>
              </a:rPr>
              <a:t>Core: </a:t>
            </a:r>
            <a:r>
              <a:rPr lang="en-US" sz="2200" dirty="0">
                <a:latin typeface="Calibri"/>
                <a:cs typeface="Arial"/>
              </a:rPr>
              <a:t> Physical literacy is lifelong holistic learning acquired and applied in movement and physical activity contexts.</a:t>
            </a:r>
            <a:endParaRPr lang="en-US" sz="2200">
              <a:latin typeface="Calibri"/>
              <a:ea typeface="+mn-lt"/>
              <a:cs typeface="+mn-lt"/>
            </a:endParaRPr>
          </a:p>
          <a:p>
            <a:r>
              <a:rPr lang="en-US" sz="2200" b="1" dirty="0">
                <a:latin typeface="Calibri"/>
                <a:cs typeface="Arial"/>
              </a:rPr>
              <a:t>Constitution : </a:t>
            </a:r>
            <a:r>
              <a:rPr lang="en-US" sz="2200" dirty="0">
                <a:latin typeface="Calibri"/>
                <a:cs typeface="Arial"/>
              </a:rPr>
              <a:t> It reflects ongoing changes integrating physical, psychological, cognitive and social capabilities. </a:t>
            </a:r>
            <a:endParaRPr lang="en-US" sz="2200">
              <a:latin typeface="Calibri"/>
              <a:ea typeface="+mn-lt"/>
              <a:cs typeface="+mn-lt"/>
            </a:endParaRPr>
          </a:p>
          <a:p>
            <a:r>
              <a:rPr lang="en-US" sz="2200" b="1" dirty="0">
                <a:latin typeface="Calibri"/>
                <a:cs typeface="Arial"/>
              </a:rPr>
              <a:t>Importance: </a:t>
            </a:r>
            <a:r>
              <a:rPr lang="en-US" sz="2200" dirty="0">
                <a:latin typeface="Calibri"/>
                <a:cs typeface="Arial"/>
              </a:rPr>
              <a:t> It is vital in helping us lead healthy and fulfilling lives through movement and physical activity.</a:t>
            </a:r>
            <a:endParaRPr lang="en-US" sz="2200">
              <a:latin typeface="Calibri"/>
              <a:ea typeface="+mn-lt"/>
              <a:cs typeface="+mn-lt"/>
            </a:endParaRPr>
          </a:p>
          <a:p>
            <a:r>
              <a:rPr lang="en-US" sz="2200" b="1" dirty="0">
                <a:latin typeface="Calibri"/>
                <a:cs typeface="Arial"/>
              </a:rPr>
              <a:t>Aspiration: </a:t>
            </a:r>
            <a:r>
              <a:rPr lang="en-US" sz="2200" dirty="0">
                <a:latin typeface="Calibri"/>
                <a:cs typeface="Arial"/>
              </a:rPr>
              <a:t>A physically literate person is able to draw on their integrated physical, psychological, cognitive, and social capacities to support health promoting and fulfilling movement and physical activity - relative to their situation and context - throughout their lifespan</a:t>
            </a:r>
            <a:endParaRPr lang="en-US" sz="2200">
              <a:latin typeface="Calibri"/>
              <a:ea typeface="+mn-lt"/>
              <a:cs typeface="+mn-lt"/>
            </a:endParaRPr>
          </a:p>
          <a:p>
            <a:endParaRPr lang="en-US" dirty="0">
              <a:ea typeface="+mn-lt"/>
              <a:cs typeface="+mn-lt"/>
            </a:endParaRPr>
          </a:p>
          <a:p>
            <a:endParaRPr lang="en-US" dirty="0">
              <a:cs typeface="Calibri"/>
            </a:endParaRPr>
          </a:p>
        </p:txBody>
      </p:sp>
    </p:spTree>
    <p:extLst>
      <p:ext uri="{BB962C8B-B14F-4D97-AF65-F5344CB8AC3E}">
        <p14:creationId xmlns:p14="http://schemas.microsoft.com/office/powerpoint/2010/main" val="32013349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7F96F-AAA2-4DC0-BB7E-EA7637F14A8F}"/>
              </a:ext>
            </a:extLst>
          </p:cNvPr>
          <p:cNvSpPr>
            <a:spLocks noGrp="1"/>
          </p:cNvSpPr>
          <p:nvPr>
            <p:ph type="title"/>
          </p:nvPr>
        </p:nvSpPr>
        <p:spPr>
          <a:xfrm>
            <a:off x="3312694" y="-253101"/>
            <a:ext cx="10515600" cy="1325563"/>
          </a:xfrm>
        </p:spPr>
        <p:txBody>
          <a:bodyPr>
            <a:normAutofit/>
          </a:bodyPr>
          <a:lstStyle/>
          <a:p>
            <a:r>
              <a:rPr lang="en-US" sz="3600" b="1">
                <a:solidFill>
                  <a:schemeClr val="bg1"/>
                </a:solidFill>
                <a:ea typeface="+mj-lt"/>
                <a:cs typeface="+mj-lt"/>
              </a:rPr>
              <a:t>What is Physical literacy?</a:t>
            </a:r>
            <a:endParaRPr lang="en-US" sz="3600">
              <a:solidFill>
                <a:schemeClr val="bg1"/>
              </a:solidFill>
            </a:endParaRPr>
          </a:p>
        </p:txBody>
      </p:sp>
      <p:sp>
        <p:nvSpPr>
          <p:cNvPr id="3" name="Text Placeholder 2">
            <a:extLst>
              <a:ext uri="{FF2B5EF4-FFF2-40B4-BE49-F238E27FC236}">
                <a16:creationId xmlns:a16="http://schemas.microsoft.com/office/drawing/2014/main" id="{2B58552A-F44F-410C-80D6-13708F45D82B}"/>
              </a:ext>
            </a:extLst>
          </p:cNvPr>
          <p:cNvSpPr>
            <a:spLocks noGrp="1"/>
          </p:cNvSpPr>
          <p:nvPr>
            <p:ph type="body" idx="1"/>
          </p:nvPr>
        </p:nvSpPr>
        <p:spPr>
          <a:xfrm>
            <a:off x="465977" y="574107"/>
            <a:ext cx="5157787" cy="823912"/>
          </a:xfrm>
        </p:spPr>
        <p:txBody>
          <a:bodyPr/>
          <a:lstStyle/>
          <a:p>
            <a:r>
              <a:rPr lang="en-US" dirty="0">
                <a:ea typeface="+mn-lt"/>
                <a:cs typeface="+mn-lt"/>
              </a:rPr>
              <a:t>Whitehead definition IPLA</a:t>
            </a:r>
            <a:endParaRPr lang="en-US" dirty="0"/>
          </a:p>
        </p:txBody>
      </p:sp>
      <p:sp>
        <p:nvSpPr>
          <p:cNvPr id="4" name="Content Placeholder 3">
            <a:extLst>
              <a:ext uri="{FF2B5EF4-FFF2-40B4-BE49-F238E27FC236}">
                <a16:creationId xmlns:a16="http://schemas.microsoft.com/office/drawing/2014/main" id="{8A7C08EF-D8A6-4540-9CDF-02C533807D94}"/>
              </a:ext>
            </a:extLst>
          </p:cNvPr>
          <p:cNvSpPr>
            <a:spLocks noGrp="1"/>
          </p:cNvSpPr>
          <p:nvPr>
            <p:ph sz="half" idx="2"/>
          </p:nvPr>
        </p:nvSpPr>
        <p:spPr>
          <a:xfrm>
            <a:off x="120920" y="1714320"/>
            <a:ext cx="4812731" cy="3914626"/>
          </a:xfrm>
        </p:spPr>
        <p:txBody>
          <a:bodyPr vert="horz" lIns="91440" tIns="45720" rIns="91440" bIns="45720" rtlCol="0" anchor="t">
            <a:normAutofit/>
          </a:bodyPr>
          <a:lstStyle/>
          <a:p>
            <a:pPr marL="0" indent="0" algn="ctr">
              <a:buNone/>
            </a:pPr>
            <a:r>
              <a:rPr lang="en-US" dirty="0">
                <a:ea typeface="+mn-lt"/>
                <a:cs typeface="+mn-lt"/>
              </a:rPr>
              <a:t>Physical literacy can be described as the motivation, confidence, physical competence, knowledge and understanding to value and take responsibility for engagement in physical activities for life.</a:t>
            </a:r>
            <a:endParaRPr lang="en-US" dirty="0">
              <a:cs typeface="Calibri" panose="020F0502020204030204"/>
            </a:endParaRPr>
          </a:p>
          <a:p>
            <a:pPr marL="0" indent="0" algn="ctr">
              <a:buNone/>
            </a:pPr>
            <a:r>
              <a:rPr lang="en-US" i="1" dirty="0">
                <a:ea typeface="+mn-lt"/>
                <a:cs typeface="+mn-lt"/>
              </a:rPr>
              <a:t> Whitehead, M. 2016.</a:t>
            </a:r>
            <a:endParaRPr lang="en-US" dirty="0">
              <a:cs typeface="Calibri"/>
            </a:endParaRPr>
          </a:p>
          <a:p>
            <a:endParaRPr lang="en-US" dirty="0">
              <a:cs typeface="Calibri"/>
            </a:endParaRPr>
          </a:p>
        </p:txBody>
      </p:sp>
      <p:sp>
        <p:nvSpPr>
          <p:cNvPr id="5" name="Text Placeholder 4">
            <a:extLst>
              <a:ext uri="{FF2B5EF4-FFF2-40B4-BE49-F238E27FC236}">
                <a16:creationId xmlns:a16="http://schemas.microsoft.com/office/drawing/2014/main" id="{522FE840-3A79-45B5-A2F0-10CD44CAF5D7}"/>
              </a:ext>
            </a:extLst>
          </p:cNvPr>
          <p:cNvSpPr>
            <a:spLocks noGrp="1"/>
          </p:cNvSpPr>
          <p:nvPr>
            <p:ph type="body" sz="quarter" idx="3"/>
          </p:nvPr>
        </p:nvSpPr>
        <p:spPr>
          <a:xfrm>
            <a:off x="6689785" y="574106"/>
            <a:ext cx="5183188" cy="823912"/>
          </a:xfrm>
        </p:spPr>
        <p:txBody>
          <a:bodyPr/>
          <a:lstStyle/>
          <a:p>
            <a:r>
              <a:rPr lang="en-US" dirty="0">
                <a:ea typeface="+mn-lt"/>
                <a:cs typeface="+mn-lt"/>
              </a:rPr>
              <a:t>Australian definition  Sport Australia </a:t>
            </a:r>
            <a:endParaRPr lang="en-US" dirty="0"/>
          </a:p>
        </p:txBody>
      </p:sp>
      <p:sp>
        <p:nvSpPr>
          <p:cNvPr id="6" name="Content Placeholder 5">
            <a:extLst>
              <a:ext uri="{FF2B5EF4-FFF2-40B4-BE49-F238E27FC236}">
                <a16:creationId xmlns:a16="http://schemas.microsoft.com/office/drawing/2014/main" id="{CC60EA72-4AFB-4169-86E8-CC4C0FDCE754}"/>
              </a:ext>
            </a:extLst>
          </p:cNvPr>
          <p:cNvSpPr>
            <a:spLocks noGrp="1"/>
          </p:cNvSpPr>
          <p:nvPr>
            <p:ph sz="quarter" idx="4"/>
          </p:nvPr>
        </p:nvSpPr>
        <p:spPr>
          <a:xfrm>
            <a:off x="5007634" y="1398019"/>
            <a:ext cx="6664055" cy="4345946"/>
          </a:xfrm>
        </p:spPr>
        <p:txBody>
          <a:bodyPr vert="horz" lIns="91440" tIns="45720" rIns="91440" bIns="45720" rtlCol="0" anchor="t">
            <a:noAutofit/>
          </a:bodyPr>
          <a:lstStyle/>
          <a:p>
            <a:r>
              <a:rPr lang="en-US" sz="2200" b="1" dirty="0">
                <a:latin typeface="Calibri"/>
                <a:cs typeface="Arial"/>
              </a:rPr>
              <a:t>Core: </a:t>
            </a:r>
            <a:r>
              <a:rPr lang="en-US" sz="2200" dirty="0">
                <a:latin typeface="Calibri"/>
                <a:cs typeface="Arial"/>
              </a:rPr>
              <a:t> Physical literacy is lifelong holistic learning acquired and applied in movement and physical activity contexts.</a:t>
            </a:r>
            <a:endParaRPr lang="en-US" sz="2200">
              <a:latin typeface="Calibri"/>
              <a:ea typeface="+mn-lt"/>
              <a:cs typeface="+mn-lt"/>
            </a:endParaRPr>
          </a:p>
          <a:p>
            <a:r>
              <a:rPr lang="en-US" sz="2200" b="1" dirty="0">
                <a:latin typeface="Calibri"/>
                <a:cs typeface="Arial"/>
              </a:rPr>
              <a:t>Constitution : </a:t>
            </a:r>
            <a:r>
              <a:rPr lang="en-US" sz="2200" dirty="0">
                <a:latin typeface="Calibri"/>
                <a:cs typeface="Arial"/>
              </a:rPr>
              <a:t> It reflects ongoing changes integrating </a:t>
            </a:r>
            <a:r>
              <a:rPr lang="en-US" sz="2200" dirty="0">
                <a:solidFill>
                  <a:srgbClr val="FF0000"/>
                </a:solidFill>
                <a:latin typeface="Calibri"/>
                <a:cs typeface="Arial"/>
              </a:rPr>
              <a:t>physical, psychological, cognitive and social</a:t>
            </a:r>
            <a:r>
              <a:rPr lang="en-US" sz="2200" dirty="0">
                <a:latin typeface="Calibri"/>
                <a:cs typeface="Arial"/>
              </a:rPr>
              <a:t> capabilities. </a:t>
            </a:r>
            <a:endParaRPr lang="en-US" sz="2200">
              <a:latin typeface="Calibri"/>
              <a:ea typeface="+mn-lt"/>
              <a:cs typeface="+mn-lt"/>
            </a:endParaRPr>
          </a:p>
          <a:p>
            <a:r>
              <a:rPr lang="en-US" sz="2200" b="1" dirty="0">
                <a:latin typeface="Calibri"/>
                <a:cs typeface="Arial"/>
              </a:rPr>
              <a:t>Importance: </a:t>
            </a:r>
            <a:r>
              <a:rPr lang="en-US" sz="2200" dirty="0">
                <a:latin typeface="Calibri"/>
                <a:cs typeface="Arial"/>
              </a:rPr>
              <a:t> It is vital in helping us lead healthy and fulfilling lives through movement and physical activity.</a:t>
            </a:r>
            <a:endParaRPr lang="en-US" sz="2200">
              <a:latin typeface="Calibri"/>
              <a:ea typeface="+mn-lt"/>
              <a:cs typeface="+mn-lt"/>
            </a:endParaRPr>
          </a:p>
          <a:p>
            <a:r>
              <a:rPr lang="en-US" sz="2200" b="1" dirty="0">
                <a:latin typeface="Calibri"/>
                <a:cs typeface="Arial"/>
              </a:rPr>
              <a:t>Aspiration: </a:t>
            </a:r>
            <a:r>
              <a:rPr lang="en-US" sz="2200" dirty="0">
                <a:latin typeface="Calibri"/>
                <a:cs typeface="Arial"/>
              </a:rPr>
              <a:t>A physically literate person is able to draw on their i</a:t>
            </a:r>
            <a:r>
              <a:rPr lang="en-US" sz="2200" dirty="0">
                <a:solidFill>
                  <a:srgbClr val="FF0000"/>
                </a:solidFill>
                <a:latin typeface="Calibri"/>
                <a:cs typeface="Arial"/>
              </a:rPr>
              <a:t>ntegrated physical, psychological, cognitive, and social capacities</a:t>
            </a:r>
            <a:r>
              <a:rPr lang="en-US" sz="2200" dirty="0">
                <a:latin typeface="Calibri"/>
                <a:cs typeface="Arial"/>
              </a:rPr>
              <a:t> to support health promoting and fulfilling movement and </a:t>
            </a:r>
            <a:r>
              <a:rPr lang="en-US" sz="2200" dirty="0">
                <a:solidFill>
                  <a:srgbClr val="FF0000"/>
                </a:solidFill>
                <a:latin typeface="Calibri"/>
                <a:cs typeface="Arial"/>
              </a:rPr>
              <a:t>physical activity</a:t>
            </a:r>
            <a:r>
              <a:rPr lang="en-US" sz="2200" dirty="0">
                <a:latin typeface="Calibri"/>
                <a:cs typeface="Arial"/>
              </a:rPr>
              <a:t> - relative to their situation and context - throughout their lifespan</a:t>
            </a:r>
            <a:endParaRPr lang="en-US" sz="2200">
              <a:latin typeface="Calibri"/>
              <a:ea typeface="+mn-lt"/>
              <a:cs typeface="+mn-lt"/>
            </a:endParaRPr>
          </a:p>
          <a:p>
            <a:endParaRPr lang="en-US" dirty="0">
              <a:ea typeface="+mn-lt"/>
              <a:cs typeface="+mn-lt"/>
            </a:endParaRPr>
          </a:p>
          <a:p>
            <a:endParaRPr lang="en-US" dirty="0">
              <a:cs typeface="Calibri"/>
            </a:endParaRPr>
          </a:p>
        </p:txBody>
      </p:sp>
    </p:spTree>
    <p:extLst>
      <p:ext uri="{BB962C8B-B14F-4D97-AF65-F5344CB8AC3E}">
        <p14:creationId xmlns:p14="http://schemas.microsoft.com/office/powerpoint/2010/main" val="24387466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69A84-6B1E-7946-81FE-32B4DE6AA3B2}"/>
              </a:ext>
            </a:extLst>
          </p:cNvPr>
          <p:cNvSpPr>
            <a:spLocks noGrp="1"/>
          </p:cNvSpPr>
          <p:nvPr>
            <p:ph type="title"/>
          </p:nvPr>
        </p:nvSpPr>
        <p:spPr>
          <a:xfrm>
            <a:off x="2175294" y="-244415"/>
            <a:ext cx="10515600" cy="1325563"/>
          </a:xfrm>
        </p:spPr>
        <p:txBody>
          <a:bodyPr>
            <a:normAutofit/>
          </a:bodyPr>
          <a:lstStyle/>
          <a:p>
            <a:r>
              <a:rPr lang="en-US" sz="3600" b="1">
                <a:solidFill>
                  <a:schemeClr val="bg1"/>
                </a:solidFill>
              </a:rPr>
              <a:t>Physical Literacy informed practice?</a:t>
            </a:r>
          </a:p>
        </p:txBody>
      </p:sp>
      <p:sp>
        <p:nvSpPr>
          <p:cNvPr id="3" name="Content Placeholder 2">
            <a:extLst>
              <a:ext uri="{FF2B5EF4-FFF2-40B4-BE49-F238E27FC236}">
                <a16:creationId xmlns:a16="http://schemas.microsoft.com/office/drawing/2014/main" id="{9BA7D583-4F46-B542-8508-9AC6AFEA2073}"/>
              </a:ext>
            </a:extLst>
          </p:cNvPr>
          <p:cNvSpPr>
            <a:spLocks noGrp="1"/>
          </p:cNvSpPr>
          <p:nvPr>
            <p:ph idx="1"/>
          </p:nvPr>
        </p:nvSpPr>
        <p:spPr>
          <a:xfrm>
            <a:off x="549442" y="1325563"/>
            <a:ext cx="10515600" cy="4351338"/>
          </a:xfrm>
        </p:spPr>
        <p:txBody>
          <a:bodyPr vert="horz" lIns="91440" tIns="45720" rIns="91440" bIns="45720" rtlCol="0" anchor="t">
            <a:normAutofit/>
          </a:bodyPr>
          <a:lstStyle/>
          <a:p>
            <a:r>
              <a:rPr lang="en-US" dirty="0"/>
              <a:t>Let’s consider how understanding physical literacy can inform practice. </a:t>
            </a:r>
            <a:endParaRPr lang="en-US"/>
          </a:p>
          <a:p>
            <a:endParaRPr lang="en-US"/>
          </a:p>
          <a:p>
            <a:r>
              <a:rPr lang="en-US" dirty="0"/>
              <a:t>Let's revisit Margaret’s comments on the radio </a:t>
            </a:r>
            <a:r>
              <a:rPr lang="en-US" dirty="0" err="1"/>
              <a:t>programme</a:t>
            </a:r>
            <a:r>
              <a:rPr lang="en-US" dirty="0"/>
              <a:t>: </a:t>
            </a:r>
            <a:endParaRPr lang="en-US" dirty="0">
              <a:cs typeface="Calibri"/>
            </a:endParaRPr>
          </a:p>
          <a:p>
            <a:endParaRPr lang="en-US"/>
          </a:p>
          <a:p>
            <a:r>
              <a:rPr lang="en-US" dirty="0">
                <a:hlinkClick r:id="rId2"/>
              </a:rPr>
              <a:t>https://www.bbc.co.uk/sounds/play/m0002g6z</a:t>
            </a:r>
            <a:endParaRPr lang="en-US" dirty="0"/>
          </a:p>
          <a:p>
            <a:pPr marL="0" indent="0">
              <a:buNone/>
            </a:pPr>
            <a:r>
              <a:rPr lang="en-US" dirty="0"/>
              <a:t>50,28- 55,15 mins</a:t>
            </a:r>
            <a:endParaRPr lang="en-US" dirty="0">
              <a:cs typeface="Calibri"/>
            </a:endParaRPr>
          </a:p>
          <a:p>
            <a:endParaRPr lang="en-US"/>
          </a:p>
          <a:p>
            <a:endParaRPr lang="en-US"/>
          </a:p>
          <a:p>
            <a:endParaRPr lang="en-US"/>
          </a:p>
        </p:txBody>
      </p:sp>
    </p:spTree>
    <p:extLst>
      <p:ext uri="{BB962C8B-B14F-4D97-AF65-F5344CB8AC3E}">
        <p14:creationId xmlns:p14="http://schemas.microsoft.com/office/powerpoint/2010/main" val="16322842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CC7A-3930-CE46-9D03-30E66EED8398}"/>
              </a:ext>
            </a:extLst>
          </p:cNvPr>
          <p:cNvSpPr>
            <a:spLocks noGrp="1"/>
          </p:cNvSpPr>
          <p:nvPr>
            <p:ph type="title"/>
          </p:nvPr>
        </p:nvSpPr>
        <p:spPr>
          <a:xfrm>
            <a:off x="1916350" y="-250015"/>
            <a:ext cx="11770895" cy="1325563"/>
          </a:xfrm>
        </p:spPr>
        <p:txBody>
          <a:bodyPr>
            <a:normAutofit/>
          </a:bodyPr>
          <a:lstStyle/>
          <a:p>
            <a:r>
              <a:rPr lang="en-US" sz="3600" b="1">
                <a:solidFill>
                  <a:schemeClr val="bg1"/>
                </a:solidFill>
              </a:rPr>
              <a:t>Isn’t this High Quality Physical Education ?</a:t>
            </a:r>
          </a:p>
        </p:txBody>
      </p:sp>
      <p:sp>
        <p:nvSpPr>
          <p:cNvPr id="3" name="Content Placeholder 2">
            <a:extLst>
              <a:ext uri="{FF2B5EF4-FFF2-40B4-BE49-F238E27FC236}">
                <a16:creationId xmlns:a16="http://schemas.microsoft.com/office/drawing/2014/main" id="{559D99E2-CBBB-4E4E-8791-5FF16893ED9B}"/>
              </a:ext>
            </a:extLst>
          </p:cNvPr>
          <p:cNvSpPr>
            <a:spLocks noGrp="1"/>
          </p:cNvSpPr>
          <p:nvPr>
            <p:ph idx="1"/>
          </p:nvPr>
        </p:nvSpPr>
        <p:spPr>
          <a:xfrm>
            <a:off x="421105" y="1133057"/>
            <a:ext cx="6589295" cy="4351338"/>
          </a:xfrm>
        </p:spPr>
        <p:txBody>
          <a:bodyPr>
            <a:normAutofit fontScale="85000" lnSpcReduction="20000"/>
          </a:bodyPr>
          <a:lstStyle/>
          <a:p>
            <a:r>
              <a:rPr lang="en-US"/>
              <a:t>Durden-Myers et al., (2018) consider how physical literacy can inform physical education practice.  </a:t>
            </a:r>
          </a:p>
          <a:p>
            <a:r>
              <a:rPr lang="en-US"/>
              <a:t>Monism, existentialism and phenomenology</a:t>
            </a:r>
          </a:p>
          <a:p>
            <a:pPr marL="0" indent="0">
              <a:buNone/>
            </a:pPr>
            <a:r>
              <a:rPr lang="en-US"/>
              <a:t>They identify 7 key principles from PL definition: </a:t>
            </a:r>
          </a:p>
          <a:p>
            <a:pPr>
              <a:buFont typeface="Wingdings" pitchFamily="2" charset="2"/>
              <a:buChar char="Ø"/>
            </a:pPr>
            <a:r>
              <a:rPr lang="en-US"/>
              <a:t>The individual</a:t>
            </a:r>
          </a:p>
          <a:p>
            <a:pPr>
              <a:buFont typeface="Wingdings" pitchFamily="2" charset="2"/>
              <a:buChar char="Ø"/>
            </a:pPr>
            <a:r>
              <a:rPr lang="en-US"/>
              <a:t>Promoting motivation</a:t>
            </a:r>
          </a:p>
          <a:p>
            <a:pPr>
              <a:buFont typeface="Wingdings" pitchFamily="2" charset="2"/>
              <a:buChar char="Ø"/>
            </a:pPr>
            <a:r>
              <a:rPr lang="en-US"/>
              <a:t>Confidence</a:t>
            </a:r>
          </a:p>
          <a:p>
            <a:pPr>
              <a:buFont typeface="Wingdings" pitchFamily="2" charset="2"/>
              <a:buChar char="Ø"/>
            </a:pPr>
            <a:r>
              <a:rPr lang="en-US"/>
              <a:t>Competence </a:t>
            </a:r>
          </a:p>
          <a:p>
            <a:pPr>
              <a:buFont typeface="Wingdings" pitchFamily="2" charset="2"/>
              <a:buChar char="Ø"/>
            </a:pPr>
            <a:r>
              <a:rPr lang="en-US"/>
              <a:t>Knowledge and understanding</a:t>
            </a:r>
          </a:p>
          <a:p>
            <a:pPr>
              <a:buFont typeface="Wingdings" pitchFamily="2" charset="2"/>
              <a:buChar char="Ø"/>
            </a:pPr>
            <a:r>
              <a:rPr lang="en-US"/>
              <a:t>Devolving responsibility</a:t>
            </a:r>
          </a:p>
          <a:p>
            <a:pPr>
              <a:buFont typeface="Wingdings" pitchFamily="2" charset="2"/>
              <a:buChar char="Ø"/>
            </a:pPr>
            <a:r>
              <a:rPr lang="en-US"/>
              <a:t>Feedback </a:t>
            </a:r>
          </a:p>
          <a:p>
            <a:pPr marL="0" indent="0">
              <a:buNone/>
            </a:pPr>
            <a:endParaRPr lang="en-US"/>
          </a:p>
        </p:txBody>
      </p:sp>
      <p:pic>
        <p:nvPicPr>
          <p:cNvPr id="7" name="Picture 6">
            <a:extLst>
              <a:ext uri="{FF2B5EF4-FFF2-40B4-BE49-F238E27FC236}">
                <a16:creationId xmlns:a16="http://schemas.microsoft.com/office/drawing/2014/main" id="{DB2BB4CE-D23F-CF42-BE01-9DC0CC757796}"/>
              </a:ext>
            </a:extLst>
          </p:cNvPr>
          <p:cNvPicPr>
            <a:picLocks noChangeAspect="1"/>
          </p:cNvPicPr>
          <p:nvPr/>
        </p:nvPicPr>
        <p:blipFill>
          <a:blip r:embed="rId2"/>
          <a:stretch>
            <a:fillRect/>
          </a:stretch>
        </p:blipFill>
        <p:spPr>
          <a:xfrm>
            <a:off x="4636169" y="3192379"/>
            <a:ext cx="7378211" cy="2141807"/>
          </a:xfrm>
          <a:prstGeom prst="rect">
            <a:avLst/>
          </a:prstGeom>
        </p:spPr>
      </p:pic>
      <p:sp>
        <p:nvSpPr>
          <p:cNvPr id="8" name="TextBox 7">
            <a:extLst>
              <a:ext uri="{FF2B5EF4-FFF2-40B4-BE49-F238E27FC236}">
                <a16:creationId xmlns:a16="http://schemas.microsoft.com/office/drawing/2014/main" id="{70B370C6-8FBD-F546-AC6B-645737F9E3E1}"/>
              </a:ext>
            </a:extLst>
          </p:cNvPr>
          <p:cNvSpPr txBox="1"/>
          <p:nvPr/>
        </p:nvSpPr>
        <p:spPr>
          <a:xfrm>
            <a:off x="8325274" y="1331495"/>
            <a:ext cx="3363421" cy="830997"/>
          </a:xfrm>
          <a:prstGeom prst="rect">
            <a:avLst/>
          </a:prstGeom>
          <a:noFill/>
        </p:spPr>
        <p:txBody>
          <a:bodyPr wrap="none" rtlCol="0">
            <a:spAutoFit/>
          </a:bodyPr>
          <a:lstStyle/>
          <a:p>
            <a:r>
              <a:rPr lang="en-US" sz="2400" b="1">
                <a:solidFill>
                  <a:srgbClr val="FF0000"/>
                </a:solidFill>
              </a:rPr>
              <a:t>This article is in section 3</a:t>
            </a:r>
          </a:p>
          <a:p>
            <a:r>
              <a:rPr lang="en-US" sz="2400" b="1">
                <a:solidFill>
                  <a:srgbClr val="FF0000"/>
                </a:solidFill>
              </a:rPr>
              <a:t>of </a:t>
            </a:r>
            <a:r>
              <a:rPr lang="en-US" sz="2400" b="1" err="1">
                <a:solidFill>
                  <a:srgbClr val="FF0000"/>
                </a:solidFill>
              </a:rPr>
              <a:t>moodle</a:t>
            </a:r>
            <a:endParaRPr lang="en-US" sz="2400" b="1">
              <a:solidFill>
                <a:srgbClr val="FF0000"/>
              </a:solidFill>
            </a:endParaRPr>
          </a:p>
        </p:txBody>
      </p:sp>
    </p:spTree>
    <p:extLst>
      <p:ext uri="{BB962C8B-B14F-4D97-AF65-F5344CB8AC3E}">
        <p14:creationId xmlns:p14="http://schemas.microsoft.com/office/powerpoint/2010/main" val="16180618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AD416-7D36-452B-B8A1-382D97369040}"/>
              </a:ext>
            </a:extLst>
          </p:cNvPr>
          <p:cNvSpPr>
            <a:spLocks noGrp="1"/>
          </p:cNvSpPr>
          <p:nvPr>
            <p:ph type="title"/>
          </p:nvPr>
        </p:nvSpPr>
        <p:spPr>
          <a:xfrm>
            <a:off x="2736012" y="-253101"/>
            <a:ext cx="10515600" cy="1325563"/>
          </a:xfrm>
        </p:spPr>
        <p:txBody>
          <a:bodyPr/>
          <a:lstStyle/>
          <a:p>
            <a:r>
              <a:rPr lang="en-US" b="1">
                <a:solidFill>
                  <a:schemeClr val="bg1"/>
                </a:solidFill>
                <a:cs typeface="Calibri Light"/>
              </a:rPr>
              <a:t>10 Outcomes of HQ PE</a:t>
            </a:r>
            <a:endParaRPr lang="en-US" b="1">
              <a:solidFill>
                <a:schemeClr val="bg1"/>
              </a:solidFill>
            </a:endParaRPr>
          </a:p>
        </p:txBody>
      </p:sp>
      <p:pic>
        <p:nvPicPr>
          <p:cNvPr id="5" name="Picture 5" descr="Graphical user interface, text, application, chat or text message&#10;&#10;Description automatically generated">
            <a:extLst>
              <a:ext uri="{FF2B5EF4-FFF2-40B4-BE49-F238E27FC236}">
                <a16:creationId xmlns:a16="http://schemas.microsoft.com/office/drawing/2014/main" id="{58307F57-6BCC-4988-AD7F-B6BD49E21620}"/>
              </a:ext>
            </a:extLst>
          </p:cNvPr>
          <p:cNvPicPr>
            <a:picLocks noGrp="1" noChangeAspect="1"/>
          </p:cNvPicPr>
          <p:nvPr>
            <p:ph sz="half" idx="1"/>
          </p:nvPr>
        </p:nvPicPr>
        <p:blipFill>
          <a:blip r:embed="rId2"/>
          <a:stretch>
            <a:fillRect/>
          </a:stretch>
        </p:blipFill>
        <p:spPr>
          <a:xfrm>
            <a:off x="568085" y="1235270"/>
            <a:ext cx="5204243" cy="4180576"/>
          </a:xfrm>
        </p:spPr>
      </p:pic>
      <p:pic>
        <p:nvPicPr>
          <p:cNvPr id="6" name="Picture 6" descr="Graphical user interface, text, application, chat or text message&#10;&#10;Description automatically generated">
            <a:extLst>
              <a:ext uri="{FF2B5EF4-FFF2-40B4-BE49-F238E27FC236}">
                <a16:creationId xmlns:a16="http://schemas.microsoft.com/office/drawing/2014/main" id="{95CEB909-1E61-4741-901B-40F0669460EF}"/>
              </a:ext>
            </a:extLst>
          </p:cNvPr>
          <p:cNvPicPr>
            <a:picLocks noGrp="1" noChangeAspect="1"/>
          </p:cNvPicPr>
          <p:nvPr>
            <p:ph sz="half" idx="2"/>
          </p:nvPr>
        </p:nvPicPr>
        <p:blipFill>
          <a:blip r:embed="rId3"/>
          <a:stretch>
            <a:fillRect/>
          </a:stretch>
        </p:blipFill>
        <p:spPr>
          <a:xfrm>
            <a:off x="6534510" y="1230509"/>
            <a:ext cx="5204603" cy="4190099"/>
          </a:xfrm>
        </p:spPr>
      </p:pic>
    </p:spTree>
    <p:extLst>
      <p:ext uri="{BB962C8B-B14F-4D97-AF65-F5344CB8AC3E}">
        <p14:creationId xmlns:p14="http://schemas.microsoft.com/office/powerpoint/2010/main" val="37421932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D5C59-B8E5-DB40-93DF-33D68DF5E933}"/>
              </a:ext>
            </a:extLst>
          </p:cNvPr>
          <p:cNvSpPr>
            <a:spLocks noGrp="1"/>
          </p:cNvSpPr>
          <p:nvPr>
            <p:ph type="title"/>
          </p:nvPr>
        </p:nvSpPr>
        <p:spPr>
          <a:xfrm>
            <a:off x="1385751" y="-215661"/>
            <a:ext cx="10515600" cy="1325563"/>
          </a:xfrm>
        </p:spPr>
        <p:txBody>
          <a:bodyPr/>
          <a:lstStyle/>
          <a:p>
            <a:r>
              <a:rPr lang="en-US" b="1">
                <a:solidFill>
                  <a:schemeClr val="bg1"/>
                </a:solidFill>
              </a:rPr>
              <a:t>What is the role of Physical Literacy ? </a:t>
            </a:r>
          </a:p>
        </p:txBody>
      </p:sp>
      <p:sp>
        <p:nvSpPr>
          <p:cNvPr id="3" name="Content Placeholder 2">
            <a:extLst>
              <a:ext uri="{FF2B5EF4-FFF2-40B4-BE49-F238E27FC236}">
                <a16:creationId xmlns:a16="http://schemas.microsoft.com/office/drawing/2014/main" id="{06AF5E5E-E421-0849-AF24-A9312AC79F7A}"/>
              </a:ext>
            </a:extLst>
          </p:cNvPr>
          <p:cNvSpPr>
            <a:spLocks noGrp="1"/>
          </p:cNvSpPr>
          <p:nvPr>
            <p:ph idx="1"/>
          </p:nvPr>
        </p:nvSpPr>
        <p:spPr>
          <a:xfrm>
            <a:off x="294434" y="1469337"/>
            <a:ext cx="11488643" cy="4451979"/>
          </a:xfrm>
        </p:spPr>
        <p:txBody>
          <a:bodyPr vert="horz" lIns="91440" tIns="45720" rIns="91440" bIns="45720" rtlCol="0" anchor="t">
            <a:normAutofit/>
          </a:bodyPr>
          <a:lstStyle/>
          <a:p>
            <a:r>
              <a:rPr lang="en-US"/>
              <a:t>Is there a need for Physical Literacy if HQPE can deliver motivated confident young people?</a:t>
            </a:r>
          </a:p>
          <a:p>
            <a:endParaRPr lang="en-US"/>
          </a:p>
          <a:p>
            <a:r>
              <a:rPr lang="en-US"/>
              <a:t>Consider what role you have in developing and supporting physical literacy… Parent? ...Coach?....  Teacher?.... Friend? </a:t>
            </a:r>
          </a:p>
          <a:p>
            <a:endParaRPr lang="en-US">
              <a:cs typeface="Calibri" panose="020F0502020204030204"/>
            </a:endParaRPr>
          </a:p>
          <a:p>
            <a:r>
              <a:rPr lang="en-US">
                <a:cs typeface="Calibri" panose="020F0502020204030204"/>
              </a:rPr>
              <a:t>How do you support physical literacy in different roles?</a:t>
            </a:r>
          </a:p>
        </p:txBody>
      </p:sp>
    </p:spTree>
    <p:extLst>
      <p:ext uri="{BB962C8B-B14F-4D97-AF65-F5344CB8AC3E}">
        <p14:creationId xmlns:p14="http://schemas.microsoft.com/office/powerpoint/2010/main" val="390078535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35CADBCC-BD7B-4A40-8850-DDC8E130A1F6}"/>
              </a:ext>
            </a:extLst>
          </p:cNvPr>
          <p:cNvSpPr/>
          <p:nvPr/>
        </p:nvSpPr>
        <p:spPr>
          <a:xfrm>
            <a:off x="2964426" y="995516"/>
            <a:ext cx="5899355" cy="486696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B8CC1808-B44A-42E5-B528-62931E18F6C6}"/>
              </a:ext>
            </a:extLst>
          </p:cNvPr>
          <p:cNvSpPr/>
          <p:nvPr/>
        </p:nvSpPr>
        <p:spPr>
          <a:xfrm>
            <a:off x="3226209" y="1460091"/>
            <a:ext cx="5375787" cy="4402392"/>
          </a:xfrm>
          <a:prstGeom prst="ellipse">
            <a:avLst/>
          </a:prstGeom>
          <a:solidFill>
            <a:srgbClr val="63C5DE"/>
          </a:solidFill>
          <a:ln>
            <a:solidFill>
              <a:srgbClr val="60C4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A71542CC-B848-4D58-9EE6-2DC75FBEBE87}"/>
              </a:ext>
            </a:extLst>
          </p:cNvPr>
          <p:cNvSpPr/>
          <p:nvPr/>
        </p:nvSpPr>
        <p:spPr>
          <a:xfrm>
            <a:off x="3470786" y="2005782"/>
            <a:ext cx="4886632" cy="3856701"/>
          </a:xfrm>
          <a:prstGeom prst="ellipse">
            <a:avLst/>
          </a:prstGeom>
          <a:solidFill>
            <a:srgbClr val="AFE5F1"/>
          </a:solidFill>
          <a:ln>
            <a:solidFill>
              <a:srgbClr val="AFE5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34DB0D6C-28F0-4B7F-A6FF-448555BFED77}"/>
              </a:ext>
            </a:extLst>
          </p:cNvPr>
          <p:cNvSpPr/>
          <p:nvPr/>
        </p:nvSpPr>
        <p:spPr>
          <a:xfrm>
            <a:off x="3864077" y="2492477"/>
            <a:ext cx="4114800" cy="3370005"/>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Oval 18">
            <a:extLst>
              <a:ext uri="{FF2B5EF4-FFF2-40B4-BE49-F238E27FC236}">
                <a16:creationId xmlns:a16="http://schemas.microsoft.com/office/drawing/2014/main" id="{94517E72-E858-45D0-8C4D-F1E515CF3548}"/>
              </a:ext>
            </a:extLst>
          </p:cNvPr>
          <p:cNvSpPr/>
          <p:nvPr/>
        </p:nvSpPr>
        <p:spPr>
          <a:xfrm>
            <a:off x="4232787" y="3185652"/>
            <a:ext cx="3465871" cy="2676830"/>
          </a:xfrm>
          <a:prstGeom prst="ellipse">
            <a:avLst/>
          </a:prstGeom>
          <a:solidFill>
            <a:srgbClr val="63C5DE"/>
          </a:solidFill>
          <a:ln>
            <a:solidFill>
              <a:srgbClr val="63C5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a:extLst>
              <a:ext uri="{FF2B5EF4-FFF2-40B4-BE49-F238E27FC236}">
                <a16:creationId xmlns:a16="http://schemas.microsoft.com/office/drawing/2014/main" id="{CD4A9496-EFDE-4D7A-96DB-9D500C722DFC}"/>
              </a:ext>
            </a:extLst>
          </p:cNvPr>
          <p:cNvSpPr/>
          <p:nvPr/>
        </p:nvSpPr>
        <p:spPr>
          <a:xfrm>
            <a:off x="4438645" y="3715140"/>
            <a:ext cx="3054147" cy="2147342"/>
          </a:xfrm>
          <a:prstGeom prst="ellipse">
            <a:avLst/>
          </a:prstGeom>
          <a:solidFill>
            <a:srgbClr val="C2E8F1"/>
          </a:solidFill>
          <a:ln>
            <a:solidFill>
              <a:srgbClr val="C1E7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8AEDB46D-1AD2-4E25-9F0E-390EF8FD8AA1}"/>
              </a:ext>
            </a:extLst>
          </p:cNvPr>
          <p:cNvSpPr txBox="1"/>
          <p:nvPr/>
        </p:nvSpPr>
        <p:spPr>
          <a:xfrm>
            <a:off x="5265176" y="995516"/>
            <a:ext cx="1268361" cy="461665"/>
          </a:xfrm>
          <a:prstGeom prst="rect">
            <a:avLst/>
          </a:prstGeom>
          <a:noFill/>
        </p:spPr>
        <p:txBody>
          <a:bodyPr wrap="square" rtlCol="0">
            <a:spAutoFit/>
          </a:bodyPr>
          <a:lstStyle/>
          <a:p>
            <a:r>
              <a:rPr lang="en-GB" sz="2400" dirty="0">
                <a:solidFill>
                  <a:schemeClr val="bg1"/>
                </a:solidFill>
              </a:rPr>
              <a:t>Society</a:t>
            </a:r>
          </a:p>
        </p:txBody>
      </p:sp>
      <p:sp>
        <p:nvSpPr>
          <p:cNvPr id="22" name="TextBox 21">
            <a:extLst>
              <a:ext uri="{FF2B5EF4-FFF2-40B4-BE49-F238E27FC236}">
                <a16:creationId xmlns:a16="http://schemas.microsoft.com/office/drawing/2014/main" id="{EB58DCB9-8B1B-4910-BCF0-2DC79F2C7A2F}"/>
              </a:ext>
            </a:extLst>
          </p:cNvPr>
          <p:cNvSpPr txBox="1"/>
          <p:nvPr/>
        </p:nvSpPr>
        <p:spPr>
          <a:xfrm>
            <a:off x="5397907" y="1482211"/>
            <a:ext cx="1135625" cy="461665"/>
          </a:xfrm>
          <a:prstGeom prst="rect">
            <a:avLst/>
          </a:prstGeom>
          <a:noFill/>
        </p:spPr>
        <p:txBody>
          <a:bodyPr wrap="square" rtlCol="0">
            <a:spAutoFit/>
          </a:bodyPr>
          <a:lstStyle/>
          <a:p>
            <a:r>
              <a:rPr lang="en-GB" sz="2400" dirty="0">
                <a:solidFill>
                  <a:schemeClr val="bg1"/>
                </a:solidFill>
              </a:rPr>
              <a:t>Policy</a:t>
            </a:r>
          </a:p>
        </p:txBody>
      </p:sp>
      <p:sp>
        <p:nvSpPr>
          <p:cNvPr id="24" name="TextBox 23">
            <a:extLst>
              <a:ext uri="{FF2B5EF4-FFF2-40B4-BE49-F238E27FC236}">
                <a16:creationId xmlns:a16="http://schemas.microsoft.com/office/drawing/2014/main" id="{2F313535-949A-49C3-BD88-67935917E9E2}"/>
              </a:ext>
            </a:extLst>
          </p:cNvPr>
          <p:cNvSpPr txBox="1"/>
          <p:nvPr/>
        </p:nvSpPr>
        <p:spPr>
          <a:xfrm>
            <a:off x="5161935" y="2018297"/>
            <a:ext cx="1592825" cy="461665"/>
          </a:xfrm>
          <a:prstGeom prst="rect">
            <a:avLst/>
          </a:prstGeom>
          <a:noFill/>
        </p:spPr>
        <p:txBody>
          <a:bodyPr wrap="square" rtlCol="0">
            <a:spAutoFit/>
          </a:bodyPr>
          <a:lstStyle/>
          <a:p>
            <a:r>
              <a:rPr lang="en-GB" sz="2400" dirty="0">
                <a:solidFill>
                  <a:schemeClr val="bg1"/>
                </a:solidFill>
              </a:rPr>
              <a:t>Curriculum</a:t>
            </a:r>
          </a:p>
        </p:txBody>
      </p:sp>
      <p:sp>
        <p:nvSpPr>
          <p:cNvPr id="26" name="TextBox 25">
            <a:extLst>
              <a:ext uri="{FF2B5EF4-FFF2-40B4-BE49-F238E27FC236}">
                <a16:creationId xmlns:a16="http://schemas.microsoft.com/office/drawing/2014/main" id="{DAEE0A16-8102-47F7-B7CD-ED05D1A17440}"/>
              </a:ext>
            </a:extLst>
          </p:cNvPr>
          <p:cNvSpPr txBox="1"/>
          <p:nvPr/>
        </p:nvSpPr>
        <p:spPr>
          <a:xfrm>
            <a:off x="5390530" y="2608232"/>
            <a:ext cx="1268361" cy="461665"/>
          </a:xfrm>
          <a:prstGeom prst="rect">
            <a:avLst/>
          </a:prstGeom>
          <a:noFill/>
        </p:spPr>
        <p:txBody>
          <a:bodyPr wrap="square" rtlCol="0">
            <a:spAutoFit/>
          </a:bodyPr>
          <a:lstStyle/>
          <a:p>
            <a:r>
              <a:rPr lang="en-GB" sz="2400" dirty="0">
                <a:solidFill>
                  <a:schemeClr val="bg1"/>
                </a:solidFill>
              </a:rPr>
              <a:t>School</a:t>
            </a:r>
          </a:p>
        </p:txBody>
      </p:sp>
      <p:sp>
        <p:nvSpPr>
          <p:cNvPr id="28" name="TextBox 27">
            <a:extLst>
              <a:ext uri="{FF2B5EF4-FFF2-40B4-BE49-F238E27FC236}">
                <a16:creationId xmlns:a16="http://schemas.microsoft.com/office/drawing/2014/main" id="{1C28D3CF-FE25-401D-A469-C9E3DE2C1E71}"/>
              </a:ext>
            </a:extLst>
          </p:cNvPr>
          <p:cNvSpPr txBox="1"/>
          <p:nvPr/>
        </p:nvSpPr>
        <p:spPr>
          <a:xfrm>
            <a:off x="5148413" y="3274144"/>
            <a:ext cx="1895173" cy="461665"/>
          </a:xfrm>
          <a:prstGeom prst="rect">
            <a:avLst/>
          </a:prstGeom>
          <a:noFill/>
        </p:spPr>
        <p:txBody>
          <a:bodyPr wrap="square" rtlCol="0">
            <a:spAutoFit/>
          </a:bodyPr>
          <a:lstStyle/>
          <a:p>
            <a:r>
              <a:rPr lang="en-GB" sz="2400" dirty="0">
                <a:solidFill>
                  <a:schemeClr val="bg1"/>
                </a:solidFill>
              </a:rPr>
              <a:t>Mesosystem</a:t>
            </a:r>
          </a:p>
        </p:txBody>
      </p:sp>
      <p:sp>
        <p:nvSpPr>
          <p:cNvPr id="30" name="Oval 29">
            <a:extLst>
              <a:ext uri="{FF2B5EF4-FFF2-40B4-BE49-F238E27FC236}">
                <a16:creationId xmlns:a16="http://schemas.microsoft.com/office/drawing/2014/main" id="{7C43FFD2-AA65-48A2-9E94-3493DCD2790C}"/>
              </a:ext>
            </a:extLst>
          </p:cNvPr>
          <p:cNvSpPr/>
          <p:nvPr/>
        </p:nvSpPr>
        <p:spPr>
          <a:xfrm>
            <a:off x="4689987" y="4176805"/>
            <a:ext cx="2551471" cy="168567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339A4DB4-CFC1-436C-A75B-6BCC5AD2C86C}"/>
              </a:ext>
            </a:extLst>
          </p:cNvPr>
          <p:cNvSpPr txBox="1"/>
          <p:nvPr/>
        </p:nvSpPr>
        <p:spPr>
          <a:xfrm>
            <a:off x="5148412" y="3763072"/>
            <a:ext cx="1895173" cy="461665"/>
          </a:xfrm>
          <a:prstGeom prst="rect">
            <a:avLst/>
          </a:prstGeom>
          <a:noFill/>
        </p:spPr>
        <p:txBody>
          <a:bodyPr wrap="square" rtlCol="0">
            <a:spAutoFit/>
          </a:bodyPr>
          <a:lstStyle/>
          <a:p>
            <a:r>
              <a:rPr lang="en-GB" sz="2400" dirty="0">
                <a:solidFill>
                  <a:schemeClr val="bg1"/>
                </a:solidFill>
              </a:rPr>
              <a:t>Microsystem</a:t>
            </a:r>
          </a:p>
        </p:txBody>
      </p:sp>
      <p:pic>
        <p:nvPicPr>
          <p:cNvPr id="34" name="Picture 33">
            <a:extLst>
              <a:ext uri="{FF2B5EF4-FFF2-40B4-BE49-F238E27FC236}">
                <a16:creationId xmlns:a16="http://schemas.microsoft.com/office/drawing/2014/main" id="{B5F4BAAF-CCB2-4175-8DF5-FD1817F7B60B}"/>
              </a:ext>
            </a:extLst>
          </p:cNvPr>
          <p:cNvPicPr>
            <a:picLocks noChangeAspect="1"/>
          </p:cNvPicPr>
          <p:nvPr/>
        </p:nvPicPr>
        <p:blipFill rotWithShape="1">
          <a:blip r:embed="rId3"/>
          <a:srcRect l="50670" t="-1753" r="2784" b="4215"/>
          <a:stretch/>
        </p:blipFill>
        <p:spPr>
          <a:xfrm>
            <a:off x="5605456" y="4428984"/>
            <a:ext cx="720523" cy="1296160"/>
          </a:xfrm>
          <a:prstGeom prst="rect">
            <a:avLst/>
          </a:prstGeom>
        </p:spPr>
      </p:pic>
      <p:sp>
        <p:nvSpPr>
          <p:cNvPr id="35" name="TextBox 34">
            <a:extLst>
              <a:ext uri="{FF2B5EF4-FFF2-40B4-BE49-F238E27FC236}">
                <a16:creationId xmlns:a16="http://schemas.microsoft.com/office/drawing/2014/main" id="{86E3BA51-670A-4ADF-8E39-2E6881DC4E8A}"/>
              </a:ext>
            </a:extLst>
          </p:cNvPr>
          <p:cNvSpPr txBox="1"/>
          <p:nvPr/>
        </p:nvSpPr>
        <p:spPr>
          <a:xfrm>
            <a:off x="9085006" y="1226348"/>
            <a:ext cx="2831691" cy="923330"/>
          </a:xfrm>
          <a:prstGeom prst="rect">
            <a:avLst/>
          </a:prstGeom>
          <a:noFill/>
        </p:spPr>
        <p:txBody>
          <a:bodyPr wrap="square" rtlCol="0">
            <a:spAutoFit/>
          </a:bodyPr>
          <a:lstStyle/>
          <a:p>
            <a:r>
              <a:rPr lang="en-GB" dirty="0"/>
              <a:t>Pandemic</a:t>
            </a:r>
          </a:p>
          <a:p>
            <a:r>
              <a:rPr lang="en-GB" dirty="0"/>
              <a:t>Obesity</a:t>
            </a:r>
          </a:p>
          <a:p>
            <a:r>
              <a:rPr lang="en-GB" dirty="0"/>
              <a:t>Mental health</a:t>
            </a:r>
          </a:p>
        </p:txBody>
      </p:sp>
      <p:cxnSp>
        <p:nvCxnSpPr>
          <p:cNvPr id="37" name="Straight Arrow Connector 36">
            <a:extLst>
              <a:ext uri="{FF2B5EF4-FFF2-40B4-BE49-F238E27FC236}">
                <a16:creationId xmlns:a16="http://schemas.microsoft.com/office/drawing/2014/main" id="{512178E8-EFEA-4587-A569-7824D5685A9B}"/>
              </a:ext>
            </a:extLst>
          </p:cNvPr>
          <p:cNvCxnSpPr>
            <a:stCxn id="35" idx="1"/>
            <a:endCxn id="20" idx="3"/>
          </p:cNvCxnSpPr>
          <p:nvPr/>
        </p:nvCxnSpPr>
        <p:spPr>
          <a:xfrm flipH="1" flipV="1">
            <a:off x="6533537" y="1226349"/>
            <a:ext cx="2551469" cy="46166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9" name="TextBox 38">
            <a:extLst>
              <a:ext uri="{FF2B5EF4-FFF2-40B4-BE49-F238E27FC236}">
                <a16:creationId xmlns:a16="http://schemas.microsoft.com/office/drawing/2014/main" id="{A296C258-C3EB-4056-AAE2-B4B1B22CE073}"/>
              </a:ext>
            </a:extLst>
          </p:cNvPr>
          <p:cNvSpPr txBox="1"/>
          <p:nvPr/>
        </p:nvSpPr>
        <p:spPr>
          <a:xfrm>
            <a:off x="9883871" y="2350814"/>
            <a:ext cx="2831691" cy="923330"/>
          </a:xfrm>
          <a:prstGeom prst="rect">
            <a:avLst/>
          </a:prstGeom>
          <a:noFill/>
        </p:spPr>
        <p:txBody>
          <a:bodyPr wrap="square" rtlCol="0">
            <a:spAutoFit/>
          </a:bodyPr>
          <a:lstStyle/>
          <a:p>
            <a:r>
              <a:rPr lang="en-GB" dirty="0"/>
              <a:t>Government</a:t>
            </a:r>
          </a:p>
          <a:p>
            <a:r>
              <a:rPr lang="en-GB" dirty="0"/>
              <a:t>Local Authorities</a:t>
            </a:r>
          </a:p>
          <a:p>
            <a:r>
              <a:rPr lang="en-GB" dirty="0"/>
              <a:t>County councils</a:t>
            </a:r>
          </a:p>
        </p:txBody>
      </p:sp>
      <p:cxnSp>
        <p:nvCxnSpPr>
          <p:cNvPr id="41" name="Straight Arrow Connector 40">
            <a:extLst>
              <a:ext uri="{FF2B5EF4-FFF2-40B4-BE49-F238E27FC236}">
                <a16:creationId xmlns:a16="http://schemas.microsoft.com/office/drawing/2014/main" id="{12A8D7E2-CCD9-404A-ACAB-48F3BDB8D1E0}"/>
              </a:ext>
            </a:extLst>
          </p:cNvPr>
          <p:cNvCxnSpPr>
            <a:cxnSpLocks/>
          </p:cNvCxnSpPr>
          <p:nvPr/>
        </p:nvCxnSpPr>
        <p:spPr>
          <a:xfrm flipH="1" flipV="1">
            <a:off x="6533532" y="1803768"/>
            <a:ext cx="3259396" cy="99047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43" name="TextBox 42">
            <a:extLst>
              <a:ext uri="{FF2B5EF4-FFF2-40B4-BE49-F238E27FC236}">
                <a16:creationId xmlns:a16="http://schemas.microsoft.com/office/drawing/2014/main" id="{AFB50434-CA34-4A4F-AD67-209FAD14A9C2}"/>
              </a:ext>
            </a:extLst>
          </p:cNvPr>
          <p:cNvSpPr txBox="1"/>
          <p:nvPr/>
        </p:nvSpPr>
        <p:spPr>
          <a:xfrm rot="1627263">
            <a:off x="7052739" y="2433825"/>
            <a:ext cx="470467" cy="369332"/>
          </a:xfrm>
          <a:prstGeom prst="rect">
            <a:avLst/>
          </a:prstGeom>
          <a:noFill/>
          <a:ln w="28575">
            <a:solidFill>
              <a:schemeClr val="tx2">
                <a:lumMod val="75000"/>
              </a:schemeClr>
            </a:solidFill>
          </a:ln>
        </p:spPr>
        <p:txBody>
          <a:bodyPr wrap="square" rtlCol="0">
            <a:spAutoFit/>
          </a:bodyPr>
          <a:lstStyle/>
          <a:p>
            <a:r>
              <a:rPr lang="en-GB" dirty="0"/>
              <a:t>PE</a:t>
            </a:r>
          </a:p>
        </p:txBody>
      </p:sp>
      <p:sp>
        <p:nvSpPr>
          <p:cNvPr id="45" name="TextBox 44">
            <a:extLst>
              <a:ext uri="{FF2B5EF4-FFF2-40B4-BE49-F238E27FC236}">
                <a16:creationId xmlns:a16="http://schemas.microsoft.com/office/drawing/2014/main" id="{3A36DE41-8BA1-429D-BB28-269C230C4446}"/>
              </a:ext>
            </a:extLst>
          </p:cNvPr>
          <p:cNvSpPr txBox="1"/>
          <p:nvPr/>
        </p:nvSpPr>
        <p:spPr>
          <a:xfrm rot="3142685">
            <a:off x="7574039" y="2925996"/>
            <a:ext cx="470467" cy="369332"/>
          </a:xfrm>
          <a:prstGeom prst="rect">
            <a:avLst/>
          </a:prstGeom>
          <a:noFill/>
          <a:ln w="28575">
            <a:solidFill>
              <a:schemeClr val="tx2">
                <a:lumMod val="75000"/>
              </a:schemeClr>
            </a:solidFill>
          </a:ln>
        </p:spPr>
        <p:txBody>
          <a:bodyPr wrap="square" rtlCol="0">
            <a:spAutoFit/>
          </a:bodyPr>
          <a:lstStyle/>
          <a:p>
            <a:endParaRPr lang="en-GB" dirty="0"/>
          </a:p>
        </p:txBody>
      </p:sp>
      <p:sp>
        <p:nvSpPr>
          <p:cNvPr id="47" name="TextBox 46">
            <a:extLst>
              <a:ext uri="{FF2B5EF4-FFF2-40B4-BE49-F238E27FC236}">
                <a16:creationId xmlns:a16="http://schemas.microsoft.com/office/drawing/2014/main" id="{BFB5C0A7-6874-49F6-9725-81876435199F}"/>
              </a:ext>
            </a:extLst>
          </p:cNvPr>
          <p:cNvSpPr txBox="1"/>
          <p:nvPr/>
        </p:nvSpPr>
        <p:spPr>
          <a:xfrm rot="4538960">
            <a:off x="7898512" y="3500107"/>
            <a:ext cx="470467" cy="369332"/>
          </a:xfrm>
          <a:prstGeom prst="rect">
            <a:avLst/>
          </a:prstGeom>
          <a:noFill/>
          <a:ln w="28575">
            <a:solidFill>
              <a:schemeClr val="tx2">
                <a:lumMod val="75000"/>
              </a:schemeClr>
            </a:solidFill>
          </a:ln>
        </p:spPr>
        <p:txBody>
          <a:bodyPr wrap="square" rtlCol="0">
            <a:spAutoFit/>
          </a:bodyPr>
          <a:lstStyle/>
          <a:p>
            <a:endParaRPr lang="en-GB" dirty="0"/>
          </a:p>
        </p:txBody>
      </p:sp>
      <p:sp>
        <p:nvSpPr>
          <p:cNvPr id="49" name="TextBox 48">
            <a:extLst>
              <a:ext uri="{FF2B5EF4-FFF2-40B4-BE49-F238E27FC236}">
                <a16:creationId xmlns:a16="http://schemas.microsoft.com/office/drawing/2014/main" id="{9957F4A4-6FFE-42D3-ADBC-6C11377FA6A1}"/>
              </a:ext>
            </a:extLst>
          </p:cNvPr>
          <p:cNvSpPr txBox="1"/>
          <p:nvPr/>
        </p:nvSpPr>
        <p:spPr>
          <a:xfrm>
            <a:off x="9573548" y="3687149"/>
            <a:ext cx="2831691" cy="1200329"/>
          </a:xfrm>
          <a:prstGeom prst="rect">
            <a:avLst/>
          </a:prstGeom>
          <a:noFill/>
        </p:spPr>
        <p:txBody>
          <a:bodyPr wrap="square" rtlCol="0">
            <a:spAutoFit/>
          </a:bodyPr>
          <a:lstStyle/>
          <a:p>
            <a:r>
              <a:rPr lang="en-GB" dirty="0"/>
              <a:t>School policy</a:t>
            </a:r>
          </a:p>
          <a:p>
            <a:r>
              <a:rPr lang="en-GB" dirty="0"/>
              <a:t>School culture</a:t>
            </a:r>
          </a:p>
          <a:p>
            <a:r>
              <a:rPr lang="en-GB" dirty="0"/>
              <a:t>Community engagement</a:t>
            </a:r>
          </a:p>
          <a:p>
            <a:r>
              <a:rPr lang="en-GB" dirty="0"/>
              <a:t>Head’s philosophy </a:t>
            </a:r>
          </a:p>
        </p:txBody>
      </p:sp>
      <p:cxnSp>
        <p:nvCxnSpPr>
          <p:cNvPr id="51" name="Straight Arrow Connector 50">
            <a:extLst>
              <a:ext uri="{FF2B5EF4-FFF2-40B4-BE49-F238E27FC236}">
                <a16:creationId xmlns:a16="http://schemas.microsoft.com/office/drawing/2014/main" id="{F2185022-2C52-4A01-A793-E42BDCE89268}"/>
              </a:ext>
            </a:extLst>
          </p:cNvPr>
          <p:cNvCxnSpPr>
            <a:cxnSpLocks/>
            <a:endCxn id="26" idx="3"/>
          </p:cNvCxnSpPr>
          <p:nvPr/>
        </p:nvCxnSpPr>
        <p:spPr>
          <a:xfrm flipH="1" flipV="1">
            <a:off x="6658891" y="2839065"/>
            <a:ext cx="2949684" cy="14323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4" name="Straight Arrow Connector 53">
            <a:extLst>
              <a:ext uri="{FF2B5EF4-FFF2-40B4-BE49-F238E27FC236}">
                <a16:creationId xmlns:a16="http://schemas.microsoft.com/office/drawing/2014/main" id="{6FF8D3AD-B860-4356-B5F1-EB7187BD2A82}"/>
              </a:ext>
            </a:extLst>
          </p:cNvPr>
          <p:cNvCxnSpPr>
            <a:cxnSpLocks/>
            <a:stCxn id="58" idx="1"/>
          </p:cNvCxnSpPr>
          <p:nvPr/>
        </p:nvCxnSpPr>
        <p:spPr>
          <a:xfrm flipH="1" flipV="1">
            <a:off x="6916992" y="4074195"/>
            <a:ext cx="2310582" cy="140124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8" name="TextBox 57">
            <a:extLst>
              <a:ext uri="{FF2B5EF4-FFF2-40B4-BE49-F238E27FC236}">
                <a16:creationId xmlns:a16="http://schemas.microsoft.com/office/drawing/2014/main" id="{E0EDDE55-CB0B-40A5-B7E4-AF6D33ED0A4C}"/>
              </a:ext>
            </a:extLst>
          </p:cNvPr>
          <p:cNvSpPr txBox="1"/>
          <p:nvPr/>
        </p:nvSpPr>
        <p:spPr>
          <a:xfrm>
            <a:off x="9227574" y="5013778"/>
            <a:ext cx="2831691" cy="923330"/>
          </a:xfrm>
          <a:prstGeom prst="rect">
            <a:avLst/>
          </a:prstGeom>
          <a:noFill/>
        </p:spPr>
        <p:txBody>
          <a:bodyPr wrap="square" rtlCol="0">
            <a:spAutoFit/>
          </a:bodyPr>
          <a:lstStyle/>
          <a:p>
            <a:r>
              <a:rPr lang="en-GB" dirty="0"/>
              <a:t>Parents</a:t>
            </a:r>
          </a:p>
          <a:p>
            <a:r>
              <a:rPr lang="en-GB" dirty="0"/>
              <a:t>Teachers</a:t>
            </a:r>
          </a:p>
          <a:p>
            <a:r>
              <a:rPr lang="en-GB" dirty="0"/>
              <a:t>Wider family/ close friends</a:t>
            </a:r>
          </a:p>
        </p:txBody>
      </p:sp>
      <p:sp>
        <p:nvSpPr>
          <p:cNvPr id="60" name="Isosceles Triangle 59">
            <a:extLst>
              <a:ext uri="{FF2B5EF4-FFF2-40B4-BE49-F238E27FC236}">
                <a16:creationId xmlns:a16="http://schemas.microsoft.com/office/drawing/2014/main" id="{D1542E61-B186-4014-B7CC-E80FFFB9C3DB}"/>
              </a:ext>
            </a:extLst>
          </p:cNvPr>
          <p:cNvSpPr/>
          <p:nvPr/>
        </p:nvSpPr>
        <p:spPr>
          <a:xfrm rot="8086729">
            <a:off x="3371648" y="1577740"/>
            <a:ext cx="2559091" cy="4049710"/>
          </a:xfrm>
          <a:prstGeom prst="triangle">
            <a:avLst/>
          </a:prstGeom>
          <a:solidFill>
            <a:srgbClr val="FFFF00">
              <a:alpha val="25098"/>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1" name="TextBox 60">
            <a:extLst>
              <a:ext uri="{FF2B5EF4-FFF2-40B4-BE49-F238E27FC236}">
                <a16:creationId xmlns:a16="http://schemas.microsoft.com/office/drawing/2014/main" id="{E41D46E4-D848-4171-859D-CD63A1F70C1F}"/>
              </a:ext>
            </a:extLst>
          </p:cNvPr>
          <p:cNvSpPr txBox="1"/>
          <p:nvPr/>
        </p:nvSpPr>
        <p:spPr>
          <a:xfrm rot="2815812">
            <a:off x="2810195" y="2812479"/>
            <a:ext cx="2451893" cy="923330"/>
          </a:xfrm>
          <a:prstGeom prst="rect">
            <a:avLst/>
          </a:prstGeom>
          <a:noFill/>
        </p:spPr>
        <p:txBody>
          <a:bodyPr wrap="square" rtlCol="0">
            <a:spAutoFit/>
          </a:bodyPr>
          <a:lstStyle/>
          <a:p>
            <a:r>
              <a:rPr lang="en-GB" dirty="0"/>
              <a:t>SDT/ Physical Literacy/ Other research focus</a:t>
            </a:r>
          </a:p>
          <a:p>
            <a:endParaRPr lang="en-GB" dirty="0"/>
          </a:p>
        </p:txBody>
      </p:sp>
    </p:spTree>
    <p:extLst>
      <p:ext uri="{BB962C8B-B14F-4D97-AF65-F5344CB8AC3E}">
        <p14:creationId xmlns:p14="http://schemas.microsoft.com/office/powerpoint/2010/main" val="24179362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7058</Words>
  <Application>Microsoft Office PowerPoint</Application>
  <PresentationFormat>Widescreen</PresentationFormat>
  <Paragraphs>602</Paragraphs>
  <Slides>53</Slides>
  <Notes>33</Notes>
  <HiddenSlides>0</HiddenSlides>
  <MMClips>2</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53</vt:i4>
      </vt:variant>
    </vt:vector>
  </HeadingPairs>
  <TitlesOfParts>
    <vt:vector size="63" baseType="lpstr">
      <vt:lpstr>-apple-system</vt:lpstr>
      <vt:lpstr>Arial</vt:lpstr>
      <vt:lpstr>Calibri</vt:lpstr>
      <vt:lpstr>Calibri Light</vt:lpstr>
      <vt:lpstr>Cambria</vt:lpstr>
      <vt:lpstr>Times New Roman</vt:lpstr>
      <vt:lpstr>Wingdings</vt:lpstr>
      <vt:lpstr>Office Theme</vt:lpstr>
      <vt:lpstr>Custom Design</vt:lpstr>
      <vt:lpstr>1_Custom Design</vt:lpstr>
      <vt:lpstr>BMPE7012 Weekend one workshops </vt:lpstr>
      <vt:lpstr>Overview of the first half of the module</vt:lpstr>
      <vt:lpstr>Introductions</vt:lpstr>
      <vt:lpstr>Welcome and introduction  </vt:lpstr>
      <vt:lpstr>Task: Your Sport/ Physical Activity/ Physical Education Life Histories</vt:lpstr>
      <vt:lpstr>PowerPoint Presentation</vt:lpstr>
      <vt:lpstr>PowerPoint Presentation</vt:lpstr>
      <vt:lpstr>Physical education – aims and purpose</vt:lpstr>
      <vt:lpstr>Physical Education </vt:lpstr>
      <vt:lpstr>PowerPoint Presentation</vt:lpstr>
      <vt:lpstr>Where are we right now?</vt:lpstr>
      <vt:lpstr>What is the education in Physical Education? </vt:lpstr>
      <vt:lpstr>10 Outcomes of HQ PE</vt:lpstr>
      <vt:lpstr>Possible future for whole curriculum – what has changed/ is changing?</vt:lpstr>
      <vt:lpstr>The future of physical education (drawing on Kirk, 2010)</vt:lpstr>
      <vt:lpstr>PowerPoint Presentation</vt:lpstr>
      <vt:lpstr>Context – Why the change? What to change?</vt:lpstr>
      <vt:lpstr>PowerPoint Presentation</vt:lpstr>
      <vt:lpstr>Context – Why the change? What to change?</vt:lpstr>
      <vt:lpstr>PowerPoint Presentation</vt:lpstr>
      <vt:lpstr>PowerPoint Presentation</vt:lpstr>
      <vt:lpstr>PowerPoint Presentation</vt:lpstr>
      <vt:lpstr>Teacher in the change process Meaningful change for teachers</vt:lpstr>
      <vt:lpstr>Teacher in the change process Meaningful change for teachers</vt:lpstr>
      <vt:lpstr>Fullan, 2011 &amp; 2021 Wrong vs Right Drivers</vt:lpstr>
      <vt:lpstr>  Capitals  - (Hargreaves and Fullan, 2012) </vt:lpstr>
      <vt:lpstr>PowerPoint Presentation</vt:lpstr>
      <vt:lpstr>Possible future for PE</vt:lpstr>
      <vt:lpstr>An example of PE curriculum change ….</vt:lpstr>
      <vt:lpstr>An example of PE curriculum change ….</vt:lpstr>
      <vt:lpstr>Day one reflections and questions?</vt:lpstr>
      <vt:lpstr>Day Two </vt:lpstr>
      <vt:lpstr>Some findings from Kiez (2015)</vt:lpstr>
      <vt:lpstr>PowerPoint Presentation</vt:lpstr>
      <vt:lpstr>PowerPoint Presentation</vt:lpstr>
      <vt:lpstr>PowerPoint Presentation</vt:lpstr>
      <vt:lpstr>PowerPoint Presentation</vt:lpstr>
      <vt:lpstr>PowerPoint Presentation</vt:lpstr>
      <vt:lpstr>PowerPoint Presentation</vt:lpstr>
      <vt:lpstr>Thinking of futures</vt:lpstr>
      <vt:lpstr>Occupational Socialisation  (Lawson, 1983 &amp; 1986)</vt:lpstr>
      <vt:lpstr>Assessment one – Presentation and seminar paper</vt:lpstr>
      <vt:lpstr>Assessment one – Presentation and seminar paper</vt:lpstr>
      <vt:lpstr>Assessment two – Essay </vt:lpstr>
      <vt:lpstr>What’s next?</vt:lpstr>
      <vt:lpstr>The benefits of physical education and sport</vt:lpstr>
      <vt:lpstr>What is Physical literacy?</vt:lpstr>
      <vt:lpstr>What is Physical literacy?</vt:lpstr>
      <vt:lpstr>Physical Literacy informed practice?</vt:lpstr>
      <vt:lpstr>Isn’t this High Quality Physical Education ?</vt:lpstr>
      <vt:lpstr>10 Outcomes of HQ PE</vt:lpstr>
      <vt:lpstr>What is the role of Physical Literacy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BMPE7002 Weekend one workshops </dc:title>
  <dc:creator>kate Piper</dc:creator>
  <cp:lastModifiedBy>Kate Piper (IMH)</cp:lastModifiedBy>
  <cp:revision>14</cp:revision>
  <dcterms:created xsi:type="dcterms:W3CDTF">2020-09-28T12:57:39Z</dcterms:created>
  <dcterms:modified xsi:type="dcterms:W3CDTF">2024-09-25T07:53:02Z</dcterms:modified>
</cp:coreProperties>
</file>