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changesInfos/changesInfo1.xml" ContentType="application/vnd.ms-powerpoint.changesinfo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3"/>
  </p:notesMasterIdLst>
  <p:sldIdLst>
    <p:sldId id="364" r:id="rId2"/>
    <p:sldId id="383" r:id="rId3"/>
    <p:sldId id="387" r:id="rId4"/>
    <p:sldId id="394" r:id="rId5"/>
    <p:sldId id="403" r:id="rId6"/>
    <p:sldId id="404" r:id="rId7"/>
    <p:sldId id="396" r:id="rId8"/>
    <p:sldId id="402" r:id="rId9"/>
    <p:sldId id="398" r:id="rId10"/>
    <p:sldId id="399" r:id="rId11"/>
    <p:sldId id="400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32767"/>
    </p:ext>
    <p:ext uri="{FD5EFAAD-0ECE-453E-9831-46B23BE46B34}">
      <p15:chartTrackingRefBased xmlns=""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E384BF5-86BA-473B-AEEA-AA2B8D545D6E}" v="4" dt="2026-02-04T13:29:10.3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08"/>
    <p:restoredTop sz="94689"/>
  </p:normalViewPr>
  <p:slideViewPr>
    <p:cSldViewPr snapToGrid="0" showGuides="1">
      <p:cViewPr varScale="1">
        <p:scale>
          <a:sx n="75" d="100"/>
          <a:sy n="75" d="100"/>
        </p:scale>
        <p:origin x="-296" y="-5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dette Jack" userId="577a32b12b2d5358" providerId="LiveId" clId="{C7D63357-77D1-4926-B6B7-5A45EAEBF16A}"/>
    <pc:docChg chg="addSld delSld modSld">
      <pc:chgData name="Odette Jack" userId="577a32b12b2d5358" providerId="LiveId" clId="{C7D63357-77D1-4926-B6B7-5A45EAEBF16A}" dt="2026-02-04T13:29:10.368" v="4" actId="113"/>
      <pc:docMkLst>
        <pc:docMk/>
      </pc:docMkLst>
      <pc:sldChg chg="modSp">
        <pc:chgData name="Odette Jack" userId="577a32b12b2d5358" providerId="LiveId" clId="{C7D63357-77D1-4926-B6B7-5A45EAEBF16A}" dt="2026-02-04T13:28:36.495" v="2" actId="1076"/>
        <pc:sldMkLst>
          <pc:docMk/>
          <pc:sldMk cId="0" sldId="395"/>
        </pc:sldMkLst>
        <pc:spChg chg="mod">
          <ac:chgData name="Odette Jack" userId="577a32b12b2d5358" providerId="LiveId" clId="{C7D63357-77D1-4926-B6B7-5A45EAEBF16A}" dt="2026-02-04T13:28:36.495" v="2" actId="1076"/>
          <ac:spMkLst>
            <pc:docMk/>
            <pc:sldMk cId="0" sldId="395"/>
            <ac:spMk id="2" creationId="{1FE8F138-5F23-B989-7BFD-71F5C33065F6}"/>
          </ac:spMkLst>
        </pc:spChg>
      </pc:sldChg>
      <pc:sldChg chg="modSp">
        <pc:chgData name="Odette Jack" userId="577a32b12b2d5358" providerId="LiveId" clId="{C7D63357-77D1-4926-B6B7-5A45EAEBF16A}" dt="2026-02-04T13:29:10.368" v="4" actId="113"/>
        <pc:sldMkLst>
          <pc:docMk/>
          <pc:sldMk cId="1663974967" sldId="396"/>
        </pc:sldMkLst>
        <pc:spChg chg="mod">
          <ac:chgData name="Odette Jack" userId="577a32b12b2d5358" providerId="LiveId" clId="{C7D63357-77D1-4926-B6B7-5A45EAEBF16A}" dt="2026-02-04T13:29:10.368" v="4" actId="113"/>
          <ac:spMkLst>
            <pc:docMk/>
            <pc:sldMk cId="1663974967" sldId="396"/>
            <ac:spMk id="2" creationId="{F7A33847-0493-6DAA-A30C-328C54DCD8B6}"/>
          </ac:spMkLst>
        </pc:spChg>
      </pc:sldChg>
      <pc:sldChg chg="del">
        <pc:chgData name="Odette Jack" userId="577a32b12b2d5358" providerId="LiveId" clId="{C7D63357-77D1-4926-B6B7-5A45EAEBF16A}" dt="2026-02-04T13:27:01.881" v="1" actId="47"/>
        <pc:sldMkLst>
          <pc:docMk/>
          <pc:sldMk cId="4238236441" sldId="397"/>
        </pc:sldMkLst>
      </pc:sldChg>
      <pc:sldChg chg="add">
        <pc:chgData name="Odette Jack" userId="577a32b12b2d5358" providerId="LiveId" clId="{C7D63357-77D1-4926-B6B7-5A45EAEBF16A}" dt="2026-02-04T13:26:58.869" v="0"/>
        <pc:sldMkLst>
          <pc:docMk/>
          <pc:sldMk cId="1557286457" sldId="40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965FB6-4B25-426E-8604-9A3D9DA68FF5}" type="datetimeFigureOut">
              <a:rPr lang="en-US" smtClean="0"/>
              <a:pPr/>
              <a:t>7/18/2026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643AE0-D673-4F62-9CA7-8D5900E762B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643AE0-D673-4F62-9CA7-8D5900E762B4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=""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=""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=""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=""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=""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=""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=""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=""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=""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=""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=""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=""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=""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=""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long-read/good-communication-with-patients-waiting-for-care?utm_source=copilot.com" TargetMode="External"/><Relationship Id="rId2" Type="http://schemas.openxmlformats.org/officeDocument/2006/relationships/hyperlink" Target="https://www.gov.uk/government/publications/care-act-statutory-guidance/care-and-support-statutory-guidance?utm_source=copilot.co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18/07/2026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=""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=""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052513"/>
            <a:ext cx="8229600" cy="4464050"/>
          </a:xfrm>
        </p:spPr>
        <p:txBody>
          <a:bodyPr/>
          <a:lstStyle/>
          <a:p>
            <a:r>
              <a:rPr lang="en-GB" altLang="en-US" sz="2800" dirty="0">
                <a:latin typeface="Arial" pitchFamily="34" charset="0"/>
                <a:cs typeface="Arial" pitchFamily="34" charset="0"/>
              </a:rPr>
              <a:t>Module Title: </a:t>
            </a:r>
            <a:r>
              <a:rPr lang="en-GB" altLang="en-US" sz="2800" b="1" i="1" dirty="0">
                <a:latin typeface="Arial" pitchFamily="34" charset="0"/>
                <a:cs typeface="Arial" pitchFamily="34" charset="0"/>
              </a:rPr>
              <a:t>Professional Career Development within H&amp;SC</a:t>
            </a:r>
          </a:p>
          <a:p>
            <a:r>
              <a:rPr lang="en-GB" altLang="en-US" sz="2800" u="sng" dirty="0">
                <a:latin typeface="Arial" pitchFamily="34" charset="0"/>
                <a:cs typeface="Arial" pitchFamily="34" charset="0"/>
              </a:rPr>
              <a:t>Module Number</a:t>
            </a:r>
            <a:r>
              <a:rPr lang="en-GB" altLang="en-US" sz="2800" dirty="0">
                <a:latin typeface="Arial" pitchFamily="34" charset="0"/>
                <a:cs typeface="Arial" pitchFamily="34" charset="0"/>
              </a:rPr>
              <a:t>: </a:t>
            </a:r>
            <a:r>
              <a:rPr lang="en-GB" altLang="en-US" sz="2800" b="1" i="1" dirty="0">
                <a:latin typeface="Arial" pitchFamily="34" charset="0"/>
                <a:cs typeface="Arial" pitchFamily="34" charset="0"/>
              </a:rPr>
              <a:t>LCHS 4009 (LON)</a:t>
            </a:r>
          </a:p>
          <a:p>
            <a:r>
              <a:rPr lang="en-GB" altLang="en-US" sz="2800" u="sng" dirty="0">
                <a:latin typeface="Arial" pitchFamily="34" charset="0"/>
                <a:cs typeface="Arial" pitchFamily="34" charset="0"/>
              </a:rPr>
              <a:t>Assignment No</a:t>
            </a:r>
            <a:r>
              <a:rPr lang="en-GB" altLang="en-US" sz="2800" b="1" i="1" dirty="0">
                <a:latin typeface="Arial" pitchFamily="34" charset="0"/>
                <a:cs typeface="Arial" pitchFamily="34" charset="0"/>
              </a:rPr>
              <a:t>:  </a:t>
            </a:r>
            <a:r>
              <a:rPr lang="en-GB" altLang="en-US" sz="2800" b="1" i="1" dirty="0" smtClean="0">
                <a:latin typeface="Arial" pitchFamily="34" charset="0"/>
                <a:cs typeface="Arial" pitchFamily="34" charset="0"/>
              </a:rPr>
              <a:t>ASSIGNMENT </a:t>
            </a:r>
            <a:r>
              <a:rPr lang="en-GB" altLang="en-US" sz="2800" b="1" i="1" dirty="0">
                <a:latin typeface="Arial" pitchFamily="34" charset="0"/>
                <a:cs typeface="Arial" pitchFamily="34" charset="0"/>
              </a:rPr>
              <a:t>1</a:t>
            </a:r>
          </a:p>
          <a:p>
            <a:r>
              <a:rPr lang="en-GB" altLang="en-US" sz="2800" u="sng" dirty="0">
                <a:latin typeface="Arial" pitchFamily="34" charset="0"/>
                <a:cs typeface="Arial" pitchFamily="34" charset="0"/>
              </a:rPr>
              <a:t>Student Name</a:t>
            </a:r>
            <a:r>
              <a:rPr lang="en-GB" altLang="en-US" sz="2800" b="1" i="1" dirty="0" smtClean="0">
                <a:latin typeface="Arial" pitchFamily="34" charset="0"/>
                <a:cs typeface="Arial" pitchFamily="34" charset="0"/>
              </a:rPr>
              <a:t>: Krasimira B Yordanova-Krumova</a:t>
            </a:r>
            <a:endParaRPr lang="en-GB" altLang="en-US" sz="2800" b="1" i="1" dirty="0">
              <a:latin typeface="Arial" pitchFamily="34" charset="0"/>
              <a:cs typeface="Arial" pitchFamily="34" charset="0"/>
            </a:endParaRPr>
          </a:p>
          <a:p>
            <a:r>
              <a:rPr lang="en-GB" altLang="en-US" sz="2800" u="sng" dirty="0">
                <a:latin typeface="Arial" pitchFamily="34" charset="0"/>
                <a:cs typeface="Arial" pitchFamily="34" charset="0"/>
              </a:rPr>
              <a:t>Student ID: </a:t>
            </a:r>
            <a:r>
              <a:rPr lang="en-GB" altLang="en-US" sz="2800" u="sng" dirty="0" smtClean="0">
                <a:latin typeface="Arial" pitchFamily="34" charset="0"/>
                <a:cs typeface="Arial" pitchFamily="34" charset="0"/>
              </a:rPr>
              <a:t>2510713</a:t>
            </a:r>
            <a:endParaRPr lang="en-GB" altLang="en-US" sz="2800" b="1" i="1" dirty="0">
              <a:latin typeface="Arial" pitchFamily="34" charset="0"/>
              <a:cs typeface="Arial" pitchFamily="34" charset="0"/>
            </a:endParaRPr>
          </a:p>
          <a:p>
            <a:r>
              <a:rPr lang="en-GB" altLang="en-US" sz="2800" u="sng" dirty="0">
                <a:latin typeface="Arial" pitchFamily="34" charset="0"/>
                <a:cs typeface="Arial" pitchFamily="34" charset="0"/>
              </a:rPr>
              <a:t>Lecturer’s Name</a:t>
            </a:r>
            <a:r>
              <a:rPr lang="en-GB" altLang="en-US" sz="2800" b="1" i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en-GB" altLang="en-US" sz="2800" b="1" i="1" dirty="0" err="1" smtClean="0">
                <a:latin typeface="Arial" pitchFamily="34" charset="0"/>
                <a:cs typeface="Arial" pitchFamily="34" charset="0"/>
              </a:rPr>
              <a:t>Dilhara</a:t>
            </a:r>
            <a:r>
              <a:rPr lang="en-GB" altLang="en-US" sz="2800" b="1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altLang="en-US" sz="2800" b="1" i="1" dirty="0" err="1" smtClean="0">
                <a:latin typeface="Arial" pitchFamily="34" charset="0"/>
                <a:cs typeface="Arial" pitchFamily="34" charset="0"/>
              </a:rPr>
              <a:t>Mampitiya</a:t>
            </a:r>
            <a:endParaRPr lang="en-GB" altLang="en-US" sz="2800" b="1" i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7A5DAAE8-78AF-37D0-1EA1-6BE7641CF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>
                <a:latin typeface="Arial" pitchFamily="34" charset="0"/>
                <a:cs typeface="Arial" pitchFamily="34" charset="0"/>
              </a:rPr>
              <a:t>Acknowledge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327D09FF-04AE-863D-9637-E0C72C8D8B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2800" dirty="0" smtClean="0"/>
              <a:t>I </a:t>
            </a:r>
            <a:r>
              <a:rPr lang="en-GB" sz="2800" dirty="0"/>
              <a:t>have not used AI.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6E6D42E4-AC46-C008-2447-7CBA08E08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E8171439-ACFD-5D74-0A8F-A1BDCC81D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1287151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="" xmlns:a16="http://schemas.microsoft.com/office/drawing/2014/main" id="{6E993329-62CA-9A49-62A4-7E50E4557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40"/>
            <a:ext cx="6697133" cy="749828"/>
          </a:xfrm>
        </p:spPr>
        <p:txBody>
          <a:bodyPr/>
          <a:lstStyle/>
          <a:p>
            <a:r>
              <a:rPr lang="en-GB" altLang="en-US" sz="2800" b="1" dirty="0">
                <a:latin typeface="Arial" pitchFamily="34" charset="0"/>
                <a:cs typeface="Arial" pitchFamily="34" charset="0"/>
              </a:rPr>
              <a:t>Introduction</a:t>
            </a:r>
            <a:endParaRPr lang="en-US" altLang="en-US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E9C891E3-BFF6-8AE0-6C9D-F65AD1EC637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 smtClean="0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18436" name="Slide Number Placeholder 4">
            <a:extLst>
              <a:ext uri="{FF2B5EF4-FFF2-40B4-BE49-F238E27FC236}">
                <a16:creationId xmlns="" xmlns:a16="http://schemas.microsoft.com/office/drawing/2014/main" id="{207505A2-3DCF-366C-F28C-EBE3358EDAD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09D677E-A245-6143-BFA3-B4B2737C38D0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="" xmlns:a16="http://schemas.microsoft.com/office/drawing/2014/main" id="{A2FCF950-4012-15F0-B279-1361A6BD7D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11867" y="1032934"/>
            <a:ext cx="5096933" cy="4038600"/>
          </a:xfrm>
        </p:spPr>
        <p:txBody>
          <a:bodyPr/>
          <a:lstStyle/>
          <a:p>
            <a:pPr marL="0" indent="0">
              <a:buNone/>
              <a:defRPr/>
            </a:pPr>
            <a:endParaRPr lang="en-GB" sz="2800" b="1" i="1" dirty="0" smtClean="0"/>
          </a:p>
          <a:p>
            <a:pPr>
              <a:defRPr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I am undertaking this programme to strengthen my professional skills and academic communication </a:t>
            </a:r>
          </a:p>
          <a:p>
            <a:pPr>
              <a:defRPr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I aim to enhance my opportunities for career progression</a:t>
            </a:r>
          </a:p>
          <a:p>
            <a:pPr>
              <a:defRPr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I will be presenting communication as one of the most essential skills in health and social care (Department of Health &amp; Social Care, 2025; NHS England, 2023; </a:t>
            </a:r>
            <a:r>
              <a:rPr lang="en-GB" sz="2000" dirty="0" err="1" smtClean="0">
                <a:latin typeface="Arial" pitchFamily="34" charset="0"/>
                <a:cs typeface="Arial" pitchFamily="34" charset="0"/>
              </a:rPr>
              <a:t>Sharkiya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, 2023)</a:t>
            </a:r>
          </a:p>
          <a:p>
            <a:pPr>
              <a:defRPr/>
            </a:pPr>
            <a:endParaRPr lang="en-GB" sz="2400" dirty="0" smtClean="0"/>
          </a:p>
          <a:p>
            <a:pPr>
              <a:defRPr/>
            </a:pPr>
            <a:endParaRPr lang="en-GB" sz="2400" dirty="0" smtClean="0"/>
          </a:p>
          <a:p>
            <a:pPr>
              <a:buNone/>
              <a:defRPr/>
            </a:pPr>
            <a:endParaRPr lang="en-GB" sz="2400" dirty="0" smtClean="0"/>
          </a:p>
          <a:p>
            <a:pPr>
              <a:buNone/>
              <a:defRPr/>
            </a:pPr>
            <a:endParaRPr lang="en-GB" sz="2400" dirty="0" smtClean="0"/>
          </a:p>
          <a:p>
            <a:pPr>
              <a:buNone/>
              <a:defRPr/>
            </a:pPr>
            <a:endParaRPr lang="en-GB" sz="2800" dirty="0" smtClean="0"/>
          </a:p>
          <a:p>
            <a:pPr>
              <a:buNone/>
              <a:defRPr/>
            </a:pPr>
            <a:endParaRPr lang="en-GB" altLang="en-US" sz="2800" dirty="0" smtClean="0"/>
          </a:p>
          <a:p>
            <a:pPr>
              <a:defRPr/>
            </a:pPr>
            <a:endParaRPr lang="en-GB" altLang="en-US" sz="2800" dirty="0"/>
          </a:p>
          <a:p>
            <a:pPr marL="0" indent="0">
              <a:buNone/>
              <a:defRPr/>
            </a:pPr>
            <a:endParaRPr lang="en-GB" b="1" dirty="0"/>
          </a:p>
          <a:p>
            <a:pPr>
              <a:defRPr/>
            </a:pPr>
            <a:r>
              <a:rPr lang="en-GB" b="1" dirty="0" smtClean="0"/>
              <a:t>z</a:t>
            </a:r>
            <a:endParaRPr lang="en-GB" b="1" dirty="0"/>
          </a:p>
        </p:txBody>
      </p:sp>
      <p:sp>
        <p:nvSpPr>
          <p:cNvPr id="11266" name="AutoShape 2" descr="Communication Care 10 Effective Organizational Communication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268" name="AutoShape 4" descr="Communication Care 10 Effective Organizational Communication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flipH="1">
            <a:off x="7840133" y="2065867"/>
            <a:ext cx="3022600" cy="20632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=""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5533" y="3558"/>
            <a:ext cx="8981880" cy="1068480"/>
          </a:xfrm>
        </p:spPr>
        <p:txBody>
          <a:bodyPr/>
          <a:lstStyle/>
          <a:p>
            <a:r>
              <a:rPr lang="en-GB" sz="2800" b="1" u="sng" dirty="0" smtClean="0"/>
              <a:t>My chos</a:t>
            </a:r>
            <a:r>
              <a:rPr lang="en-GB" sz="2800" b="1" u="sng" dirty="0" smtClean="0">
                <a:latin typeface="Arial" pitchFamily="34" charset="0"/>
                <a:cs typeface="Arial" pitchFamily="34" charset="0"/>
              </a:rPr>
              <a:t>e</a:t>
            </a:r>
            <a:r>
              <a:rPr lang="en-GB" sz="2800" b="1" u="sng" dirty="0" smtClean="0"/>
              <a:t>n skills is: </a:t>
            </a:r>
            <a:r>
              <a:rPr lang="en-GB" sz="2800" b="1" u="sng" dirty="0" smtClean="0">
                <a:latin typeface="Arial" pitchFamily="34" charset="0"/>
                <a:cs typeface="Arial" pitchFamily="34" charset="0"/>
              </a:rPr>
              <a:t>Communication</a:t>
            </a:r>
            <a:endParaRPr lang="en-GB" altLang="en-US" sz="2800" b="1" i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=""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84786" y="2376653"/>
            <a:ext cx="6656990" cy="1507577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altLang="en-US" b="1" dirty="0">
              <a:solidFill>
                <a:srgbClr val="000000"/>
              </a:solidFill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18/07/2026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=""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4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="" xmlns:a16="http://schemas.microsoft.com/office/drawing/2014/main" id="{028FA0CD-6774-EDEB-7901-7CC84D67FB82}"/>
              </a:ext>
            </a:extLst>
          </p:cNvPr>
          <p:cNvSpPr txBox="1"/>
          <p:nvPr/>
        </p:nvSpPr>
        <p:spPr>
          <a:xfrm>
            <a:off x="334433" y="928315"/>
            <a:ext cx="11342915" cy="6170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42950" lvl="1" indent="-285750">
              <a:buFont typeface="Arial" pitchFamily="34" charset="0"/>
              <a:buChar char="•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Communication involves sharing our thoughts, emotions, and feelings with the people we interact with</a:t>
            </a:r>
            <a:endParaRPr lang="bg-BG" sz="2400" dirty="0" smtClean="0">
              <a:latin typeface="Arial" pitchFamily="34" charset="0"/>
              <a:cs typeface="Arial" pitchFamily="34" charset="0"/>
            </a:endParaRPr>
          </a:p>
          <a:p>
            <a:pPr marL="742950" lvl="1" indent="-285750">
              <a:buFont typeface="Arial" pitchFamily="34" charset="0"/>
              <a:buChar char="•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It is a fundamental part of professional practice, as no role in health and social care can function effectively without it</a:t>
            </a:r>
            <a:endParaRPr lang="bg-BG" sz="2400" dirty="0" smtClean="0">
              <a:latin typeface="Arial" pitchFamily="34" charset="0"/>
              <a:cs typeface="Arial" pitchFamily="34" charset="0"/>
            </a:endParaRPr>
          </a:p>
          <a:p>
            <a:pPr marL="742950" lvl="1" indent="-285750">
              <a:buFont typeface="Arial" pitchFamily="34" charset="0"/>
              <a:buChar char="•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Effective communication with patients is particularly important when they are awaiting planned care or treatment (NHS, 2023)</a:t>
            </a:r>
          </a:p>
          <a:p>
            <a:pPr marL="742950" lvl="1" indent="-285750">
              <a:buFont typeface="Arial" pitchFamily="34" charset="0"/>
              <a:buChar char="•"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 marL="742950" lvl="1" indent="-285750"/>
            <a:r>
              <a:rPr lang="en-GB" sz="2400" dirty="0" smtClean="0">
                <a:latin typeface="Arial" pitchFamily="34" charset="0"/>
                <a:cs typeface="Arial" pitchFamily="34" charset="0"/>
              </a:rPr>
              <a:t>               </a:t>
            </a:r>
            <a:r>
              <a:rPr lang="en-GB" sz="2400" b="1" u="sng" dirty="0" smtClean="0">
                <a:latin typeface="Arial" pitchFamily="34" charset="0"/>
                <a:cs typeface="Arial" pitchFamily="34" charset="0"/>
              </a:rPr>
              <a:t>Importance of communication in professional practice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Supports everyday patient care by promoting safety, better health outcomes,   and overall well‑being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Strengthens communication skills through daily interactions with colleagues, patients, and other professionals (Department of Health &amp; Social Care, 2025; NHS England, 2023; </a:t>
            </a:r>
            <a:r>
              <a:rPr lang="en-GB" sz="2400" dirty="0" err="1" smtClean="0">
                <a:latin typeface="Arial" pitchFamily="34" charset="0"/>
                <a:cs typeface="Arial" pitchFamily="34" charset="0"/>
              </a:rPr>
              <a:t>Sharkiya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, 2023)      </a:t>
            </a:r>
          </a:p>
          <a:p>
            <a:endParaRPr lang="en-GB" sz="2400" dirty="0" smtClean="0"/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400" dirty="0" smtClean="0"/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endParaRPr lang="en-GB" sz="1100" b="1" i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8066" y="0"/>
            <a:ext cx="10905067" cy="995362"/>
          </a:xfrm>
        </p:spPr>
        <p:txBody>
          <a:bodyPr/>
          <a:lstStyle/>
          <a:p>
            <a:r>
              <a:rPr lang="en-GB" sz="3600" u="sng" dirty="0" smtClean="0">
                <a:latin typeface="Arial" pitchFamily="34" charset="0"/>
                <a:cs typeface="Arial" pitchFamily="34" charset="0"/>
              </a:rPr>
              <a:t>Benefits and risks of losing the communication</a:t>
            </a:r>
            <a:endParaRPr lang="en-GB" sz="36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965200"/>
            <a:ext cx="10447867" cy="4326468"/>
          </a:xfrm>
        </p:spPr>
        <p:txBody>
          <a:bodyPr/>
          <a:lstStyle/>
          <a:p>
            <a:pPr>
              <a:buNone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en-GB" sz="2000" b="1" dirty="0" smtClean="0">
                <a:latin typeface="Arial" pitchFamily="34" charset="0"/>
                <a:cs typeface="Arial" pitchFamily="34" charset="0"/>
              </a:rPr>
              <a:t>Benefits for service users and patients</a:t>
            </a:r>
            <a:endParaRPr lang="en-GB" sz="2000" b="1" u="sng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Leads to fewer errors, better coordination, and higher quality of care</a:t>
            </a: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Helps patients feel heard, respected, and actively involved in their care</a:t>
            </a:r>
          </a:p>
          <a:p>
            <a:pPr>
              <a:buNone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en-GB" sz="2000" b="1" u="sng" dirty="0" smtClean="0">
                <a:latin typeface="Arial" pitchFamily="34" charset="0"/>
                <a:cs typeface="Arial" pitchFamily="34" charset="0"/>
              </a:rPr>
              <a:t>Benefits for staff and colleagues</a:t>
            </a: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Promotes stronger teamwork and clearer division of responsibilities</a:t>
            </a: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Reduces conflict and stress, supporting more efficient and effective work</a:t>
            </a:r>
          </a:p>
          <a:p>
            <a:pPr>
              <a:buNone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en-GB" sz="2000" b="1" u="sng" dirty="0" smtClean="0">
                <a:latin typeface="Arial" pitchFamily="34" charset="0"/>
                <a:cs typeface="Arial" pitchFamily="34" charset="0"/>
              </a:rPr>
              <a:t>Benefits for the organisation</a:t>
            </a: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Results in fewer incidents, complaints, and service disruptions</a:t>
            </a: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Improves compliance with CQC standards and regulatory expectations</a:t>
            </a: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Strengthens organisational reputation and supports more efficient use of resources(Department of Health &amp; Social Care, 2025; NHS England, 2023; </a:t>
            </a:r>
            <a:r>
              <a:rPr lang="en-GB" sz="2000" dirty="0" err="1" smtClean="0">
                <a:latin typeface="Arial" pitchFamily="34" charset="0"/>
                <a:cs typeface="Arial" pitchFamily="34" charset="0"/>
              </a:rPr>
              <a:t>Sharkiya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, 2023)</a:t>
            </a:r>
          </a:p>
          <a:p>
            <a:pPr>
              <a:buNone/>
            </a:pPr>
            <a:endParaRPr lang="en-GB" sz="2400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u="sng" dirty="0" smtClean="0"/>
              <a:t>Risks in the </a:t>
            </a:r>
            <a:r>
              <a:rPr lang="en-GB" sz="3600" b="1" u="sng" dirty="0" smtClean="0">
                <a:latin typeface="Arial" pitchFamily="34" charset="0"/>
                <a:cs typeface="Arial" pitchFamily="34" charset="0"/>
              </a:rPr>
              <a:t>absence</a:t>
            </a:r>
            <a:r>
              <a:rPr lang="en-GB" sz="3600" b="1" u="sng" dirty="0" smtClean="0"/>
              <a:t> of communication</a:t>
            </a:r>
            <a:endParaRPr lang="en-GB" sz="3600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dirty="0" smtClean="0">
                <a:latin typeface="Arial" pitchFamily="34" charset="0"/>
                <a:cs typeface="Arial" pitchFamily="34" charset="0"/>
              </a:rPr>
              <a:t>Communication errors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 – possible missed medications, incorrect treatment</a:t>
            </a:r>
          </a:p>
          <a:p>
            <a:r>
              <a:rPr lang="en-GB" sz="2800" b="1" dirty="0" smtClean="0">
                <a:latin typeface="Arial" pitchFamily="34" charset="0"/>
                <a:cs typeface="Arial" pitchFamily="34" charset="0"/>
              </a:rPr>
              <a:t>Safety risk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 – possible falls, deterioration, missed warning signs</a:t>
            </a:r>
          </a:p>
          <a:p>
            <a:r>
              <a:rPr lang="en-GB" sz="2800" b="1" dirty="0" smtClean="0">
                <a:latin typeface="Arial" pitchFamily="34" charset="0"/>
                <a:cs typeface="Arial" pitchFamily="34" charset="0"/>
              </a:rPr>
              <a:t>Poor team synchrony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 – possible overlap, duplication of tasks, tension</a:t>
            </a:r>
          </a:p>
          <a:p>
            <a:r>
              <a:rPr lang="en-GB" sz="2800" b="1" dirty="0" smtClean="0">
                <a:latin typeface="Arial" pitchFamily="34" charset="0"/>
                <a:cs typeface="Arial" pitchFamily="34" charset="0"/>
              </a:rPr>
              <a:t>Low quality of care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 – dissatisfaction, lack of trust, complaints follow (Department of Health &amp; Social Care, 2025; NHS England, 2023; </a:t>
            </a:r>
            <a:r>
              <a:rPr lang="en-GB" sz="2800" dirty="0" err="1" smtClean="0">
                <a:latin typeface="Arial" pitchFamily="34" charset="0"/>
                <a:cs typeface="Arial" pitchFamily="34" charset="0"/>
              </a:rPr>
              <a:t>Sharkiya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, 2023)</a:t>
            </a:r>
          </a:p>
          <a:p>
            <a:endParaRPr lang="en-GB" sz="36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1133" y="0"/>
            <a:ext cx="8339667" cy="812800"/>
          </a:xfrm>
        </p:spPr>
        <p:txBody>
          <a:bodyPr/>
          <a:lstStyle/>
          <a:p>
            <a:r>
              <a:rPr lang="en-GB" sz="2400" b="1" u="sng" dirty="0" smtClean="0"/>
              <a:t>Fishbone Diagram Linked to Communication</a:t>
            </a:r>
            <a:endParaRPr lang="en-GB" sz="2400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466" y="762002"/>
            <a:ext cx="11032067" cy="4978399"/>
          </a:xfrm>
        </p:spPr>
        <p:txBody>
          <a:bodyPr/>
          <a:lstStyle/>
          <a:p>
            <a:pPr>
              <a:buNone/>
            </a:pPr>
            <a:endParaRPr lang="bg-BG" sz="2000" dirty="0" smtClean="0"/>
          </a:p>
          <a:p>
            <a:pPr>
              <a:buNone/>
            </a:pPr>
            <a:r>
              <a:rPr lang="bg-BG" sz="2000" dirty="0" smtClean="0"/>
              <a:t>    </a:t>
            </a:r>
            <a:r>
              <a:rPr lang="en-GB" sz="2000" b="1" u="sng" dirty="0" smtClean="0"/>
              <a:t>The Fishbone Model</a:t>
            </a:r>
          </a:p>
          <a:p>
            <a:r>
              <a:rPr lang="en-GB" sz="2000" dirty="0" smtClean="0"/>
              <a:t>The fishbone model is a problem analysis tool used to identify the root causes of errors, incidents or undesirable outcomes</a:t>
            </a:r>
          </a:p>
          <a:p>
            <a:r>
              <a:rPr lang="en-GB" sz="2000" dirty="0" smtClean="0"/>
              <a:t>It is called the “fishbone” because the diagram resembles a fish skeleton: the problem is the head and the causes are the bones</a:t>
            </a:r>
          </a:p>
          <a:p>
            <a:pPr>
              <a:buNone/>
            </a:pPr>
            <a:r>
              <a:rPr lang="en-GB" sz="2000" b="1" dirty="0" smtClean="0"/>
              <a:t>     </a:t>
            </a:r>
            <a:r>
              <a:rPr lang="en-GB" sz="2000" b="1" u="sng" dirty="0" smtClean="0"/>
              <a:t>The four steps of the Fishbone Model</a:t>
            </a:r>
          </a:p>
          <a:p>
            <a:r>
              <a:rPr lang="en-GB" sz="2000" dirty="0" smtClean="0"/>
              <a:t>Defining the problem</a:t>
            </a:r>
          </a:p>
          <a:p>
            <a:r>
              <a:rPr lang="en-GB" sz="2000" dirty="0" smtClean="0"/>
              <a:t>Identifying the main categories of causes</a:t>
            </a:r>
          </a:p>
          <a:p>
            <a:r>
              <a:rPr lang="en-GB" sz="2000" dirty="0" smtClean="0"/>
              <a:t>Analysing the factors within each category</a:t>
            </a:r>
          </a:p>
          <a:p>
            <a:r>
              <a:rPr lang="en-GB" sz="2000" dirty="0" smtClean="0"/>
              <a:t>Finding the root cause and selecting appropriate solutions                  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Pixabay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2026)</a:t>
            </a:r>
          </a:p>
          <a:p>
            <a:pPr>
              <a:buNone/>
            </a:pPr>
            <a:r>
              <a:rPr lang="en-GB" sz="2000" b="1" dirty="0" smtClean="0"/>
              <a:t>     </a:t>
            </a:r>
            <a:r>
              <a:rPr lang="en-GB" sz="2000" b="1" u="sng" dirty="0" smtClean="0"/>
              <a:t>Use in health and social care</a:t>
            </a:r>
            <a:endParaRPr lang="en-GB" sz="1000" b="1" u="sng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/>
              <a:t>Widely used to analyse communication errors, missed medications, falls, delayed treatment and other safety risks </a:t>
            </a:r>
            <a:r>
              <a:rPr lang="en-GB" sz="1600" dirty="0" smtClean="0"/>
              <a:t>(Department of Health &amp; Social Care, 2025; NHS England, 2023; </a:t>
            </a:r>
            <a:r>
              <a:rPr lang="en-GB" sz="1600" dirty="0" err="1" smtClean="0"/>
              <a:t>Sharkiya</a:t>
            </a:r>
            <a:r>
              <a:rPr lang="en-GB" sz="1600" dirty="0" smtClean="0"/>
              <a:t>, 2023)</a:t>
            </a:r>
            <a:endParaRPr lang="en-GB" sz="1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pic>
        <p:nvPicPr>
          <p:cNvPr id="9218" name="Picture 2" descr="Improving Patient Safety with Fishbone Diagrams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52577" y="2497667"/>
            <a:ext cx="4680568" cy="1651000"/>
          </a:xfrm>
          <a:prstGeom prst="rect">
            <a:avLst/>
          </a:prstGeom>
          <a:noFill/>
        </p:spPr>
      </p:pic>
      <p:sp>
        <p:nvSpPr>
          <p:cNvPr id="5122" name="AutoShape 2" descr="Organize Your Thoughts with a Fishbone Diagram Template in PDF Format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124" name="AutoShape 4" descr="Organize Your Thoughts with a Fishbone Diagram Template in PDF Format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6639749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2800" y="169334"/>
            <a:ext cx="8212667" cy="965200"/>
          </a:xfrm>
        </p:spPr>
        <p:txBody>
          <a:bodyPr/>
          <a:lstStyle/>
          <a:p>
            <a:r>
              <a:rPr lang="en-GB" sz="2400" b="1" u="sng" dirty="0" smtClean="0"/>
              <a:t>Practical Example: Communication in Health and Social Care </a:t>
            </a:r>
            <a:r>
              <a:rPr lang="en-GB" sz="2800" dirty="0"/>
              <a:t/>
            </a:r>
            <a:br>
              <a:rPr lang="en-GB" sz="2800" dirty="0"/>
            </a:br>
            <a:endParaRPr lang="en-GB" sz="2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4826" y="764704"/>
            <a:ext cx="8600757" cy="4968552"/>
          </a:xfrm>
        </p:spPr>
        <p:txBody>
          <a:bodyPr/>
          <a:lstStyle/>
          <a:p>
            <a:r>
              <a:rPr lang="en-GB" sz="2000" b="1" dirty="0" smtClean="0"/>
              <a:t>Role and setting</a:t>
            </a:r>
          </a:p>
          <a:p>
            <a:pPr>
              <a:buNone/>
            </a:pPr>
            <a:r>
              <a:rPr lang="en-GB" sz="2000" dirty="0" smtClean="0"/>
              <a:t>     Nursing home assistant</a:t>
            </a:r>
          </a:p>
          <a:p>
            <a:r>
              <a:rPr lang="en-GB" sz="2000" b="1" dirty="0" smtClean="0"/>
              <a:t>Situation</a:t>
            </a:r>
          </a:p>
          <a:p>
            <a:pPr>
              <a:buNone/>
            </a:pPr>
            <a:r>
              <a:rPr lang="en-GB" sz="2000" dirty="0" smtClean="0"/>
              <a:t>      A resident with dementia is confused and refuses their medication</a:t>
            </a:r>
          </a:p>
          <a:p>
            <a:r>
              <a:rPr lang="en-GB" sz="2000" b="1" dirty="0" smtClean="0"/>
              <a:t>How I use the skill</a:t>
            </a:r>
          </a:p>
          <a:p>
            <a:pPr>
              <a:buNone/>
            </a:pPr>
            <a:r>
              <a:rPr lang="en-GB" sz="2000" dirty="0" smtClean="0"/>
              <a:t>     I speak calmly, explain in simple terms, check information and pass it accurately to the nurse</a:t>
            </a:r>
          </a:p>
          <a:p>
            <a:r>
              <a:rPr lang="en-GB" sz="2000" b="1" dirty="0" smtClean="0"/>
              <a:t>How the skill guides my actions</a:t>
            </a:r>
          </a:p>
          <a:p>
            <a:pPr>
              <a:buNone/>
            </a:pPr>
            <a:r>
              <a:rPr lang="en-GB" sz="2000" dirty="0" smtClean="0"/>
              <a:t>     Helps me respond professionally, coordinate with the team and document correctly</a:t>
            </a:r>
          </a:p>
          <a:p>
            <a:r>
              <a:rPr lang="en-GB" sz="2000" b="1" dirty="0" smtClean="0"/>
              <a:t>Impact on care</a:t>
            </a:r>
          </a:p>
          <a:p>
            <a:pPr>
              <a:buNone/>
            </a:pPr>
            <a:r>
              <a:rPr lang="en-GB" sz="2000" dirty="0" smtClean="0"/>
              <a:t>     The patient feels reassured, takes their medication safely, reduces the risk of errors and improves their care experience 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000" dirty="0" smtClean="0"/>
              <a:t>(Department of Health &amp; Social Care, 2025; NHS England, 2023; </a:t>
            </a:r>
            <a:r>
              <a:rPr lang="en-GB" sz="2000" dirty="0" err="1" smtClean="0"/>
              <a:t>Sharkiya</a:t>
            </a:r>
            <a:r>
              <a:rPr lang="en-GB" sz="2000" dirty="0" smtClean="0"/>
              <a:t>, 2023)</a:t>
            </a:r>
          </a:p>
          <a:p>
            <a:pPr>
              <a:buNone/>
            </a:pPr>
            <a:endParaRPr lang="en-GB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15572864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=""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3756" y="339726"/>
            <a:ext cx="8964488" cy="1217067"/>
          </a:xfrm>
        </p:spPr>
        <p:txBody>
          <a:bodyPr/>
          <a:lstStyle/>
          <a:p>
            <a:r>
              <a:rPr lang="en-GB" sz="2800" b="1" u="sng" dirty="0" smtClean="0"/>
              <a:t>Communication as a Key Skill in My Future Career </a:t>
            </a:r>
            <a:r>
              <a:rPr lang="en-GB" sz="2800" dirty="0"/>
              <a:t/>
            </a:r>
            <a:br>
              <a:rPr lang="en-GB" sz="2800" dirty="0"/>
            </a:br>
            <a:endParaRPr lang="en-GB" altLang="en-US" sz="2800" b="1" dirty="0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=""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515" y="1448780"/>
            <a:ext cx="11310257" cy="3960440"/>
          </a:xfrm>
        </p:spPr>
        <p:txBody>
          <a:bodyPr/>
          <a:lstStyle/>
          <a:p>
            <a:pPr>
              <a:buNone/>
            </a:pPr>
            <a:r>
              <a:rPr lang="en-GB" sz="2400" dirty="0" smtClean="0"/>
              <a:t>•   I view communication as a professional strength, but also as a skill I aim to further develop to enhance my practice readiness, personal growth and long term career planning</a:t>
            </a:r>
          </a:p>
          <a:p>
            <a:pPr>
              <a:buNone/>
            </a:pPr>
            <a:r>
              <a:rPr lang="en-GB" sz="2400" dirty="0" smtClean="0"/>
              <a:t>•   Employers in health and social care rely on clear, accurate and professional information exchange, as it is essential for safe, effective and high quality care </a:t>
            </a:r>
            <a:r>
              <a:rPr lang="en-GB" sz="2400" dirty="0" smtClean="0"/>
              <a:t>delivery </a:t>
            </a:r>
            <a:r>
              <a:rPr lang="en-GB" sz="2400" dirty="0" smtClean="0"/>
              <a:t>(Department of Health &amp; Social Care, 2025; NHS England, 2023; </a:t>
            </a:r>
            <a:r>
              <a:rPr lang="en-GB" sz="2400" dirty="0" err="1" smtClean="0"/>
              <a:t>Sharkiya</a:t>
            </a:r>
            <a:r>
              <a:rPr lang="en-GB" sz="2400" dirty="0" smtClean="0"/>
              <a:t>, 2023)</a:t>
            </a:r>
          </a:p>
          <a:p>
            <a:pPr>
              <a:buNone/>
            </a:pPr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18/07/2026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=""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9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=""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4867" y="228600"/>
            <a:ext cx="7497233" cy="1159933"/>
          </a:xfrm>
        </p:spPr>
        <p:txBody>
          <a:bodyPr/>
          <a:lstStyle/>
          <a:p>
            <a:r>
              <a:rPr lang="en-GB" altLang="en-US" sz="3600" b="1" u="sng" dirty="0">
                <a:latin typeface="Arial" pitchFamily="34" charset="0"/>
                <a:cs typeface="Arial" pitchFamily="34" charset="0"/>
              </a:rPr>
              <a:t>Conclusion</a:t>
            </a:r>
            <a:endParaRPr lang="en-GB" altLang="en-US" sz="3600" b="1" i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=""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7467" y="1481668"/>
            <a:ext cx="9694333" cy="3513006"/>
          </a:xfrm>
        </p:spPr>
        <p:txBody>
          <a:bodyPr/>
          <a:lstStyle/>
          <a:p>
            <a:r>
              <a:rPr lang="en-GB" sz="2400" dirty="0" smtClean="0">
                <a:latin typeface="Arial" pitchFamily="34" charset="0"/>
                <a:cs typeface="Arial" pitchFamily="34" charset="0"/>
              </a:rPr>
              <a:t>Effective communication is key in health and social care because it ensures safe, accurate and coordinated care for every patient</a:t>
            </a:r>
          </a:p>
          <a:p>
            <a:r>
              <a:rPr lang="en-GB" sz="2400" dirty="0" smtClean="0">
                <a:latin typeface="Arial" pitchFamily="34" charset="0"/>
                <a:cs typeface="Arial" pitchFamily="34" charset="0"/>
              </a:rPr>
              <a:t>Good communication prevents errors, supports teamwork and leads to better outcomes and higher quality services (Department of Health &amp; Social Care, 2025; NHS England, 2023; </a:t>
            </a:r>
            <a:r>
              <a:rPr lang="en-GB" sz="2400" dirty="0" err="1" smtClean="0">
                <a:latin typeface="Arial" pitchFamily="34" charset="0"/>
                <a:cs typeface="Arial" pitchFamily="34" charset="0"/>
              </a:rPr>
              <a:t>Sharkiya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, 2023)</a:t>
            </a:r>
          </a:p>
          <a:p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GB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18/07/2026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=""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10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=""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4600" y="240772"/>
            <a:ext cx="8458199" cy="588961"/>
          </a:xfrm>
        </p:spPr>
        <p:txBody>
          <a:bodyPr/>
          <a:lstStyle/>
          <a:p>
            <a:r>
              <a:rPr lang="en-GB" altLang="en-US" sz="3200" b="1" dirty="0">
                <a:solidFill>
                  <a:srgbClr val="000000"/>
                </a:solidFill>
              </a:rPr>
              <a:t>References List</a:t>
            </a:r>
            <a:endParaRPr lang="en-GB" altLang="en-US" sz="3200" dirty="0">
              <a:solidFill>
                <a:srgbClr val="FF0000"/>
              </a:solidFill>
            </a:endParaRPr>
          </a:p>
        </p:txBody>
      </p:sp>
      <p:sp>
        <p:nvSpPr>
          <p:cNvPr id="13315" name="Content Placeholder 2">
            <a:extLst>
              <a:ext uri="{FF2B5EF4-FFF2-40B4-BE49-F238E27FC236}">
                <a16:creationId xmlns="" xmlns:a16="http://schemas.microsoft.com/office/drawing/2014/main" id="{50070DAB-396E-DF77-4036-1E44F9E2C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0267" y="1210733"/>
            <a:ext cx="11303000" cy="4207934"/>
          </a:xfrm>
        </p:spPr>
        <p:txBody>
          <a:bodyPr/>
          <a:lstStyle/>
          <a:p>
            <a:pPr>
              <a:buNone/>
            </a:pPr>
            <a:r>
              <a:rPr lang="en-GB" sz="2000" b="1" dirty="0" smtClean="0">
                <a:latin typeface="Arial" pitchFamily="34" charset="0"/>
                <a:cs typeface="Arial" pitchFamily="34" charset="0"/>
              </a:rPr>
              <a:t>     Department of Health &amp; Social Care (2025) </a:t>
            </a:r>
            <a:r>
              <a:rPr lang="en-GB" sz="2000" b="1" i="1" dirty="0" smtClean="0">
                <a:latin typeface="Arial" pitchFamily="34" charset="0"/>
                <a:cs typeface="Arial" pitchFamily="34" charset="0"/>
              </a:rPr>
              <a:t>Care and Support Statutory Guidance</a:t>
            </a:r>
            <a:r>
              <a:rPr lang="en-GB" sz="2000" b="1" dirty="0" smtClean="0">
                <a:latin typeface="Arial" pitchFamily="34" charset="0"/>
                <a:cs typeface="Arial" pitchFamily="34" charset="0"/>
              </a:rPr>
              <a:t>. GOV.UK. Available at: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000" dirty="0" smtClean="0">
                <a:latin typeface="Arial" pitchFamily="34" charset="0"/>
                <a:cs typeface="Arial" pitchFamily="34" charset="0"/>
                <a:hlinkClick r:id="rId2" tooltip="www.gov.uk"/>
              </a:rPr>
              <a:t>https://www.gov.uk/government/publications/care-act-statutory-guidance/care-and-support-statutory-guidance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000" b="1" dirty="0" smtClean="0">
                <a:latin typeface="Arial" pitchFamily="34" charset="0"/>
                <a:cs typeface="Arial" pitchFamily="34" charset="0"/>
              </a:rPr>
              <a:t>(Accessed: 7 July 2026).</a:t>
            </a:r>
          </a:p>
          <a:p>
            <a:pPr>
              <a:buNone/>
            </a:pPr>
            <a:endParaRPr lang="en-GB" sz="20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GB" sz="2000" b="1" dirty="0" smtClean="0">
                <a:latin typeface="Arial" pitchFamily="34" charset="0"/>
                <a:cs typeface="Arial" pitchFamily="34" charset="0"/>
              </a:rPr>
              <a:t>     NHS England (2023) </a:t>
            </a:r>
            <a:r>
              <a:rPr lang="en-GB" sz="2000" b="1" i="1" dirty="0" smtClean="0">
                <a:latin typeface="Arial" pitchFamily="34" charset="0"/>
                <a:cs typeface="Arial" pitchFamily="34" charset="0"/>
              </a:rPr>
              <a:t>Good Communication with Patients Waiting for Care</a:t>
            </a:r>
            <a:r>
              <a:rPr lang="en-GB" sz="2000" b="1" dirty="0" smtClean="0">
                <a:latin typeface="Arial" pitchFamily="34" charset="0"/>
                <a:cs typeface="Arial" pitchFamily="34" charset="0"/>
              </a:rPr>
              <a:t>. NHS England. Available at: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000" dirty="0" smtClean="0">
                <a:latin typeface="Arial" pitchFamily="34" charset="0"/>
                <a:cs typeface="Arial" pitchFamily="34" charset="0"/>
                <a:hlinkClick r:id="rId3" tooltip="www.england.nhs.uk"/>
              </a:rPr>
              <a:t>https://www.england.nhs.uk/long-read/good-communication-with-patients-waiting-for-care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000" b="1" dirty="0" smtClean="0">
                <a:latin typeface="Arial" pitchFamily="34" charset="0"/>
                <a:cs typeface="Arial" pitchFamily="34" charset="0"/>
              </a:rPr>
              <a:t>(Accessed: 7 July 2026).</a:t>
            </a:r>
          </a:p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GB" sz="2000" b="1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en-GB" sz="2000" b="1" dirty="0" err="1" smtClean="0">
                <a:latin typeface="Arial" pitchFamily="34" charset="0"/>
                <a:cs typeface="Arial" pitchFamily="34" charset="0"/>
              </a:rPr>
              <a:t>Sharkiya</a:t>
            </a:r>
            <a:r>
              <a:rPr lang="en-GB" sz="2000" b="1" dirty="0" smtClean="0">
                <a:latin typeface="Arial" pitchFamily="34" charset="0"/>
                <a:cs typeface="Arial" pitchFamily="34" charset="0"/>
              </a:rPr>
              <a:t>, S.H. (2023) ‘Quality communication can improve </a:t>
            </a:r>
            <a:r>
              <a:rPr lang="en-GB" sz="2000" b="1" dirty="0" err="1" smtClean="0">
                <a:latin typeface="Arial" pitchFamily="34" charset="0"/>
                <a:cs typeface="Arial" pitchFamily="34" charset="0"/>
              </a:rPr>
              <a:t>patient‑centred</a:t>
            </a:r>
            <a:r>
              <a:rPr lang="en-GB" sz="2000" b="1" dirty="0" smtClean="0">
                <a:latin typeface="Arial" pitchFamily="34" charset="0"/>
                <a:cs typeface="Arial" pitchFamily="34" charset="0"/>
              </a:rPr>
              <a:t> health outcomes among older patients: a rapid review’, </a:t>
            </a:r>
            <a:r>
              <a:rPr lang="en-GB" sz="2000" b="1" i="1" dirty="0" smtClean="0">
                <a:latin typeface="Arial" pitchFamily="34" charset="0"/>
                <a:cs typeface="Arial" pitchFamily="34" charset="0"/>
              </a:rPr>
              <a:t>BMC Health Services Research</a:t>
            </a:r>
            <a:r>
              <a:rPr lang="en-GB" sz="2000" b="1" dirty="0" smtClean="0">
                <a:latin typeface="Arial" pitchFamily="34" charset="0"/>
                <a:cs typeface="Arial" pitchFamily="34" charset="0"/>
              </a:rPr>
              <a:t>, 23, p. 886.</a:t>
            </a: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18/07/2026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=""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11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3944</TotalTime>
  <Words>927</Words>
  <Application>Microsoft Office PowerPoint</Application>
  <PresentationFormat>Custom</PresentationFormat>
  <Paragraphs>106</Paragraphs>
  <Slides>11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20140311PresentationUWTSDTemplate</vt:lpstr>
      <vt:lpstr>Slide 1</vt:lpstr>
      <vt:lpstr>Acknowledge use of AI</vt:lpstr>
      <vt:lpstr>Introduction</vt:lpstr>
      <vt:lpstr>My chosen skills is: Communication</vt:lpstr>
      <vt:lpstr>Benefits and risks of losing the communication</vt:lpstr>
      <vt:lpstr>Risks in the absence of communication</vt:lpstr>
      <vt:lpstr>Fishbone Diagram Linked to Communication</vt:lpstr>
      <vt:lpstr>Practical Example: Communication in Health and Social Care  </vt:lpstr>
      <vt:lpstr>Communication as a Key Skill in My Future Career  </vt:lpstr>
      <vt:lpstr>Conclusion</vt:lpstr>
      <vt:lpstr>References List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Farah Wiita</dc:creator>
  <cp:lastModifiedBy>Krasimira Yordanova-Krumova</cp:lastModifiedBy>
  <cp:revision>113</cp:revision>
  <dcterms:created xsi:type="dcterms:W3CDTF">2025-02-21T18:28:54Z</dcterms:created>
  <dcterms:modified xsi:type="dcterms:W3CDTF">2026-07-18T19:51:15Z</dcterms:modified>
</cp:coreProperties>
</file>