
<file path=[Content_Types].xml><?xml version="1.0" encoding="utf-8"?>
<Types xmlns="http://schemas.openxmlformats.org/package/2006/content-types">
  <Default Extension="jpg" ContentType="image/jp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</p:sldIdLst>
  <p:sldSz cx="9144000" cy="6858000" type="screen4x3"/>
  <p:notesSz cx="9144000" cy="6858000"/>
  <p:defaultTextStyle>
    <a:defPPr>
      <a:defRPr kern="0"/>
    </a:defPPr>
  </p:defaultTextStyle>
  <p:extLst>
    <p:ext uri="{EFAFB233-063F-42B5-8137-9DF3F51BA10A}">
      <p15:sld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C38ED395-7192-427A-939E-036D01360EDE}" v="2" dt="2023-02-13T19:51:05.856"/>
  </p1510:revLst>
</p1510:revInfo>
</file>

<file path=ppt/tableStyles.xml><?xml version="1.0" encoding="utf-8"?>
<a:tblStyleLst xmlns:a="http://schemas.openxmlformats.org/drawingml/2006/main" def="{5C22544A-7EE6-4342-B048-85BDC9FD1C3A}"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1" d="100"/>
          <a:sy n="101" d="100"/>
        </p:scale>
        <p:origin x="942" y="102"/>
      </p:cViewPr>
      <p:guideLst>
        <p:guide orient="horz" pos="2880"/>
        <p:guide pos="216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microsoft.com/office/2015/10/relationships/revisionInfo" Target="revisionInfo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ctrTitle"/>
          </p:nvPr>
        </p:nvSpPr>
        <p:spPr>
          <a:xfrm>
            <a:off x="2780182" y="293649"/>
            <a:ext cx="6438900" cy="4826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3000" b="0" i="0">
                <a:solidFill>
                  <a:srgbClr val="7F7F7F"/>
                </a:solidFill>
                <a:latin typeface="Arial Black"/>
                <a:cs typeface="Arial Black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subTitle" idx="4"/>
          </p:nvPr>
        </p:nvSpPr>
        <p:spPr>
          <a:xfrm>
            <a:off x="1371600" y="3840480"/>
            <a:ext cx="6400800" cy="17145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3000" b="0" i="0">
                <a:solidFill>
                  <a:srgbClr val="7F7F7F"/>
                </a:solidFill>
                <a:latin typeface="Arial Black"/>
                <a:cs typeface="Arial Black"/>
              </a:defRPr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2/13/2023</a:t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3000" b="0" i="0">
                <a:solidFill>
                  <a:srgbClr val="7F7F7F"/>
                </a:solidFill>
                <a:latin typeface="Arial Black"/>
                <a:cs typeface="Arial Black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/>
        <p:txBody>
          <a:bodyPr lIns="0" tIns="0" rIns="0" bIns="0"/>
          <a:lstStyle>
            <a:lvl1pPr>
              <a:defRPr sz="3000" b="0" i="0">
                <a:solidFill>
                  <a:srgbClr val="7F7F7F"/>
                </a:solidFill>
                <a:latin typeface="Arial Black"/>
                <a:cs typeface="Arial Black"/>
              </a:defRPr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2/13/2023</a:t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3000" b="0" i="0">
                <a:solidFill>
                  <a:srgbClr val="7F7F7F"/>
                </a:solidFill>
                <a:latin typeface="Arial Black"/>
                <a:cs typeface="Arial Black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sz="half" idx="2"/>
          </p:nvPr>
        </p:nvSpPr>
        <p:spPr>
          <a:xfrm>
            <a:off x="457200" y="1577340"/>
            <a:ext cx="3977640" cy="452628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sz="half" idx="3"/>
          </p:nvPr>
        </p:nvSpPr>
        <p:spPr>
          <a:xfrm>
            <a:off x="4709160" y="1577340"/>
            <a:ext cx="3977640" cy="452628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6" name="Holder 6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2/13/2023</a:t>
            </a:fld>
            <a:endParaRPr lang="en-US"/>
          </a:p>
        </p:txBody>
      </p:sp>
      <p:sp>
        <p:nvSpPr>
          <p:cNvPr id="7" name="Holder 7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3000" b="0" i="0">
                <a:solidFill>
                  <a:srgbClr val="7F7F7F"/>
                </a:solidFill>
                <a:latin typeface="Arial Black"/>
                <a:cs typeface="Arial Black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2/13/2023</a:t>
            </a:fld>
            <a:endParaRPr lang="en-US"/>
          </a:p>
        </p:txBody>
      </p:sp>
      <p:sp>
        <p:nvSpPr>
          <p:cNvPr id="5" name="Holder 5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2/13/2023</a:t>
            </a:fld>
            <a:endParaRPr lang="en-US"/>
          </a:p>
        </p:txBody>
      </p:sp>
      <p:sp>
        <p:nvSpPr>
          <p:cNvPr id="4" name="Holder 4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.xml"/><Relationship Id="rId7" Type="http://schemas.openxmlformats.org/officeDocument/2006/relationships/image" Target="../media/image1.jpg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theme" Target="../theme/theme1.xml"/><Relationship Id="rId5" Type="http://schemas.openxmlformats.org/officeDocument/2006/relationships/slideLayout" Target="../slideLayouts/slideLayout5.xml"/><Relationship Id="rId4" Type="http://schemas.openxmlformats.org/officeDocument/2006/relationships/slideLayout" Target="../slideLayouts/slideLayout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" name="bg object 16"/>
          <p:cNvPicPr/>
          <p:nvPr/>
        </p:nvPicPr>
        <p:blipFill>
          <a:blip r:embed="rId7" cstate="print"/>
          <a:stretch>
            <a:fillRect/>
          </a:stretch>
        </p:blipFill>
        <p:spPr>
          <a:xfrm>
            <a:off x="0" y="0"/>
            <a:ext cx="9144000" cy="6857644"/>
          </a:xfrm>
          <a:prstGeom prst="rect">
            <a:avLst/>
          </a:prstGeom>
        </p:spPr>
      </p:pic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233705" y="204736"/>
            <a:ext cx="9038107" cy="989342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3000" b="0" i="0">
                <a:solidFill>
                  <a:srgbClr val="7F7F7F"/>
                </a:solidFill>
                <a:latin typeface="Arial Black"/>
                <a:cs typeface="Arial Black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77342" y="1167371"/>
            <a:ext cx="8174990" cy="429133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3000" b="0" i="0">
                <a:solidFill>
                  <a:srgbClr val="7F7F7F"/>
                </a:solidFill>
                <a:latin typeface="Arial Black"/>
                <a:cs typeface="Arial Black"/>
              </a:defRPr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3108960" y="6377940"/>
            <a:ext cx="2926080" cy="3429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457200" y="6377940"/>
            <a:ext cx="2103120" cy="3429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2/13/2023</a:t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6583680" y="6377940"/>
            <a:ext cx="2103120" cy="3429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</p:sldLayoutIdLst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2819400" y="803364"/>
            <a:ext cx="2954655" cy="5740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600" dirty="0"/>
              <a:t>Group</a:t>
            </a:r>
            <a:r>
              <a:rPr sz="3600" spc="30" dirty="0"/>
              <a:t> </a:t>
            </a:r>
            <a:r>
              <a:rPr sz="3600" spc="-20" dirty="0"/>
              <a:t>Work</a:t>
            </a:r>
            <a:endParaRPr sz="3600" dirty="0"/>
          </a:p>
        </p:txBody>
      </p:sp>
      <p:sp>
        <p:nvSpPr>
          <p:cNvPr id="3" name="object 3"/>
          <p:cNvSpPr txBox="1"/>
          <p:nvPr/>
        </p:nvSpPr>
        <p:spPr>
          <a:xfrm>
            <a:off x="707707" y="1828800"/>
            <a:ext cx="7178040" cy="274002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000" dirty="0">
                <a:latin typeface="Arial"/>
                <a:cs typeface="Arial"/>
              </a:rPr>
              <a:t>This Lecture</a:t>
            </a:r>
            <a:r>
              <a:rPr sz="2000" spc="5" dirty="0">
                <a:latin typeface="Arial"/>
                <a:cs typeface="Arial"/>
              </a:rPr>
              <a:t> </a:t>
            </a:r>
            <a:r>
              <a:rPr sz="2000" spc="-10" dirty="0">
                <a:latin typeface="Arial"/>
                <a:cs typeface="Arial"/>
              </a:rPr>
              <a:t>will:</a:t>
            </a:r>
            <a:endParaRPr sz="2000" dirty="0">
              <a:latin typeface="Arial"/>
              <a:cs typeface="Arial"/>
            </a:endParaRPr>
          </a:p>
          <a:p>
            <a:pPr>
              <a:lnSpc>
                <a:spcPct val="100000"/>
              </a:lnSpc>
              <a:spcBef>
                <a:spcPts val="55"/>
              </a:spcBef>
            </a:pPr>
            <a:endParaRPr sz="2050" dirty="0">
              <a:latin typeface="Arial"/>
              <a:cs typeface="Arial"/>
            </a:endParaRPr>
          </a:p>
          <a:p>
            <a:pPr marL="356870" marR="560070" indent="-343535">
              <a:lnSpc>
                <a:spcPct val="114900"/>
              </a:lnSpc>
              <a:tabLst>
                <a:tab pos="356235" algn="l"/>
              </a:tabLst>
            </a:pPr>
            <a:r>
              <a:rPr sz="2000" spc="-50" dirty="0">
                <a:latin typeface="Tahoma"/>
                <a:cs typeface="Tahoma"/>
              </a:rPr>
              <a:t>−</a:t>
            </a:r>
            <a:r>
              <a:rPr sz="2000" dirty="0">
                <a:latin typeface="Tahoma"/>
                <a:cs typeface="Tahoma"/>
              </a:rPr>
              <a:t>	Explore</a:t>
            </a:r>
            <a:r>
              <a:rPr sz="2000" spc="-25" dirty="0">
                <a:latin typeface="Tahoma"/>
                <a:cs typeface="Tahoma"/>
              </a:rPr>
              <a:t> </a:t>
            </a:r>
            <a:r>
              <a:rPr sz="2000" dirty="0">
                <a:latin typeface="Tahoma"/>
                <a:cs typeface="Tahoma"/>
              </a:rPr>
              <a:t>how</a:t>
            </a:r>
            <a:r>
              <a:rPr sz="2000" spc="-15" dirty="0">
                <a:latin typeface="Tahoma"/>
                <a:cs typeface="Tahoma"/>
              </a:rPr>
              <a:t> </a:t>
            </a:r>
            <a:r>
              <a:rPr sz="2000" dirty="0">
                <a:latin typeface="Tahoma"/>
                <a:cs typeface="Tahoma"/>
              </a:rPr>
              <a:t>to</a:t>
            </a:r>
            <a:r>
              <a:rPr sz="2000" spc="-5" dirty="0">
                <a:latin typeface="Tahoma"/>
                <a:cs typeface="Tahoma"/>
              </a:rPr>
              <a:t> </a:t>
            </a:r>
            <a:r>
              <a:rPr sz="2000" dirty="0">
                <a:latin typeface="Tahoma"/>
                <a:cs typeface="Tahoma"/>
              </a:rPr>
              <a:t>overcome</a:t>
            </a:r>
            <a:r>
              <a:rPr sz="2000" spc="-10" dirty="0">
                <a:latin typeface="Tahoma"/>
                <a:cs typeface="Tahoma"/>
              </a:rPr>
              <a:t> </a:t>
            </a:r>
            <a:r>
              <a:rPr sz="2000" dirty="0">
                <a:latin typeface="Tahoma"/>
                <a:cs typeface="Tahoma"/>
              </a:rPr>
              <a:t>the</a:t>
            </a:r>
            <a:r>
              <a:rPr sz="2000" spc="-10" dirty="0">
                <a:latin typeface="Tahoma"/>
                <a:cs typeface="Tahoma"/>
              </a:rPr>
              <a:t> </a:t>
            </a:r>
            <a:r>
              <a:rPr sz="2000" dirty="0">
                <a:latin typeface="Tahoma"/>
                <a:cs typeface="Tahoma"/>
              </a:rPr>
              <a:t>difficulties</a:t>
            </a:r>
            <a:r>
              <a:rPr sz="2000" spc="-10" dirty="0">
                <a:latin typeface="Tahoma"/>
                <a:cs typeface="Tahoma"/>
              </a:rPr>
              <a:t> </a:t>
            </a:r>
            <a:r>
              <a:rPr sz="2000" dirty="0">
                <a:latin typeface="Tahoma"/>
                <a:cs typeface="Tahoma"/>
              </a:rPr>
              <a:t>of</a:t>
            </a:r>
            <a:r>
              <a:rPr sz="2000" spc="-15" dirty="0">
                <a:latin typeface="Tahoma"/>
                <a:cs typeface="Tahoma"/>
              </a:rPr>
              <a:t> </a:t>
            </a:r>
            <a:r>
              <a:rPr sz="2000" dirty="0">
                <a:latin typeface="Tahoma"/>
                <a:cs typeface="Tahoma"/>
              </a:rPr>
              <a:t>working</a:t>
            </a:r>
            <a:r>
              <a:rPr sz="2000" spc="-15" dirty="0">
                <a:latin typeface="Tahoma"/>
                <a:cs typeface="Tahoma"/>
              </a:rPr>
              <a:t> </a:t>
            </a:r>
            <a:r>
              <a:rPr sz="2000" dirty="0">
                <a:latin typeface="Tahoma"/>
                <a:cs typeface="Tahoma"/>
              </a:rPr>
              <a:t>in</a:t>
            </a:r>
            <a:r>
              <a:rPr sz="2000" spc="-15" dirty="0">
                <a:latin typeface="Tahoma"/>
                <a:cs typeface="Tahoma"/>
              </a:rPr>
              <a:t> </a:t>
            </a:r>
            <a:r>
              <a:rPr sz="2000" spc="-50" dirty="0">
                <a:latin typeface="Tahoma"/>
                <a:cs typeface="Tahoma"/>
              </a:rPr>
              <a:t>a </a:t>
            </a:r>
            <a:r>
              <a:rPr sz="2000" spc="-20" dirty="0">
                <a:latin typeface="Tahoma"/>
                <a:cs typeface="Tahoma"/>
              </a:rPr>
              <a:t>group</a:t>
            </a:r>
            <a:endParaRPr sz="2000" dirty="0">
              <a:latin typeface="Tahoma"/>
              <a:cs typeface="Tahoma"/>
            </a:endParaRPr>
          </a:p>
          <a:p>
            <a:pPr marL="356870" marR="208915" indent="-343535">
              <a:lnSpc>
                <a:spcPct val="114999"/>
              </a:lnSpc>
              <a:tabLst>
                <a:tab pos="356235" algn="l"/>
              </a:tabLst>
            </a:pPr>
            <a:r>
              <a:rPr sz="2000" spc="-50" dirty="0">
                <a:latin typeface="Tahoma"/>
                <a:cs typeface="Tahoma"/>
              </a:rPr>
              <a:t>−</a:t>
            </a:r>
            <a:r>
              <a:rPr sz="2000" dirty="0">
                <a:latin typeface="Tahoma"/>
                <a:cs typeface="Tahoma"/>
              </a:rPr>
              <a:t>	Examine</a:t>
            </a:r>
            <a:r>
              <a:rPr sz="2000" spc="-20" dirty="0">
                <a:latin typeface="Tahoma"/>
                <a:cs typeface="Tahoma"/>
              </a:rPr>
              <a:t> </a:t>
            </a:r>
            <a:r>
              <a:rPr sz="2000" dirty="0">
                <a:latin typeface="Tahoma"/>
                <a:cs typeface="Tahoma"/>
              </a:rPr>
              <a:t>the</a:t>
            </a:r>
            <a:r>
              <a:rPr sz="2000" spc="-10" dirty="0">
                <a:latin typeface="Tahoma"/>
                <a:cs typeface="Tahoma"/>
              </a:rPr>
              <a:t> </a:t>
            </a:r>
            <a:r>
              <a:rPr sz="2000" dirty="0">
                <a:latin typeface="Tahoma"/>
                <a:cs typeface="Tahoma"/>
              </a:rPr>
              <a:t>different</a:t>
            </a:r>
            <a:r>
              <a:rPr sz="2000" spc="-15" dirty="0">
                <a:latin typeface="Tahoma"/>
                <a:cs typeface="Tahoma"/>
              </a:rPr>
              <a:t> </a:t>
            </a:r>
            <a:r>
              <a:rPr sz="2000" dirty="0">
                <a:latin typeface="Tahoma"/>
                <a:cs typeface="Tahoma"/>
              </a:rPr>
              <a:t>roles</a:t>
            </a:r>
            <a:r>
              <a:rPr sz="2000" spc="-10" dirty="0">
                <a:latin typeface="Tahoma"/>
                <a:cs typeface="Tahoma"/>
              </a:rPr>
              <a:t> </a:t>
            </a:r>
            <a:r>
              <a:rPr sz="2000" dirty="0">
                <a:latin typeface="Tahoma"/>
                <a:cs typeface="Tahoma"/>
              </a:rPr>
              <a:t>in</a:t>
            </a:r>
            <a:r>
              <a:rPr sz="2000" spc="-5" dirty="0">
                <a:latin typeface="Tahoma"/>
                <a:cs typeface="Tahoma"/>
              </a:rPr>
              <a:t> </a:t>
            </a:r>
            <a:r>
              <a:rPr sz="2000" dirty="0">
                <a:latin typeface="Tahoma"/>
                <a:cs typeface="Tahoma"/>
              </a:rPr>
              <a:t>a</a:t>
            </a:r>
            <a:r>
              <a:rPr sz="2000" spc="-10" dirty="0">
                <a:latin typeface="Tahoma"/>
                <a:cs typeface="Tahoma"/>
              </a:rPr>
              <a:t> </a:t>
            </a:r>
            <a:r>
              <a:rPr sz="2000" dirty="0">
                <a:latin typeface="Tahoma"/>
                <a:cs typeface="Tahoma"/>
              </a:rPr>
              <a:t>group</a:t>
            </a:r>
            <a:r>
              <a:rPr sz="2000" spc="-10" dirty="0">
                <a:latin typeface="Tahoma"/>
                <a:cs typeface="Tahoma"/>
              </a:rPr>
              <a:t> </a:t>
            </a:r>
            <a:r>
              <a:rPr sz="2000" dirty="0">
                <a:latin typeface="Tahoma"/>
                <a:cs typeface="Tahoma"/>
              </a:rPr>
              <a:t>to</a:t>
            </a:r>
            <a:r>
              <a:rPr sz="2000" spc="-15" dirty="0">
                <a:latin typeface="Tahoma"/>
                <a:cs typeface="Tahoma"/>
              </a:rPr>
              <a:t> </a:t>
            </a:r>
            <a:r>
              <a:rPr sz="2000" dirty="0">
                <a:latin typeface="Tahoma"/>
                <a:cs typeface="Tahoma"/>
              </a:rPr>
              <a:t>ensure</a:t>
            </a:r>
            <a:r>
              <a:rPr sz="2000" spc="-5" dirty="0">
                <a:latin typeface="Tahoma"/>
                <a:cs typeface="Tahoma"/>
              </a:rPr>
              <a:t> </a:t>
            </a:r>
            <a:r>
              <a:rPr sz="2000" spc="-10" dirty="0">
                <a:latin typeface="Tahoma"/>
                <a:cs typeface="Tahoma"/>
              </a:rPr>
              <a:t>successful </a:t>
            </a:r>
            <a:r>
              <a:rPr sz="2000" dirty="0">
                <a:latin typeface="Tahoma"/>
                <a:cs typeface="Tahoma"/>
              </a:rPr>
              <a:t>completion</a:t>
            </a:r>
            <a:r>
              <a:rPr sz="2000" spc="-15" dirty="0">
                <a:latin typeface="Tahoma"/>
                <a:cs typeface="Tahoma"/>
              </a:rPr>
              <a:t> </a:t>
            </a:r>
            <a:r>
              <a:rPr sz="2000" dirty="0">
                <a:latin typeface="Tahoma"/>
                <a:cs typeface="Tahoma"/>
              </a:rPr>
              <a:t>of</a:t>
            </a:r>
            <a:r>
              <a:rPr sz="2000" spc="-10" dirty="0">
                <a:latin typeface="Tahoma"/>
                <a:cs typeface="Tahoma"/>
              </a:rPr>
              <a:t> </a:t>
            </a:r>
            <a:r>
              <a:rPr sz="2000" dirty="0">
                <a:latin typeface="Tahoma"/>
                <a:cs typeface="Tahoma"/>
              </a:rPr>
              <a:t>a</a:t>
            </a:r>
            <a:r>
              <a:rPr sz="2000" spc="-5" dirty="0">
                <a:latin typeface="Tahoma"/>
                <a:cs typeface="Tahoma"/>
              </a:rPr>
              <a:t> </a:t>
            </a:r>
            <a:r>
              <a:rPr sz="2000" spc="-20" dirty="0">
                <a:latin typeface="Tahoma"/>
                <a:cs typeface="Tahoma"/>
              </a:rPr>
              <a:t>task</a:t>
            </a:r>
            <a:endParaRPr sz="2000" dirty="0">
              <a:latin typeface="Tahoma"/>
              <a:cs typeface="Tahoma"/>
            </a:endParaRPr>
          </a:p>
          <a:p>
            <a:pPr marL="356870" marR="5080" indent="-343535">
              <a:lnSpc>
                <a:spcPts val="2760"/>
              </a:lnSpc>
              <a:spcBef>
                <a:spcPts val="100"/>
              </a:spcBef>
              <a:tabLst>
                <a:tab pos="356235" algn="l"/>
              </a:tabLst>
            </a:pPr>
            <a:r>
              <a:rPr sz="2000" spc="-50" dirty="0">
                <a:latin typeface="Tahoma"/>
                <a:cs typeface="Tahoma"/>
              </a:rPr>
              <a:t>−</a:t>
            </a:r>
            <a:r>
              <a:rPr sz="2000" dirty="0">
                <a:latin typeface="Tahoma"/>
                <a:cs typeface="Tahoma"/>
              </a:rPr>
              <a:t>	Discuss</a:t>
            </a:r>
            <a:r>
              <a:rPr sz="2000" spc="-20" dirty="0">
                <a:latin typeface="Tahoma"/>
                <a:cs typeface="Tahoma"/>
              </a:rPr>
              <a:t> </a:t>
            </a:r>
            <a:r>
              <a:rPr sz="2000" dirty="0">
                <a:latin typeface="Tahoma"/>
                <a:cs typeface="Tahoma"/>
              </a:rPr>
              <a:t>the</a:t>
            </a:r>
            <a:r>
              <a:rPr sz="2000" spc="-10" dirty="0">
                <a:latin typeface="Tahoma"/>
                <a:cs typeface="Tahoma"/>
              </a:rPr>
              <a:t> </a:t>
            </a:r>
            <a:r>
              <a:rPr sz="2000" dirty="0">
                <a:latin typeface="Tahoma"/>
                <a:cs typeface="Tahoma"/>
              </a:rPr>
              <a:t>skills,</a:t>
            </a:r>
            <a:r>
              <a:rPr sz="2000" spc="-5" dirty="0">
                <a:latin typeface="Tahoma"/>
                <a:cs typeface="Tahoma"/>
              </a:rPr>
              <a:t> </a:t>
            </a:r>
            <a:r>
              <a:rPr sz="2000" dirty="0">
                <a:latin typeface="Tahoma"/>
                <a:cs typeface="Tahoma"/>
              </a:rPr>
              <a:t>knowledge</a:t>
            </a:r>
            <a:r>
              <a:rPr sz="2000" spc="-10" dirty="0">
                <a:latin typeface="Tahoma"/>
                <a:cs typeface="Tahoma"/>
              </a:rPr>
              <a:t> </a:t>
            </a:r>
            <a:r>
              <a:rPr sz="2000" dirty="0">
                <a:latin typeface="Tahoma"/>
                <a:cs typeface="Tahoma"/>
              </a:rPr>
              <a:t>and</a:t>
            </a:r>
            <a:r>
              <a:rPr sz="2000" spc="-15" dirty="0">
                <a:latin typeface="Tahoma"/>
                <a:cs typeface="Tahoma"/>
              </a:rPr>
              <a:t> </a:t>
            </a:r>
            <a:r>
              <a:rPr sz="2000" dirty="0">
                <a:latin typeface="Tahoma"/>
                <a:cs typeface="Tahoma"/>
              </a:rPr>
              <a:t>abilities</a:t>
            </a:r>
            <a:r>
              <a:rPr sz="2000" spc="-5" dirty="0">
                <a:latin typeface="Tahoma"/>
                <a:cs typeface="Tahoma"/>
              </a:rPr>
              <a:t> </a:t>
            </a:r>
            <a:r>
              <a:rPr sz="2000" dirty="0">
                <a:latin typeface="Tahoma"/>
                <a:cs typeface="Tahoma"/>
              </a:rPr>
              <a:t>required</a:t>
            </a:r>
            <a:r>
              <a:rPr sz="2000" spc="-25" dirty="0">
                <a:latin typeface="Tahoma"/>
                <a:cs typeface="Tahoma"/>
              </a:rPr>
              <a:t> </a:t>
            </a:r>
            <a:r>
              <a:rPr sz="2000" dirty="0">
                <a:latin typeface="Tahoma"/>
                <a:cs typeface="Tahoma"/>
              </a:rPr>
              <a:t>of</a:t>
            </a:r>
            <a:r>
              <a:rPr sz="2000" spc="-15" dirty="0">
                <a:latin typeface="Tahoma"/>
                <a:cs typeface="Tahoma"/>
              </a:rPr>
              <a:t> </a:t>
            </a:r>
            <a:r>
              <a:rPr sz="2000" dirty="0">
                <a:latin typeface="Tahoma"/>
                <a:cs typeface="Tahoma"/>
              </a:rPr>
              <a:t>a</a:t>
            </a:r>
            <a:r>
              <a:rPr sz="2000" spc="-5" dirty="0">
                <a:latin typeface="Tahoma"/>
                <a:cs typeface="Tahoma"/>
              </a:rPr>
              <a:t> </a:t>
            </a:r>
            <a:r>
              <a:rPr sz="2000" spc="-20" dirty="0">
                <a:latin typeface="Tahoma"/>
                <a:cs typeface="Tahoma"/>
              </a:rPr>
              <a:t>good </a:t>
            </a:r>
            <a:r>
              <a:rPr sz="2000" dirty="0">
                <a:latin typeface="Tahoma"/>
                <a:cs typeface="Tahoma"/>
              </a:rPr>
              <a:t>team</a:t>
            </a:r>
            <a:r>
              <a:rPr sz="2000" spc="-15" dirty="0">
                <a:latin typeface="Tahoma"/>
                <a:cs typeface="Tahoma"/>
              </a:rPr>
              <a:t> </a:t>
            </a:r>
            <a:r>
              <a:rPr sz="2000" spc="-10" dirty="0">
                <a:latin typeface="Tahoma"/>
                <a:cs typeface="Tahoma"/>
              </a:rPr>
              <a:t>player</a:t>
            </a:r>
            <a:endParaRPr sz="2000" dirty="0">
              <a:latin typeface="Tahoma"/>
              <a:cs typeface="Tahoma"/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609600" y="914400"/>
            <a:ext cx="7391400" cy="4262064"/>
          </a:xfrm>
          <a:prstGeom prst="rect">
            <a:avLst/>
          </a:prstGeom>
        </p:spPr>
        <p:txBody>
          <a:bodyPr vert="horz" wrap="square" lIns="0" tIns="93345" rIns="0" bIns="0" rtlCol="0">
            <a:spAutoFit/>
          </a:bodyPr>
          <a:lstStyle/>
          <a:p>
            <a:pPr marL="12066">
              <a:lnSpc>
                <a:spcPct val="100000"/>
              </a:lnSpc>
              <a:spcBef>
                <a:spcPts val="735"/>
              </a:spcBef>
              <a:tabLst>
                <a:tab pos="527050" algn="l"/>
                <a:tab pos="527685" algn="l"/>
              </a:tabLst>
            </a:pPr>
            <a:r>
              <a:rPr lang="en-GB" sz="4800" spc="-10" dirty="0">
                <a:solidFill>
                  <a:schemeClr val="tx1"/>
                </a:solidFill>
              </a:rPr>
              <a:t>Today’s</a:t>
            </a:r>
            <a:r>
              <a:rPr lang="en-GB" sz="4800" spc="-225" dirty="0">
                <a:solidFill>
                  <a:schemeClr val="tx1"/>
                </a:solidFill>
              </a:rPr>
              <a:t> </a:t>
            </a:r>
            <a:r>
              <a:rPr lang="en-GB" sz="4800" spc="-20" dirty="0">
                <a:solidFill>
                  <a:schemeClr val="tx1"/>
                </a:solidFill>
              </a:rPr>
              <a:t>Plan</a:t>
            </a:r>
          </a:p>
          <a:p>
            <a:pPr marL="527050" indent="-514984">
              <a:lnSpc>
                <a:spcPct val="100000"/>
              </a:lnSpc>
              <a:spcBef>
                <a:spcPts val="735"/>
              </a:spcBef>
              <a:buAutoNum type="arabicPeriod"/>
              <a:tabLst>
                <a:tab pos="527050" algn="l"/>
                <a:tab pos="527685" algn="l"/>
              </a:tabLst>
            </a:pPr>
            <a:r>
              <a:rPr sz="3200" spc="-20" dirty="0">
                <a:latin typeface="Arial"/>
                <a:cs typeface="Arial"/>
              </a:rPr>
              <a:t>Value</a:t>
            </a:r>
            <a:r>
              <a:rPr sz="3200" spc="-50" dirty="0">
                <a:latin typeface="Arial"/>
                <a:cs typeface="Arial"/>
              </a:rPr>
              <a:t> </a:t>
            </a:r>
            <a:r>
              <a:rPr sz="3200" dirty="0">
                <a:latin typeface="Arial"/>
                <a:cs typeface="Arial"/>
              </a:rPr>
              <a:t>of</a:t>
            </a:r>
            <a:r>
              <a:rPr sz="3200" spc="-50" dirty="0">
                <a:latin typeface="Arial"/>
                <a:cs typeface="Arial"/>
              </a:rPr>
              <a:t> </a:t>
            </a:r>
            <a:r>
              <a:rPr sz="3200" dirty="0">
                <a:latin typeface="Arial"/>
                <a:cs typeface="Arial"/>
              </a:rPr>
              <a:t>team</a:t>
            </a:r>
            <a:r>
              <a:rPr sz="3200" spc="-45" dirty="0">
                <a:latin typeface="Arial"/>
                <a:cs typeface="Arial"/>
              </a:rPr>
              <a:t> </a:t>
            </a:r>
            <a:r>
              <a:rPr sz="3200" dirty="0">
                <a:latin typeface="Arial"/>
                <a:cs typeface="Arial"/>
              </a:rPr>
              <a:t>work</a:t>
            </a:r>
            <a:r>
              <a:rPr sz="3200" spc="-35" dirty="0">
                <a:latin typeface="Arial"/>
                <a:cs typeface="Arial"/>
              </a:rPr>
              <a:t> </a:t>
            </a:r>
            <a:r>
              <a:rPr sz="3200" dirty="0">
                <a:latin typeface="Arial"/>
                <a:cs typeface="Arial"/>
              </a:rPr>
              <a:t>in</a:t>
            </a:r>
            <a:r>
              <a:rPr sz="3200" spc="-50" dirty="0">
                <a:latin typeface="Arial"/>
                <a:cs typeface="Arial"/>
              </a:rPr>
              <a:t> </a:t>
            </a:r>
            <a:r>
              <a:rPr sz="3200" dirty="0">
                <a:latin typeface="Arial"/>
                <a:cs typeface="Arial"/>
              </a:rPr>
              <a:t>a</a:t>
            </a:r>
            <a:r>
              <a:rPr sz="3200" spc="-35" dirty="0">
                <a:latin typeface="Arial"/>
                <a:cs typeface="Arial"/>
              </a:rPr>
              <a:t> </a:t>
            </a:r>
            <a:r>
              <a:rPr sz="3200" spc="-10" dirty="0">
                <a:latin typeface="Arial"/>
                <a:cs typeface="Arial"/>
              </a:rPr>
              <a:t>group</a:t>
            </a:r>
            <a:endParaRPr sz="3200" dirty="0">
              <a:latin typeface="Arial"/>
              <a:cs typeface="Arial"/>
            </a:endParaRPr>
          </a:p>
          <a:p>
            <a:pPr marL="527050" indent="-514984">
              <a:lnSpc>
                <a:spcPct val="100000"/>
              </a:lnSpc>
              <a:spcBef>
                <a:spcPts val="640"/>
              </a:spcBef>
              <a:buAutoNum type="arabicPeriod"/>
              <a:tabLst>
                <a:tab pos="527050" algn="l"/>
                <a:tab pos="527685" algn="l"/>
              </a:tabLst>
            </a:pPr>
            <a:r>
              <a:rPr sz="3200" dirty="0">
                <a:latin typeface="Arial"/>
                <a:cs typeface="Arial"/>
              </a:rPr>
              <a:t>Difficulties</a:t>
            </a:r>
            <a:r>
              <a:rPr sz="3200" spc="-50" dirty="0">
                <a:latin typeface="Arial"/>
                <a:cs typeface="Arial"/>
              </a:rPr>
              <a:t> </a:t>
            </a:r>
            <a:r>
              <a:rPr sz="3200" dirty="0">
                <a:latin typeface="Arial"/>
                <a:cs typeface="Arial"/>
              </a:rPr>
              <a:t>working</a:t>
            </a:r>
            <a:r>
              <a:rPr sz="3200" spc="-50" dirty="0">
                <a:latin typeface="Arial"/>
                <a:cs typeface="Arial"/>
              </a:rPr>
              <a:t> </a:t>
            </a:r>
            <a:r>
              <a:rPr sz="3200" dirty="0">
                <a:latin typeface="Arial"/>
                <a:cs typeface="Arial"/>
              </a:rPr>
              <a:t>in</a:t>
            </a:r>
            <a:r>
              <a:rPr sz="3200" spc="-40" dirty="0">
                <a:latin typeface="Arial"/>
                <a:cs typeface="Arial"/>
              </a:rPr>
              <a:t> </a:t>
            </a:r>
            <a:r>
              <a:rPr sz="3200" dirty="0">
                <a:latin typeface="Arial"/>
                <a:cs typeface="Arial"/>
              </a:rPr>
              <a:t>a</a:t>
            </a:r>
            <a:r>
              <a:rPr sz="3200" spc="-50" dirty="0">
                <a:latin typeface="Arial"/>
                <a:cs typeface="Arial"/>
              </a:rPr>
              <a:t> </a:t>
            </a:r>
            <a:r>
              <a:rPr sz="3200" spc="-10" dirty="0">
                <a:latin typeface="Arial"/>
                <a:cs typeface="Arial"/>
              </a:rPr>
              <a:t>group</a:t>
            </a:r>
            <a:endParaRPr sz="3200" dirty="0">
              <a:latin typeface="Arial"/>
              <a:cs typeface="Arial"/>
            </a:endParaRPr>
          </a:p>
          <a:p>
            <a:pPr marL="527050" indent="-514984">
              <a:lnSpc>
                <a:spcPct val="100000"/>
              </a:lnSpc>
              <a:spcBef>
                <a:spcPts val="640"/>
              </a:spcBef>
              <a:buAutoNum type="arabicPeriod"/>
              <a:tabLst>
                <a:tab pos="527050" algn="l"/>
                <a:tab pos="527685" algn="l"/>
              </a:tabLst>
            </a:pPr>
            <a:r>
              <a:rPr sz="3200" dirty="0">
                <a:latin typeface="Arial"/>
                <a:cs typeface="Arial"/>
              </a:rPr>
              <a:t>Roles</a:t>
            </a:r>
            <a:r>
              <a:rPr sz="3200" spc="-30" dirty="0">
                <a:latin typeface="Arial"/>
                <a:cs typeface="Arial"/>
              </a:rPr>
              <a:t> </a:t>
            </a:r>
            <a:r>
              <a:rPr sz="3200" dirty="0">
                <a:latin typeface="Arial"/>
                <a:cs typeface="Arial"/>
              </a:rPr>
              <a:t>within</a:t>
            </a:r>
            <a:r>
              <a:rPr sz="3200" spc="-30" dirty="0">
                <a:latin typeface="Arial"/>
                <a:cs typeface="Arial"/>
              </a:rPr>
              <a:t> </a:t>
            </a:r>
            <a:r>
              <a:rPr sz="3200" dirty="0">
                <a:latin typeface="Arial"/>
                <a:cs typeface="Arial"/>
              </a:rPr>
              <a:t>a</a:t>
            </a:r>
            <a:r>
              <a:rPr sz="3200" spc="-15" dirty="0">
                <a:latin typeface="Arial"/>
                <a:cs typeface="Arial"/>
              </a:rPr>
              <a:t> </a:t>
            </a:r>
            <a:r>
              <a:rPr sz="3200" spc="-10" dirty="0">
                <a:latin typeface="Arial"/>
                <a:cs typeface="Arial"/>
              </a:rPr>
              <a:t>group</a:t>
            </a:r>
            <a:endParaRPr sz="3200" dirty="0">
              <a:latin typeface="Arial"/>
              <a:cs typeface="Arial"/>
            </a:endParaRPr>
          </a:p>
          <a:p>
            <a:pPr marL="527050" indent="-514984">
              <a:lnSpc>
                <a:spcPct val="100000"/>
              </a:lnSpc>
              <a:spcBef>
                <a:spcPts val="640"/>
              </a:spcBef>
              <a:buAutoNum type="arabicPeriod"/>
              <a:tabLst>
                <a:tab pos="527050" algn="l"/>
                <a:tab pos="527685" algn="l"/>
              </a:tabLst>
            </a:pPr>
            <a:r>
              <a:rPr sz="3200" dirty="0">
                <a:latin typeface="Arial"/>
                <a:cs typeface="Arial"/>
              </a:rPr>
              <a:t>What</a:t>
            </a:r>
            <a:r>
              <a:rPr sz="3200" spc="-45" dirty="0">
                <a:latin typeface="Arial"/>
                <a:cs typeface="Arial"/>
              </a:rPr>
              <a:t> </a:t>
            </a:r>
            <a:r>
              <a:rPr sz="3200" dirty="0">
                <a:latin typeface="Arial"/>
                <a:cs typeface="Arial"/>
              </a:rPr>
              <a:t>makes</a:t>
            </a:r>
            <a:r>
              <a:rPr sz="3200" spc="-20" dirty="0">
                <a:latin typeface="Arial"/>
                <a:cs typeface="Arial"/>
              </a:rPr>
              <a:t> </a:t>
            </a:r>
            <a:r>
              <a:rPr sz="3200" dirty="0">
                <a:latin typeface="Arial"/>
                <a:cs typeface="Arial"/>
              </a:rPr>
              <a:t>a</a:t>
            </a:r>
            <a:r>
              <a:rPr sz="3200" spc="-25" dirty="0">
                <a:latin typeface="Arial"/>
                <a:cs typeface="Arial"/>
              </a:rPr>
              <a:t> </a:t>
            </a:r>
            <a:r>
              <a:rPr sz="3200" dirty="0">
                <a:latin typeface="Arial"/>
                <a:cs typeface="Arial"/>
              </a:rPr>
              <a:t>good</a:t>
            </a:r>
            <a:r>
              <a:rPr sz="3200" spc="-20" dirty="0">
                <a:latin typeface="Arial"/>
                <a:cs typeface="Arial"/>
              </a:rPr>
              <a:t> </a:t>
            </a:r>
            <a:r>
              <a:rPr sz="3200" dirty="0">
                <a:latin typeface="Arial"/>
                <a:cs typeface="Arial"/>
              </a:rPr>
              <a:t>team</a:t>
            </a:r>
            <a:r>
              <a:rPr sz="3200" spc="-25" dirty="0">
                <a:latin typeface="Arial"/>
                <a:cs typeface="Arial"/>
              </a:rPr>
              <a:t> </a:t>
            </a:r>
            <a:r>
              <a:rPr sz="3200" spc="-10" dirty="0">
                <a:latin typeface="Arial"/>
                <a:cs typeface="Arial"/>
              </a:rPr>
              <a:t>player</a:t>
            </a:r>
            <a:endParaRPr sz="3200" dirty="0">
              <a:latin typeface="Arial"/>
              <a:cs typeface="Arial"/>
            </a:endParaRPr>
          </a:p>
          <a:p>
            <a:pPr marL="527050" indent="-514984">
              <a:lnSpc>
                <a:spcPct val="100000"/>
              </a:lnSpc>
              <a:spcBef>
                <a:spcPts val="640"/>
              </a:spcBef>
              <a:buAutoNum type="arabicPeriod"/>
              <a:tabLst>
                <a:tab pos="527050" algn="l"/>
                <a:tab pos="527685" algn="l"/>
              </a:tabLst>
            </a:pPr>
            <a:r>
              <a:rPr sz="3200" dirty="0">
                <a:latin typeface="Arial"/>
                <a:cs typeface="Arial"/>
              </a:rPr>
              <a:t>Having a</a:t>
            </a:r>
            <a:r>
              <a:rPr sz="3200" spc="-10" dirty="0">
                <a:latin typeface="Arial"/>
                <a:cs typeface="Arial"/>
              </a:rPr>
              <a:t> back-</a:t>
            </a:r>
            <a:r>
              <a:rPr sz="3200" dirty="0">
                <a:latin typeface="Arial"/>
                <a:cs typeface="Arial"/>
              </a:rPr>
              <a:t>up</a:t>
            </a:r>
            <a:r>
              <a:rPr sz="3200" spc="-10" dirty="0">
                <a:latin typeface="Arial"/>
                <a:cs typeface="Arial"/>
              </a:rPr>
              <a:t> </a:t>
            </a:r>
            <a:r>
              <a:rPr sz="3200" spc="-20" dirty="0">
                <a:latin typeface="Arial"/>
                <a:cs typeface="Arial"/>
              </a:rPr>
              <a:t>plan</a:t>
            </a:r>
            <a:endParaRPr sz="3200" dirty="0">
              <a:latin typeface="Arial"/>
              <a:cs typeface="Arial"/>
            </a:endParaRPr>
          </a:p>
          <a:p>
            <a:pPr marL="527050" indent="-514984">
              <a:lnSpc>
                <a:spcPct val="100000"/>
              </a:lnSpc>
              <a:spcBef>
                <a:spcPts val="640"/>
              </a:spcBef>
              <a:buAutoNum type="arabicPeriod"/>
              <a:tabLst>
                <a:tab pos="527050" algn="l"/>
                <a:tab pos="527685" algn="l"/>
              </a:tabLst>
            </a:pPr>
            <a:r>
              <a:rPr sz="3200" dirty="0">
                <a:latin typeface="Arial"/>
                <a:cs typeface="Arial"/>
              </a:rPr>
              <a:t>What</a:t>
            </a:r>
            <a:r>
              <a:rPr sz="3200" spc="-40" dirty="0">
                <a:latin typeface="Arial"/>
                <a:cs typeface="Arial"/>
              </a:rPr>
              <a:t> </a:t>
            </a:r>
            <a:r>
              <a:rPr sz="3200" dirty="0">
                <a:latin typeface="Arial"/>
                <a:cs typeface="Arial"/>
              </a:rPr>
              <a:t>makes</a:t>
            </a:r>
            <a:r>
              <a:rPr sz="3200" spc="-15" dirty="0">
                <a:latin typeface="Arial"/>
                <a:cs typeface="Arial"/>
              </a:rPr>
              <a:t> </a:t>
            </a:r>
            <a:r>
              <a:rPr sz="3200" dirty="0">
                <a:latin typeface="Arial"/>
                <a:cs typeface="Arial"/>
              </a:rPr>
              <a:t>a</a:t>
            </a:r>
            <a:r>
              <a:rPr sz="3200" spc="-20" dirty="0">
                <a:latin typeface="Arial"/>
                <a:cs typeface="Arial"/>
              </a:rPr>
              <a:t> </a:t>
            </a:r>
            <a:r>
              <a:rPr sz="3200" dirty="0">
                <a:latin typeface="Arial"/>
                <a:cs typeface="Arial"/>
              </a:rPr>
              <a:t>team</a:t>
            </a:r>
            <a:r>
              <a:rPr sz="3200" spc="-20" dirty="0">
                <a:latin typeface="Arial"/>
                <a:cs typeface="Arial"/>
              </a:rPr>
              <a:t> </a:t>
            </a:r>
            <a:r>
              <a:rPr sz="3200" dirty="0">
                <a:latin typeface="Arial"/>
                <a:cs typeface="Arial"/>
              </a:rPr>
              <a:t>work</a:t>
            </a:r>
            <a:r>
              <a:rPr sz="3200" spc="-15" dirty="0">
                <a:latin typeface="Arial"/>
                <a:cs typeface="Arial"/>
              </a:rPr>
              <a:t> </a:t>
            </a:r>
            <a:r>
              <a:rPr sz="3200" spc="-20" dirty="0">
                <a:latin typeface="Arial"/>
                <a:cs typeface="Arial"/>
              </a:rPr>
              <a:t>well</a:t>
            </a:r>
            <a:endParaRPr sz="3200" dirty="0">
              <a:latin typeface="Arial"/>
              <a:cs typeface="Arial"/>
            </a:endParaRP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278485" y="194506"/>
            <a:ext cx="8983345" cy="78226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38100">
              <a:lnSpc>
                <a:spcPct val="100000"/>
              </a:lnSpc>
              <a:spcBef>
                <a:spcPts val="100"/>
              </a:spcBef>
            </a:pPr>
            <a:r>
              <a:rPr lang="en-GB" dirty="0"/>
              <a:t>1. Value of Teamwork in a group</a:t>
            </a:r>
            <a:br>
              <a:rPr lang="en-GB" dirty="0"/>
            </a:br>
            <a:r>
              <a:rPr sz="2000" dirty="0"/>
              <a:t>Employer</a:t>
            </a:r>
            <a:r>
              <a:rPr lang="en-GB" sz="2000" dirty="0"/>
              <a:t> requirements for jobs</a:t>
            </a:r>
            <a:endParaRPr sz="4500" baseline="24074" dirty="0"/>
          </a:p>
        </p:txBody>
      </p:sp>
      <p:sp>
        <p:nvSpPr>
          <p:cNvPr id="3" name="object 3"/>
          <p:cNvSpPr txBox="1"/>
          <p:nvPr/>
        </p:nvSpPr>
        <p:spPr>
          <a:xfrm>
            <a:off x="439458" y="1119815"/>
            <a:ext cx="4480560" cy="26924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1600" dirty="0">
                <a:latin typeface="Arial"/>
                <a:cs typeface="Arial"/>
              </a:rPr>
              <a:t>Accounts</a:t>
            </a:r>
            <a:r>
              <a:rPr sz="1600" spc="-85" dirty="0">
                <a:latin typeface="Arial"/>
                <a:cs typeface="Arial"/>
              </a:rPr>
              <a:t> </a:t>
            </a:r>
            <a:r>
              <a:rPr sz="1600" spc="-10" dirty="0">
                <a:latin typeface="Arial"/>
                <a:cs typeface="Arial"/>
              </a:rPr>
              <a:t>Trainee:</a:t>
            </a:r>
            <a:r>
              <a:rPr sz="1600" spc="-55" dirty="0">
                <a:latin typeface="Arial"/>
                <a:cs typeface="Arial"/>
              </a:rPr>
              <a:t> </a:t>
            </a:r>
            <a:r>
              <a:rPr sz="1600" spc="-20" dirty="0">
                <a:latin typeface="Arial"/>
                <a:cs typeface="Arial"/>
              </a:rPr>
              <a:t>HALIFAX,</a:t>
            </a:r>
            <a:r>
              <a:rPr sz="1600" spc="-55" dirty="0">
                <a:latin typeface="Arial"/>
                <a:cs typeface="Arial"/>
              </a:rPr>
              <a:t> </a:t>
            </a:r>
            <a:r>
              <a:rPr sz="1600" spc="-10" dirty="0">
                <a:latin typeface="Arial"/>
                <a:cs typeface="Arial"/>
              </a:rPr>
              <a:t>WEST</a:t>
            </a:r>
            <a:r>
              <a:rPr sz="1600" spc="-100" dirty="0">
                <a:latin typeface="Arial"/>
                <a:cs typeface="Arial"/>
              </a:rPr>
              <a:t> </a:t>
            </a:r>
            <a:r>
              <a:rPr sz="1600" spc="-10" dirty="0">
                <a:latin typeface="Arial"/>
                <a:cs typeface="Arial"/>
              </a:rPr>
              <a:t>YORKSHIRE</a:t>
            </a:r>
            <a:endParaRPr sz="1600" dirty="0">
              <a:latin typeface="Arial"/>
              <a:cs typeface="Arial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439458" y="1327226"/>
            <a:ext cx="97790" cy="26924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1600" spc="5" dirty="0">
                <a:latin typeface="Arial"/>
                <a:cs typeface="Arial"/>
              </a:rPr>
              <a:t>•</a:t>
            </a:r>
            <a:endParaRPr sz="1600">
              <a:latin typeface="Arial"/>
              <a:cs typeface="Arial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782180" y="1361782"/>
            <a:ext cx="5071110" cy="26924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1600" b="1" spc="-10" dirty="0">
                <a:latin typeface="Arial"/>
                <a:cs typeface="Arial"/>
              </a:rPr>
              <a:t>Enthusiasm</a:t>
            </a:r>
            <a:r>
              <a:rPr sz="1600" b="1" spc="-45" dirty="0">
                <a:latin typeface="Arial"/>
                <a:cs typeface="Arial"/>
              </a:rPr>
              <a:t> </a:t>
            </a:r>
            <a:r>
              <a:rPr sz="1600" b="1" dirty="0">
                <a:latin typeface="Arial"/>
                <a:cs typeface="Arial"/>
              </a:rPr>
              <a:t>to</a:t>
            </a:r>
            <a:r>
              <a:rPr sz="1600" b="1" spc="-50" dirty="0">
                <a:latin typeface="Arial"/>
                <a:cs typeface="Arial"/>
              </a:rPr>
              <a:t> </a:t>
            </a:r>
            <a:r>
              <a:rPr sz="1600" b="1" dirty="0">
                <a:latin typeface="Arial"/>
                <a:cs typeface="Arial"/>
              </a:rPr>
              <a:t>work</a:t>
            </a:r>
            <a:r>
              <a:rPr sz="1600" b="1" spc="-45" dirty="0">
                <a:latin typeface="Arial"/>
                <a:cs typeface="Arial"/>
              </a:rPr>
              <a:t> </a:t>
            </a:r>
            <a:r>
              <a:rPr sz="1600" b="1" dirty="0">
                <a:latin typeface="Arial"/>
                <a:cs typeface="Arial"/>
              </a:rPr>
              <a:t>as</a:t>
            </a:r>
            <a:r>
              <a:rPr sz="1600" b="1" spc="-45" dirty="0">
                <a:latin typeface="Arial"/>
                <a:cs typeface="Arial"/>
              </a:rPr>
              <a:t> </a:t>
            </a:r>
            <a:r>
              <a:rPr sz="1600" b="1" dirty="0">
                <a:latin typeface="Arial"/>
                <a:cs typeface="Arial"/>
              </a:rPr>
              <a:t>the</a:t>
            </a:r>
            <a:r>
              <a:rPr sz="1600" b="1" spc="-35" dirty="0">
                <a:latin typeface="Arial"/>
                <a:cs typeface="Arial"/>
              </a:rPr>
              <a:t> </a:t>
            </a:r>
            <a:r>
              <a:rPr sz="1600" b="1" dirty="0">
                <a:latin typeface="Arial"/>
                <a:cs typeface="Arial"/>
              </a:rPr>
              <a:t>part</a:t>
            </a:r>
            <a:r>
              <a:rPr sz="1600" b="1" spc="-45" dirty="0">
                <a:latin typeface="Arial"/>
                <a:cs typeface="Arial"/>
              </a:rPr>
              <a:t> </a:t>
            </a:r>
            <a:r>
              <a:rPr sz="1600" b="1" dirty="0">
                <a:latin typeface="Arial"/>
                <a:cs typeface="Arial"/>
              </a:rPr>
              <a:t>of</a:t>
            </a:r>
            <a:r>
              <a:rPr sz="1600" b="1" spc="-40" dirty="0">
                <a:latin typeface="Arial"/>
                <a:cs typeface="Arial"/>
              </a:rPr>
              <a:t> </a:t>
            </a:r>
            <a:r>
              <a:rPr sz="1600" b="1" dirty="0">
                <a:latin typeface="Arial"/>
                <a:cs typeface="Arial"/>
              </a:rPr>
              <a:t>a</a:t>
            </a:r>
            <a:r>
              <a:rPr sz="1600" b="1" spc="-45" dirty="0">
                <a:latin typeface="Arial"/>
                <a:cs typeface="Arial"/>
              </a:rPr>
              <a:t> </a:t>
            </a:r>
            <a:r>
              <a:rPr sz="1600" b="1" spc="-10" dirty="0">
                <a:latin typeface="Arial"/>
                <a:cs typeface="Arial"/>
              </a:rPr>
              <a:t>successful</a:t>
            </a:r>
            <a:r>
              <a:rPr sz="1600" b="1" spc="-40" dirty="0">
                <a:latin typeface="Arial"/>
                <a:cs typeface="Arial"/>
              </a:rPr>
              <a:t> </a:t>
            </a:r>
            <a:r>
              <a:rPr sz="1600" b="1" spc="-20" dirty="0">
                <a:latin typeface="Arial"/>
                <a:cs typeface="Arial"/>
              </a:rPr>
              <a:t>team</a:t>
            </a:r>
            <a:endParaRPr sz="1600">
              <a:latin typeface="Arial"/>
              <a:cs typeface="Arial"/>
            </a:endParaRPr>
          </a:p>
        </p:txBody>
      </p:sp>
      <p:sp>
        <p:nvSpPr>
          <p:cNvPr id="6" name="object 6"/>
          <p:cNvSpPr txBox="1"/>
          <p:nvPr/>
        </p:nvSpPr>
        <p:spPr>
          <a:xfrm>
            <a:off x="439458" y="1888820"/>
            <a:ext cx="4445635" cy="26924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1600" dirty="0">
                <a:latin typeface="Arial"/>
                <a:cs typeface="Arial"/>
              </a:rPr>
              <a:t>Planning</a:t>
            </a:r>
            <a:r>
              <a:rPr sz="1600" spc="-75" dirty="0">
                <a:latin typeface="Arial"/>
                <a:cs typeface="Arial"/>
              </a:rPr>
              <a:t> </a:t>
            </a:r>
            <a:r>
              <a:rPr sz="1600" spc="-10" dirty="0">
                <a:latin typeface="Arial"/>
                <a:cs typeface="Arial"/>
              </a:rPr>
              <a:t>Manager:</a:t>
            </a:r>
            <a:r>
              <a:rPr sz="1600" spc="-60" dirty="0">
                <a:latin typeface="Arial"/>
                <a:cs typeface="Arial"/>
              </a:rPr>
              <a:t> </a:t>
            </a:r>
            <a:r>
              <a:rPr sz="1600" dirty="0">
                <a:latin typeface="Arial"/>
                <a:cs typeface="Arial"/>
              </a:rPr>
              <a:t>LEEDS,</a:t>
            </a:r>
            <a:r>
              <a:rPr sz="1600" spc="-60" dirty="0">
                <a:latin typeface="Arial"/>
                <a:cs typeface="Arial"/>
              </a:rPr>
              <a:t> </a:t>
            </a:r>
            <a:r>
              <a:rPr sz="1600" spc="-10" dirty="0">
                <a:latin typeface="Arial"/>
                <a:cs typeface="Arial"/>
              </a:rPr>
              <a:t>WEST</a:t>
            </a:r>
            <a:r>
              <a:rPr sz="1600" spc="-100" dirty="0">
                <a:latin typeface="Arial"/>
                <a:cs typeface="Arial"/>
              </a:rPr>
              <a:t> </a:t>
            </a:r>
            <a:r>
              <a:rPr sz="1600" spc="-10" dirty="0">
                <a:latin typeface="Arial"/>
                <a:cs typeface="Arial"/>
              </a:rPr>
              <a:t>YORKSHIRE,</a:t>
            </a:r>
            <a:endParaRPr sz="1600">
              <a:latin typeface="Arial"/>
              <a:cs typeface="Arial"/>
            </a:endParaRPr>
          </a:p>
        </p:txBody>
      </p:sp>
      <p:sp>
        <p:nvSpPr>
          <p:cNvPr id="7" name="object 7"/>
          <p:cNvSpPr txBox="1"/>
          <p:nvPr/>
        </p:nvSpPr>
        <p:spPr>
          <a:xfrm>
            <a:off x="439458" y="2139022"/>
            <a:ext cx="97790" cy="26924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1600" spc="5" dirty="0">
                <a:latin typeface="Arial"/>
                <a:cs typeface="Arial"/>
              </a:rPr>
              <a:t>•</a:t>
            </a:r>
            <a:endParaRPr sz="1600">
              <a:latin typeface="Arial"/>
              <a:cs typeface="Arial"/>
            </a:endParaRPr>
          </a:p>
        </p:txBody>
      </p:sp>
      <p:sp>
        <p:nvSpPr>
          <p:cNvPr id="8" name="object 8"/>
          <p:cNvSpPr txBox="1"/>
          <p:nvPr/>
        </p:nvSpPr>
        <p:spPr>
          <a:xfrm>
            <a:off x="782180" y="2173223"/>
            <a:ext cx="7303770" cy="511809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 marR="5080" indent="55880">
              <a:lnSpc>
                <a:spcPct val="100000"/>
              </a:lnSpc>
              <a:spcBef>
                <a:spcPts val="95"/>
              </a:spcBef>
            </a:pPr>
            <a:r>
              <a:rPr sz="1600" b="1" dirty="0">
                <a:latin typeface="Arial"/>
                <a:cs typeface="Arial"/>
              </a:rPr>
              <a:t>Good</a:t>
            </a:r>
            <a:r>
              <a:rPr sz="1600" b="1" spc="-65" dirty="0">
                <a:latin typeface="Arial"/>
                <a:cs typeface="Arial"/>
              </a:rPr>
              <a:t> </a:t>
            </a:r>
            <a:r>
              <a:rPr sz="1600" b="1" dirty="0">
                <a:latin typeface="Arial"/>
                <a:cs typeface="Arial"/>
              </a:rPr>
              <a:t>team</a:t>
            </a:r>
            <a:r>
              <a:rPr sz="1600" b="1" spc="-65" dirty="0">
                <a:latin typeface="Arial"/>
                <a:cs typeface="Arial"/>
              </a:rPr>
              <a:t> </a:t>
            </a:r>
            <a:r>
              <a:rPr sz="1600" b="1" dirty="0">
                <a:latin typeface="Arial"/>
                <a:cs typeface="Arial"/>
              </a:rPr>
              <a:t>player</a:t>
            </a:r>
            <a:r>
              <a:rPr sz="1600" b="1" spc="-60" dirty="0">
                <a:latin typeface="Arial"/>
                <a:cs typeface="Arial"/>
              </a:rPr>
              <a:t> </a:t>
            </a:r>
            <a:r>
              <a:rPr sz="1600" b="1" dirty="0">
                <a:latin typeface="Arial"/>
                <a:cs typeface="Arial"/>
              </a:rPr>
              <a:t>with</a:t>
            </a:r>
            <a:r>
              <a:rPr sz="1600" b="1" spc="-70" dirty="0">
                <a:latin typeface="Arial"/>
                <a:cs typeface="Arial"/>
              </a:rPr>
              <a:t> </a:t>
            </a:r>
            <a:r>
              <a:rPr sz="1600" b="1" dirty="0">
                <a:latin typeface="Arial"/>
                <a:cs typeface="Arial"/>
              </a:rPr>
              <a:t>the</a:t>
            </a:r>
            <a:r>
              <a:rPr sz="1600" b="1" spc="-55" dirty="0">
                <a:latin typeface="Arial"/>
                <a:cs typeface="Arial"/>
              </a:rPr>
              <a:t> </a:t>
            </a:r>
            <a:r>
              <a:rPr sz="1600" b="1" dirty="0">
                <a:latin typeface="Arial"/>
                <a:cs typeface="Arial"/>
              </a:rPr>
              <a:t>ability</a:t>
            </a:r>
            <a:r>
              <a:rPr sz="1600" b="1" spc="-60" dirty="0">
                <a:latin typeface="Arial"/>
                <a:cs typeface="Arial"/>
              </a:rPr>
              <a:t> </a:t>
            </a:r>
            <a:r>
              <a:rPr sz="1600" b="1" dirty="0">
                <a:latin typeface="Arial"/>
                <a:cs typeface="Arial"/>
              </a:rPr>
              <a:t>to</a:t>
            </a:r>
            <a:r>
              <a:rPr sz="1600" b="1" spc="-60" dirty="0">
                <a:latin typeface="Arial"/>
                <a:cs typeface="Arial"/>
              </a:rPr>
              <a:t> </a:t>
            </a:r>
            <a:r>
              <a:rPr sz="1600" b="1" dirty="0">
                <a:latin typeface="Arial"/>
                <a:cs typeface="Arial"/>
              </a:rPr>
              <a:t>work</a:t>
            </a:r>
            <a:r>
              <a:rPr sz="1600" b="1" spc="-60" dirty="0">
                <a:latin typeface="Arial"/>
                <a:cs typeface="Arial"/>
              </a:rPr>
              <a:t> </a:t>
            </a:r>
            <a:r>
              <a:rPr sz="1600" b="1" dirty="0">
                <a:latin typeface="Arial"/>
                <a:cs typeface="Arial"/>
              </a:rPr>
              <a:t>closely</a:t>
            </a:r>
            <a:r>
              <a:rPr sz="1600" b="1" spc="-65" dirty="0">
                <a:latin typeface="Arial"/>
                <a:cs typeface="Arial"/>
              </a:rPr>
              <a:t> </a:t>
            </a:r>
            <a:r>
              <a:rPr sz="1600" b="1" dirty="0">
                <a:latin typeface="Arial"/>
                <a:cs typeface="Arial"/>
              </a:rPr>
              <a:t>with</a:t>
            </a:r>
            <a:r>
              <a:rPr sz="1600" b="1" spc="-70" dirty="0">
                <a:latin typeface="Arial"/>
                <a:cs typeface="Arial"/>
              </a:rPr>
              <a:t> </a:t>
            </a:r>
            <a:r>
              <a:rPr sz="1600" b="1" spc="-10" dirty="0">
                <a:latin typeface="Arial"/>
                <a:cs typeface="Arial"/>
              </a:rPr>
              <a:t>colleagues</a:t>
            </a:r>
            <a:r>
              <a:rPr sz="1600" b="1" spc="-70" dirty="0">
                <a:latin typeface="Arial"/>
                <a:cs typeface="Arial"/>
              </a:rPr>
              <a:t> </a:t>
            </a:r>
            <a:r>
              <a:rPr sz="1600" b="1" dirty="0">
                <a:latin typeface="Arial"/>
                <a:cs typeface="Arial"/>
              </a:rPr>
              <a:t>and</a:t>
            </a:r>
            <a:r>
              <a:rPr sz="1600" b="1" spc="-60" dirty="0">
                <a:latin typeface="Arial"/>
                <a:cs typeface="Arial"/>
              </a:rPr>
              <a:t> </a:t>
            </a:r>
            <a:r>
              <a:rPr sz="1600" b="1" spc="-10" dirty="0">
                <a:latin typeface="Arial"/>
                <a:cs typeface="Arial"/>
              </a:rPr>
              <a:t>other departments</a:t>
            </a:r>
            <a:r>
              <a:rPr sz="1600" b="1" spc="-40" dirty="0">
                <a:latin typeface="Arial"/>
                <a:cs typeface="Arial"/>
              </a:rPr>
              <a:t> </a:t>
            </a:r>
            <a:r>
              <a:rPr sz="1600" b="1" dirty="0">
                <a:latin typeface="Arial"/>
                <a:cs typeface="Arial"/>
              </a:rPr>
              <a:t>at</a:t>
            </a:r>
            <a:r>
              <a:rPr sz="1600" b="1" spc="-45" dirty="0">
                <a:latin typeface="Arial"/>
                <a:cs typeface="Arial"/>
              </a:rPr>
              <a:t> </a:t>
            </a:r>
            <a:r>
              <a:rPr sz="1600" b="1" dirty="0">
                <a:latin typeface="Arial"/>
                <a:cs typeface="Arial"/>
              </a:rPr>
              <a:t>all</a:t>
            </a:r>
            <a:r>
              <a:rPr sz="1600" b="1" spc="-45" dirty="0">
                <a:latin typeface="Arial"/>
                <a:cs typeface="Arial"/>
              </a:rPr>
              <a:t> </a:t>
            </a:r>
            <a:r>
              <a:rPr sz="1600" b="1" spc="-10" dirty="0">
                <a:latin typeface="Arial"/>
                <a:cs typeface="Arial"/>
              </a:rPr>
              <a:t>levels</a:t>
            </a:r>
            <a:endParaRPr sz="1600">
              <a:latin typeface="Arial"/>
              <a:cs typeface="Arial"/>
            </a:endParaRPr>
          </a:p>
        </p:txBody>
      </p:sp>
      <p:sp>
        <p:nvSpPr>
          <p:cNvPr id="9" name="object 9"/>
          <p:cNvSpPr txBox="1"/>
          <p:nvPr/>
        </p:nvSpPr>
        <p:spPr>
          <a:xfrm>
            <a:off x="439458" y="2942907"/>
            <a:ext cx="4330700" cy="26924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1600" dirty="0">
                <a:latin typeface="Arial"/>
                <a:cs typeface="Arial"/>
              </a:rPr>
              <a:t>Purchase</a:t>
            </a:r>
            <a:r>
              <a:rPr sz="1600" spc="-75" dirty="0">
                <a:latin typeface="Arial"/>
                <a:cs typeface="Arial"/>
              </a:rPr>
              <a:t> </a:t>
            </a:r>
            <a:r>
              <a:rPr sz="1600" dirty="0">
                <a:latin typeface="Arial"/>
                <a:cs typeface="Arial"/>
              </a:rPr>
              <a:t>Ledger</a:t>
            </a:r>
            <a:r>
              <a:rPr sz="1600" spc="-75" dirty="0">
                <a:latin typeface="Arial"/>
                <a:cs typeface="Arial"/>
              </a:rPr>
              <a:t> </a:t>
            </a:r>
            <a:r>
              <a:rPr sz="1600" spc="-10" dirty="0">
                <a:latin typeface="Arial"/>
                <a:cs typeface="Arial"/>
              </a:rPr>
              <a:t>Supervisor:</a:t>
            </a:r>
            <a:r>
              <a:rPr sz="1600" spc="-70" dirty="0">
                <a:latin typeface="Arial"/>
                <a:cs typeface="Arial"/>
              </a:rPr>
              <a:t> </a:t>
            </a:r>
            <a:r>
              <a:rPr sz="1600" dirty="0">
                <a:latin typeface="Arial"/>
                <a:cs typeface="Arial"/>
              </a:rPr>
              <a:t>Halifax,</a:t>
            </a:r>
            <a:r>
              <a:rPr sz="1600" spc="-95" dirty="0">
                <a:latin typeface="Arial"/>
                <a:cs typeface="Arial"/>
              </a:rPr>
              <a:t> </a:t>
            </a:r>
            <a:r>
              <a:rPr sz="1600" spc="-10" dirty="0">
                <a:latin typeface="Arial"/>
                <a:cs typeface="Arial"/>
              </a:rPr>
              <a:t>Yorkshire,</a:t>
            </a:r>
            <a:endParaRPr sz="1600">
              <a:latin typeface="Arial"/>
              <a:cs typeface="Arial"/>
            </a:endParaRPr>
          </a:p>
        </p:txBody>
      </p:sp>
      <p:sp>
        <p:nvSpPr>
          <p:cNvPr id="10" name="object 10"/>
          <p:cNvSpPr txBox="1"/>
          <p:nvPr/>
        </p:nvSpPr>
        <p:spPr>
          <a:xfrm>
            <a:off x="439458" y="3194189"/>
            <a:ext cx="97790" cy="26924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1600" spc="5" dirty="0">
                <a:latin typeface="Arial"/>
                <a:cs typeface="Arial"/>
              </a:rPr>
              <a:t>•</a:t>
            </a:r>
            <a:endParaRPr sz="1600">
              <a:latin typeface="Arial"/>
              <a:cs typeface="Arial"/>
            </a:endParaRPr>
          </a:p>
        </p:txBody>
      </p:sp>
      <p:sp>
        <p:nvSpPr>
          <p:cNvPr id="11" name="object 11"/>
          <p:cNvSpPr txBox="1"/>
          <p:nvPr/>
        </p:nvSpPr>
        <p:spPr>
          <a:xfrm>
            <a:off x="782180" y="3227311"/>
            <a:ext cx="7219950" cy="51308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 marR="5080">
              <a:lnSpc>
                <a:spcPct val="100000"/>
              </a:lnSpc>
              <a:spcBef>
                <a:spcPts val="95"/>
              </a:spcBef>
            </a:pPr>
            <a:r>
              <a:rPr sz="1600" b="1" dirty="0">
                <a:latin typeface="Arial"/>
                <a:cs typeface="Arial"/>
              </a:rPr>
              <a:t>The</a:t>
            </a:r>
            <a:r>
              <a:rPr sz="1600" b="1" spc="-55" dirty="0">
                <a:latin typeface="Arial"/>
                <a:cs typeface="Arial"/>
              </a:rPr>
              <a:t> </a:t>
            </a:r>
            <a:r>
              <a:rPr sz="1600" b="1" spc="-10" dirty="0">
                <a:latin typeface="Arial"/>
                <a:cs typeface="Arial"/>
              </a:rPr>
              <a:t>purchase</a:t>
            </a:r>
            <a:r>
              <a:rPr sz="1600" b="1" spc="-50" dirty="0">
                <a:latin typeface="Arial"/>
                <a:cs typeface="Arial"/>
              </a:rPr>
              <a:t> </a:t>
            </a:r>
            <a:r>
              <a:rPr sz="1600" b="1" dirty="0">
                <a:latin typeface="Arial"/>
                <a:cs typeface="Arial"/>
              </a:rPr>
              <a:t>ledger</a:t>
            </a:r>
            <a:r>
              <a:rPr sz="1600" b="1" spc="-45" dirty="0">
                <a:latin typeface="Arial"/>
                <a:cs typeface="Arial"/>
              </a:rPr>
              <a:t> </a:t>
            </a:r>
            <a:r>
              <a:rPr sz="1600" b="1" dirty="0">
                <a:latin typeface="Arial"/>
                <a:cs typeface="Arial"/>
              </a:rPr>
              <a:t>clerk</a:t>
            </a:r>
            <a:r>
              <a:rPr sz="1600" b="1" spc="-45" dirty="0">
                <a:latin typeface="Arial"/>
                <a:cs typeface="Arial"/>
              </a:rPr>
              <a:t> </a:t>
            </a:r>
            <a:r>
              <a:rPr sz="1600" b="1" dirty="0">
                <a:latin typeface="Arial"/>
                <a:cs typeface="Arial"/>
              </a:rPr>
              <a:t>will</a:t>
            </a:r>
            <a:r>
              <a:rPr sz="1600" b="1" spc="-50" dirty="0">
                <a:latin typeface="Arial"/>
                <a:cs typeface="Arial"/>
              </a:rPr>
              <a:t> </a:t>
            </a:r>
            <a:r>
              <a:rPr sz="1600" b="1" dirty="0">
                <a:latin typeface="Arial"/>
                <a:cs typeface="Arial"/>
              </a:rPr>
              <a:t>be</a:t>
            </a:r>
            <a:r>
              <a:rPr sz="1600" b="1" spc="-50" dirty="0">
                <a:latin typeface="Arial"/>
                <a:cs typeface="Arial"/>
              </a:rPr>
              <a:t> </a:t>
            </a:r>
            <a:r>
              <a:rPr sz="1600" b="1" dirty="0">
                <a:latin typeface="Arial"/>
                <a:cs typeface="Arial"/>
              </a:rPr>
              <a:t>a</a:t>
            </a:r>
            <a:r>
              <a:rPr sz="1600" b="1" spc="-55" dirty="0">
                <a:latin typeface="Arial"/>
                <a:cs typeface="Arial"/>
              </a:rPr>
              <a:t> </a:t>
            </a:r>
            <a:r>
              <a:rPr sz="1600" b="1" dirty="0">
                <a:latin typeface="Arial"/>
                <a:cs typeface="Arial"/>
              </a:rPr>
              <a:t>good</a:t>
            </a:r>
            <a:r>
              <a:rPr sz="1600" b="1" spc="-45" dirty="0">
                <a:latin typeface="Arial"/>
                <a:cs typeface="Arial"/>
              </a:rPr>
              <a:t> </a:t>
            </a:r>
            <a:r>
              <a:rPr sz="1600" b="1" dirty="0">
                <a:latin typeface="Arial"/>
                <a:cs typeface="Arial"/>
              </a:rPr>
              <a:t>team</a:t>
            </a:r>
            <a:r>
              <a:rPr sz="1600" b="1" spc="-55" dirty="0">
                <a:latin typeface="Arial"/>
                <a:cs typeface="Arial"/>
              </a:rPr>
              <a:t> </a:t>
            </a:r>
            <a:r>
              <a:rPr sz="1600" b="1" spc="-20" dirty="0">
                <a:latin typeface="Arial"/>
                <a:cs typeface="Arial"/>
              </a:rPr>
              <a:t>player,</a:t>
            </a:r>
            <a:r>
              <a:rPr sz="1600" b="1" spc="-45" dirty="0">
                <a:latin typeface="Arial"/>
                <a:cs typeface="Arial"/>
              </a:rPr>
              <a:t> </a:t>
            </a:r>
            <a:r>
              <a:rPr sz="1600" b="1" dirty="0">
                <a:latin typeface="Arial"/>
                <a:cs typeface="Arial"/>
              </a:rPr>
              <a:t>as</a:t>
            </a:r>
            <a:r>
              <a:rPr sz="1600" b="1" spc="-45" dirty="0">
                <a:latin typeface="Arial"/>
                <a:cs typeface="Arial"/>
              </a:rPr>
              <a:t> </a:t>
            </a:r>
            <a:r>
              <a:rPr sz="1600" b="1" dirty="0">
                <a:latin typeface="Arial"/>
                <a:cs typeface="Arial"/>
              </a:rPr>
              <a:t>well</a:t>
            </a:r>
            <a:r>
              <a:rPr sz="1600" b="1" spc="-50" dirty="0">
                <a:latin typeface="Arial"/>
                <a:cs typeface="Arial"/>
              </a:rPr>
              <a:t> </a:t>
            </a:r>
            <a:r>
              <a:rPr sz="1600" b="1" dirty="0">
                <a:latin typeface="Arial"/>
                <a:cs typeface="Arial"/>
              </a:rPr>
              <a:t>as</a:t>
            </a:r>
            <a:r>
              <a:rPr sz="1600" b="1" spc="-55" dirty="0">
                <a:latin typeface="Arial"/>
                <a:cs typeface="Arial"/>
              </a:rPr>
              <a:t> </a:t>
            </a:r>
            <a:r>
              <a:rPr sz="1600" b="1" dirty="0">
                <a:latin typeface="Arial"/>
                <a:cs typeface="Arial"/>
              </a:rPr>
              <a:t>a</a:t>
            </a:r>
            <a:r>
              <a:rPr sz="1600" b="1" spc="-50" dirty="0">
                <a:latin typeface="Arial"/>
                <a:cs typeface="Arial"/>
              </a:rPr>
              <a:t> </a:t>
            </a:r>
            <a:r>
              <a:rPr sz="1600" b="1" dirty="0">
                <a:latin typeface="Arial"/>
                <a:cs typeface="Arial"/>
              </a:rPr>
              <a:t>leader</a:t>
            </a:r>
            <a:r>
              <a:rPr sz="1600" b="1" spc="-45" dirty="0">
                <a:latin typeface="Arial"/>
                <a:cs typeface="Arial"/>
              </a:rPr>
              <a:t> </a:t>
            </a:r>
            <a:r>
              <a:rPr sz="1600" b="1" spc="-25" dirty="0">
                <a:latin typeface="Arial"/>
                <a:cs typeface="Arial"/>
              </a:rPr>
              <a:t>of </a:t>
            </a:r>
            <a:r>
              <a:rPr sz="1600" b="1" dirty="0">
                <a:latin typeface="Arial"/>
                <a:cs typeface="Arial"/>
              </a:rPr>
              <a:t>people</a:t>
            </a:r>
            <a:r>
              <a:rPr sz="1600" b="1" spc="-65" dirty="0">
                <a:latin typeface="Arial"/>
                <a:cs typeface="Arial"/>
              </a:rPr>
              <a:t> </a:t>
            </a:r>
            <a:r>
              <a:rPr sz="1600" b="1" dirty="0">
                <a:latin typeface="Arial"/>
                <a:cs typeface="Arial"/>
              </a:rPr>
              <a:t>and</a:t>
            </a:r>
            <a:r>
              <a:rPr sz="1600" b="1" spc="-60" dirty="0">
                <a:latin typeface="Arial"/>
                <a:cs typeface="Arial"/>
              </a:rPr>
              <a:t> </a:t>
            </a:r>
            <a:r>
              <a:rPr sz="1600" b="1" dirty="0">
                <a:latin typeface="Arial"/>
                <a:cs typeface="Arial"/>
              </a:rPr>
              <a:t>lead</a:t>
            </a:r>
            <a:r>
              <a:rPr sz="1600" b="1" spc="-60" dirty="0">
                <a:latin typeface="Arial"/>
                <a:cs typeface="Arial"/>
              </a:rPr>
              <a:t> </a:t>
            </a:r>
            <a:r>
              <a:rPr sz="1600" b="1" dirty="0">
                <a:latin typeface="Arial"/>
                <a:cs typeface="Arial"/>
              </a:rPr>
              <a:t>by</a:t>
            </a:r>
            <a:r>
              <a:rPr sz="1600" b="1" spc="-60" dirty="0">
                <a:latin typeface="Arial"/>
                <a:cs typeface="Arial"/>
              </a:rPr>
              <a:t> </a:t>
            </a:r>
            <a:r>
              <a:rPr sz="1600" b="1" spc="-10" dirty="0">
                <a:latin typeface="Arial"/>
                <a:cs typeface="Arial"/>
              </a:rPr>
              <a:t>example.</a:t>
            </a:r>
            <a:endParaRPr sz="1600">
              <a:latin typeface="Arial"/>
              <a:cs typeface="Arial"/>
            </a:endParaRPr>
          </a:p>
        </p:txBody>
      </p:sp>
      <p:sp>
        <p:nvSpPr>
          <p:cNvPr id="12" name="object 12"/>
          <p:cNvSpPr txBox="1"/>
          <p:nvPr/>
        </p:nvSpPr>
        <p:spPr>
          <a:xfrm>
            <a:off x="439458" y="4038739"/>
            <a:ext cx="3587115" cy="26924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1600" dirty="0">
                <a:latin typeface="Arial"/>
                <a:cs typeface="Arial"/>
              </a:rPr>
              <a:t>Sales</a:t>
            </a:r>
            <a:r>
              <a:rPr sz="1600" spc="-35" dirty="0">
                <a:latin typeface="Arial"/>
                <a:cs typeface="Arial"/>
              </a:rPr>
              <a:t> </a:t>
            </a:r>
            <a:r>
              <a:rPr sz="1600" spc="-10" dirty="0">
                <a:latin typeface="Arial"/>
                <a:cs typeface="Arial"/>
              </a:rPr>
              <a:t>Consultant,</a:t>
            </a:r>
            <a:r>
              <a:rPr sz="1600" spc="-35" dirty="0">
                <a:latin typeface="Arial"/>
                <a:cs typeface="Arial"/>
              </a:rPr>
              <a:t> </a:t>
            </a:r>
            <a:r>
              <a:rPr sz="1600" spc="-10" dirty="0">
                <a:latin typeface="Arial"/>
                <a:cs typeface="Arial"/>
              </a:rPr>
              <a:t>Pontefract,</a:t>
            </a:r>
            <a:r>
              <a:rPr sz="1600" spc="-40" dirty="0">
                <a:latin typeface="Arial"/>
                <a:cs typeface="Arial"/>
              </a:rPr>
              <a:t> </a:t>
            </a:r>
            <a:r>
              <a:rPr sz="1600" dirty="0">
                <a:latin typeface="Arial"/>
                <a:cs typeface="Arial"/>
              </a:rPr>
              <a:t>WF8</a:t>
            </a:r>
            <a:r>
              <a:rPr sz="1600" spc="-40" dirty="0">
                <a:latin typeface="Arial"/>
                <a:cs typeface="Arial"/>
              </a:rPr>
              <a:t> </a:t>
            </a:r>
            <a:r>
              <a:rPr sz="1600" spc="-25" dirty="0">
                <a:latin typeface="Arial"/>
                <a:cs typeface="Arial"/>
              </a:rPr>
              <a:t>4PR</a:t>
            </a:r>
            <a:endParaRPr sz="1600">
              <a:latin typeface="Arial"/>
              <a:cs typeface="Arial"/>
            </a:endParaRPr>
          </a:p>
        </p:txBody>
      </p:sp>
      <p:sp>
        <p:nvSpPr>
          <p:cNvPr id="13" name="object 13"/>
          <p:cNvSpPr txBox="1"/>
          <p:nvPr/>
        </p:nvSpPr>
        <p:spPr>
          <a:xfrm>
            <a:off x="439458" y="4288942"/>
            <a:ext cx="97790" cy="26924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1600" spc="5" dirty="0">
                <a:latin typeface="Arial"/>
                <a:cs typeface="Arial"/>
              </a:rPr>
              <a:t>•</a:t>
            </a:r>
            <a:endParaRPr sz="1600">
              <a:latin typeface="Arial"/>
              <a:cs typeface="Arial"/>
            </a:endParaRPr>
          </a:p>
        </p:txBody>
      </p:sp>
      <p:sp>
        <p:nvSpPr>
          <p:cNvPr id="14" name="object 14"/>
          <p:cNvSpPr txBox="1"/>
          <p:nvPr/>
        </p:nvSpPr>
        <p:spPr>
          <a:xfrm>
            <a:off x="782180" y="4323143"/>
            <a:ext cx="2629535" cy="26924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1600" b="1" dirty="0">
                <a:latin typeface="Arial"/>
                <a:cs typeface="Arial"/>
              </a:rPr>
              <a:t>Work</a:t>
            </a:r>
            <a:r>
              <a:rPr sz="1600" b="1" spc="-55" dirty="0">
                <a:latin typeface="Arial"/>
                <a:cs typeface="Arial"/>
              </a:rPr>
              <a:t> </a:t>
            </a:r>
            <a:r>
              <a:rPr sz="1600" b="1" dirty="0">
                <a:latin typeface="Arial"/>
                <a:cs typeface="Arial"/>
              </a:rPr>
              <a:t>well</a:t>
            </a:r>
            <a:r>
              <a:rPr sz="1600" b="1" spc="-45" dirty="0">
                <a:latin typeface="Arial"/>
                <a:cs typeface="Arial"/>
              </a:rPr>
              <a:t> </a:t>
            </a:r>
            <a:r>
              <a:rPr sz="1600" b="1" dirty="0">
                <a:latin typeface="Arial"/>
                <a:cs typeface="Arial"/>
              </a:rPr>
              <a:t>as</a:t>
            </a:r>
            <a:r>
              <a:rPr sz="1600" b="1" spc="-40" dirty="0">
                <a:latin typeface="Arial"/>
                <a:cs typeface="Arial"/>
              </a:rPr>
              <a:t> </a:t>
            </a:r>
            <a:r>
              <a:rPr sz="1600" b="1" dirty="0">
                <a:latin typeface="Arial"/>
                <a:cs typeface="Arial"/>
              </a:rPr>
              <a:t>part</a:t>
            </a:r>
            <a:r>
              <a:rPr sz="1600" b="1" spc="-50" dirty="0">
                <a:latin typeface="Arial"/>
                <a:cs typeface="Arial"/>
              </a:rPr>
              <a:t> </a:t>
            </a:r>
            <a:r>
              <a:rPr sz="1600" b="1" dirty="0">
                <a:latin typeface="Arial"/>
                <a:cs typeface="Arial"/>
              </a:rPr>
              <a:t>of</a:t>
            </a:r>
            <a:r>
              <a:rPr sz="1600" b="1" spc="-45" dirty="0">
                <a:latin typeface="Arial"/>
                <a:cs typeface="Arial"/>
              </a:rPr>
              <a:t> </a:t>
            </a:r>
            <a:r>
              <a:rPr sz="1600" b="1" dirty="0">
                <a:latin typeface="Arial"/>
                <a:cs typeface="Arial"/>
              </a:rPr>
              <a:t>a</a:t>
            </a:r>
            <a:r>
              <a:rPr sz="1600" b="1" spc="-50" dirty="0">
                <a:latin typeface="Arial"/>
                <a:cs typeface="Arial"/>
              </a:rPr>
              <a:t> </a:t>
            </a:r>
            <a:r>
              <a:rPr sz="1600" b="1" spc="-20" dirty="0">
                <a:latin typeface="Arial"/>
                <a:cs typeface="Arial"/>
              </a:rPr>
              <a:t>team</a:t>
            </a:r>
            <a:endParaRPr sz="1600">
              <a:latin typeface="Arial"/>
              <a:cs typeface="Arial"/>
            </a:endParaRPr>
          </a:p>
        </p:txBody>
      </p:sp>
      <p:sp>
        <p:nvSpPr>
          <p:cNvPr id="15" name="object 15"/>
          <p:cNvSpPr txBox="1"/>
          <p:nvPr/>
        </p:nvSpPr>
        <p:spPr>
          <a:xfrm>
            <a:off x="439458" y="4850180"/>
            <a:ext cx="4898390" cy="26924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1600" dirty="0">
                <a:latin typeface="Arial"/>
                <a:cs typeface="Arial"/>
              </a:rPr>
              <a:t>Research</a:t>
            </a:r>
            <a:r>
              <a:rPr sz="1600" spc="-60" dirty="0">
                <a:latin typeface="Arial"/>
                <a:cs typeface="Arial"/>
              </a:rPr>
              <a:t> </a:t>
            </a:r>
            <a:r>
              <a:rPr sz="1600" dirty="0">
                <a:latin typeface="Arial"/>
                <a:cs typeface="Arial"/>
              </a:rPr>
              <a:t>and</a:t>
            </a:r>
            <a:r>
              <a:rPr sz="1600" spc="-60" dirty="0">
                <a:latin typeface="Arial"/>
                <a:cs typeface="Arial"/>
              </a:rPr>
              <a:t> </a:t>
            </a:r>
            <a:r>
              <a:rPr sz="1600" spc="-10" dirty="0">
                <a:latin typeface="Arial"/>
                <a:cs typeface="Arial"/>
              </a:rPr>
              <a:t>Knowledge</a:t>
            </a:r>
            <a:r>
              <a:rPr sz="1600" spc="-80" dirty="0">
                <a:latin typeface="Arial"/>
                <a:cs typeface="Arial"/>
              </a:rPr>
              <a:t> </a:t>
            </a:r>
            <a:r>
              <a:rPr sz="1600" spc="-10" dirty="0">
                <a:latin typeface="Arial"/>
                <a:cs typeface="Arial"/>
              </a:rPr>
              <a:t>Transfer</a:t>
            </a:r>
            <a:r>
              <a:rPr sz="1600" spc="-65" dirty="0">
                <a:latin typeface="Arial"/>
                <a:cs typeface="Arial"/>
              </a:rPr>
              <a:t> </a:t>
            </a:r>
            <a:r>
              <a:rPr sz="1600" spc="-20" dirty="0">
                <a:latin typeface="Arial"/>
                <a:cs typeface="Arial"/>
              </a:rPr>
              <a:t>Officer,</a:t>
            </a:r>
            <a:r>
              <a:rPr sz="1600" spc="-55" dirty="0">
                <a:latin typeface="Arial"/>
                <a:cs typeface="Arial"/>
              </a:rPr>
              <a:t> </a:t>
            </a:r>
            <a:r>
              <a:rPr sz="1600" dirty="0">
                <a:latin typeface="Arial"/>
                <a:cs typeface="Arial"/>
              </a:rPr>
              <a:t>UoB,</a:t>
            </a:r>
            <a:r>
              <a:rPr sz="1600" spc="-60" dirty="0">
                <a:latin typeface="Arial"/>
                <a:cs typeface="Arial"/>
              </a:rPr>
              <a:t> </a:t>
            </a:r>
            <a:r>
              <a:rPr sz="1600" spc="-10" dirty="0">
                <a:latin typeface="Arial"/>
                <a:cs typeface="Arial"/>
              </a:rPr>
              <a:t>Here!</a:t>
            </a:r>
            <a:endParaRPr sz="1600">
              <a:latin typeface="Arial"/>
              <a:cs typeface="Arial"/>
            </a:endParaRPr>
          </a:p>
        </p:txBody>
      </p:sp>
      <p:sp>
        <p:nvSpPr>
          <p:cNvPr id="16" name="object 16"/>
          <p:cNvSpPr txBox="1"/>
          <p:nvPr/>
        </p:nvSpPr>
        <p:spPr>
          <a:xfrm>
            <a:off x="439458" y="5100383"/>
            <a:ext cx="97790" cy="26924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1600" spc="5" dirty="0">
                <a:latin typeface="Arial"/>
                <a:cs typeface="Arial"/>
              </a:rPr>
              <a:t>•</a:t>
            </a:r>
            <a:endParaRPr sz="1600">
              <a:latin typeface="Arial"/>
              <a:cs typeface="Arial"/>
            </a:endParaRPr>
          </a:p>
        </p:txBody>
      </p:sp>
      <p:sp>
        <p:nvSpPr>
          <p:cNvPr id="17" name="object 17"/>
          <p:cNvSpPr txBox="1"/>
          <p:nvPr/>
        </p:nvSpPr>
        <p:spPr>
          <a:xfrm>
            <a:off x="838339" y="5134940"/>
            <a:ext cx="7272020" cy="26924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1600" b="1" dirty="0">
                <a:latin typeface="Arial"/>
                <a:cs typeface="Arial"/>
              </a:rPr>
              <a:t>Strong</a:t>
            </a:r>
            <a:r>
              <a:rPr sz="1600" b="1" spc="-80" dirty="0">
                <a:latin typeface="Arial"/>
                <a:cs typeface="Arial"/>
              </a:rPr>
              <a:t> </a:t>
            </a:r>
            <a:r>
              <a:rPr sz="1600" b="1" spc="-20" dirty="0">
                <a:latin typeface="Arial"/>
                <a:cs typeface="Arial"/>
              </a:rPr>
              <a:t>team-</a:t>
            </a:r>
            <a:r>
              <a:rPr sz="1600" b="1" dirty="0">
                <a:latin typeface="Arial"/>
                <a:cs typeface="Arial"/>
              </a:rPr>
              <a:t>working</a:t>
            </a:r>
            <a:r>
              <a:rPr sz="1600" b="1" spc="-75" dirty="0">
                <a:latin typeface="Arial"/>
                <a:cs typeface="Arial"/>
              </a:rPr>
              <a:t> </a:t>
            </a:r>
            <a:r>
              <a:rPr sz="1600" b="1" dirty="0">
                <a:latin typeface="Arial"/>
                <a:cs typeface="Arial"/>
              </a:rPr>
              <a:t>skills,</a:t>
            </a:r>
            <a:r>
              <a:rPr sz="1600" b="1" spc="-70" dirty="0">
                <a:latin typeface="Arial"/>
                <a:cs typeface="Arial"/>
              </a:rPr>
              <a:t> </a:t>
            </a:r>
            <a:r>
              <a:rPr sz="1600" b="1" dirty="0">
                <a:latin typeface="Arial"/>
                <a:cs typeface="Arial"/>
              </a:rPr>
              <a:t>strong</a:t>
            </a:r>
            <a:r>
              <a:rPr sz="1600" b="1" spc="-80" dirty="0">
                <a:latin typeface="Arial"/>
                <a:cs typeface="Arial"/>
              </a:rPr>
              <a:t> </a:t>
            </a:r>
            <a:r>
              <a:rPr sz="1600" b="1" spc="-10" dirty="0">
                <a:latin typeface="Arial"/>
                <a:cs typeface="Arial"/>
              </a:rPr>
              <a:t>interpersonal</a:t>
            </a:r>
            <a:r>
              <a:rPr sz="1600" b="1" spc="-65" dirty="0">
                <a:latin typeface="Arial"/>
                <a:cs typeface="Arial"/>
              </a:rPr>
              <a:t> </a:t>
            </a:r>
            <a:r>
              <a:rPr sz="1600" b="1" dirty="0">
                <a:latin typeface="Arial"/>
                <a:cs typeface="Arial"/>
              </a:rPr>
              <a:t>and</a:t>
            </a:r>
            <a:r>
              <a:rPr sz="1600" b="1" spc="-70" dirty="0">
                <a:latin typeface="Arial"/>
                <a:cs typeface="Arial"/>
              </a:rPr>
              <a:t> </a:t>
            </a:r>
            <a:r>
              <a:rPr sz="1600" b="1" spc="-10" dirty="0">
                <a:latin typeface="Arial"/>
                <a:cs typeface="Arial"/>
              </a:rPr>
              <a:t>communication</a:t>
            </a:r>
            <a:r>
              <a:rPr sz="1600" b="1" spc="-65" dirty="0">
                <a:latin typeface="Arial"/>
                <a:cs typeface="Arial"/>
              </a:rPr>
              <a:t> </a:t>
            </a:r>
            <a:r>
              <a:rPr sz="1600" b="1" spc="-10" dirty="0">
                <a:latin typeface="Arial"/>
                <a:cs typeface="Arial"/>
              </a:rPr>
              <a:t>skills.</a:t>
            </a:r>
            <a:endParaRPr sz="1600">
              <a:latin typeface="Arial"/>
              <a:cs typeface="Arial"/>
            </a:endParaRP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950912" y="4864290"/>
            <a:ext cx="7242175" cy="51371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200" spc="-55" dirty="0">
                <a:latin typeface="Arial"/>
                <a:cs typeface="Arial"/>
              </a:rPr>
              <a:t>Team</a:t>
            </a:r>
            <a:r>
              <a:rPr sz="3200" spc="-65" dirty="0">
                <a:latin typeface="Arial"/>
                <a:cs typeface="Arial"/>
              </a:rPr>
              <a:t> </a:t>
            </a:r>
            <a:r>
              <a:rPr sz="3200" dirty="0">
                <a:latin typeface="Arial"/>
                <a:cs typeface="Arial"/>
              </a:rPr>
              <a:t>working</a:t>
            </a:r>
            <a:r>
              <a:rPr sz="3200" spc="-50" dirty="0">
                <a:latin typeface="Arial"/>
                <a:cs typeface="Arial"/>
              </a:rPr>
              <a:t> </a:t>
            </a:r>
            <a:r>
              <a:rPr sz="3200" dirty="0">
                <a:latin typeface="Arial"/>
                <a:cs typeface="Arial"/>
              </a:rPr>
              <a:t>is</a:t>
            </a:r>
            <a:r>
              <a:rPr sz="3200" spc="-50" dirty="0">
                <a:latin typeface="Arial"/>
                <a:cs typeface="Arial"/>
              </a:rPr>
              <a:t> </a:t>
            </a:r>
            <a:r>
              <a:rPr sz="3200" dirty="0">
                <a:latin typeface="Arial"/>
                <a:cs typeface="Arial"/>
              </a:rPr>
              <a:t>important</a:t>
            </a:r>
            <a:r>
              <a:rPr sz="3200" spc="-50" dirty="0">
                <a:latin typeface="Arial"/>
                <a:cs typeface="Arial"/>
              </a:rPr>
              <a:t> </a:t>
            </a:r>
            <a:r>
              <a:rPr sz="3200" dirty="0">
                <a:latin typeface="Arial"/>
                <a:cs typeface="Arial"/>
              </a:rPr>
              <a:t>in</a:t>
            </a:r>
            <a:r>
              <a:rPr sz="3200" spc="-60" dirty="0">
                <a:latin typeface="Arial"/>
                <a:cs typeface="Arial"/>
              </a:rPr>
              <a:t> </a:t>
            </a:r>
            <a:r>
              <a:rPr sz="3200" dirty="0">
                <a:latin typeface="Arial"/>
                <a:cs typeface="Arial"/>
              </a:rPr>
              <a:t>many</a:t>
            </a:r>
            <a:r>
              <a:rPr sz="3200" spc="-45" dirty="0">
                <a:latin typeface="Arial"/>
                <a:cs typeface="Arial"/>
              </a:rPr>
              <a:t> </a:t>
            </a:r>
            <a:r>
              <a:rPr sz="3200" spc="-10" dirty="0">
                <a:latin typeface="Arial"/>
                <a:cs typeface="Arial"/>
              </a:rPr>
              <a:t>jobs!</a:t>
            </a:r>
            <a:endParaRPr sz="3200" dirty="0">
              <a:latin typeface="Arial"/>
              <a:cs typeface="Arial"/>
            </a:endParaRPr>
          </a:p>
        </p:txBody>
      </p:sp>
      <p:pic>
        <p:nvPicPr>
          <p:cNvPr id="5" name="object 5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3012122" y="1017003"/>
            <a:ext cx="2596324" cy="3828237"/>
          </a:xfrm>
          <a:prstGeom prst="rect">
            <a:avLst/>
          </a:prstGeom>
        </p:spPr>
      </p:pic>
      <p:sp>
        <p:nvSpPr>
          <p:cNvPr id="8" name="object 2">
            <a:extLst>
              <a:ext uri="{FF2B5EF4-FFF2-40B4-BE49-F238E27FC236}">
                <a16:creationId xmlns:a16="http://schemas.microsoft.com/office/drawing/2014/main" id="{E889AD7F-B26E-44A3-25CE-55F872CCAC6D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533400" y="360672"/>
            <a:ext cx="9037637" cy="78226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38100">
              <a:lnSpc>
                <a:spcPct val="100000"/>
              </a:lnSpc>
              <a:spcBef>
                <a:spcPts val="100"/>
              </a:spcBef>
            </a:pPr>
            <a:r>
              <a:rPr lang="en-GB" dirty="0"/>
              <a:t>1. Value of Teamwork in a group</a:t>
            </a:r>
            <a:br>
              <a:rPr lang="en-GB" dirty="0"/>
            </a:br>
            <a:r>
              <a:rPr lang="en-GB" sz="2000" dirty="0"/>
              <a:t>So</a:t>
            </a:r>
            <a:endParaRPr sz="4500" baseline="24074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457200" y="1140942"/>
            <a:ext cx="5928995" cy="4826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000" dirty="0">
                <a:solidFill>
                  <a:srgbClr val="7F7F7F"/>
                </a:solidFill>
                <a:latin typeface="Arial Black"/>
                <a:cs typeface="Arial Black"/>
              </a:rPr>
              <a:t>Working</a:t>
            </a:r>
            <a:r>
              <a:rPr sz="3000" spc="-15" dirty="0">
                <a:solidFill>
                  <a:srgbClr val="7F7F7F"/>
                </a:solidFill>
                <a:latin typeface="Arial Black"/>
                <a:cs typeface="Arial Black"/>
              </a:rPr>
              <a:t> </a:t>
            </a:r>
            <a:r>
              <a:rPr sz="3000" dirty="0">
                <a:solidFill>
                  <a:srgbClr val="7F7F7F"/>
                </a:solidFill>
                <a:latin typeface="Arial Black"/>
                <a:cs typeface="Arial Black"/>
              </a:rPr>
              <a:t>with</a:t>
            </a:r>
            <a:r>
              <a:rPr sz="3000" spc="-5" dirty="0">
                <a:solidFill>
                  <a:srgbClr val="7F7F7F"/>
                </a:solidFill>
                <a:latin typeface="Arial Black"/>
                <a:cs typeface="Arial Black"/>
              </a:rPr>
              <a:t> </a:t>
            </a:r>
            <a:r>
              <a:rPr sz="3000" dirty="0">
                <a:solidFill>
                  <a:srgbClr val="7F7F7F"/>
                </a:solidFill>
                <a:latin typeface="Arial Black"/>
                <a:cs typeface="Arial Black"/>
              </a:rPr>
              <a:t>other</a:t>
            </a:r>
            <a:r>
              <a:rPr sz="3000" spc="-15" dirty="0">
                <a:solidFill>
                  <a:srgbClr val="7F7F7F"/>
                </a:solidFill>
                <a:latin typeface="Arial Black"/>
                <a:cs typeface="Arial Black"/>
              </a:rPr>
              <a:t> </a:t>
            </a:r>
            <a:r>
              <a:rPr sz="3000" spc="-10" dirty="0">
                <a:solidFill>
                  <a:srgbClr val="7F7F7F"/>
                </a:solidFill>
                <a:latin typeface="Arial Black"/>
                <a:cs typeface="Arial Black"/>
              </a:rPr>
              <a:t>students</a:t>
            </a:r>
            <a:endParaRPr sz="3000" dirty="0">
              <a:latin typeface="Arial Black"/>
              <a:cs typeface="Arial Black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838200" y="1828800"/>
            <a:ext cx="3547745" cy="2301875"/>
          </a:xfrm>
          <a:prstGeom prst="rect">
            <a:avLst/>
          </a:prstGeom>
        </p:spPr>
        <p:txBody>
          <a:bodyPr vert="horz" wrap="square" lIns="0" tIns="93980" rIns="0" bIns="0" rtlCol="0">
            <a:spAutoFit/>
          </a:bodyPr>
          <a:lstStyle/>
          <a:p>
            <a:pPr marL="381000" indent="-343535">
              <a:lnSpc>
                <a:spcPct val="100000"/>
              </a:lnSpc>
              <a:spcBef>
                <a:spcPts val="740"/>
              </a:spcBef>
              <a:buChar char="•"/>
              <a:tabLst>
                <a:tab pos="381000" algn="l"/>
                <a:tab pos="381635" algn="l"/>
              </a:tabLst>
            </a:pPr>
            <a:r>
              <a:rPr sz="3200" spc="-10" dirty="0">
                <a:latin typeface="Arial"/>
                <a:cs typeface="Arial"/>
              </a:rPr>
              <a:t>Presentations</a:t>
            </a:r>
            <a:endParaRPr sz="3200" dirty="0">
              <a:latin typeface="Arial"/>
              <a:cs typeface="Arial"/>
            </a:endParaRPr>
          </a:p>
          <a:p>
            <a:pPr marL="381000" indent="-343535">
              <a:lnSpc>
                <a:spcPct val="100000"/>
              </a:lnSpc>
              <a:spcBef>
                <a:spcPts val="640"/>
              </a:spcBef>
              <a:buChar char="•"/>
              <a:tabLst>
                <a:tab pos="381000" algn="l"/>
                <a:tab pos="381635" algn="l"/>
              </a:tabLst>
            </a:pPr>
            <a:r>
              <a:rPr sz="3200" dirty="0">
                <a:latin typeface="Arial"/>
                <a:cs typeface="Arial"/>
              </a:rPr>
              <a:t>Lab</a:t>
            </a:r>
            <a:r>
              <a:rPr sz="3200" spc="-25" dirty="0">
                <a:latin typeface="Arial"/>
                <a:cs typeface="Arial"/>
              </a:rPr>
              <a:t> </a:t>
            </a:r>
            <a:r>
              <a:rPr sz="3200" spc="-20" dirty="0">
                <a:latin typeface="Arial"/>
                <a:cs typeface="Arial"/>
              </a:rPr>
              <a:t>work</a:t>
            </a:r>
            <a:endParaRPr sz="3200" dirty="0">
              <a:latin typeface="Arial"/>
              <a:cs typeface="Arial"/>
            </a:endParaRPr>
          </a:p>
          <a:p>
            <a:pPr marL="381000" indent="-343535">
              <a:lnSpc>
                <a:spcPct val="100000"/>
              </a:lnSpc>
              <a:spcBef>
                <a:spcPts val="640"/>
              </a:spcBef>
              <a:buChar char="•"/>
              <a:tabLst>
                <a:tab pos="381000" algn="l"/>
                <a:tab pos="381635" algn="l"/>
              </a:tabLst>
            </a:pPr>
            <a:r>
              <a:rPr sz="3200" spc="-10" dirty="0">
                <a:latin typeface="Arial"/>
                <a:cs typeface="Arial"/>
              </a:rPr>
              <a:t>Projects</a:t>
            </a:r>
            <a:endParaRPr sz="3200" dirty="0">
              <a:latin typeface="Arial"/>
              <a:cs typeface="Arial"/>
            </a:endParaRPr>
          </a:p>
          <a:p>
            <a:pPr marL="381000" indent="-343535">
              <a:lnSpc>
                <a:spcPct val="100000"/>
              </a:lnSpc>
              <a:spcBef>
                <a:spcPts val="640"/>
              </a:spcBef>
              <a:buChar char="•"/>
              <a:tabLst>
                <a:tab pos="381000" algn="l"/>
                <a:tab pos="381635" algn="l"/>
              </a:tabLst>
            </a:pPr>
            <a:r>
              <a:rPr sz="3200" dirty="0">
                <a:latin typeface="Arial"/>
                <a:cs typeface="Arial"/>
              </a:rPr>
              <a:t>Work</a:t>
            </a:r>
            <a:r>
              <a:rPr sz="3200" spc="-75" dirty="0">
                <a:latin typeface="Arial"/>
                <a:cs typeface="Arial"/>
              </a:rPr>
              <a:t> </a:t>
            </a:r>
            <a:r>
              <a:rPr sz="3200" spc="-10" dirty="0">
                <a:latin typeface="Arial"/>
                <a:cs typeface="Arial"/>
              </a:rPr>
              <a:t>placements</a:t>
            </a:r>
            <a:endParaRPr sz="3200" dirty="0">
              <a:latin typeface="Arial"/>
              <a:cs typeface="Arial"/>
            </a:endParaRPr>
          </a:p>
        </p:txBody>
      </p:sp>
      <p:sp>
        <p:nvSpPr>
          <p:cNvPr id="7" name="object 2">
            <a:extLst>
              <a:ext uri="{FF2B5EF4-FFF2-40B4-BE49-F238E27FC236}">
                <a16:creationId xmlns:a16="http://schemas.microsoft.com/office/drawing/2014/main" id="{C313472B-E447-EAE3-0725-5DE6539253ED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233363" y="204788"/>
            <a:ext cx="9039225" cy="936154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38100">
              <a:lnSpc>
                <a:spcPct val="100000"/>
              </a:lnSpc>
              <a:spcBef>
                <a:spcPts val="100"/>
              </a:spcBef>
            </a:pPr>
            <a:r>
              <a:rPr lang="en-GB" dirty="0"/>
              <a:t>1. Value of Teamwork in a group</a:t>
            </a:r>
            <a:br>
              <a:rPr lang="en-GB" dirty="0"/>
            </a:br>
            <a:endParaRPr sz="4500" baseline="24074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1091057" y="2444935"/>
            <a:ext cx="6766559" cy="11633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 indent="621665">
              <a:lnSpc>
                <a:spcPct val="116599"/>
              </a:lnSpc>
              <a:spcBef>
                <a:spcPts val="100"/>
              </a:spcBef>
            </a:pPr>
            <a:r>
              <a:rPr sz="3200" dirty="0">
                <a:latin typeface="Arial"/>
                <a:cs typeface="Arial"/>
              </a:rPr>
              <a:t>What</a:t>
            </a:r>
            <a:r>
              <a:rPr sz="3200" spc="-55" dirty="0">
                <a:latin typeface="Arial"/>
                <a:cs typeface="Arial"/>
              </a:rPr>
              <a:t> </a:t>
            </a:r>
            <a:r>
              <a:rPr sz="3200" dirty="0">
                <a:latin typeface="Arial"/>
                <a:cs typeface="Arial"/>
              </a:rPr>
              <a:t>difficulties</a:t>
            </a:r>
            <a:r>
              <a:rPr sz="3200" spc="-45" dirty="0">
                <a:latin typeface="Arial"/>
                <a:cs typeface="Arial"/>
              </a:rPr>
              <a:t> </a:t>
            </a:r>
            <a:r>
              <a:rPr sz="3200" dirty="0">
                <a:latin typeface="Arial"/>
                <a:cs typeface="Arial"/>
              </a:rPr>
              <a:t>have</a:t>
            </a:r>
            <a:r>
              <a:rPr sz="3200" spc="-60" dirty="0">
                <a:latin typeface="Arial"/>
                <a:cs typeface="Arial"/>
              </a:rPr>
              <a:t> </a:t>
            </a:r>
            <a:r>
              <a:rPr sz="3200" dirty="0">
                <a:latin typeface="Arial"/>
                <a:cs typeface="Arial"/>
              </a:rPr>
              <a:t>you</a:t>
            </a:r>
            <a:r>
              <a:rPr sz="3200" spc="-45" dirty="0">
                <a:latin typeface="Arial"/>
                <a:cs typeface="Arial"/>
              </a:rPr>
              <a:t> </a:t>
            </a:r>
            <a:r>
              <a:rPr sz="3200" spc="-25" dirty="0">
                <a:latin typeface="Arial"/>
                <a:cs typeface="Arial"/>
              </a:rPr>
              <a:t>had </a:t>
            </a:r>
            <a:r>
              <a:rPr sz="3200" dirty="0">
                <a:latin typeface="Arial"/>
                <a:cs typeface="Arial"/>
              </a:rPr>
              <a:t>working</a:t>
            </a:r>
            <a:r>
              <a:rPr sz="3200" spc="-50" dirty="0">
                <a:latin typeface="Arial"/>
                <a:cs typeface="Arial"/>
              </a:rPr>
              <a:t> </a:t>
            </a:r>
            <a:r>
              <a:rPr sz="3200" dirty="0">
                <a:latin typeface="Arial"/>
                <a:cs typeface="Arial"/>
              </a:rPr>
              <a:t>with</a:t>
            </a:r>
            <a:r>
              <a:rPr sz="3200" spc="-25" dirty="0">
                <a:latin typeface="Arial"/>
                <a:cs typeface="Arial"/>
              </a:rPr>
              <a:t> </a:t>
            </a:r>
            <a:r>
              <a:rPr sz="3200" dirty="0">
                <a:latin typeface="Arial"/>
                <a:cs typeface="Arial"/>
              </a:rPr>
              <a:t>other</a:t>
            </a:r>
            <a:r>
              <a:rPr sz="3200" spc="-25" dirty="0">
                <a:latin typeface="Arial"/>
                <a:cs typeface="Arial"/>
              </a:rPr>
              <a:t> </a:t>
            </a:r>
            <a:r>
              <a:rPr sz="3200" dirty="0">
                <a:latin typeface="Arial"/>
                <a:cs typeface="Arial"/>
              </a:rPr>
              <a:t>people</a:t>
            </a:r>
            <a:r>
              <a:rPr sz="3200" spc="-30" dirty="0">
                <a:latin typeface="Arial"/>
                <a:cs typeface="Arial"/>
              </a:rPr>
              <a:t> </a:t>
            </a:r>
            <a:r>
              <a:rPr sz="3200" dirty="0">
                <a:latin typeface="Arial"/>
                <a:cs typeface="Arial"/>
              </a:rPr>
              <a:t>in</a:t>
            </a:r>
            <a:r>
              <a:rPr sz="3200" spc="-25" dirty="0">
                <a:latin typeface="Arial"/>
                <a:cs typeface="Arial"/>
              </a:rPr>
              <a:t> </a:t>
            </a:r>
            <a:r>
              <a:rPr sz="3200" dirty="0">
                <a:latin typeface="Arial"/>
                <a:cs typeface="Arial"/>
              </a:rPr>
              <a:t>a</a:t>
            </a:r>
            <a:r>
              <a:rPr sz="3200" spc="-35" dirty="0">
                <a:latin typeface="Arial"/>
                <a:cs typeface="Arial"/>
              </a:rPr>
              <a:t> </a:t>
            </a:r>
            <a:r>
              <a:rPr sz="3200" spc="-10" dirty="0">
                <a:latin typeface="Arial"/>
                <a:cs typeface="Arial"/>
              </a:rPr>
              <a:t>group?</a:t>
            </a:r>
            <a:endParaRPr sz="3200" dirty="0">
              <a:latin typeface="Arial"/>
              <a:cs typeface="Arial"/>
            </a:endParaRPr>
          </a:p>
        </p:txBody>
      </p:sp>
      <p:sp>
        <p:nvSpPr>
          <p:cNvPr id="3" name="object 3"/>
          <p:cNvSpPr txBox="1">
            <a:spLocks noGrp="1"/>
          </p:cNvSpPr>
          <p:nvPr>
            <p:ph type="ctrTitle"/>
          </p:nvPr>
        </p:nvSpPr>
        <p:spPr>
          <a:xfrm>
            <a:off x="798016" y="381000"/>
            <a:ext cx="8117384" cy="47448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dirty="0">
                <a:solidFill>
                  <a:schemeClr val="tx1"/>
                </a:solidFill>
              </a:rPr>
              <a:t>2.</a:t>
            </a:r>
            <a:r>
              <a:rPr lang="en-GB" dirty="0">
                <a:solidFill>
                  <a:schemeClr val="tx1"/>
                </a:solidFill>
              </a:rPr>
              <a:t> </a:t>
            </a:r>
            <a:r>
              <a:rPr dirty="0">
                <a:solidFill>
                  <a:schemeClr val="tx1"/>
                </a:solidFill>
              </a:rPr>
              <a:t>Difficulties</a:t>
            </a:r>
            <a:r>
              <a:rPr spc="5" dirty="0">
                <a:solidFill>
                  <a:schemeClr val="tx1"/>
                </a:solidFill>
              </a:rPr>
              <a:t> </a:t>
            </a:r>
            <a:r>
              <a:rPr dirty="0">
                <a:solidFill>
                  <a:schemeClr val="tx1"/>
                </a:solidFill>
              </a:rPr>
              <a:t>working</a:t>
            </a:r>
            <a:r>
              <a:rPr spc="15" dirty="0">
                <a:solidFill>
                  <a:schemeClr val="tx1"/>
                </a:solidFill>
              </a:rPr>
              <a:t> </a:t>
            </a:r>
            <a:r>
              <a:rPr dirty="0">
                <a:solidFill>
                  <a:schemeClr val="tx1"/>
                </a:solidFill>
              </a:rPr>
              <a:t>in</a:t>
            </a:r>
            <a:r>
              <a:rPr spc="15" dirty="0">
                <a:solidFill>
                  <a:schemeClr val="tx1"/>
                </a:solidFill>
              </a:rPr>
              <a:t> </a:t>
            </a:r>
            <a:r>
              <a:rPr dirty="0">
                <a:solidFill>
                  <a:schemeClr val="tx1"/>
                </a:solidFill>
              </a:rPr>
              <a:t>a</a:t>
            </a:r>
            <a:r>
              <a:rPr spc="15" dirty="0">
                <a:solidFill>
                  <a:schemeClr val="tx1"/>
                </a:solidFill>
              </a:rPr>
              <a:t> </a:t>
            </a:r>
            <a:r>
              <a:rPr spc="-20" dirty="0" err="1">
                <a:solidFill>
                  <a:schemeClr val="tx1"/>
                </a:solidFill>
              </a:rPr>
              <a:t>grou</a:t>
            </a:r>
            <a:r>
              <a:rPr lang="en-GB" spc="-20" dirty="0">
                <a:solidFill>
                  <a:schemeClr val="tx1"/>
                </a:solidFill>
              </a:rPr>
              <a:t>p</a:t>
            </a:r>
            <a:endParaRPr spc="-20" dirty="0">
              <a:solidFill>
                <a:schemeClr val="tx1"/>
              </a:solidFill>
            </a:endParaRPr>
          </a:p>
        </p:txBody>
      </p:sp>
      <p:pic>
        <p:nvPicPr>
          <p:cNvPr id="4" name="object 4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6306845" y="4515484"/>
            <a:ext cx="1879193" cy="1361871"/>
          </a:xfrm>
          <a:prstGeom prst="rect">
            <a:avLst/>
          </a:prstGeom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233705" y="1043266"/>
            <a:ext cx="4773295" cy="2653665"/>
          </a:xfrm>
          <a:prstGeom prst="rect">
            <a:avLst/>
          </a:prstGeom>
        </p:spPr>
        <p:txBody>
          <a:bodyPr vert="horz" wrap="square" lIns="0" tIns="92075" rIns="0" bIns="0" rtlCol="0">
            <a:spAutoFit/>
          </a:bodyPr>
          <a:lstStyle/>
          <a:p>
            <a:pPr marL="380365" indent="-342900">
              <a:lnSpc>
                <a:spcPct val="100000"/>
              </a:lnSpc>
              <a:spcBef>
                <a:spcPts val="725"/>
              </a:spcBef>
              <a:buChar char="•"/>
              <a:tabLst>
                <a:tab pos="380365" algn="l"/>
                <a:tab pos="381000" algn="l"/>
              </a:tabLst>
            </a:pPr>
            <a:r>
              <a:rPr sz="3200" spc="-10" dirty="0">
                <a:latin typeface="Arial"/>
                <a:cs typeface="Arial"/>
              </a:rPr>
              <a:t>Communication</a:t>
            </a:r>
            <a:endParaRPr sz="3200" dirty="0">
              <a:latin typeface="Arial"/>
              <a:cs typeface="Arial"/>
            </a:endParaRPr>
          </a:p>
          <a:p>
            <a:pPr marL="781050" lvl="1" indent="-286385">
              <a:lnSpc>
                <a:spcPct val="100000"/>
              </a:lnSpc>
              <a:spcBef>
                <a:spcPts val="550"/>
              </a:spcBef>
              <a:buChar char="–"/>
              <a:tabLst>
                <a:tab pos="781685" algn="l"/>
              </a:tabLst>
            </a:pPr>
            <a:r>
              <a:rPr sz="2800" spc="-125" dirty="0">
                <a:latin typeface="Arial"/>
                <a:cs typeface="Arial"/>
              </a:rPr>
              <a:t>To</a:t>
            </a:r>
            <a:r>
              <a:rPr sz="2800" spc="-35" dirty="0">
                <a:latin typeface="Arial"/>
                <a:cs typeface="Arial"/>
              </a:rPr>
              <a:t> </a:t>
            </a:r>
            <a:r>
              <a:rPr sz="2800" dirty="0">
                <a:latin typeface="Arial"/>
                <a:cs typeface="Arial"/>
              </a:rPr>
              <a:t>members</a:t>
            </a:r>
            <a:r>
              <a:rPr sz="2800" spc="-25" dirty="0">
                <a:latin typeface="Arial"/>
                <a:cs typeface="Arial"/>
              </a:rPr>
              <a:t> </a:t>
            </a:r>
            <a:r>
              <a:rPr sz="2800" dirty="0">
                <a:latin typeface="Arial"/>
                <a:cs typeface="Arial"/>
              </a:rPr>
              <a:t>of</a:t>
            </a:r>
            <a:r>
              <a:rPr sz="2800" spc="-25" dirty="0">
                <a:latin typeface="Arial"/>
                <a:cs typeface="Arial"/>
              </a:rPr>
              <a:t> </a:t>
            </a:r>
            <a:r>
              <a:rPr sz="2800" dirty="0">
                <a:latin typeface="Arial"/>
                <a:cs typeface="Arial"/>
              </a:rPr>
              <a:t>the</a:t>
            </a:r>
            <a:r>
              <a:rPr sz="2800" spc="-20" dirty="0">
                <a:latin typeface="Arial"/>
                <a:cs typeface="Arial"/>
              </a:rPr>
              <a:t> </a:t>
            </a:r>
            <a:r>
              <a:rPr sz="2800" spc="-10" dirty="0">
                <a:latin typeface="Arial"/>
                <a:cs typeface="Arial"/>
              </a:rPr>
              <a:t>group</a:t>
            </a:r>
            <a:endParaRPr sz="2800" dirty="0">
              <a:latin typeface="Arial"/>
              <a:cs typeface="Arial"/>
            </a:endParaRPr>
          </a:p>
          <a:p>
            <a:pPr marL="781050" lvl="1" indent="-286385">
              <a:lnSpc>
                <a:spcPct val="100000"/>
              </a:lnSpc>
              <a:spcBef>
                <a:spcPts val="570"/>
              </a:spcBef>
              <a:buChar char="–"/>
              <a:tabLst>
                <a:tab pos="781685" algn="l"/>
              </a:tabLst>
            </a:pPr>
            <a:r>
              <a:rPr sz="2800" dirty="0">
                <a:latin typeface="Arial"/>
                <a:cs typeface="Arial"/>
              </a:rPr>
              <a:t>Written</a:t>
            </a:r>
            <a:r>
              <a:rPr sz="2800" spc="-60" dirty="0">
                <a:latin typeface="Arial"/>
                <a:cs typeface="Arial"/>
              </a:rPr>
              <a:t> </a:t>
            </a:r>
            <a:r>
              <a:rPr sz="2800" spc="-20" dirty="0">
                <a:latin typeface="Arial"/>
                <a:cs typeface="Arial"/>
              </a:rPr>
              <a:t>work</a:t>
            </a:r>
            <a:endParaRPr sz="2800" dirty="0">
              <a:latin typeface="Arial"/>
              <a:cs typeface="Arial"/>
            </a:endParaRPr>
          </a:p>
          <a:p>
            <a:pPr marL="781050" lvl="1" indent="-286385">
              <a:lnSpc>
                <a:spcPct val="100000"/>
              </a:lnSpc>
              <a:spcBef>
                <a:spcPts val="560"/>
              </a:spcBef>
              <a:buChar char="–"/>
              <a:tabLst>
                <a:tab pos="781685" algn="l"/>
              </a:tabLst>
            </a:pPr>
            <a:r>
              <a:rPr sz="2800" spc="-10" dirty="0">
                <a:latin typeface="Arial"/>
                <a:cs typeface="Arial"/>
              </a:rPr>
              <a:t>Presentations</a:t>
            </a:r>
            <a:endParaRPr sz="2800" dirty="0">
              <a:latin typeface="Arial"/>
              <a:cs typeface="Arial"/>
            </a:endParaRPr>
          </a:p>
          <a:p>
            <a:pPr marL="380365" indent="-342900">
              <a:lnSpc>
                <a:spcPct val="100000"/>
              </a:lnSpc>
              <a:spcBef>
                <a:spcPts val="630"/>
              </a:spcBef>
              <a:buChar char="•"/>
              <a:tabLst>
                <a:tab pos="380365" algn="l"/>
                <a:tab pos="381000" algn="l"/>
              </a:tabLst>
            </a:pPr>
            <a:r>
              <a:rPr sz="3200" spc="-10" dirty="0">
                <a:latin typeface="Arial"/>
                <a:cs typeface="Arial"/>
              </a:rPr>
              <a:t>Commitment</a:t>
            </a:r>
            <a:endParaRPr sz="3200" dirty="0">
              <a:latin typeface="Arial"/>
              <a:cs typeface="Arial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659053" y="3653030"/>
            <a:ext cx="233679" cy="1518920"/>
          </a:xfrm>
          <a:prstGeom prst="rect">
            <a:avLst/>
          </a:prstGeom>
        </p:spPr>
        <p:txBody>
          <a:bodyPr vert="horz" wrap="square" lIns="0" tIns="8318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655"/>
              </a:spcBef>
            </a:pPr>
            <a:r>
              <a:rPr sz="2800" dirty="0">
                <a:latin typeface="Arial"/>
                <a:cs typeface="Arial"/>
              </a:rPr>
              <a:t>−</a:t>
            </a:r>
            <a:endParaRPr sz="2800">
              <a:latin typeface="Arial"/>
              <a:cs typeface="Arial"/>
            </a:endParaRPr>
          </a:p>
          <a:p>
            <a:pPr marL="12700">
              <a:lnSpc>
                <a:spcPct val="100000"/>
              </a:lnSpc>
              <a:spcBef>
                <a:spcPts val="560"/>
              </a:spcBef>
            </a:pPr>
            <a:r>
              <a:rPr sz="2800" dirty="0">
                <a:latin typeface="Arial"/>
                <a:cs typeface="Arial"/>
              </a:rPr>
              <a:t>−</a:t>
            </a:r>
            <a:endParaRPr sz="2800">
              <a:latin typeface="Arial"/>
              <a:cs typeface="Arial"/>
            </a:endParaRPr>
          </a:p>
          <a:p>
            <a:pPr marL="12700">
              <a:lnSpc>
                <a:spcPct val="100000"/>
              </a:lnSpc>
              <a:spcBef>
                <a:spcPts val="560"/>
              </a:spcBef>
            </a:pPr>
            <a:r>
              <a:rPr sz="2800" dirty="0">
                <a:latin typeface="Arial"/>
                <a:cs typeface="Arial"/>
              </a:rPr>
              <a:t>−</a:t>
            </a:r>
            <a:endParaRPr sz="2800">
              <a:latin typeface="Arial"/>
              <a:cs typeface="Arial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1116253" y="3671394"/>
            <a:ext cx="3900804" cy="1520825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 marR="5080">
              <a:lnSpc>
                <a:spcPct val="116799"/>
              </a:lnSpc>
              <a:spcBef>
                <a:spcPts val="95"/>
              </a:spcBef>
            </a:pPr>
            <a:r>
              <a:rPr sz="2800" dirty="0">
                <a:latin typeface="Arial"/>
                <a:cs typeface="Arial"/>
              </a:rPr>
              <a:t>Attending</a:t>
            </a:r>
            <a:r>
              <a:rPr sz="2800" spc="-35" dirty="0">
                <a:latin typeface="Arial"/>
                <a:cs typeface="Arial"/>
              </a:rPr>
              <a:t> </a:t>
            </a:r>
            <a:r>
              <a:rPr sz="2800" spc="-10" dirty="0">
                <a:latin typeface="Arial"/>
                <a:cs typeface="Arial"/>
              </a:rPr>
              <a:t>meeting </a:t>
            </a:r>
            <a:r>
              <a:rPr sz="2800" dirty="0">
                <a:latin typeface="Arial"/>
                <a:cs typeface="Arial"/>
              </a:rPr>
              <a:t>Participation</a:t>
            </a:r>
            <a:r>
              <a:rPr sz="2800" spc="-25" dirty="0">
                <a:latin typeface="Arial"/>
                <a:cs typeface="Arial"/>
              </a:rPr>
              <a:t> </a:t>
            </a:r>
            <a:r>
              <a:rPr sz="2800" dirty="0">
                <a:latin typeface="Arial"/>
                <a:cs typeface="Arial"/>
              </a:rPr>
              <a:t>in</a:t>
            </a:r>
            <a:r>
              <a:rPr sz="2800" spc="-10" dirty="0">
                <a:latin typeface="Arial"/>
                <a:cs typeface="Arial"/>
              </a:rPr>
              <a:t> meetings </a:t>
            </a:r>
            <a:r>
              <a:rPr sz="2800" dirty="0">
                <a:latin typeface="Arial"/>
                <a:cs typeface="Arial"/>
              </a:rPr>
              <a:t>Fulfilling</a:t>
            </a:r>
            <a:r>
              <a:rPr sz="2800" spc="-25" dirty="0">
                <a:latin typeface="Arial"/>
                <a:cs typeface="Arial"/>
              </a:rPr>
              <a:t> </a:t>
            </a:r>
            <a:r>
              <a:rPr sz="2800" dirty="0">
                <a:latin typeface="Arial"/>
                <a:cs typeface="Arial"/>
              </a:rPr>
              <a:t>promised</a:t>
            </a:r>
            <a:r>
              <a:rPr sz="2800" spc="-20" dirty="0">
                <a:latin typeface="Arial"/>
                <a:cs typeface="Arial"/>
              </a:rPr>
              <a:t> work</a:t>
            </a:r>
            <a:endParaRPr sz="2800">
              <a:latin typeface="Arial"/>
              <a:cs typeface="Arial"/>
            </a:endParaRPr>
          </a:p>
        </p:txBody>
      </p:sp>
      <p:sp>
        <p:nvSpPr>
          <p:cNvPr id="5" name="object 5"/>
          <p:cNvSpPr txBox="1">
            <a:spLocks noGrp="1"/>
          </p:cNvSpPr>
          <p:nvPr>
            <p:ph type="title"/>
          </p:nvPr>
        </p:nvSpPr>
        <p:spPr>
          <a:xfrm>
            <a:off x="233705" y="293649"/>
            <a:ext cx="9010650" cy="139781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38100" algn="l">
              <a:lnSpc>
                <a:spcPct val="100000"/>
              </a:lnSpc>
              <a:spcBef>
                <a:spcPts val="100"/>
              </a:spcBef>
            </a:pPr>
            <a:r>
              <a:rPr sz="3000" spc="-285" dirty="0">
                <a:solidFill>
                  <a:schemeClr val="tx1"/>
                </a:solidFill>
              </a:rPr>
              <a:t>2</a:t>
            </a:r>
            <a:r>
              <a:rPr lang="en-GB" sz="3000" spc="-285" dirty="0">
                <a:solidFill>
                  <a:schemeClr val="tx1"/>
                </a:solidFill>
              </a:rPr>
              <a:t>. Difficulties</a:t>
            </a:r>
            <a:r>
              <a:rPr sz="3000" spc="-10" dirty="0">
                <a:solidFill>
                  <a:schemeClr val="tx1"/>
                </a:solidFill>
              </a:rPr>
              <a:t> </a:t>
            </a:r>
            <a:r>
              <a:rPr sz="3000" dirty="0">
                <a:solidFill>
                  <a:schemeClr val="tx1"/>
                </a:solidFill>
              </a:rPr>
              <a:t>working</a:t>
            </a:r>
            <a:r>
              <a:rPr sz="3000" spc="-15" dirty="0">
                <a:solidFill>
                  <a:schemeClr val="tx1"/>
                </a:solidFill>
              </a:rPr>
              <a:t> </a:t>
            </a:r>
            <a:r>
              <a:rPr sz="3000" dirty="0">
                <a:solidFill>
                  <a:schemeClr val="tx1"/>
                </a:solidFill>
              </a:rPr>
              <a:t>in</a:t>
            </a:r>
            <a:r>
              <a:rPr sz="3000" spc="-15" dirty="0">
                <a:solidFill>
                  <a:schemeClr val="tx1"/>
                </a:solidFill>
              </a:rPr>
              <a:t> </a:t>
            </a:r>
            <a:r>
              <a:rPr sz="3000" dirty="0">
                <a:solidFill>
                  <a:schemeClr val="tx1"/>
                </a:solidFill>
              </a:rPr>
              <a:t>a</a:t>
            </a:r>
            <a:r>
              <a:rPr sz="3000" spc="-10" dirty="0">
                <a:solidFill>
                  <a:schemeClr val="tx1"/>
                </a:solidFill>
              </a:rPr>
              <a:t> </a:t>
            </a:r>
            <a:r>
              <a:rPr sz="3000" spc="-20" dirty="0">
                <a:solidFill>
                  <a:schemeClr val="tx1"/>
                </a:solidFill>
              </a:rPr>
              <a:t>group</a:t>
            </a:r>
            <a:br>
              <a:rPr lang="en-GB" sz="3000" spc="-20" dirty="0">
                <a:solidFill>
                  <a:schemeClr val="tx1"/>
                </a:solidFill>
              </a:rPr>
            </a:br>
            <a:br>
              <a:rPr lang="en-GB" sz="3000" spc="-20" dirty="0">
                <a:solidFill>
                  <a:schemeClr val="tx1"/>
                </a:solidFill>
              </a:rPr>
            </a:br>
            <a:endParaRPr sz="3000" dirty="0">
              <a:solidFill>
                <a:schemeClr val="tx1"/>
              </a:solidFill>
            </a:endParaRP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457200" y="76200"/>
            <a:ext cx="9075420" cy="3544368"/>
          </a:xfrm>
          <a:prstGeom prst="rect">
            <a:avLst/>
          </a:prstGeom>
        </p:spPr>
        <p:txBody>
          <a:bodyPr vert="horz" wrap="square" lIns="0" tIns="93980" rIns="0" bIns="0" rtlCol="0">
            <a:spAutoFit/>
          </a:bodyPr>
          <a:lstStyle/>
          <a:p>
            <a:pPr marL="63500">
              <a:lnSpc>
                <a:spcPct val="100000"/>
              </a:lnSpc>
              <a:spcBef>
                <a:spcPts val="740"/>
              </a:spcBef>
            </a:pPr>
            <a:endParaRPr lang="en-GB" sz="3200" b="1" dirty="0">
              <a:solidFill>
                <a:srgbClr val="7F7F7F"/>
              </a:solidFill>
              <a:latin typeface="Arial"/>
              <a:cs typeface="Arial"/>
            </a:endParaRPr>
          </a:p>
          <a:p>
            <a:pPr marL="63500">
              <a:lnSpc>
                <a:spcPct val="100000"/>
              </a:lnSpc>
              <a:spcBef>
                <a:spcPts val="740"/>
              </a:spcBef>
            </a:pPr>
            <a:endParaRPr lang="en-GB" sz="3200" b="1" dirty="0">
              <a:solidFill>
                <a:srgbClr val="7F7F7F"/>
              </a:solidFill>
              <a:latin typeface="Arial"/>
              <a:cs typeface="Arial"/>
            </a:endParaRPr>
          </a:p>
          <a:p>
            <a:pPr marL="63500">
              <a:lnSpc>
                <a:spcPct val="100000"/>
              </a:lnSpc>
              <a:spcBef>
                <a:spcPts val="740"/>
              </a:spcBef>
            </a:pPr>
            <a:r>
              <a:rPr sz="3200" b="1" dirty="0">
                <a:solidFill>
                  <a:srgbClr val="7F7F7F"/>
                </a:solidFill>
                <a:latin typeface="Arial"/>
                <a:cs typeface="Arial"/>
              </a:rPr>
              <a:t>Activity</a:t>
            </a:r>
            <a:r>
              <a:rPr sz="3200" b="1" spc="-90" dirty="0">
                <a:solidFill>
                  <a:srgbClr val="7F7F7F"/>
                </a:solidFill>
                <a:latin typeface="Arial"/>
                <a:cs typeface="Arial"/>
              </a:rPr>
              <a:t> </a:t>
            </a:r>
            <a:r>
              <a:rPr sz="3200" b="1" dirty="0">
                <a:solidFill>
                  <a:srgbClr val="7F7F7F"/>
                </a:solidFill>
                <a:latin typeface="Arial"/>
                <a:cs typeface="Arial"/>
              </a:rPr>
              <a:t>1:</a:t>
            </a:r>
            <a:r>
              <a:rPr lang="en-GB" sz="3200" b="1" dirty="0">
                <a:solidFill>
                  <a:srgbClr val="7F7F7F"/>
                </a:solidFill>
                <a:latin typeface="Arial"/>
                <a:cs typeface="Arial"/>
              </a:rPr>
              <a:t> First meeting for a new Team</a:t>
            </a:r>
          </a:p>
          <a:p>
            <a:pPr marL="63500">
              <a:lnSpc>
                <a:spcPct val="100000"/>
              </a:lnSpc>
              <a:spcBef>
                <a:spcPts val="740"/>
              </a:spcBef>
            </a:pPr>
            <a:endParaRPr sz="4450" dirty="0">
              <a:latin typeface="Arial"/>
              <a:cs typeface="Arial"/>
            </a:endParaRPr>
          </a:p>
          <a:p>
            <a:pPr marL="520700" indent="-457200" algn="just"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en-GB" sz="3200" dirty="0">
                <a:latin typeface="Arial"/>
                <a:cs typeface="Arial"/>
              </a:rPr>
              <a:t>Make a group of </a:t>
            </a:r>
            <a:r>
              <a:rPr lang="en-GB" sz="3200" spc="-35" dirty="0">
                <a:latin typeface="Arial"/>
                <a:cs typeface="Arial"/>
              </a:rPr>
              <a:t>three to </a:t>
            </a:r>
            <a:r>
              <a:rPr sz="3200" dirty="0">
                <a:latin typeface="Arial"/>
                <a:cs typeface="Arial"/>
              </a:rPr>
              <a:t>five</a:t>
            </a:r>
            <a:r>
              <a:rPr sz="3200" spc="-25" dirty="0">
                <a:latin typeface="Arial"/>
                <a:cs typeface="Arial"/>
              </a:rPr>
              <a:t> </a:t>
            </a:r>
            <a:r>
              <a:rPr sz="3200" spc="-10" dirty="0">
                <a:latin typeface="Arial"/>
                <a:cs typeface="Arial"/>
              </a:rPr>
              <a:t>members.</a:t>
            </a:r>
            <a:endParaRPr sz="3200" dirty="0">
              <a:latin typeface="Arial"/>
              <a:cs typeface="Arial"/>
            </a:endParaRPr>
          </a:p>
          <a:p>
            <a:pPr marL="520700" marR="862330" indent="-457200" algn="just">
              <a:lnSpc>
                <a:spcPct val="116700"/>
              </a:lnSpc>
              <a:spcBef>
                <a:spcPts val="5"/>
              </a:spcBef>
              <a:buFont typeface="Arial" panose="020B0604020202020204" pitchFamily="34" charset="0"/>
              <a:buChar char="•"/>
            </a:pPr>
            <a:r>
              <a:rPr lang="en-GB" sz="3200" spc="-25" dirty="0">
                <a:latin typeface="Arial"/>
                <a:cs typeface="Arial"/>
              </a:rPr>
              <a:t>Discuss your strength and weakness. </a:t>
            </a: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object 2"/>
          <p:cNvGraphicFramePr>
            <a:graphicFrameLocks noGrp="1"/>
          </p:cNvGraphicFramePr>
          <p:nvPr/>
        </p:nvGraphicFramePr>
        <p:xfrm>
          <a:off x="115201" y="802436"/>
          <a:ext cx="8306434" cy="4877435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276860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276860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2769234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458470">
                <a:tc>
                  <a:txBody>
                    <a:bodyPr/>
                    <a:lstStyle/>
                    <a:p>
                      <a:pPr marL="91440">
                        <a:lnSpc>
                          <a:spcPct val="100000"/>
                        </a:lnSpc>
                        <a:spcBef>
                          <a:spcPts val="190"/>
                        </a:spcBef>
                      </a:pPr>
                      <a:r>
                        <a:rPr sz="1800" b="1" spc="-10" dirty="0">
                          <a:solidFill>
                            <a:srgbClr val="FFFFFF"/>
                          </a:solidFill>
                          <a:latin typeface="Arial"/>
                          <a:cs typeface="Arial"/>
                        </a:rPr>
                        <a:t>Communication</a:t>
                      </a:r>
                      <a:endParaRPr sz="1800">
                        <a:latin typeface="Arial"/>
                        <a:cs typeface="Arial"/>
                      </a:endParaRPr>
                    </a:p>
                  </a:txBody>
                  <a:tcPr marL="0" marR="0" marT="24130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38100">
                      <a:solidFill>
                        <a:srgbClr val="FFFFFF"/>
                      </a:solidFill>
                      <a:prstDash val="solid"/>
                    </a:lnB>
                    <a:solidFill>
                      <a:srgbClr val="DCDCDC"/>
                    </a:solidFill>
                  </a:tcPr>
                </a:tc>
                <a:tc>
                  <a:txBody>
                    <a:bodyPr/>
                    <a:lstStyle/>
                    <a:p>
                      <a:pPr marL="91440">
                        <a:lnSpc>
                          <a:spcPct val="100000"/>
                        </a:lnSpc>
                        <a:spcBef>
                          <a:spcPts val="190"/>
                        </a:spcBef>
                      </a:pPr>
                      <a:r>
                        <a:rPr sz="1800" b="1" dirty="0">
                          <a:solidFill>
                            <a:srgbClr val="FFFFFF"/>
                          </a:solidFill>
                          <a:latin typeface="Arial"/>
                          <a:cs typeface="Arial"/>
                        </a:rPr>
                        <a:t>Group</a:t>
                      </a:r>
                      <a:r>
                        <a:rPr sz="1800" b="1" spc="-15" dirty="0">
                          <a:solidFill>
                            <a:srgbClr val="FFFFFF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1800" b="1" spc="-10" dirty="0">
                          <a:solidFill>
                            <a:srgbClr val="FFFFFF"/>
                          </a:solidFill>
                          <a:latin typeface="Arial"/>
                          <a:cs typeface="Arial"/>
                        </a:rPr>
                        <a:t>member</a:t>
                      </a:r>
                      <a:endParaRPr sz="1800">
                        <a:latin typeface="Arial"/>
                        <a:cs typeface="Arial"/>
                      </a:endParaRPr>
                    </a:p>
                  </a:txBody>
                  <a:tcPr marL="0" marR="0" marT="24130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38100">
                      <a:solidFill>
                        <a:srgbClr val="FFFFFF"/>
                      </a:solidFill>
                      <a:prstDash val="solid"/>
                    </a:lnB>
                    <a:solidFill>
                      <a:srgbClr val="DCDCDC"/>
                    </a:solidFill>
                  </a:tcPr>
                </a:tc>
                <a:tc>
                  <a:txBody>
                    <a:bodyPr/>
                    <a:lstStyle/>
                    <a:p>
                      <a:pPr marL="91440">
                        <a:lnSpc>
                          <a:spcPct val="100000"/>
                        </a:lnSpc>
                        <a:spcBef>
                          <a:spcPts val="190"/>
                        </a:spcBef>
                      </a:pPr>
                      <a:r>
                        <a:rPr sz="1800" b="1" spc="-10" dirty="0">
                          <a:solidFill>
                            <a:srgbClr val="FFFFFF"/>
                          </a:solidFill>
                          <a:latin typeface="Arial"/>
                          <a:cs typeface="Arial"/>
                        </a:rPr>
                        <a:t>Commitment</a:t>
                      </a:r>
                      <a:endParaRPr sz="1800">
                        <a:latin typeface="Arial"/>
                        <a:cs typeface="Arial"/>
                      </a:endParaRPr>
                    </a:p>
                  </a:txBody>
                  <a:tcPr marL="0" marR="0" marT="24130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38100">
                      <a:solidFill>
                        <a:srgbClr val="FFFFFF"/>
                      </a:solidFill>
                      <a:prstDash val="solid"/>
                    </a:lnB>
                    <a:solidFill>
                      <a:srgbClr val="DCDCDC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791845">
                <a:tc>
                  <a:txBody>
                    <a:bodyPr/>
                    <a:lstStyle/>
                    <a:p>
                      <a:pPr marL="91440" marR="451484">
                        <a:lnSpc>
                          <a:spcPts val="2010"/>
                        </a:lnSpc>
                        <a:spcBef>
                          <a:spcPts val="385"/>
                        </a:spcBef>
                      </a:pPr>
                      <a:r>
                        <a:rPr sz="1800" dirty="0">
                          <a:latin typeface="Arial"/>
                          <a:cs typeface="Arial"/>
                        </a:rPr>
                        <a:t>Dominant</a:t>
                      </a:r>
                      <a:r>
                        <a:rPr sz="1800" spc="-35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800" dirty="0">
                          <a:latin typeface="Arial"/>
                          <a:cs typeface="Arial"/>
                        </a:rPr>
                        <a:t>and</a:t>
                      </a:r>
                      <a:r>
                        <a:rPr sz="1800" spc="-35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800" dirty="0">
                          <a:latin typeface="Arial"/>
                          <a:cs typeface="Arial"/>
                        </a:rPr>
                        <a:t>loud</a:t>
                      </a:r>
                      <a:r>
                        <a:rPr sz="1800" spc="-30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800" spc="-25" dirty="0">
                          <a:latin typeface="Arial"/>
                          <a:cs typeface="Arial"/>
                        </a:rPr>
                        <a:t>so </a:t>
                      </a:r>
                      <a:r>
                        <a:rPr sz="1800" dirty="0">
                          <a:latin typeface="Arial"/>
                          <a:cs typeface="Arial"/>
                        </a:rPr>
                        <a:t>could</a:t>
                      </a:r>
                      <a:r>
                        <a:rPr sz="1800" spc="-25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800" spc="-10" dirty="0">
                          <a:latin typeface="Arial"/>
                          <a:cs typeface="Arial"/>
                        </a:rPr>
                        <a:t>intimidate</a:t>
                      </a:r>
                      <a:endParaRPr sz="1800">
                        <a:latin typeface="Arial"/>
                        <a:cs typeface="Arial"/>
                      </a:endParaRPr>
                    </a:p>
                  </a:txBody>
                  <a:tcPr marL="0" marR="0" marT="48895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381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F1F1F1"/>
                    </a:solidFill>
                  </a:tcPr>
                </a:tc>
                <a:tc>
                  <a:txBody>
                    <a:bodyPr/>
                    <a:lstStyle/>
                    <a:p>
                      <a:pPr marL="91440">
                        <a:lnSpc>
                          <a:spcPct val="100000"/>
                        </a:lnSpc>
                        <a:spcBef>
                          <a:spcPts val="195"/>
                        </a:spcBef>
                      </a:pPr>
                      <a:r>
                        <a:rPr sz="1800" spc="-10" dirty="0">
                          <a:latin typeface="Arial"/>
                          <a:cs typeface="Arial"/>
                        </a:rPr>
                        <a:t>Shiree</a:t>
                      </a:r>
                      <a:endParaRPr sz="1800">
                        <a:latin typeface="Arial"/>
                        <a:cs typeface="Arial"/>
                      </a:endParaRPr>
                    </a:p>
                  </a:txBody>
                  <a:tcPr marL="0" marR="0" marT="24765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381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F1F1F1"/>
                    </a:solidFill>
                  </a:tcPr>
                </a:tc>
                <a:tc>
                  <a:txBody>
                    <a:bodyPr/>
                    <a:lstStyle/>
                    <a:p>
                      <a:pPr marL="91440" marR="172085">
                        <a:lnSpc>
                          <a:spcPts val="2010"/>
                        </a:lnSpc>
                        <a:spcBef>
                          <a:spcPts val="385"/>
                        </a:spcBef>
                      </a:pPr>
                      <a:r>
                        <a:rPr sz="1800" dirty="0">
                          <a:latin typeface="Arial"/>
                          <a:cs typeface="Arial"/>
                        </a:rPr>
                        <a:t>Very</a:t>
                      </a:r>
                      <a:r>
                        <a:rPr sz="1800" spc="-50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800" dirty="0">
                          <a:latin typeface="Arial"/>
                          <a:cs typeface="Arial"/>
                        </a:rPr>
                        <a:t>and</a:t>
                      </a:r>
                      <a:r>
                        <a:rPr sz="1800" spc="-50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800" dirty="0">
                          <a:latin typeface="Arial"/>
                          <a:cs typeface="Arial"/>
                        </a:rPr>
                        <a:t>would</a:t>
                      </a:r>
                      <a:r>
                        <a:rPr sz="1800" spc="-50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800" dirty="0">
                          <a:latin typeface="Arial"/>
                          <a:cs typeface="Arial"/>
                        </a:rPr>
                        <a:t>drive</a:t>
                      </a:r>
                      <a:r>
                        <a:rPr sz="1800" spc="-50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800" spc="-25" dirty="0">
                          <a:latin typeface="Arial"/>
                          <a:cs typeface="Arial"/>
                        </a:rPr>
                        <a:t>the </a:t>
                      </a:r>
                      <a:r>
                        <a:rPr sz="1800" dirty="0">
                          <a:latin typeface="Arial"/>
                          <a:cs typeface="Arial"/>
                        </a:rPr>
                        <a:t>team</a:t>
                      </a:r>
                      <a:r>
                        <a:rPr sz="1800" spc="-20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800" spc="-10" dirty="0">
                          <a:latin typeface="Arial"/>
                          <a:cs typeface="Arial"/>
                        </a:rPr>
                        <a:t>forward</a:t>
                      </a:r>
                      <a:endParaRPr sz="1800">
                        <a:latin typeface="Arial"/>
                        <a:cs typeface="Arial"/>
                      </a:endParaRPr>
                    </a:p>
                  </a:txBody>
                  <a:tcPr marL="0" marR="0" marT="48895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381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F1F1F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1130935">
                <a:tc>
                  <a:txBody>
                    <a:bodyPr/>
                    <a:lstStyle/>
                    <a:p>
                      <a:pPr marL="91440" marR="346710">
                        <a:lnSpc>
                          <a:spcPts val="2020"/>
                        </a:lnSpc>
                        <a:spcBef>
                          <a:spcPts val="375"/>
                        </a:spcBef>
                      </a:pPr>
                      <a:r>
                        <a:rPr sz="1800" dirty="0">
                          <a:latin typeface="Arial"/>
                          <a:cs typeface="Arial"/>
                        </a:rPr>
                        <a:t>Inclusive</a:t>
                      </a:r>
                      <a:r>
                        <a:rPr sz="1800" spc="-35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800" dirty="0">
                          <a:latin typeface="Arial"/>
                          <a:cs typeface="Arial"/>
                        </a:rPr>
                        <a:t>(‘we’</a:t>
                      </a:r>
                      <a:r>
                        <a:rPr sz="1800" spc="-95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800" dirty="0">
                          <a:latin typeface="Arial"/>
                          <a:cs typeface="Arial"/>
                        </a:rPr>
                        <a:t>and</a:t>
                      </a:r>
                      <a:r>
                        <a:rPr sz="1800" spc="-30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800" spc="-10" dirty="0">
                          <a:latin typeface="Arial"/>
                          <a:cs typeface="Arial"/>
                        </a:rPr>
                        <a:t>‘all’) </a:t>
                      </a:r>
                      <a:r>
                        <a:rPr sz="1800" dirty="0">
                          <a:latin typeface="Arial"/>
                          <a:cs typeface="Arial"/>
                        </a:rPr>
                        <a:t>and</a:t>
                      </a:r>
                      <a:r>
                        <a:rPr sz="1800" spc="-35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800" spc="-10" dirty="0">
                          <a:latin typeface="Arial"/>
                          <a:cs typeface="Arial"/>
                        </a:rPr>
                        <a:t>positive</a:t>
                      </a:r>
                      <a:endParaRPr sz="1800">
                        <a:latin typeface="Arial"/>
                        <a:cs typeface="Arial"/>
                      </a:endParaRPr>
                    </a:p>
                  </a:txBody>
                  <a:tcPr marL="0" marR="0" marT="47625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F7F7F7"/>
                    </a:solidFill>
                  </a:tcPr>
                </a:tc>
                <a:tc>
                  <a:txBody>
                    <a:bodyPr/>
                    <a:lstStyle/>
                    <a:p>
                      <a:pPr marL="91440">
                        <a:lnSpc>
                          <a:spcPct val="100000"/>
                        </a:lnSpc>
                        <a:spcBef>
                          <a:spcPts val="190"/>
                        </a:spcBef>
                      </a:pPr>
                      <a:r>
                        <a:rPr sz="1800" spc="-10" dirty="0">
                          <a:latin typeface="Arial"/>
                          <a:cs typeface="Arial"/>
                        </a:rPr>
                        <a:t>Vicky</a:t>
                      </a:r>
                      <a:endParaRPr sz="1800">
                        <a:latin typeface="Arial"/>
                        <a:cs typeface="Arial"/>
                      </a:endParaRPr>
                    </a:p>
                  </a:txBody>
                  <a:tcPr marL="0" marR="0" marT="24130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F7F7F7"/>
                    </a:solidFill>
                  </a:tcPr>
                </a:tc>
                <a:tc>
                  <a:txBody>
                    <a:bodyPr/>
                    <a:lstStyle/>
                    <a:p>
                      <a:pPr marL="91440" marR="414020">
                        <a:lnSpc>
                          <a:spcPct val="93200"/>
                        </a:lnSpc>
                        <a:spcBef>
                          <a:spcPts val="335"/>
                        </a:spcBef>
                      </a:pPr>
                      <a:r>
                        <a:rPr sz="1800" dirty="0">
                          <a:latin typeface="Arial"/>
                          <a:cs typeface="Arial"/>
                        </a:rPr>
                        <a:t>More</a:t>
                      </a:r>
                      <a:r>
                        <a:rPr sz="1800" spc="-20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800" dirty="0">
                          <a:latin typeface="Arial"/>
                          <a:cs typeface="Arial"/>
                        </a:rPr>
                        <a:t>in</a:t>
                      </a:r>
                      <a:r>
                        <a:rPr sz="1800" spc="-20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800" dirty="0">
                          <a:latin typeface="Arial"/>
                          <a:cs typeface="Arial"/>
                        </a:rPr>
                        <a:t>group</a:t>
                      </a:r>
                      <a:r>
                        <a:rPr sz="1800" spc="-20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800" spc="-10" dirty="0">
                          <a:latin typeface="Arial"/>
                          <a:cs typeface="Arial"/>
                        </a:rPr>
                        <a:t>working </a:t>
                      </a:r>
                      <a:r>
                        <a:rPr sz="1800" dirty="0">
                          <a:latin typeface="Arial"/>
                          <a:cs typeface="Arial"/>
                        </a:rPr>
                        <a:t>than</a:t>
                      </a:r>
                      <a:r>
                        <a:rPr sz="1800" spc="-20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800" dirty="0">
                          <a:latin typeface="Arial"/>
                          <a:cs typeface="Arial"/>
                        </a:rPr>
                        <a:t>on</a:t>
                      </a:r>
                      <a:r>
                        <a:rPr sz="1800" spc="-20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800" spc="-10" dirty="0">
                          <a:latin typeface="Arial"/>
                          <a:cs typeface="Arial"/>
                        </a:rPr>
                        <a:t>successful project?</a:t>
                      </a:r>
                      <a:endParaRPr sz="1800">
                        <a:latin typeface="Arial"/>
                        <a:cs typeface="Arial"/>
                      </a:endParaRPr>
                    </a:p>
                  </a:txBody>
                  <a:tcPr marL="0" marR="0" marT="42545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F7F7F7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791845">
                <a:tc>
                  <a:txBody>
                    <a:bodyPr/>
                    <a:lstStyle/>
                    <a:p>
                      <a:pPr marL="91440" marR="1020444">
                        <a:lnSpc>
                          <a:spcPts val="2020"/>
                        </a:lnSpc>
                        <a:spcBef>
                          <a:spcPts val="370"/>
                        </a:spcBef>
                      </a:pPr>
                      <a:r>
                        <a:rPr sz="1800" dirty="0">
                          <a:latin typeface="Arial"/>
                          <a:cs typeface="Arial"/>
                        </a:rPr>
                        <a:t>Polite</a:t>
                      </a:r>
                      <a:r>
                        <a:rPr sz="1800" spc="-40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800" dirty="0">
                          <a:latin typeface="Arial"/>
                          <a:cs typeface="Arial"/>
                        </a:rPr>
                        <a:t>and</a:t>
                      </a:r>
                      <a:r>
                        <a:rPr sz="1800" spc="-30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800" spc="-20" dirty="0">
                          <a:latin typeface="Arial"/>
                          <a:cs typeface="Arial"/>
                        </a:rPr>
                        <a:t>made </a:t>
                      </a:r>
                      <a:r>
                        <a:rPr sz="1800" spc="-10" dirty="0">
                          <a:latin typeface="Arial"/>
                          <a:cs typeface="Arial"/>
                        </a:rPr>
                        <a:t>suggestions</a:t>
                      </a:r>
                      <a:endParaRPr sz="1800">
                        <a:latin typeface="Arial"/>
                        <a:cs typeface="Arial"/>
                      </a:endParaRPr>
                    </a:p>
                  </a:txBody>
                  <a:tcPr marL="0" marR="0" marT="46990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F1F1F1"/>
                    </a:solidFill>
                  </a:tcPr>
                </a:tc>
                <a:tc>
                  <a:txBody>
                    <a:bodyPr/>
                    <a:lstStyle/>
                    <a:p>
                      <a:pPr marL="91440">
                        <a:lnSpc>
                          <a:spcPct val="100000"/>
                        </a:lnSpc>
                        <a:spcBef>
                          <a:spcPts val="190"/>
                        </a:spcBef>
                      </a:pPr>
                      <a:r>
                        <a:rPr sz="1800" spc="-20" dirty="0">
                          <a:latin typeface="Arial"/>
                          <a:cs typeface="Arial"/>
                        </a:rPr>
                        <a:t>Muzz</a:t>
                      </a:r>
                      <a:endParaRPr sz="1800">
                        <a:latin typeface="Arial"/>
                        <a:cs typeface="Arial"/>
                      </a:endParaRPr>
                    </a:p>
                  </a:txBody>
                  <a:tcPr marL="0" marR="0" marT="24130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F1F1F1"/>
                    </a:solidFill>
                  </a:tcPr>
                </a:tc>
                <a:tc>
                  <a:txBody>
                    <a:bodyPr/>
                    <a:lstStyle/>
                    <a:p>
                      <a:pPr marL="91440" marR="513715">
                        <a:lnSpc>
                          <a:spcPts val="2020"/>
                        </a:lnSpc>
                        <a:spcBef>
                          <a:spcPts val="370"/>
                        </a:spcBef>
                      </a:pPr>
                      <a:r>
                        <a:rPr sz="1800" dirty="0">
                          <a:latin typeface="Arial"/>
                          <a:cs typeface="Arial"/>
                        </a:rPr>
                        <a:t>Some</a:t>
                      </a:r>
                      <a:r>
                        <a:rPr sz="1800" spc="-20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800" dirty="0">
                          <a:latin typeface="Arial"/>
                          <a:cs typeface="Arial"/>
                        </a:rPr>
                        <a:t>as</a:t>
                      </a:r>
                      <a:r>
                        <a:rPr sz="1800" spc="-15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800" dirty="0">
                          <a:latin typeface="Arial"/>
                          <a:cs typeface="Arial"/>
                        </a:rPr>
                        <a:t>on</a:t>
                      </a:r>
                      <a:r>
                        <a:rPr sz="1800" spc="-15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800" dirty="0">
                          <a:latin typeface="Arial"/>
                          <a:cs typeface="Arial"/>
                        </a:rPr>
                        <a:t>time</a:t>
                      </a:r>
                      <a:r>
                        <a:rPr sz="1800" spc="-15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800" spc="-25" dirty="0">
                          <a:latin typeface="Arial"/>
                          <a:cs typeface="Arial"/>
                        </a:rPr>
                        <a:t>and </a:t>
                      </a:r>
                      <a:r>
                        <a:rPr sz="1800" spc="-10" dirty="0">
                          <a:latin typeface="Arial"/>
                          <a:cs typeface="Arial"/>
                        </a:rPr>
                        <a:t>stayed</a:t>
                      </a:r>
                      <a:endParaRPr sz="1800">
                        <a:latin typeface="Arial"/>
                        <a:cs typeface="Arial"/>
                      </a:endParaRPr>
                    </a:p>
                  </a:txBody>
                  <a:tcPr marL="0" marR="0" marT="46990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F1F1F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914400">
                <a:tc>
                  <a:txBody>
                    <a:bodyPr/>
                    <a:lstStyle/>
                    <a:p>
                      <a:pPr marL="91440" marR="424815" algn="just">
                        <a:lnSpc>
                          <a:spcPct val="93300"/>
                        </a:lnSpc>
                        <a:spcBef>
                          <a:spcPts val="335"/>
                        </a:spcBef>
                      </a:pPr>
                      <a:r>
                        <a:rPr sz="1800" dirty="0">
                          <a:latin typeface="Arial"/>
                          <a:cs typeface="Arial"/>
                        </a:rPr>
                        <a:t>Offensive</a:t>
                      </a:r>
                      <a:r>
                        <a:rPr sz="1800" spc="-45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800" dirty="0">
                          <a:latin typeface="Arial"/>
                          <a:cs typeface="Arial"/>
                        </a:rPr>
                        <a:t>and</a:t>
                      </a:r>
                      <a:r>
                        <a:rPr sz="1800" spc="-45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800" spc="-10" dirty="0">
                          <a:latin typeface="Arial"/>
                          <a:cs typeface="Arial"/>
                        </a:rPr>
                        <a:t>abrupt, </a:t>
                      </a:r>
                      <a:r>
                        <a:rPr sz="1800" dirty="0">
                          <a:latin typeface="Arial"/>
                          <a:cs typeface="Arial"/>
                        </a:rPr>
                        <a:t>although</a:t>
                      </a:r>
                      <a:r>
                        <a:rPr sz="1800" spc="-35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800" dirty="0">
                          <a:latin typeface="Arial"/>
                          <a:cs typeface="Arial"/>
                        </a:rPr>
                        <a:t>told</a:t>
                      </a:r>
                      <a:r>
                        <a:rPr sz="1800" spc="-25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800" dirty="0">
                          <a:latin typeface="Arial"/>
                          <a:cs typeface="Arial"/>
                        </a:rPr>
                        <a:t>the</a:t>
                      </a:r>
                      <a:r>
                        <a:rPr sz="1800" spc="-30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800" spc="-10" dirty="0">
                          <a:latin typeface="Arial"/>
                          <a:cs typeface="Arial"/>
                        </a:rPr>
                        <a:t>story </a:t>
                      </a:r>
                      <a:r>
                        <a:rPr sz="1800" spc="-20" dirty="0">
                          <a:latin typeface="Arial"/>
                          <a:cs typeface="Arial"/>
                        </a:rPr>
                        <a:t>well</a:t>
                      </a:r>
                      <a:endParaRPr sz="1800">
                        <a:latin typeface="Arial"/>
                        <a:cs typeface="Arial"/>
                      </a:endParaRPr>
                    </a:p>
                  </a:txBody>
                  <a:tcPr marL="0" marR="0" marT="42545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F7F7F7"/>
                    </a:solidFill>
                  </a:tcPr>
                </a:tc>
                <a:tc>
                  <a:txBody>
                    <a:bodyPr/>
                    <a:lstStyle/>
                    <a:p>
                      <a:pPr marL="91440">
                        <a:lnSpc>
                          <a:spcPct val="100000"/>
                        </a:lnSpc>
                        <a:spcBef>
                          <a:spcPts val="190"/>
                        </a:spcBef>
                      </a:pPr>
                      <a:r>
                        <a:rPr sz="1800" spc="-25" dirty="0">
                          <a:latin typeface="Arial"/>
                          <a:cs typeface="Arial"/>
                        </a:rPr>
                        <a:t>Rob</a:t>
                      </a:r>
                      <a:endParaRPr sz="1800">
                        <a:latin typeface="Arial"/>
                        <a:cs typeface="Arial"/>
                      </a:endParaRPr>
                    </a:p>
                  </a:txBody>
                  <a:tcPr marL="0" marR="0" marT="24130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F7F7F7"/>
                    </a:solidFill>
                  </a:tcPr>
                </a:tc>
                <a:tc>
                  <a:txBody>
                    <a:bodyPr/>
                    <a:lstStyle/>
                    <a:p>
                      <a:pPr marL="91440" marR="361315">
                        <a:lnSpc>
                          <a:spcPts val="2020"/>
                        </a:lnSpc>
                        <a:spcBef>
                          <a:spcPts val="375"/>
                        </a:spcBef>
                      </a:pPr>
                      <a:r>
                        <a:rPr sz="1800" dirty="0">
                          <a:latin typeface="Arial"/>
                          <a:cs typeface="Arial"/>
                        </a:rPr>
                        <a:t>Little</a:t>
                      </a:r>
                      <a:r>
                        <a:rPr sz="1800" spc="-20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800" dirty="0">
                          <a:latin typeface="Arial"/>
                          <a:cs typeface="Arial"/>
                        </a:rPr>
                        <a:t>–</a:t>
                      </a:r>
                      <a:r>
                        <a:rPr sz="1800" spc="-20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800" dirty="0">
                          <a:latin typeface="Arial"/>
                          <a:cs typeface="Arial"/>
                        </a:rPr>
                        <a:t>late</a:t>
                      </a:r>
                      <a:r>
                        <a:rPr sz="1800" spc="-20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800" dirty="0">
                          <a:latin typeface="Arial"/>
                          <a:cs typeface="Arial"/>
                        </a:rPr>
                        <a:t>at</a:t>
                      </a:r>
                      <a:r>
                        <a:rPr sz="1800" spc="-10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800" dirty="0">
                          <a:latin typeface="Arial"/>
                          <a:cs typeface="Arial"/>
                        </a:rPr>
                        <a:t>start</a:t>
                      </a:r>
                      <a:r>
                        <a:rPr sz="1800" spc="-5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800" spc="-25" dirty="0">
                          <a:latin typeface="Arial"/>
                          <a:cs typeface="Arial"/>
                        </a:rPr>
                        <a:t>and </a:t>
                      </a:r>
                      <a:r>
                        <a:rPr sz="1800" dirty="0">
                          <a:latin typeface="Arial"/>
                          <a:cs typeface="Arial"/>
                        </a:rPr>
                        <a:t>left</a:t>
                      </a:r>
                      <a:r>
                        <a:rPr sz="1800" spc="-15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800" spc="-10" dirty="0">
                          <a:latin typeface="Arial"/>
                          <a:cs typeface="Arial"/>
                        </a:rPr>
                        <a:t>early</a:t>
                      </a:r>
                      <a:endParaRPr sz="1800">
                        <a:latin typeface="Arial"/>
                        <a:cs typeface="Arial"/>
                      </a:endParaRPr>
                    </a:p>
                  </a:txBody>
                  <a:tcPr marL="0" marR="0" marT="47625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F7F7F7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789940">
                <a:tc>
                  <a:txBody>
                    <a:bodyPr/>
                    <a:lstStyle/>
                    <a:p>
                      <a:pPr marL="91440" marR="360680">
                        <a:lnSpc>
                          <a:spcPts val="2020"/>
                        </a:lnSpc>
                        <a:spcBef>
                          <a:spcPts val="370"/>
                        </a:spcBef>
                      </a:pPr>
                      <a:r>
                        <a:rPr sz="1800" dirty="0">
                          <a:latin typeface="Arial"/>
                          <a:cs typeface="Arial"/>
                        </a:rPr>
                        <a:t>Very</a:t>
                      </a:r>
                      <a:r>
                        <a:rPr sz="1800" spc="-65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800" dirty="0">
                          <a:latin typeface="Arial"/>
                          <a:cs typeface="Arial"/>
                        </a:rPr>
                        <a:t>little</a:t>
                      </a:r>
                      <a:r>
                        <a:rPr sz="1800" spc="-50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800" dirty="0">
                          <a:latin typeface="Arial"/>
                          <a:cs typeface="Arial"/>
                        </a:rPr>
                        <a:t>–</a:t>
                      </a:r>
                      <a:r>
                        <a:rPr sz="1800" spc="-50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800" spc="-10" dirty="0">
                          <a:latin typeface="Arial"/>
                          <a:cs typeface="Arial"/>
                        </a:rPr>
                        <a:t>shy/bored? Supportive</a:t>
                      </a:r>
                      <a:endParaRPr sz="1800">
                        <a:latin typeface="Arial"/>
                        <a:cs typeface="Arial"/>
                      </a:endParaRPr>
                    </a:p>
                  </a:txBody>
                  <a:tcPr marL="0" marR="0" marT="46990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F1F1F1"/>
                    </a:solidFill>
                  </a:tcPr>
                </a:tc>
                <a:tc>
                  <a:txBody>
                    <a:bodyPr/>
                    <a:lstStyle/>
                    <a:p>
                      <a:pPr marL="91440">
                        <a:lnSpc>
                          <a:spcPct val="100000"/>
                        </a:lnSpc>
                        <a:spcBef>
                          <a:spcPts val="190"/>
                        </a:spcBef>
                      </a:pPr>
                      <a:r>
                        <a:rPr sz="1800" spc="-10" dirty="0">
                          <a:latin typeface="Arial"/>
                          <a:cs typeface="Arial"/>
                        </a:rPr>
                        <a:t>Delia</a:t>
                      </a:r>
                      <a:endParaRPr sz="1800">
                        <a:latin typeface="Arial"/>
                        <a:cs typeface="Arial"/>
                      </a:endParaRPr>
                    </a:p>
                  </a:txBody>
                  <a:tcPr marL="0" marR="0" marT="24130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F1F1F1"/>
                    </a:solidFill>
                  </a:tcPr>
                </a:tc>
                <a:tc>
                  <a:txBody>
                    <a:bodyPr/>
                    <a:lstStyle/>
                    <a:p>
                      <a:pPr marL="91440" marR="170815">
                        <a:lnSpc>
                          <a:spcPts val="2020"/>
                        </a:lnSpc>
                        <a:spcBef>
                          <a:spcPts val="370"/>
                        </a:spcBef>
                      </a:pPr>
                      <a:r>
                        <a:rPr sz="1800" dirty="0">
                          <a:latin typeface="Arial"/>
                          <a:cs typeface="Arial"/>
                        </a:rPr>
                        <a:t>Unsure</a:t>
                      </a:r>
                      <a:r>
                        <a:rPr sz="1800" spc="-20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800" dirty="0">
                          <a:latin typeface="Arial"/>
                          <a:cs typeface="Arial"/>
                        </a:rPr>
                        <a:t>–</a:t>
                      </a:r>
                      <a:r>
                        <a:rPr sz="1800" spc="-15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800" dirty="0">
                          <a:latin typeface="Arial"/>
                          <a:cs typeface="Arial"/>
                        </a:rPr>
                        <a:t>late</a:t>
                      </a:r>
                      <a:r>
                        <a:rPr sz="1800" spc="-20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800" dirty="0">
                          <a:latin typeface="Arial"/>
                          <a:cs typeface="Arial"/>
                        </a:rPr>
                        <a:t>at</a:t>
                      </a:r>
                      <a:r>
                        <a:rPr sz="1800" spc="-15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800" dirty="0">
                          <a:latin typeface="Arial"/>
                          <a:cs typeface="Arial"/>
                        </a:rPr>
                        <a:t>start</a:t>
                      </a:r>
                      <a:r>
                        <a:rPr sz="1800" spc="-15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800" spc="-25" dirty="0">
                          <a:latin typeface="Arial"/>
                          <a:cs typeface="Arial"/>
                        </a:rPr>
                        <a:t>but </a:t>
                      </a:r>
                      <a:r>
                        <a:rPr sz="1800" spc="-10" dirty="0">
                          <a:latin typeface="Arial"/>
                          <a:cs typeface="Arial"/>
                        </a:rPr>
                        <a:t>stayed</a:t>
                      </a:r>
                      <a:endParaRPr sz="1800">
                        <a:latin typeface="Arial"/>
                        <a:cs typeface="Arial"/>
                      </a:endParaRPr>
                    </a:p>
                  </a:txBody>
                  <a:tcPr marL="0" marR="0" marT="46990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F1F1F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</a:tbl>
          </a:graphicData>
        </a:graphic>
      </p:graphicFrame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xfrm>
            <a:off x="411378" y="204736"/>
            <a:ext cx="7073265" cy="4826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dirty="0">
                <a:solidFill>
                  <a:schemeClr val="tx1"/>
                </a:solidFill>
              </a:rPr>
              <a:t>2.Difficul</a:t>
            </a:r>
            <a:r>
              <a:rPr lang="en-GB" dirty="0" err="1">
                <a:solidFill>
                  <a:schemeClr val="tx1"/>
                </a:solidFill>
              </a:rPr>
              <a:t>i</a:t>
            </a:r>
            <a:r>
              <a:rPr dirty="0">
                <a:solidFill>
                  <a:schemeClr val="tx1"/>
                </a:solidFill>
              </a:rPr>
              <a:t>ties</a:t>
            </a:r>
            <a:r>
              <a:rPr spc="-5" dirty="0">
                <a:solidFill>
                  <a:schemeClr val="tx1"/>
                </a:solidFill>
              </a:rPr>
              <a:t> </a:t>
            </a:r>
            <a:r>
              <a:rPr dirty="0">
                <a:solidFill>
                  <a:schemeClr val="tx1"/>
                </a:solidFill>
              </a:rPr>
              <a:t>working</a:t>
            </a:r>
            <a:r>
              <a:rPr spc="10" dirty="0">
                <a:solidFill>
                  <a:schemeClr val="tx1"/>
                </a:solidFill>
              </a:rPr>
              <a:t> </a:t>
            </a:r>
            <a:r>
              <a:rPr dirty="0">
                <a:solidFill>
                  <a:schemeClr val="tx1"/>
                </a:solidFill>
              </a:rPr>
              <a:t>in</a:t>
            </a:r>
            <a:r>
              <a:rPr spc="10" dirty="0">
                <a:solidFill>
                  <a:schemeClr val="tx1"/>
                </a:solidFill>
              </a:rPr>
              <a:t> </a:t>
            </a:r>
            <a:r>
              <a:rPr dirty="0">
                <a:solidFill>
                  <a:schemeClr val="tx1"/>
                </a:solidFill>
              </a:rPr>
              <a:t>a</a:t>
            </a:r>
            <a:r>
              <a:rPr spc="15" dirty="0">
                <a:solidFill>
                  <a:schemeClr val="tx1"/>
                </a:solidFill>
              </a:rPr>
              <a:t> </a:t>
            </a:r>
            <a:r>
              <a:rPr spc="-10" dirty="0">
                <a:solidFill>
                  <a:schemeClr val="tx1"/>
                </a:solidFill>
              </a:rPr>
              <a:t>group</a:t>
            </a: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ject 4"/>
          <p:cNvSpPr txBox="1"/>
          <p:nvPr/>
        </p:nvSpPr>
        <p:spPr>
          <a:xfrm>
            <a:off x="413905" y="1751154"/>
            <a:ext cx="152400" cy="1021715"/>
          </a:xfrm>
          <a:prstGeom prst="rect">
            <a:avLst/>
          </a:prstGeom>
        </p:spPr>
        <p:txBody>
          <a:bodyPr vert="horz" wrap="square" lIns="0" tIns="8382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660"/>
              </a:spcBef>
            </a:pPr>
            <a:endParaRPr sz="2800" dirty="0">
              <a:latin typeface="Arial"/>
              <a:cs typeface="Arial"/>
            </a:endParaRPr>
          </a:p>
          <a:p>
            <a:pPr marL="12700">
              <a:lnSpc>
                <a:spcPct val="100000"/>
              </a:lnSpc>
              <a:spcBef>
                <a:spcPts val="560"/>
              </a:spcBef>
            </a:pPr>
            <a:endParaRPr sz="2800" dirty="0">
              <a:latin typeface="Arial"/>
              <a:cs typeface="Arial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730135" y="843013"/>
            <a:ext cx="7578090" cy="54553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53035" marR="30480">
              <a:lnSpc>
                <a:spcPct val="100000"/>
              </a:lnSpc>
              <a:spcBef>
                <a:spcPts val="100"/>
              </a:spcBef>
              <a:tabLst>
                <a:tab pos="438150" algn="l"/>
                <a:tab pos="438784" algn="l"/>
              </a:tabLst>
            </a:pPr>
            <a:r>
              <a:rPr lang="en-GB" sz="2800" spc="-10" dirty="0">
                <a:latin typeface="Arial"/>
                <a:cs typeface="Arial"/>
              </a:rPr>
              <a:t>Chair or facilitator in a meeting:</a:t>
            </a:r>
          </a:p>
          <a:p>
            <a:pPr marL="438150" marR="30480" indent="-285115">
              <a:lnSpc>
                <a:spcPct val="100000"/>
              </a:lnSpc>
              <a:spcBef>
                <a:spcPts val="100"/>
              </a:spcBef>
              <a:buChar char="–"/>
              <a:tabLst>
                <a:tab pos="438150" algn="l"/>
                <a:tab pos="438784" algn="l"/>
              </a:tabLst>
            </a:pPr>
            <a:r>
              <a:rPr sz="2000" dirty="0">
                <a:latin typeface="Arial"/>
                <a:cs typeface="Arial"/>
              </a:rPr>
              <a:t>ensures</a:t>
            </a:r>
            <a:r>
              <a:rPr sz="2000" spc="-15" dirty="0">
                <a:latin typeface="Arial"/>
                <a:cs typeface="Arial"/>
              </a:rPr>
              <a:t> </a:t>
            </a:r>
            <a:r>
              <a:rPr sz="2000" dirty="0">
                <a:latin typeface="Arial"/>
                <a:cs typeface="Arial"/>
              </a:rPr>
              <a:t>everyone gets</a:t>
            </a:r>
            <a:r>
              <a:rPr sz="2000" spc="-5" dirty="0">
                <a:latin typeface="Arial"/>
                <a:cs typeface="Arial"/>
              </a:rPr>
              <a:t> </a:t>
            </a:r>
            <a:r>
              <a:rPr sz="2000" dirty="0">
                <a:latin typeface="Arial"/>
                <a:cs typeface="Arial"/>
              </a:rPr>
              <a:t>an opportunity to</a:t>
            </a:r>
            <a:r>
              <a:rPr sz="2000" spc="-5" dirty="0">
                <a:latin typeface="Arial"/>
                <a:cs typeface="Arial"/>
              </a:rPr>
              <a:t> </a:t>
            </a:r>
            <a:r>
              <a:rPr sz="2000" dirty="0">
                <a:latin typeface="Arial"/>
                <a:cs typeface="Arial"/>
              </a:rPr>
              <a:t>contribute in </a:t>
            </a:r>
            <a:r>
              <a:rPr sz="2000" spc="-10" dirty="0">
                <a:latin typeface="Arial"/>
                <a:cs typeface="Arial"/>
              </a:rPr>
              <a:t>meetings </a:t>
            </a:r>
            <a:r>
              <a:rPr sz="2000" dirty="0">
                <a:latin typeface="Arial"/>
                <a:cs typeface="Arial"/>
              </a:rPr>
              <a:t>and to</a:t>
            </a:r>
            <a:r>
              <a:rPr sz="2000" spc="-10" dirty="0">
                <a:latin typeface="Arial"/>
                <a:cs typeface="Arial"/>
              </a:rPr>
              <a:t> </a:t>
            </a:r>
            <a:r>
              <a:rPr sz="2000" spc="-20" dirty="0">
                <a:latin typeface="Arial"/>
                <a:cs typeface="Arial"/>
              </a:rPr>
              <a:t>task</a:t>
            </a:r>
            <a:endParaRPr sz="2000" dirty="0">
              <a:latin typeface="Arial"/>
              <a:cs typeface="Arial"/>
            </a:endParaRPr>
          </a:p>
          <a:p>
            <a:pPr marL="438150" indent="-285750">
              <a:lnSpc>
                <a:spcPct val="100000"/>
              </a:lnSpc>
              <a:spcBef>
                <a:spcPts val="400"/>
              </a:spcBef>
              <a:buChar char="–"/>
              <a:tabLst>
                <a:tab pos="438150" algn="l"/>
                <a:tab pos="438784" algn="l"/>
              </a:tabLst>
            </a:pPr>
            <a:r>
              <a:rPr sz="2000" dirty="0">
                <a:latin typeface="Arial"/>
                <a:cs typeface="Arial"/>
              </a:rPr>
              <a:t>ensures</a:t>
            </a:r>
            <a:r>
              <a:rPr sz="2000" spc="-15" dirty="0">
                <a:latin typeface="Arial"/>
                <a:cs typeface="Arial"/>
              </a:rPr>
              <a:t> </a:t>
            </a:r>
            <a:r>
              <a:rPr sz="2000" dirty="0">
                <a:latin typeface="Arial"/>
                <a:cs typeface="Arial"/>
              </a:rPr>
              <a:t>all</a:t>
            </a:r>
            <a:r>
              <a:rPr sz="2000" spc="-10" dirty="0">
                <a:latin typeface="Arial"/>
                <a:cs typeface="Arial"/>
              </a:rPr>
              <a:t> </a:t>
            </a:r>
            <a:r>
              <a:rPr sz="2000" dirty="0">
                <a:latin typeface="Arial"/>
                <a:cs typeface="Arial"/>
              </a:rPr>
              <a:t>important</a:t>
            </a:r>
            <a:r>
              <a:rPr sz="2000" spc="-10" dirty="0">
                <a:latin typeface="Arial"/>
                <a:cs typeface="Arial"/>
              </a:rPr>
              <a:t> </a:t>
            </a:r>
            <a:r>
              <a:rPr sz="2000" dirty="0">
                <a:latin typeface="Arial"/>
                <a:cs typeface="Arial"/>
              </a:rPr>
              <a:t>points </a:t>
            </a:r>
            <a:r>
              <a:rPr sz="2000" spc="-10" dirty="0">
                <a:latin typeface="Arial"/>
                <a:cs typeface="Arial"/>
              </a:rPr>
              <a:t>covered</a:t>
            </a:r>
            <a:endParaRPr sz="2000" dirty="0">
              <a:latin typeface="Arial"/>
              <a:cs typeface="Arial"/>
            </a:endParaRPr>
          </a:p>
          <a:p>
            <a:pPr marL="38100">
              <a:lnSpc>
                <a:spcPct val="100000"/>
              </a:lnSpc>
              <a:spcBef>
                <a:spcPts val="560"/>
              </a:spcBef>
            </a:pPr>
            <a:r>
              <a:rPr sz="2800" spc="-10" dirty="0">
                <a:latin typeface="Arial"/>
                <a:cs typeface="Arial"/>
              </a:rPr>
              <a:t>Note-</a:t>
            </a:r>
            <a:r>
              <a:rPr sz="2800" dirty="0">
                <a:latin typeface="Arial"/>
                <a:cs typeface="Arial"/>
              </a:rPr>
              <a:t>taker:</a:t>
            </a:r>
            <a:r>
              <a:rPr sz="2800" spc="50" dirty="0">
                <a:latin typeface="Arial"/>
                <a:cs typeface="Arial"/>
              </a:rPr>
              <a:t> </a:t>
            </a:r>
            <a:r>
              <a:rPr sz="2000" spc="-10" dirty="0">
                <a:latin typeface="Arial"/>
                <a:cs typeface="Arial"/>
              </a:rPr>
              <a:t>rotate?</a:t>
            </a:r>
            <a:endParaRPr sz="2000" dirty="0">
              <a:latin typeface="Arial"/>
              <a:cs typeface="Arial"/>
            </a:endParaRPr>
          </a:p>
          <a:p>
            <a:pPr marL="38100">
              <a:lnSpc>
                <a:spcPct val="100000"/>
              </a:lnSpc>
              <a:spcBef>
                <a:spcPts val="560"/>
              </a:spcBef>
            </a:pPr>
            <a:r>
              <a:rPr sz="2800" spc="-30" dirty="0">
                <a:latin typeface="Arial"/>
                <a:cs typeface="Arial"/>
              </a:rPr>
              <a:t>Time-</a:t>
            </a:r>
            <a:r>
              <a:rPr sz="2800" spc="-10" dirty="0">
                <a:latin typeface="Arial"/>
                <a:cs typeface="Arial"/>
              </a:rPr>
              <a:t>keeper:</a:t>
            </a:r>
            <a:endParaRPr lang="en-GB" sz="2800" spc="-10" dirty="0">
              <a:latin typeface="Arial"/>
              <a:cs typeface="Arial"/>
            </a:endParaRPr>
          </a:p>
          <a:p>
            <a:pPr marL="38100">
              <a:spcBef>
                <a:spcPts val="560"/>
              </a:spcBef>
            </a:pPr>
            <a:r>
              <a:rPr lang="en-GB" sz="2800" dirty="0">
                <a:latin typeface="Arial"/>
                <a:cs typeface="Arial"/>
              </a:rPr>
              <a:t> - keeps meetings </a:t>
            </a:r>
            <a:r>
              <a:rPr lang="en-GB" sz="2800" spc="-10" dirty="0">
                <a:latin typeface="Arial"/>
                <a:cs typeface="Arial"/>
              </a:rPr>
              <a:t>moving</a:t>
            </a:r>
          </a:p>
          <a:p>
            <a:pPr marL="38100">
              <a:lnSpc>
                <a:spcPct val="100000"/>
              </a:lnSpc>
              <a:spcBef>
                <a:spcPts val="655"/>
              </a:spcBef>
            </a:pPr>
            <a:r>
              <a:rPr lang="en-GB" sz="3600" dirty="0">
                <a:latin typeface="Arial"/>
                <a:cs typeface="Arial"/>
              </a:rPr>
              <a:t>Group</a:t>
            </a:r>
            <a:r>
              <a:rPr lang="en-GB" sz="3600" spc="10" dirty="0">
                <a:latin typeface="Arial"/>
                <a:cs typeface="Arial"/>
              </a:rPr>
              <a:t> </a:t>
            </a:r>
            <a:r>
              <a:rPr lang="en-GB" sz="3600" spc="-10" dirty="0">
                <a:latin typeface="Arial"/>
                <a:cs typeface="Arial"/>
              </a:rPr>
              <a:t>co-ordinator:</a:t>
            </a:r>
            <a:endParaRPr lang="en-GB" sz="3600" dirty="0">
              <a:latin typeface="Arial"/>
              <a:cs typeface="Arial"/>
            </a:endParaRPr>
          </a:p>
          <a:p>
            <a:pPr marL="438150" indent="-285750">
              <a:lnSpc>
                <a:spcPct val="100000"/>
              </a:lnSpc>
              <a:spcBef>
                <a:spcPts val="400"/>
              </a:spcBef>
              <a:buChar char="–"/>
              <a:tabLst>
                <a:tab pos="438150" algn="l"/>
                <a:tab pos="438784" algn="l"/>
              </a:tabLst>
            </a:pPr>
            <a:r>
              <a:rPr lang="en-GB" sz="2400" dirty="0">
                <a:latin typeface="Arial"/>
                <a:cs typeface="Arial"/>
              </a:rPr>
              <a:t>Schedule things</a:t>
            </a:r>
          </a:p>
          <a:p>
            <a:pPr marL="438150" indent="-285750">
              <a:lnSpc>
                <a:spcPct val="100000"/>
              </a:lnSpc>
              <a:spcBef>
                <a:spcPts val="400"/>
              </a:spcBef>
              <a:buChar char="–"/>
              <a:tabLst>
                <a:tab pos="438150" algn="l"/>
                <a:tab pos="438784" algn="l"/>
              </a:tabLst>
            </a:pPr>
            <a:r>
              <a:rPr lang="en-GB" sz="2400" dirty="0">
                <a:latin typeface="Arial"/>
                <a:cs typeface="Arial"/>
              </a:rPr>
              <a:t>Produces</a:t>
            </a:r>
            <a:r>
              <a:rPr lang="en-GB" sz="2400" spc="-5" dirty="0">
                <a:latin typeface="Arial"/>
                <a:cs typeface="Arial"/>
              </a:rPr>
              <a:t> </a:t>
            </a:r>
            <a:r>
              <a:rPr lang="en-GB" sz="2400" dirty="0">
                <a:latin typeface="Arial"/>
                <a:cs typeface="Arial"/>
              </a:rPr>
              <a:t>and</a:t>
            </a:r>
            <a:r>
              <a:rPr lang="en-GB" sz="2400" spc="-10" dirty="0">
                <a:latin typeface="Arial"/>
                <a:cs typeface="Arial"/>
              </a:rPr>
              <a:t> </a:t>
            </a:r>
            <a:r>
              <a:rPr lang="en-GB" sz="2400" dirty="0">
                <a:latin typeface="Arial"/>
                <a:cs typeface="Arial"/>
              </a:rPr>
              <a:t>distributes</a:t>
            </a:r>
            <a:r>
              <a:rPr lang="en-GB" sz="2400" spc="-5" dirty="0">
                <a:latin typeface="Arial"/>
                <a:cs typeface="Arial"/>
              </a:rPr>
              <a:t> </a:t>
            </a:r>
            <a:r>
              <a:rPr lang="en-GB" sz="2400" dirty="0">
                <a:latin typeface="Arial"/>
                <a:cs typeface="Arial"/>
              </a:rPr>
              <a:t>meeting notes</a:t>
            </a:r>
            <a:r>
              <a:rPr lang="en-GB" sz="2400" spc="-5" dirty="0">
                <a:latin typeface="Arial"/>
                <a:cs typeface="Arial"/>
              </a:rPr>
              <a:t> </a:t>
            </a:r>
            <a:r>
              <a:rPr lang="en-GB" sz="2400" dirty="0">
                <a:latin typeface="Arial"/>
                <a:cs typeface="Arial"/>
              </a:rPr>
              <a:t>and </a:t>
            </a:r>
            <a:r>
              <a:rPr lang="en-GB" sz="2400" spc="-10" dirty="0">
                <a:latin typeface="Arial"/>
                <a:cs typeface="Arial"/>
              </a:rPr>
              <a:t>agenda</a:t>
            </a:r>
            <a:endParaRPr lang="en-GB" sz="2400" dirty="0">
              <a:latin typeface="Arial"/>
              <a:cs typeface="Arial"/>
            </a:endParaRPr>
          </a:p>
          <a:p>
            <a:pPr marL="495300" indent="-457200">
              <a:spcBef>
                <a:spcPts val="560"/>
              </a:spcBef>
              <a:buFont typeface="Arial" panose="020B0604020202020204" pitchFamily="34" charset="0"/>
              <a:buChar char="•"/>
            </a:pPr>
            <a:endParaRPr lang="en-GB" sz="2800" dirty="0">
              <a:latin typeface="Arial"/>
              <a:cs typeface="Arial"/>
            </a:endParaRPr>
          </a:p>
          <a:p>
            <a:pPr marL="38100">
              <a:lnSpc>
                <a:spcPct val="100000"/>
              </a:lnSpc>
              <a:spcBef>
                <a:spcPts val="560"/>
              </a:spcBef>
            </a:pPr>
            <a:r>
              <a:rPr lang="en-GB" sz="2800" spc="-10" dirty="0">
                <a:latin typeface="Arial"/>
                <a:cs typeface="Arial"/>
              </a:rPr>
              <a:t>	</a:t>
            </a:r>
            <a:endParaRPr lang="en-GB" sz="2800" dirty="0">
              <a:latin typeface="Arial"/>
              <a:cs typeface="Arial"/>
            </a:endParaRPr>
          </a:p>
        </p:txBody>
      </p:sp>
      <p:sp>
        <p:nvSpPr>
          <p:cNvPr id="10" name="object 10"/>
          <p:cNvSpPr txBox="1"/>
          <p:nvPr/>
        </p:nvSpPr>
        <p:spPr>
          <a:xfrm>
            <a:off x="509154" y="360413"/>
            <a:ext cx="5663045" cy="47448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000" dirty="0">
                <a:solidFill>
                  <a:schemeClr val="tx1"/>
                </a:solidFill>
                <a:latin typeface="Arial Black"/>
                <a:cs typeface="Arial Black"/>
              </a:rPr>
              <a:t>3.Roles</a:t>
            </a:r>
            <a:r>
              <a:rPr sz="3000" spc="-40" dirty="0">
                <a:solidFill>
                  <a:schemeClr val="tx1"/>
                </a:solidFill>
                <a:latin typeface="Arial Black"/>
                <a:cs typeface="Arial Black"/>
              </a:rPr>
              <a:t> </a:t>
            </a:r>
            <a:r>
              <a:rPr sz="3000" dirty="0">
                <a:solidFill>
                  <a:schemeClr val="tx1"/>
                </a:solidFill>
                <a:latin typeface="Arial Black"/>
                <a:cs typeface="Arial Black"/>
              </a:rPr>
              <a:t>within</a:t>
            </a:r>
            <a:r>
              <a:rPr sz="3000" spc="-40" dirty="0">
                <a:solidFill>
                  <a:schemeClr val="tx1"/>
                </a:solidFill>
                <a:latin typeface="Arial Black"/>
                <a:cs typeface="Arial Black"/>
              </a:rPr>
              <a:t> </a:t>
            </a:r>
            <a:r>
              <a:rPr sz="3000" dirty="0">
                <a:solidFill>
                  <a:schemeClr val="tx1"/>
                </a:solidFill>
                <a:latin typeface="Arial Black"/>
                <a:cs typeface="Arial Black"/>
              </a:rPr>
              <a:t>a</a:t>
            </a:r>
            <a:r>
              <a:rPr sz="3000" spc="-40" dirty="0">
                <a:solidFill>
                  <a:schemeClr val="tx1"/>
                </a:solidFill>
                <a:latin typeface="Arial Black"/>
                <a:cs typeface="Arial Black"/>
              </a:rPr>
              <a:t> </a:t>
            </a:r>
            <a:r>
              <a:rPr sz="3000" spc="-20" dirty="0" err="1">
                <a:solidFill>
                  <a:schemeClr val="tx1"/>
                </a:solidFill>
                <a:latin typeface="Arial Black"/>
                <a:cs typeface="Arial Black"/>
              </a:rPr>
              <a:t>grou</a:t>
            </a:r>
            <a:r>
              <a:rPr lang="en-GB" sz="3000" spc="-20" dirty="0">
                <a:solidFill>
                  <a:schemeClr val="tx1"/>
                </a:solidFill>
                <a:latin typeface="Arial Black"/>
                <a:cs typeface="Arial Black"/>
              </a:rPr>
              <a:t>p</a:t>
            </a:r>
            <a:endParaRPr sz="3000" dirty="0">
              <a:solidFill>
                <a:schemeClr val="tx1"/>
              </a:solidFill>
              <a:latin typeface="Arial Black"/>
              <a:cs typeface="Arial Black"/>
            </a:endParaRP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475094" y="1107617"/>
            <a:ext cx="7918450" cy="401391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357505">
              <a:lnSpc>
                <a:spcPct val="100000"/>
              </a:lnSpc>
              <a:spcBef>
                <a:spcPts val="100"/>
              </a:spcBef>
            </a:pPr>
            <a:r>
              <a:rPr sz="3000" dirty="0">
                <a:solidFill>
                  <a:srgbClr val="7F7F7F"/>
                </a:solidFill>
                <a:latin typeface="Arial Black"/>
                <a:cs typeface="Arial Black"/>
              </a:rPr>
              <a:t>Activity</a:t>
            </a:r>
            <a:r>
              <a:rPr sz="3000" spc="-30" dirty="0">
                <a:solidFill>
                  <a:srgbClr val="7F7F7F"/>
                </a:solidFill>
                <a:latin typeface="Arial Black"/>
                <a:cs typeface="Arial Black"/>
              </a:rPr>
              <a:t> </a:t>
            </a:r>
            <a:r>
              <a:rPr sz="3000" dirty="0">
                <a:solidFill>
                  <a:srgbClr val="7F7F7F"/>
                </a:solidFill>
                <a:latin typeface="Arial Black"/>
                <a:cs typeface="Arial Black"/>
              </a:rPr>
              <a:t>2:</a:t>
            </a:r>
            <a:r>
              <a:rPr sz="3000" spc="-30" dirty="0">
                <a:solidFill>
                  <a:srgbClr val="7F7F7F"/>
                </a:solidFill>
                <a:latin typeface="Arial Black"/>
                <a:cs typeface="Arial Black"/>
              </a:rPr>
              <a:t> </a:t>
            </a:r>
            <a:r>
              <a:rPr sz="3000" dirty="0">
                <a:solidFill>
                  <a:srgbClr val="7F7F7F"/>
                </a:solidFill>
                <a:latin typeface="Arial Black"/>
                <a:cs typeface="Arial Black"/>
              </a:rPr>
              <a:t>Identifying</a:t>
            </a:r>
            <a:r>
              <a:rPr sz="3000" spc="-20" dirty="0">
                <a:solidFill>
                  <a:srgbClr val="7F7F7F"/>
                </a:solidFill>
                <a:latin typeface="Arial Black"/>
                <a:cs typeface="Arial Black"/>
              </a:rPr>
              <a:t> </a:t>
            </a:r>
            <a:r>
              <a:rPr sz="3000" dirty="0">
                <a:solidFill>
                  <a:srgbClr val="7F7F7F"/>
                </a:solidFill>
                <a:latin typeface="Arial Black"/>
                <a:cs typeface="Arial Black"/>
              </a:rPr>
              <a:t>and</a:t>
            </a:r>
            <a:r>
              <a:rPr sz="3000" spc="-15" dirty="0">
                <a:solidFill>
                  <a:srgbClr val="7F7F7F"/>
                </a:solidFill>
                <a:latin typeface="Arial Black"/>
                <a:cs typeface="Arial Black"/>
              </a:rPr>
              <a:t> </a:t>
            </a:r>
            <a:r>
              <a:rPr sz="3000" spc="-10" dirty="0">
                <a:solidFill>
                  <a:srgbClr val="7F7F7F"/>
                </a:solidFill>
                <a:latin typeface="Arial Black"/>
                <a:cs typeface="Arial Black"/>
              </a:rPr>
              <a:t>allocating roles</a:t>
            </a:r>
            <a:endParaRPr sz="3000" dirty="0">
              <a:latin typeface="Arial Black"/>
              <a:cs typeface="Arial Black"/>
            </a:endParaRPr>
          </a:p>
          <a:p>
            <a:pPr marL="526415" indent="-514350">
              <a:lnSpc>
                <a:spcPts val="2800"/>
              </a:lnSpc>
              <a:buAutoNum type="arabicPeriod"/>
              <a:tabLst>
                <a:tab pos="526415" algn="l"/>
                <a:tab pos="527050" algn="l"/>
              </a:tabLst>
            </a:pPr>
            <a:r>
              <a:rPr sz="2000" dirty="0">
                <a:latin typeface="Arial"/>
                <a:cs typeface="Arial"/>
              </a:rPr>
              <a:t>Form</a:t>
            </a:r>
            <a:r>
              <a:rPr sz="2000" spc="-30" dirty="0">
                <a:latin typeface="Arial"/>
                <a:cs typeface="Arial"/>
              </a:rPr>
              <a:t> </a:t>
            </a:r>
            <a:r>
              <a:rPr sz="2000" dirty="0">
                <a:latin typeface="Arial"/>
                <a:cs typeface="Arial"/>
              </a:rPr>
              <a:t>groups</a:t>
            </a:r>
            <a:r>
              <a:rPr sz="2000" spc="-10" dirty="0">
                <a:latin typeface="Arial"/>
                <a:cs typeface="Arial"/>
              </a:rPr>
              <a:t> </a:t>
            </a:r>
            <a:r>
              <a:rPr sz="2000" dirty="0">
                <a:latin typeface="Arial"/>
                <a:cs typeface="Arial"/>
              </a:rPr>
              <a:t>of</a:t>
            </a:r>
            <a:r>
              <a:rPr sz="2000" spc="-10" dirty="0">
                <a:latin typeface="Arial"/>
                <a:cs typeface="Arial"/>
              </a:rPr>
              <a:t> </a:t>
            </a:r>
            <a:r>
              <a:rPr sz="2000" spc="-20" dirty="0">
                <a:latin typeface="Arial"/>
                <a:cs typeface="Arial"/>
              </a:rPr>
              <a:t>four</a:t>
            </a:r>
            <a:endParaRPr sz="2000" dirty="0">
              <a:latin typeface="Arial"/>
              <a:cs typeface="Arial"/>
            </a:endParaRPr>
          </a:p>
          <a:p>
            <a:pPr marL="526415" marR="365760" indent="-514350">
              <a:lnSpc>
                <a:spcPts val="3350"/>
              </a:lnSpc>
              <a:spcBef>
                <a:spcPts val="680"/>
              </a:spcBef>
              <a:buAutoNum type="arabicPeriod"/>
              <a:tabLst>
                <a:tab pos="526415" algn="l"/>
                <a:tab pos="527050" algn="l"/>
              </a:tabLst>
            </a:pPr>
            <a:r>
              <a:rPr sz="2000" dirty="0">
                <a:latin typeface="Arial"/>
                <a:cs typeface="Arial"/>
              </a:rPr>
              <a:t>Each</a:t>
            </a:r>
            <a:r>
              <a:rPr sz="2000" spc="-25" dirty="0">
                <a:latin typeface="Arial"/>
                <a:cs typeface="Arial"/>
              </a:rPr>
              <a:t> </a:t>
            </a:r>
            <a:r>
              <a:rPr sz="2000" dirty="0">
                <a:latin typeface="Arial"/>
                <a:cs typeface="Arial"/>
              </a:rPr>
              <a:t>member</a:t>
            </a:r>
            <a:r>
              <a:rPr sz="2000" spc="-15" dirty="0">
                <a:latin typeface="Arial"/>
                <a:cs typeface="Arial"/>
              </a:rPr>
              <a:t> </a:t>
            </a:r>
            <a:r>
              <a:rPr sz="2000" dirty="0">
                <a:latin typeface="Arial"/>
                <a:cs typeface="Arial"/>
              </a:rPr>
              <a:t>of</a:t>
            </a:r>
            <a:r>
              <a:rPr sz="2000" spc="-15" dirty="0">
                <a:latin typeface="Arial"/>
                <a:cs typeface="Arial"/>
              </a:rPr>
              <a:t> </a:t>
            </a:r>
            <a:r>
              <a:rPr sz="2000" dirty="0">
                <a:latin typeface="Arial"/>
                <a:cs typeface="Arial"/>
              </a:rPr>
              <a:t>the</a:t>
            </a:r>
            <a:r>
              <a:rPr sz="2000" spc="-10" dirty="0">
                <a:latin typeface="Arial"/>
                <a:cs typeface="Arial"/>
              </a:rPr>
              <a:t> </a:t>
            </a:r>
            <a:r>
              <a:rPr sz="2000" dirty="0">
                <a:latin typeface="Arial"/>
                <a:cs typeface="Arial"/>
              </a:rPr>
              <a:t>group</a:t>
            </a:r>
            <a:r>
              <a:rPr sz="2000" spc="-15" dirty="0">
                <a:latin typeface="Arial"/>
                <a:cs typeface="Arial"/>
              </a:rPr>
              <a:t> </a:t>
            </a:r>
            <a:r>
              <a:rPr lang="en-GB" sz="2000" dirty="0">
                <a:latin typeface="Arial"/>
                <a:cs typeface="Arial"/>
              </a:rPr>
              <a:t>think</a:t>
            </a:r>
            <a:r>
              <a:rPr sz="2000" spc="-5" dirty="0">
                <a:latin typeface="Arial"/>
                <a:cs typeface="Arial"/>
              </a:rPr>
              <a:t> </a:t>
            </a:r>
            <a:r>
              <a:rPr sz="2000" dirty="0">
                <a:latin typeface="Arial"/>
                <a:cs typeface="Arial"/>
              </a:rPr>
              <a:t>about</a:t>
            </a:r>
            <a:r>
              <a:rPr sz="2000" spc="-15" dirty="0">
                <a:latin typeface="Arial"/>
                <a:cs typeface="Arial"/>
              </a:rPr>
              <a:t> </a:t>
            </a:r>
            <a:r>
              <a:rPr lang="en-GB" sz="2000" spc="-15" dirty="0">
                <a:latin typeface="Arial"/>
                <a:cs typeface="Arial"/>
              </a:rPr>
              <a:t>the given topic i.e., '</a:t>
            </a:r>
            <a:r>
              <a:rPr lang="en-GB" sz="1800" b="1" u="sng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Life is a Team Sport’ </a:t>
            </a:r>
          </a:p>
          <a:p>
            <a:pPr marL="526415" marR="344170" indent="-514350">
              <a:lnSpc>
                <a:spcPct val="100000"/>
              </a:lnSpc>
              <a:spcBef>
                <a:spcPts val="575"/>
              </a:spcBef>
              <a:buAutoNum type="arabicPeriod"/>
              <a:tabLst>
                <a:tab pos="526415" algn="l"/>
                <a:tab pos="527050" algn="l"/>
              </a:tabLst>
            </a:pPr>
            <a:r>
              <a:rPr sz="2000" dirty="0">
                <a:latin typeface="Arial"/>
                <a:cs typeface="Arial"/>
              </a:rPr>
              <a:t>Share</a:t>
            </a:r>
            <a:r>
              <a:rPr sz="2000" spc="-10" dirty="0">
                <a:latin typeface="Arial"/>
                <a:cs typeface="Arial"/>
              </a:rPr>
              <a:t> </a:t>
            </a:r>
            <a:r>
              <a:rPr sz="2000" dirty="0">
                <a:latin typeface="Arial"/>
                <a:cs typeface="Arial"/>
              </a:rPr>
              <a:t>your</a:t>
            </a:r>
            <a:r>
              <a:rPr sz="2000" spc="-15" dirty="0">
                <a:latin typeface="Arial"/>
                <a:cs typeface="Arial"/>
              </a:rPr>
              <a:t> </a:t>
            </a:r>
            <a:r>
              <a:rPr sz="2000" dirty="0">
                <a:latin typeface="Arial"/>
                <a:cs typeface="Arial"/>
              </a:rPr>
              <a:t>facts</a:t>
            </a:r>
            <a:r>
              <a:rPr sz="2000" spc="-10" dirty="0">
                <a:latin typeface="Arial"/>
                <a:cs typeface="Arial"/>
              </a:rPr>
              <a:t> </a:t>
            </a:r>
            <a:r>
              <a:rPr sz="2000" dirty="0">
                <a:latin typeface="Arial"/>
                <a:cs typeface="Arial"/>
              </a:rPr>
              <a:t>and</a:t>
            </a:r>
            <a:r>
              <a:rPr sz="2000" spc="-10" dirty="0">
                <a:latin typeface="Arial"/>
                <a:cs typeface="Arial"/>
              </a:rPr>
              <a:t> </a:t>
            </a:r>
            <a:r>
              <a:rPr sz="2000" dirty="0">
                <a:latin typeface="Arial"/>
                <a:cs typeface="Arial"/>
              </a:rPr>
              <a:t>pictures</a:t>
            </a:r>
            <a:r>
              <a:rPr sz="2000" spc="-5" dirty="0">
                <a:latin typeface="Arial"/>
                <a:cs typeface="Arial"/>
              </a:rPr>
              <a:t> </a:t>
            </a:r>
            <a:r>
              <a:rPr sz="2000" dirty="0">
                <a:latin typeface="Arial"/>
                <a:cs typeface="Arial"/>
              </a:rPr>
              <a:t>with</a:t>
            </a:r>
            <a:r>
              <a:rPr sz="2000" spc="-10" dirty="0">
                <a:latin typeface="Arial"/>
                <a:cs typeface="Arial"/>
              </a:rPr>
              <a:t> </a:t>
            </a:r>
            <a:r>
              <a:rPr sz="2000" dirty="0">
                <a:latin typeface="Arial"/>
                <a:cs typeface="Arial"/>
              </a:rPr>
              <a:t>the</a:t>
            </a:r>
            <a:r>
              <a:rPr sz="2000" spc="-10" dirty="0">
                <a:latin typeface="Arial"/>
                <a:cs typeface="Arial"/>
              </a:rPr>
              <a:t> </a:t>
            </a:r>
            <a:r>
              <a:rPr sz="2000" dirty="0">
                <a:latin typeface="Arial"/>
                <a:cs typeface="Arial"/>
              </a:rPr>
              <a:t>rest</a:t>
            </a:r>
            <a:r>
              <a:rPr sz="2000" spc="-10" dirty="0">
                <a:latin typeface="Arial"/>
                <a:cs typeface="Arial"/>
              </a:rPr>
              <a:t> </a:t>
            </a:r>
            <a:r>
              <a:rPr sz="2000" spc="-25" dirty="0">
                <a:latin typeface="Arial"/>
                <a:cs typeface="Arial"/>
              </a:rPr>
              <a:t>of </a:t>
            </a:r>
            <a:r>
              <a:rPr sz="2000" dirty="0">
                <a:latin typeface="Arial"/>
                <a:cs typeface="Arial"/>
              </a:rPr>
              <a:t>the</a:t>
            </a:r>
            <a:r>
              <a:rPr sz="2000" spc="-5" dirty="0">
                <a:latin typeface="Arial"/>
                <a:cs typeface="Arial"/>
              </a:rPr>
              <a:t> </a:t>
            </a:r>
            <a:r>
              <a:rPr sz="2000" spc="-10" dirty="0">
                <a:latin typeface="Arial"/>
                <a:cs typeface="Arial"/>
              </a:rPr>
              <a:t>group.</a:t>
            </a:r>
            <a:endParaRPr sz="2000" dirty="0">
              <a:latin typeface="Arial"/>
              <a:cs typeface="Arial"/>
            </a:endParaRPr>
          </a:p>
          <a:p>
            <a:pPr marL="526415" marR="362585" indent="-514350">
              <a:lnSpc>
                <a:spcPct val="100000"/>
              </a:lnSpc>
              <a:spcBef>
                <a:spcPts val="545"/>
              </a:spcBef>
              <a:buAutoNum type="arabicPeriod"/>
              <a:tabLst>
                <a:tab pos="526415" algn="l"/>
                <a:tab pos="527050" algn="l"/>
              </a:tabLst>
            </a:pPr>
            <a:r>
              <a:rPr sz="2000" dirty="0">
                <a:latin typeface="Arial"/>
                <a:cs typeface="Arial"/>
              </a:rPr>
              <a:t>Choose</a:t>
            </a:r>
            <a:r>
              <a:rPr sz="2000" spc="-20" dirty="0">
                <a:latin typeface="Arial"/>
                <a:cs typeface="Arial"/>
              </a:rPr>
              <a:t> </a:t>
            </a:r>
            <a:r>
              <a:rPr sz="2000" dirty="0">
                <a:latin typeface="Arial"/>
                <a:cs typeface="Arial"/>
              </a:rPr>
              <a:t>a</a:t>
            </a:r>
            <a:r>
              <a:rPr sz="2000" spc="-5" dirty="0">
                <a:latin typeface="Arial"/>
                <a:cs typeface="Arial"/>
              </a:rPr>
              <a:t> </a:t>
            </a:r>
            <a:r>
              <a:rPr sz="2000" dirty="0">
                <a:latin typeface="Arial"/>
                <a:cs typeface="Arial"/>
              </a:rPr>
              <a:t>speaker</a:t>
            </a:r>
            <a:r>
              <a:rPr sz="2000" spc="-5" dirty="0">
                <a:latin typeface="Arial"/>
                <a:cs typeface="Arial"/>
              </a:rPr>
              <a:t> </a:t>
            </a:r>
            <a:r>
              <a:rPr sz="2000" dirty="0">
                <a:latin typeface="Arial"/>
                <a:cs typeface="Arial"/>
              </a:rPr>
              <a:t>to</a:t>
            </a:r>
            <a:r>
              <a:rPr sz="2000" spc="-5" dirty="0">
                <a:latin typeface="Arial"/>
                <a:cs typeface="Arial"/>
              </a:rPr>
              <a:t> </a:t>
            </a:r>
            <a:r>
              <a:rPr sz="2000" dirty="0">
                <a:latin typeface="Arial"/>
                <a:cs typeface="Arial"/>
              </a:rPr>
              <a:t>present</a:t>
            </a:r>
            <a:r>
              <a:rPr sz="2000" spc="-5" dirty="0">
                <a:latin typeface="Arial"/>
                <a:cs typeface="Arial"/>
              </a:rPr>
              <a:t> </a:t>
            </a:r>
            <a:r>
              <a:rPr sz="2000" dirty="0">
                <a:latin typeface="Arial"/>
                <a:cs typeface="Arial"/>
              </a:rPr>
              <a:t>a</a:t>
            </a:r>
            <a:r>
              <a:rPr sz="2000" spc="-10" dirty="0">
                <a:latin typeface="Arial"/>
                <a:cs typeface="Arial"/>
              </a:rPr>
              <a:t> </a:t>
            </a:r>
            <a:r>
              <a:rPr sz="2000" dirty="0">
                <a:latin typeface="Arial"/>
                <a:cs typeface="Arial"/>
              </a:rPr>
              <a:t>picture</a:t>
            </a:r>
            <a:r>
              <a:rPr sz="2000" spc="-15" dirty="0">
                <a:latin typeface="Arial"/>
                <a:cs typeface="Arial"/>
              </a:rPr>
              <a:t> </a:t>
            </a:r>
            <a:r>
              <a:rPr sz="2000" dirty="0">
                <a:latin typeface="Arial"/>
                <a:cs typeface="Arial"/>
              </a:rPr>
              <a:t>and</a:t>
            </a:r>
            <a:r>
              <a:rPr sz="2000" spc="-5" dirty="0">
                <a:latin typeface="Arial"/>
                <a:cs typeface="Arial"/>
              </a:rPr>
              <a:t> </a:t>
            </a:r>
            <a:r>
              <a:rPr sz="2000" spc="-50" dirty="0">
                <a:latin typeface="Arial"/>
                <a:cs typeface="Arial"/>
              </a:rPr>
              <a:t>a </a:t>
            </a:r>
            <a:r>
              <a:rPr sz="2000" dirty="0">
                <a:latin typeface="Arial"/>
                <a:cs typeface="Arial"/>
              </a:rPr>
              <a:t>fact</a:t>
            </a:r>
            <a:r>
              <a:rPr sz="2000" spc="-15" dirty="0">
                <a:latin typeface="Arial"/>
                <a:cs typeface="Arial"/>
              </a:rPr>
              <a:t> </a:t>
            </a:r>
            <a:r>
              <a:rPr sz="2000" dirty="0">
                <a:latin typeface="Arial"/>
                <a:cs typeface="Arial"/>
              </a:rPr>
              <a:t>to</a:t>
            </a:r>
            <a:r>
              <a:rPr sz="2000" spc="-5" dirty="0">
                <a:latin typeface="Arial"/>
                <a:cs typeface="Arial"/>
              </a:rPr>
              <a:t> </a:t>
            </a:r>
            <a:r>
              <a:rPr sz="2000" dirty="0">
                <a:latin typeface="Arial"/>
                <a:cs typeface="Arial"/>
              </a:rPr>
              <a:t>the</a:t>
            </a:r>
            <a:r>
              <a:rPr sz="2000" spc="-5" dirty="0">
                <a:latin typeface="Arial"/>
                <a:cs typeface="Arial"/>
              </a:rPr>
              <a:t> </a:t>
            </a:r>
            <a:r>
              <a:rPr sz="2000" dirty="0">
                <a:latin typeface="Arial"/>
                <a:cs typeface="Arial"/>
              </a:rPr>
              <a:t>rest</a:t>
            </a:r>
            <a:r>
              <a:rPr sz="2000" spc="-5" dirty="0">
                <a:latin typeface="Arial"/>
                <a:cs typeface="Arial"/>
              </a:rPr>
              <a:t> </a:t>
            </a:r>
            <a:r>
              <a:rPr sz="2000" dirty="0">
                <a:latin typeface="Arial"/>
                <a:cs typeface="Arial"/>
              </a:rPr>
              <a:t>of</a:t>
            </a:r>
            <a:r>
              <a:rPr sz="2000" spc="-5" dirty="0">
                <a:latin typeface="Arial"/>
                <a:cs typeface="Arial"/>
              </a:rPr>
              <a:t> </a:t>
            </a:r>
            <a:r>
              <a:rPr sz="2000" dirty="0">
                <a:latin typeface="Arial"/>
                <a:cs typeface="Arial"/>
              </a:rPr>
              <a:t>the</a:t>
            </a:r>
            <a:r>
              <a:rPr sz="2000" spc="-5" dirty="0">
                <a:latin typeface="Arial"/>
                <a:cs typeface="Arial"/>
              </a:rPr>
              <a:t> </a:t>
            </a:r>
            <a:r>
              <a:rPr sz="2000" spc="-10" dirty="0">
                <a:latin typeface="Arial"/>
                <a:cs typeface="Arial"/>
              </a:rPr>
              <a:t>class.</a:t>
            </a:r>
            <a:endParaRPr sz="2000" dirty="0">
              <a:latin typeface="Arial"/>
              <a:cs typeface="Arial"/>
            </a:endParaRPr>
          </a:p>
          <a:p>
            <a:pPr marL="12700" marR="5080">
              <a:lnSpc>
                <a:spcPct val="100000"/>
              </a:lnSpc>
              <a:spcBef>
                <a:spcPts val="565"/>
              </a:spcBef>
            </a:pPr>
            <a:r>
              <a:rPr sz="2000" dirty="0">
                <a:latin typeface="Arial"/>
                <a:cs typeface="Arial"/>
              </a:rPr>
              <a:t>Why</a:t>
            </a:r>
            <a:r>
              <a:rPr sz="2000" spc="-20" dirty="0">
                <a:latin typeface="Arial"/>
                <a:cs typeface="Arial"/>
              </a:rPr>
              <a:t> </a:t>
            </a:r>
            <a:r>
              <a:rPr sz="2000" dirty="0">
                <a:latin typeface="Arial"/>
                <a:cs typeface="Arial"/>
              </a:rPr>
              <a:t>did</a:t>
            </a:r>
            <a:r>
              <a:rPr sz="2000" spc="-5" dirty="0">
                <a:latin typeface="Arial"/>
                <a:cs typeface="Arial"/>
              </a:rPr>
              <a:t> </a:t>
            </a:r>
            <a:r>
              <a:rPr sz="2000" dirty="0">
                <a:latin typeface="Arial"/>
                <a:cs typeface="Arial"/>
              </a:rPr>
              <a:t>you</a:t>
            </a:r>
            <a:r>
              <a:rPr sz="2000" spc="-5" dirty="0">
                <a:latin typeface="Arial"/>
                <a:cs typeface="Arial"/>
              </a:rPr>
              <a:t> </a:t>
            </a:r>
            <a:r>
              <a:rPr sz="2000" dirty="0">
                <a:latin typeface="Arial"/>
                <a:cs typeface="Arial"/>
              </a:rPr>
              <a:t>choose</a:t>
            </a:r>
            <a:r>
              <a:rPr sz="2000" spc="-15" dirty="0">
                <a:latin typeface="Arial"/>
                <a:cs typeface="Arial"/>
              </a:rPr>
              <a:t> </a:t>
            </a:r>
            <a:r>
              <a:rPr sz="2000" dirty="0">
                <a:latin typeface="Arial"/>
                <a:cs typeface="Arial"/>
              </a:rPr>
              <a:t>these</a:t>
            </a:r>
            <a:r>
              <a:rPr sz="2000" spc="-5" dirty="0">
                <a:latin typeface="Arial"/>
                <a:cs typeface="Arial"/>
              </a:rPr>
              <a:t> </a:t>
            </a:r>
            <a:r>
              <a:rPr sz="2000" dirty="0">
                <a:latin typeface="Arial"/>
                <a:cs typeface="Arial"/>
              </a:rPr>
              <a:t>individuals</a:t>
            </a:r>
            <a:r>
              <a:rPr sz="2000" spc="-5" dirty="0">
                <a:latin typeface="Arial"/>
                <a:cs typeface="Arial"/>
              </a:rPr>
              <a:t> </a:t>
            </a:r>
            <a:r>
              <a:rPr sz="2000" dirty="0">
                <a:latin typeface="Arial"/>
                <a:cs typeface="Arial"/>
              </a:rPr>
              <a:t>to</a:t>
            </a:r>
            <a:r>
              <a:rPr sz="2000" spc="-5" dirty="0">
                <a:latin typeface="Arial"/>
                <a:cs typeface="Arial"/>
              </a:rPr>
              <a:t> </a:t>
            </a:r>
            <a:r>
              <a:rPr sz="2000" dirty="0">
                <a:latin typeface="Arial"/>
                <a:cs typeface="Arial"/>
              </a:rPr>
              <a:t>speak,</a:t>
            </a:r>
            <a:r>
              <a:rPr sz="2000" spc="-5" dirty="0">
                <a:latin typeface="Arial"/>
                <a:cs typeface="Arial"/>
              </a:rPr>
              <a:t> </a:t>
            </a:r>
            <a:r>
              <a:rPr sz="2000" spc="-25" dirty="0">
                <a:latin typeface="Arial"/>
                <a:cs typeface="Arial"/>
              </a:rPr>
              <a:t>or </a:t>
            </a:r>
            <a:r>
              <a:rPr sz="2000" dirty="0">
                <a:latin typeface="Arial"/>
                <a:cs typeface="Arial"/>
              </a:rPr>
              <a:t>their</a:t>
            </a:r>
            <a:r>
              <a:rPr sz="2000" spc="-10" dirty="0">
                <a:latin typeface="Arial"/>
                <a:cs typeface="Arial"/>
              </a:rPr>
              <a:t> </a:t>
            </a:r>
            <a:r>
              <a:rPr sz="2000" dirty="0">
                <a:latin typeface="Arial"/>
                <a:cs typeface="Arial"/>
              </a:rPr>
              <a:t>picture</a:t>
            </a:r>
            <a:r>
              <a:rPr sz="2000" spc="-5" dirty="0">
                <a:latin typeface="Arial"/>
                <a:cs typeface="Arial"/>
              </a:rPr>
              <a:t> </a:t>
            </a:r>
            <a:r>
              <a:rPr sz="2000" dirty="0">
                <a:latin typeface="Arial"/>
                <a:cs typeface="Arial"/>
              </a:rPr>
              <a:t>or</a:t>
            </a:r>
            <a:r>
              <a:rPr sz="2000" spc="5" dirty="0">
                <a:latin typeface="Arial"/>
                <a:cs typeface="Arial"/>
              </a:rPr>
              <a:t> </a:t>
            </a:r>
            <a:r>
              <a:rPr sz="2000" spc="-20" dirty="0">
                <a:latin typeface="Arial"/>
                <a:cs typeface="Arial"/>
              </a:rPr>
              <a:t>fact?</a:t>
            </a:r>
            <a:endParaRPr sz="2000" dirty="0">
              <a:latin typeface="Arial"/>
              <a:cs typeface="Arial"/>
            </a:endParaRPr>
          </a:p>
        </p:txBody>
      </p:sp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xfrm>
            <a:off x="436994" y="457200"/>
            <a:ext cx="5278006" cy="4826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dirty="0">
                <a:solidFill>
                  <a:schemeClr val="tx1"/>
                </a:solidFill>
              </a:rPr>
              <a:t>3.</a:t>
            </a:r>
            <a:r>
              <a:rPr lang="en-GB" dirty="0">
                <a:solidFill>
                  <a:schemeClr val="tx1"/>
                </a:solidFill>
              </a:rPr>
              <a:t> </a:t>
            </a:r>
            <a:r>
              <a:rPr dirty="0">
                <a:solidFill>
                  <a:schemeClr val="tx1"/>
                </a:solidFill>
              </a:rPr>
              <a:t>Roles</a:t>
            </a:r>
            <a:r>
              <a:rPr spc="-40" dirty="0">
                <a:solidFill>
                  <a:schemeClr val="tx1"/>
                </a:solidFill>
              </a:rPr>
              <a:t> </a:t>
            </a:r>
            <a:r>
              <a:rPr dirty="0">
                <a:solidFill>
                  <a:schemeClr val="tx1"/>
                </a:solidFill>
              </a:rPr>
              <a:t>within</a:t>
            </a:r>
            <a:r>
              <a:rPr spc="-40" dirty="0">
                <a:solidFill>
                  <a:schemeClr val="tx1"/>
                </a:solidFill>
              </a:rPr>
              <a:t> </a:t>
            </a:r>
            <a:r>
              <a:rPr dirty="0">
                <a:solidFill>
                  <a:schemeClr val="tx1"/>
                </a:solidFill>
              </a:rPr>
              <a:t>a</a:t>
            </a:r>
            <a:r>
              <a:rPr spc="-40" dirty="0">
                <a:solidFill>
                  <a:schemeClr val="tx1"/>
                </a:solidFill>
              </a:rPr>
              <a:t> </a:t>
            </a:r>
            <a:r>
              <a:rPr spc="-20" dirty="0" err="1">
                <a:solidFill>
                  <a:schemeClr val="tx1"/>
                </a:solidFill>
              </a:rPr>
              <a:t>grou</a:t>
            </a:r>
            <a:r>
              <a:rPr lang="en-GB" spc="-20" dirty="0">
                <a:solidFill>
                  <a:schemeClr val="tx1"/>
                </a:solidFill>
              </a:rPr>
              <a:t>p</a:t>
            </a:r>
            <a:endParaRPr spc="-20" dirty="0">
              <a:solidFill>
                <a:schemeClr val="tx1"/>
              </a:solidFill>
            </a:endParaRP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459625" y="1435214"/>
            <a:ext cx="3301365" cy="4826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000" dirty="0">
                <a:solidFill>
                  <a:srgbClr val="7F7F7F"/>
                </a:solidFill>
                <a:latin typeface="Arial Black"/>
                <a:cs typeface="Arial Black"/>
              </a:rPr>
              <a:t>Allocating</a:t>
            </a:r>
            <a:r>
              <a:rPr sz="3000" spc="-90" dirty="0">
                <a:solidFill>
                  <a:srgbClr val="7F7F7F"/>
                </a:solidFill>
                <a:latin typeface="Arial Black"/>
                <a:cs typeface="Arial Black"/>
              </a:rPr>
              <a:t> </a:t>
            </a:r>
            <a:r>
              <a:rPr sz="3000" spc="-20" dirty="0">
                <a:solidFill>
                  <a:srgbClr val="7F7F7F"/>
                </a:solidFill>
                <a:latin typeface="Arial Black"/>
                <a:cs typeface="Arial Black"/>
              </a:rPr>
              <a:t>roles</a:t>
            </a:r>
            <a:endParaRPr sz="3000">
              <a:latin typeface="Arial Black"/>
              <a:cs typeface="Arial Black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1374025" y="3102736"/>
            <a:ext cx="6340475" cy="999490"/>
          </a:xfrm>
          <a:prstGeom prst="rect">
            <a:avLst/>
          </a:prstGeom>
        </p:spPr>
        <p:txBody>
          <a:bodyPr vert="horz" wrap="square" lIns="0" tIns="26669" rIns="0" bIns="0" rtlCol="0">
            <a:spAutoFit/>
          </a:bodyPr>
          <a:lstStyle/>
          <a:p>
            <a:pPr marL="635000" marR="5080" indent="-622935">
              <a:lnSpc>
                <a:spcPts val="3829"/>
              </a:lnSpc>
              <a:spcBef>
                <a:spcPts val="209"/>
              </a:spcBef>
            </a:pPr>
            <a:r>
              <a:rPr sz="3200" dirty="0">
                <a:latin typeface="Arial"/>
                <a:cs typeface="Arial"/>
              </a:rPr>
              <a:t>Get</a:t>
            </a:r>
            <a:r>
              <a:rPr sz="3200" spc="-35" dirty="0">
                <a:latin typeface="Arial"/>
                <a:cs typeface="Arial"/>
              </a:rPr>
              <a:t> </a:t>
            </a:r>
            <a:r>
              <a:rPr sz="3200" dirty="0">
                <a:latin typeface="Arial"/>
                <a:cs typeface="Arial"/>
              </a:rPr>
              <a:t>to</a:t>
            </a:r>
            <a:r>
              <a:rPr sz="3200" spc="-30" dirty="0">
                <a:latin typeface="Arial"/>
                <a:cs typeface="Arial"/>
              </a:rPr>
              <a:t> </a:t>
            </a:r>
            <a:r>
              <a:rPr sz="3200" dirty="0">
                <a:latin typeface="Arial"/>
                <a:cs typeface="Arial"/>
              </a:rPr>
              <a:t>know</a:t>
            </a:r>
            <a:r>
              <a:rPr sz="3200" spc="-10" dirty="0">
                <a:latin typeface="Arial"/>
                <a:cs typeface="Arial"/>
              </a:rPr>
              <a:t> </a:t>
            </a:r>
            <a:r>
              <a:rPr sz="3200" dirty="0">
                <a:latin typeface="Arial"/>
                <a:cs typeface="Arial"/>
              </a:rPr>
              <a:t>your</a:t>
            </a:r>
            <a:r>
              <a:rPr sz="3200" spc="-25" dirty="0">
                <a:latin typeface="Arial"/>
                <a:cs typeface="Arial"/>
              </a:rPr>
              <a:t> </a:t>
            </a:r>
            <a:r>
              <a:rPr sz="3200" dirty="0">
                <a:latin typeface="Arial"/>
                <a:cs typeface="Arial"/>
              </a:rPr>
              <a:t>group</a:t>
            </a:r>
            <a:r>
              <a:rPr sz="3200" spc="-20" dirty="0">
                <a:latin typeface="Arial"/>
                <a:cs typeface="Arial"/>
              </a:rPr>
              <a:t> </a:t>
            </a:r>
            <a:r>
              <a:rPr sz="3200" dirty="0">
                <a:latin typeface="Arial"/>
                <a:cs typeface="Arial"/>
              </a:rPr>
              <a:t>to</a:t>
            </a:r>
            <a:r>
              <a:rPr sz="3200" spc="-25" dirty="0">
                <a:latin typeface="Arial"/>
                <a:cs typeface="Arial"/>
              </a:rPr>
              <a:t> </a:t>
            </a:r>
            <a:r>
              <a:rPr sz="3200" dirty="0">
                <a:latin typeface="Arial"/>
                <a:cs typeface="Arial"/>
              </a:rPr>
              <a:t>work</a:t>
            </a:r>
            <a:r>
              <a:rPr sz="3200" spc="-10" dirty="0">
                <a:latin typeface="Arial"/>
                <a:cs typeface="Arial"/>
              </a:rPr>
              <a:t> </a:t>
            </a:r>
            <a:r>
              <a:rPr sz="3200" spc="-25" dirty="0">
                <a:latin typeface="Arial"/>
                <a:cs typeface="Arial"/>
              </a:rPr>
              <a:t>out </a:t>
            </a:r>
            <a:r>
              <a:rPr sz="3200" dirty="0">
                <a:latin typeface="Arial"/>
                <a:cs typeface="Arial"/>
              </a:rPr>
              <a:t>individual</a:t>
            </a:r>
            <a:r>
              <a:rPr sz="3200" spc="-50" dirty="0">
                <a:latin typeface="Arial"/>
                <a:cs typeface="Arial"/>
              </a:rPr>
              <a:t> </a:t>
            </a:r>
            <a:r>
              <a:rPr sz="3200" dirty="0">
                <a:latin typeface="Arial"/>
                <a:cs typeface="Arial"/>
              </a:rPr>
              <a:t>skills</a:t>
            </a:r>
            <a:r>
              <a:rPr sz="3200" spc="-35" dirty="0">
                <a:latin typeface="Arial"/>
                <a:cs typeface="Arial"/>
              </a:rPr>
              <a:t> </a:t>
            </a:r>
            <a:r>
              <a:rPr sz="3200" dirty="0">
                <a:latin typeface="Arial"/>
                <a:cs typeface="Arial"/>
              </a:rPr>
              <a:t>and</a:t>
            </a:r>
            <a:r>
              <a:rPr sz="3200" spc="-45" dirty="0">
                <a:latin typeface="Arial"/>
                <a:cs typeface="Arial"/>
              </a:rPr>
              <a:t> </a:t>
            </a:r>
            <a:r>
              <a:rPr sz="3200" spc="-10" dirty="0">
                <a:latin typeface="Arial"/>
                <a:cs typeface="Arial"/>
              </a:rPr>
              <a:t>qualities</a:t>
            </a:r>
            <a:endParaRPr sz="3200">
              <a:latin typeface="Arial"/>
              <a:cs typeface="Arial"/>
            </a:endParaRPr>
          </a:p>
        </p:txBody>
      </p:sp>
      <p:sp>
        <p:nvSpPr>
          <p:cNvPr id="4" name="object 4"/>
          <p:cNvSpPr txBox="1">
            <a:spLocks noGrp="1"/>
          </p:cNvSpPr>
          <p:nvPr>
            <p:ph type="title"/>
          </p:nvPr>
        </p:nvSpPr>
        <p:spPr>
          <a:xfrm>
            <a:off x="-4191000" y="524807"/>
            <a:ext cx="9596095" cy="635892"/>
          </a:xfrm>
          <a:prstGeom prst="rect">
            <a:avLst/>
          </a:prstGeom>
        </p:spPr>
        <p:txBody>
          <a:bodyPr vert="horz" wrap="square" lIns="0" tIns="172542" rIns="0" bIns="0" rtlCol="0">
            <a:spAutoFit/>
          </a:bodyPr>
          <a:lstStyle/>
          <a:p>
            <a:pPr marL="4514215" algn="l">
              <a:lnSpc>
                <a:spcPct val="100000"/>
              </a:lnSpc>
              <a:spcBef>
                <a:spcPts val="100"/>
              </a:spcBef>
            </a:pPr>
            <a:r>
              <a:rPr dirty="0">
                <a:solidFill>
                  <a:schemeClr val="tx1"/>
                </a:solidFill>
              </a:rPr>
              <a:t>3.Roles</a:t>
            </a:r>
            <a:r>
              <a:rPr spc="-40" dirty="0">
                <a:solidFill>
                  <a:schemeClr val="tx1"/>
                </a:solidFill>
              </a:rPr>
              <a:t> </a:t>
            </a:r>
            <a:r>
              <a:rPr dirty="0">
                <a:solidFill>
                  <a:schemeClr val="tx1"/>
                </a:solidFill>
              </a:rPr>
              <a:t>within</a:t>
            </a:r>
            <a:r>
              <a:rPr spc="-40" dirty="0">
                <a:solidFill>
                  <a:schemeClr val="tx1"/>
                </a:solidFill>
              </a:rPr>
              <a:t> </a:t>
            </a:r>
            <a:r>
              <a:rPr dirty="0">
                <a:solidFill>
                  <a:schemeClr val="tx1"/>
                </a:solidFill>
              </a:rPr>
              <a:t>a</a:t>
            </a:r>
            <a:r>
              <a:rPr spc="-40" dirty="0">
                <a:solidFill>
                  <a:schemeClr val="tx1"/>
                </a:solidFill>
              </a:rPr>
              <a:t> </a:t>
            </a:r>
            <a:r>
              <a:rPr spc="-20" dirty="0" err="1">
                <a:solidFill>
                  <a:schemeClr val="tx1"/>
                </a:solidFill>
              </a:rPr>
              <a:t>grou</a:t>
            </a:r>
            <a:r>
              <a:rPr lang="en-GB" spc="-20" dirty="0">
                <a:solidFill>
                  <a:schemeClr val="tx1"/>
                </a:solidFill>
              </a:rPr>
              <a:t>p</a:t>
            </a:r>
            <a:endParaRPr spc="-20" dirty="0">
              <a:solidFill>
                <a:schemeClr val="tx1"/>
              </a:solidFill>
            </a:endParaRPr>
          </a:p>
        </p:txBody>
      </p:sp>
      <p:grpSp>
        <p:nvGrpSpPr>
          <p:cNvPr id="5" name="object 5"/>
          <p:cNvGrpSpPr/>
          <p:nvPr/>
        </p:nvGrpSpPr>
        <p:grpSpPr>
          <a:xfrm>
            <a:off x="6588366" y="3932999"/>
            <a:ext cx="1696085" cy="2382520"/>
            <a:chOff x="6588366" y="3932999"/>
            <a:chExt cx="1696085" cy="2382520"/>
          </a:xfrm>
        </p:grpSpPr>
        <p:sp>
          <p:nvSpPr>
            <p:cNvPr id="6" name="object 6"/>
            <p:cNvSpPr/>
            <p:nvPr/>
          </p:nvSpPr>
          <p:spPr>
            <a:xfrm>
              <a:off x="6998398" y="4041000"/>
              <a:ext cx="553720" cy="205104"/>
            </a:xfrm>
            <a:custGeom>
              <a:avLst/>
              <a:gdLst/>
              <a:ahLst/>
              <a:cxnLst/>
              <a:rect l="l" t="t" r="r" b="b"/>
              <a:pathLst>
                <a:path w="553720" h="205104">
                  <a:moveTo>
                    <a:pt x="513359" y="0"/>
                  </a:moveTo>
                  <a:lnTo>
                    <a:pt x="496087" y="4318"/>
                  </a:lnTo>
                  <a:lnTo>
                    <a:pt x="488162" y="21234"/>
                  </a:lnTo>
                  <a:lnTo>
                    <a:pt x="484200" y="43561"/>
                  </a:lnTo>
                  <a:lnTo>
                    <a:pt x="478078" y="61556"/>
                  </a:lnTo>
                  <a:lnTo>
                    <a:pt x="453961" y="66598"/>
                  </a:lnTo>
                  <a:lnTo>
                    <a:pt x="433806" y="67678"/>
                  </a:lnTo>
                  <a:lnTo>
                    <a:pt x="426605" y="93954"/>
                  </a:lnTo>
                  <a:lnTo>
                    <a:pt x="405358" y="74879"/>
                  </a:lnTo>
                  <a:lnTo>
                    <a:pt x="330847" y="54356"/>
                  </a:lnTo>
                  <a:lnTo>
                    <a:pt x="250926" y="37439"/>
                  </a:lnTo>
                  <a:lnTo>
                    <a:pt x="182524" y="34201"/>
                  </a:lnTo>
                  <a:lnTo>
                    <a:pt x="122758" y="42125"/>
                  </a:lnTo>
                  <a:lnTo>
                    <a:pt x="73444" y="55435"/>
                  </a:lnTo>
                  <a:lnTo>
                    <a:pt x="28079" y="70561"/>
                  </a:lnTo>
                  <a:lnTo>
                    <a:pt x="1803" y="123113"/>
                  </a:lnTo>
                  <a:lnTo>
                    <a:pt x="0" y="145440"/>
                  </a:lnTo>
                  <a:lnTo>
                    <a:pt x="3606" y="165595"/>
                  </a:lnTo>
                  <a:lnTo>
                    <a:pt x="20878" y="182880"/>
                  </a:lnTo>
                  <a:lnTo>
                    <a:pt x="47167" y="186474"/>
                  </a:lnTo>
                  <a:lnTo>
                    <a:pt x="114846" y="181444"/>
                  </a:lnTo>
                  <a:lnTo>
                    <a:pt x="131038" y="163436"/>
                  </a:lnTo>
                  <a:lnTo>
                    <a:pt x="123837" y="133197"/>
                  </a:lnTo>
                  <a:lnTo>
                    <a:pt x="106565" y="113042"/>
                  </a:lnTo>
                  <a:lnTo>
                    <a:pt x="106565" y="98996"/>
                  </a:lnTo>
                  <a:lnTo>
                    <a:pt x="147967" y="80645"/>
                  </a:lnTo>
                  <a:lnTo>
                    <a:pt x="198361" y="79921"/>
                  </a:lnTo>
                  <a:lnTo>
                    <a:pt x="264236" y="87845"/>
                  </a:lnTo>
                  <a:lnTo>
                    <a:pt x="315722" y="109080"/>
                  </a:lnTo>
                  <a:lnTo>
                    <a:pt x="341998" y="123113"/>
                  </a:lnTo>
                  <a:lnTo>
                    <a:pt x="339839" y="137160"/>
                  </a:lnTo>
                  <a:lnTo>
                    <a:pt x="334797" y="159473"/>
                  </a:lnTo>
                  <a:lnTo>
                    <a:pt x="338759" y="187921"/>
                  </a:lnTo>
                  <a:lnTo>
                    <a:pt x="366839" y="200875"/>
                  </a:lnTo>
                  <a:lnTo>
                    <a:pt x="424446" y="204838"/>
                  </a:lnTo>
                  <a:lnTo>
                    <a:pt x="466204" y="180721"/>
                  </a:lnTo>
                  <a:lnTo>
                    <a:pt x="473036" y="157314"/>
                  </a:lnTo>
                  <a:lnTo>
                    <a:pt x="460806" y="120954"/>
                  </a:lnTo>
                  <a:lnTo>
                    <a:pt x="440639" y="101879"/>
                  </a:lnTo>
                  <a:lnTo>
                    <a:pt x="442798" y="79921"/>
                  </a:lnTo>
                  <a:lnTo>
                    <a:pt x="465124" y="75603"/>
                  </a:lnTo>
                  <a:lnTo>
                    <a:pt x="487083" y="68402"/>
                  </a:lnTo>
                  <a:lnTo>
                    <a:pt x="494284" y="37439"/>
                  </a:lnTo>
                  <a:lnTo>
                    <a:pt x="511200" y="14033"/>
                  </a:lnTo>
                  <a:lnTo>
                    <a:pt x="553681" y="19075"/>
                  </a:lnTo>
                  <a:lnTo>
                    <a:pt x="552958" y="7200"/>
                  </a:lnTo>
                  <a:lnTo>
                    <a:pt x="513359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7" name="object 7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6588366" y="3932999"/>
              <a:ext cx="1695589" cy="2382126"/>
            </a:xfrm>
            <a:prstGeom prst="rect">
              <a:avLst/>
            </a:prstGeom>
          </p:spPr>
        </p:pic>
      </p:grp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233705" y="1211218"/>
            <a:ext cx="4907915" cy="3434273"/>
          </a:xfrm>
          <a:prstGeom prst="rect">
            <a:avLst/>
          </a:prstGeom>
        </p:spPr>
        <p:txBody>
          <a:bodyPr vert="horz" wrap="square" lIns="0" tIns="93980" rIns="0" bIns="0" rtlCol="0">
            <a:spAutoFit/>
          </a:bodyPr>
          <a:lstStyle/>
          <a:p>
            <a:pPr marL="380365" indent="-342900">
              <a:lnSpc>
                <a:spcPct val="100000"/>
              </a:lnSpc>
              <a:spcBef>
                <a:spcPts val="740"/>
              </a:spcBef>
              <a:buChar char="•"/>
              <a:tabLst>
                <a:tab pos="380365" algn="l"/>
                <a:tab pos="381000" algn="l"/>
              </a:tabLst>
            </a:pPr>
            <a:r>
              <a:rPr lang="en-GB" sz="3200" dirty="0">
                <a:latin typeface="Arial"/>
                <a:cs typeface="Arial"/>
              </a:rPr>
              <a:t>A</a:t>
            </a:r>
            <a:r>
              <a:rPr sz="3200" dirty="0" err="1">
                <a:latin typeface="Arial"/>
                <a:cs typeface="Arial"/>
              </a:rPr>
              <a:t>ctive</a:t>
            </a:r>
            <a:r>
              <a:rPr sz="3200" spc="-40" dirty="0">
                <a:latin typeface="Arial"/>
                <a:cs typeface="Arial"/>
              </a:rPr>
              <a:t> </a:t>
            </a:r>
            <a:r>
              <a:rPr sz="3200" spc="-10" dirty="0">
                <a:latin typeface="Arial"/>
                <a:cs typeface="Arial"/>
              </a:rPr>
              <a:t>listening</a:t>
            </a:r>
            <a:endParaRPr sz="3200" dirty="0">
              <a:latin typeface="Arial"/>
              <a:cs typeface="Arial"/>
            </a:endParaRPr>
          </a:p>
          <a:p>
            <a:pPr marL="380365" indent="-342900">
              <a:lnSpc>
                <a:spcPct val="100000"/>
              </a:lnSpc>
              <a:spcBef>
                <a:spcPts val="640"/>
              </a:spcBef>
              <a:buChar char="•"/>
              <a:tabLst>
                <a:tab pos="380365" algn="l"/>
                <a:tab pos="381000" algn="l"/>
              </a:tabLst>
            </a:pPr>
            <a:r>
              <a:rPr lang="en-GB" sz="3200" spc="-10" dirty="0">
                <a:latin typeface="Arial"/>
                <a:cs typeface="Arial"/>
              </a:rPr>
              <a:t>C</a:t>
            </a:r>
            <a:r>
              <a:rPr sz="3200" spc="-10" dirty="0" err="1">
                <a:latin typeface="Arial"/>
                <a:cs typeface="Arial"/>
              </a:rPr>
              <a:t>ommunication</a:t>
            </a:r>
            <a:endParaRPr sz="3200" dirty="0">
              <a:latin typeface="Arial"/>
              <a:cs typeface="Arial"/>
            </a:endParaRPr>
          </a:p>
          <a:p>
            <a:pPr marL="380365" indent="-342900">
              <a:lnSpc>
                <a:spcPct val="100000"/>
              </a:lnSpc>
              <a:spcBef>
                <a:spcPts val="640"/>
              </a:spcBef>
              <a:buChar char="•"/>
              <a:tabLst>
                <a:tab pos="380365" algn="l"/>
                <a:tab pos="381000" algn="l"/>
              </a:tabLst>
            </a:pPr>
            <a:r>
              <a:rPr lang="en-GB" sz="3200" dirty="0">
                <a:latin typeface="Arial"/>
                <a:cs typeface="Arial"/>
              </a:rPr>
              <a:t>S</a:t>
            </a:r>
            <a:r>
              <a:rPr sz="3200" dirty="0" err="1">
                <a:latin typeface="Arial"/>
                <a:cs typeface="Arial"/>
              </a:rPr>
              <a:t>ocial</a:t>
            </a:r>
            <a:r>
              <a:rPr sz="3200" spc="-30" dirty="0">
                <a:latin typeface="Arial"/>
                <a:cs typeface="Arial"/>
              </a:rPr>
              <a:t> </a:t>
            </a:r>
            <a:r>
              <a:rPr sz="3200" spc="-10" dirty="0">
                <a:latin typeface="Arial"/>
                <a:cs typeface="Arial"/>
              </a:rPr>
              <a:t>perceptiveness</a:t>
            </a:r>
            <a:endParaRPr sz="3200" dirty="0">
              <a:latin typeface="Arial"/>
              <a:cs typeface="Arial"/>
            </a:endParaRPr>
          </a:p>
          <a:p>
            <a:pPr marL="380365" indent="-342900">
              <a:lnSpc>
                <a:spcPct val="100000"/>
              </a:lnSpc>
              <a:spcBef>
                <a:spcPts val="640"/>
              </a:spcBef>
              <a:buChar char="•"/>
              <a:tabLst>
                <a:tab pos="380365" algn="l"/>
                <a:tab pos="381000" algn="l"/>
              </a:tabLst>
            </a:pPr>
            <a:r>
              <a:rPr lang="en-GB" sz="3200" spc="-10" dirty="0">
                <a:latin typeface="Arial"/>
                <a:cs typeface="Arial"/>
              </a:rPr>
              <a:t>S</a:t>
            </a:r>
            <a:r>
              <a:rPr sz="3200" spc="-10" dirty="0">
                <a:latin typeface="Arial"/>
                <a:cs typeface="Arial"/>
              </a:rPr>
              <a:t>elf-monitoring</a:t>
            </a:r>
            <a:endParaRPr sz="3200" dirty="0">
              <a:latin typeface="Arial"/>
              <a:cs typeface="Arial"/>
            </a:endParaRPr>
          </a:p>
          <a:p>
            <a:pPr marL="380365" indent="-342900">
              <a:lnSpc>
                <a:spcPct val="100000"/>
              </a:lnSpc>
              <a:spcBef>
                <a:spcPts val="640"/>
              </a:spcBef>
              <a:buChar char="•"/>
              <a:tabLst>
                <a:tab pos="380365" algn="l"/>
                <a:tab pos="381000" algn="l"/>
              </a:tabLst>
            </a:pPr>
            <a:r>
              <a:rPr lang="en-GB" sz="3200" spc="-10" dirty="0">
                <a:latin typeface="Arial"/>
                <a:cs typeface="Arial"/>
              </a:rPr>
              <a:t>Co</a:t>
            </a:r>
            <a:r>
              <a:rPr sz="3200" spc="-10" dirty="0">
                <a:latin typeface="Arial"/>
                <a:cs typeface="Arial"/>
              </a:rPr>
              <a:t>operation</a:t>
            </a:r>
            <a:endParaRPr sz="3200" dirty="0">
              <a:latin typeface="Arial"/>
              <a:cs typeface="Arial"/>
            </a:endParaRPr>
          </a:p>
          <a:p>
            <a:pPr marL="380365" indent="-342900">
              <a:lnSpc>
                <a:spcPct val="100000"/>
              </a:lnSpc>
              <a:spcBef>
                <a:spcPts val="635"/>
              </a:spcBef>
              <a:buChar char="•"/>
              <a:tabLst>
                <a:tab pos="380365" algn="l"/>
                <a:tab pos="381000" algn="l"/>
              </a:tabLst>
            </a:pPr>
            <a:r>
              <a:rPr lang="en-GB" sz="3200" dirty="0">
                <a:latin typeface="Arial"/>
                <a:cs typeface="Arial"/>
              </a:rPr>
              <a:t>P</a:t>
            </a:r>
            <a:r>
              <a:rPr sz="3200" dirty="0" err="1">
                <a:latin typeface="Arial"/>
                <a:cs typeface="Arial"/>
              </a:rPr>
              <a:t>atience</a:t>
            </a:r>
            <a:r>
              <a:rPr sz="3200" spc="-60" dirty="0">
                <a:latin typeface="Arial"/>
                <a:cs typeface="Arial"/>
              </a:rPr>
              <a:t> </a:t>
            </a:r>
            <a:r>
              <a:rPr sz="3200" dirty="0">
                <a:latin typeface="Arial"/>
                <a:cs typeface="Arial"/>
              </a:rPr>
              <a:t>and</a:t>
            </a:r>
            <a:r>
              <a:rPr sz="3200" spc="-35" dirty="0">
                <a:latin typeface="Arial"/>
                <a:cs typeface="Arial"/>
              </a:rPr>
              <a:t> </a:t>
            </a:r>
            <a:r>
              <a:rPr sz="3200" spc="-10" dirty="0">
                <a:latin typeface="Arial"/>
                <a:cs typeface="Arial"/>
              </a:rPr>
              <a:t>tolerance</a:t>
            </a:r>
            <a:endParaRPr sz="3200" dirty="0">
              <a:latin typeface="Arial"/>
              <a:cs typeface="Arial"/>
            </a:endParaRPr>
          </a:p>
        </p:txBody>
      </p:sp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xfrm>
            <a:off x="233705" y="9525"/>
            <a:ext cx="9038107" cy="1373465"/>
          </a:xfrm>
          <a:prstGeom prst="rect">
            <a:avLst/>
          </a:prstGeom>
        </p:spPr>
        <p:txBody>
          <a:bodyPr vert="horz" wrap="square" lIns="0" tIns="445782" rIns="0" bIns="0" rtlCol="0">
            <a:spAutoFit/>
          </a:bodyPr>
          <a:lstStyle/>
          <a:p>
            <a:pPr marL="38100">
              <a:lnSpc>
                <a:spcPct val="100000"/>
              </a:lnSpc>
              <a:spcBef>
                <a:spcPts val="100"/>
              </a:spcBef>
            </a:pPr>
            <a:r>
              <a:rPr lang="en-GB" dirty="0"/>
              <a:t>What makes a good team player</a:t>
            </a:r>
            <a:br>
              <a:rPr lang="en-GB" dirty="0"/>
            </a:br>
            <a:r>
              <a:rPr dirty="0"/>
              <a:t>A.</a:t>
            </a:r>
            <a:r>
              <a:rPr spc="-30" dirty="0"/>
              <a:t> </a:t>
            </a:r>
            <a:r>
              <a:rPr dirty="0"/>
              <a:t>Social</a:t>
            </a:r>
            <a:r>
              <a:rPr spc="-25" dirty="0"/>
              <a:t> </a:t>
            </a:r>
            <a:r>
              <a:rPr lang="en-GB" spc="-25" dirty="0"/>
              <a:t>Skills and Qualities </a:t>
            </a:r>
            <a:endParaRPr sz="4500" baseline="31481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body" idx="1"/>
          </p:nvPr>
        </p:nvSpPr>
        <p:spPr>
          <a:xfrm>
            <a:off x="377342" y="1167371"/>
            <a:ext cx="8174990" cy="2895664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09855" marR="718185">
              <a:lnSpc>
                <a:spcPct val="100000"/>
              </a:lnSpc>
              <a:spcBef>
                <a:spcPts val="100"/>
              </a:spcBef>
            </a:pPr>
            <a:r>
              <a:rPr sz="2800" dirty="0"/>
              <a:t>B.</a:t>
            </a:r>
            <a:r>
              <a:rPr sz="2800" spc="15" dirty="0"/>
              <a:t> </a:t>
            </a:r>
            <a:r>
              <a:rPr sz="2400" spc="-10" dirty="0"/>
              <a:t>Inter-</a:t>
            </a:r>
            <a:r>
              <a:rPr sz="2400" dirty="0"/>
              <a:t>personal</a:t>
            </a:r>
            <a:r>
              <a:rPr sz="2400" spc="30" dirty="0"/>
              <a:t> </a:t>
            </a:r>
            <a:r>
              <a:rPr sz="2400" dirty="0"/>
              <a:t>and</a:t>
            </a:r>
            <a:r>
              <a:rPr sz="2400" spc="45" dirty="0"/>
              <a:t> </a:t>
            </a:r>
            <a:r>
              <a:rPr sz="2400" spc="-10" dirty="0"/>
              <a:t>self-</a:t>
            </a:r>
            <a:r>
              <a:rPr sz="2400" dirty="0"/>
              <a:t>management</a:t>
            </a:r>
            <a:r>
              <a:rPr sz="2400" spc="-25" dirty="0"/>
              <a:t> </a:t>
            </a:r>
            <a:r>
              <a:rPr sz="2400" dirty="0"/>
              <a:t>knowledge,</a:t>
            </a:r>
            <a:r>
              <a:rPr sz="2400" spc="-30" dirty="0"/>
              <a:t> </a:t>
            </a:r>
            <a:r>
              <a:rPr sz="2400" dirty="0"/>
              <a:t>skills</a:t>
            </a:r>
            <a:r>
              <a:rPr lang="en-GB" sz="2400" dirty="0"/>
              <a:t>,</a:t>
            </a:r>
            <a:r>
              <a:rPr sz="2400" spc="-15" dirty="0"/>
              <a:t> </a:t>
            </a:r>
            <a:r>
              <a:rPr sz="2400" spc="-25" dirty="0"/>
              <a:t>and </a:t>
            </a:r>
            <a:r>
              <a:rPr sz="2400" spc="-10" dirty="0"/>
              <a:t>abilities</a:t>
            </a:r>
          </a:p>
          <a:p>
            <a:pPr marL="380365" indent="-342900">
              <a:lnSpc>
                <a:spcPct val="100000"/>
              </a:lnSpc>
              <a:spcBef>
                <a:spcPts val="1030"/>
              </a:spcBef>
              <a:buChar char="•"/>
              <a:tabLst>
                <a:tab pos="380365" algn="l"/>
                <a:tab pos="381000" algn="l"/>
              </a:tabLst>
            </a:pPr>
            <a:r>
              <a:rPr lang="en-GB" sz="2800" dirty="0">
                <a:solidFill>
                  <a:srgbClr val="000000"/>
                </a:solidFill>
                <a:latin typeface="Arial"/>
                <a:cs typeface="Arial"/>
              </a:rPr>
              <a:t>C</a:t>
            </a:r>
            <a:r>
              <a:rPr sz="2800" dirty="0" err="1">
                <a:solidFill>
                  <a:srgbClr val="000000"/>
                </a:solidFill>
                <a:latin typeface="Arial"/>
                <a:cs typeface="Arial"/>
              </a:rPr>
              <a:t>onflict</a:t>
            </a:r>
            <a:r>
              <a:rPr sz="2800" spc="-45" dirty="0">
                <a:solidFill>
                  <a:srgbClr val="000000"/>
                </a:solidFill>
                <a:latin typeface="Arial"/>
                <a:cs typeface="Arial"/>
              </a:rPr>
              <a:t> </a:t>
            </a:r>
            <a:r>
              <a:rPr sz="2800" spc="-10" dirty="0">
                <a:solidFill>
                  <a:srgbClr val="000000"/>
                </a:solidFill>
                <a:latin typeface="Arial"/>
                <a:cs typeface="Arial"/>
              </a:rPr>
              <a:t>resolution</a:t>
            </a:r>
            <a:endParaRPr sz="2800" dirty="0">
              <a:latin typeface="Arial"/>
              <a:cs typeface="Arial"/>
            </a:endParaRPr>
          </a:p>
          <a:p>
            <a:pPr marL="380365" indent="-342900">
              <a:lnSpc>
                <a:spcPct val="100000"/>
              </a:lnSpc>
              <a:spcBef>
                <a:spcPts val="635"/>
              </a:spcBef>
              <a:buChar char="•"/>
              <a:tabLst>
                <a:tab pos="380365" algn="l"/>
                <a:tab pos="381000" algn="l"/>
              </a:tabLst>
            </a:pPr>
            <a:r>
              <a:rPr lang="en-GB" sz="2800" dirty="0">
                <a:solidFill>
                  <a:srgbClr val="000000"/>
                </a:solidFill>
                <a:latin typeface="Arial"/>
                <a:cs typeface="Arial"/>
              </a:rPr>
              <a:t>C</a:t>
            </a:r>
            <a:r>
              <a:rPr sz="2800" dirty="0" err="1">
                <a:solidFill>
                  <a:srgbClr val="000000"/>
                </a:solidFill>
                <a:latin typeface="Arial"/>
                <a:cs typeface="Arial"/>
              </a:rPr>
              <a:t>ollaborative</a:t>
            </a:r>
            <a:r>
              <a:rPr sz="2800" spc="-85" dirty="0">
                <a:solidFill>
                  <a:srgbClr val="000000"/>
                </a:solidFill>
                <a:latin typeface="Arial"/>
                <a:cs typeface="Arial"/>
              </a:rPr>
              <a:t> </a:t>
            </a:r>
            <a:r>
              <a:rPr sz="2800" dirty="0">
                <a:solidFill>
                  <a:srgbClr val="000000"/>
                </a:solidFill>
                <a:latin typeface="Arial"/>
                <a:cs typeface="Arial"/>
              </a:rPr>
              <a:t>problem</a:t>
            </a:r>
            <a:r>
              <a:rPr sz="2800" spc="-65" dirty="0">
                <a:solidFill>
                  <a:srgbClr val="000000"/>
                </a:solidFill>
                <a:latin typeface="Arial"/>
                <a:cs typeface="Arial"/>
              </a:rPr>
              <a:t> </a:t>
            </a:r>
            <a:r>
              <a:rPr sz="2800" spc="-10" dirty="0">
                <a:solidFill>
                  <a:srgbClr val="000000"/>
                </a:solidFill>
                <a:latin typeface="Arial"/>
                <a:cs typeface="Arial"/>
              </a:rPr>
              <a:t>solving</a:t>
            </a:r>
            <a:endParaRPr sz="2800" dirty="0">
              <a:latin typeface="Arial"/>
              <a:cs typeface="Arial"/>
            </a:endParaRPr>
          </a:p>
          <a:p>
            <a:pPr marL="380365" indent="-342900">
              <a:lnSpc>
                <a:spcPct val="100000"/>
              </a:lnSpc>
              <a:spcBef>
                <a:spcPts val="640"/>
              </a:spcBef>
              <a:buChar char="•"/>
              <a:tabLst>
                <a:tab pos="380365" algn="l"/>
                <a:tab pos="381000" algn="l"/>
              </a:tabLst>
            </a:pPr>
            <a:r>
              <a:rPr lang="en-GB" sz="2800" spc="-10" dirty="0">
                <a:solidFill>
                  <a:srgbClr val="000000"/>
                </a:solidFill>
                <a:latin typeface="Arial"/>
                <a:cs typeface="Arial"/>
              </a:rPr>
              <a:t>G</a:t>
            </a:r>
            <a:r>
              <a:rPr sz="2800" spc="-10" dirty="0" err="1">
                <a:solidFill>
                  <a:srgbClr val="000000"/>
                </a:solidFill>
                <a:latin typeface="Arial"/>
                <a:cs typeface="Arial"/>
              </a:rPr>
              <a:t>oal</a:t>
            </a:r>
            <a:r>
              <a:rPr sz="2800" spc="-10" dirty="0">
                <a:solidFill>
                  <a:srgbClr val="000000"/>
                </a:solidFill>
                <a:latin typeface="Arial"/>
                <a:cs typeface="Arial"/>
              </a:rPr>
              <a:t>-</a:t>
            </a:r>
            <a:r>
              <a:rPr sz="2800" dirty="0">
                <a:solidFill>
                  <a:srgbClr val="000000"/>
                </a:solidFill>
                <a:latin typeface="Arial"/>
                <a:cs typeface="Arial"/>
              </a:rPr>
              <a:t>setting</a:t>
            </a:r>
            <a:r>
              <a:rPr sz="2800" spc="-60" dirty="0">
                <a:solidFill>
                  <a:srgbClr val="000000"/>
                </a:solidFill>
                <a:latin typeface="Arial"/>
                <a:cs typeface="Arial"/>
              </a:rPr>
              <a:t> </a:t>
            </a:r>
            <a:r>
              <a:rPr sz="2800" dirty="0">
                <a:solidFill>
                  <a:srgbClr val="000000"/>
                </a:solidFill>
                <a:latin typeface="Arial"/>
                <a:cs typeface="Arial"/>
              </a:rPr>
              <a:t>and</a:t>
            </a:r>
            <a:r>
              <a:rPr sz="2800" spc="-40" dirty="0">
                <a:solidFill>
                  <a:srgbClr val="000000"/>
                </a:solidFill>
                <a:latin typeface="Arial"/>
                <a:cs typeface="Arial"/>
              </a:rPr>
              <a:t> </a:t>
            </a:r>
            <a:r>
              <a:rPr sz="2800" dirty="0">
                <a:solidFill>
                  <a:srgbClr val="000000"/>
                </a:solidFill>
                <a:latin typeface="Arial"/>
                <a:cs typeface="Arial"/>
              </a:rPr>
              <a:t>performance</a:t>
            </a:r>
            <a:r>
              <a:rPr sz="2800" spc="-40" dirty="0">
                <a:solidFill>
                  <a:srgbClr val="000000"/>
                </a:solidFill>
                <a:latin typeface="Arial"/>
                <a:cs typeface="Arial"/>
              </a:rPr>
              <a:t> </a:t>
            </a:r>
            <a:r>
              <a:rPr sz="2800" spc="-10" dirty="0">
                <a:solidFill>
                  <a:srgbClr val="000000"/>
                </a:solidFill>
                <a:latin typeface="Arial"/>
                <a:cs typeface="Arial"/>
              </a:rPr>
              <a:t>management</a:t>
            </a:r>
            <a:endParaRPr sz="2800" dirty="0">
              <a:latin typeface="Arial"/>
              <a:cs typeface="Arial"/>
            </a:endParaRPr>
          </a:p>
          <a:p>
            <a:pPr marL="380365" indent="-342900">
              <a:lnSpc>
                <a:spcPct val="100000"/>
              </a:lnSpc>
              <a:spcBef>
                <a:spcPts val="640"/>
              </a:spcBef>
              <a:buChar char="•"/>
              <a:tabLst>
                <a:tab pos="380365" algn="l"/>
                <a:tab pos="381000" algn="l"/>
              </a:tabLst>
            </a:pPr>
            <a:r>
              <a:rPr lang="en-GB" sz="2800" dirty="0">
                <a:solidFill>
                  <a:srgbClr val="000000"/>
                </a:solidFill>
                <a:latin typeface="Arial"/>
                <a:cs typeface="Arial"/>
              </a:rPr>
              <a:t>P</a:t>
            </a:r>
            <a:r>
              <a:rPr sz="2800" dirty="0" err="1">
                <a:solidFill>
                  <a:srgbClr val="000000"/>
                </a:solidFill>
                <a:latin typeface="Arial"/>
                <a:cs typeface="Arial"/>
              </a:rPr>
              <a:t>lanning</a:t>
            </a:r>
            <a:r>
              <a:rPr sz="2800" spc="-45" dirty="0">
                <a:solidFill>
                  <a:srgbClr val="000000"/>
                </a:solidFill>
                <a:latin typeface="Arial"/>
                <a:cs typeface="Arial"/>
              </a:rPr>
              <a:t> </a:t>
            </a:r>
            <a:r>
              <a:rPr sz="2800" dirty="0">
                <a:solidFill>
                  <a:srgbClr val="000000"/>
                </a:solidFill>
                <a:latin typeface="Arial"/>
                <a:cs typeface="Arial"/>
              </a:rPr>
              <a:t>and</a:t>
            </a:r>
            <a:r>
              <a:rPr sz="2800" spc="-25" dirty="0">
                <a:solidFill>
                  <a:srgbClr val="000000"/>
                </a:solidFill>
                <a:latin typeface="Arial"/>
                <a:cs typeface="Arial"/>
              </a:rPr>
              <a:t> </a:t>
            </a:r>
            <a:r>
              <a:rPr sz="2800" dirty="0">
                <a:solidFill>
                  <a:srgbClr val="000000"/>
                </a:solidFill>
                <a:latin typeface="Arial"/>
                <a:cs typeface="Arial"/>
              </a:rPr>
              <a:t>task</a:t>
            </a:r>
            <a:r>
              <a:rPr sz="2800" spc="-25" dirty="0">
                <a:solidFill>
                  <a:srgbClr val="000000"/>
                </a:solidFill>
                <a:latin typeface="Arial"/>
                <a:cs typeface="Arial"/>
              </a:rPr>
              <a:t> </a:t>
            </a:r>
            <a:r>
              <a:rPr lang="en-GB" sz="2800" spc="-10" dirty="0">
                <a:solidFill>
                  <a:srgbClr val="000000"/>
                </a:solidFill>
                <a:latin typeface="Arial"/>
                <a:cs typeface="Arial"/>
              </a:rPr>
              <a:t>coordination</a:t>
            </a:r>
            <a:endParaRPr sz="3200" dirty="0">
              <a:latin typeface="Arial"/>
              <a:cs typeface="Arial"/>
            </a:endParaRPr>
          </a:p>
        </p:txBody>
      </p:sp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xfrm>
            <a:off x="377342" y="457200"/>
            <a:ext cx="6659245" cy="4826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dirty="0">
                <a:solidFill>
                  <a:schemeClr val="tx1"/>
                </a:solidFill>
              </a:rPr>
              <a:t>4.What</a:t>
            </a:r>
            <a:r>
              <a:rPr spc="-25" dirty="0">
                <a:solidFill>
                  <a:schemeClr val="tx1"/>
                </a:solidFill>
              </a:rPr>
              <a:t> </a:t>
            </a:r>
            <a:r>
              <a:rPr dirty="0">
                <a:solidFill>
                  <a:schemeClr val="tx1"/>
                </a:solidFill>
              </a:rPr>
              <a:t>makes</a:t>
            </a:r>
            <a:r>
              <a:rPr spc="-25" dirty="0">
                <a:solidFill>
                  <a:schemeClr val="tx1"/>
                </a:solidFill>
              </a:rPr>
              <a:t> </a:t>
            </a:r>
            <a:r>
              <a:rPr dirty="0">
                <a:solidFill>
                  <a:schemeClr val="tx1"/>
                </a:solidFill>
              </a:rPr>
              <a:t>a</a:t>
            </a:r>
            <a:r>
              <a:rPr spc="-25" dirty="0">
                <a:solidFill>
                  <a:schemeClr val="tx1"/>
                </a:solidFill>
              </a:rPr>
              <a:t> </a:t>
            </a:r>
            <a:r>
              <a:rPr dirty="0">
                <a:solidFill>
                  <a:schemeClr val="tx1"/>
                </a:solidFill>
              </a:rPr>
              <a:t>good</a:t>
            </a:r>
            <a:r>
              <a:rPr spc="-25" dirty="0">
                <a:solidFill>
                  <a:schemeClr val="tx1"/>
                </a:solidFill>
              </a:rPr>
              <a:t> </a:t>
            </a:r>
            <a:r>
              <a:rPr dirty="0">
                <a:solidFill>
                  <a:schemeClr val="tx1"/>
                </a:solidFill>
              </a:rPr>
              <a:t>team</a:t>
            </a:r>
            <a:r>
              <a:rPr spc="-20" dirty="0">
                <a:solidFill>
                  <a:schemeClr val="tx1"/>
                </a:solidFill>
              </a:rPr>
              <a:t> play</a:t>
            </a:r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304800" y="304800"/>
            <a:ext cx="7801609" cy="361124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355600">
              <a:lnSpc>
                <a:spcPct val="100000"/>
              </a:lnSpc>
              <a:spcBef>
                <a:spcPts val="100"/>
              </a:spcBef>
            </a:pPr>
            <a:r>
              <a:rPr lang="en-GB" sz="3000" dirty="0">
                <a:solidFill>
                  <a:schemeClr val="tx1"/>
                </a:solidFill>
                <a:latin typeface="Arial Black"/>
                <a:ea typeface="+mj-ea"/>
              </a:rPr>
              <a:t>5. Having a backup plan</a:t>
            </a:r>
          </a:p>
          <a:p>
            <a:pPr marL="355600">
              <a:lnSpc>
                <a:spcPct val="100000"/>
              </a:lnSpc>
              <a:spcBef>
                <a:spcPts val="100"/>
              </a:spcBef>
            </a:pPr>
            <a:endParaRPr lang="en-GB" sz="3000" dirty="0">
              <a:solidFill>
                <a:schemeClr val="tx1"/>
              </a:solidFill>
              <a:latin typeface="Arial Black"/>
              <a:ea typeface="+mj-ea"/>
            </a:endParaRPr>
          </a:p>
          <a:p>
            <a:pPr marL="355600">
              <a:lnSpc>
                <a:spcPct val="100000"/>
              </a:lnSpc>
              <a:spcBef>
                <a:spcPts val="100"/>
              </a:spcBef>
            </a:pPr>
            <a:endParaRPr lang="en-GB" sz="2400" dirty="0">
              <a:solidFill>
                <a:srgbClr val="000000"/>
              </a:solidFill>
              <a:latin typeface="Arial"/>
              <a:cs typeface="Arial"/>
            </a:endParaRPr>
          </a:p>
          <a:p>
            <a:pPr marL="355600">
              <a:lnSpc>
                <a:spcPct val="100000"/>
              </a:lnSpc>
              <a:spcBef>
                <a:spcPts val="100"/>
              </a:spcBef>
            </a:pPr>
            <a:r>
              <a:rPr lang="en-GB" sz="2400" dirty="0">
                <a:solidFill>
                  <a:srgbClr val="000000"/>
                </a:solidFill>
                <a:latin typeface="Arial"/>
                <a:cs typeface="Arial"/>
              </a:rPr>
              <a:t>Imagine</a:t>
            </a:r>
            <a:r>
              <a:rPr lang="en-GB" sz="2400" spc="-30" dirty="0">
                <a:solidFill>
                  <a:srgbClr val="000000"/>
                </a:solidFill>
                <a:latin typeface="Arial"/>
                <a:cs typeface="Arial"/>
              </a:rPr>
              <a:t> </a:t>
            </a:r>
            <a:r>
              <a:rPr lang="en-GB" sz="2400" dirty="0">
                <a:solidFill>
                  <a:srgbClr val="000000"/>
                </a:solidFill>
                <a:latin typeface="Arial"/>
                <a:cs typeface="Arial"/>
              </a:rPr>
              <a:t>you</a:t>
            </a:r>
            <a:r>
              <a:rPr lang="en-GB" sz="2400" spc="-30" dirty="0">
                <a:solidFill>
                  <a:srgbClr val="000000"/>
                </a:solidFill>
                <a:latin typeface="Arial"/>
                <a:cs typeface="Arial"/>
              </a:rPr>
              <a:t> </a:t>
            </a:r>
            <a:r>
              <a:rPr lang="en-GB" sz="2400" dirty="0">
                <a:solidFill>
                  <a:srgbClr val="000000"/>
                </a:solidFill>
                <a:latin typeface="Arial"/>
                <a:cs typeface="Arial"/>
              </a:rPr>
              <a:t>are</a:t>
            </a:r>
            <a:r>
              <a:rPr lang="en-GB" sz="2400" spc="-30" dirty="0">
                <a:solidFill>
                  <a:srgbClr val="000000"/>
                </a:solidFill>
                <a:latin typeface="Arial"/>
                <a:cs typeface="Arial"/>
              </a:rPr>
              <a:t> </a:t>
            </a:r>
            <a:r>
              <a:rPr lang="en-GB" sz="2400" dirty="0">
                <a:solidFill>
                  <a:srgbClr val="000000"/>
                </a:solidFill>
                <a:latin typeface="Arial"/>
                <a:cs typeface="Arial"/>
              </a:rPr>
              <a:t>on</a:t>
            </a:r>
            <a:r>
              <a:rPr lang="en-GB" sz="2400" spc="-30" dirty="0">
                <a:solidFill>
                  <a:srgbClr val="000000"/>
                </a:solidFill>
                <a:latin typeface="Arial"/>
                <a:cs typeface="Arial"/>
              </a:rPr>
              <a:t> </a:t>
            </a:r>
            <a:r>
              <a:rPr lang="en-GB" sz="2400" dirty="0">
                <a:solidFill>
                  <a:srgbClr val="000000"/>
                </a:solidFill>
                <a:latin typeface="Arial"/>
                <a:cs typeface="Arial"/>
              </a:rPr>
              <a:t>a</a:t>
            </a:r>
            <a:r>
              <a:rPr lang="en-GB" sz="2400" spc="-25" dirty="0">
                <a:solidFill>
                  <a:srgbClr val="000000"/>
                </a:solidFill>
                <a:latin typeface="Arial"/>
                <a:cs typeface="Arial"/>
              </a:rPr>
              <a:t> </a:t>
            </a:r>
            <a:r>
              <a:rPr lang="en-GB" sz="2400" dirty="0">
                <a:solidFill>
                  <a:srgbClr val="000000"/>
                </a:solidFill>
                <a:latin typeface="Arial"/>
                <a:cs typeface="Arial"/>
              </a:rPr>
              <a:t>project</a:t>
            </a:r>
            <a:r>
              <a:rPr lang="en-GB" sz="2400" spc="-30" dirty="0">
                <a:solidFill>
                  <a:srgbClr val="000000"/>
                </a:solidFill>
                <a:latin typeface="Arial"/>
                <a:cs typeface="Arial"/>
              </a:rPr>
              <a:t> </a:t>
            </a:r>
            <a:r>
              <a:rPr lang="en-GB" sz="2400" dirty="0">
                <a:solidFill>
                  <a:srgbClr val="000000"/>
                </a:solidFill>
                <a:latin typeface="Arial"/>
                <a:cs typeface="Arial"/>
              </a:rPr>
              <a:t>and</a:t>
            </a:r>
            <a:r>
              <a:rPr lang="en-GB" sz="2400" spc="-20" dirty="0">
                <a:solidFill>
                  <a:srgbClr val="000000"/>
                </a:solidFill>
                <a:latin typeface="Arial"/>
                <a:cs typeface="Arial"/>
              </a:rPr>
              <a:t> </a:t>
            </a:r>
            <a:r>
              <a:rPr lang="en-GB" sz="2400" spc="-10" dirty="0">
                <a:solidFill>
                  <a:srgbClr val="000000"/>
                </a:solidFill>
                <a:latin typeface="Arial"/>
                <a:cs typeface="Arial"/>
              </a:rPr>
              <a:t>someone </a:t>
            </a:r>
            <a:r>
              <a:rPr sz="2400" dirty="0">
                <a:latin typeface="Arial"/>
                <a:cs typeface="Arial"/>
              </a:rPr>
              <a:t>falls</a:t>
            </a:r>
            <a:r>
              <a:rPr sz="2400" spc="-40" dirty="0">
                <a:latin typeface="Arial"/>
                <a:cs typeface="Arial"/>
              </a:rPr>
              <a:t> </a:t>
            </a:r>
            <a:r>
              <a:rPr sz="2400" spc="-20" dirty="0">
                <a:latin typeface="Arial"/>
                <a:cs typeface="Arial"/>
              </a:rPr>
              <a:t>ill.</a:t>
            </a:r>
            <a:endParaRPr lang="en-GB" sz="2400" spc="-20" dirty="0">
              <a:latin typeface="Arial"/>
              <a:cs typeface="Arial"/>
            </a:endParaRPr>
          </a:p>
          <a:p>
            <a:pPr marL="355600">
              <a:lnSpc>
                <a:spcPct val="100000"/>
              </a:lnSpc>
              <a:spcBef>
                <a:spcPts val="100"/>
              </a:spcBef>
            </a:pPr>
            <a:endParaRPr lang="en-GB" sz="2400" spc="-20" dirty="0">
              <a:latin typeface="Arial"/>
              <a:cs typeface="Arial"/>
            </a:endParaRPr>
          </a:p>
          <a:p>
            <a:pPr marL="355600">
              <a:lnSpc>
                <a:spcPct val="100000"/>
              </a:lnSpc>
              <a:spcBef>
                <a:spcPts val="100"/>
              </a:spcBef>
            </a:pPr>
            <a:r>
              <a:rPr sz="2400" dirty="0">
                <a:latin typeface="Arial"/>
                <a:cs typeface="Arial"/>
              </a:rPr>
              <a:t>They</a:t>
            </a:r>
            <a:r>
              <a:rPr sz="2400" spc="-35" dirty="0">
                <a:latin typeface="Arial"/>
                <a:cs typeface="Arial"/>
              </a:rPr>
              <a:t> </a:t>
            </a:r>
            <a:r>
              <a:rPr sz="2400" dirty="0">
                <a:latin typeface="Arial"/>
                <a:cs typeface="Arial"/>
              </a:rPr>
              <a:t>might</a:t>
            </a:r>
            <a:r>
              <a:rPr sz="2400" spc="-30" dirty="0">
                <a:latin typeface="Arial"/>
                <a:cs typeface="Arial"/>
              </a:rPr>
              <a:t> </a:t>
            </a:r>
            <a:r>
              <a:rPr sz="2400" dirty="0">
                <a:latin typeface="Arial"/>
                <a:cs typeface="Arial"/>
              </a:rPr>
              <a:t>not</a:t>
            </a:r>
            <a:r>
              <a:rPr sz="2400" spc="-40" dirty="0">
                <a:latin typeface="Arial"/>
                <a:cs typeface="Arial"/>
              </a:rPr>
              <a:t> </a:t>
            </a:r>
            <a:r>
              <a:rPr sz="2400" dirty="0">
                <a:latin typeface="Arial"/>
                <a:cs typeface="Arial"/>
              </a:rPr>
              <a:t>be</a:t>
            </a:r>
            <a:r>
              <a:rPr sz="2400" spc="-35" dirty="0">
                <a:latin typeface="Arial"/>
                <a:cs typeface="Arial"/>
              </a:rPr>
              <a:t> </a:t>
            </a:r>
            <a:r>
              <a:rPr sz="2400" dirty="0">
                <a:latin typeface="Arial"/>
                <a:cs typeface="Arial"/>
              </a:rPr>
              <a:t>able</a:t>
            </a:r>
            <a:r>
              <a:rPr sz="2400" spc="-25" dirty="0">
                <a:latin typeface="Arial"/>
                <a:cs typeface="Arial"/>
              </a:rPr>
              <a:t> </a:t>
            </a:r>
            <a:r>
              <a:rPr sz="2400" dirty="0">
                <a:latin typeface="Arial"/>
                <a:cs typeface="Arial"/>
              </a:rPr>
              <a:t>to</a:t>
            </a:r>
            <a:r>
              <a:rPr sz="2400" spc="-40" dirty="0">
                <a:latin typeface="Arial"/>
                <a:cs typeface="Arial"/>
              </a:rPr>
              <a:t> </a:t>
            </a:r>
            <a:r>
              <a:rPr sz="2400" dirty="0">
                <a:latin typeface="Arial"/>
                <a:cs typeface="Arial"/>
              </a:rPr>
              <a:t>complete</a:t>
            </a:r>
            <a:r>
              <a:rPr sz="2400" spc="-35" dirty="0">
                <a:latin typeface="Arial"/>
                <a:cs typeface="Arial"/>
              </a:rPr>
              <a:t> </a:t>
            </a:r>
            <a:r>
              <a:rPr sz="2400" dirty="0">
                <a:latin typeface="Arial"/>
                <a:cs typeface="Arial"/>
              </a:rPr>
              <a:t>their</a:t>
            </a:r>
            <a:r>
              <a:rPr sz="2400" spc="-30" dirty="0">
                <a:latin typeface="Arial"/>
                <a:cs typeface="Arial"/>
              </a:rPr>
              <a:t> </a:t>
            </a:r>
            <a:r>
              <a:rPr sz="2400" spc="-25" dirty="0">
                <a:latin typeface="Arial"/>
                <a:cs typeface="Arial"/>
              </a:rPr>
              <a:t>bit </a:t>
            </a:r>
            <a:r>
              <a:rPr sz="2400" dirty="0">
                <a:latin typeface="Arial"/>
                <a:cs typeface="Arial"/>
              </a:rPr>
              <a:t>of</a:t>
            </a:r>
            <a:r>
              <a:rPr sz="2400" spc="-20" dirty="0">
                <a:latin typeface="Arial"/>
                <a:cs typeface="Arial"/>
              </a:rPr>
              <a:t> </a:t>
            </a:r>
            <a:r>
              <a:rPr sz="2400" spc="-25" dirty="0">
                <a:latin typeface="Arial"/>
                <a:cs typeface="Arial"/>
              </a:rPr>
              <a:t>the</a:t>
            </a:r>
            <a:r>
              <a:rPr lang="en-GB" sz="2400" spc="-25" dirty="0">
                <a:latin typeface="Arial"/>
                <a:cs typeface="Arial"/>
              </a:rPr>
              <a:t> </a:t>
            </a:r>
            <a:r>
              <a:rPr sz="2400" spc="-10" dirty="0">
                <a:latin typeface="Arial"/>
                <a:cs typeface="Arial"/>
              </a:rPr>
              <a:t>project!</a:t>
            </a:r>
            <a:endParaRPr lang="en-GB" sz="2400" spc="-10" dirty="0">
              <a:latin typeface="Arial"/>
              <a:cs typeface="Arial"/>
            </a:endParaRPr>
          </a:p>
          <a:p>
            <a:pPr marL="355600">
              <a:lnSpc>
                <a:spcPct val="100000"/>
              </a:lnSpc>
              <a:spcBef>
                <a:spcPts val="100"/>
              </a:spcBef>
            </a:pPr>
            <a:endParaRPr lang="en-GB" sz="2400" spc="-10" dirty="0">
              <a:latin typeface="Arial"/>
              <a:cs typeface="Arial"/>
            </a:endParaRPr>
          </a:p>
          <a:p>
            <a:pPr marL="355600">
              <a:lnSpc>
                <a:spcPct val="100000"/>
              </a:lnSpc>
              <a:spcBef>
                <a:spcPts val="100"/>
              </a:spcBef>
            </a:pPr>
            <a:r>
              <a:rPr sz="2400" dirty="0">
                <a:latin typeface="Arial"/>
                <a:cs typeface="Arial"/>
              </a:rPr>
              <a:t>What</a:t>
            </a:r>
            <a:r>
              <a:rPr sz="2400" spc="-35" dirty="0">
                <a:latin typeface="Arial"/>
                <a:cs typeface="Arial"/>
              </a:rPr>
              <a:t> </a:t>
            </a:r>
            <a:r>
              <a:rPr sz="2400" dirty="0">
                <a:latin typeface="Arial"/>
                <a:cs typeface="Arial"/>
              </a:rPr>
              <a:t>will</a:t>
            </a:r>
            <a:r>
              <a:rPr sz="2400" spc="-20" dirty="0">
                <a:latin typeface="Arial"/>
                <a:cs typeface="Arial"/>
              </a:rPr>
              <a:t> </a:t>
            </a:r>
            <a:r>
              <a:rPr sz="2400" dirty="0">
                <a:latin typeface="Arial"/>
                <a:cs typeface="Arial"/>
              </a:rPr>
              <a:t>you</a:t>
            </a:r>
            <a:r>
              <a:rPr sz="2400" spc="-20" dirty="0">
                <a:latin typeface="Arial"/>
                <a:cs typeface="Arial"/>
              </a:rPr>
              <a:t> </a:t>
            </a:r>
            <a:r>
              <a:rPr sz="2400" spc="-25" dirty="0">
                <a:latin typeface="Arial"/>
                <a:cs typeface="Arial"/>
              </a:rPr>
              <a:t>do?</a:t>
            </a:r>
            <a:endParaRPr sz="2400" dirty="0">
              <a:latin typeface="Arial"/>
              <a:cs typeface="Arial"/>
            </a:endParaRPr>
          </a:p>
        </p:txBody>
      </p:sp>
      <p:pic>
        <p:nvPicPr>
          <p:cNvPr id="4" name="object 4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6848995" y="3600005"/>
            <a:ext cx="1791360" cy="1661388"/>
          </a:xfrm>
          <a:prstGeom prst="rect">
            <a:avLst/>
          </a:prstGeom>
        </p:spPr>
      </p:pic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630872" y="1219200"/>
            <a:ext cx="7882255" cy="3313536"/>
          </a:xfrm>
          <a:prstGeom prst="rect">
            <a:avLst/>
          </a:prstGeom>
        </p:spPr>
        <p:txBody>
          <a:bodyPr vert="horz" wrap="square" lIns="0" tIns="93980" rIns="0" bIns="0" rtlCol="0">
            <a:spAutoFit/>
          </a:bodyPr>
          <a:lstStyle/>
          <a:p>
            <a:pPr marL="367665" indent="-342900">
              <a:lnSpc>
                <a:spcPct val="100000"/>
              </a:lnSpc>
              <a:spcBef>
                <a:spcPts val="740"/>
              </a:spcBef>
              <a:buChar char="•"/>
              <a:tabLst>
                <a:tab pos="367665" algn="l"/>
                <a:tab pos="368300" algn="l"/>
              </a:tabLst>
            </a:pPr>
            <a:r>
              <a:rPr sz="3200" dirty="0">
                <a:latin typeface="Arial"/>
                <a:cs typeface="Arial"/>
              </a:rPr>
              <a:t>Keep</a:t>
            </a:r>
            <a:r>
              <a:rPr sz="3200" spc="-45" dirty="0">
                <a:latin typeface="Arial"/>
                <a:cs typeface="Arial"/>
              </a:rPr>
              <a:t> </a:t>
            </a:r>
            <a:r>
              <a:rPr sz="3200" dirty="0">
                <a:latin typeface="Arial"/>
                <a:cs typeface="Arial"/>
              </a:rPr>
              <a:t>each</a:t>
            </a:r>
            <a:r>
              <a:rPr sz="3200" spc="-35" dirty="0">
                <a:latin typeface="Arial"/>
                <a:cs typeface="Arial"/>
              </a:rPr>
              <a:t> </a:t>
            </a:r>
            <a:r>
              <a:rPr sz="3200" dirty="0">
                <a:latin typeface="Arial"/>
                <a:cs typeface="Arial"/>
              </a:rPr>
              <a:t>other</a:t>
            </a:r>
            <a:r>
              <a:rPr sz="3200" spc="-30" dirty="0">
                <a:latin typeface="Arial"/>
                <a:cs typeface="Arial"/>
              </a:rPr>
              <a:t> </a:t>
            </a:r>
            <a:r>
              <a:rPr sz="3200" b="1" dirty="0">
                <a:latin typeface="Arial"/>
                <a:cs typeface="Arial"/>
              </a:rPr>
              <a:t>updated</a:t>
            </a:r>
            <a:r>
              <a:rPr sz="3200" spc="-35" dirty="0">
                <a:latin typeface="Arial"/>
                <a:cs typeface="Arial"/>
              </a:rPr>
              <a:t> </a:t>
            </a:r>
            <a:r>
              <a:rPr sz="3200" dirty="0">
                <a:latin typeface="Arial"/>
                <a:cs typeface="Arial"/>
              </a:rPr>
              <a:t>at</a:t>
            </a:r>
            <a:r>
              <a:rPr sz="3200" spc="-40" dirty="0">
                <a:latin typeface="Arial"/>
                <a:cs typeface="Arial"/>
              </a:rPr>
              <a:t> </a:t>
            </a:r>
            <a:r>
              <a:rPr sz="3200" spc="-10" dirty="0">
                <a:latin typeface="Arial"/>
                <a:cs typeface="Arial"/>
              </a:rPr>
              <a:t>meetings</a:t>
            </a:r>
            <a:endParaRPr sz="3200" dirty="0">
              <a:latin typeface="Arial"/>
              <a:cs typeface="Arial"/>
            </a:endParaRPr>
          </a:p>
          <a:p>
            <a:pPr marL="367665" marR="17780" indent="-342900">
              <a:lnSpc>
                <a:spcPct val="100000"/>
              </a:lnSpc>
              <a:spcBef>
                <a:spcPts val="640"/>
              </a:spcBef>
              <a:buChar char="•"/>
              <a:tabLst>
                <a:tab pos="367665" algn="l"/>
                <a:tab pos="368300" algn="l"/>
              </a:tabLst>
            </a:pPr>
            <a:r>
              <a:rPr sz="3200" dirty="0">
                <a:latin typeface="Arial"/>
                <a:cs typeface="Arial"/>
              </a:rPr>
              <a:t>Ensure</a:t>
            </a:r>
            <a:r>
              <a:rPr sz="3200" spc="-45" dirty="0">
                <a:latin typeface="Arial"/>
                <a:cs typeface="Arial"/>
              </a:rPr>
              <a:t> </a:t>
            </a:r>
            <a:r>
              <a:rPr sz="3200" dirty="0">
                <a:latin typeface="Arial"/>
                <a:cs typeface="Arial"/>
              </a:rPr>
              <a:t>any</a:t>
            </a:r>
            <a:r>
              <a:rPr sz="3200" spc="-30" dirty="0">
                <a:latin typeface="Arial"/>
                <a:cs typeface="Arial"/>
              </a:rPr>
              <a:t> </a:t>
            </a:r>
            <a:r>
              <a:rPr sz="3200" dirty="0">
                <a:latin typeface="Arial"/>
                <a:cs typeface="Arial"/>
              </a:rPr>
              <a:t>relevant</a:t>
            </a:r>
            <a:r>
              <a:rPr sz="3200" spc="-40" dirty="0">
                <a:latin typeface="Arial"/>
                <a:cs typeface="Arial"/>
              </a:rPr>
              <a:t> </a:t>
            </a:r>
            <a:r>
              <a:rPr sz="3200" dirty="0">
                <a:latin typeface="Arial"/>
                <a:cs typeface="Arial"/>
              </a:rPr>
              <a:t>information</a:t>
            </a:r>
            <a:r>
              <a:rPr sz="3200" spc="-40" dirty="0">
                <a:latin typeface="Arial"/>
                <a:cs typeface="Arial"/>
              </a:rPr>
              <a:t> </a:t>
            </a:r>
            <a:r>
              <a:rPr sz="3200" dirty="0">
                <a:latin typeface="Arial"/>
                <a:cs typeface="Arial"/>
              </a:rPr>
              <a:t>is</a:t>
            </a:r>
            <a:r>
              <a:rPr sz="3200" spc="-30" dirty="0">
                <a:latin typeface="Arial"/>
                <a:cs typeface="Arial"/>
              </a:rPr>
              <a:t> </a:t>
            </a:r>
            <a:r>
              <a:rPr sz="3200" spc="-10" dirty="0">
                <a:latin typeface="Arial"/>
                <a:cs typeface="Arial"/>
              </a:rPr>
              <a:t>shared </a:t>
            </a:r>
            <a:r>
              <a:rPr sz="3200" dirty="0">
                <a:latin typeface="Arial"/>
                <a:cs typeface="Arial"/>
              </a:rPr>
              <a:t>amongst</a:t>
            </a:r>
            <a:r>
              <a:rPr sz="3200" spc="-40" dirty="0">
                <a:latin typeface="Arial"/>
                <a:cs typeface="Arial"/>
              </a:rPr>
              <a:t> </a:t>
            </a:r>
            <a:r>
              <a:rPr sz="3200" dirty="0">
                <a:latin typeface="Arial"/>
                <a:cs typeface="Arial"/>
              </a:rPr>
              <a:t>the</a:t>
            </a:r>
            <a:r>
              <a:rPr sz="3200" spc="-40" dirty="0">
                <a:latin typeface="Arial"/>
                <a:cs typeface="Arial"/>
              </a:rPr>
              <a:t> </a:t>
            </a:r>
            <a:r>
              <a:rPr sz="3200" spc="-20" dirty="0">
                <a:latin typeface="Arial"/>
                <a:cs typeface="Arial"/>
              </a:rPr>
              <a:t>group</a:t>
            </a:r>
            <a:endParaRPr sz="3200" dirty="0">
              <a:latin typeface="Arial"/>
              <a:cs typeface="Arial"/>
            </a:endParaRPr>
          </a:p>
          <a:p>
            <a:pPr marL="362585" marR="427990" indent="-337820">
              <a:lnSpc>
                <a:spcPct val="116399"/>
              </a:lnSpc>
              <a:spcBef>
                <a:spcPts val="10"/>
              </a:spcBef>
              <a:buChar char="•"/>
              <a:tabLst>
                <a:tab pos="367665" algn="l"/>
                <a:tab pos="368300" algn="l"/>
              </a:tabLst>
            </a:pPr>
            <a:r>
              <a:rPr sz="3200" dirty="0">
                <a:latin typeface="Arial"/>
                <a:cs typeface="Arial"/>
              </a:rPr>
              <a:t>Allocate</a:t>
            </a:r>
            <a:r>
              <a:rPr sz="3200" spc="-55" dirty="0">
                <a:latin typeface="Arial"/>
                <a:cs typeface="Arial"/>
              </a:rPr>
              <a:t> </a:t>
            </a:r>
            <a:r>
              <a:rPr sz="3200" dirty="0">
                <a:latin typeface="Arial"/>
                <a:cs typeface="Arial"/>
              </a:rPr>
              <a:t>a</a:t>
            </a:r>
            <a:r>
              <a:rPr sz="3200" spc="-35" dirty="0">
                <a:latin typeface="Arial"/>
                <a:cs typeface="Arial"/>
              </a:rPr>
              <a:t> </a:t>
            </a:r>
            <a:r>
              <a:rPr sz="3200" dirty="0">
                <a:latin typeface="Arial"/>
                <a:cs typeface="Arial"/>
              </a:rPr>
              <a:t>substitute</a:t>
            </a:r>
            <a:r>
              <a:rPr sz="3200" spc="-35" dirty="0">
                <a:latin typeface="Arial"/>
                <a:cs typeface="Arial"/>
              </a:rPr>
              <a:t> </a:t>
            </a:r>
            <a:r>
              <a:rPr sz="3200" dirty="0">
                <a:latin typeface="Arial"/>
                <a:cs typeface="Arial"/>
              </a:rPr>
              <a:t>to,</a:t>
            </a:r>
            <a:r>
              <a:rPr sz="3200" spc="-35" dirty="0">
                <a:latin typeface="Arial"/>
                <a:cs typeface="Arial"/>
              </a:rPr>
              <a:t> </a:t>
            </a:r>
            <a:r>
              <a:rPr sz="3200" dirty="0">
                <a:latin typeface="Arial"/>
                <a:cs typeface="Arial"/>
              </a:rPr>
              <a:t>e.g.,</a:t>
            </a:r>
            <a:r>
              <a:rPr sz="3200" spc="-45" dirty="0">
                <a:latin typeface="Arial"/>
                <a:cs typeface="Arial"/>
              </a:rPr>
              <a:t> </a:t>
            </a:r>
            <a:r>
              <a:rPr sz="3200" dirty="0">
                <a:latin typeface="Arial"/>
                <a:cs typeface="Arial"/>
              </a:rPr>
              <a:t>deliver</a:t>
            </a:r>
            <a:r>
              <a:rPr sz="3200" spc="-30" dirty="0">
                <a:latin typeface="Arial"/>
                <a:cs typeface="Arial"/>
              </a:rPr>
              <a:t> </a:t>
            </a:r>
            <a:r>
              <a:rPr sz="3200" spc="-25" dirty="0">
                <a:latin typeface="Arial"/>
                <a:cs typeface="Arial"/>
              </a:rPr>
              <a:t>the </a:t>
            </a:r>
            <a:r>
              <a:rPr sz="3200" dirty="0">
                <a:latin typeface="Arial"/>
                <a:cs typeface="Arial"/>
              </a:rPr>
              <a:t>presentation/</a:t>
            </a:r>
            <a:r>
              <a:rPr sz="3200" spc="-50" dirty="0">
                <a:latin typeface="Arial"/>
                <a:cs typeface="Arial"/>
              </a:rPr>
              <a:t> </a:t>
            </a:r>
            <a:r>
              <a:rPr sz="3200" dirty="0">
                <a:latin typeface="Arial"/>
                <a:cs typeface="Arial"/>
              </a:rPr>
              <a:t>write</a:t>
            </a:r>
            <a:r>
              <a:rPr sz="3200" spc="-40" dirty="0">
                <a:latin typeface="Arial"/>
                <a:cs typeface="Arial"/>
              </a:rPr>
              <a:t> </a:t>
            </a:r>
            <a:r>
              <a:rPr sz="3200" dirty="0">
                <a:latin typeface="Arial"/>
                <a:cs typeface="Arial"/>
              </a:rPr>
              <a:t>up</a:t>
            </a:r>
            <a:r>
              <a:rPr sz="3200" spc="-40" dirty="0">
                <a:latin typeface="Arial"/>
                <a:cs typeface="Arial"/>
              </a:rPr>
              <a:t> </a:t>
            </a:r>
            <a:r>
              <a:rPr sz="3200" dirty="0">
                <a:latin typeface="Arial"/>
                <a:cs typeface="Arial"/>
              </a:rPr>
              <a:t>the</a:t>
            </a:r>
            <a:r>
              <a:rPr sz="3200" spc="-40" dirty="0">
                <a:latin typeface="Arial"/>
                <a:cs typeface="Arial"/>
              </a:rPr>
              <a:t> </a:t>
            </a:r>
            <a:r>
              <a:rPr sz="3200" dirty="0">
                <a:latin typeface="Arial"/>
                <a:cs typeface="Arial"/>
              </a:rPr>
              <a:t>final</a:t>
            </a:r>
            <a:r>
              <a:rPr sz="3200" spc="-35" dirty="0">
                <a:latin typeface="Arial"/>
                <a:cs typeface="Arial"/>
              </a:rPr>
              <a:t> </a:t>
            </a:r>
            <a:r>
              <a:rPr sz="3200" spc="-10" dirty="0">
                <a:latin typeface="Arial"/>
                <a:cs typeface="Arial"/>
              </a:rPr>
              <a:t>report/</a:t>
            </a:r>
            <a:r>
              <a:rPr lang="en-GB" sz="3200" spc="-10" dirty="0">
                <a:latin typeface="Arial"/>
                <a:cs typeface="Arial"/>
              </a:rPr>
              <a:t> </a:t>
            </a:r>
            <a:r>
              <a:rPr sz="3200" dirty="0">
                <a:latin typeface="Arial"/>
                <a:cs typeface="Arial"/>
              </a:rPr>
              <a:t>perform</a:t>
            </a:r>
            <a:r>
              <a:rPr sz="3200" spc="-50" dirty="0">
                <a:latin typeface="Arial"/>
                <a:cs typeface="Arial"/>
              </a:rPr>
              <a:t> </a:t>
            </a:r>
            <a:r>
              <a:rPr sz="3200" dirty="0">
                <a:latin typeface="Arial"/>
                <a:cs typeface="Arial"/>
              </a:rPr>
              <a:t>the</a:t>
            </a:r>
            <a:r>
              <a:rPr sz="3200" spc="-35" dirty="0">
                <a:latin typeface="Arial"/>
                <a:cs typeface="Arial"/>
              </a:rPr>
              <a:t> </a:t>
            </a:r>
            <a:r>
              <a:rPr sz="3200" dirty="0">
                <a:latin typeface="Arial"/>
                <a:cs typeface="Arial"/>
              </a:rPr>
              <a:t>lab</a:t>
            </a:r>
            <a:r>
              <a:rPr sz="3200" spc="-30" dirty="0">
                <a:latin typeface="Arial"/>
                <a:cs typeface="Arial"/>
              </a:rPr>
              <a:t> </a:t>
            </a:r>
            <a:r>
              <a:rPr sz="3200" spc="-10" dirty="0">
                <a:latin typeface="Arial"/>
                <a:cs typeface="Arial"/>
              </a:rPr>
              <a:t>practical.</a:t>
            </a:r>
            <a:endParaRPr sz="3200" dirty="0">
              <a:latin typeface="Arial"/>
              <a:cs typeface="Arial"/>
            </a:endParaRPr>
          </a:p>
        </p:txBody>
      </p:sp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xfrm>
            <a:off x="533400" y="533400"/>
            <a:ext cx="5002530" cy="4826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dirty="0">
                <a:solidFill>
                  <a:schemeClr val="tx1"/>
                </a:solidFill>
              </a:rPr>
              <a:t>5.Having</a:t>
            </a:r>
            <a:r>
              <a:rPr spc="-35" dirty="0">
                <a:solidFill>
                  <a:schemeClr val="tx1"/>
                </a:solidFill>
              </a:rPr>
              <a:t> </a:t>
            </a:r>
            <a:r>
              <a:rPr dirty="0">
                <a:solidFill>
                  <a:schemeClr val="tx1"/>
                </a:solidFill>
              </a:rPr>
              <a:t>a</a:t>
            </a:r>
            <a:r>
              <a:rPr spc="-15" dirty="0">
                <a:solidFill>
                  <a:schemeClr val="tx1"/>
                </a:solidFill>
              </a:rPr>
              <a:t> </a:t>
            </a:r>
            <a:r>
              <a:rPr spc="-20" dirty="0">
                <a:solidFill>
                  <a:schemeClr val="tx1"/>
                </a:solidFill>
              </a:rPr>
              <a:t>back-</a:t>
            </a:r>
            <a:r>
              <a:rPr dirty="0">
                <a:solidFill>
                  <a:schemeClr val="tx1"/>
                </a:solidFill>
              </a:rPr>
              <a:t>up</a:t>
            </a:r>
            <a:r>
              <a:rPr spc="-15" dirty="0">
                <a:solidFill>
                  <a:schemeClr val="tx1"/>
                </a:solidFill>
              </a:rPr>
              <a:t> </a:t>
            </a:r>
            <a:r>
              <a:rPr spc="-20" dirty="0">
                <a:solidFill>
                  <a:schemeClr val="tx1"/>
                </a:solidFill>
              </a:rPr>
              <a:t>plan</a:t>
            </a:r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762000" y="1371600"/>
            <a:ext cx="7025005" cy="2788285"/>
          </a:xfrm>
          <a:prstGeom prst="rect">
            <a:avLst/>
          </a:prstGeom>
        </p:spPr>
        <p:txBody>
          <a:bodyPr vert="horz" wrap="square" lIns="0" tIns="93980" rIns="0" bIns="0" rtlCol="0">
            <a:spAutoFit/>
          </a:bodyPr>
          <a:lstStyle/>
          <a:p>
            <a:pPr marL="381000" indent="-343535">
              <a:lnSpc>
                <a:spcPct val="100000"/>
              </a:lnSpc>
              <a:spcBef>
                <a:spcPts val="740"/>
              </a:spcBef>
              <a:buChar char="•"/>
              <a:tabLst>
                <a:tab pos="381000" algn="l"/>
                <a:tab pos="381635" algn="l"/>
              </a:tabLst>
            </a:pPr>
            <a:r>
              <a:rPr sz="3200" spc="-10" dirty="0">
                <a:latin typeface="Arial"/>
                <a:cs typeface="Arial"/>
              </a:rPr>
              <a:t>Organisation</a:t>
            </a:r>
            <a:endParaRPr sz="3200" dirty="0">
              <a:latin typeface="Arial"/>
              <a:cs typeface="Arial"/>
            </a:endParaRPr>
          </a:p>
          <a:p>
            <a:pPr marL="381000" marR="30480" indent="-343535">
              <a:lnSpc>
                <a:spcPts val="3829"/>
              </a:lnSpc>
              <a:spcBef>
                <a:spcPts val="775"/>
              </a:spcBef>
              <a:buChar char="•"/>
              <a:tabLst>
                <a:tab pos="381000" algn="l"/>
                <a:tab pos="381635" algn="l"/>
              </a:tabLst>
            </a:pPr>
            <a:r>
              <a:rPr sz="3200" dirty="0">
                <a:latin typeface="Arial"/>
                <a:cs typeface="Arial"/>
              </a:rPr>
              <a:t>Being</a:t>
            </a:r>
            <a:r>
              <a:rPr sz="3200" spc="-30" dirty="0">
                <a:latin typeface="Arial"/>
                <a:cs typeface="Arial"/>
              </a:rPr>
              <a:t> </a:t>
            </a:r>
            <a:r>
              <a:rPr sz="3200" dirty="0">
                <a:latin typeface="Arial"/>
                <a:cs typeface="Arial"/>
              </a:rPr>
              <a:t>positive</a:t>
            </a:r>
            <a:r>
              <a:rPr sz="3200" spc="-30" dirty="0">
                <a:latin typeface="Arial"/>
                <a:cs typeface="Arial"/>
              </a:rPr>
              <a:t> </a:t>
            </a:r>
            <a:r>
              <a:rPr sz="3200" dirty="0">
                <a:latin typeface="Arial"/>
                <a:cs typeface="Arial"/>
              </a:rPr>
              <a:t>and</a:t>
            </a:r>
            <a:r>
              <a:rPr sz="3200" spc="-25" dirty="0">
                <a:latin typeface="Arial"/>
                <a:cs typeface="Arial"/>
              </a:rPr>
              <a:t> </a:t>
            </a:r>
            <a:r>
              <a:rPr sz="3200" dirty="0">
                <a:latin typeface="Arial"/>
                <a:cs typeface="Arial"/>
              </a:rPr>
              <a:t>open</a:t>
            </a:r>
            <a:r>
              <a:rPr sz="3200" spc="-35" dirty="0">
                <a:latin typeface="Arial"/>
                <a:cs typeface="Arial"/>
              </a:rPr>
              <a:t> </a:t>
            </a:r>
            <a:r>
              <a:rPr sz="3200" dirty="0">
                <a:latin typeface="Arial"/>
                <a:cs typeface="Arial"/>
              </a:rPr>
              <a:t>to</a:t>
            </a:r>
            <a:r>
              <a:rPr sz="3200" spc="-35" dirty="0">
                <a:latin typeface="Arial"/>
                <a:cs typeface="Arial"/>
              </a:rPr>
              <a:t> </a:t>
            </a:r>
            <a:r>
              <a:rPr sz="3200" dirty="0">
                <a:latin typeface="Arial"/>
                <a:cs typeface="Arial"/>
              </a:rPr>
              <a:t>the</a:t>
            </a:r>
            <a:r>
              <a:rPr sz="3200" spc="-35" dirty="0">
                <a:latin typeface="Arial"/>
                <a:cs typeface="Arial"/>
              </a:rPr>
              <a:t> </a:t>
            </a:r>
            <a:r>
              <a:rPr sz="3200" spc="-20" dirty="0">
                <a:latin typeface="Arial"/>
                <a:cs typeface="Arial"/>
              </a:rPr>
              <a:t>group </a:t>
            </a:r>
            <a:r>
              <a:rPr sz="3200" spc="-10" dirty="0">
                <a:latin typeface="Arial"/>
                <a:cs typeface="Arial"/>
              </a:rPr>
              <a:t>experience</a:t>
            </a:r>
            <a:endParaRPr sz="3200" dirty="0">
              <a:latin typeface="Arial"/>
              <a:cs typeface="Arial"/>
            </a:endParaRPr>
          </a:p>
          <a:p>
            <a:pPr marL="381000" indent="-343535">
              <a:lnSpc>
                <a:spcPct val="100000"/>
              </a:lnSpc>
              <a:spcBef>
                <a:spcPts val="515"/>
              </a:spcBef>
              <a:buChar char="•"/>
              <a:tabLst>
                <a:tab pos="381000" algn="l"/>
                <a:tab pos="381635" algn="l"/>
              </a:tabLst>
            </a:pPr>
            <a:r>
              <a:rPr sz="3200" dirty="0">
                <a:latin typeface="Arial"/>
                <a:cs typeface="Arial"/>
              </a:rPr>
              <a:t>Being</a:t>
            </a:r>
            <a:r>
              <a:rPr sz="3200" spc="-35" dirty="0">
                <a:latin typeface="Arial"/>
                <a:cs typeface="Arial"/>
              </a:rPr>
              <a:t> </a:t>
            </a:r>
            <a:r>
              <a:rPr sz="3200" spc="-10" dirty="0">
                <a:latin typeface="Arial"/>
                <a:cs typeface="Arial"/>
              </a:rPr>
              <a:t>prepared</a:t>
            </a:r>
            <a:endParaRPr sz="3200" dirty="0">
              <a:latin typeface="Arial"/>
              <a:cs typeface="Arial"/>
            </a:endParaRPr>
          </a:p>
          <a:p>
            <a:pPr marL="381000" indent="-343535">
              <a:lnSpc>
                <a:spcPct val="100000"/>
              </a:lnSpc>
              <a:spcBef>
                <a:spcPts val="640"/>
              </a:spcBef>
              <a:buChar char="•"/>
              <a:tabLst>
                <a:tab pos="381000" algn="l"/>
                <a:tab pos="381635" algn="l"/>
              </a:tabLst>
            </a:pPr>
            <a:r>
              <a:rPr sz="3200" dirty="0">
                <a:latin typeface="Arial"/>
                <a:cs typeface="Arial"/>
              </a:rPr>
              <a:t>Having</a:t>
            </a:r>
            <a:r>
              <a:rPr sz="3200" spc="-20" dirty="0">
                <a:latin typeface="Arial"/>
                <a:cs typeface="Arial"/>
              </a:rPr>
              <a:t> </a:t>
            </a:r>
            <a:r>
              <a:rPr sz="3200" dirty="0">
                <a:latin typeface="Arial"/>
                <a:cs typeface="Arial"/>
              </a:rPr>
              <a:t>a</a:t>
            </a:r>
            <a:r>
              <a:rPr sz="3200" spc="-30" dirty="0">
                <a:latin typeface="Arial"/>
                <a:cs typeface="Arial"/>
              </a:rPr>
              <a:t> </a:t>
            </a:r>
            <a:r>
              <a:rPr sz="3200" dirty="0">
                <a:latin typeface="Arial"/>
                <a:cs typeface="Arial"/>
              </a:rPr>
              <a:t>Plan</a:t>
            </a:r>
            <a:r>
              <a:rPr sz="3200" spc="-20" dirty="0">
                <a:latin typeface="Arial"/>
                <a:cs typeface="Arial"/>
              </a:rPr>
              <a:t> </a:t>
            </a:r>
            <a:r>
              <a:rPr sz="3200" spc="-50" dirty="0">
                <a:latin typeface="Arial"/>
                <a:cs typeface="Arial"/>
              </a:rPr>
              <a:t>B</a:t>
            </a:r>
            <a:endParaRPr sz="3200" dirty="0">
              <a:latin typeface="Arial"/>
              <a:cs typeface="Arial"/>
            </a:endParaRPr>
          </a:p>
        </p:txBody>
      </p:sp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xfrm>
            <a:off x="574547" y="295066"/>
            <a:ext cx="8036053" cy="936154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dirty="0">
                <a:solidFill>
                  <a:schemeClr val="tx1"/>
                </a:solidFill>
              </a:rPr>
              <a:t>6.</a:t>
            </a:r>
            <a:r>
              <a:rPr lang="en-GB" dirty="0">
                <a:solidFill>
                  <a:schemeClr val="tx1"/>
                </a:solidFill>
              </a:rPr>
              <a:t> </a:t>
            </a:r>
            <a:r>
              <a:rPr dirty="0">
                <a:solidFill>
                  <a:schemeClr val="tx1"/>
                </a:solidFill>
              </a:rPr>
              <a:t>What</a:t>
            </a:r>
            <a:r>
              <a:rPr spc="-25" dirty="0">
                <a:solidFill>
                  <a:schemeClr val="tx1"/>
                </a:solidFill>
              </a:rPr>
              <a:t> </a:t>
            </a:r>
            <a:r>
              <a:rPr dirty="0">
                <a:solidFill>
                  <a:schemeClr val="tx1"/>
                </a:solidFill>
              </a:rPr>
              <a:t>makes</a:t>
            </a:r>
            <a:r>
              <a:rPr spc="-20" dirty="0">
                <a:solidFill>
                  <a:schemeClr val="tx1"/>
                </a:solidFill>
              </a:rPr>
              <a:t> </a:t>
            </a:r>
            <a:r>
              <a:rPr dirty="0">
                <a:solidFill>
                  <a:schemeClr val="tx1"/>
                </a:solidFill>
              </a:rPr>
              <a:t>a</a:t>
            </a:r>
            <a:r>
              <a:rPr spc="-15" dirty="0">
                <a:solidFill>
                  <a:schemeClr val="tx1"/>
                </a:solidFill>
              </a:rPr>
              <a:t> </a:t>
            </a:r>
            <a:r>
              <a:rPr dirty="0">
                <a:solidFill>
                  <a:schemeClr val="tx1"/>
                </a:solidFill>
              </a:rPr>
              <a:t>team</a:t>
            </a:r>
            <a:r>
              <a:rPr spc="-15" dirty="0">
                <a:solidFill>
                  <a:schemeClr val="tx1"/>
                </a:solidFill>
              </a:rPr>
              <a:t> </a:t>
            </a:r>
            <a:r>
              <a:rPr dirty="0">
                <a:solidFill>
                  <a:schemeClr val="tx1"/>
                </a:solidFill>
              </a:rPr>
              <a:t>work</a:t>
            </a:r>
            <a:r>
              <a:rPr spc="-15" dirty="0">
                <a:solidFill>
                  <a:schemeClr val="tx1"/>
                </a:solidFill>
              </a:rPr>
              <a:t> </a:t>
            </a:r>
            <a:r>
              <a:rPr spc="-35" dirty="0">
                <a:solidFill>
                  <a:schemeClr val="tx1"/>
                </a:solidFill>
              </a:rPr>
              <a:t>we</a:t>
            </a:r>
            <a:r>
              <a:rPr lang="en-GB" spc="-35" dirty="0" err="1">
                <a:solidFill>
                  <a:schemeClr val="tx1"/>
                </a:solidFill>
              </a:rPr>
              <a:t>ll</a:t>
            </a:r>
            <a:r>
              <a:rPr lang="en-GB" spc="-35" dirty="0">
                <a:solidFill>
                  <a:schemeClr val="tx1"/>
                </a:solidFill>
              </a:rPr>
              <a:t> and organized</a:t>
            </a:r>
            <a:endParaRPr spc="-35" dirty="0">
              <a:solidFill>
                <a:schemeClr val="tx1"/>
              </a:solidFill>
            </a:endParaRPr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1247775" y="917575"/>
            <a:ext cx="2386330" cy="4826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10" dirty="0">
                <a:solidFill>
                  <a:schemeClr val="tx1"/>
                </a:solidFill>
              </a:rPr>
              <a:t>References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1219200" y="1371600"/>
            <a:ext cx="7038975" cy="262892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>
              <a:lnSpc>
                <a:spcPct val="100000"/>
              </a:lnSpc>
              <a:spcBef>
                <a:spcPts val="25"/>
              </a:spcBef>
            </a:pPr>
            <a:endParaRPr sz="2900" dirty="0">
              <a:latin typeface="Arial"/>
              <a:cs typeface="Arial"/>
            </a:endParaRPr>
          </a:p>
          <a:p>
            <a:pPr marL="50800" marR="948690">
              <a:lnSpc>
                <a:spcPct val="100000"/>
              </a:lnSpc>
            </a:pPr>
            <a:r>
              <a:rPr sz="2800" dirty="0">
                <a:latin typeface="Arial"/>
                <a:cs typeface="Arial"/>
              </a:rPr>
              <a:t>Levin,</a:t>
            </a:r>
            <a:r>
              <a:rPr sz="2800" spc="-20" dirty="0">
                <a:latin typeface="Arial"/>
                <a:cs typeface="Arial"/>
              </a:rPr>
              <a:t> </a:t>
            </a:r>
            <a:r>
              <a:rPr sz="2800" spc="-180" dirty="0">
                <a:latin typeface="Arial"/>
                <a:cs typeface="Arial"/>
              </a:rPr>
              <a:t>P.</a:t>
            </a:r>
            <a:r>
              <a:rPr sz="2800" spc="-5" dirty="0">
                <a:latin typeface="Arial"/>
                <a:cs typeface="Arial"/>
              </a:rPr>
              <a:t> </a:t>
            </a:r>
            <a:r>
              <a:rPr sz="2800" dirty="0">
                <a:latin typeface="Arial"/>
                <a:cs typeface="Arial"/>
              </a:rPr>
              <a:t>(2005)</a:t>
            </a:r>
            <a:r>
              <a:rPr sz="2800" spc="10" dirty="0">
                <a:latin typeface="Arial"/>
                <a:cs typeface="Arial"/>
              </a:rPr>
              <a:t> </a:t>
            </a:r>
            <a:r>
              <a:rPr sz="2800" i="1" dirty="0">
                <a:latin typeface="Arial"/>
                <a:cs typeface="Arial"/>
              </a:rPr>
              <a:t>Successful</a:t>
            </a:r>
            <a:r>
              <a:rPr sz="2800" i="1" spc="-10" dirty="0">
                <a:latin typeface="Arial"/>
                <a:cs typeface="Arial"/>
              </a:rPr>
              <a:t> teamwork</a:t>
            </a:r>
            <a:r>
              <a:rPr sz="2800" spc="-10" dirty="0">
                <a:latin typeface="Arial"/>
                <a:cs typeface="Arial"/>
              </a:rPr>
              <a:t>. </a:t>
            </a:r>
            <a:r>
              <a:rPr sz="2800" dirty="0">
                <a:latin typeface="Arial"/>
                <a:cs typeface="Arial"/>
              </a:rPr>
              <a:t>Maidenhead:</a:t>
            </a:r>
            <a:r>
              <a:rPr sz="2800" spc="-35" dirty="0">
                <a:latin typeface="Arial"/>
                <a:cs typeface="Arial"/>
              </a:rPr>
              <a:t> </a:t>
            </a:r>
            <a:r>
              <a:rPr sz="2800" dirty="0">
                <a:latin typeface="Arial"/>
                <a:cs typeface="Arial"/>
              </a:rPr>
              <a:t>Open</a:t>
            </a:r>
            <a:r>
              <a:rPr sz="2800" spc="-20" dirty="0">
                <a:latin typeface="Arial"/>
                <a:cs typeface="Arial"/>
              </a:rPr>
              <a:t> </a:t>
            </a:r>
            <a:r>
              <a:rPr sz="2800" dirty="0">
                <a:latin typeface="Arial"/>
                <a:cs typeface="Arial"/>
              </a:rPr>
              <a:t>University</a:t>
            </a:r>
            <a:r>
              <a:rPr sz="2800" spc="-20" dirty="0">
                <a:latin typeface="Arial"/>
                <a:cs typeface="Arial"/>
              </a:rPr>
              <a:t> </a:t>
            </a:r>
            <a:r>
              <a:rPr sz="2800" spc="-10" dirty="0">
                <a:latin typeface="Arial"/>
                <a:cs typeface="Arial"/>
              </a:rPr>
              <a:t>Press.</a:t>
            </a:r>
            <a:endParaRPr sz="2800" dirty="0">
              <a:latin typeface="Arial"/>
              <a:cs typeface="Arial"/>
            </a:endParaRPr>
          </a:p>
          <a:p>
            <a:pPr>
              <a:lnSpc>
                <a:spcPct val="100000"/>
              </a:lnSpc>
              <a:spcBef>
                <a:spcPts val="25"/>
              </a:spcBef>
            </a:pPr>
            <a:endParaRPr sz="2900" dirty="0">
              <a:latin typeface="Arial"/>
              <a:cs typeface="Arial"/>
            </a:endParaRPr>
          </a:p>
          <a:p>
            <a:pPr marL="50800" marR="43180">
              <a:lnSpc>
                <a:spcPct val="100000"/>
              </a:lnSpc>
            </a:pPr>
            <a:r>
              <a:rPr sz="2800" dirty="0">
                <a:latin typeface="Arial"/>
                <a:cs typeface="Arial"/>
              </a:rPr>
              <a:t>West,</a:t>
            </a:r>
            <a:r>
              <a:rPr sz="2800" spc="-40" dirty="0">
                <a:latin typeface="Arial"/>
                <a:cs typeface="Arial"/>
              </a:rPr>
              <a:t> </a:t>
            </a:r>
            <a:r>
              <a:rPr sz="2800" dirty="0">
                <a:latin typeface="Arial"/>
                <a:cs typeface="Arial"/>
              </a:rPr>
              <a:t>M.</a:t>
            </a:r>
            <a:r>
              <a:rPr sz="2800" spc="-40" dirty="0">
                <a:latin typeface="Arial"/>
                <a:cs typeface="Arial"/>
              </a:rPr>
              <a:t> </a:t>
            </a:r>
            <a:r>
              <a:rPr sz="2800" dirty="0">
                <a:latin typeface="Arial"/>
                <a:cs typeface="Arial"/>
              </a:rPr>
              <a:t>(2004)</a:t>
            </a:r>
            <a:r>
              <a:rPr sz="2800" spc="-25" dirty="0">
                <a:latin typeface="Arial"/>
                <a:cs typeface="Arial"/>
              </a:rPr>
              <a:t> </a:t>
            </a:r>
            <a:r>
              <a:rPr sz="2800" i="1" dirty="0">
                <a:latin typeface="Arial"/>
                <a:cs typeface="Arial"/>
              </a:rPr>
              <a:t>Effective</a:t>
            </a:r>
            <a:r>
              <a:rPr sz="2800" i="1" spc="-40" dirty="0">
                <a:latin typeface="Arial"/>
                <a:cs typeface="Arial"/>
              </a:rPr>
              <a:t> </a:t>
            </a:r>
            <a:r>
              <a:rPr sz="2800" i="1" spc="-10" dirty="0">
                <a:latin typeface="Arial"/>
                <a:cs typeface="Arial"/>
              </a:rPr>
              <a:t>Teamwork</a:t>
            </a:r>
            <a:r>
              <a:rPr sz="2800" spc="-10" dirty="0">
                <a:latin typeface="Arial"/>
                <a:cs typeface="Arial"/>
              </a:rPr>
              <a:t>.</a:t>
            </a:r>
            <a:r>
              <a:rPr sz="2800" spc="-35" dirty="0">
                <a:latin typeface="Arial"/>
                <a:cs typeface="Arial"/>
              </a:rPr>
              <a:t> </a:t>
            </a:r>
            <a:r>
              <a:rPr sz="2800" dirty="0">
                <a:latin typeface="Arial"/>
                <a:cs typeface="Arial"/>
              </a:rPr>
              <a:t>2</a:t>
            </a:r>
            <a:r>
              <a:rPr sz="2400" baseline="29513" dirty="0">
                <a:latin typeface="Arial"/>
                <a:cs typeface="Arial"/>
              </a:rPr>
              <a:t>nd</a:t>
            </a:r>
            <a:r>
              <a:rPr sz="2400" spc="427" baseline="29513" dirty="0">
                <a:latin typeface="Arial"/>
                <a:cs typeface="Arial"/>
              </a:rPr>
              <a:t> </a:t>
            </a:r>
            <a:r>
              <a:rPr sz="2800" spc="-25" dirty="0">
                <a:latin typeface="Arial"/>
                <a:cs typeface="Arial"/>
              </a:rPr>
              <a:t>ed. </a:t>
            </a:r>
            <a:r>
              <a:rPr sz="2800" dirty="0">
                <a:latin typeface="Arial"/>
                <a:cs typeface="Arial"/>
              </a:rPr>
              <a:t>Oxford:</a:t>
            </a:r>
            <a:r>
              <a:rPr sz="2800" spc="-30" dirty="0">
                <a:latin typeface="Arial"/>
                <a:cs typeface="Arial"/>
              </a:rPr>
              <a:t> </a:t>
            </a:r>
            <a:r>
              <a:rPr sz="2800" dirty="0">
                <a:latin typeface="Arial"/>
                <a:cs typeface="Arial"/>
              </a:rPr>
              <a:t>Blackwell</a:t>
            </a:r>
            <a:r>
              <a:rPr sz="2800" spc="-20" dirty="0">
                <a:latin typeface="Arial"/>
                <a:cs typeface="Arial"/>
              </a:rPr>
              <a:t> </a:t>
            </a:r>
            <a:r>
              <a:rPr sz="2800" spc="-10" dirty="0">
                <a:latin typeface="Arial"/>
                <a:cs typeface="Arial"/>
              </a:rPr>
              <a:t>Publishing.</a:t>
            </a:r>
            <a:endParaRPr sz="2800" dirty="0">
              <a:latin typeface="Arial"/>
              <a:cs typeface="Arial"/>
            </a:endParaRP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5E5E5E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27</TotalTime>
  <Words>777</Words>
  <Application>Microsoft Office PowerPoint</Application>
  <PresentationFormat>On-screen Show (4:3)</PresentationFormat>
  <Paragraphs>131</Paragraphs>
  <Slides>18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size="22" baseType="lpstr">
      <vt:lpstr>Arial</vt:lpstr>
      <vt:lpstr>Arial Black</vt:lpstr>
      <vt:lpstr>Tahoma</vt:lpstr>
      <vt:lpstr>Office Theme</vt:lpstr>
      <vt:lpstr>Group Work</vt:lpstr>
      <vt:lpstr>PowerPoint Presentation</vt:lpstr>
      <vt:lpstr>1. Value of Teamwork in a group Employer requirements for jobs</vt:lpstr>
      <vt:lpstr>1. Value of Teamwork in a group So</vt:lpstr>
      <vt:lpstr>1. Value of Teamwork in a group </vt:lpstr>
      <vt:lpstr>2. Difficulties working in a group</vt:lpstr>
      <vt:lpstr>2. Difficulties working in a group  </vt:lpstr>
      <vt:lpstr>PowerPoint Presentation</vt:lpstr>
      <vt:lpstr>2.Difficulities working in a group</vt:lpstr>
      <vt:lpstr>PowerPoint Presentation</vt:lpstr>
      <vt:lpstr>3. Roles within a group</vt:lpstr>
      <vt:lpstr>3.Roles within a group</vt:lpstr>
      <vt:lpstr>What makes a good team player A. Social Skills and Qualities </vt:lpstr>
      <vt:lpstr>4.What makes a good team play</vt:lpstr>
      <vt:lpstr>PowerPoint Presentation</vt:lpstr>
      <vt:lpstr>5.Having a back-up plan</vt:lpstr>
      <vt:lpstr>6. What makes a team work well and organized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LOUISE CLAIRE LIVESEY</dc:creator>
  <cp:lastModifiedBy>Abida Perveen</cp:lastModifiedBy>
  <cp:revision>2</cp:revision>
  <dcterms:created xsi:type="dcterms:W3CDTF">2023-02-13T19:47:59Z</dcterms:created>
  <dcterms:modified xsi:type="dcterms:W3CDTF">2023-02-13T20:18:34Z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reated">
    <vt:filetime>2020-10-27T00:00:00Z</vt:filetime>
  </property>
  <property fmtid="{D5CDD505-2E9C-101B-9397-08002B2CF9AE}" pid="3" name="Creator">
    <vt:lpwstr>Impress</vt:lpwstr>
  </property>
  <property fmtid="{D5CDD505-2E9C-101B-9397-08002B2CF9AE}" pid="4" name="Producer">
    <vt:lpwstr>LibreOffice 7.0</vt:lpwstr>
  </property>
  <property fmtid="{D5CDD505-2E9C-101B-9397-08002B2CF9AE}" pid="5" name="LastSaved">
    <vt:filetime>2020-10-27T00:00:00Z</vt:filetime>
  </property>
</Properties>
</file>