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5"/>
  </p:notesMasterIdLst>
  <p:handoutMasterIdLst>
    <p:handoutMasterId r:id="rId56"/>
  </p:handoutMasterIdLst>
  <p:sldIdLst>
    <p:sldId id="324" r:id="rId2"/>
    <p:sldId id="419" r:id="rId3"/>
    <p:sldId id="424" r:id="rId4"/>
    <p:sldId id="420" r:id="rId5"/>
    <p:sldId id="392" r:id="rId6"/>
    <p:sldId id="407" r:id="rId7"/>
    <p:sldId id="415" r:id="rId8"/>
    <p:sldId id="329" r:id="rId9"/>
    <p:sldId id="400" r:id="rId10"/>
    <p:sldId id="393" r:id="rId11"/>
    <p:sldId id="394" r:id="rId12"/>
    <p:sldId id="416" r:id="rId13"/>
    <p:sldId id="408" r:id="rId14"/>
    <p:sldId id="396" r:id="rId15"/>
    <p:sldId id="421" r:id="rId16"/>
    <p:sldId id="417" r:id="rId17"/>
    <p:sldId id="402" r:id="rId18"/>
    <p:sldId id="418" r:id="rId19"/>
    <p:sldId id="397" r:id="rId20"/>
    <p:sldId id="398" r:id="rId21"/>
    <p:sldId id="399" r:id="rId22"/>
    <p:sldId id="403" r:id="rId23"/>
    <p:sldId id="409" r:id="rId24"/>
    <p:sldId id="422" r:id="rId25"/>
    <p:sldId id="413" r:id="rId26"/>
    <p:sldId id="414" r:id="rId27"/>
    <p:sldId id="289" r:id="rId28"/>
    <p:sldId id="423" r:id="rId29"/>
    <p:sldId id="290" r:id="rId30"/>
    <p:sldId id="258" r:id="rId31"/>
    <p:sldId id="259" r:id="rId32"/>
    <p:sldId id="260" r:id="rId33"/>
    <p:sldId id="261" r:id="rId34"/>
    <p:sldId id="262" r:id="rId35"/>
    <p:sldId id="277" r:id="rId36"/>
    <p:sldId id="274" r:id="rId37"/>
    <p:sldId id="275" r:id="rId38"/>
    <p:sldId id="271" r:id="rId39"/>
    <p:sldId id="279" r:id="rId40"/>
    <p:sldId id="285" r:id="rId41"/>
    <p:sldId id="287" r:id="rId42"/>
    <p:sldId id="263" r:id="rId43"/>
    <p:sldId id="264" r:id="rId44"/>
    <p:sldId id="265" r:id="rId45"/>
    <p:sldId id="266" r:id="rId46"/>
    <p:sldId id="267" r:id="rId47"/>
    <p:sldId id="268" r:id="rId48"/>
    <p:sldId id="269" r:id="rId49"/>
    <p:sldId id="276" r:id="rId50"/>
    <p:sldId id="280" r:id="rId51"/>
    <p:sldId id="272" r:id="rId52"/>
    <p:sldId id="288" r:id="rId53"/>
    <p:sldId id="322" r:id="rId5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91" d="100"/>
          <a:sy n="91" d="100"/>
        </p:scale>
        <p:origin x="188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E3423AA7-647E-40F8-A68C-2DC1F224E1D2}" type="slidenum">
              <a:rPr lang="en-US" altLang="en-US" sz="1200"/>
              <a:pPr/>
              <a:t>2</a:t>
            </a:fld>
            <a:endParaRPr lang="en-US" altLang="en-US" sz="1200" dirty="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562B9EBE-04A8-4BDD-ADED-C8E5BE31379D}" type="datetime1">
              <a:rPr lang="en-US" smtClean="0"/>
              <a:t>7/15/21</a:t>
            </a:fld>
            <a:endParaRPr lang="en-US" dirty="0"/>
          </a:p>
        </p:txBody>
      </p:sp>
    </p:spTree>
    <p:extLst>
      <p:ext uri="{BB962C8B-B14F-4D97-AF65-F5344CB8AC3E}">
        <p14:creationId xmlns:p14="http://schemas.microsoft.com/office/powerpoint/2010/main" val="3784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AD002DD1-911C-40A7-8881-BDC63F7987B5}" type="slidenum">
              <a:rPr lang="en-US" altLang="en-US" sz="1200"/>
              <a:pPr/>
              <a:t>5</a:t>
            </a:fld>
            <a:endParaRPr lang="en-US" altLang="en-US" sz="1200"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E2E32EB3-6530-4F28-8380-5A853C782837}" type="datetime1">
              <a:rPr lang="en-US" smtClean="0"/>
              <a:t>7/15/21</a:t>
            </a:fld>
            <a:endParaRPr lang="en-US" dirty="0"/>
          </a:p>
        </p:txBody>
      </p:sp>
    </p:spTree>
    <p:extLst>
      <p:ext uri="{BB962C8B-B14F-4D97-AF65-F5344CB8AC3E}">
        <p14:creationId xmlns:p14="http://schemas.microsoft.com/office/powerpoint/2010/main" val="1036868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4F5F9470-58B5-4B72-9D38-E65EA884692F}" type="slidenum">
              <a:rPr lang="en-US" altLang="en-US" sz="1200"/>
              <a:pPr/>
              <a:t>6</a:t>
            </a:fld>
            <a:endParaRPr lang="en-US" altLang="en-US" sz="1200" dirty="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BC33BFCA-61E4-4902-8CED-EF3DB023A4E4}" type="datetime1">
              <a:rPr lang="en-US" smtClean="0"/>
              <a:t>7/15/21</a:t>
            </a:fld>
            <a:endParaRPr lang="en-US" dirty="0"/>
          </a:p>
        </p:txBody>
      </p:sp>
    </p:spTree>
    <p:extLst>
      <p:ext uri="{BB962C8B-B14F-4D97-AF65-F5344CB8AC3E}">
        <p14:creationId xmlns:p14="http://schemas.microsoft.com/office/powerpoint/2010/main" val="1364676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eaLnBrk="1" hangingPunct="1">
              <a:defRPr/>
            </a:pPr>
            <a:r>
              <a:rPr lang="en-US" dirty="0"/>
              <a:t>For most of humankind’s history, for example, people didn’t commute to work. Work usually occurred in homes or on farms. And as recently as 1870, two-thirds of Americans earned their living from agriculture. During the Industrial Revolution (1750–1900), however, jobs and organizations changed dramatically. First, the availability of power (steam engines and later electricity) enabled low-paid, unskilled laborers running machines to replace high-paid, skilled artisans who made entire goods by themselves by hand. While workers focused on their singular tasks, managers were needed to coordinate the different parts of the production system and optimize While workers focused on their singular tasks, managers were needed to coordinate the different parts of the production system and optimize Second, instead of being performed in fields, homes, or small shops, jobs were carried out in large, formal organizations where hundreds, if not thousands, of people worked under one roof.6 With individual factories employing so many workers under one roof, companies now had a strong need for disciplinary rules to impose order and structure. For the first time, they needed managers who knew how to organize large groups, work with employees, and make good decisions.</a:t>
            </a:r>
          </a:p>
        </p:txBody>
      </p:sp>
      <p:sp>
        <p:nvSpPr>
          <p:cNvPr id="49156" name="Slide Number Placeholder 3"/>
          <p:cNvSpPr>
            <a:spLocks noGrp="1"/>
          </p:cNvSpPr>
          <p:nvPr>
            <p:ph type="sldNum" sz="quarter" idx="5"/>
          </p:nvPr>
        </p:nvSpPr>
        <p:spPr>
          <a:noFill/>
        </p:spPr>
        <p:txBody>
          <a:bodyPr/>
          <a:lstStyle/>
          <a:p>
            <a:fld id="{A7AD35E6-FE7C-4DEA-ACD1-7E65565CD95B}" type="slidenum">
              <a:rPr lang="en-US"/>
              <a:pPr/>
              <a:t>7</a:t>
            </a:fld>
            <a:endParaRPr lang="en-US" dirty="0"/>
          </a:p>
        </p:txBody>
      </p:sp>
      <p:sp>
        <p:nvSpPr>
          <p:cNvPr id="2" name="Date Placeholder 1"/>
          <p:cNvSpPr>
            <a:spLocks noGrp="1"/>
          </p:cNvSpPr>
          <p:nvPr>
            <p:ph type="dt" idx="10"/>
          </p:nvPr>
        </p:nvSpPr>
        <p:spPr/>
        <p:txBody>
          <a:bodyPr/>
          <a:lstStyle/>
          <a:p>
            <a:pPr>
              <a:defRPr/>
            </a:pPr>
            <a:fld id="{83B2933E-6D3A-4133-AEC6-455C78A8DED7}" type="datetime1">
              <a:rPr lang="en-US" smtClean="0"/>
              <a:t>7/15/21</a:t>
            </a:fld>
            <a:endParaRPr lang="en-US" dirty="0"/>
          </a:p>
        </p:txBody>
      </p:sp>
    </p:spTree>
    <p:extLst>
      <p:ext uri="{BB962C8B-B14F-4D97-AF65-F5344CB8AC3E}">
        <p14:creationId xmlns:p14="http://schemas.microsoft.com/office/powerpoint/2010/main" val="1236115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E3423AA7-647E-40F8-A68C-2DC1F224E1D2}" type="slidenum">
              <a:rPr lang="en-US" altLang="en-US" sz="1200"/>
              <a:pPr/>
              <a:t>8</a:t>
            </a:fld>
            <a:endParaRPr lang="en-US" altLang="en-US" sz="1200" dirty="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562B9EBE-04A8-4BDD-ADED-C8E5BE31379D}" type="datetime1">
              <a:rPr lang="en-US" smtClean="0"/>
              <a:t>7/15/21</a:t>
            </a:fld>
            <a:endParaRPr lang="en-US" dirty="0"/>
          </a:p>
        </p:txBody>
      </p:sp>
    </p:spTree>
    <p:extLst>
      <p:ext uri="{BB962C8B-B14F-4D97-AF65-F5344CB8AC3E}">
        <p14:creationId xmlns:p14="http://schemas.microsoft.com/office/powerpoint/2010/main" val="9082377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1E2A3078-88CC-49DB-B6AF-1BECDE2A1CF4}" type="slidenum">
              <a:rPr lang="en-US" altLang="en-US" sz="1200"/>
              <a:pPr/>
              <a:t>9</a:t>
            </a:fld>
            <a:endParaRPr lang="en-US" altLang="en-US" sz="1200" dirty="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BF8885A5-A396-4878-8442-A24DFCD24A09}" type="datetime1">
              <a:rPr lang="en-US" smtClean="0"/>
              <a:t>7/15/21</a:t>
            </a:fld>
            <a:endParaRPr lang="en-US" dirty="0"/>
          </a:p>
        </p:txBody>
      </p:sp>
    </p:spTree>
    <p:extLst>
      <p:ext uri="{BB962C8B-B14F-4D97-AF65-F5344CB8AC3E}">
        <p14:creationId xmlns:p14="http://schemas.microsoft.com/office/powerpoint/2010/main" val="40794913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AAA7767A-0A25-466C-BF71-FBD20BCA2044}" type="slidenum">
              <a:rPr lang="en-US" altLang="en-US" sz="1200"/>
              <a:pPr/>
              <a:t>10</a:t>
            </a:fld>
            <a:endParaRPr lang="en-US" altLang="en-US" sz="1200" dirty="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FD339DC7-AE6D-4B3A-97C1-A8BFDC4596E3}" type="datetime1">
              <a:rPr lang="en-US" smtClean="0"/>
              <a:t>7/15/21</a:t>
            </a:fld>
            <a:endParaRPr lang="en-US" dirty="0"/>
          </a:p>
        </p:txBody>
      </p:sp>
    </p:spTree>
    <p:extLst>
      <p:ext uri="{BB962C8B-B14F-4D97-AF65-F5344CB8AC3E}">
        <p14:creationId xmlns:p14="http://schemas.microsoft.com/office/powerpoint/2010/main" val="2201776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F61D282F-D563-43E2-9039-28610FFB58D0}" type="slidenum">
              <a:rPr lang="en-US" altLang="en-US" sz="1200"/>
              <a:pPr/>
              <a:t>11</a:t>
            </a:fld>
            <a:endParaRPr lang="en-US" altLang="en-US" sz="1200"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1A6E18E1-8FC6-41BB-BE5B-40A7FCA032AF}" type="datetime1">
              <a:rPr lang="en-US" smtClean="0"/>
              <a:t>7/15/21</a:t>
            </a:fld>
            <a:endParaRPr lang="en-US" dirty="0"/>
          </a:p>
        </p:txBody>
      </p:sp>
    </p:spTree>
    <p:extLst>
      <p:ext uri="{BB962C8B-B14F-4D97-AF65-F5344CB8AC3E}">
        <p14:creationId xmlns:p14="http://schemas.microsoft.com/office/powerpoint/2010/main" val="19250890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p:spPr>
        <p:txBody>
          <a:bodyPr/>
          <a:lstStyle/>
          <a:p>
            <a:endParaRPr lang="en-US" dirty="0"/>
          </a:p>
        </p:txBody>
      </p:sp>
      <p:sp>
        <p:nvSpPr>
          <p:cNvPr id="2" name="Date Placeholder 1"/>
          <p:cNvSpPr>
            <a:spLocks noGrp="1"/>
          </p:cNvSpPr>
          <p:nvPr>
            <p:ph type="dt" idx="10"/>
          </p:nvPr>
        </p:nvSpPr>
        <p:spPr/>
        <p:txBody>
          <a:bodyPr/>
          <a:lstStyle/>
          <a:p>
            <a:pPr>
              <a:defRPr/>
            </a:pPr>
            <a:fld id="{63873287-F14D-4B51-8CF4-1B47FA307C92}" type="datetime1">
              <a:rPr lang="en-US" smtClean="0"/>
              <a:t>7/15/21</a:t>
            </a:fld>
            <a:endParaRPr lang="en-US" dirty="0"/>
          </a:p>
        </p:txBody>
      </p:sp>
    </p:spTree>
    <p:extLst>
      <p:ext uri="{BB962C8B-B14F-4D97-AF65-F5344CB8AC3E}">
        <p14:creationId xmlns:p14="http://schemas.microsoft.com/office/powerpoint/2010/main" val="2920312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AB38441A-76DA-48F8-ABDD-F43AB0FDAE73}" type="slidenum">
              <a:rPr lang="en-US" altLang="en-US" sz="1200"/>
              <a:pPr/>
              <a:t>14</a:t>
            </a:fld>
            <a:endParaRPr lang="en-US" altLang="en-US" sz="1200"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456360A2-2F03-443A-81CF-BBE817A7B228}" type="datetime1">
              <a:rPr lang="en-US" smtClean="0"/>
              <a:t>7/15/21</a:t>
            </a:fld>
            <a:endParaRPr lang="en-US" dirty="0"/>
          </a:p>
        </p:txBody>
      </p:sp>
    </p:spTree>
    <p:extLst>
      <p:ext uri="{BB962C8B-B14F-4D97-AF65-F5344CB8AC3E}">
        <p14:creationId xmlns:p14="http://schemas.microsoft.com/office/powerpoint/2010/main" val="753732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AB38441A-76DA-48F8-ABDD-F43AB0FDAE73}" type="slidenum">
              <a:rPr lang="en-US" altLang="en-US" sz="1200"/>
              <a:pPr/>
              <a:t>15</a:t>
            </a:fld>
            <a:endParaRPr lang="en-US" altLang="en-US" sz="1200"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456360A2-2F03-443A-81CF-BBE817A7B228}" type="datetime1">
              <a:rPr lang="en-US" smtClean="0"/>
              <a:t>7/15/21</a:t>
            </a:fld>
            <a:endParaRPr lang="en-US" dirty="0"/>
          </a:p>
        </p:txBody>
      </p:sp>
    </p:spTree>
    <p:extLst>
      <p:ext uri="{BB962C8B-B14F-4D97-AF65-F5344CB8AC3E}">
        <p14:creationId xmlns:p14="http://schemas.microsoft.com/office/powerpoint/2010/main" val="1490404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p:spPr>
        <p:txBody>
          <a:bodyPr/>
          <a:lstStyle/>
          <a:p>
            <a:pPr eaLnBrk="1" hangingPunct="1">
              <a:lnSpc>
                <a:spcPct val="80000"/>
              </a:lnSpc>
            </a:pPr>
            <a:r>
              <a:rPr lang="en-US" sz="1100" dirty="0"/>
              <a:t>The Hawthorne Studies demonstrated that the workplace was more complex than previously thought, that workers were not just extensions of machines, and that financial incentives weren’t necessarily the most important motivator for workers. Thanks to Mayo and the Hawthorne Studies, managers better understood the effect that group social interactions, employee satisfaction, and attitudes had on individual and group performance.</a:t>
            </a:r>
          </a:p>
          <a:p>
            <a:pPr eaLnBrk="1" hangingPunct="1">
              <a:lnSpc>
                <a:spcPct val="80000"/>
              </a:lnSpc>
            </a:pPr>
            <a:endParaRPr lang="en-US" sz="1100" dirty="0"/>
          </a:p>
        </p:txBody>
      </p:sp>
      <p:sp>
        <p:nvSpPr>
          <p:cNvPr id="63492" name="Slide Number Placeholder 3"/>
          <p:cNvSpPr>
            <a:spLocks noGrp="1"/>
          </p:cNvSpPr>
          <p:nvPr>
            <p:ph type="sldNum" sz="quarter" idx="5"/>
          </p:nvPr>
        </p:nvSpPr>
        <p:spPr>
          <a:noFill/>
        </p:spPr>
        <p:txBody>
          <a:bodyPr/>
          <a:lstStyle/>
          <a:p>
            <a:fld id="{FC79778C-2C73-48B8-8B15-F2DAB99EF930}" type="slidenum">
              <a:rPr lang="en-US"/>
              <a:pPr/>
              <a:t>16</a:t>
            </a:fld>
            <a:endParaRPr lang="en-US" dirty="0"/>
          </a:p>
        </p:txBody>
      </p:sp>
      <p:sp>
        <p:nvSpPr>
          <p:cNvPr id="2" name="Date Placeholder 1"/>
          <p:cNvSpPr>
            <a:spLocks noGrp="1"/>
          </p:cNvSpPr>
          <p:nvPr>
            <p:ph type="dt" idx="10"/>
          </p:nvPr>
        </p:nvSpPr>
        <p:spPr/>
        <p:txBody>
          <a:bodyPr/>
          <a:lstStyle/>
          <a:p>
            <a:pPr>
              <a:defRPr/>
            </a:pPr>
            <a:fld id="{14F64C65-D43B-4CEF-894D-F4D6F6DC53B4}" type="datetime1">
              <a:rPr lang="en-US" smtClean="0"/>
              <a:t>7/15/21</a:t>
            </a:fld>
            <a:endParaRPr lang="en-US" dirty="0"/>
          </a:p>
        </p:txBody>
      </p:sp>
    </p:spTree>
    <p:extLst>
      <p:ext uri="{BB962C8B-B14F-4D97-AF65-F5344CB8AC3E}">
        <p14:creationId xmlns:p14="http://schemas.microsoft.com/office/powerpoint/2010/main" val="32766360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CBAE63AA-2DB4-460E-9590-A884C3F660F6}" type="slidenum">
              <a:rPr lang="en-US" altLang="en-US" sz="1200"/>
              <a:pPr/>
              <a:t>17</a:t>
            </a:fld>
            <a:endParaRPr lang="en-US" altLang="en-US" sz="1200" dirty="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A43B722B-33CB-4089-8603-72588DF30140}" type="datetime1">
              <a:rPr lang="en-US" smtClean="0"/>
              <a:t>7/15/21</a:t>
            </a:fld>
            <a:endParaRPr lang="en-US" dirty="0"/>
          </a:p>
        </p:txBody>
      </p:sp>
    </p:spTree>
    <p:extLst>
      <p:ext uri="{BB962C8B-B14F-4D97-AF65-F5344CB8AC3E}">
        <p14:creationId xmlns:p14="http://schemas.microsoft.com/office/powerpoint/2010/main" val="4181596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FBFCBD8D-E96C-4B53-BAE9-1009F814B31A}" type="slidenum">
              <a:rPr lang="en-US" altLang="en-US" sz="1200"/>
              <a:pPr/>
              <a:t>19</a:t>
            </a:fld>
            <a:endParaRPr lang="en-US" altLang="en-US" sz="1200" dirty="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55061B34-865E-4997-B94A-44DB9EACFB96}" type="datetime1">
              <a:rPr lang="en-US" smtClean="0"/>
              <a:t>7/15/21</a:t>
            </a:fld>
            <a:endParaRPr lang="en-US" dirty="0"/>
          </a:p>
        </p:txBody>
      </p:sp>
    </p:spTree>
    <p:extLst>
      <p:ext uri="{BB962C8B-B14F-4D97-AF65-F5344CB8AC3E}">
        <p14:creationId xmlns:p14="http://schemas.microsoft.com/office/powerpoint/2010/main" val="35154682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D3A0D52B-7C86-4231-BD46-FC21B9FB1A6E}" type="slidenum">
              <a:rPr lang="en-US" altLang="en-US" sz="1200"/>
              <a:pPr/>
              <a:t>20</a:t>
            </a:fld>
            <a:endParaRPr lang="en-US" altLang="en-US" sz="1200" dirty="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713A727B-E86C-4062-B33B-C93E2BDF2BB2}" type="datetime1">
              <a:rPr lang="en-US" smtClean="0"/>
              <a:t>7/15/21</a:t>
            </a:fld>
            <a:endParaRPr lang="en-US" dirty="0"/>
          </a:p>
        </p:txBody>
      </p:sp>
    </p:spTree>
    <p:extLst>
      <p:ext uri="{BB962C8B-B14F-4D97-AF65-F5344CB8AC3E}">
        <p14:creationId xmlns:p14="http://schemas.microsoft.com/office/powerpoint/2010/main" val="24755799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7077E818-F13A-4E1D-9B12-20355DE23E87}" type="slidenum">
              <a:rPr lang="en-US" altLang="en-US" sz="1200"/>
              <a:pPr/>
              <a:t>21</a:t>
            </a:fld>
            <a:endParaRPr lang="en-US" altLang="en-US" sz="1200" dirty="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BABC05C2-FB44-45D0-9033-D1E0E7C9F970}" type="datetime1">
              <a:rPr lang="en-US" smtClean="0"/>
              <a:t>7/15/21</a:t>
            </a:fld>
            <a:endParaRPr lang="en-US" dirty="0"/>
          </a:p>
        </p:txBody>
      </p:sp>
    </p:spTree>
    <p:extLst>
      <p:ext uri="{BB962C8B-B14F-4D97-AF65-F5344CB8AC3E}">
        <p14:creationId xmlns:p14="http://schemas.microsoft.com/office/powerpoint/2010/main" val="4511684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4539">
              <a:defRPr sz="2300">
                <a:solidFill>
                  <a:schemeClr val="tx1"/>
                </a:solidFill>
                <a:latin typeface="Times New Roman" pitchFamily="18" charset="0"/>
                <a:ea typeface="ＭＳ Ｐゴシック" pitchFamily="34" charset="-128"/>
              </a:defRPr>
            </a:lvl1pPr>
            <a:lvl2pPr marL="710483" indent="-273263" defTabSz="924539">
              <a:defRPr sz="2300">
                <a:solidFill>
                  <a:schemeClr val="tx1"/>
                </a:solidFill>
                <a:latin typeface="Times New Roman" pitchFamily="18" charset="0"/>
                <a:ea typeface="ＭＳ Ｐゴシック" pitchFamily="34" charset="-128"/>
              </a:defRPr>
            </a:lvl2pPr>
            <a:lvl3pPr marL="1093051" indent="-218610" defTabSz="924539">
              <a:defRPr sz="2300">
                <a:solidFill>
                  <a:schemeClr val="tx1"/>
                </a:solidFill>
                <a:latin typeface="Times New Roman" pitchFamily="18" charset="0"/>
                <a:ea typeface="ＭＳ Ｐゴシック" pitchFamily="34" charset="-128"/>
              </a:defRPr>
            </a:lvl3pPr>
            <a:lvl4pPr marL="1530271" indent="-218610" defTabSz="924539">
              <a:defRPr sz="2300">
                <a:solidFill>
                  <a:schemeClr val="tx1"/>
                </a:solidFill>
                <a:latin typeface="Times New Roman" pitchFamily="18" charset="0"/>
                <a:ea typeface="ＭＳ Ｐゴシック" pitchFamily="34" charset="-128"/>
              </a:defRPr>
            </a:lvl4pPr>
            <a:lvl5pPr marL="1967492" indent="-218610" defTabSz="924539">
              <a:defRPr sz="2300">
                <a:solidFill>
                  <a:schemeClr val="tx1"/>
                </a:solidFill>
                <a:latin typeface="Times New Roman" pitchFamily="18" charset="0"/>
                <a:ea typeface="ＭＳ Ｐゴシック" pitchFamily="34" charset="-128"/>
              </a:defRPr>
            </a:lvl5pPr>
            <a:lvl6pPr marL="240471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6pPr>
            <a:lvl7pPr marL="2841932"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7pPr>
            <a:lvl8pPr marL="327915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8pPr>
            <a:lvl9pPr marL="3716373" indent="-218610" defTabSz="924539" eaLnBrk="0" fontAlgn="base" hangingPunct="0">
              <a:spcBef>
                <a:spcPct val="0"/>
              </a:spcBef>
              <a:spcAft>
                <a:spcPct val="0"/>
              </a:spcAft>
              <a:defRPr sz="2300">
                <a:solidFill>
                  <a:schemeClr val="tx1"/>
                </a:solidFill>
                <a:latin typeface="Times New Roman" pitchFamily="18" charset="0"/>
                <a:ea typeface="ＭＳ Ｐゴシック" pitchFamily="34" charset="-128"/>
              </a:defRPr>
            </a:lvl9pPr>
          </a:lstStyle>
          <a:p>
            <a:fld id="{82843113-4281-4A3D-9BB9-177516EE3225}" type="slidenum">
              <a:rPr lang="en-US" altLang="en-US" sz="1200"/>
              <a:pPr/>
              <a:t>22</a:t>
            </a:fld>
            <a:endParaRPr lang="en-US" altLang="en-US" sz="1200" dirty="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
        <p:nvSpPr>
          <p:cNvPr id="2" name="Date Placeholder 1"/>
          <p:cNvSpPr>
            <a:spLocks noGrp="1"/>
          </p:cNvSpPr>
          <p:nvPr>
            <p:ph type="dt" idx="10"/>
          </p:nvPr>
        </p:nvSpPr>
        <p:spPr/>
        <p:txBody>
          <a:bodyPr/>
          <a:lstStyle/>
          <a:p>
            <a:pPr>
              <a:defRPr/>
            </a:pPr>
            <a:fld id="{B0D33C2C-5B87-46D1-B288-2997AF0AD36D}" type="datetime1">
              <a:rPr lang="en-US" smtClean="0"/>
              <a:t>7/15/21</a:t>
            </a:fld>
            <a:endParaRPr lang="en-US" dirty="0"/>
          </a:p>
        </p:txBody>
      </p:sp>
    </p:spTree>
    <p:extLst>
      <p:ext uri="{BB962C8B-B14F-4D97-AF65-F5344CB8AC3E}">
        <p14:creationId xmlns:p14="http://schemas.microsoft.com/office/powerpoint/2010/main" val="13649181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15/07/2021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15/07/2021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15/07/2021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15/07/2021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15/07/2021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50052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8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8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7/15/21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26329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489456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685800" y="1428800"/>
            <a:ext cx="7772400" cy="2520280"/>
          </a:xfrm>
        </p:spPr>
        <p:txBody>
          <a:bodyPr/>
          <a:lstStyle/>
          <a:p>
            <a:br>
              <a:rPr lang="en-GB" altLang="en-US" sz="3200" dirty="0"/>
            </a:br>
            <a:br>
              <a:rPr lang="en-GB" altLang="en-US" sz="3200" dirty="0"/>
            </a:br>
            <a:r>
              <a:rPr lang="en-GB" sz="3200" b="1" dirty="0"/>
              <a:t>Visions for the Future – Theoretical Perspectives on Management LCDB7006 </a:t>
            </a:r>
            <a:br>
              <a:rPr lang="en-GB" sz="3200" b="1" dirty="0"/>
            </a:br>
            <a:r>
              <a:rPr lang="en-US" altLang="en-US" sz="3200" b="1" dirty="0">
                <a:solidFill>
                  <a:srgbClr val="FF0000"/>
                </a:solidFill>
              </a:rPr>
              <a:t>Lecture 5 (Week 6)</a:t>
            </a:r>
            <a:br>
              <a:rPr lang="en-US" altLang="en-US" sz="3200" b="1" dirty="0">
                <a:solidFill>
                  <a:srgbClr val="FF0000"/>
                </a:solidFill>
              </a:rPr>
            </a:br>
            <a:br>
              <a:rPr lang="en-US" altLang="en-US" sz="3200" b="1" dirty="0">
                <a:solidFill>
                  <a:srgbClr val="FF0000"/>
                </a:solidFill>
              </a:rPr>
            </a:br>
            <a:r>
              <a:rPr lang="en-GB" sz="3200" dirty="0">
                <a:highlight>
                  <a:srgbClr val="FFFF00"/>
                </a:highlight>
              </a:rPr>
              <a:t>Management Principles</a:t>
            </a:r>
            <a:br>
              <a:rPr lang="en-US" altLang="en-US" sz="3200" b="1" dirty="0">
                <a:solidFill>
                  <a:srgbClr val="FF0000"/>
                </a:solidFill>
              </a:rPr>
            </a:br>
            <a:endParaRPr lang="en-US" dirty="0">
              <a:solidFill>
                <a:srgbClr val="FF0000"/>
              </a:solidFill>
            </a:endParaRPr>
          </a:p>
        </p:txBody>
      </p:sp>
      <p:sp>
        <p:nvSpPr>
          <p:cNvPr id="4" name="Oval 3">
            <a:extLst>
              <a:ext uri="{FF2B5EF4-FFF2-40B4-BE49-F238E27FC236}">
                <a16:creationId xmlns:a16="http://schemas.microsoft.com/office/drawing/2014/main" id="{8202C6A5-3290-A248-8A9F-6B8FE9D10B74}"/>
              </a:ext>
            </a:extLst>
          </p:cNvPr>
          <p:cNvSpPr/>
          <p:nvPr/>
        </p:nvSpPr>
        <p:spPr>
          <a:xfrm>
            <a:off x="1691680" y="1412776"/>
            <a:ext cx="1656220" cy="648071"/>
          </a:xfrm>
          <a:prstGeom prst="ellipse">
            <a:avLst/>
          </a:prstGeom>
          <a:gradFill flip="none" rotWithShape="1">
            <a:gsLst>
              <a:gs pos="0">
                <a:schemeClr val="bg1">
                  <a:lumMod val="85000"/>
                  <a:alpha val="16000"/>
                </a:schemeClr>
              </a:gs>
              <a:gs pos="100000">
                <a:srgbClr val="000000">
                  <a:alpha val="16000"/>
                </a:srgbClr>
              </a:gs>
            </a:gsLst>
            <a:lin ang="5700000" scaled="0"/>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0485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120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24579" name="Title 1"/>
          <p:cNvSpPr>
            <a:spLocks noGrp="1"/>
          </p:cNvSpPr>
          <p:nvPr>
            <p:ph type="title"/>
          </p:nvPr>
        </p:nvSpPr>
        <p:spPr/>
        <p:txBody>
          <a:bodyPr/>
          <a:lstStyle/>
          <a:p>
            <a:r>
              <a:rPr lang="en-US" altLang="en-US" dirty="0"/>
              <a:t>Today’s discussion</a:t>
            </a:r>
          </a:p>
        </p:txBody>
      </p:sp>
      <p:sp>
        <p:nvSpPr>
          <p:cNvPr id="24580" name="Content Placeholder 2"/>
          <p:cNvSpPr>
            <a:spLocks noGrp="1"/>
          </p:cNvSpPr>
          <p:nvPr>
            <p:ph idx="1"/>
          </p:nvPr>
        </p:nvSpPr>
        <p:spPr/>
        <p:txBody>
          <a:bodyPr>
            <a:normAutofit/>
          </a:bodyPr>
          <a:lstStyle/>
          <a:p>
            <a:r>
              <a:rPr lang="en-US" dirty="0"/>
              <a:t>The History of Management</a:t>
            </a:r>
          </a:p>
          <a:p>
            <a:r>
              <a:rPr lang="en-IN" altLang="en-US" dirty="0"/>
              <a:t>Management Ideas and Practices throughout History</a:t>
            </a:r>
          </a:p>
          <a:p>
            <a:r>
              <a:rPr lang="en-US" dirty="0"/>
              <a:t>Why We Need Managers Today</a:t>
            </a:r>
            <a:endParaRPr lang="en-US" altLang="en-US" dirty="0"/>
          </a:p>
        </p:txBody>
      </p:sp>
    </p:spTree>
    <p:extLst>
      <p:ext uri="{BB962C8B-B14F-4D97-AF65-F5344CB8AC3E}">
        <p14:creationId xmlns:p14="http://schemas.microsoft.com/office/powerpoint/2010/main" val="3610697672"/>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Principles</a:t>
            </a:r>
          </a:p>
        </p:txBody>
      </p:sp>
      <p:sp>
        <p:nvSpPr>
          <p:cNvPr id="3" name="Content Placeholder 2"/>
          <p:cNvSpPr>
            <a:spLocks noGrp="1"/>
          </p:cNvSpPr>
          <p:nvPr>
            <p:ph idx="4294967295"/>
          </p:nvPr>
        </p:nvSpPr>
        <p:spPr>
          <a:xfrm>
            <a:off x="683568" y="1417638"/>
            <a:ext cx="8229600" cy="3451522"/>
          </a:xfrm>
          <a:prstGeom prst="rect">
            <a:avLst/>
          </a:prstGeom>
        </p:spPr>
        <p:txBody>
          <a:bodyPr/>
          <a:lstStyle/>
          <a:p>
            <a:r>
              <a:rPr lang="en-GB" dirty="0">
                <a:highlight>
                  <a:srgbClr val="FFFF00"/>
                </a:highlight>
              </a:rPr>
              <a:t>Life</a:t>
            </a:r>
            <a:r>
              <a:rPr lang="en-GB" dirty="0"/>
              <a:t>: Creating Variety</a:t>
            </a:r>
          </a:p>
          <a:p>
            <a:r>
              <a:rPr lang="en-GB" dirty="0">
                <a:highlight>
                  <a:srgbClr val="FFFF00"/>
                </a:highlight>
              </a:rPr>
              <a:t>Market</a:t>
            </a:r>
            <a:r>
              <a:rPr lang="en-GB" dirty="0"/>
              <a:t>: Flexibly Allocating Resources</a:t>
            </a:r>
          </a:p>
          <a:p>
            <a:r>
              <a:rPr lang="en-GB" dirty="0">
                <a:highlight>
                  <a:srgbClr val="FFFF00"/>
                </a:highlight>
              </a:rPr>
              <a:t>Democracy</a:t>
            </a:r>
            <a:r>
              <a:rPr lang="en-GB" dirty="0"/>
              <a:t>: Enabling Activism</a:t>
            </a:r>
          </a:p>
          <a:p>
            <a:r>
              <a:rPr lang="en-GB" dirty="0">
                <a:highlight>
                  <a:srgbClr val="FFFF00"/>
                </a:highlight>
              </a:rPr>
              <a:t>Faith</a:t>
            </a:r>
            <a:r>
              <a:rPr lang="en-GB" dirty="0"/>
              <a:t>: Finding Courage in Meaning</a:t>
            </a:r>
          </a:p>
          <a:p>
            <a:r>
              <a:rPr lang="en-GB" dirty="0">
                <a:highlight>
                  <a:srgbClr val="FFFF00"/>
                </a:highlight>
              </a:rPr>
              <a:t>Cities</a:t>
            </a:r>
            <a:r>
              <a:rPr lang="en-GB" dirty="0"/>
              <a:t>: Increasing the Odds of Serendipity </a:t>
            </a:r>
          </a:p>
        </p:txBody>
      </p:sp>
    </p:spTree>
    <p:extLst>
      <p:ext uri="{BB962C8B-B14F-4D97-AF65-F5344CB8AC3E}">
        <p14:creationId xmlns:p14="http://schemas.microsoft.com/office/powerpoint/2010/main" val="3137505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06090"/>
          </a:xfrm>
        </p:spPr>
        <p:txBody>
          <a:bodyPr/>
          <a:lstStyle/>
          <a:p>
            <a:r>
              <a:rPr lang="en-US" dirty="0"/>
              <a:t>Key terms</a:t>
            </a:r>
          </a:p>
        </p:txBody>
      </p:sp>
      <p:sp>
        <p:nvSpPr>
          <p:cNvPr id="32770" name="Content Placeholder 2"/>
          <p:cNvSpPr>
            <a:spLocks noGrp="1"/>
          </p:cNvSpPr>
          <p:nvPr>
            <p:ph sz="half" idx="1"/>
          </p:nvPr>
        </p:nvSpPr>
        <p:spPr>
          <a:xfrm>
            <a:off x="31940" y="706090"/>
            <a:ext cx="4900100" cy="3989040"/>
          </a:xfrm>
        </p:spPr>
        <p:txBody>
          <a:bodyPr/>
          <a:lstStyle/>
          <a:p>
            <a:r>
              <a:rPr lang="en-US" altLang="en-US" dirty="0"/>
              <a:t>Scientific management</a:t>
            </a:r>
          </a:p>
          <a:p>
            <a:r>
              <a:rPr lang="en-US" altLang="en-US" dirty="0"/>
              <a:t>Soldiering</a:t>
            </a:r>
          </a:p>
          <a:p>
            <a:r>
              <a:rPr lang="en-US" altLang="en-US" dirty="0"/>
              <a:t>Rate buster</a:t>
            </a:r>
          </a:p>
          <a:p>
            <a:r>
              <a:rPr lang="en-US" altLang="en-US" dirty="0"/>
              <a:t>Motion study</a:t>
            </a:r>
          </a:p>
          <a:p>
            <a:r>
              <a:rPr lang="en-US" altLang="en-US" dirty="0"/>
              <a:t>Time study</a:t>
            </a:r>
          </a:p>
          <a:p>
            <a:r>
              <a:rPr lang="en-US" altLang="en-US" dirty="0"/>
              <a:t>Gantt chart</a:t>
            </a:r>
          </a:p>
          <a:p>
            <a:r>
              <a:rPr lang="en-US" altLang="en-US" dirty="0"/>
              <a:t>Bureaucracy</a:t>
            </a:r>
          </a:p>
          <a:p>
            <a:r>
              <a:rPr lang="en-US" altLang="en-US" dirty="0"/>
              <a:t>Integrative conflict resolution</a:t>
            </a:r>
          </a:p>
          <a:p>
            <a:r>
              <a:rPr lang="en-US" altLang="en-US" dirty="0"/>
              <a:t>Organization</a:t>
            </a:r>
          </a:p>
        </p:txBody>
      </p:sp>
      <p:sp>
        <p:nvSpPr>
          <p:cNvPr id="5" name="Content Placeholder 4"/>
          <p:cNvSpPr>
            <a:spLocks noGrp="1"/>
          </p:cNvSpPr>
          <p:nvPr>
            <p:ph sz="half" idx="2"/>
          </p:nvPr>
        </p:nvSpPr>
        <p:spPr>
          <a:xfrm>
            <a:off x="4649158" y="706090"/>
            <a:ext cx="4038600" cy="3989040"/>
          </a:xfrm>
        </p:spPr>
        <p:txBody>
          <a:bodyPr/>
          <a:lstStyle/>
          <a:p>
            <a:r>
              <a:rPr lang="en-US" altLang="en-US" dirty="0"/>
              <a:t>System</a:t>
            </a:r>
          </a:p>
          <a:p>
            <a:r>
              <a:rPr lang="en-US" altLang="en-US" dirty="0"/>
              <a:t>Subsystems</a:t>
            </a:r>
          </a:p>
          <a:p>
            <a:r>
              <a:rPr lang="en-US" altLang="en-US" dirty="0"/>
              <a:t>Synergy</a:t>
            </a:r>
          </a:p>
          <a:p>
            <a:r>
              <a:rPr lang="en-US" altLang="en-US" dirty="0"/>
              <a:t>Closed systems</a:t>
            </a:r>
          </a:p>
          <a:p>
            <a:r>
              <a:rPr lang="en-US" altLang="en-US" dirty="0"/>
              <a:t>Open systems</a:t>
            </a:r>
          </a:p>
          <a:p>
            <a:r>
              <a:rPr lang="en-US" altLang="en-US" dirty="0"/>
              <a:t>Contingency approach</a:t>
            </a:r>
          </a:p>
          <a:p>
            <a:endParaRPr lang="en-US" dirty="0"/>
          </a:p>
        </p:txBody>
      </p:sp>
    </p:spTree>
    <p:extLst>
      <p:ext uri="{BB962C8B-B14F-4D97-AF65-F5344CB8AC3E}">
        <p14:creationId xmlns:p14="http://schemas.microsoft.com/office/powerpoint/2010/main" val="3554504506"/>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20483" name="Title 1"/>
          <p:cNvSpPr>
            <a:spLocks noGrp="1"/>
          </p:cNvSpPr>
          <p:nvPr>
            <p:ph type="title"/>
          </p:nvPr>
        </p:nvSpPr>
        <p:spPr>
          <a:xfrm>
            <a:off x="457200" y="0"/>
            <a:ext cx="8229600" cy="1417638"/>
          </a:xfrm>
        </p:spPr>
        <p:txBody>
          <a:bodyPr>
            <a:normAutofit fontScale="90000"/>
          </a:bodyPr>
          <a:lstStyle/>
          <a:p>
            <a:r>
              <a:rPr lang="en-IN" altLang="en-US" dirty="0"/>
              <a:t>Management Ideas and Practices throughout History</a:t>
            </a:r>
            <a:endParaRPr lang="en-US" altLang="en-US" dirty="0"/>
          </a:p>
        </p:txBody>
      </p:sp>
      <p:sp>
        <p:nvSpPr>
          <p:cNvPr id="20484" name="TextBox 2"/>
          <p:cNvSpPr txBox="1">
            <a:spLocks noChangeArrowheads="1"/>
          </p:cNvSpPr>
          <p:nvPr/>
        </p:nvSpPr>
        <p:spPr bwMode="auto">
          <a:xfrm>
            <a:off x="601663" y="5608638"/>
            <a:ext cx="7847012"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algn="ctr"/>
            <a:r>
              <a:rPr lang="en-IN" altLang="en-US" sz="1100" dirty="0">
                <a:solidFill>
                  <a:schemeClr val="tx2"/>
                </a:solidFill>
                <a:latin typeface="Times New Roman" pitchFamily="18" charset="0"/>
                <a:cs typeface="Arial" pitchFamily="34" charset="0"/>
              </a:rPr>
              <a:t>Source: C. S. George, Jr., The History of Management Thought (Englewood Cliffs, NJ: Prentice Hall, 1972).</a:t>
            </a:r>
            <a:endParaRPr lang="en-US" altLang="en-US" sz="1100" dirty="0">
              <a:solidFill>
                <a:schemeClr val="tx2"/>
              </a:solidFill>
              <a:latin typeface="Times New Roman" pitchFamily="18" charset="0"/>
              <a:cs typeface="Arial" pitchFamily="34" charset="0"/>
            </a:endParaRPr>
          </a:p>
        </p:txBody>
      </p:sp>
      <p:pic>
        <p:nvPicPr>
          <p:cNvPr id="20485"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1417638"/>
            <a:ext cx="9144000" cy="421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0228060"/>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22531" name="Title 1"/>
          <p:cNvSpPr>
            <a:spLocks noGrp="1"/>
          </p:cNvSpPr>
          <p:nvPr>
            <p:ph type="title"/>
          </p:nvPr>
        </p:nvSpPr>
        <p:spPr/>
        <p:txBody>
          <a:bodyPr>
            <a:normAutofit fontScale="90000"/>
          </a:bodyPr>
          <a:lstStyle/>
          <a:p>
            <a:r>
              <a:rPr lang="en-IN" altLang="en-US" dirty="0"/>
              <a:t>Management Ideas and Practices throughout History</a:t>
            </a:r>
            <a:endParaRPr lang="en-US" altLang="en-US" dirty="0"/>
          </a:p>
        </p:txBody>
      </p:sp>
      <p:sp>
        <p:nvSpPr>
          <p:cNvPr id="22532" name="TextBox 2"/>
          <p:cNvSpPr txBox="1">
            <a:spLocks noChangeArrowheads="1"/>
          </p:cNvSpPr>
          <p:nvPr/>
        </p:nvSpPr>
        <p:spPr bwMode="auto">
          <a:xfrm>
            <a:off x="655638" y="5527675"/>
            <a:ext cx="7847012"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algn="ctr"/>
            <a:r>
              <a:rPr lang="en-IN" altLang="en-US" sz="1100" dirty="0">
                <a:solidFill>
                  <a:schemeClr val="tx2"/>
                </a:solidFill>
                <a:latin typeface="Times New Roman" pitchFamily="18" charset="0"/>
                <a:cs typeface="Arial" pitchFamily="34" charset="0"/>
              </a:rPr>
              <a:t>Source: C. S. George, Jr., The History of Management Thought (Englewood Cliffs, NJ: Prentice Hall, 1972).</a:t>
            </a:r>
            <a:endParaRPr lang="en-US" altLang="en-US" sz="1100" dirty="0">
              <a:solidFill>
                <a:schemeClr val="tx2"/>
              </a:solidFill>
              <a:latin typeface="Times New Roman" pitchFamily="18" charset="0"/>
              <a:cs typeface="Arial" pitchFamily="34" charset="0"/>
            </a:endParaRPr>
          </a:p>
        </p:txBody>
      </p:sp>
      <p:pic>
        <p:nvPicPr>
          <p:cNvPr id="2253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8275" y="1709738"/>
            <a:ext cx="8821738" cy="3817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0812178"/>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p:txBody>
          <a:bodyPr/>
          <a:lstStyle/>
          <a:p>
            <a:r>
              <a:rPr lang="en-US" dirty="0"/>
              <a:t>Why We Need Managers Today</a:t>
            </a:r>
          </a:p>
        </p:txBody>
      </p:sp>
      <p:sp>
        <p:nvSpPr>
          <p:cNvPr id="18436" name="Rectangle 3"/>
          <p:cNvSpPr>
            <a:spLocks noGrp="1" noChangeArrowheads="1"/>
          </p:cNvSpPr>
          <p:nvPr>
            <p:ph idx="1"/>
          </p:nvPr>
        </p:nvSpPr>
        <p:spPr/>
        <p:txBody>
          <a:bodyPr/>
          <a:lstStyle/>
          <a:p>
            <a:pPr marL="114300" indent="0">
              <a:buNone/>
            </a:pPr>
            <a:r>
              <a:rPr lang="en-US" dirty="0"/>
              <a:t>During the Industrial Revolution…</a:t>
            </a:r>
          </a:p>
          <a:p>
            <a:endParaRPr lang="en-US" dirty="0"/>
          </a:p>
          <a:p>
            <a:pPr lvl="1"/>
            <a:r>
              <a:rPr lang="en-US" dirty="0"/>
              <a:t>Availability of </a:t>
            </a:r>
            <a:r>
              <a:rPr lang="en-US" b="1" dirty="0"/>
              <a:t>power</a:t>
            </a:r>
            <a:r>
              <a:rPr lang="en-US" dirty="0"/>
              <a:t> enabled low-paid, unskilled labor to replace high-paid skilled artisans</a:t>
            </a:r>
          </a:p>
          <a:p>
            <a:endParaRPr lang="en-US" dirty="0"/>
          </a:p>
          <a:p>
            <a:pPr lvl="1"/>
            <a:r>
              <a:rPr lang="en-US" dirty="0"/>
              <a:t>Job carried out in large, formal organizations rather than fields, homes, or small shops</a:t>
            </a:r>
          </a:p>
          <a:p>
            <a:endParaRPr lang="en-US" dirty="0"/>
          </a:p>
        </p:txBody>
      </p:sp>
    </p:spTree>
    <p:extLst>
      <p:ext uri="{BB962C8B-B14F-4D97-AF65-F5344CB8AC3E}">
        <p14:creationId xmlns:p14="http://schemas.microsoft.com/office/powerpoint/2010/main" val="4115814315"/>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24579" name="Title 1"/>
          <p:cNvSpPr>
            <a:spLocks noGrp="1"/>
          </p:cNvSpPr>
          <p:nvPr>
            <p:ph type="title"/>
          </p:nvPr>
        </p:nvSpPr>
        <p:spPr/>
        <p:txBody>
          <a:bodyPr/>
          <a:lstStyle/>
          <a:p>
            <a:r>
              <a:rPr lang="en-US" altLang="en-US"/>
              <a:t>Scientific Management</a:t>
            </a:r>
            <a:endParaRPr lang="en-US" altLang="en-US" dirty="0"/>
          </a:p>
        </p:txBody>
      </p:sp>
      <p:sp>
        <p:nvSpPr>
          <p:cNvPr id="24580" name="Content Placeholder 2"/>
          <p:cNvSpPr>
            <a:spLocks noGrp="1"/>
          </p:cNvSpPr>
          <p:nvPr>
            <p:ph idx="1"/>
          </p:nvPr>
        </p:nvSpPr>
        <p:spPr/>
        <p:txBody>
          <a:bodyPr>
            <a:normAutofit fontScale="77500" lnSpcReduction="20000"/>
          </a:bodyPr>
          <a:lstStyle/>
          <a:p>
            <a:r>
              <a:rPr lang="en-US" altLang="en-US" b="1" dirty="0"/>
              <a:t>Scientific Management </a:t>
            </a:r>
            <a:r>
              <a:rPr lang="en-US" altLang="en-US" dirty="0"/>
              <a:t>- thoroughly studying and testing different work methods</a:t>
            </a:r>
          </a:p>
          <a:p>
            <a:pPr lvl="1"/>
            <a:r>
              <a:rPr lang="en-US" altLang="en-US" dirty="0"/>
              <a:t>Identifies the best, most efficient way to complete a job</a:t>
            </a:r>
          </a:p>
          <a:p>
            <a:pPr lvl="1"/>
            <a:endParaRPr lang="en-US" altLang="en-US" dirty="0"/>
          </a:p>
          <a:p>
            <a:r>
              <a:rPr lang="en-US" altLang="en-US" b="1" dirty="0"/>
              <a:t>Frederick W. Taylor - Father of scientific management</a:t>
            </a:r>
          </a:p>
          <a:p>
            <a:pPr lvl="1"/>
            <a:r>
              <a:rPr lang="en-US" altLang="en-US" dirty="0"/>
              <a:t>Developed four principles of scientific management</a:t>
            </a:r>
          </a:p>
          <a:p>
            <a:pPr lvl="1"/>
            <a:endParaRPr lang="en-US" altLang="en-US" dirty="0"/>
          </a:p>
          <a:p>
            <a:pPr lvl="1"/>
            <a:r>
              <a:rPr lang="en-US" altLang="en-US" dirty="0"/>
              <a:t>Introduced the time study</a:t>
            </a:r>
          </a:p>
          <a:p>
            <a:pPr lvl="2"/>
            <a:r>
              <a:rPr lang="en-US" altLang="en-US" b="1" dirty="0"/>
              <a:t>Time study</a:t>
            </a:r>
            <a:r>
              <a:rPr lang="en-US" altLang="en-US" dirty="0"/>
              <a:t>: Time taken by good workers to complete each part of their jobs</a:t>
            </a:r>
          </a:p>
        </p:txBody>
      </p:sp>
    </p:spTree>
    <p:extLst>
      <p:ext uri="{BB962C8B-B14F-4D97-AF65-F5344CB8AC3E}">
        <p14:creationId xmlns:p14="http://schemas.microsoft.com/office/powerpoint/2010/main" val="3031204059"/>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26627" name="Title 1"/>
          <p:cNvSpPr>
            <a:spLocks noGrp="1"/>
          </p:cNvSpPr>
          <p:nvPr>
            <p:ph type="title"/>
          </p:nvPr>
        </p:nvSpPr>
        <p:spPr>
          <a:xfrm>
            <a:off x="457200" y="31555"/>
            <a:ext cx="8229600" cy="1143000"/>
          </a:xfrm>
        </p:spPr>
        <p:txBody>
          <a:bodyPr>
            <a:normAutofit fontScale="90000"/>
          </a:bodyPr>
          <a:lstStyle/>
          <a:p>
            <a:r>
              <a:rPr lang="en-IN" altLang="en-US" dirty="0"/>
              <a:t>Taylor’s Four Principles of Scientific Management</a:t>
            </a:r>
            <a:endParaRPr lang="en-US" altLang="en-US" dirty="0"/>
          </a:p>
        </p:txBody>
      </p:sp>
      <p:pic>
        <p:nvPicPr>
          <p:cNvPr id="26628" name="Picture 1"/>
          <p:cNvPicPr>
            <a:picLocks noChangeAspect="1"/>
          </p:cNvPicPr>
          <p:nvPr/>
        </p:nvPicPr>
        <p:blipFill rotWithShape="1">
          <a:blip r:embed="rId3">
            <a:extLst>
              <a:ext uri="{28A0092B-C50C-407E-A947-70E740481C1C}">
                <a14:useLocalDpi xmlns:a14="http://schemas.microsoft.com/office/drawing/2010/main" val="0"/>
              </a:ext>
            </a:extLst>
          </a:blip>
          <a:srcRect b="11484"/>
          <a:stretch/>
        </p:blipFill>
        <p:spPr bwMode="auto">
          <a:xfrm>
            <a:off x="0" y="1206110"/>
            <a:ext cx="9144000" cy="452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7705786"/>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28675" name="Title 1"/>
          <p:cNvSpPr>
            <a:spLocks noGrp="1"/>
          </p:cNvSpPr>
          <p:nvPr>
            <p:ph type="title"/>
          </p:nvPr>
        </p:nvSpPr>
        <p:spPr>
          <a:xfrm>
            <a:off x="429776" y="228600"/>
            <a:ext cx="8229600" cy="706090"/>
          </a:xfrm>
        </p:spPr>
        <p:txBody>
          <a:bodyPr/>
          <a:lstStyle/>
          <a:p>
            <a:r>
              <a:rPr lang="en-US" altLang="en-US" dirty="0"/>
              <a:t>Scientific Management</a:t>
            </a:r>
          </a:p>
        </p:txBody>
      </p:sp>
      <p:sp>
        <p:nvSpPr>
          <p:cNvPr id="20484" name="Content Placeholder 2"/>
          <p:cNvSpPr>
            <a:spLocks noGrp="1"/>
          </p:cNvSpPr>
          <p:nvPr>
            <p:ph idx="1"/>
          </p:nvPr>
        </p:nvSpPr>
        <p:spPr>
          <a:xfrm>
            <a:off x="0" y="934690"/>
            <a:ext cx="9089152" cy="4798566"/>
          </a:xfrm>
        </p:spPr>
        <p:txBody>
          <a:bodyPr>
            <a:normAutofit/>
          </a:bodyPr>
          <a:lstStyle/>
          <a:p>
            <a:r>
              <a:rPr lang="en-IN" altLang="en-US" sz="2400" dirty="0"/>
              <a:t>Frank and Lillian Gilbreth</a:t>
            </a:r>
          </a:p>
          <a:p>
            <a:pPr lvl="1"/>
            <a:r>
              <a:rPr lang="en-IN" altLang="en-US" sz="2400" dirty="0"/>
              <a:t>Employed motion study to simplify work and improve productivity</a:t>
            </a:r>
          </a:p>
          <a:p>
            <a:pPr lvl="2"/>
            <a:r>
              <a:rPr lang="en-IN" altLang="en-US" sz="1800" b="1" dirty="0"/>
              <a:t>Motion study</a:t>
            </a:r>
            <a:r>
              <a:rPr lang="en-IN" altLang="en-US" sz="1800" dirty="0"/>
              <a:t>: Breaking each task or job into its separate motions and then eliminating those that are unnecessary or repetitive</a:t>
            </a:r>
          </a:p>
          <a:p>
            <a:pPr lvl="2"/>
            <a:r>
              <a:rPr lang="en-US" sz="1800" dirty="0"/>
              <a:t>Typically yielded production increases of 25 to 300 percent.</a:t>
            </a:r>
            <a:endParaRPr lang="en-IN" altLang="en-US" sz="1800" dirty="0"/>
          </a:p>
          <a:p>
            <a:pPr lvl="2"/>
            <a:r>
              <a:rPr lang="en-IN" altLang="en-US" sz="1800" dirty="0"/>
              <a:t>Additionally:  impact regarding employment of disabled workers and Lillian impact on work place safety, ergonomics, and child labor</a:t>
            </a:r>
          </a:p>
          <a:p>
            <a:pPr lvl="2"/>
            <a:endParaRPr lang="en-IN" altLang="en-US" sz="1800" dirty="0"/>
          </a:p>
          <a:p>
            <a:r>
              <a:rPr lang="en-IN" altLang="en-US" sz="2400" dirty="0"/>
              <a:t>Henry Gantt - Developed </a:t>
            </a:r>
            <a:r>
              <a:rPr lang="en-IN" altLang="en-US" sz="2400" b="1" dirty="0"/>
              <a:t>Gantt chart</a:t>
            </a:r>
          </a:p>
          <a:p>
            <a:pPr lvl="1"/>
            <a:r>
              <a:rPr lang="en-IN" altLang="en-US" sz="2400" dirty="0"/>
              <a:t>Gantt chart:  Indicates what tasks must be completed at which times in order to complete a project</a:t>
            </a:r>
          </a:p>
        </p:txBody>
      </p:sp>
    </p:spTree>
    <p:extLst>
      <p:ext uri="{BB962C8B-B14F-4D97-AF65-F5344CB8AC3E}">
        <p14:creationId xmlns:p14="http://schemas.microsoft.com/office/powerpoint/2010/main" val="1739613201"/>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30723" name="Title 1"/>
          <p:cNvSpPr>
            <a:spLocks noGrp="1"/>
          </p:cNvSpPr>
          <p:nvPr>
            <p:ph type="title"/>
          </p:nvPr>
        </p:nvSpPr>
        <p:spPr>
          <a:xfrm>
            <a:off x="422140" y="85965"/>
            <a:ext cx="8229600" cy="634082"/>
          </a:xfrm>
        </p:spPr>
        <p:txBody>
          <a:bodyPr/>
          <a:lstStyle/>
          <a:p>
            <a:r>
              <a:rPr lang="en-US" altLang="en-US" dirty="0"/>
              <a:t>Bureaucratic Management</a:t>
            </a:r>
          </a:p>
        </p:txBody>
      </p:sp>
      <p:sp>
        <p:nvSpPr>
          <p:cNvPr id="30724" name="Content Placeholder 2"/>
          <p:cNvSpPr>
            <a:spLocks noGrp="1"/>
          </p:cNvSpPr>
          <p:nvPr>
            <p:ph idx="1"/>
          </p:nvPr>
        </p:nvSpPr>
        <p:spPr>
          <a:xfrm>
            <a:off x="0" y="720046"/>
            <a:ext cx="9073880" cy="5085217"/>
          </a:xfrm>
        </p:spPr>
        <p:txBody>
          <a:bodyPr>
            <a:normAutofit fontScale="25000" lnSpcReduction="20000"/>
          </a:bodyPr>
          <a:lstStyle/>
          <a:p>
            <a:r>
              <a:rPr lang="en-IN" altLang="en-US" sz="7200" dirty="0"/>
              <a:t>Max Weber - Proposed the idea of bureaucracy</a:t>
            </a:r>
          </a:p>
          <a:p>
            <a:endParaRPr lang="en-IN" altLang="en-US" sz="7200" dirty="0"/>
          </a:p>
          <a:p>
            <a:pPr lvl="1"/>
            <a:r>
              <a:rPr lang="en-IN" altLang="en-US" sz="7200" b="1" dirty="0"/>
              <a:t>Bureaucracy:</a:t>
            </a:r>
            <a:r>
              <a:rPr lang="en-IN" altLang="en-US" sz="7200" dirty="0"/>
              <a:t> Exercise of control on the basis of knowledge, expertise, or experience, rather than favoritism/birthright</a:t>
            </a:r>
          </a:p>
          <a:p>
            <a:pPr lvl="1"/>
            <a:endParaRPr lang="en-IN" altLang="en-US" sz="7200" dirty="0"/>
          </a:p>
          <a:p>
            <a:pPr lvl="1"/>
            <a:r>
              <a:rPr lang="en-IN" altLang="en-US" sz="7200" dirty="0"/>
              <a:t>Characterized elements of bureaucracies</a:t>
            </a:r>
          </a:p>
          <a:p>
            <a:pPr lvl="2"/>
            <a:r>
              <a:rPr lang="en-IN" altLang="en-US" sz="7200" dirty="0"/>
              <a:t>Qualification based hiring</a:t>
            </a:r>
          </a:p>
          <a:p>
            <a:pPr lvl="2"/>
            <a:r>
              <a:rPr lang="en-IN" altLang="en-US" sz="7200" dirty="0"/>
              <a:t>Merit-based promotion</a:t>
            </a:r>
          </a:p>
          <a:p>
            <a:pPr lvl="2"/>
            <a:r>
              <a:rPr lang="en-IN" altLang="en-US" sz="7200" dirty="0"/>
              <a:t>Chain of command</a:t>
            </a:r>
          </a:p>
          <a:p>
            <a:pPr lvl="2"/>
            <a:r>
              <a:rPr lang="en-IN" altLang="en-US" sz="7200" dirty="0"/>
              <a:t>Division of labor</a:t>
            </a:r>
          </a:p>
          <a:p>
            <a:pPr lvl="2"/>
            <a:r>
              <a:rPr lang="en-IN" altLang="en-US" sz="7200" dirty="0"/>
              <a:t>Impartial application of rules and procedures</a:t>
            </a:r>
          </a:p>
          <a:p>
            <a:pPr lvl="2"/>
            <a:r>
              <a:rPr lang="en-IN" altLang="en-US" sz="7200" dirty="0"/>
              <a:t>Records in writing</a:t>
            </a:r>
          </a:p>
          <a:p>
            <a:pPr lvl="2"/>
            <a:r>
              <a:rPr lang="en-IN" altLang="en-US" sz="7200" dirty="0"/>
              <a:t>Managers separate from owners</a:t>
            </a:r>
          </a:p>
          <a:p>
            <a:pPr lvl="2"/>
            <a:endParaRPr lang="en-IN" altLang="en-US" sz="7200" dirty="0"/>
          </a:p>
          <a:p>
            <a:pPr lvl="1"/>
            <a:r>
              <a:rPr lang="en-IN" altLang="en-US" sz="7200" dirty="0"/>
              <a:t>Helped improve organizational functioning</a:t>
            </a:r>
          </a:p>
          <a:p>
            <a:pPr lvl="2"/>
            <a:r>
              <a:rPr lang="en-GB" sz="7200" dirty="0"/>
              <a:t>Fairness replaced </a:t>
            </a:r>
            <a:r>
              <a:rPr lang="en-IN" sz="7200" dirty="0"/>
              <a:t>favoritism</a:t>
            </a:r>
          </a:p>
          <a:p>
            <a:pPr lvl="2"/>
            <a:r>
              <a:rPr lang="en-IN" sz="7200" dirty="0"/>
              <a:t>Goal of efficiency replaced goal of personal gain</a:t>
            </a:r>
          </a:p>
          <a:p>
            <a:pPr lvl="2"/>
            <a:r>
              <a:rPr lang="en-IN" sz="7200" dirty="0"/>
              <a:t>Logical rules replaced arbitrary decision making</a:t>
            </a:r>
            <a:endParaRPr lang="en-IN" altLang="en-US" sz="7200" dirty="0"/>
          </a:p>
          <a:p>
            <a:pPr lvl="1"/>
            <a:endParaRPr lang="en-IN" altLang="en-US" dirty="0"/>
          </a:p>
        </p:txBody>
      </p:sp>
    </p:spTree>
    <p:extLst>
      <p:ext uri="{BB962C8B-B14F-4D97-AF65-F5344CB8AC3E}">
        <p14:creationId xmlns:p14="http://schemas.microsoft.com/office/powerpoint/2010/main" val="2300038276"/>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8520" y="-99392"/>
            <a:ext cx="9144000" cy="1143000"/>
          </a:xfrm>
        </p:spPr>
        <p:txBody>
          <a:bodyPr>
            <a:normAutofit fontScale="90000"/>
          </a:bodyPr>
          <a:lstStyle/>
          <a:p>
            <a:r>
              <a:rPr lang="en-US" dirty="0"/>
              <a:t>Elements of Bureaucratic Organizations </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64704"/>
            <a:ext cx="9144000" cy="6093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4548818"/>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345232" y="53752"/>
            <a:ext cx="8507288" cy="1143000"/>
          </a:xfrm>
        </p:spPr>
        <p:txBody>
          <a:bodyPr>
            <a:normAutofit fontScale="90000"/>
          </a:bodyPr>
          <a:lstStyle/>
          <a:p>
            <a:r>
              <a:rPr lang="en-US" altLang="en-US" dirty="0"/>
              <a:t>Principles of </a:t>
            </a:r>
            <a:r>
              <a:rPr lang="en-US" altLang="en-US" dirty="0" err="1"/>
              <a:t>Managt</a:t>
            </a:r>
            <a:r>
              <a:rPr lang="en-US" altLang="en-US" dirty="0"/>
              <a:t>. by Henry Fayol</a:t>
            </a:r>
          </a:p>
        </p:txBody>
      </p:sp>
      <p:sp>
        <p:nvSpPr>
          <p:cNvPr id="32771" name="Content Placeholder 2"/>
          <p:cNvSpPr>
            <a:spLocks noGrp="1"/>
          </p:cNvSpPr>
          <p:nvPr>
            <p:ph sz="half" idx="1"/>
          </p:nvPr>
        </p:nvSpPr>
        <p:spPr>
          <a:xfrm>
            <a:off x="323528" y="1340768"/>
            <a:ext cx="4038600" cy="3989040"/>
          </a:xfrm>
        </p:spPr>
        <p:txBody>
          <a:bodyPr/>
          <a:lstStyle/>
          <a:p>
            <a:r>
              <a:rPr lang="en-US" altLang="en-US" dirty="0"/>
              <a:t>Division of work</a:t>
            </a:r>
          </a:p>
          <a:p>
            <a:r>
              <a:rPr lang="en-US" altLang="en-US" dirty="0"/>
              <a:t>Authority and responsibility</a:t>
            </a:r>
          </a:p>
          <a:p>
            <a:r>
              <a:rPr lang="en-US" altLang="en-US" dirty="0"/>
              <a:t>Discipline</a:t>
            </a:r>
          </a:p>
          <a:p>
            <a:r>
              <a:rPr lang="en-US" altLang="en-US" dirty="0"/>
              <a:t>Unity of command</a:t>
            </a:r>
          </a:p>
          <a:p>
            <a:r>
              <a:rPr lang="en-US" altLang="en-US" dirty="0"/>
              <a:t>Unity of direction</a:t>
            </a:r>
          </a:p>
          <a:p>
            <a:r>
              <a:rPr lang="en-US" altLang="en-US" dirty="0"/>
              <a:t>Subordination of individual interests to the general interests</a:t>
            </a:r>
          </a:p>
          <a:p>
            <a:pPr lvl="1"/>
            <a:endParaRPr lang="en-US" altLang="en-US" dirty="0"/>
          </a:p>
        </p:txBody>
      </p:sp>
      <p:sp>
        <p:nvSpPr>
          <p:cNvPr id="2" name="Content Placeholder 1"/>
          <p:cNvSpPr>
            <a:spLocks noGrp="1"/>
          </p:cNvSpPr>
          <p:nvPr>
            <p:ph sz="half" idx="2"/>
          </p:nvPr>
        </p:nvSpPr>
        <p:spPr>
          <a:xfrm>
            <a:off x="5292080" y="1196752"/>
            <a:ext cx="4038600" cy="3989040"/>
          </a:xfrm>
        </p:spPr>
        <p:txBody>
          <a:bodyPr/>
          <a:lstStyle/>
          <a:p>
            <a:r>
              <a:rPr lang="en-US" altLang="en-US" dirty="0"/>
              <a:t>Remuneration</a:t>
            </a:r>
          </a:p>
          <a:p>
            <a:r>
              <a:rPr lang="en-US" altLang="en-US" dirty="0"/>
              <a:t>Centralization </a:t>
            </a:r>
          </a:p>
          <a:p>
            <a:r>
              <a:rPr lang="en-US" altLang="en-US" dirty="0"/>
              <a:t>Scalar chain </a:t>
            </a:r>
          </a:p>
          <a:p>
            <a:r>
              <a:rPr lang="en-US" altLang="en-US" dirty="0"/>
              <a:t>Order </a:t>
            </a:r>
          </a:p>
          <a:p>
            <a:r>
              <a:rPr lang="en-US" altLang="en-US" dirty="0"/>
              <a:t>Equity </a:t>
            </a:r>
          </a:p>
          <a:p>
            <a:r>
              <a:rPr lang="en-US" altLang="en-US" dirty="0"/>
              <a:t>Stability of tenure of personnel </a:t>
            </a:r>
          </a:p>
          <a:p>
            <a:r>
              <a:rPr lang="en-US" altLang="en-US" dirty="0"/>
              <a:t>Initiative </a:t>
            </a:r>
          </a:p>
          <a:p>
            <a:r>
              <a:rPr lang="en-US" altLang="en-US" dirty="0"/>
              <a:t>Esprit de corps </a:t>
            </a:r>
          </a:p>
          <a:p>
            <a:endParaRPr lang="en-US" dirty="0"/>
          </a:p>
        </p:txBody>
      </p:sp>
    </p:spTree>
    <p:extLst>
      <p:ext uri="{BB962C8B-B14F-4D97-AF65-F5344CB8AC3E}">
        <p14:creationId xmlns:p14="http://schemas.microsoft.com/office/powerpoint/2010/main" val="3925915301"/>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33795" name="Title 1"/>
          <p:cNvSpPr>
            <a:spLocks noGrp="1"/>
          </p:cNvSpPr>
          <p:nvPr>
            <p:ph type="title"/>
          </p:nvPr>
        </p:nvSpPr>
        <p:spPr/>
        <p:txBody>
          <a:bodyPr/>
          <a:lstStyle/>
          <a:p>
            <a:r>
              <a:rPr lang="en-US" altLang="en-US"/>
              <a:t>Human Relations Management</a:t>
            </a:r>
            <a:endParaRPr lang="en-US" altLang="en-US" dirty="0"/>
          </a:p>
        </p:txBody>
      </p:sp>
      <p:sp>
        <p:nvSpPr>
          <p:cNvPr id="33796" name="Content Placeholder 2"/>
          <p:cNvSpPr>
            <a:spLocks noGrp="1"/>
          </p:cNvSpPr>
          <p:nvPr>
            <p:ph idx="1"/>
          </p:nvPr>
        </p:nvSpPr>
        <p:spPr/>
        <p:txBody>
          <a:bodyPr/>
          <a:lstStyle/>
          <a:p>
            <a:r>
              <a:rPr lang="en-US" altLang="en-US" dirty="0"/>
              <a:t>Mary Parker Follett</a:t>
            </a:r>
          </a:p>
          <a:p>
            <a:pPr lvl="1"/>
            <a:r>
              <a:rPr lang="en-US" altLang="en-US" dirty="0"/>
              <a:t>Developed the approach of integrative conflict resolution</a:t>
            </a:r>
          </a:p>
          <a:p>
            <a:pPr lvl="2"/>
            <a:r>
              <a:rPr lang="en-IN" altLang="en-US" b="1" dirty="0"/>
              <a:t>Integrative conflict resolution</a:t>
            </a:r>
            <a:r>
              <a:rPr lang="en-IN" altLang="en-US" dirty="0"/>
              <a:t>: Approach to deal with conflict in which both parties indicate their preferences</a:t>
            </a:r>
          </a:p>
          <a:p>
            <a:pPr lvl="3"/>
            <a:r>
              <a:rPr lang="en-IN" altLang="en-US" dirty="0"/>
              <a:t>Find an alternative that meets the needs of both parties</a:t>
            </a:r>
          </a:p>
          <a:p>
            <a:pPr lvl="3"/>
            <a:endParaRPr lang="en-IN" altLang="en-US" dirty="0"/>
          </a:p>
          <a:p>
            <a:pPr lvl="3"/>
            <a:endParaRPr lang="en-US" altLang="en-US" dirty="0"/>
          </a:p>
        </p:txBody>
      </p:sp>
    </p:spTree>
    <p:extLst>
      <p:ext uri="{BB962C8B-B14F-4D97-AF65-F5344CB8AC3E}">
        <p14:creationId xmlns:p14="http://schemas.microsoft.com/office/powerpoint/2010/main" val="3514004628"/>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33795" name="Title 1"/>
          <p:cNvSpPr>
            <a:spLocks noGrp="1"/>
          </p:cNvSpPr>
          <p:nvPr>
            <p:ph type="title"/>
          </p:nvPr>
        </p:nvSpPr>
        <p:spPr/>
        <p:txBody>
          <a:bodyPr/>
          <a:lstStyle/>
          <a:p>
            <a:r>
              <a:rPr lang="en-US" altLang="en-US"/>
              <a:t>Human Relations Management</a:t>
            </a:r>
            <a:endParaRPr lang="en-US" altLang="en-US" dirty="0"/>
          </a:p>
        </p:txBody>
      </p:sp>
      <p:sp>
        <p:nvSpPr>
          <p:cNvPr id="33796" name="Content Placeholder 2"/>
          <p:cNvSpPr>
            <a:spLocks noGrp="1"/>
          </p:cNvSpPr>
          <p:nvPr>
            <p:ph idx="1"/>
          </p:nvPr>
        </p:nvSpPr>
        <p:spPr/>
        <p:txBody>
          <a:bodyPr/>
          <a:lstStyle/>
          <a:p>
            <a:pPr lvl="3"/>
            <a:endParaRPr lang="en-IN" altLang="en-US" dirty="0"/>
          </a:p>
          <a:p>
            <a:r>
              <a:rPr lang="en-US" altLang="en-US" dirty="0"/>
              <a:t>Elton Mayo</a:t>
            </a:r>
          </a:p>
          <a:p>
            <a:pPr lvl="1"/>
            <a:r>
              <a:rPr lang="en-US" altLang="en-US" dirty="0"/>
              <a:t>Played a significant role in Hawthorne Studies</a:t>
            </a:r>
          </a:p>
          <a:p>
            <a:pPr lvl="1"/>
            <a:r>
              <a:rPr lang="en-US" altLang="en-US" dirty="0"/>
              <a:t>Helped understand the effect of group interactions, employee satisfaction, and group dynamics on individual and group performance </a:t>
            </a:r>
          </a:p>
          <a:p>
            <a:pPr lvl="1"/>
            <a:endParaRPr lang="en-US" altLang="en-US" dirty="0"/>
          </a:p>
          <a:p>
            <a:pPr lvl="3"/>
            <a:endParaRPr lang="en-US" altLang="en-US" dirty="0"/>
          </a:p>
        </p:txBody>
      </p:sp>
    </p:spTree>
    <p:extLst>
      <p:ext uri="{BB962C8B-B14F-4D97-AF65-F5344CB8AC3E}">
        <p14:creationId xmlns:p14="http://schemas.microsoft.com/office/powerpoint/2010/main" val="2454512176"/>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a:xfrm>
            <a:off x="457200" y="10057"/>
            <a:ext cx="8229600" cy="706090"/>
          </a:xfrm>
        </p:spPr>
        <p:txBody>
          <a:bodyPr>
            <a:normAutofit fontScale="90000"/>
          </a:bodyPr>
          <a:lstStyle/>
          <a:p>
            <a:r>
              <a:rPr lang="en-US" dirty="0"/>
              <a:t>Hawthorne Studies: Elton Mayo</a:t>
            </a:r>
          </a:p>
        </p:txBody>
      </p:sp>
      <p:sp>
        <p:nvSpPr>
          <p:cNvPr id="32772" name="Rectangle 3"/>
          <p:cNvSpPr>
            <a:spLocks noGrp="1" noChangeArrowheads="1"/>
          </p:cNvSpPr>
          <p:nvPr>
            <p:ph idx="1"/>
          </p:nvPr>
        </p:nvSpPr>
        <p:spPr>
          <a:xfrm>
            <a:off x="179512" y="716146"/>
            <a:ext cx="8964488" cy="4945101"/>
          </a:xfrm>
        </p:spPr>
        <p:txBody>
          <a:bodyPr/>
          <a:lstStyle/>
          <a:p>
            <a:r>
              <a:rPr lang="en-US" sz="2800" dirty="0"/>
              <a:t>Human factors related to work were found to be more important than physical conditions or design of work.</a:t>
            </a:r>
          </a:p>
          <a:p>
            <a:r>
              <a:rPr lang="en-US" sz="2800" dirty="0"/>
              <a:t>Workers not just extensions of machines, and financial incentives weren’t necessarily the most important for motivating workers.</a:t>
            </a:r>
          </a:p>
          <a:p>
            <a:r>
              <a:rPr lang="en-US" sz="2800" dirty="0"/>
              <a:t>Managers better understood effect of group social interactions, employee satisfaction, and attitudes on individual and group performance.</a:t>
            </a:r>
          </a:p>
        </p:txBody>
      </p:sp>
    </p:spTree>
    <p:extLst>
      <p:ext uri="{BB962C8B-B14F-4D97-AF65-F5344CB8AC3E}">
        <p14:creationId xmlns:p14="http://schemas.microsoft.com/office/powerpoint/2010/main" val="4090625424"/>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35843" name="Title 1"/>
          <p:cNvSpPr>
            <a:spLocks noGrp="1"/>
          </p:cNvSpPr>
          <p:nvPr>
            <p:ph type="title"/>
          </p:nvPr>
        </p:nvSpPr>
        <p:spPr>
          <a:xfrm>
            <a:off x="403448" y="379512"/>
            <a:ext cx="8633048" cy="457200"/>
          </a:xfrm>
        </p:spPr>
        <p:txBody>
          <a:bodyPr/>
          <a:lstStyle/>
          <a:p>
            <a:r>
              <a:rPr lang="en-US" altLang="en-US" sz="3600" b="1" dirty="0"/>
              <a:t>Human Relations Management (HRM)</a:t>
            </a:r>
          </a:p>
        </p:txBody>
      </p:sp>
      <p:sp>
        <p:nvSpPr>
          <p:cNvPr id="35844" name="Content Placeholder 2"/>
          <p:cNvSpPr>
            <a:spLocks noGrp="1"/>
          </p:cNvSpPr>
          <p:nvPr>
            <p:ph idx="1"/>
          </p:nvPr>
        </p:nvSpPr>
        <p:spPr>
          <a:xfrm>
            <a:off x="0" y="836712"/>
            <a:ext cx="9036496" cy="4824536"/>
          </a:xfrm>
        </p:spPr>
        <p:txBody>
          <a:bodyPr/>
          <a:lstStyle/>
          <a:p>
            <a:r>
              <a:rPr lang="en-US" altLang="en-US" dirty="0"/>
              <a:t>Chester Barnard</a:t>
            </a:r>
          </a:p>
          <a:p>
            <a:pPr lvl="1"/>
            <a:r>
              <a:rPr lang="en-IN" altLang="en-US" dirty="0"/>
              <a:t>Proposed a comprehensive theory of cooperation in formal organizations</a:t>
            </a:r>
          </a:p>
          <a:p>
            <a:pPr lvl="1"/>
            <a:endParaRPr lang="en-IN" altLang="en-US" dirty="0"/>
          </a:p>
          <a:p>
            <a:pPr lvl="2"/>
            <a:r>
              <a:rPr lang="en-IN" altLang="en-US" b="1" dirty="0"/>
              <a:t>Organization</a:t>
            </a:r>
            <a:r>
              <a:rPr lang="en-IN" altLang="en-US" dirty="0"/>
              <a:t>: System of consciously coordinated activities or forces created by two or more people</a:t>
            </a:r>
          </a:p>
          <a:p>
            <a:pPr marL="685800" lvl="2" indent="0">
              <a:buNone/>
            </a:pPr>
            <a:endParaRPr lang="en-IN" altLang="en-US" dirty="0"/>
          </a:p>
          <a:p>
            <a:pPr lvl="2"/>
            <a:r>
              <a:rPr lang="en-US" dirty="0"/>
              <a:t>The extent to which people willingly cooperate in an organization depends on how workers perceive executive authority and whether they’re willing to accept it. </a:t>
            </a:r>
          </a:p>
          <a:p>
            <a:pPr lvl="2"/>
            <a:endParaRPr lang="en-US" altLang="en-US" dirty="0"/>
          </a:p>
        </p:txBody>
      </p:sp>
    </p:spTree>
    <p:extLst>
      <p:ext uri="{BB962C8B-B14F-4D97-AF65-F5344CB8AC3E}">
        <p14:creationId xmlns:p14="http://schemas.microsoft.com/office/powerpoint/2010/main" val="767671123"/>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lstStyle/>
          <a:p>
            <a:r>
              <a:rPr lang="en-US" dirty="0"/>
              <a:t>Operations management</a:t>
            </a:r>
          </a:p>
        </p:txBody>
      </p:sp>
      <p:sp>
        <p:nvSpPr>
          <p:cNvPr id="3" name="Content Placeholder 2"/>
          <p:cNvSpPr>
            <a:spLocks noGrp="1"/>
          </p:cNvSpPr>
          <p:nvPr>
            <p:ph idx="1"/>
          </p:nvPr>
        </p:nvSpPr>
        <p:spPr>
          <a:xfrm>
            <a:off x="107504" y="836712"/>
            <a:ext cx="9036496" cy="3917032"/>
          </a:xfrm>
        </p:spPr>
        <p:txBody>
          <a:bodyPr/>
          <a:lstStyle/>
          <a:p>
            <a:r>
              <a:rPr lang="en-US" altLang="en-US" dirty="0"/>
              <a:t>Uses quantitative methods to find ways to:</a:t>
            </a:r>
          </a:p>
          <a:p>
            <a:pPr lvl="1"/>
            <a:r>
              <a:rPr lang="en-US" altLang="en-US" i="1" dirty="0"/>
              <a:t>Increase productivity</a:t>
            </a:r>
          </a:p>
          <a:p>
            <a:pPr lvl="1"/>
            <a:r>
              <a:rPr lang="en-US" altLang="en-US" i="1" dirty="0"/>
              <a:t>Improve quality</a:t>
            </a:r>
          </a:p>
          <a:p>
            <a:pPr lvl="1"/>
            <a:r>
              <a:rPr lang="en-US" altLang="en-US" i="1" dirty="0"/>
              <a:t>Manage or reduce costly inventories </a:t>
            </a:r>
          </a:p>
          <a:p>
            <a:pPr lvl="1"/>
            <a:endParaRPr lang="en-US" altLang="en-US" dirty="0"/>
          </a:p>
          <a:p>
            <a:r>
              <a:rPr lang="en-US" altLang="en-US" dirty="0"/>
              <a:t>Methods</a:t>
            </a:r>
          </a:p>
          <a:p>
            <a:pPr lvl="1"/>
            <a:r>
              <a:rPr lang="en-US" altLang="en-US" i="1" dirty="0"/>
              <a:t>Quality control, forecasting, capacity planning, linear programming, scheduling and inventory systems, project management, and cost-benefit analysis </a:t>
            </a:r>
          </a:p>
          <a:p>
            <a:endParaRPr lang="en-US" dirty="0"/>
          </a:p>
        </p:txBody>
      </p:sp>
    </p:spTree>
    <p:extLst>
      <p:ext uri="{BB962C8B-B14F-4D97-AF65-F5344CB8AC3E}">
        <p14:creationId xmlns:p14="http://schemas.microsoft.com/office/powerpoint/2010/main" val="2867561185"/>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37891" name="Title 1"/>
          <p:cNvSpPr>
            <a:spLocks noGrp="1"/>
          </p:cNvSpPr>
          <p:nvPr>
            <p:ph type="title"/>
          </p:nvPr>
        </p:nvSpPr>
        <p:spPr>
          <a:xfrm>
            <a:off x="457200" y="0"/>
            <a:ext cx="8229600" cy="706090"/>
          </a:xfrm>
        </p:spPr>
        <p:txBody>
          <a:bodyPr/>
          <a:lstStyle/>
          <a:p>
            <a:r>
              <a:rPr lang="en-US" altLang="en-US" dirty="0"/>
              <a:t>Operations Management</a:t>
            </a:r>
          </a:p>
        </p:txBody>
      </p:sp>
      <p:sp>
        <p:nvSpPr>
          <p:cNvPr id="37892" name="Content Placeholder 2"/>
          <p:cNvSpPr>
            <a:spLocks noGrp="1"/>
          </p:cNvSpPr>
          <p:nvPr>
            <p:ph idx="1"/>
          </p:nvPr>
        </p:nvSpPr>
        <p:spPr>
          <a:xfrm>
            <a:off x="0" y="706090"/>
            <a:ext cx="9540552" cy="3917032"/>
          </a:xfrm>
        </p:spPr>
        <p:txBody>
          <a:bodyPr/>
          <a:lstStyle/>
          <a:p>
            <a:r>
              <a:rPr lang="en-US" altLang="en-US" dirty="0"/>
              <a:t>Eli Whitney - Private gun contractor</a:t>
            </a:r>
          </a:p>
          <a:p>
            <a:pPr lvl="1"/>
            <a:r>
              <a:rPr lang="en-US" altLang="en-US" dirty="0"/>
              <a:t>Introduced the concept of manufacturing using standardized, interchangeable parts</a:t>
            </a:r>
          </a:p>
          <a:p>
            <a:pPr lvl="1"/>
            <a:endParaRPr lang="en-US" altLang="en-US" dirty="0"/>
          </a:p>
          <a:p>
            <a:r>
              <a:rPr lang="en-US" altLang="en-US" dirty="0"/>
              <a:t>Gaspard Monge</a:t>
            </a:r>
          </a:p>
          <a:p>
            <a:pPr lvl="1"/>
            <a:r>
              <a:rPr lang="en-IN" altLang="en-US" dirty="0"/>
              <a:t>Explained techniques for drawing 3D objects on paper</a:t>
            </a:r>
          </a:p>
          <a:p>
            <a:pPr lvl="1"/>
            <a:endParaRPr lang="en-IN" altLang="en-US" dirty="0"/>
          </a:p>
          <a:p>
            <a:r>
              <a:rPr lang="en-US" altLang="en-US" dirty="0"/>
              <a:t>Oldsmobile Motor Work</a:t>
            </a:r>
          </a:p>
          <a:p>
            <a:pPr lvl="1"/>
            <a:r>
              <a:rPr lang="en-US" altLang="en-US" dirty="0"/>
              <a:t>Invented just-in-time inventory systems</a:t>
            </a:r>
          </a:p>
        </p:txBody>
      </p:sp>
    </p:spTree>
    <p:extLst>
      <p:ext uri="{BB962C8B-B14F-4D97-AF65-F5344CB8AC3E}">
        <p14:creationId xmlns:p14="http://schemas.microsoft.com/office/powerpoint/2010/main" val="3573933166"/>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39939" name="Title 1"/>
          <p:cNvSpPr>
            <a:spLocks noGrp="1"/>
          </p:cNvSpPr>
          <p:nvPr>
            <p:ph type="title"/>
          </p:nvPr>
        </p:nvSpPr>
        <p:spPr>
          <a:xfrm>
            <a:off x="457200" y="228600"/>
            <a:ext cx="8229600" cy="457200"/>
          </a:xfrm>
        </p:spPr>
        <p:txBody>
          <a:bodyPr/>
          <a:lstStyle/>
          <a:p>
            <a:r>
              <a:rPr lang="en-US" altLang="en-US" dirty="0"/>
              <a:t>Information Management</a:t>
            </a:r>
          </a:p>
        </p:txBody>
      </p:sp>
      <p:sp>
        <p:nvSpPr>
          <p:cNvPr id="39940" name="Content Placeholder 2"/>
          <p:cNvSpPr>
            <a:spLocks noGrp="1"/>
          </p:cNvSpPr>
          <p:nvPr>
            <p:ph idx="1"/>
          </p:nvPr>
        </p:nvSpPr>
        <p:spPr>
          <a:xfrm>
            <a:off x="107504" y="895610"/>
            <a:ext cx="8856984" cy="3917032"/>
          </a:xfrm>
        </p:spPr>
        <p:txBody>
          <a:bodyPr/>
          <a:lstStyle/>
          <a:p>
            <a:r>
              <a:rPr lang="en-IN" altLang="en-US" dirty="0"/>
              <a:t>Paper and printing press revolutionized the business use of information</a:t>
            </a:r>
          </a:p>
          <a:p>
            <a:endParaRPr lang="en-IN" altLang="en-US" dirty="0"/>
          </a:p>
          <a:p>
            <a:r>
              <a:rPr lang="en-US" altLang="en-US" dirty="0"/>
              <a:t>Typewriters and personal computers enabled easier and faster production of business correspondence</a:t>
            </a:r>
          </a:p>
          <a:p>
            <a:endParaRPr lang="en-US" altLang="en-US" dirty="0"/>
          </a:p>
          <a:p>
            <a:r>
              <a:rPr lang="en-IN" altLang="en-US" dirty="0"/>
              <a:t>Telegraph, telephone, and Internet increased access to timely information</a:t>
            </a:r>
            <a:endParaRPr lang="en-US" altLang="en-US" dirty="0"/>
          </a:p>
        </p:txBody>
      </p:sp>
    </p:spTree>
    <p:extLst>
      <p:ext uri="{BB962C8B-B14F-4D97-AF65-F5344CB8AC3E}">
        <p14:creationId xmlns:p14="http://schemas.microsoft.com/office/powerpoint/2010/main" val="1589478314"/>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41987" name="Title 1"/>
          <p:cNvSpPr>
            <a:spLocks noGrp="1"/>
          </p:cNvSpPr>
          <p:nvPr>
            <p:ph type="title"/>
          </p:nvPr>
        </p:nvSpPr>
        <p:spPr>
          <a:xfrm>
            <a:off x="323528" y="37170"/>
            <a:ext cx="8229600" cy="840060"/>
          </a:xfrm>
        </p:spPr>
        <p:txBody>
          <a:bodyPr/>
          <a:lstStyle/>
          <a:p>
            <a:r>
              <a:rPr lang="en-US" altLang="en-US" dirty="0"/>
              <a:t>Systems Management</a:t>
            </a:r>
          </a:p>
        </p:txBody>
      </p:sp>
      <p:sp>
        <p:nvSpPr>
          <p:cNvPr id="25604" name="Content Placeholder 2"/>
          <p:cNvSpPr>
            <a:spLocks noGrp="1"/>
          </p:cNvSpPr>
          <p:nvPr>
            <p:ph idx="1"/>
          </p:nvPr>
        </p:nvSpPr>
        <p:spPr>
          <a:xfrm>
            <a:off x="0" y="858440"/>
            <a:ext cx="9144000" cy="3917032"/>
          </a:xfrm>
        </p:spPr>
        <p:txBody>
          <a:bodyPr/>
          <a:lstStyle/>
          <a:p>
            <a:r>
              <a:rPr lang="en-IN" altLang="en-US" sz="2400" b="1" dirty="0"/>
              <a:t>System</a:t>
            </a:r>
            <a:r>
              <a:rPr lang="en-IN" altLang="en-US" sz="2400" dirty="0"/>
              <a:t>: Set of interrelated elements or parts that function as a whole</a:t>
            </a:r>
          </a:p>
          <a:p>
            <a:pPr lvl="1"/>
            <a:r>
              <a:rPr lang="en-IN" altLang="en-US" sz="2000" dirty="0"/>
              <a:t>Subsystems: Smaller systems that operate within the context of a larger system</a:t>
            </a:r>
          </a:p>
          <a:p>
            <a:pPr lvl="1"/>
            <a:endParaRPr lang="en-IN" altLang="en-US" sz="2000" dirty="0"/>
          </a:p>
          <a:p>
            <a:r>
              <a:rPr lang="en-IN" altLang="en-US" sz="2400" b="1" dirty="0"/>
              <a:t>Synergy</a:t>
            </a:r>
            <a:r>
              <a:rPr lang="en-IN" altLang="en-US" sz="2400" dirty="0"/>
              <a:t>: Occurs when subsystems can produce more than they can working apart</a:t>
            </a:r>
          </a:p>
          <a:p>
            <a:endParaRPr lang="en-IN" altLang="en-US" sz="2400" dirty="0"/>
          </a:p>
          <a:p>
            <a:r>
              <a:rPr lang="en-IN" altLang="en-US" sz="2400" dirty="0"/>
              <a:t>Types of systems</a:t>
            </a:r>
          </a:p>
          <a:p>
            <a:pPr lvl="1"/>
            <a:r>
              <a:rPr lang="en-IN" altLang="en-US" sz="2000" b="1" dirty="0"/>
              <a:t>Closed systems</a:t>
            </a:r>
            <a:r>
              <a:rPr lang="en-IN" altLang="en-US" sz="2000" dirty="0"/>
              <a:t>: Sustain themselves without interacting with their environments</a:t>
            </a:r>
          </a:p>
          <a:p>
            <a:pPr lvl="1"/>
            <a:r>
              <a:rPr lang="en-IN" altLang="en-US" sz="2000" b="1" dirty="0"/>
              <a:t>Open systems</a:t>
            </a:r>
            <a:r>
              <a:rPr lang="en-IN" altLang="en-US" sz="2000" dirty="0"/>
              <a:t>: Sustain themselves only by interacting with their environments</a:t>
            </a:r>
          </a:p>
        </p:txBody>
      </p:sp>
    </p:spTree>
    <p:extLst>
      <p:ext uri="{BB962C8B-B14F-4D97-AF65-F5344CB8AC3E}">
        <p14:creationId xmlns:p14="http://schemas.microsoft.com/office/powerpoint/2010/main" val="1794897752"/>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 Box 3"/>
          <p:cNvSpPr txBox="1">
            <a:spLocks noChangeArrowheads="1"/>
          </p:cNvSpPr>
          <p:nvPr/>
        </p:nvSpPr>
        <p:spPr bwMode="auto">
          <a:xfrm>
            <a:off x="0" y="0"/>
            <a:ext cx="533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pitchFamily="34" charset="0"/>
              <a:buChar char="»"/>
              <a:defRPr sz="2000">
                <a:solidFill>
                  <a:schemeClr val="tx1"/>
                </a:solidFill>
                <a:latin typeface="Calibri" pitchFamily="34" charset="0"/>
              </a:defRPr>
            </a:lvl6pPr>
            <a:lvl7pPr eaLnBrk="0" fontAlgn="base" hangingPunct="0">
              <a:spcAft>
                <a:spcPct val="0"/>
              </a:spcAft>
              <a:buFont typeface="Arial" pitchFamily="34" charset="0"/>
              <a:buChar char="»"/>
              <a:defRPr sz="2000">
                <a:solidFill>
                  <a:schemeClr val="tx1"/>
                </a:solidFill>
                <a:latin typeface="Calibri" pitchFamily="34" charset="0"/>
              </a:defRPr>
            </a:lvl7pPr>
            <a:lvl8pPr eaLnBrk="0" fontAlgn="base" hangingPunct="0">
              <a:spcAft>
                <a:spcPct val="0"/>
              </a:spcAft>
              <a:buFont typeface="Arial" pitchFamily="34" charset="0"/>
              <a:buChar char="»"/>
              <a:defRPr sz="2000">
                <a:solidFill>
                  <a:schemeClr val="tx1"/>
                </a:solidFill>
                <a:latin typeface="Calibri" pitchFamily="34" charset="0"/>
              </a:defRPr>
            </a:lvl8pPr>
            <a:lvl9pPr eaLnBrk="0" fontAlgn="base" hangingPunct="0">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pPr>
            <a:endParaRPr lang="en-US" altLang="en-US" sz="2400" dirty="0">
              <a:latin typeface="Times New Roman" pitchFamily="18" charset="0"/>
              <a:cs typeface="Arial" pitchFamily="34" charset="0"/>
            </a:endParaRPr>
          </a:p>
        </p:txBody>
      </p:sp>
      <p:sp>
        <p:nvSpPr>
          <p:cNvPr id="44035" name="Title 1"/>
          <p:cNvSpPr>
            <a:spLocks noGrp="1"/>
          </p:cNvSpPr>
          <p:nvPr>
            <p:ph type="title"/>
          </p:nvPr>
        </p:nvSpPr>
        <p:spPr>
          <a:xfrm>
            <a:off x="457200" y="200783"/>
            <a:ext cx="8229600" cy="457200"/>
          </a:xfrm>
        </p:spPr>
        <p:txBody>
          <a:bodyPr/>
          <a:lstStyle/>
          <a:p>
            <a:r>
              <a:rPr lang="en-US" altLang="en-US" dirty="0"/>
              <a:t>Contingency Management</a:t>
            </a:r>
          </a:p>
        </p:txBody>
      </p:sp>
      <p:sp>
        <p:nvSpPr>
          <p:cNvPr id="25604" name="Content Placeholder 2"/>
          <p:cNvSpPr>
            <a:spLocks noGrp="1"/>
          </p:cNvSpPr>
          <p:nvPr>
            <p:ph idx="1"/>
          </p:nvPr>
        </p:nvSpPr>
        <p:spPr>
          <a:xfrm>
            <a:off x="0" y="855714"/>
            <a:ext cx="9036496" cy="3917032"/>
          </a:xfrm>
        </p:spPr>
        <p:txBody>
          <a:bodyPr/>
          <a:lstStyle/>
          <a:p>
            <a:r>
              <a:rPr lang="en-IN" altLang="en-US" dirty="0"/>
              <a:t>Contingency approach</a:t>
            </a:r>
          </a:p>
          <a:p>
            <a:pPr lvl="1"/>
            <a:r>
              <a:rPr lang="en-IN" altLang="en-US" dirty="0"/>
              <a:t>Holds that there are no universal management theories</a:t>
            </a:r>
          </a:p>
          <a:p>
            <a:pPr lvl="2"/>
            <a:r>
              <a:rPr lang="en-IN" altLang="en-US" i="1" dirty="0"/>
              <a:t>Effective management theory depends on the kinds of problems that managers are facing at a particular time and place</a:t>
            </a:r>
          </a:p>
          <a:p>
            <a:pPr lvl="2"/>
            <a:endParaRPr lang="en-IN" altLang="en-US" dirty="0"/>
          </a:p>
          <a:p>
            <a:pPr lvl="1"/>
            <a:r>
              <a:rPr lang="en-IN" altLang="en-US" dirty="0"/>
              <a:t>Practical implications </a:t>
            </a:r>
          </a:p>
          <a:p>
            <a:pPr lvl="2"/>
            <a:r>
              <a:rPr lang="en-IN" altLang="en-US" i="1" dirty="0"/>
              <a:t>Management is harder than it looks</a:t>
            </a:r>
          </a:p>
          <a:p>
            <a:pPr lvl="2"/>
            <a:r>
              <a:rPr lang="en-IN" altLang="en-US" i="1" dirty="0"/>
              <a:t>Managers must lookout for key contingencies that differentiate today’s situation from yesterday’s </a:t>
            </a:r>
            <a:endParaRPr lang="en-US" altLang="en-US" i="1" dirty="0"/>
          </a:p>
        </p:txBody>
      </p:sp>
    </p:spTree>
    <p:extLst>
      <p:ext uri="{BB962C8B-B14F-4D97-AF65-F5344CB8AC3E}">
        <p14:creationId xmlns:p14="http://schemas.microsoft.com/office/powerpoint/2010/main" val="1138904362"/>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18"/>
            <a:ext cx="8229600" cy="562074"/>
          </a:xfrm>
        </p:spPr>
        <p:txBody>
          <a:bodyPr/>
          <a:lstStyle/>
          <a:p>
            <a:r>
              <a:rPr lang="en-US" dirty="0"/>
              <a:t>Summary</a:t>
            </a:r>
          </a:p>
        </p:txBody>
      </p:sp>
      <p:sp>
        <p:nvSpPr>
          <p:cNvPr id="46082" name="Content Placeholder 4"/>
          <p:cNvSpPr>
            <a:spLocks noGrp="1"/>
          </p:cNvSpPr>
          <p:nvPr>
            <p:ph idx="1"/>
          </p:nvPr>
        </p:nvSpPr>
        <p:spPr>
          <a:xfrm>
            <a:off x="454572" y="836712"/>
            <a:ext cx="8509916" cy="3917032"/>
          </a:xfrm>
        </p:spPr>
        <p:txBody>
          <a:bodyPr/>
          <a:lstStyle/>
          <a:p>
            <a:r>
              <a:rPr lang="en-US" altLang="en-US" sz="2800" dirty="0"/>
              <a:t>Scientific management</a:t>
            </a:r>
          </a:p>
          <a:p>
            <a:pPr lvl="1"/>
            <a:r>
              <a:rPr lang="en-US" altLang="en-US" sz="2400" dirty="0"/>
              <a:t>Frederick W. Taylor - Time study</a:t>
            </a:r>
          </a:p>
          <a:p>
            <a:pPr lvl="1"/>
            <a:r>
              <a:rPr lang="en-US" altLang="en-US" sz="2400" dirty="0"/>
              <a:t>Frank and Lillian Gilbreth - Motion study </a:t>
            </a:r>
          </a:p>
          <a:p>
            <a:pPr lvl="1"/>
            <a:r>
              <a:rPr lang="en-IN" altLang="en-US" sz="2400" dirty="0"/>
              <a:t>Henry Gantt - Gantt chart</a:t>
            </a:r>
          </a:p>
          <a:p>
            <a:pPr lvl="1"/>
            <a:endParaRPr lang="en-IN" altLang="en-US" sz="2400" dirty="0"/>
          </a:p>
          <a:p>
            <a:r>
              <a:rPr lang="en-IN" altLang="en-US" sz="2800" dirty="0"/>
              <a:t>Bureaucratic management</a:t>
            </a:r>
          </a:p>
          <a:p>
            <a:pPr lvl="1"/>
            <a:r>
              <a:rPr lang="en-US" altLang="en-US" sz="2400" dirty="0"/>
              <a:t>Max Weber - Proposed the idea of bureaucracy</a:t>
            </a:r>
          </a:p>
          <a:p>
            <a:pPr lvl="1"/>
            <a:endParaRPr lang="en-US" altLang="en-US" sz="2400" dirty="0"/>
          </a:p>
          <a:p>
            <a:pPr lvl="1"/>
            <a:endParaRPr lang="en-IN" altLang="en-US" dirty="0"/>
          </a:p>
          <a:p>
            <a:pPr lvl="1"/>
            <a:endParaRPr lang="en-IN" altLang="en-US" dirty="0"/>
          </a:p>
          <a:p>
            <a:endParaRPr lang="en-US" altLang="en-US" dirty="0"/>
          </a:p>
          <a:p>
            <a:endParaRPr lang="en-US" altLang="en-US" dirty="0"/>
          </a:p>
          <a:p>
            <a:endParaRPr lang="en-US" altLang="en-US" dirty="0"/>
          </a:p>
          <a:p>
            <a:endParaRPr lang="en-US" altLang="en-US" dirty="0"/>
          </a:p>
        </p:txBody>
      </p:sp>
    </p:spTree>
    <p:extLst>
      <p:ext uri="{BB962C8B-B14F-4D97-AF65-F5344CB8AC3E}">
        <p14:creationId xmlns:p14="http://schemas.microsoft.com/office/powerpoint/2010/main" val="3955686022"/>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18"/>
            <a:ext cx="8229600" cy="562074"/>
          </a:xfrm>
        </p:spPr>
        <p:txBody>
          <a:bodyPr/>
          <a:lstStyle/>
          <a:p>
            <a:r>
              <a:rPr lang="en-US" dirty="0"/>
              <a:t>Summary</a:t>
            </a:r>
          </a:p>
        </p:txBody>
      </p:sp>
      <p:sp>
        <p:nvSpPr>
          <p:cNvPr id="46082" name="Content Placeholder 4"/>
          <p:cNvSpPr>
            <a:spLocks noGrp="1"/>
          </p:cNvSpPr>
          <p:nvPr>
            <p:ph idx="1"/>
          </p:nvPr>
        </p:nvSpPr>
        <p:spPr>
          <a:xfrm>
            <a:off x="454572" y="836712"/>
            <a:ext cx="8509916" cy="3917032"/>
          </a:xfrm>
        </p:spPr>
        <p:txBody>
          <a:bodyPr/>
          <a:lstStyle/>
          <a:p>
            <a:pPr marL="457200" lvl="1" indent="0">
              <a:buNone/>
            </a:pPr>
            <a:endParaRPr lang="en-US" altLang="en-US" sz="2400" dirty="0"/>
          </a:p>
          <a:p>
            <a:r>
              <a:rPr lang="en-IN" altLang="en-US" sz="2800" dirty="0"/>
              <a:t>Human relations management</a:t>
            </a:r>
          </a:p>
          <a:p>
            <a:pPr lvl="1"/>
            <a:r>
              <a:rPr lang="en-IN" altLang="en-US" sz="2400" dirty="0"/>
              <a:t>Mary Parker Follett - Integrative conflict resolution</a:t>
            </a:r>
          </a:p>
          <a:p>
            <a:pPr lvl="1"/>
            <a:r>
              <a:rPr lang="en-US" altLang="en-US" sz="2400" dirty="0"/>
              <a:t>Elton Mayo - Hawthorne Studies</a:t>
            </a:r>
          </a:p>
          <a:p>
            <a:pPr lvl="1"/>
            <a:r>
              <a:rPr lang="en-US" altLang="en-US" sz="2400" dirty="0"/>
              <a:t>Chester Barnard - Comprehensive theory of cooperation </a:t>
            </a:r>
          </a:p>
          <a:p>
            <a:pPr lvl="1"/>
            <a:endParaRPr lang="en-US" altLang="en-US" dirty="0"/>
          </a:p>
          <a:p>
            <a:pPr lvl="1"/>
            <a:endParaRPr lang="en-IN" altLang="en-US" dirty="0"/>
          </a:p>
          <a:p>
            <a:pPr lvl="1"/>
            <a:endParaRPr lang="en-IN" altLang="en-US" dirty="0"/>
          </a:p>
          <a:p>
            <a:endParaRPr lang="en-US" altLang="en-US" dirty="0"/>
          </a:p>
          <a:p>
            <a:endParaRPr lang="en-US" altLang="en-US" dirty="0"/>
          </a:p>
          <a:p>
            <a:endParaRPr lang="en-US" altLang="en-US" dirty="0"/>
          </a:p>
          <a:p>
            <a:endParaRPr lang="en-US" altLang="en-US" dirty="0"/>
          </a:p>
        </p:txBody>
      </p:sp>
    </p:spTree>
    <p:extLst>
      <p:ext uri="{BB962C8B-B14F-4D97-AF65-F5344CB8AC3E}">
        <p14:creationId xmlns:p14="http://schemas.microsoft.com/office/powerpoint/2010/main" val="734450534"/>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861" y="0"/>
            <a:ext cx="8229600" cy="562074"/>
          </a:xfrm>
        </p:spPr>
        <p:txBody>
          <a:bodyPr/>
          <a:lstStyle/>
          <a:p>
            <a:r>
              <a:rPr lang="en-US" dirty="0"/>
              <a:t>Summary</a:t>
            </a:r>
          </a:p>
        </p:txBody>
      </p:sp>
      <p:sp>
        <p:nvSpPr>
          <p:cNvPr id="47106" name="Content Placeholder 4"/>
          <p:cNvSpPr>
            <a:spLocks noGrp="1"/>
          </p:cNvSpPr>
          <p:nvPr>
            <p:ph idx="1"/>
          </p:nvPr>
        </p:nvSpPr>
        <p:spPr>
          <a:xfrm>
            <a:off x="453861" y="764704"/>
            <a:ext cx="8229600" cy="3917032"/>
          </a:xfrm>
        </p:spPr>
        <p:txBody>
          <a:bodyPr/>
          <a:lstStyle/>
          <a:p>
            <a:r>
              <a:rPr lang="en-US" altLang="en-US" dirty="0"/>
              <a:t>Operations management</a:t>
            </a:r>
          </a:p>
          <a:p>
            <a:pPr lvl="1"/>
            <a:r>
              <a:rPr lang="en-US" altLang="en-US" dirty="0"/>
              <a:t>Eli Whitney - Manufacturing using standardized, interchangeable parts</a:t>
            </a:r>
          </a:p>
          <a:p>
            <a:pPr lvl="1"/>
            <a:endParaRPr lang="en-US" altLang="en-US" dirty="0"/>
          </a:p>
          <a:p>
            <a:pPr lvl="1"/>
            <a:r>
              <a:rPr lang="en-US" altLang="en-US" dirty="0"/>
              <a:t>Gaspard </a:t>
            </a:r>
            <a:r>
              <a:rPr lang="en-US" altLang="en-US" dirty="0" err="1"/>
              <a:t>Monge</a:t>
            </a:r>
            <a:r>
              <a:rPr lang="en-US" altLang="en-US" dirty="0"/>
              <a:t> - Techniques for drawing three-dimensional objects on paper</a:t>
            </a:r>
          </a:p>
          <a:p>
            <a:pPr lvl="1"/>
            <a:endParaRPr lang="en-US" altLang="en-US" dirty="0"/>
          </a:p>
          <a:p>
            <a:pPr lvl="1"/>
            <a:r>
              <a:rPr lang="en-US" altLang="en-US" dirty="0"/>
              <a:t>Oldsmobile Motor Work - Invented just-in-time inventory systems</a:t>
            </a:r>
          </a:p>
          <a:p>
            <a:pPr lvl="1"/>
            <a:endParaRPr lang="en-US" altLang="en-US" dirty="0"/>
          </a:p>
          <a:p>
            <a:pPr lvl="1"/>
            <a:endParaRPr lang="en-US" altLang="en-US" dirty="0"/>
          </a:p>
          <a:p>
            <a:pPr lvl="1"/>
            <a:endParaRPr lang="en-US" altLang="en-US" dirty="0"/>
          </a:p>
          <a:p>
            <a:pPr lvl="1"/>
            <a:endParaRPr lang="en-US" altLang="en-US" dirty="0"/>
          </a:p>
          <a:p>
            <a:pPr lvl="1"/>
            <a:endParaRPr lang="en-US" altLang="en-US" dirty="0"/>
          </a:p>
          <a:p>
            <a:pPr lvl="1"/>
            <a:endParaRPr lang="en-US" altLang="en-US" dirty="0"/>
          </a:p>
          <a:p>
            <a:pPr lvl="1"/>
            <a:endParaRPr lang="en-US" altLang="en-US" dirty="0"/>
          </a:p>
          <a:p>
            <a:pPr lvl="1"/>
            <a:endParaRPr lang="en-IN" altLang="en-US" dirty="0"/>
          </a:p>
          <a:p>
            <a:pPr lvl="1"/>
            <a:endParaRPr lang="en-IN" altLang="en-US" dirty="0"/>
          </a:p>
          <a:p>
            <a:endParaRPr lang="en-US" altLang="en-US" dirty="0"/>
          </a:p>
          <a:p>
            <a:endParaRPr lang="en-US" altLang="en-US" dirty="0"/>
          </a:p>
          <a:p>
            <a:endParaRPr lang="en-US" altLang="en-US" dirty="0"/>
          </a:p>
          <a:p>
            <a:endParaRPr lang="en-US" altLang="en-US" dirty="0"/>
          </a:p>
        </p:txBody>
      </p:sp>
    </p:spTree>
    <p:extLst>
      <p:ext uri="{BB962C8B-B14F-4D97-AF65-F5344CB8AC3E}">
        <p14:creationId xmlns:p14="http://schemas.microsoft.com/office/powerpoint/2010/main" val="2995627925"/>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386" y="0"/>
            <a:ext cx="8229600" cy="562074"/>
          </a:xfrm>
        </p:spPr>
        <p:txBody>
          <a:bodyPr/>
          <a:lstStyle/>
          <a:p>
            <a:r>
              <a:rPr lang="en-US" dirty="0"/>
              <a:t>Summary</a:t>
            </a:r>
          </a:p>
        </p:txBody>
      </p:sp>
      <p:sp>
        <p:nvSpPr>
          <p:cNvPr id="48130" name="Content Placeholder 4"/>
          <p:cNvSpPr>
            <a:spLocks noGrp="1"/>
          </p:cNvSpPr>
          <p:nvPr>
            <p:ph idx="1"/>
          </p:nvPr>
        </p:nvSpPr>
        <p:spPr>
          <a:xfrm>
            <a:off x="492014" y="562074"/>
            <a:ext cx="8229600" cy="4955158"/>
          </a:xfrm>
        </p:spPr>
        <p:txBody>
          <a:bodyPr/>
          <a:lstStyle/>
          <a:p>
            <a:r>
              <a:rPr lang="en-US" altLang="en-US" sz="2400" dirty="0"/>
              <a:t>Information management</a:t>
            </a:r>
          </a:p>
          <a:p>
            <a:pPr lvl="1"/>
            <a:r>
              <a:rPr lang="en-US" altLang="en-US" sz="2000" dirty="0"/>
              <a:t>Paper and printing press revolutionized the business use of information</a:t>
            </a:r>
          </a:p>
          <a:p>
            <a:pPr lvl="1"/>
            <a:endParaRPr lang="en-US" altLang="en-US" sz="2000" dirty="0"/>
          </a:p>
          <a:p>
            <a:r>
              <a:rPr lang="en-US" altLang="en-US" sz="2400" dirty="0"/>
              <a:t>Systems management</a:t>
            </a:r>
          </a:p>
          <a:p>
            <a:pPr lvl="1"/>
            <a:r>
              <a:rPr lang="en-IN" altLang="en-US" sz="2000" dirty="0"/>
              <a:t>System is a set of interrelated elements or parts that function as a whole</a:t>
            </a:r>
          </a:p>
          <a:p>
            <a:pPr lvl="1"/>
            <a:r>
              <a:rPr lang="en-US" altLang="en-US" sz="2000" dirty="0"/>
              <a:t>Synergy occurs when subsystems produce more than they can working apart</a:t>
            </a:r>
          </a:p>
          <a:p>
            <a:pPr lvl="1"/>
            <a:endParaRPr lang="en-US" altLang="en-US" sz="2000" dirty="0"/>
          </a:p>
          <a:p>
            <a:r>
              <a:rPr lang="en-US" altLang="en-US" sz="2400" dirty="0"/>
              <a:t>Contingency management</a:t>
            </a:r>
          </a:p>
          <a:p>
            <a:pPr lvl="1"/>
            <a:r>
              <a:rPr lang="en-US" altLang="en-US" sz="2000" dirty="0"/>
              <a:t>Holds that there are no universal management theories</a:t>
            </a:r>
          </a:p>
          <a:p>
            <a:pPr lvl="1"/>
            <a:endParaRPr lang="en-US" altLang="en-US" sz="2000" dirty="0"/>
          </a:p>
          <a:p>
            <a:pPr lvl="1"/>
            <a:endParaRPr lang="en-US" altLang="en-US" sz="2000" dirty="0"/>
          </a:p>
          <a:p>
            <a:pPr lvl="1"/>
            <a:endParaRPr lang="en-US" altLang="en-US" sz="2000" dirty="0"/>
          </a:p>
          <a:p>
            <a:pPr lvl="1"/>
            <a:endParaRPr lang="en-US" altLang="en-US" sz="2000" dirty="0"/>
          </a:p>
          <a:p>
            <a:pPr lvl="1"/>
            <a:endParaRPr lang="en-US" altLang="en-US" dirty="0"/>
          </a:p>
          <a:p>
            <a:pPr lvl="1"/>
            <a:endParaRPr lang="en-US" altLang="en-US" dirty="0"/>
          </a:p>
          <a:p>
            <a:pPr lvl="1"/>
            <a:endParaRPr lang="en-US" altLang="en-US" dirty="0"/>
          </a:p>
          <a:p>
            <a:pPr lvl="1"/>
            <a:endParaRPr lang="en-US" altLang="en-US" dirty="0"/>
          </a:p>
          <a:p>
            <a:pPr lvl="1"/>
            <a:endParaRPr lang="en-US" altLang="en-US" dirty="0"/>
          </a:p>
          <a:p>
            <a:pPr lvl="1"/>
            <a:endParaRPr lang="en-US" altLang="en-US" dirty="0"/>
          </a:p>
          <a:p>
            <a:pPr lvl="1"/>
            <a:endParaRPr lang="en-US" altLang="en-US" dirty="0"/>
          </a:p>
          <a:p>
            <a:pPr lvl="1"/>
            <a:endParaRPr lang="en-IN" altLang="en-US" dirty="0"/>
          </a:p>
          <a:p>
            <a:pPr lvl="1"/>
            <a:endParaRPr lang="en-IN" altLang="en-US" dirty="0"/>
          </a:p>
          <a:p>
            <a:endParaRPr lang="en-US" altLang="en-US" dirty="0"/>
          </a:p>
          <a:p>
            <a:endParaRPr lang="en-US" altLang="en-US" dirty="0"/>
          </a:p>
          <a:p>
            <a:endParaRPr lang="en-US" altLang="en-US" dirty="0"/>
          </a:p>
          <a:p>
            <a:endParaRPr lang="en-US" altLang="en-US" dirty="0"/>
          </a:p>
        </p:txBody>
      </p:sp>
    </p:spTree>
    <p:extLst>
      <p:ext uri="{BB962C8B-B14F-4D97-AF65-F5344CB8AC3E}">
        <p14:creationId xmlns:p14="http://schemas.microsoft.com/office/powerpoint/2010/main" val="938816265"/>
      </p:ext>
    </p:extLst>
  </p:cSld>
  <p:clrMapOvr>
    <a:masterClrMapping/>
  </p:clrMapOvr>
  <mc:AlternateContent xmlns:mc="http://schemas.openxmlformats.org/markup-compatibility/2006" xmlns:p14="http://schemas.microsoft.com/office/powerpoint/2010/main">
    <mc:Choice Requires="p14">
      <p:transition spd="med">
        <p14:pan dir="r"/>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594"/>
            <a:ext cx="8229600" cy="1143000"/>
          </a:xfrm>
        </p:spPr>
        <p:txBody>
          <a:bodyPr/>
          <a:lstStyle/>
          <a:p>
            <a:r>
              <a:rPr lang="en-GB" b="1" dirty="0"/>
              <a:t>Contemporary Practices:  Customer focus</a:t>
            </a:r>
          </a:p>
        </p:txBody>
      </p:sp>
      <p:sp>
        <p:nvSpPr>
          <p:cNvPr id="3" name="Content Placeholder 2"/>
          <p:cNvSpPr>
            <a:spLocks noGrp="1"/>
          </p:cNvSpPr>
          <p:nvPr>
            <p:ph idx="4294967295"/>
          </p:nvPr>
        </p:nvSpPr>
        <p:spPr>
          <a:xfrm>
            <a:off x="22633" y="1417638"/>
            <a:ext cx="4364521" cy="2299394"/>
          </a:xfrm>
          <a:prstGeom prst="rect">
            <a:avLst/>
          </a:prstGeom>
        </p:spPr>
        <p:txBody>
          <a:bodyPr/>
          <a:lstStyle/>
          <a:p>
            <a:r>
              <a:rPr lang="en-GB" dirty="0"/>
              <a:t>Customer analysis</a:t>
            </a:r>
          </a:p>
          <a:p>
            <a:r>
              <a:rPr lang="en-GB" dirty="0"/>
              <a:t>Customer preferences</a:t>
            </a:r>
          </a:p>
          <a:p>
            <a:r>
              <a:rPr lang="en-GB" dirty="0"/>
              <a:t>Market survey</a:t>
            </a:r>
          </a:p>
          <a:p>
            <a:endParaRPr lang="en-GB" dirty="0"/>
          </a:p>
        </p:txBody>
      </p:sp>
      <p:sp>
        <p:nvSpPr>
          <p:cNvPr id="4" name="TextBox 3"/>
          <p:cNvSpPr txBox="1"/>
          <p:nvPr/>
        </p:nvSpPr>
        <p:spPr>
          <a:xfrm>
            <a:off x="596307" y="3705414"/>
            <a:ext cx="8555547" cy="1938992"/>
          </a:xfrm>
          <a:prstGeom prst="rect">
            <a:avLst/>
          </a:prstGeom>
          <a:noFill/>
        </p:spPr>
        <p:txBody>
          <a:bodyPr wrap="none" rtlCol="0">
            <a:spAutoFit/>
          </a:bodyPr>
          <a:lstStyle/>
          <a:p>
            <a:r>
              <a:rPr lang="en-GB" sz="2400" dirty="0"/>
              <a:t>Identify your customers. </a:t>
            </a:r>
          </a:p>
          <a:p>
            <a:r>
              <a:rPr lang="en-GB" sz="2400" dirty="0"/>
              <a:t>What socio-economic class are your customers?</a:t>
            </a:r>
          </a:p>
          <a:p>
            <a:r>
              <a:rPr lang="en-GB" sz="2400" dirty="0"/>
              <a:t>What market segment are you targeting?</a:t>
            </a:r>
          </a:p>
          <a:p>
            <a:r>
              <a:rPr lang="en-GB" sz="2400" dirty="0"/>
              <a:t>What are your customers’ preferences?</a:t>
            </a:r>
          </a:p>
          <a:p>
            <a:r>
              <a:rPr lang="en-GB" sz="2400" dirty="0"/>
              <a:t>What kind of customer experience are you aiming to provide?</a:t>
            </a:r>
          </a:p>
        </p:txBody>
      </p:sp>
      <p:pic>
        <p:nvPicPr>
          <p:cNvPr id="5" name="Picture 4"/>
          <p:cNvPicPr>
            <a:picLocks noChangeAspect="1"/>
          </p:cNvPicPr>
          <p:nvPr/>
        </p:nvPicPr>
        <p:blipFill>
          <a:blip r:embed="rId2"/>
          <a:stretch>
            <a:fillRect/>
          </a:stretch>
        </p:blipFill>
        <p:spPr>
          <a:xfrm>
            <a:off x="3973303" y="1417638"/>
            <a:ext cx="5148064" cy="2287776"/>
          </a:xfrm>
          <a:prstGeom prst="rect">
            <a:avLst/>
          </a:prstGeom>
        </p:spPr>
      </p:pic>
    </p:spTree>
    <p:extLst>
      <p:ext uri="{BB962C8B-B14F-4D97-AF65-F5344CB8AC3E}">
        <p14:creationId xmlns:p14="http://schemas.microsoft.com/office/powerpoint/2010/main" val="16560071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ext&#10;&#10;Description automatically generated with low confidence">
            <a:extLst>
              <a:ext uri="{FF2B5EF4-FFF2-40B4-BE49-F238E27FC236}">
                <a16:creationId xmlns:a16="http://schemas.microsoft.com/office/drawing/2014/main" id="{27C836D9-AF6C-DA4F-B8B4-D6CAFF5465BD}"/>
              </a:ext>
            </a:extLst>
          </p:cNvPr>
          <p:cNvPicPr>
            <a:picLocks noGrp="1" noChangeAspect="1"/>
          </p:cNvPicPr>
          <p:nvPr>
            <p:ph sz="quarter" idx="13"/>
          </p:nvPr>
        </p:nvPicPr>
        <p:blipFill rotWithShape="1">
          <a:blip r:embed="rId2">
            <a:extLst>
              <a:ext uri="{28A0092B-C50C-407E-A947-70E740481C1C}">
                <a14:useLocalDpi xmlns:a14="http://schemas.microsoft.com/office/drawing/2010/main" val="0"/>
              </a:ext>
            </a:extLst>
          </a:blip>
          <a:srcRect l="9801" t="5839" r="10984" b="5839"/>
          <a:stretch/>
        </p:blipFill>
        <p:spPr>
          <a:xfrm>
            <a:off x="-180528" y="0"/>
            <a:ext cx="9433048" cy="6858000"/>
          </a:xfrm>
        </p:spPr>
      </p:pic>
      <p:sp>
        <p:nvSpPr>
          <p:cNvPr id="4" name="Date Placeholder 3">
            <a:extLst>
              <a:ext uri="{FF2B5EF4-FFF2-40B4-BE49-F238E27FC236}">
                <a16:creationId xmlns:a16="http://schemas.microsoft.com/office/drawing/2014/main" id="{5D69EB9D-5F37-C643-AA7B-E10B29F5307C}"/>
              </a:ext>
            </a:extLst>
          </p:cNvPr>
          <p:cNvSpPr>
            <a:spLocks noGrp="1"/>
          </p:cNvSpPr>
          <p:nvPr>
            <p:ph type="dt" sz="half" idx="10"/>
          </p:nvPr>
        </p:nvSpPr>
        <p:spPr/>
        <p:txBody>
          <a:bodyPr/>
          <a:lstStyle/>
          <a:p>
            <a:fld id="{804A934B-403D-864A-B9BE-A1997C0FA611}" type="datetime1">
              <a:rPr lang="en-US" smtClean="0"/>
              <a:t>7/15/21</a:t>
            </a:fld>
            <a:endParaRPr lang="en-US" dirty="0"/>
          </a:p>
        </p:txBody>
      </p:sp>
      <p:sp>
        <p:nvSpPr>
          <p:cNvPr id="5" name="Slide Number Placeholder 4">
            <a:extLst>
              <a:ext uri="{FF2B5EF4-FFF2-40B4-BE49-F238E27FC236}">
                <a16:creationId xmlns:a16="http://schemas.microsoft.com/office/drawing/2014/main" id="{AE23BBF5-E10A-BF48-A5F0-91A2801951B1}"/>
              </a:ext>
            </a:extLst>
          </p:cNvPr>
          <p:cNvSpPr>
            <a:spLocks noGrp="1"/>
          </p:cNvSpPr>
          <p:nvPr>
            <p:ph type="sldNum" sz="quarter" idx="12"/>
          </p:nvPr>
        </p:nvSpPr>
        <p:spPr/>
        <p:txBody>
          <a:bodyPr/>
          <a:lstStyle/>
          <a:p>
            <a:fld id="{6D22F896-40B5-4ADD-8801-0D06FADFA095}" type="slidenum">
              <a:rPr lang="en-US" smtClean="0"/>
              <a:t>28</a:t>
            </a:fld>
            <a:endParaRPr lang="en-US" dirty="0"/>
          </a:p>
        </p:txBody>
      </p:sp>
    </p:spTree>
    <p:extLst>
      <p:ext uri="{BB962C8B-B14F-4D97-AF65-F5344CB8AC3E}">
        <p14:creationId xmlns:p14="http://schemas.microsoft.com/office/powerpoint/2010/main" val="41027555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lstStyle/>
          <a:p>
            <a:r>
              <a:rPr lang="en-GB" sz="4000" b="1" dirty="0"/>
              <a:t>Customer focus:  </a:t>
            </a:r>
            <a:r>
              <a:rPr lang="en-GB" sz="4000" b="1" i="1" dirty="0">
                <a:solidFill>
                  <a:srgbClr val="FF0000"/>
                </a:solidFill>
              </a:rPr>
              <a:t>Issues to ponder on</a:t>
            </a:r>
            <a:r>
              <a:rPr lang="en-GB" sz="4000" dirty="0"/>
              <a:t>!</a:t>
            </a:r>
          </a:p>
        </p:txBody>
      </p:sp>
      <p:sp>
        <p:nvSpPr>
          <p:cNvPr id="3" name="Content Placeholder 2"/>
          <p:cNvSpPr>
            <a:spLocks noGrp="1"/>
          </p:cNvSpPr>
          <p:nvPr>
            <p:ph sz="quarter" idx="13"/>
          </p:nvPr>
        </p:nvSpPr>
        <p:spPr>
          <a:xfrm>
            <a:off x="465766" y="1417638"/>
            <a:ext cx="7772870" cy="3424107"/>
          </a:xfrm>
        </p:spPr>
        <p:txBody>
          <a:bodyPr>
            <a:normAutofit fontScale="92500" lnSpcReduction="20000"/>
          </a:bodyPr>
          <a:lstStyle/>
          <a:p>
            <a:pPr marL="0" indent="0">
              <a:buNone/>
            </a:pPr>
            <a:r>
              <a:rPr lang="en-GB" dirty="0"/>
              <a:t>Examine a successful company you admire</a:t>
            </a:r>
          </a:p>
          <a:p>
            <a:r>
              <a:rPr lang="en-GB" dirty="0"/>
              <a:t>What is its customer focus?</a:t>
            </a:r>
          </a:p>
          <a:p>
            <a:r>
              <a:rPr lang="en-GB" dirty="0"/>
              <a:t>How does it profile its customers?</a:t>
            </a:r>
          </a:p>
          <a:p>
            <a:r>
              <a:rPr lang="en-GB" dirty="0"/>
              <a:t>Is it successful because it focuses:</a:t>
            </a:r>
          </a:p>
          <a:p>
            <a:pPr lvl="1"/>
            <a:r>
              <a:rPr lang="en-GB" dirty="0"/>
              <a:t>on its customers</a:t>
            </a:r>
          </a:p>
          <a:p>
            <a:pPr lvl="1"/>
            <a:r>
              <a:rPr lang="en-GB" dirty="0"/>
              <a:t>On its competitors</a:t>
            </a:r>
          </a:p>
          <a:p>
            <a:pPr lvl="1"/>
            <a:r>
              <a:rPr lang="en-GB" dirty="0"/>
              <a:t>On price</a:t>
            </a:r>
          </a:p>
          <a:p>
            <a:pPr lvl="1"/>
            <a:r>
              <a:rPr lang="en-GB" dirty="0"/>
              <a:t>? </a:t>
            </a:r>
          </a:p>
        </p:txBody>
      </p:sp>
    </p:spTree>
    <p:extLst>
      <p:ext uri="{BB962C8B-B14F-4D97-AF65-F5344CB8AC3E}">
        <p14:creationId xmlns:p14="http://schemas.microsoft.com/office/powerpoint/2010/main" val="8407978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Management orthodoxy</a:t>
            </a:r>
          </a:p>
        </p:txBody>
      </p:sp>
      <p:sp>
        <p:nvSpPr>
          <p:cNvPr id="3" name="Content Placeholder 2"/>
          <p:cNvSpPr>
            <a:spLocks noGrp="1"/>
          </p:cNvSpPr>
          <p:nvPr>
            <p:ph idx="4294967295"/>
          </p:nvPr>
        </p:nvSpPr>
        <p:spPr>
          <a:xfrm>
            <a:off x="179512" y="1268760"/>
            <a:ext cx="8856984" cy="4176464"/>
          </a:xfrm>
          <a:prstGeom prst="rect">
            <a:avLst/>
          </a:prstGeom>
        </p:spPr>
        <p:txBody>
          <a:bodyPr>
            <a:normAutofit fontScale="92500" lnSpcReduction="20000"/>
          </a:bodyPr>
          <a:lstStyle/>
          <a:p>
            <a:r>
              <a:rPr lang="en-GB" dirty="0"/>
              <a:t>Planning, organising, commanding, coordinating, controlling </a:t>
            </a:r>
            <a:r>
              <a:rPr lang="en-GB" sz="2600" dirty="0">
                <a:solidFill>
                  <a:srgbClr val="0070C0"/>
                </a:solidFill>
              </a:rPr>
              <a:t>Henri Fayol</a:t>
            </a:r>
            <a:endParaRPr lang="en-GB" sz="1200" dirty="0">
              <a:solidFill>
                <a:srgbClr val="0070C0"/>
              </a:solidFill>
            </a:endParaRPr>
          </a:p>
          <a:p>
            <a:r>
              <a:rPr lang="en-GB" dirty="0"/>
              <a:t>capital budgeting, talent management, reporting structures  </a:t>
            </a:r>
          </a:p>
          <a:p>
            <a:r>
              <a:rPr lang="en-GB" dirty="0"/>
              <a:t>principles of hierarchy, bureaucratic control, and pay-for-performance </a:t>
            </a:r>
          </a:p>
          <a:p>
            <a:pPr marL="0" indent="0">
              <a:buNone/>
            </a:pPr>
            <a:r>
              <a:rPr lang="en-GB" dirty="0"/>
              <a:t>Has worked well when the objective was efficiency, capital allocation and performance management</a:t>
            </a:r>
          </a:p>
          <a:p>
            <a:pPr marL="0" indent="0">
              <a:buNone/>
            </a:pPr>
            <a:r>
              <a:rPr lang="en-GB" dirty="0">
                <a:solidFill>
                  <a:srgbClr val="0070C0"/>
                </a:solidFill>
              </a:rPr>
              <a:t>Is it possible to innovate beyond this established management orthodoxy?</a:t>
            </a:r>
          </a:p>
        </p:txBody>
      </p:sp>
    </p:spTree>
    <p:extLst>
      <p:ext uri="{BB962C8B-B14F-4D97-AF65-F5344CB8AC3E}">
        <p14:creationId xmlns:p14="http://schemas.microsoft.com/office/powerpoint/2010/main" val="1781574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86635"/>
          </a:xfrm>
        </p:spPr>
        <p:txBody>
          <a:bodyPr/>
          <a:lstStyle/>
          <a:p>
            <a:r>
              <a:rPr lang="en-GB" b="1" dirty="0"/>
              <a:t>Issues</a:t>
            </a:r>
          </a:p>
        </p:txBody>
      </p:sp>
      <p:sp>
        <p:nvSpPr>
          <p:cNvPr id="3" name="Content Placeholder 2"/>
          <p:cNvSpPr>
            <a:spLocks noGrp="1"/>
          </p:cNvSpPr>
          <p:nvPr>
            <p:ph idx="4294967295"/>
          </p:nvPr>
        </p:nvSpPr>
        <p:spPr>
          <a:xfrm>
            <a:off x="107504" y="964187"/>
            <a:ext cx="8856984" cy="2656286"/>
          </a:xfrm>
          <a:prstGeom prst="rect">
            <a:avLst/>
          </a:prstGeom>
        </p:spPr>
        <p:txBody>
          <a:bodyPr/>
          <a:lstStyle/>
          <a:p>
            <a:r>
              <a:rPr lang="en-GB" dirty="0"/>
              <a:t>What is management is all about?</a:t>
            </a:r>
          </a:p>
          <a:p>
            <a:r>
              <a:rPr lang="en-GB" dirty="0"/>
              <a:t>Who is managing the company?</a:t>
            </a:r>
          </a:p>
          <a:p>
            <a:pPr lvl="1"/>
            <a:r>
              <a:rPr lang="en-GB" dirty="0"/>
              <a:t>Management theorists ‘Poltergeists’ &amp; ‘musty machinery of management’</a:t>
            </a:r>
          </a:p>
          <a:p>
            <a:pPr lvl="1"/>
            <a:r>
              <a:rPr lang="en-GB" dirty="0"/>
              <a:t>Allocate resources, innovate, market, set budgets, distribute power, reward people, make decisions and more</a:t>
            </a:r>
          </a:p>
        </p:txBody>
      </p:sp>
      <p:sp>
        <p:nvSpPr>
          <p:cNvPr id="4" name="Rectangle 3"/>
          <p:cNvSpPr/>
          <p:nvPr/>
        </p:nvSpPr>
        <p:spPr>
          <a:xfrm>
            <a:off x="3779912" y="4221088"/>
            <a:ext cx="4572000" cy="1200329"/>
          </a:xfrm>
          <a:prstGeom prst="rect">
            <a:avLst/>
          </a:prstGeom>
        </p:spPr>
        <p:txBody>
          <a:bodyPr>
            <a:spAutoFit/>
          </a:bodyPr>
          <a:lstStyle/>
          <a:p>
            <a:r>
              <a:rPr lang="en-GB" dirty="0">
                <a:solidFill>
                  <a:srgbClr val="0070C0"/>
                </a:solidFill>
              </a:rPr>
              <a:t>“Not surprisingly, most managers believe you can’t manage without managers. This is the mother of all management orthodoxies.” Wholefoods!</a:t>
            </a:r>
          </a:p>
        </p:txBody>
      </p:sp>
    </p:spTree>
    <p:extLst>
      <p:ext uri="{BB962C8B-B14F-4D97-AF65-F5344CB8AC3E}">
        <p14:creationId xmlns:p14="http://schemas.microsoft.com/office/powerpoint/2010/main" val="42489787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116633"/>
            <a:ext cx="7992888" cy="5526370"/>
          </a:xfrm>
          <a:prstGeom prst="rect">
            <a:avLst/>
          </a:prstGeom>
        </p:spPr>
      </p:pic>
      <p:sp>
        <p:nvSpPr>
          <p:cNvPr id="3" name="TextBox 2"/>
          <p:cNvSpPr txBox="1"/>
          <p:nvPr/>
        </p:nvSpPr>
        <p:spPr>
          <a:xfrm rot="16200000">
            <a:off x="-1067300" y="2155533"/>
            <a:ext cx="3335657" cy="553998"/>
          </a:xfrm>
          <a:prstGeom prst="rect">
            <a:avLst/>
          </a:prstGeom>
          <a:noFill/>
        </p:spPr>
        <p:txBody>
          <a:bodyPr wrap="none" rtlCol="0">
            <a:spAutoFit/>
          </a:bodyPr>
          <a:lstStyle/>
          <a:p>
            <a:r>
              <a:rPr lang="en-GB" sz="3000" dirty="0"/>
              <a:t>Hamel’s Principles</a:t>
            </a:r>
          </a:p>
        </p:txBody>
      </p:sp>
    </p:spTree>
    <p:extLst>
      <p:ext uri="{BB962C8B-B14F-4D97-AF65-F5344CB8AC3E}">
        <p14:creationId xmlns:p14="http://schemas.microsoft.com/office/powerpoint/2010/main" val="2160020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009" y="0"/>
            <a:ext cx="8229600" cy="764704"/>
          </a:xfrm>
        </p:spPr>
        <p:txBody>
          <a:bodyPr/>
          <a:lstStyle/>
          <a:p>
            <a:r>
              <a:rPr lang="en-GB" b="1" dirty="0"/>
              <a:t>Management</a:t>
            </a:r>
          </a:p>
        </p:txBody>
      </p:sp>
      <p:sp>
        <p:nvSpPr>
          <p:cNvPr id="3" name="Content Placeholder 2"/>
          <p:cNvSpPr>
            <a:spLocks noGrp="1"/>
          </p:cNvSpPr>
          <p:nvPr>
            <p:ph idx="4294967295"/>
          </p:nvPr>
        </p:nvSpPr>
        <p:spPr>
          <a:xfrm>
            <a:off x="27979" y="620688"/>
            <a:ext cx="9085659" cy="2656286"/>
          </a:xfrm>
          <a:prstGeom prst="rect">
            <a:avLst/>
          </a:prstGeom>
        </p:spPr>
        <p:txBody>
          <a:bodyPr/>
          <a:lstStyle/>
          <a:p>
            <a:r>
              <a:rPr lang="en-GB" dirty="0"/>
              <a:t>‘…the capacity to marshal resources, lay out plans, program work, and spur effort – is central to the accomplishment of human purpose. When it’s less effective than it could be, or needs to be, we all pay a price.’ </a:t>
            </a:r>
            <a:r>
              <a:rPr lang="en-GB" sz="2800" dirty="0"/>
              <a:t>(G. Hamel)</a:t>
            </a:r>
          </a:p>
          <a:p>
            <a:endParaRPr lang="en-GB" dirty="0"/>
          </a:p>
          <a:p>
            <a:r>
              <a:rPr lang="en-GB" dirty="0"/>
              <a:t>‘What ultimately constraints the performance of your organisation is not its operating model, nor its business model, but its management model.’ (G. Hamel)</a:t>
            </a:r>
          </a:p>
        </p:txBody>
      </p:sp>
    </p:spTree>
    <p:extLst>
      <p:ext uri="{BB962C8B-B14F-4D97-AF65-F5344CB8AC3E}">
        <p14:creationId xmlns:p14="http://schemas.microsoft.com/office/powerpoint/2010/main" val="37686168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lstStyle/>
          <a:p>
            <a:r>
              <a:rPr lang="en-GB" b="1" dirty="0"/>
              <a:t>Management Innovation</a:t>
            </a:r>
          </a:p>
        </p:txBody>
      </p:sp>
      <p:sp>
        <p:nvSpPr>
          <p:cNvPr id="3" name="Content Placeholder 2"/>
          <p:cNvSpPr>
            <a:spLocks noGrp="1"/>
          </p:cNvSpPr>
          <p:nvPr>
            <p:ph idx="4294967295"/>
          </p:nvPr>
        </p:nvSpPr>
        <p:spPr>
          <a:xfrm>
            <a:off x="107504" y="954251"/>
            <a:ext cx="8856984" cy="2656286"/>
          </a:xfrm>
          <a:prstGeom prst="rect">
            <a:avLst/>
          </a:prstGeom>
        </p:spPr>
        <p:txBody>
          <a:bodyPr/>
          <a:lstStyle/>
          <a:p>
            <a:r>
              <a:rPr lang="en-GB" sz="2800" dirty="0"/>
              <a:t>‘Management is out of date. Like the combustion engine, it’s a technology that has largely stopped evolving, and that’s not good.’ (G. Hamel)</a:t>
            </a:r>
          </a:p>
        </p:txBody>
      </p:sp>
      <p:sp>
        <p:nvSpPr>
          <p:cNvPr id="4" name="TextBox 3"/>
          <p:cNvSpPr txBox="1"/>
          <p:nvPr/>
        </p:nvSpPr>
        <p:spPr>
          <a:xfrm>
            <a:off x="2195736" y="2295326"/>
            <a:ext cx="3944663" cy="3416320"/>
          </a:xfrm>
          <a:prstGeom prst="rect">
            <a:avLst/>
          </a:prstGeom>
          <a:noFill/>
        </p:spPr>
        <p:txBody>
          <a:bodyPr wrap="square" rtlCol="0">
            <a:spAutoFit/>
          </a:bodyPr>
          <a:lstStyle/>
          <a:p>
            <a:pPr algn="ctr"/>
            <a:r>
              <a:rPr lang="en-GB" sz="2400" b="1" u="sng" dirty="0"/>
              <a:t>The Innovation Stack</a:t>
            </a:r>
          </a:p>
          <a:p>
            <a:endParaRPr lang="en-GB" sz="2400" dirty="0"/>
          </a:p>
          <a:p>
            <a:r>
              <a:rPr lang="en-GB" sz="2400" dirty="0"/>
              <a:t>Management Innovation</a:t>
            </a:r>
          </a:p>
          <a:p>
            <a:endParaRPr lang="en-GB" sz="2400" dirty="0"/>
          </a:p>
          <a:p>
            <a:r>
              <a:rPr lang="en-GB" sz="2400" dirty="0"/>
              <a:t>Strategic Innovation</a:t>
            </a:r>
          </a:p>
          <a:p>
            <a:endParaRPr lang="en-GB" sz="2400" dirty="0"/>
          </a:p>
          <a:p>
            <a:r>
              <a:rPr lang="en-GB" sz="2400" dirty="0"/>
              <a:t>Product/service innovation</a:t>
            </a:r>
          </a:p>
          <a:p>
            <a:endParaRPr lang="en-GB" sz="2400" dirty="0"/>
          </a:p>
          <a:p>
            <a:r>
              <a:rPr lang="en-GB" sz="2400" dirty="0"/>
              <a:t>Operations Innovation</a:t>
            </a:r>
            <a:endParaRPr lang="en-GB" sz="2000" dirty="0"/>
          </a:p>
        </p:txBody>
      </p:sp>
    </p:spTree>
    <p:extLst>
      <p:ext uri="{BB962C8B-B14F-4D97-AF65-F5344CB8AC3E}">
        <p14:creationId xmlns:p14="http://schemas.microsoft.com/office/powerpoint/2010/main" val="12693492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34082"/>
          </a:xfrm>
        </p:spPr>
        <p:txBody>
          <a:bodyPr/>
          <a:lstStyle/>
          <a:p>
            <a:r>
              <a:rPr lang="en-GB" b="1" dirty="0"/>
              <a:t>Management Innovation (MI)</a:t>
            </a:r>
          </a:p>
        </p:txBody>
      </p:sp>
      <p:sp>
        <p:nvSpPr>
          <p:cNvPr id="3" name="Content Placeholder 2"/>
          <p:cNvSpPr>
            <a:spLocks noGrp="1"/>
          </p:cNvSpPr>
          <p:nvPr>
            <p:ph sz="quarter" idx="13"/>
          </p:nvPr>
        </p:nvSpPr>
        <p:spPr>
          <a:xfrm>
            <a:off x="107504" y="764357"/>
            <a:ext cx="9036496" cy="3424107"/>
          </a:xfrm>
        </p:spPr>
        <p:txBody>
          <a:bodyPr/>
          <a:lstStyle/>
          <a:p>
            <a:r>
              <a:rPr lang="en-GB" dirty="0"/>
              <a:t>..MI yields an enduring advantage when one or more of three conditions are met: </a:t>
            </a:r>
          </a:p>
          <a:p>
            <a:pPr lvl="1"/>
            <a:r>
              <a:rPr lang="en-GB" dirty="0"/>
              <a:t>the innovation is based on a novel management principle which challenges some long-standing orthodoxy</a:t>
            </a:r>
          </a:p>
          <a:p>
            <a:pPr lvl="1"/>
            <a:r>
              <a:rPr lang="en-GB" dirty="0"/>
              <a:t>the innovation is systemic, encompassing a range of processes and methods</a:t>
            </a:r>
          </a:p>
          <a:p>
            <a:pPr lvl="1"/>
            <a:r>
              <a:rPr lang="en-GB" dirty="0"/>
              <a:t>the innovation is part of an ongoing program of </a:t>
            </a:r>
            <a:r>
              <a:rPr lang="en-GB" dirty="0" err="1"/>
              <a:t>rapidfire</a:t>
            </a:r>
            <a:r>
              <a:rPr lang="en-GB" dirty="0"/>
              <a:t> invention where progress compounds over time.” </a:t>
            </a:r>
            <a:r>
              <a:rPr lang="en-GB" dirty="0">
                <a:solidFill>
                  <a:srgbClr val="0070C0"/>
                </a:solidFill>
              </a:rPr>
              <a:t>G. Hemel</a:t>
            </a:r>
          </a:p>
        </p:txBody>
      </p:sp>
    </p:spTree>
    <p:extLst>
      <p:ext uri="{BB962C8B-B14F-4D97-AF65-F5344CB8AC3E}">
        <p14:creationId xmlns:p14="http://schemas.microsoft.com/office/powerpoint/2010/main" val="21712285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965" y="0"/>
            <a:ext cx="8229600" cy="836712"/>
          </a:xfrm>
        </p:spPr>
        <p:txBody>
          <a:bodyPr/>
          <a:lstStyle/>
          <a:p>
            <a:r>
              <a:rPr lang="en-GB" b="1" dirty="0"/>
              <a:t>New management principles </a:t>
            </a:r>
          </a:p>
        </p:txBody>
      </p:sp>
      <p:sp>
        <p:nvSpPr>
          <p:cNvPr id="3" name="Content Placeholder 2"/>
          <p:cNvSpPr>
            <a:spLocks noGrp="1"/>
          </p:cNvSpPr>
          <p:nvPr>
            <p:ph sz="quarter" idx="13"/>
          </p:nvPr>
        </p:nvSpPr>
        <p:spPr>
          <a:xfrm>
            <a:off x="456965" y="1104582"/>
            <a:ext cx="7772870" cy="3424107"/>
          </a:xfrm>
        </p:spPr>
        <p:txBody>
          <a:bodyPr/>
          <a:lstStyle/>
          <a:p>
            <a:r>
              <a:rPr lang="en-GB" dirty="0"/>
              <a:t>Community</a:t>
            </a:r>
          </a:p>
          <a:p>
            <a:r>
              <a:rPr lang="en-GB" dirty="0"/>
              <a:t>Variety</a:t>
            </a:r>
          </a:p>
          <a:p>
            <a:r>
              <a:rPr lang="en-GB" dirty="0"/>
              <a:t>creativity</a:t>
            </a:r>
          </a:p>
        </p:txBody>
      </p:sp>
      <p:sp>
        <p:nvSpPr>
          <p:cNvPr id="4" name="TextBox 3"/>
          <p:cNvSpPr txBox="1"/>
          <p:nvPr/>
        </p:nvSpPr>
        <p:spPr>
          <a:xfrm>
            <a:off x="6156176" y="1020036"/>
            <a:ext cx="1390124" cy="2308324"/>
          </a:xfrm>
          <a:prstGeom prst="rect">
            <a:avLst/>
          </a:prstGeom>
          <a:noFill/>
        </p:spPr>
        <p:txBody>
          <a:bodyPr wrap="none" rtlCol="0">
            <a:spAutoFit/>
          </a:bodyPr>
          <a:lstStyle/>
          <a:p>
            <a:r>
              <a:rPr lang="en-GB" dirty="0">
                <a:solidFill>
                  <a:srgbClr val="0070C0"/>
                </a:solidFill>
              </a:rPr>
              <a:t>Apple - ?</a:t>
            </a:r>
          </a:p>
          <a:p>
            <a:r>
              <a:rPr lang="en-GB" dirty="0">
                <a:solidFill>
                  <a:srgbClr val="0070C0"/>
                </a:solidFill>
              </a:rPr>
              <a:t>Tesla - ?</a:t>
            </a:r>
          </a:p>
          <a:p>
            <a:r>
              <a:rPr lang="en-GB" dirty="0">
                <a:solidFill>
                  <a:srgbClr val="0070C0"/>
                </a:solidFill>
              </a:rPr>
              <a:t>Google - ?</a:t>
            </a:r>
          </a:p>
          <a:p>
            <a:r>
              <a:rPr lang="en-GB" dirty="0">
                <a:solidFill>
                  <a:srgbClr val="0070C0"/>
                </a:solidFill>
              </a:rPr>
              <a:t>Toyota - ?</a:t>
            </a:r>
          </a:p>
          <a:p>
            <a:r>
              <a:rPr lang="en-GB" dirty="0">
                <a:solidFill>
                  <a:srgbClr val="0070C0"/>
                </a:solidFill>
              </a:rPr>
              <a:t>Visa - ?</a:t>
            </a:r>
          </a:p>
          <a:p>
            <a:r>
              <a:rPr lang="en-GB" dirty="0">
                <a:solidFill>
                  <a:srgbClr val="0070C0"/>
                </a:solidFill>
              </a:rPr>
              <a:t>Linux ?</a:t>
            </a:r>
          </a:p>
          <a:p>
            <a:endParaRPr lang="en-GB" dirty="0">
              <a:solidFill>
                <a:srgbClr val="0070C0"/>
              </a:solidFill>
            </a:endParaRPr>
          </a:p>
          <a:p>
            <a:r>
              <a:rPr lang="en-GB" dirty="0">
                <a:solidFill>
                  <a:srgbClr val="0070C0"/>
                </a:solidFill>
              </a:rPr>
              <a:t>and more…</a:t>
            </a:r>
          </a:p>
        </p:txBody>
      </p:sp>
      <p:sp>
        <p:nvSpPr>
          <p:cNvPr id="5" name="Rectangle 4"/>
          <p:cNvSpPr/>
          <p:nvPr/>
        </p:nvSpPr>
        <p:spPr>
          <a:xfrm>
            <a:off x="334616" y="3474562"/>
            <a:ext cx="8629872" cy="1938992"/>
          </a:xfrm>
          <a:prstGeom prst="rect">
            <a:avLst/>
          </a:prstGeom>
        </p:spPr>
        <p:txBody>
          <a:bodyPr wrap="square">
            <a:spAutoFit/>
          </a:bodyPr>
          <a:lstStyle/>
          <a:p>
            <a:r>
              <a:rPr lang="en-GB" sz="2400" dirty="0">
                <a:solidFill>
                  <a:srgbClr val="002060"/>
                </a:solidFill>
              </a:rPr>
              <a:t>“The web has evolved faster than anything human beings have ever created—largely, because it is not a hierarchy. The web is all periphery and no centre. In that sense, it is a direct affront to the organizational model that has predominated since the beginnings of human history.” Hemel </a:t>
            </a:r>
          </a:p>
        </p:txBody>
      </p:sp>
    </p:spTree>
    <p:extLst>
      <p:ext uri="{BB962C8B-B14F-4D97-AF65-F5344CB8AC3E}">
        <p14:creationId xmlns:p14="http://schemas.microsoft.com/office/powerpoint/2010/main" val="14569615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b="1" dirty="0"/>
              <a:t>COMPETITIVE ADVANTAGE</a:t>
            </a:r>
          </a:p>
        </p:txBody>
      </p:sp>
      <p:sp>
        <p:nvSpPr>
          <p:cNvPr id="3" name="Content Placeholder 2"/>
          <p:cNvSpPr>
            <a:spLocks noGrp="1"/>
          </p:cNvSpPr>
          <p:nvPr>
            <p:ph sz="quarter" idx="13"/>
          </p:nvPr>
        </p:nvSpPr>
        <p:spPr>
          <a:xfrm>
            <a:off x="179512" y="1082753"/>
            <a:ext cx="7772870" cy="3424107"/>
          </a:xfrm>
        </p:spPr>
        <p:txBody>
          <a:bodyPr/>
          <a:lstStyle/>
          <a:p>
            <a:pPr marL="0" indent="0">
              <a:buNone/>
            </a:pPr>
            <a:r>
              <a:rPr lang="en-GB" dirty="0"/>
              <a:t>Management innovation is:</a:t>
            </a:r>
          </a:p>
          <a:p>
            <a:r>
              <a:rPr lang="en-GB" i="1" dirty="0"/>
              <a:t>the </a:t>
            </a:r>
            <a:r>
              <a:rPr lang="en-GB" dirty="0"/>
              <a:t>source of competitive advantage</a:t>
            </a:r>
          </a:p>
          <a:p>
            <a:r>
              <a:rPr lang="en-GB" dirty="0"/>
              <a:t>Superior engine for productivity growth</a:t>
            </a:r>
          </a:p>
          <a:p>
            <a:pPr marL="0" indent="0">
              <a:buNone/>
            </a:pPr>
            <a:endParaRPr lang="en-GB" i="1" dirty="0"/>
          </a:p>
        </p:txBody>
      </p:sp>
      <p:sp>
        <p:nvSpPr>
          <p:cNvPr id="5" name="TextBox 4"/>
          <p:cNvSpPr txBox="1"/>
          <p:nvPr/>
        </p:nvSpPr>
        <p:spPr>
          <a:xfrm>
            <a:off x="179512" y="2875695"/>
            <a:ext cx="9031640" cy="1938992"/>
          </a:xfrm>
          <a:prstGeom prst="rect">
            <a:avLst/>
          </a:prstGeom>
          <a:noFill/>
        </p:spPr>
        <p:txBody>
          <a:bodyPr wrap="none" rtlCol="0">
            <a:spAutoFit/>
          </a:bodyPr>
          <a:lstStyle/>
          <a:p>
            <a:r>
              <a:rPr lang="en-GB" sz="2400" dirty="0">
                <a:solidFill>
                  <a:srgbClr val="0070C0"/>
                </a:solidFill>
              </a:rPr>
              <a:t>General Electric         – discipline in scientific discovery &amp; leaders</a:t>
            </a:r>
          </a:p>
          <a:p>
            <a:r>
              <a:rPr lang="en-GB" sz="2400" dirty="0">
                <a:solidFill>
                  <a:srgbClr val="0070C0"/>
                </a:solidFill>
              </a:rPr>
              <a:t>Protector &amp; Gamble   – brand management</a:t>
            </a:r>
          </a:p>
          <a:p>
            <a:r>
              <a:rPr lang="en-GB" sz="2400" dirty="0">
                <a:solidFill>
                  <a:srgbClr val="0070C0"/>
                </a:solidFill>
              </a:rPr>
              <a:t>Wholefoods               - teams manage all management functions</a:t>
            </a:r>
          </a:p>
          <a:p>
            <a:r>
              <a:rPr lang="en-GB" sz="2400" dirty="0">
                <a:solidFill>
                  <a:srgbClr val="0070C0"/>
                </a:solidFill>
              </a:rPr>
              <a:t>Toyota                       – employee involvement in efficiency </a:t>
            </a:r>
          </a:p>
          <a:p>
            <a:r>
              <a:rPr lang="en-GB" sz="2400" dirty="0" err="1">
                <a:solidFill>
                  <a:srgbClr val="0070C0"/>
                </a:solidFill>
              </a:rPr>
              <a:t>InnoCentive</a:t>
            </a:r>
            <a:r>
              <a:rPr lang="en-GB" sz="2400" dirty="0">
                <a:solidFill>
                  <a:srgbClr val="0070C0"/>
                </a:solidFill>
              </a:rPr>
              <a:t>               - $1million in ‘bounty payments’</a:t>
            </a:r>
            <a:endParaRPr lang="en-GB" dirty="0">
              <a:solidFill>
                <a:srgbClr val="0070C0"/>
              </a:solidFill>
            </a:endParaRPr>
          </a:p>
        </p:txBody>
      </p:sp>
    </p:spTree>
    <p:extLst>
      <p:ext uri="{BB962C8B-B14F-4D97-AF65-F5344CB8AC3E}">
        <p14:creationId xmlns:p14="http://schemas.microsoft.com/office/powerpoint/2010/main" val="8184506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752" y="188640"/>
            <a:ext cx="9036496" cy="2318648"/>
          </a:xfrm>
          <a:prstGeom prst="rect">
            <a:avLst/>
          </a:prstGeom>
          <a:solidFill>
            <a:schemeClr val="bg2">
              <a:lumMod val="75000"/>
            </a:schemeClr>
          </a:solidFill>
        </p:spPr>
        <p:txBody>
          <a:bodyPr wrap="square">
            <a:spAutoFit/>
          </a:bodyPr>
          <a:lstStyle/>
          <a:p>
            <a:pPr>
              <a:lnSpc>
                <a:spcPct val="107000"/>
              </a:lnSpc>
              <a:spcAft>
                <a:spcPts val="600"/>
              </a:spcAft>
            </a:pPr>
            <a:r>
              <a:rPr lang="en-GB" sz="3200" b="1" dirty="0">
                <a:solidFill>
                  <a:schemeClr val="accent2"/>
                </a:solidFill>
                <a:latin typeface="Times New Roman" panose="02020603050405020304" pitchFamily="18" charset="0"/>
                <a:ea typeface="Times New Roman" panose="02020603050405020304" pitchFamily="18" charset="0"/>
                <a:cs typeface="Times New Roman" panose="02020603050405020304" pitchFamily="18" charset="0"/>
              </a:rPr>
              <a:t>Reflective Practice</a:t>
            </a:r>
            <a:endParaRPr lang="en-GB" sz="3600" dirty="0">
              <a:solidFill>
                <a:schemeClr val="accent2"/>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What are your top 5 management skills?</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Are any of these also leadership skills? </a:t>
            </a:r>
          </a:p>
          <a:p>
            <a:pPr>
              <a:lnSpc>
                <a:spcPct val="107000"/>
              </a:lnSpc>
              <a:spcAft>
                <a:spcPts val="600"/>
              </a:spcAft>
            </a:pPr>
            <a:endParaRPr lang="en-GB" sz="27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Box 2"/>
          <p:cNvSpPr txBox="1"/>
          <p:nvPr/>
        </p:nvSpPr>
        <p:spPr>
          <a:xfrm>
            <a:off x="53752" y="2636912"/>
            <a:ext cx="8926858" cy="2677656"/>
          </a:xfrm>
          <a:prstGeom prst="rect">
            <a:avLst/>
          </a:prstGeom>
          <a:solidFill>
            <a:schemeClr val="tx2">
              <a:lumMod val="40000"/>
              <a:lumOff val="60000"/>
            </a:schemeClr>
          </a:solidFill>
        </p:spPr>
        <p:txBody>
          <a:bodyPr wrap="square" rtlCol="0">
            <a:spAutoFit/>
          </a:bodyPr>
          <a:lstStyle/>
          <a:p>
            <a:r>
              <a:rPr lang="en-GB" sz="2800" dirty="0"/>
              <a:t>With reference to managing finance, people and resources, list management problems that you personally have faced.</a:t>
            </a:r>
          </a:p>
          <a:p>
            <a:pPr marL="514350" indent="-514350">
              <a:buAutoNum type="arabicParenR"/>
            </a:pPr>
            <a:r>
              <a:rPr lang="en-GB" sz="2800" dirty="0"/>
              <a:t>What was your solution? </a:t>
            </a:r>
          </a:p>
          <a:p>
            <a:pPr marL="514350" indent="-514350">
              <a:buAutoNum type="arabicParenR"/>
            </a:pPr>
            <a:r>
              <a:rPr lang="en-GB" sz="2800" dirty="0"/>
              <a:t>Would your solution to be considered traditional</a:t>
            </a:r>
          </a:p>
          <a:p>
            <a:r>
              <a:rPr lang="en-GB" sz="2800" dirty="0"/>
              <a:t>or innovative?</a:t>
            </a:r>
          </a:p>
        </p:txBody>
      </p:sp>
    </p:spTree>
    <p:extLst>
      <p:ext uri="{BB962C8B-B14F-4D97-AF65-F5344CB8AC3E}">
        <p14:creationId xmlns:p14="http://schemas.microsoft.com/office/powerpoint/2010/main" val="3593928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965" y="116632"/>
            <a:ext cx="8229600" cy="1143000"/>
          </a:xfrm>
        </p:spPr>
        <p:txBody>
          <a:bodyPr/>
          <a:lstStyle/>
          <a:p>
            <a:r>
              <a:rPr lang="en-GB" b="1" dirty="0"/>
              <a:t>Alternative Management Models</a:t>
            </a:r>
          </a:p>
        </p:txBody>
      </p:sp>
      <p:sp>
        <p:nvSpPr>
          <p:cNvPr id="3" name="Content Placeholder 2"/>
          <p:cNvSpPr>
            <a:spLocks noGrp="1"/>
          </p:cNvSpPr>
          <p:nvPr>
            <p:ph sz="quarter" idx="13"/>
          </p:nvPr>
        </p:nvSpPr>
        <p:spPr>
          <a:xfrm>
            <a:off x="685330" y="1310020"/>
            <a:ext cx="7772870" cy="3424107"/>
          </a:xfrm>
        </p:spPr>
        <p:txBody>
          <a:bodyPr/>
          <a:lstStyle/>
          <a:p>
            <a:r>
              <a:rPr lang="en-GB" dirty="0"/>
              <a:t>Describe your management model</a:t>
            </a:r>
          </a:p>
          <a:p>
            <a:r>
              <a:rPr lang="en-GB" dirty="0"/>
              <a:t>What problems might arise in practice?</a:t>
            </a:r>
          </a:p>
          <a:p>
            <a:r>
              <a:rPr lang="en-GB" dirty="0"/>
              <a:t>Design an alternative management model that includes:</a:t>
            </a:r>
          </a:p>
        </p:txBody>
      </p:sp>
      <p:sp>
        <p:nvSpPr>
          <p:cNvPr id="4" name="TextBox 3"/>
          <p:cNvSpPr txBox="1"/>
          <p:nvPr/>
        </p:nvSpPr>
        <p:spPr>
          <a:xfrm>
            <a:off x="1764926" y="3835926"/>
            <a:ext cx="1775012" cy="1200329"/>
          </a:xfrm>
          <a:prstGeom prst="rect">
            <a:avLst/>
          </a:prstGeom>
          <a:solidFill>
            <a:schemeClr val="tx2">
              <a:lumMod val="75000"/>
            </a:schemeClr>
          </a:solidFill>
        </p:spPr>
        <p:txBody>
          <a:bodyPr wrap="square" rtlCol="0">
            <a:spAutoFit/>
          </a:bodyPr>
          <a:lstStyle/>
          <a:p>
            <a:r>
              <a:rPr lang="en-GB" b="1" dirty="0">
                <a:solidFill>
                  <a:srgbClr val="00B050"/>
                </a:solidFill>
              </a:rPr>
              <a:t>Community</a:t>
            </a:r>
          </a:p>
          <a:p>
            <a:r>
              <a:rPr lang="en-GB" b="1" dirty="0">
                <a:solidFill>
                  <a:srgbClr val="00B050"/>
                </a:solidFill>
              </a:rPr>
              <a:t>Variety</a:t>
            </a:r>
          </a:p>
          <a:p>
            <a:r>
              <a:rPr lang="en-GB" b="1" dirty="0">
                <a:solidFill>
                  <a:srgbClr val="00B050"/>
                </a:solidFill>
              </a:rPr>
              <a:t>Creativity</a:t>
            </a:r>
          </a:p>
          <a:p>
            <a:endParaRPr lang="en-GB" b="1" dirty="0">
              <a:solidFill>
                <a:srgbClr val="00B050"/>
              </a:solidFill>
            </a:endParaRPr>
          </a:p>
        </p:txBody>
      </p:sp>
      <p:sp>
        <p:nvSpPr>
          <p:cNvPr id="5" name="TextBox 4"/>
          <p:cNvSpPr txBox="1"/>
          <p:nvPr/>
        </p:nvSpPr>
        <p:spPr>
          <a:xfrm>
            <a:off x="4719748" y="3861048"/>
            <a:ext cx="2569934" cy="646331"/>
          </a:xfrm>
          <a:prstGeom prst="rect">
            <a:avLst/>
          </a:prstGeom>
          <a:solidFill>
            <a:schemeClr val="tx2">
              <a:lumMod val="75000"/>
            </a:schemeClr>
          </a:solidFill>
        </p:spPr>
        <p:txBody>
          <a:bodyPr wrap="none" rtlCol="0">
            <a:spAutoFit/>
          </a:bodyPr>
          <a:lstStyle/>
          <a:p>
            <a:r>
              <a:rPr lang="en-GB" dirty="0">
                <a:solidFill>
                  <a:srgbClr val="00B050"/>
                </a:solidFill>
              </a:rPr>
              <a:t>Ensure that your model</a:t>
            </a:r>
          </a:p>
          <a:p>
            <a:r>
              <a:rPr lang="en-GB" dirty="0">
                <a:solidFill>
                  <a:srgbClr val="00B050"/>
                </a:solidFill>
              </a:rPr>
              <a:t>Includes QEEP</a:t>
            </a:r>
          </a:p>
        </p:txBody>
      </p:sp>
    </p:spTree>
    <p:extLst>
      <p:ext uri="{BB962C8B-B14F-4D97-AF65-F5344CB8AC3E}">
        <p14:creationId xmlns:p14="http://schemas.microsoft.com/office/powerpoint/2010/main" val="25803153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7160"/>
            <a:ext cx="8229600" cy="1143000"/>
          </a:xfrm>
        </p:spPr>
        <p:txBody>
          <a:bodyPr/>
          <a:lstStyle/>
          <a:p>
            <a:r>
              <a:rPr lang="en-GB" b="1" dirty="0"/>
              <a:t>Whole foods</a:t>
            </a:r>
          </a:p>
        </p:txBody>
      </p:sp>
      <p:sp>
        <p:nvSpPr>
          <p:cNvPr id="3" name="Content Placeholder 2"/>
          <p:cNvSpPr>
            <a:spLocks noGrp="1"/>
          </p:cNvSpPr>
          <p:nvPr>
            <p:ph idx="4294967295"/>
          </p:nvPr>
        </p:nvSpPr>
        <p:spPr>
          <a:xfrm>
            <a:off x="114300" y="1622522"/>
            <a:ext cx="9029700" cy="4110734"/>
          </a:xfrm>
          <a:prstGeom prst="rect">
            <a:avLst/>
          </a:prstGeom>
        </p:spPr>
        <p:txBody>
          <a:bodyPr>
            <a:normAutofit fontScale="70000" lnSpcReduction="20000"/>
          </a:bodyPr>
          <a:lstStyle/>
          <a:p>
            <a:pPr marL="0" indent="0" algn="just">
              <a:buNone/>
            </a:pPr>
            <a:r>
              <a:rPr lang="en-GB" dirty="0">
                <a:solidFill>
                  <a:srgbClr val="00B0F0"/>
                </a:solidFill>
              </a:rPr>
              <a:t>Entrepreneurial Idea</a:t>
            </a:r>
            <a:r>
              <a:rPr lang="en-GB" dirty="0"/>
              <a:t>	sell natural, whole foods</a:t>
            </a:r>
          </a:p>
          <a:p>
            <a:pPr marL="0" indent="0" algn="just">
              <a:buNone/>
            </a:pPr>
            <a:r>
              <a:rPr lang="en-GB" dirty="0"/>
              <a:t>			 (not manufactured/processed)  </a:t>
            </a:r>
          </a:p>
          <a:p>
            <a:pPr marL="0" indent="0" algn="just">
              <a:buNone/>
            </a:pPr>
            <a:endParaRPr lang="en-GB" dirty="0"/>
          </a:p>
          <a:p>
            <a:pPr marL="0" indent="0" algn="just">
              <a:buNone/>
            </a:pPr>
            <a:endParaRPr lang="en-GB" dirty="0"/>
          </a:p>
          <a:p>
            <a:pPr marL="0" indent="0" algn="just">
              <a:buNone/>
            </a:pPr>
            <a:r>
              <a:rPr lang="en-GB" dirty="0">
                <a:solidFill>
                  <a:srgbClr val="00B0F0"/>
                </a:solidFill>
              </a:rPr>
              <a:t>Management Innovation</a:t>
            </a:r>
            <a:r>
              <a:rPr lang="en-GB" dirty="0"/>
              <a:t>	flat organisation, management by teams</a:t>
            </a:r>
          </a:p>
          <a:p>
            <a:pPr marL="0" indent="0" algn="just">
              <a:buNone/>
            </a:pPr>
            <a:endParaRPr lang="en-GB" dirty="0"/>
          </a:p>
          <a:p>
            <a:pPr marL="0" indent="0" algn="just">
              <a:buNone/>
            </a:pPr>
            <a:endParaRPr lang="en-GB" dirty="0"/>
          </a:p>
          <a:p>
            <a:pPr marL="0" indent="0" algn="just">
              <a:buNone/>
            </a:pPr>
            <a:r>
              <a:rPr lang="en-GB" dirty="0">
                <a:solidFill>
                  <a:srgbClr val="00B0F0"/>
                </a:solidFill>
              </a:rPr>
              <a:t>Business Model</a:t>
            </a:r>
            <a:r>
              <a:rPr lang="en-GB" dirty="0"/>
              <a:t>		premium price for healthy food</a:t>
            </a:r>
          </a:p>
          <a:p>
            <a:pPr marL="0" indent="0" algn="just">
              <a:buNone/>
            </a:pPr>
            <a:endParaRPr lang="en-GB" dirty="0"/>
          </a:p>
          <a:p>
            <a:pPr marL="0" indent="0" algn="just">
              <a:buNone/>
            </a:pPr>
            <a:endParaRPr lang="en-GB" dirty="0"/>
          </a:p>
          <a:p>
            <a:pPr marL="0" indent="0" algn="just">
              <a:buNone/>
            </a:pPr>
            <a:r>
              <a:rPr lang="en-GB" dirty="0">
                <a:solidFill>
                  <a:srgbClr val="00B0F0"/>
                </a:solidFill>
              </a:rPr>
              <a:t>Business Plan</a:t>
            </a:r>
            <a:r>
              <a:rPr lang="en-GB" dirty="0"/>
              <a:t>		cash flow, budgets, marketing plan, …</a:t>
            </a:r>
          </a:p>
        </p:txBody>
      </p:sp>
      <p:sp>
        <p:nvSpPr>
          <p:cNvPr id="4" name="Down Arrow 3"/>
          <p:cNvSpPr/>
          <p:nvPr/>
        </p:nvSpPr>
        <p:spPr>
          <a:xfrm>
            <a:off x="1095953" y="2279571"/>
            <a:ext cx="306593" cy="4941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1095954" y="3430799"/>
            <a:ext cx="306593" cy="4941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1163396" y="4437112"/>
            <a:ext cx="306593" cy="4941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0750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990" y="-99392"/>
            <a:ext cx="7773338" cy="1197133"/>
          </a:xfrm>
        </p:spPr>
        <p:txBody>
          <a:bodyPr/>
          <a:lstStyle/>
          <a:p>
            <a:r>
              <a:rPr lang="en-GB" dirty="0"/>
              <a:t>The numbers</a:t>
            </a:r>
          </a:p>
        </p:txBody>
      </p:sp>
      <p:sp>
        <p:nvSpPr>
          <p:cNvPr id="3" name="Text Placeholder 2"/>
          <p:cNvSpPr>
            <a:spLocks noGrp="1"/>
          </p:cNvSpPr>
          <p:nvPr>
            <p:ph type="body" idx="1"/>
          </p:nvPr>
        </p:nvSpPr>
        <p:spPr>
          <a:xfrm>
            <a:off x="547132" y="964474"/>
            <a:ext cx="3655106" cy="509996"/>
          </a:xfrm>
        </p:spPr>
        <p:txBody>
          <a:bodyPr/>
          <a:lstStyle/>
          <a:p>
            <a:r>
              <a:rPr lang="en-GB" dirty="0"/>
              <a:t>Whole Foods</a:t>
            </a:r>
          </a:p>
        </p:txBody>
      </p:sp>
      <p:sp>
        <p:nvSpPr>
          <p:cNvPr id="4" name="Content Placeholder 3"/>
          <p:cNvSpPr>
            <a:spLocks noGrp="1"/>
          </p:cNvSpPr>
          <p:nvPr>
            <p:ph sz="half" idx="4294967295"/>
          </p:nvPr>
        </p:nvSpPr>
        <p:spPr>
          <a:xfrm>
            <a:off x="334582" y="1477108"/>
            <a:ext cx="3867655" cy="2468880"/>
          </a:xfrm>
          <a:prstGeom prst="rect">
            <a:avLst/>
          </a:prstGeom>
        </p:spPr>
        <p:txBody>
          <a:bodyPr/>
          <a:lstStyle/>
          <a:p>
            <a:r>
              <a:rPr lang="en-GB" sz="2400" dirty="0"/>
              <a:t>Market capitalisation $7 billion</a:t>
            </a:r>
          </a:p>
          <a:p>
            <a:r>
              <a:rPr lang="en-GB" sz="2400" dirty="0"/>
              <a:t>194 stores generator $6 billion</a:t>
            </a:r>
          </a:p>
          <a:p>
            <a:r>
              <a:rPr lang="en-GB" sz="2400" dirty="0"/>
              <a:t>Highest profit per square foot</a:t>
            </a:r>
          </a:p>
          <a:p>
            <a:r>
              <a:rPr lang="en-GB" sz="2400" dirty="0"/>
              <a:t>1992 IPO – stock price rose 3000% in 15 years</a:t>
            </a:r>
          </a:p>
          <a:p>
            <a:r>
              <a:rPr lang="en-GB" sz="2400" dirty="0"/>
              <a:t>Revenue per square foot $900 in 2006</a:t>
            </a:r>
          </a:p>
        </p:txBody>
      </p:sp>
      <p:sp>
        <p:nvSpPr>
          <p:cNvPr id="5" name="Text Placeholder 4"/>
          <p:cNvSpPr>
            <a:spLocks noGrp="1"/>
          </p:cNvSpPr>
          <p:nvPr>
            <p:ph type="body" sz="quarter" idx="3"/>
          </p:nvPr>
        </p:nvSpPr>
        <p:spPr>
          <a:xfrm>
            <a:off x="5148064" y="1065842"/>
            <a:ext cx="3661353" cy="509996"/>
          </a:xfrm>
        </p:spPr>
        <p:txBody>
          <a:bodyPr/>
          <a:lstStyle/>
          <a:p>
            <a:r>
              <a:rPr lang="en-GB" dirty="0"/>
              <a:t>Competitors</a:t>
            </a:r>
          </a:p>
        </p:txBody>
      </p:sp>
      <p:sp>
        <p:nvSpPr>
          <p:cNvPr id="6" name="Content Placeholder 5"/>
          <p:cNvSpPr>
            <a:spLocks noGrp="1"/>
          </p:cNvSpPr>
          <p:nvPr>
            <p:ph sz="quarter" idx="4294967295"/>
          </p:nvPr>
        </p:nvSpPr>
        <p:spPr>
          <a:xfrm>
            <a:off x="4932040" y="1844824"/>
            <a:ext cx="3566160" cy="3600400"/>
          </a:xfrm>
          <a:prstGeom prst="rect">
            <a:avLst/>
          </a:prstGeom>
        </p:spPr>
        <p:txBody>
          <a:bodyPr/>
          <a:lstStyle/>
          <a:p>
            <a:r>
              <a:rPr lang="en-GB" sz="2400" dirty="0"/>
              <a:t>Kroger $21 billion cap. </a:t>
            </a:r>
          </a:p>
          <a:p>
            <a:r>
              <a:rPr lang="en-GB" sz="2400" dirty="0"/>
              <a:t>2,500 stores </a:t>
            </a:r>
          </a:p>
          <a:p>
            <a:r>
              <a:rPr lang="en-GB" sz="2400" dirty="0"/>
              <a:t>All competitors less</a:t>
            </a:r>
          </a:p>
          <a:p>
            <a:r>
              <a:rPr lang="en-GB" sz="2400" dirty="0"/>
              <a:t>Revenue per square foot $450 of competitor </a:t>
            </a:r>
          </a:p>
        </p:txBody>
      </p:sp>
    </p:spTree>
    <p:extLst>
      <p:ext uri="{BB962C8B-B14F-4D97-AF65-F5344CB8AC3E}">
        <p14:creationId xmlns:p14="http://schemas.microsoft.com/office/powerpoint/2010/main" val="8422842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Principles</a:t>
            </a:r>
          </a:p>
        </p:txBody>
      </p:sp>
      <p:sp>
        <p:nvSpPr>
          <p:cNvPr id="3" name="Content Placeholder 2"/>
          <p:cNvSpPr>
            <a:spLocks noGrp="1"/>
          </p:cNvSpPr>
          <p:nvPr>
            <p:ph idx="4294967295"/>
          </p:nvPr>
        </p:nvSpPr>
        <p:spPr>
          <a:xfrm>
            <a:off x="683568" y="1417638"/>
            <a:ext cx="8229600" cy="3451522"/>
          </a:xfrm>
          <a:prstGeom prst="rect">
            <a:avLst/>
          </a:prstGeom>
        </p:spPr>
        <p:txBody>
          <a:bodyPr/>
          <a:lstStyle/>
          <a:p>
            <a:r>
              <a:rPr lang="en-GB" dirty="0">
                <a:highlight>
                  <a:srgbClr val="FFFF00"/>
                </a:highlight>
              </a:rPr>
              <a:t>Life</a:t>
            </a:r>
            <a:r>
              <a:rPr lang="en-GB" dirty="0"/>
              <a:t>: Creating Variety</a:t>
            </a:r>
          </a:p>
          <a:p>
            <a:r>
              <a:rPr lang="en-GB" dirty="0">
                <a:highlight>
                  <a:srgbClr val="FFFF00"/>
                </a:highlight>
              </a:rPr>
              <a:t>Market</a:t>
            </a:r>
            <a:r>
              <a:rPr lang="en-GB" dirty="0"/>
              <a:t>: Flexibly Allocating Resources</a:t>
            </a:r>
          </a:p>
          <a:p>
            <a:r>
              <a:rPr lang="en-GB" dirty="0">
                <a:highlight>
                  <a:srgbClr val="FFFF00"/>
                </a:highlight>
              </a:rPr>
              <a:t>Democracy</a:t>
            </a:r>
            <a:r>
              <a:rPr lang="en-GB" dirty="0"/>
              <a:t>: Enabling Activism</a:t>
            </a:r>
          </a:p>
          <a:p>
            <a:r>
              <a:rPr lang="en-GB" dirty="0">
                <a:highlight>
                  <a:srgbClr val="FFFF00"/>
                </a:highlight>
              </a:rPr>
              <a:t>Faith</a:t>
            </a:r>
            <a:r>
              <a:rPr lang="en-GB" dirty="0"/>
              <a:t>: Finding Courage in Meaning</a:t>
            </a:r>
          </a:p>
          <a:p>
            <a:r>
              <a:rPr lang="en-GB" dirty="0">
                <a:highlight>
                  <a:srgbClr val="FFFF00"/>
                </a:highlight>
              </a:rPr>
              <a:t>Cities</a:t>
            </a:r>
            <a:r>
              <a:rPr lang="en-GB" dirty="0"/>
              <a:t>: Increasing the Odds of Serendipity </a:t>
            </a:r>
          </a:p>
        </p:txBody>
      </p:sp>
    </p:spTree>
    <p:extLst>
      <p:ext uri="{BB962C8B-B14F-4D97-AF65-F5344CB8AC3E}">
        <p14:creationId xmlns:p14="http://schemas.microsoft.com/office/powerpoint/2010/main" val="996523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Life: Creating Variety</a:t>
            </a:r>
          </a:p>
        </p:txBody>
      </p:sp>
      <p:sp>
        <p:nvSpPr>
          <p:cNvPr id="3" name="Content Placeholder 2"/>
          <p:cNvSpPr>
            <a:spLocks noGrp="1"/>
          </p:cNvSpPr>
          <p:nvPr>
            <p:ph idx="4294967295"/>
          </p:nvPr>
        </p:nvSpPr>
        <p:spPr>
          <a:xfrm>
            <a:off x="683568" y="1450357"/>
            <a:ext cx="7429499" cy="2656286"/>
          </a:xfrm>
          <a:prstGeom prst="rect">
            <a:avLst/>
          </a:prstGeom>
        </p:spPr>
        <p:txBody>
          <a:bodyPr/>
          <a:lstStyle/>
          <a:p>
            <a:r>
              <a:rPr lang="en-GB" dirty="0"/>
              <a:t>Experimentation beats planning</a:t>
            </a:r>
          </a:p>
          <a:p>
            <a:r>
              <a:rPr lang="en-GB" dirty="0"/>
              <a:t>All mutations are mistakes</a:t>
            </a:r>
          </a:p>
          <a:p>
            <a:r>
              <a:rPr lang="en-GB" dirty="0"/>
              <a:t>Darwinism selection doesn’t need SVPs</a:t>
            </a:r>
          </a:p>
          <a:p>
            <a:r>
              <a:rPr lang="en-GB" dirty="0"/>
              <a:t>The broader the gene pool, the better </a:t>
            </a:r>
          </a:p>
        </p:txBody>
      </p:sp>
    </p:spTree>
    <p:extLst>
      <p:ext uri="{BB962C8B-B14F-4D97-AF65-F5344CB8AC3E}">
        <p14:creationId xmlns:p14="http://schemas.microsoft.com/office/powerpoint/2010/main" val="29640300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Markets: Flexibly Allocating Resources</a:t>
            </a:r>
          </a:p>
        </p:txBody>
      </p:sp>
      <p:sp>
        <p:nvSpPr>
          <p:cNvPr id="3" name="Content Placeholder 2"/>
          <p:cNvSpPr>
            <a:spLocks noGrp="1"/>
          </p:cNvSpPr>
          <p:nvPr>
            <p:ph idx="4294967295"/>
          </p:nvPr>
        </p:nvSpPr>
        <p:spPr>
          <a:xfrm>
            <a:off x="856060" y="2544365"/>
            <a:ext cx="7429499" cy="2656286"/>
          </a:xfrm>
          <a:prstGeom prst="rect">
            <a:avLst/>
          </a:prstGeom>
        </p:spPr>
        <p:txBody>
          <a:bodyPr>
            <a:normAutofit/>
          </a:bodyPr>
          <a:lstStyle/>
          <a:p>
            <a:r>
              <a:rPr lang="en-GB" sz="3000" dirty="0"/>
              <a:t>‘…a well-functioning market is a routing mechanism that diverts resources from low-value uses to high-value uses.’ (G. Hamel)</a:t>
            </a:r>
          </a:p>
        </p:txBody>
      </p:sp>
    </p:spTree>
    <p:extLst>
      <p:ext uri="{BB962C8B-B14F-4D97-AF65-F5344CB8AC3E}">
        <p14:creationId xmlns:p14="http://schemas.microsoft.com/office/powerpoint/2010/main" val="21060379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Markets</a:t>
            </a:r>
          </a:p>
        </p:txBody>
      </p:sp>
      <p:sp>
        <p:nvSpPr>
          <p:cNvPr id="3" name="Content Placeholder 2"/>
          <p:cNvSpPr>
            <a:spLocks noGrp="1"/>
          </p:cNvSpPr>
          <p:nvPr>
            <p:ph idx="4294967295"/>
          </p:nvPr>
        </p:nvSpPr>
        <p:spPr>
          <a:xfrm>
            <a:off x="683568" y="1628800"/>
            <a:ext cx="8003232" cy="2656286"/>
          </a:xfrm>
          <a:prstGeom prst="rect">
            <a:avLst/>
          </a:prstGeom>
        </p:spPr>
        <p:txBody>
          <a:bodyPr/>
          <a:lstStyle/>
          <a:p>
            <a:r>
              <a:rPr lang="en-GB" dirty="0"/>
              <a:t>Markets are apolitical</a:t>
            </a:r>
          </a:p>
          <a:p>
            <a:r>
              <a:rPr lang="en-GB" dirty="0"/>
              <a:t>Build a market and they will come</a:t>
            </a:r>
          </a:p>
          <a:p>
            <a:r>
              <a:rPr lang="en-GB" dirty="0"/>
              <a:t>Operational efficiency ≠ strategic efficiency</a:t>
            </a:r>
          </a:p>
          <a:p>
            <a:endParaRPr lang="en-GB" dirty="0"/>
          </a:p>
        </p:txBody>
      </p:sp>
      <p:sp>
        <p:nvSpPr>
          <p:cNvPr id="4" name="Rectangle 3"/>
          <p:cNvSpPr/>
          <p:nvPr/>
        </p:nvSpPr>
        <p:spPr>
          <a:xfrm>
            <a:off x="1619672" y="4132075"/>
            <a:ext cx="7083937" cy="1059777"/>
          </a:xfrm>
          <a:prstGeom prst="rect">
            <a:avLst/>
          </a:prstGeom>
        </p:spPr>
        <p:txBody>
          <a:bodyPr wrap="square">
            <a:spAutoFit/>
          </a:bodyPr>
          <a:lstStyle/>
          <a:p>
            <a:pPr>
              <a:lnSpc>
                <a:spcPct val="107000"/>
              </a:lnSpc>
              <a:spcAft>
                <a:spcPts val="600"/>
              </a:spcAft>
            </a:pPr>
            <a:r>
              <a:rPr lang="en-GB" sz="2800" dirty="0">
                <a:solidFill>
                  <a:srgbClr val="7030A0"/>
                </a:solidFill>
                <a:latin typeface="Times New Roman" panose="02020603050405020304" pitchFamily="18" charset="0"/>
                <a:ea typeface="Times New Roman" panose="02020603050405020304" pitchFamily="18" charset="0"/>
                <a:cs typeface="Times New Roman" panose="02020603050405020304" pitchFamily="18" charset="0"/>
              </a:rPr>
              <a:t>Markets and Resources</a:t>
            </a:r>
          </a:p>
          <a:p>
            <a:pPr>
              <a:lnSpc>
                <a:spcPct val="107000"/>
              </a:lnSpc>
              <a:spcAft>
                <a:spcPts val="600"/>
              </a:spcAft>
            </a:pPr>
            <a:r>
              <a:rPr lang="en-GB" sz="2800" dirty="0">
                <a:solidFill>
                  <a:srgbClr val="7030A0"/>
                </a:solidFill>
                <a:latin typeface="Times New Roman" panose="02020603050405020304" pitchFamily="18" charset="0"/>
                <a:ea typeface="Times New Roman" panose="02020603050405020304" pitchFamily="18" charset="0"/>
                <a:cs typeface="Times New Roman" panose="02020603050405020304" pitchFamily="18" charset="0"/>
              </a:rPr>
              <a:t>Define a market. What is marketing?</a:t>
            </a:r>
            <a:endParaRPr lang="en-GB" sz="2800" dirty="0">
              <a:solidFill>
                <a:srgbClr val="7030A0"/>
              </a:solidFill>
            </a:endParaRPr>
          </a:p>
        </p:txBody>
      </p:sp>
    </p:spTree>
    <p:extLst>
      <p:ext uri="{BB962C8B-B14F-4D97-AF65-F5344CB8AC3E}">
        <p14:creationId xmlns:p14="http://schemas.microsoft.com/office/powerpoint/2010/main" val="20494415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Democracy: Enabling Activism</a:t>
            </a:r>
          </a:p>
        </p:txBody>
      </p:sp>
      <p:sp>
        <p:nvSpPr>
          <p:cNvPr id="3" name="Content Placeholder 2"/>
          <p:cNvSpPr>
            <a:spLocks noGrp="1"/>
          </p:cNvSpPr>
          <p:nvPr>
            <p:ph idx="4294967295"/>
          </p:nvPr>
        </p:nvSpPr>
        <p:spPr>
          <a:xfrm>
            <a:off x="683568" y="1556792"/>
            <a:ext cx="7429499" cy="2656286"/>
          </a:xfrm>
          <a:prstGeom prst="rect">
            <a:avLst/>
          </a:prstGeom>
        </p:spPr>
        <p:txBody>
          <a:bodyPr/>
          <a:lstStyle/>
          <a:p>
            <a:r>
              <a:rPr lang="en-GB" dirty="0"/>
              <a:t>Accountability to the governed</a:t>
            </a:r>
          </a:p>
          <a:p>
            <a:r>
              <a:rPr lang="en-GB" dirty="0"/>
              <a:t>The right of dissent</a:t>
            </a:r>
          </a:p>
          <a:p>
            <a:r>
              <a:rPr lang="en-GB" dirty="0"/>
              <a:t>Distributed leadership</a:t>
            </a:r>
          </a:p>
          <a:p>
            <a:pPr marL="0" indent="0">
              <a:buNone/>
            </a:pPr>
            <a:endParaRPr lang="en-GB" dirty="0"/>
          </a:p>
        </p:txBody>
      </p:sp>
    </p:spTree>
    <p:extLst>
      <p:ext uri="{BB962C8B-B14F-4D97-AF65-F5344CB8AC3E}">
        <p14:creationId xmlns:p14="http://schemas.microsoft.com/office/powerpoint/2010/main" val="2939266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Faith: Finding Courage in Meaning</a:t>
            </a:r>
          </a:p>
        </p:txBody>
      </p:sp>
      <p:sp>
        <p:nvSpPr>
          <p:cNvPr id="3" name="Content Placeholder 2"/>
          <p:cNvSpPr>
            <a:spLocks noGrp="1"/>
          </p:cNvSpPr>
          <p:nvPr>
            <p:ph idx="4294967295"/>
          </p:nvPr>
        </p:nvSpPr>
        <p:spPr>
          <a:xfrm>
            <a:off x="856060" y="2544365"/>
            <a:ext cx="7429499" cy="2656286"/>
          </a:xfrm>
          <a:prstGeom prst="rect">
            <a:avLst/>
          </a:prstGeom>
        </p:spPr>
        <p:txBody>
          <a:bodyPr/>
          <a:lstStyle/>
          <a:p>
            <a:r>
              <a:rPr lang="en-GB" dirty="0"/>
              <a:t>The mission matters</a:t>
            </a:r>
          </a:p>
          <a:p>
            <a:r>
              <a:rPr lang="en-GB" dirty="0"/>
              <a:t>People change for what they care about</a:t>
            </a:r>
          </a:p>
          <a:p>
            <a:endParaRPr lang="en-GB" dirty="0"/>
          </a:p>
        </p:txBody>
      </p:sp>
    </p:spTree>
    <p:extLst>
      <p:ext uri="{BB962C8B-B14F-4D97-AF65-F5344CB8AC3E}">
        <p14:creationId xmlns:p14="http://schemas.microsoft.com/office/powerpoint/2010/main" val="10452351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Cities: Increasing the Odds of Serendipity</a:t>
            </a:r>
          </a:p>
        </p:txBody>
      </p:sp>
      <p:sp>
        <p:nvSpPr>
          <p:cNvPr id="3" name="Content Placeholder 2"/>
          <p:cNvSpPr>
            <a:spLocks noGrp="1"/>
          </p:cNvSpPr>
          <p:nvPr>
            <p:ph idx="4294967295"/>
          </p:nvPr>
        </p:nvSpPr>
        <p:spPr>
          <a:xfrm>
            <a:off x="107504" y="1700808"/>
            <a:ext cx="8928992" cy="2656286"/>
          </a:xfrm>
          <a:prstGeom prst="rect">
            <a:avLst/>
          </a:prstGeom>
        </p:spPr>
        <p:txBody>
          <a:bodyPr/>
          <a:lstStyle/>
          <a:p>
            <a:r>
              <a:rPr lang="en-GB" dirty="0"/>
              <a:t>Richard Florida believes that cities thrive when filled with creatives – writers, engineers, technologists, artists, film-makers…</a:t>
            </a:r>
          </a:p>
          <a:p>
            <a:r>
              <a:rPr lang="en-GB" dirty="0"/>
              <a:t>Diversity begets creativity </a:t>
            </a:r>
          </a:p>
          <a:p>
            <a:r>
              <a:rPr lang="en-GB" dirty="0"/>
              <a:t>You can organise for serendipity</a:t>
            </a:r>
          </a:p>
          <a:p>
            <a:r>
              <a:rPr lang="en-GB" dirty="0"/>
              <a:t>No pigeonholes</a:t>
            </a:r>
          </a:p>
        </p:txBody>
      </p:sp>
    </p:spTree>
    <p:extLst>
      <p:ext uri="{BB962C8B-B14F-4D97-AF65-F5344CB8AC3E}">
        <p14:creationId xmlns:p14="http://schemas.microsoft.com/office/powerpoint/2010/main" val="39261252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into practice</a:t>
            </a:r>
          </a:p>
        </p:txBody>
      </p:sp>
      <p:sp>
        <p:nvSpPr>
          <p:cNvPr id="3" name="Content Placeholder 2"/>
          <p:cNvSpPr>
            <a:spLocks noGrp="1"/>
          </p:cNvSpPr>
          <p:nvPr>
            <p:ph sz="quarter" idx="13"/>
          </p:nvPr>
        </p:nvSpPr>
        <p:spPr>
          <a:xfrm>
            <a:off x="423808" y="1556792"/>
            <a:ext cx="8612687" cy="3424107"/>
          </a:xfrm>
        </p:spPr>
        <p:txBody>
          <a:bodyPr/>
          <a:lstStyle/>
          <a:p>
            <a:r>
              <a:rPr lang="en-GB" dirty="0"/>
              <a:t>Founded </a:t>
            </a:r>
            <a:r>
              <a:rPr lang="en-GB" dirty="0" err="1"/>
              <a:t>Strategos</a:t>
            </a:r>
            <a:r>
              <a:rPr lang="en-GB" dirty="0"/>
              <a:t> in the mid 1990s to help companies become management innovators</a:t>
            </a:r>
          </a:p>
          <a:p>
            <a:pPr marL="0" indent="0">
              <a:buNone/>
            </a:pPr>
            <a:endParaRPr lang="en-GB" dirty="0"/>
          </a:p>
          <a:p>
            <a:r>
              <a:rPr lang="en-GB" dirty="0"/>
              <a:t>Management Innovation Lab (</a:t>
            </a:r>
            <a:r>
              <a:rPr lang="en-GB" dirty="0" err="1"/>
              <a:t>MLab</a:t>
            </a:r>
            <a:r>
              <a:rPr lang="en-GB" dirty="0"/>
              <a:t>) in collaboration with London Business School, UBS, and other partners</a:t>
            </a:r>
          </a:p>
        </p:txBody>
      </p:sp>
    </p:spTree>
    <p:extLst>
      <p:ext uri="{BB962C8B-B14F-4D97-AF65-F5344CB8AC3E}">
        <p14:creationId xmlns:p14="http://schemas.microsoft.com/office/powerpoint/2010/main" val="554299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b="1" dirty="0">
                <a:highlight>
                  <a:srgbClr val="FFFF00"/>
                </a:highlight>
              </a:rPr>
              <a:t>Research!</a:t>
            </a:r>
          </a:p>
        </p:txBody>
      </p:sp>
      <p:sp>
        <p:nvSpPr>
          <p:cNvPr id="3" name="Content Placeholder 2"/>
          <p:cNvSpPr>
            <a:spLocks noGrp="1"/>
          </p:cNvSpPr>
          <p:nvPr>
            <p:ph sz="quarter" idx="13"/>
          </p:nvPr>
        </p:nvSpPr>
        <p:spPr>
          <a:xfrm>
            <a:off x="179512" y="1556792"/>
            <a:ext cx="8735651" cy="3424107"/>
          </a:xfrm>
        </p:spPr>
        <p:txBody>
          <a:bodyPr/>
          <a:lstStyle/>
          <a:p>
            <a:r>
              <a:rPr lang="en-GB" dirty="0"/>
              <a:t>What could you research on management innovation?</a:t>
            </a:r>
          </a:p>
          <a:p>
            <a:r>
              <a:rPr lang="en-GB" dirty="0"/>
              <a:t>Identify alternative management models.</a:t>
            </a:r>
          </a:p>
          <a:p>
            <a:r>
              <a:rPr lang="en-GB" dirty="0"/>
              <a:t>Identify the challenges managers face. How could these be addressed by an innovative management model?</a:t>
            </a:r>
          </a:p>
          <a:p>
            <a:endParaRPr lang="en-GB" dirty="0"/>
          </a:p>
        </p:txBody>
      </p:sp>
    </p:spTree>
    <p:extLst>
      <p:ext uri="{BB962C8B-B14F-4D97-AF65-F5344CB8AC3E}">
        <p14:creationId xmlns:p14="http://schemas.microsoft.com/office/powerpoint/2010/main" val="38506649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3052"/>
            <a:ext cx="8640960" cy="5124160"/>
          </a:xfrm>
          <a:prstGeom prst="rect">
            <a:avLst/>
          </a:prstGeom>
        </p:spPr>
        <p:txBody>
          <a:bodyPr wrap="square">
            <a:spAutoFit/>
          </a:bodyPr>
          <a:lstStyle/>
          <a:p>
            <a:pPr>
              <a:lnSpc>
                <a:spcPct val="107000"/>
              </a:lnSpc>
              <a:spcAft>
                <a:spcPts val="60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600"/>
              </a:spcAft>
            </a:pPr>
            <a:r>
              <a:rPr lang="en-GB" sz="3600" b="1" dirty="0">
                <a:latin typeface="Times New Roman" panose="02020603050405020304" pitchFamily="18" charset="0"/>
                <a:ea typeface="Times New Roman" panose="02020603050405020304" pitchFamily="18" charset="0"/>
                <a:cs typeface="Times New Roman" panose="02020603050405020304" pitchFamily="18" charset="0"/>
              </a:rPr>
              <a:t>Issues to ponder on! </a:t>
            </a:r>
          </a:p>
          <a:p>
            <a:pPr algn="ctr">
              <a:lnSpc>
                <a:spcPct val="107000"/>
              </a:lnSpc>
              <a:spcAft>
                <a:spcPts val="600"/>
              </a:spcAft>
            </a:pPr>
            <a:r>
              <a:rPr lang="en-GB" sz="3600" dirty="0">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Discuss:  How technology can enable Hamel’s principles of management</a:t>
            </a:r>
            <a:r>
              <a:rPr lang="en-GB" sz="3600" dirty="0">
                <a:latin typeface="Times New Roman" panose="02020603050405020304" pitchFamily="18" charset="0"/>
                <a:ea typeface="Times New Roman" panose="02020603050405020304" pitchFamily="18" charset="0"/>
                <a:cs typeface="Times New Roman" panose="02020603050405020304" pitchFamily="18" charset="0"/>
              </a:rPr>
              <a:t>. </a:t>
            </a:r>
          </a:p>
          <a:p>
            <a:pPr>
              <a:lnSpc>
                <a:spcPct val="107000"/>
              </a:lnSpc>
              <a:spcAft>
                <a:spcPts val="600"/>
              </a:spcAft>
            </a:pPr>
            <a:endParaRPr lang="en-GB" sz="4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GB" sz="3600" dirty="0">
                <a:latin typeface="Times New Roman" panose="02020603050405020304" pitchFamily="18" charset="0"/>
                <a:ea typeface="Times New Roman" panose="02020603050405020304" pitchFamily="18" charset="0"/>
                <a:cs typeface="Times New Roman" panose="02020603050405020304" pitchFamily="18" charset="0"/>
              </a:rPr>
              <a:t>Identify the technologies that can be used to apply Hamel’s principles to management.</a:t>
            </a:r>
            <a:endParaRPr lang="en-GB" sz="4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GB" sz="36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992859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dirty="0"/>
              <a:t>Value creation ideas</a:t>
            </a:r>
          </a:p>
        </p:txBody>
      </p:sp>
      <p:pic>
        <p:nvPicPr>
          <p:cNvPr id="4" name="Picture 3"/>
          <p:cNvPicPr>
            <a:picLocks noChangeAspect="1"/>
          </p:cNvPicPr>
          <p:nvPr/>
        </p:nvPicPr>
        <p:blipFill>
          <a:blip r:embed="rId2"/>
          <a:stretch>
            <a:fillRect/>
          </a:stretch>
        </p:blipFill>
        <p:spPr>
          <a:xfrm>
            <a:off x="125760" y="1340768"/>
            <a:ext cx="8892480" cy="5112568"/>
          </a:xfrm>
          <a:prstGeom prst="rect">
            <a:avLst/>
          </a:prstGeom>
        </p:spPr>
      </p:pic>
    </p:spTree>
    <p:extLst>
      <p:ext uri="{BB962C8B-B14F-4D97-AF65-F5344CB8AC3E}">
        <p14:creationId xmlns:p14="http://schemas.microsoft.com/office/powerpoint/2010/main" val="9302368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mage result for questions"/>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196" name="Picture 4" descr="mage result for questions&quo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8305" y="116632"/>
            <a:ext cx="8637721" cy="5472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5180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2990</TotalTime>
  <Words>2375</Words>
  <Application>Microsoft Macintosh PowerPoint</Application>
  <PresentationFormat>On-screen Show (4:3)</PresentationFormat>
  <Paragraphs>415</Paragraphs>
  <Slides>53</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Arial</vt:lpstr>
      <vt:lpstr>Calibri</vt:lpstr>
      <vt:lpstr>Myriad Pro</vt:lpstr>
      <vt:lpstr>Times New Roman</vt:lpstr>
      <vt:lpstr>Verdana</vt:lpstr>
      <vt:lpstr>20140311PresentationUWTSDTemplate</vt:lpstr>
      <vt:lpstr>  Visions for the Future – Theoretical Perspectives on Management LCDB7006  Lecture 5 (Week 6)  Management Principles </vt:lpstr>
      <vt:lpstr>Today’s discussion</vt:lpstr>
      <vt:lpstr>Management Principles</vt:lpstr>
      <vt:lpstr>Key terms</vt:lpstr>
      <vt:lpstr>Management Ideas and Practices throughout History</vt:lpstr>
      <vt:lpstr>Management Ideas and Practices throughout History</vt:lpstr>
      <vt:lpstr>Why We Need Managers Today</vt:lpstr>
      <vt:lpstr>Scientific Management</vt:lpstr>
      <vt:lpstr>Taylor’s Four Principles of Scientific Management</vt:lpstr>
      <vt:lpstr>Scientific Management</vt:lpstr>
      <vt:lpstr>Bureaucratic Management</vt:lpstr>
      <vt:lpstr>Elements of Bureaucratic Organizations </vt:lpstr>
      <vt:lpstr>Principles of Managt. by Henry Fayol</vt:lpstr>
      <vt:lpstr>Human Relations Management</vt:lpstr>
      <vt:lpstr>Human Relations Management</vt:lpstr>
      <vt:lpstr>Hawthorne Studies: Elton Mayo</vt:lpstr>
      <vt:lpstr>Human Relations Management (HRM)</vt:lpstr>
      <vt:lpstr>Operations management</vt:lpstr>
      <vt:lpstr>Operations Management</vt:lpstr>
      <vt:lpstr>Information Management</vt:lpstr>
      <vt:lpstr>Systems Management</vt:lpstr>
      <vt:lpstr>Contingency Management</vt:lpstr>
      <vt:lpstr>Summary</vt:lpstr>
      <vt:lpstr>Summary</vt:lpstr>
      <vt:lpstr>Summary</vt:lpstr>
      <vt:lpstr>Summary</vt:lpstr>
      <vt:lpstr>Contemporary Practices:  Customer focus</vt:lpstr>
      <vt:lpstr>PowerPoint Presentation</vt:lpstr>
      <vt:lpstr>Customer focus:  Issues to ponder on!</vt:lpstr>
      <vt:lpstr>Management orthodoxy</vt:lpstr>
      <vt:lpstr>Issues</vt:lpstr>
      <vt:lpstr>PowerPoint Presentation</vt:lpstr>
      <vt:lpstr>Management</vt:lpstr>
      <vt:lpstr>Management Innovation</vt:lpstr>
      <vt:lpstr>Management Innovation (MI)</vt:lpstr>
      <vt:lpstr>New management principles </vt:lpstr>
      <vt:lpstr>COMPETITIVE ADVANTAGE</vt:lpstr>
      <vt:lpstr>PowerPoint Presentation</vt:lpstr>
      <vt:lpstr>Alternative Management Models</vt:lpstr>
      <vt:lpstr>Whole foods</vt:lpstr>
      <vt:lpstr>The numbers</vt:lpstr>
      <vt:lpstr>Management Principles</vt:lpstr>
      <vt:lpstr>Life: Creating Variety</vt:lpstr>
      <vt:lpstr>Markets: Flexibly Allocating Resources</vt:lpstr>
      <vt:lpstr>Markets</vt:lpstr>
      <vt:lpstr>Democracy: Enabling Activism</vt:lpstr>
      <vt:lpstr>Faith: Finding Courage in Meaning</vt:lpstr>
      <vt:lpstr>Cities: Increasing the Odds of Serendipity</vt:lpstr>
      <vt:lpstr>Research into practice</vt:lpstr>
      <vt:lpstr>Research!</vt:lpstr>
      <vt:lpstr>PowerPoint Presentation</vt:lpstr>
      <vt:lpstr>Value creation ideas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184</cp:revision>
  <cp:lastPrinted>2018-07-09T15:27:01Z</cp:lastPrinted>
  <dcterms:created xsi:type="dcterms:W3CDTF">2002-10-07T19:43:58Z</dcterms:created>
  <dcterms:modified xsi:type="dcterms:W3CDTF">2021-07-15T06:15:15Z</dcterms:modified>
</cp:coreProperties>
</file>