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6.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70" r:id="rId1"/>
  </p:sldMasterIdLst>
  <p:notesMasterIdLst>
    <p:notesMasterId r:id="rId22"/>
  </p:notesMasterIdLst>
  <p:sldIdLst>
    <p:sldId id="258" r:id="rId2"/>
    <p:sldId id="260" r:id="rId3"/>
    <p:sldId id="259" r:id="rId4"/>
    <p:sldId id="261" r:id="rId5"/>
    <p:sldId id="262" r:id="rId6"/>
    <p:sldId id="264" r:id="rId7"/>
    <p:sldId id="265" r:id="rId8"/>
    <p:sldId id="266" r:id="rId9"/>
    <p:sldId id="267" r:id="rId10"/>
    <p:sldId id="268" r:id="rId11"/>
    <p:sldId id="269" r:id="rId12"/>
    <p:sldId id="270" r:id="rId13"/>
    <p:sldId id="271" r:id="rId14"/>
    <p:sldId id="272" r:id="rId15"/>
    <p:sldId id="273" r:id="rId16"/>
    <p:sldId id="274" r:id="rId17"/>
    <p:sldId id="275" r:id="rId18"/>
    <p:sldId id="276" r:id="rId19"/>
    <p:sldId id="277" r:id="rId20"/>
    <p:sldId id="278"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62" d="100"/>
          <a:sy n="62" d="100"/>
        </p:scale>
        <p:origin x="828"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94CD125-424C-4867-A3D6-55A578FC51B5}" type="doc">
      <dgm:prSet loTypeId="urn:microsoft.com/office/officeart/2005/8/layout/hierarchy3" loCatId="relationship" qsTypeId="urn:microsoft.com/office/officeart/2005/8/quickstyle/simple1" qsCatId="simple" csTypeId="urn:microsoft.com/office/officeart/2005/8/colors/accent1_2" csCatId="accent1" phldr="1"/>
      <dgm:spPr/>
      <dgm:t>
        <a:bodyPr/>
        <a:lstStyle/>
        <a:p>
          <a:endParaRPr lang="en-US"/>
        </a:p>
      </dgm:t>
    </dgm:pt>
    <dgm:pt modelId="{B01DB31C-41A2-497C-BD65-7AC5C0965D08}">
      <dgm:prSet phldrT="[Text]" custT="1"/>
      <dgm:spPr/>
      <dgm:t>
        <a:bodyPr/>
        <a:lstStyle/>
        <a:p>
          <a:r>
            <a:rPr lang="en-GB" sz="2400" b="1" dirty="0"/>
            <a:t>Create Career roadmap</a:t>
          </a:r>
          <a:endParaRPr lang="en-US" sz="2400" b="1" dirty="0"/>
        </a:p>
      </dgm:t>
    </dgm:pt>
    <dgm:pt modelId="{F59A1CAF-5CFF-4268-ACCE-55020ED6EE2E}" type="parTrans" cxnId="{6C98A6F2-57AB-4188-A777-0B0DCFA5724C}">
      <dgm:prSet/>
      <dgm:spPr/>
      <dgm:t>
        <a:bodyPr/>
        <a:lstStyle/>
        <a:p>
          <a:endParaRPr lang="en-US"/>
        </a:p>
      </dgm:t>
    </dgm:pt>
    <dgm:pt modelId="{7AECD944-5A3B-4451-B8BD-527027A74D26}" type="sibTrans" cxnId="{6C98A6F2-57AB-4188-A777-0B0DCFA5724C}">
      <dgm:prSet/>
      <dgm:spPr/>
      <dgm:t>
        <a:bodyPr/>
        <a:lstStyle/>
        <a:p>
          <a:endParaRPr lang="en-US"/>
        </a:p>
      </dgm:t>
    </dgm:pt>
    <dgm:pt modelId="{402609E8-50E7-4D35-B808-6E81F835B1F5}">
      <dgm:prSet phldrT="[Text]" custT="1"/>
      <dgm:spPr/>
      <dgm:t>
        <a:bodyPr/>
        <a:lstStyle/>
        <a:p>
          <a:pPr algn="just">
            <a:lnSpc>
              <a:spcPct val="150000"/>
            </a:lnSpc>
          </a:pPr>
          <a:r>
            <a:rPr lang="en-GB" sz="2400" dirty="0"/>
            <a:t>The HR requires to make career roadmap for covering the functions of the organisation of BAT. The employees get the actual value that they deserve. </a:t>
          </a:r>
          <a:endParaRPr lang="en-US" sz="2400" dirty="0">
            <a:latin typeface="Times New Roman" panose="02020603050405020304" pitchFamily="18" charset="0"/>
            <a:cs typeface="Times New Roman" panose="02020603050405020304" pitchFamily="18" charset="0"/>
          </a:endParaRPr>
        </a:p>
      </dgm:t>
    </dgm:pt>
    <dgm:pt modelId="{98D25A8F-CC6B-4430-81D1-ECDD639A7B83}" type="parTrans" cxnId="{08006D36-5FB2-49B4-8120-71DD354CEC1E}">
      <dgm:prSet/>
      <dgm:spPr/>
      <dgm:t>
        <a:bodyPr/>
        <a:lstStyle/>
        <a:p>
          <a:endParaRPr lang="en-US"/>
        </a:p>
      </dgm:t>
    </dgm:pt>
    <dgm:pt modelId="{F80BD3AE-A823-40EE-B5B7-9723952F9E5A}" type="sibTrans" cxnId="{08006D36-5FB2-49B4-8120-71DD354CEC1E}">
      <dgm:prSet/>
      <dgm:spPr/>
      <dgm:t>
        <a:bodyPr/>
        <a:lstStyle/>
        <a:p>
          <a:endParaRPr lang="en-US"/>
        </a:p>
      </dgm:t>
    </dgm:pt>
    <dgm:pt modelId="{A61EC06B-1622-4BB6-A71A-2BCC17677BAD}">
      <dgm:prSet phldrT="[Text]" custT="1"/>
      <dgm:spPr/>
      <dgm:t>
        <a:bodyPr/>
        <a:lstStyle/>
        <a:p>
          <a:r>
            <a:rPr lang="en-GB" sz="2400" b="1" dirty="0"/>
            <a:t>Training and Development skills</a:t>
          </a:r>
          <a:endParaRPr lang="en-US" sz="2400" b="1" dirty="0"/>
        </a:p>
      </dgm:t>
    </dgm:pt>
    <dgm:pt modelId="{DEAC9460-65B2-40E3-94B6-1AFBE106FB9D}" type="parTrans" cxnId="{F3DEE72B-45F6-43E5-B82E-3FE4A5AA85D5}">
      <dgm:prSet/>
      <dgm:spPr/>
      <dgm:t>
        <a:bodyPr/>
        <a:lstStyle/>
        <a:p>
          <a:endParaRPr lang="en-US"/>
        </a:p>
      </dgm:t>
    </dgm:pt>
    <dgm:pt modelId="{0AB3D001-0487-4416-8312-B6AA0CC10362}" type="sibTrans" cxnId="{F3DEE72B-45F6-43E5-B82E-3FE4A5AA85D5}">
      <dgm:prSet/>
      <dgm:spPr/>
      <dgm:t>
        <a:bodyPr/>
        <a:lstStyle/>
        <a:p>
          <a:endParaRPr lang="en-US"/>
        </a:p>
      </dgm:t>
    </dgm:pt>
    <dgm:pt modelId="{8F49EEF6-AF02-49DD-9467-7622FAC3F731}">
      <dgm:prSet phldrT="[Text]" custT="1"/>
      <dgm:spPr/>
      <dgm:t>
        <a:bodyPr/>
        <a:lstStyle/>
        <a:p>
          <a:pPr algn="just">
            <a:lnSpc>
              <a:spcPct val="150000"/>
            </a:lnSpc>
          </a:pPr>
          <a:r>
            <a:rPr lang="en-GB" sz="2400" dirty="0"/>
            <a:t>Various training session, events and campaign can help the HR to get the desired manner and enhance the ability of the employees and provide assurance of the HR quality (Jackson, 2011).</a:t>
          </a:r>
          <a:endParaRPr lang="en-US" sz="2400" dirty="0"/>
        </a:p>
      </dgm:t>
    </dgm:pt>
    <dgm:pt modelId="{8057E1D6-B100-40FE-87CE-49E8A4323617}" type="parTrans" cxnId="{094A8AC4-544E-4BA5-89A5-638544EFAE73}">
      <dgm:prSet/>
      <dgm:spPr/>
      <dgm:t>
        <a:bodyPr/>
        <a:lstStyle/>
        <a:p>
          <a:endParaRPr lang="en-US"/>
        </a:p>
      </dgm:t>
    </dgm:pt>
    <dgm:pt modelId="{0813E454-674E-4460-BCEC-91D2555B47C5}" type="sibTrans" cxnId="{094A8AC4-544E-4BA5-89A5-638544EFAE73}">
      <dgm:prSet/>
      <dgm:spPr/>
      <dgm:t>
        <a:bodyPr/>
        <a:lstStyle/>
        <a:p>
          <a:endParaRPr lang="en-US"/>
        </a:p>
      </dgm:t>
    </dgm:pt>
    <dgm:pt modelId="{26997393-FE06-4F41-AB11-B355E17FDD40}" type="pres">
      <dgm:prSet presAssocID="{B94CD125-424C-4867-A3D6-55A578FC51B5}" presName="diagram" presStyleCnt="0">
        <dgm:presLayoutVars>
          <dgm:chPref val="1"/>
          <dgm:dir/>
          <dgm:animOne val="branch"/>
          <dgm:animLvl val="lvl"/>
          <dgm:resizeHandles/>
        </dgm:presLayoutVars>
      </dgm:prSet>
      <dgm:spPr/>
    </dgm:pt>
    <dgm:pt modelId="{FF392FC7-63E1-4A75-99C4-7C28E44D59F4}" type="pres">
      <dgm:prSet presAssocID="{B01DB31C-41A2-497C-BD65-7AC5C0965D08}" presName="root" presStyleCnt="0"/>
      <dgm:spPr/>
    </dgm:pt>
    <dgm:pt modelId="{64D10F2D-1952-4D8F-8665-CAA07E88DBBF}" type="pres">
      <dgm:prSet presAssocID="{B01DB31C-41A2-497C-BD65-7AC5C0965D08}" presName="rootComposite" presStyleCnt="0"/>
      <dgm:spPr/>
    </dgm:pt>
    <dgm:pt modelId="{E917782F-0E60-468E-B268-53A542D3545F}" type="pres">
      <dgm:prSet presAssocID="{B01DB31C-41A2-497C-BD65-7AC5C0965D08}" presName="rootText" presStyleLbl="node1" presStyleIdx="0" presStyleCnt="2" custScaleX="81919" custScaleY="57974" custLinFactNeighborX="-13090" custLinFactNeighborY="-21"/>
      <dgm:spPr/>
    </dgm:pt>
    <dgm:pt modelId="{7E95CCB6-41DC-4752-AE49-F1C0AD9E6833}" type="pres">
      <dgm:prSet presAssocID="{B01DB31C-41A2-497C-BD65-7AC5C0965D08}" presName="rootConnector" presStyleLbl="node1" presStyleIdx="0" presStyleCnt="2"/>
      <dgm:spPr/>
    </dgm:pt>
    <dgm:pt modelId="{3E47C992-549B-4791-A7E6-C41EFC128D89}" type="pres">
      <dgm:prSet presAssocID="{B01DB31C-41A2-497C-BD65-7AC5C0965D08}" presName="childShape" presStyleCnt="0"/>
      <dgm:spPr/>
    </dgm:pt>
    <dgm:pt modelId="{04C9EB06-EA81-4639-82B5-2E78025389BF}" type="pres">
      <dgm:prSet presAssocID="{98D25A8F-CC6B-4430-81D1-ECDD639A7B83}" presName="Name13" presStyleLbl="parChTrans1D2" presStyleIdx="0" presStyleCnt="2"/>
      <dgm:spPr/>
    </dgm:pt>
    <dgm:pt modelId="{E3F57329-85A4-4764-AF09-82DF6719DF1B}" type="pres">
      <dgm:prSet presAssocID="{402609E8-50E7-4D35-B808-6E81F835B1F5}" presName="childText" presStyleLbl="bgAcc1" presStyleIdx="0" presStyleCnt="2" custScaleX="151848" custScaleY="181344" custLinFactNeighborX="-513" custLinFactNeighborY="-11079">
        <dgm:presLayoutVars>
          <dgm:bulletEnabled val="1"/>
        </dgm:presLayoutVars>
      </dgm:prSet>
      <dgm:spPr/>
    </dgm:pt>
    <dgm:pt modelId="{EC0132E2-4389-4D11-86AF-1132C720AE2A}" type="pres">
      <dgm:prSet presAssocID="{A61EC06B-1622-4BB6-A71A-2BCC17677BAD}" presName="root" presStyleCnt="0"/>
      <dgm:spPr/>
    </dgm:pt>
    <dgm:pt modelId="{85B62BFD-B22B-465D-9304-6A60A8B2A2C4}" type="pres">
      <dgm:prSet presAssocID="{A61EC06B-1622-4BB6-A71A-2BCC17677BAD}" presName="rootComposite" presStyleCnt="0"/>
      <dgm:spPr/>
    </dgm:pt>
    <dgm:pt modelId="{6BF1EC7C-DD82-4AF2-8850-4288A45B32EA}" type="pres">
      <dgm:prSet presAssocID="{A61EC06B-1622-4BB6-A71A-2BCC17677BAD}" presName="rootText" presStyleLbl="node1" presStyleIdx="1" presStyleCnt="2" custScaleX="87697" custScaleY="57190" custLinFactNeighborX="859" custLinFactNeighborY="-595"/>
      <dgm:spPr/>
    </dgm:pt>
    <dgm:pt modelId="{D6FDDC81-F65A-4BF7-A503-1FE6DC09054C}" type="pres">
      <dgm:prSet presAssocID="{A61EC06B-1622-4BB6-A71A-2BCC17677BAD}" presName="rootConnector" presStyleLbl="node1" presStyleIdx="1" presStyleCnt="2"/>
      <dgm:spPr/>
    </dgm:pt>
    <dgm:pt modelId="{356641E2-8ACD-45B2-B218-F881FFAC8352}" type="pres">
      <dgm:prSet presAssocID="{A61EC06B-1622-4BB6-A71A-2BCC17677BAD}" presName="childShape" presStyleCnt="0"/>
      <dgm:spPr/>
    </dgm:pt>
    <dgm:pt modelId="{48257696-A455-486A-A0F8-201E7FA17467}" type="pres">
      <dgm:prSet presAssocID="{8057E1D6-B100-40FE-87CE-49E8A4323617}" presName="Name13" presStyleLbl="parChTrans1D2" presStyleIdx="1" presStyleCnt="2"/>
      <dgm:spPr/>
    </dgm:pt>
    <dgm:pt modelId="{AD601266-71EF-4A6E-AE25-73E8C5ADB3D5}" type="pres">
      <dgm:prSet presAssocID="{8F49EEF6-AF02-49DD-9467-7622FAC3F731}" presName="childText" presStyleLbl="bgAcc1" presStyleIdx="1" presStyleCnt="2" custScaleX="155851" custScaleY="199879" custLinFactNeighborX="-6103" custLinFactNeighborY="-15624">
        <dgm:presLayoutVars>
          <dgm:bulletEnabled val="1"/>
        </dgm:presLayoutVars>
      </dgm:prSet>
      <dgm:spPr/>
    </dgm:pt>
  </dgm:ptLst>
  <dgm:cxnLst>
    <dgm:cxn modelId="{468BEF2A-E79E-4E5F-B86B-CD87267001B7}" type="presOf" srcId="{98D25A8F-CC6B-4430-81D1-ECDD639A7B83}" destId="{04C9EB06-EA81-4639-82B5-2E78025389BF}" srcOrd="0" destOrd="0" presId="urn:microsoft.com/office/officeart/2005/8/layout/hierarchy3"/>
    <dgm:cxn modelId="{F3DEE72B-45F6-43E5-B82E-3FE4A5AA85D5}" srcId="{B94CD125-424C-4867-A3D6-55A578FC51B5}" destId="{A61EC06B-1622-4BB6-A71A-2BCC17677BAD}" srcOrd="1" destOrd="0" parTransId="{DEAC9460-65B2-40E3-94B6-1AFBE106FB9D}" sibTransId="{0AB3D001-0487-4416-8312-B6AA0CC10362}"/>
    <dgm:cxn modelId="{08006D36-5FB2-49B4-8120-71DD354CEC1E}" srcId="{B01DB31C-41A2-497C-BD65-7AC5C0965D08}" destId="{402609E8-50E7-4D35-B808-6E81F835B1F5}" srcOrd="0" destOrd="0" parTransId="{98D25A8F-CC6B-4430-81D1-ECDD639A7B83}" sibTransId="{F80BD3AE-A823-40EE-B5B7-9723952F9E5A}"/>
    <dgm:cxn modelId="{14125A60-2F83-4F66-89F0-BA933E4E3983}" type="presOf" srcId="{A61EC06B-1622-4BB6-A71A-2BCC17677BAD}" destId="{6BF1EC7C-DD82-4AF2-8850-4288A45B32EA}" srcOrd="0" destOrd="0" presId="urn:microsoft.com/office/officeart/2005/8/layout/hierarchy3"/>
    <dgm:cxn modelId="{AFA08FA3-B7A1-4FC4-877A-5BF46113DF1D}" type="presOf" srcId="{B94CD125-424C-4867-A3D6-55A578FC51B5}" destId="{26997393-FE06-4F41-AB11-B355E17FDD40}" srcOrd="0" destOrd="0" presId="urn:microsoft.com/office/officeart/2005/8/layout/hierarchy3"/>
    <dgm:cxn modelId="{4A9389AA-3353-433E-8ABE-C0A49334159B}" type="presOf" srcId="{A61EC06B-1622-4BB6-A71A-2BCC17677BAD}" destId="{D6FDDC81-F65A-4BF7-A503-1FE6DC09054C}" srcOrd="1" destOrd="0" presId="urn:microsoft.com/office/officeart/2005/8/layout/hierarchy3"/>
    <dgm:cxn modelId="{421B27B6-C2B6-4F9C-95BF-33B0D7616BB9}" type="presOf" srcId="{402609E8-50E7-4D35-B808-6E81F835B1F5}" destId="{E3F57329-85A4-4764-AF09-82DF6719DF1B}" srcOrd="0" destOrd="0" presId="urn:microsoft.com/office/officeart/2005/8/layout/hierarchy3"/>
    <dgm:cxn modelId="{DE76E1B8-4790-42CE-85E9-6E67666FFFF9}" type="presOf" srcId="{B01DB31C-41A2-497C-BD65-7AC5C0965D08}" destId="{E917782F-0E60-468E-B268-53A542D3545F}" srcOrd="0" destOrd="0" presId="urn:microsoft.com/office/officeart/2005/8/layout/hierarchy3"/>
    <dgm:cxn modelId="{094A8AC4-544E-4BA5-89A5-638544EFAE73}" srcId="{A61EC06B-1622-4BB6-A71A-2BCC17677BAD}" destId="{8F49EEF6-AF02-49DD-9467-7622FAC3F731}" srcOrd="0" destOrd="0" parTransId="{8057E1D6-B100-40FE-87CE-49E8A4323617}" sibTransId="{0813E454-674E-4460-BCEC-91D2555B47C5}"/>
    <dgm:cxn modelId="{F27554E2-481F-4266-A2A5-34A8F2B1F374}" type="presOf" srcId="{8F49EEF6-AF02-49DD-9467-7622FAC3F731}" destId="{AD601266-71EF-4A6E-AE25-73E8C5ADB3D5}" srcOrd="0" destOrd="0" presId="urn:microsoft.com/office/officeart/2005/8/layout/hierarchy3"/>
    <dgm:cxn modelId="{D49115E7-B1DE-4F38-A7C6-B8D8A866AC4D}" type="presOf" srcId="{B01DB31C-41A2-497C-BD65-7AC5C0965D08}" destId="{7E95CCB6-41DC-4752-AE49-F1C0AD9E6833}" srcOrd="1" destOrd="0" presId="urn:microsoft.com/office/officeart/2005/8/layout/hierarchy3"/>
    <dgm:cxn modelId="{6C98A6F2-57AB-4188-A777-0B0DCFA5724C}" srcId="{B94CD125-424C-4867-A3D6-55A578FC51B5}" destId="{B01DB31C-41A2-497C-BD65-7AC5C0965D08}" srcOrd="0" destOrd="0" parTransId="{F59A1CAF-5CFF-4268-ACCE-55020ED6EE2E}" sibTransId="{7AECD944-5A3B-4451-B8BD-527027A74D26}"/>
    <dgm:cxn modelId="{B520A9F7-DF33-4545-9F24-52D508EB73B1}" type="presOf" srcId="{8057E1D6-B100-40FE-87CE-49E8A4323617}" destId="{48257696-A455-486A-A0F8-201E7FA17467}" srcOrd="0" destOrd="0" presId="urn:microsoft.com/office/officeart/2005/8/layout/hierarchy3"/>
    <dgm:cxn modelId="{A90C74E7-6927-403E-8E8F-86D266D9ED36}" type="presParOf" srcId="{26997393-FE06-4F41-AB11-B355E17FDD40}" destId="{FF392FC7-63E1-4A75-99C4-7C28E44D59F4}" srcOrd="0" destOrd="0" presId="urn:microsoft.com/office/officeart/2005/8/layout/hierarchy3"/>
    <dgm:cxn modelId="{12E7E828-D30F-4D90-AD47-2FD8F76E9273}" type="presParOf" srcId="{FF392FC7-63E1-4A75-99C4-7C28E44D59F4}" destId="{64D10F2D-1952-4D8F-8665-CAA07E88DBBF}" srcOrd="0" destOrd="0" presId="urn:microsoft.com/office/officeart/2005/8/layout/hierarchy3"/>
    <dgm:cxn modelId="{9DBB77A9-A466-4116-8C82-8F9B7030A85C}" type="presParOf" srcId="{64D10F2D-1952-4D8F-8665-CAA07E88DBBF}" destId="{E917782F-0E60-468E-B268-53A542D3545F}" srcOrd="0" destOrd="0" presId="urn:microsoft.com/office/officeart/2005/8/layout/hierarchy3"/>
    <dgm:cxn modelId="{FDE175C8-7BDD-428C-AE13-5CA267CD46B3}" type="presParOf" srcId="{64D10F2D-1952-4D8F-8665-CAA07E88DBBF}" destId="{7E95CCB6-41DC-4752-AE49-F1C0AD9E6833}" srcOrd="1" destOrd="0" presId="urn:microsoft.com/office/officeart/2005/8/layout/hierarchy3"/>
    <dgm:cxn modelId="{14B3CC4E-E8A9-4AF9-A5B3-75284918871C}" type="presParOf" srcId="{FF392FC7-63E1-4A75-99C4-7C28E44D59F4}" destId="{3E47C992-549B-4791-A7E6-C41EFC128D89}" srcOrd="1" destOrd="0" presId="urn:microsoft.com/office/officeart/2005/8/layout/hierarchy3"/>
    <dgm:cxn modelId="{A2646E26-B095-46F4-B35C-1AB27C591FB3}" type="presParOf" srcId="{3E47C992-549B-4791-A7E6-C41EFC128D89}" destId="{04C9EB06-EA81-4639-82B5-2E78025389BF}" srcOrd="0" destOrd="0" presId="urn:microsoft.com/office/officeart/2005/8/layout/hierarchy3"/>
    <dgm:cxn modelId="{3B751406-2182-4EF7-AB59-D2DED87ADEC7}" type="presParOf" srcId="{3E47C992-549B-4791-A7E6-C41EFC128D89}" destId="{E3F57329-85A4-4764-AF09-82DF6719DF1B}" srcOrd="1" destOrd="0" presId="urn:microsoft.com/office/officeart/2005/8/layout/hierarchy3"/>
    <dgm:cxn modelId="{0AA14A07-304D-4AA7-A81E-5E16AA706825}" type="presParOf" srcId="{26997393-FE06-4F41-AB11-B355E17FDD40}" destId="{EC0132E2-4389-4D11-86AF-1132C720AE2A}" srcOrd="1" destOrd="0" presId="urn:microsoft.com/office/officeart/2005/8/layout/hierarchy3"/>
    <dgm:cxn modelId="{D18924D0-0F87-4171-8108-33B4293E047C}" type="presParOf" srcId="{EC0132E2-4389-4D11-86AF-1132C720AE2A}" destId="{85B62BFD-B22B-465D-9304-6A60A8B2A2C4}" srcOrd="0" destOrd="0" presId="urn:microsoft.com/office/officeart/2005/8/layout/hierarchy3"/>
    <dgm:cxn modelId="{0C4C1C1F-A43E-4ABC-9577-9105F384F322}" type="presParOf" srcId="{85B62BFD-B22B-465D-9304-6A60A8B2A2C4}" destId="{6BF1EC7C-DD82-4AF2-8850-4288A45B32EA}" srcOrd="0" destOrd="0" presId="urn:microsoft.com/office/officeart/2005/8/layout/hierarchy3"/>
    <dgm:cxn modelId="{14F28B83-8447-4943-9E81-F30ABBD43284}" type="presParOf" srcId="{85B62BFD-B22B-465D-9304-6A60A8B2A2C4}" destId="{D6FDDC81-F65A-4BF7-A503-1FE6DC09054C}" srcOrd="1" destOrd="0" presId="urn:microsoft.com/office/officeart/2005/8/layout/hierarchy3"/>
    <dgm:cxn modelId="{9666DEFC-9EDE-4626-8864-6CEF7546C391}" type="presParOf" srcId="{EC0132E2-4389-4D11-86AF-1132C720AE2A}" destId="{356641E2-8ACD-45B2-B218-F881FFAC8352}" srcOrd="1" destOrd="0" presId="urn:microsoft.com/office/officeart/2005/8/layout/hierarchy3"/>
    <dgm:cxn modelId="{E452751F-0874-47A7-AFE5-C3E8FBB81619}" type="presParOf" srcId="{356641E2-8ACD-45B2-B218-F881FFAC8352}" destId="{48257696-A455-486A-A0F8-201E7FA17467}" srcOrd="0" destOrd="0" presId="urn:microsoft.com/office/officeart/2005/8/layout/hierarchy3"/>
    <dgm:cxn modelId="{88163DF6-AA1E-4077-B554-56020076C1D8}" type="presParOf" srcId="{356641E2-8ACD-45B2-B218-F881FFAC8352}" destId="{AD601266-71EF-4A6E-AE25-73E8C5ADB3D5}" srcOrd="1" destOrd="0" presId="urn:microsoft.com/office/officeart/2005/8/layout/hierarchy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776D64C-A176-46B4-B576-1F3DADC27810}" type="doc">
      <dgm:prSet loTypeId="urn:microsoft.com/office/officeart/2005/8/layout/radial1" loCatId="relationship" qsTypeId="urn:microsoft.com/office/officeart/2005/8/quickstyle/3d6" qsCatId="3D" csTypeId="urn:microsoft.com/office/officeart/2005/8/colors/accent0_3" csCatId="mainScheme" phldr="1"/>
      <dgm:spPr/>
      <dgm:t>
        <a:bodyPr/>
        <a:lstStyle/>
        <a:p>
          <a:endParaRPr lang="en-US"/>
        </a:p>
      </dgm:t>
    </dgm:pt>
    <dgm:pt modelId="{148C3B22-B916-4A8B-98E1-8DF43583EE55}">
      <dgm:prSet phldrT="[Text]"/>
      <dgm:spPr/>
      <dgm:t>
        <a:bodyPr/>
        <a:lstStyle/>
        <a:p>
          <a:r>
            <a:rPr lang="en-GB" noProof="0" dirty="0"/>
            <a:t>SWOT</a:t>
          </a:r>
        </a:p>
      </dgm:t>
    </dgm:pt>
    <dgm:pt modelId="{44D7CECE-E5F1-4518-AC5E-C2E6EB31A511}" type="parTrans" cxnId="{56962892-A7CD-45FE-A938-6DA86930AD16}">
      <dgm:prSet/>
      <dgm:spPr/>
      <dgm:t>
        <a:bodyPr/>
        <a:lstStyle/>
        <a:p>
          <a:endParaRPr lang="en-US"/>
        </a:p>
      </dgm:t>
    </dgm:pt>
    <dgm:pt modelId="{3DDFB77F-8EEA-4DE3-A214-AB372BF9296D}" type="sibTrans" cxnId="{56962892-A7CD-45FE-A938-6DA86930AD16}">
      <dgm:prSet/>
      <dgm:spPr/>
      <dgm:t>
        <a:bodyPr/>
        <a:lstStyle/>
        <a:p>
          <a:endParaRPr lang="en-US"/>
        </a:p>
      </dgm:t>
    </dgm:pt>
    <dgm:pt modelId="{A64C782C-F2DF-42FA-985C-4E34FEB3EB56}">
      <dgm:prSet phldrT="[Text]" custT="1"/>
      <dgm:spPr/>
      <dgm:t>
        <a:bodyPr/>
        <a:lstStyle/>
        <a:p>
          <a:r>
            <a:rPr lang="en-US" sz="2200" b="1" dirty="0"/>
            <a:t>Strengths</a:t>
          </a:r>
        </a:p>
      </dgm:t>
    </dgm:pt>
    <dgm:pt modelId="{1DCA743C-1B51-4798-B33C-F4E2D86ED8E1}" type="parTrans" cxnId="{F746946A-D017-49F4-9CE5-7239D3A1ECE7}">
      <dgm:prSet/>
      <dgm:spPr/>
      <dgm:t>
        <a:bodyPr/>
        <a:lstStyle/>
        <a:p>
          <a:endParaRPr lang="en-US"/>
        </a:p>
      </dgm:t>
    </dgm:pt>
    <dgm:pt modelId="{CE460B54-7D4B-442A-99EF-AF4B19E7070C}" type="sibTrans" cxnId="{F746946A-D017-49F4-9CE5-7239D3A1ECE7}">
      <dgm:prSet/>
      <dgm:spPr/>
      <dgm:t>
        <a:bodyPr/>
        <a:lstStyle/>
        <a:p>
          <a:endParaRPr lang="en-US"/>
        </a:p>
      </dgm:t>
    </dgm:pt>
    <dgm:pt modelId="{CEA8BC1A-3378-45E8-9A3E-DDC37F3E4564}">
      <dgm:prSet phldrT="[Text]" custT="1"/>
      <dgm:spPr/>
      <dgm:t>
        <a:bodyPr/>
        <a:lstStyle/>
        <a:p>
          <a:r>
            <a:rPr lang="en-US" sz="2200" b="1" dirty="0"/>
            <a:t>Weaknesses</a:t>
          </a:r>
        </a:p>
      </dgm:t>
    </dgm:pt>
    <dgm:pt modelId="{570B362D-CA80-4F01-BF1D-CB5BEC25A703}" type="parTrans" cxnId="{CB36449C-2973-49D0-8674-D9CCF0031FE8}">
      <dgm:prSet/>
      <dgm:spPr/>
      <dgm:t>
        <a:bodyPr/>
        <a:lstStyle/>
        <a:p>
          <a:endParaRPr lang="en-US"/>
        </a:p>
      </dgm:t>
    </dgm:pt>
    <dgm:pt modelId="{F8A58011-6695-4839-ADB7-2A40287DDED2}" type="sibTrans" cxnId="{CB36449C-2973-49D0-8674-D9CCF0031FE8}">
      <dgm:prSet/>
      <dgm:spPr/>
      <dgm:t>
        <a:bodyPr/>
        <a:lstStyle/>
        <a:p>
          <a:endParaRPr lang="en-US"/>
        </a:p>
      </dgm:t>
    </dgm:pt>
    <dgm:pt modelId="{9776F9D8-3C81-4246-AD3F-8FF90EA82720}">
      <dgm:prSet phldrT="[Text]" custT="1"/>
      <dgm:spPr/>
      <dgm:t>
        <a:bodyPr/>
        <a:lstStyle/>
        <a:p>
          <a:r>
            <a:rPr lang="en-GB" sz="2200" b="1" noProof="0" dirty="0"/>
            <a:t>Opportunities</a:t>
          </a:r>
        </a:p>
      </dgm:t>
    </dgm:pt>
    <dgm:pt modelId="{6DE603CA-4A30-49C8-9158-7D876EF0837F}" type="parTrans" cxnId="{8AB63285-86BC-4D4A-B6F8-051E508A622C}">
      <dgm:prSet/>
      <dgm:spPr/>
      <dgm:t>
        <a:bodyPr/>
        <a:lstStyle/>
        <a:p>
          <a:endParaRPr lang="en-US"/>
        </a:p>
      </dgm:t>
    </dgm:pt>
    <dgm:pt modelId="{92F657CF-0AA8-4849-B6E3-A9EB25BE5541}" type="sibTrans" cxnId="{8AB63285-86BC-4D4A-B6F8-051E508A622C}">
      <dgm:prSet/>
      <dgm:spPr/>
      <dgm:t>
        <a:bodyPr/>
        <a:lstStyle/>
        <a:p>
          <a:endParaRPr lang="en-US"/>
        </a:p>
      </dgm:t>
    </dgm:pt>
    <dgm:pt modelId="{27CC5555-65D0-4B41-BC7A-2681936C9075}">
      <dgm:prSet phldrT="[Text]" custT="1"/>
      <dgm:spPr/>
      <dgm:t>
        <a:bodyPr/>
        <a:lstStyle/>
        <a:p>
          <a:r>
            <a:rPr lang="en-GB" sz="2200" b="1" dirty="0"/>
            <a:t>Threats</a:t>
          </a:r>
          <a:endParaRPr lang="en-US" sz="2200" dirty="0"/>
        </a:p>
      </dgm:t>
    </dgm:pt>
    <dgm:pt modelId="{A94DB556-9A19-46C0-B0FD-C3B5381ACB2F}" type="parTrans" cxnId="{E25E6DAB-D043-4603-A6F9-25CF6B9C920A}">
      <dgm:prSet/>
      <dgm:spPr/>
      <dgm:t>
        <a:bodyPr/>
        <a:lstStyle/>
        <a:p>
          <a:endParaRPr lang="en-US"/>
        </a:p>
      </dgm:t>
    </dgm:pt>
    <dgm:pt modelId="{EEA7FDA5-6862-481D-B197-BCF104618A9F}" type="sibTrans" cxnId="{E25E6DAB-D043-4603-A6F9-25CF6B9C920A}">
      <dgm:prSet/>
      <dgm:spPr/>
      <dgm:t>
        <a:bodyPr/>
        <a:lstStyle/>
        <a:p>
          <a:endParaRPr lang="en-US"/>
        </a:p>
      </dgm:t>
    </dgm:pt>
    <dgm:pt modelId="{AE2C8DE4-5D80-4749-813B-2CC77DCDBE58}" type="pres">
      <dgm:prSet presAssocID="{A776D64C-A176-46B4-B576-1F3DADC27810}" presName="cycle" presStyleCnt="0">
        <dgm:presLayoutVars>
          <dgm:chMax val="1"/>
          <dgm:dir/>
          <dgm:animLvl val="ctr"/>
          <dgm:resizeHandles val="exact"/>
        </dgm:presLayoutVars>
      </dgm:prSet>
      <dgm:spPr/>
    </dgm:pt>
    <dgm:pt modelId="{D4446DFF-F400-45FD-9988-134EE3E4196C}" type="pres">
      <dgm:prSet presAssocID="{148C3B22-B916-4A8B-98E1-8DF43583EE55}" presName="centerShape" presStyleLbl="node0" presStyleIdx="0" presStyleCnt="1"/>
      <dgm:spPr/>
    </dgm:pt>
    <dgm:pt modelId="{36B1CF23-A8C0-4895-8975-9C6D18D1B25A}" type="pres">
      <dgm:prSet presAssocID="{1DCA743C-1B51-4798-B33C-F4E2D86ED8E1}" presName="Name9" presStyleLbl="parChTrans1D2" presStyleIdx="0" presStyleCnt="4"/>
      <dgm:spPr/>
    </dgm:pt>
    <dgm:pt modelId="{D32693CC-B3AA-434A-8DCF-2720C00CC3AD}" type="pres">
      <dgm:prSet presAssocID="{1DCA743C-1B51-4798-B33C-F4E2D86ED8E1}" presName="connTx" presStyleLbl="parChTrans1D2" presStyleIdx="0" presStyleCnt="4"/>
      <dgm:spPr/>
    </dgm:pt>
    <dgm:pt modelId="{486BD2F2-8ECC-4CFD-8F41-B5EF7D391587}" type="pres">
      <dgm:prSet presAssocID="{A64C782C-F2DF-42FA-985C-4E34FEB3EB56}" presName="node" presStyleLbl="node1" presStyleIdx="0" presStyleCnt="4" custScaleX="164875" custRadScaleRad="100483">
        <dgm:presLayoutVars>
          <dgm:bulletEnabled val="1"/>
        </dgm:presLayoutVars>
      </dgm:prSet>
      <dgm:spPr/>
    </dgm:pt>
    <dgm:pt modelId="{D7989657-2A11-4F76-B35A-F2E16E7C8F28}" type="pres">
      <dgm:prSet presAssocID="{570B362D-CA80-4F01-BF1D-CB5BEC25A703}" presName="Name9" presStyleLbl="parChTrans1D2" presStyleIdx="1" presStyleCnt="4"/>
      <dgm:spPr/>
    </dgm:pt>
    <dgm:pt modelId="{92B5968B-3C73-4652-86E3-136229F1221C}" type="pres">
      <dgm:prSet presAssocID="{570B362D-CA80-4F01-BF1D-CB5BEC25A703}" presName="connTx" presStyleLbl="parChTrans1D2" presStyleIdx="1" presStyleCnt="4"/>
      <dgm:spPr/>
    </dgm:pt>
    <dgm:pt modelId="{62B0B3C6-9643-42A6-A44E-D04B9180B3AF}" type="pres">
      <dgm:prSet presAssocID="{CEA8BC1A-3378-45E8-9A3E-DDC37F3E4564}" presName="node" presStyleLbl="node1" presStyleIdx="1" presStyleCnt="4" custScaleX="157912" custRadScaleRad="121194" custRadScaleInc="4220">
        <dgm:presLayoutVars>
          <dgm:bulletEnabled val="1"/>
        </dgm:presLayoutVars>
      </dgm:prSet>
      <dgm:spPr/>
    </dgm:pt>
    <dgm:pt modelId="{9D7A0931-BB85-4B67-86E3-E258CCC08DA8}" type="pres">
      <dgm:prSet presAssocID="{6DE603CA-4A30-49C8-9158-7D876EF0837F}" presName="Name9" presStyleLbl="parChTrans1D2" presStyleIdx="2" presStyleCnt="4"/>
      <dgm:spPr/>
    </dgm:pt>
    <dgm:pt modelId="{78766B99-1A05-41EE-949D-DDD3720A8922}" type="pres">
      <dgm:prSet presAssocID="{6DE603CA-4A30-49C8-9158-7D876EF0837F}" presName="connTx" presStyleLbl="parChTrans1D2" presStyleIdx="2" presStyleCnt="4"/>
      <dgm:spPr/>
    </dgm:pt>
    <dgm:pt modelId="{33FB85C8-A962-4C30-B520-BC23DF22F27A}" type="pres">
      <dgm:prSet presAssocID="{9776F9D8-3C81-4246-AD3F-8FF90EA82720}" presName="node" presStyleLbl="node1" presStyleIdx="2" presStyleCnt="4" custScaleX="196080">
        <dgm:presLayoutVars>
          <dgm:bulletEnabled val="1"/>
        </dgm:presLayoutVars>
      </dgm:prSet>
      <dgm:spPr/>
    </dgm:pt>
    <dgm:pt modelId="{BA2879D1-C4CA-439F-852D-18563A4FF50E}" type="pres">
      <dgm:prSet presAssocID="{A94DB556-9A19-46C0-B0FD-C3B5381ACB2F}" presName="Name9" presStyleLbl="parChTrans1D2" presStyleIdx="3" presStyleCnt="4"/>
      <dgm:spPr/>
    </dgm:pt>
    <dgm:pt modelId="{119B1E99-1A8E-4756-94E4-C766BC8B994B}" type="pres">
      <dgm:prSet presAssocID="{A94DB556-9A19-46C0-B0FD-C3B5381ACB2F}" presName="connTx" presStyleLbl="parChTrans1D2" presStyleIdx="3" presStyleCnt="4"/>
      <dgm:spPr/>
    </dgm:pt>
    <dgm:pt modelId="{2AF1CE29-9663-483B-B5A3-284FBA6EC21F}" type="pres">
      <dgm:prSet presAssocID="{27CC5555-65D0-4B41-BC7A-2681936C9075}" presName="node" presStyleLbl="node1" presStyleIdx="3" presStyleCnt="4" custScaleX="158076" custScaleY="104629" custRadScaleRad="98213" custRadScaleInc="-4116">
        <dgm:presLayoutVars>
          <dgm:bulletEnabled val="1"/>
        </dgm:presLayoutVars>
      </dgm:prSet>
      <dgm:spPr/>
    </dgm:pt>
  </dgm:ptLst>
  <dgm:cxnLst>
    <dgm:cxn modelId="{4E074907-B762-45D1-9F73-03658C401AEB}" type="presOf" srcId="{570B362D-CA80-4F01-BF1D-CB5BEC25A703}" destId="{D7989657-2A11-4F76-B35A-F2E16E7C8F28}" srcOrd="0" destOrd="0" presId="urn:microsoft.com/office/officeart/2005/8/layout/radial1"/>
    <dgm:cxn modelId="{D667FB0F-0CF6-4B9A-82E1-B295899CE0B2}" type="presOf" srcId="{A94DB556-9A19-46C0-B0FD-C3B5381ACB2F}" destId="{119B1E99-1A8E-4756-94E4-C766BC8B994B}" srcOrd="1" destOrd="0" presId="urn:microsoft.com/office/officeart/2005/8/layout/radial1"/>
    <dgm:cxn modelId="{48D3AB10-0304-4658-99F2-291252CB7C7B}" type="presOf" srcId="{9776F9D8-3C81-4246-AD3F-8FF90EA82720}" destId="{33FB85C8-A962-4C30-B520-BC23DF22F27A}" srcOrd="0" destOrd="0" presId="urn:microsoft.com/office/officeart/2005/8/layout/radial1"/>
    <dgm:cxn modelId="{3BB6E814-6B85-4B53-A607-A2B36EE32C57}" type="presOf" srcId="{1DCA743C-1B51-4798-B33C-F4E2D86ED8E1}" destId="{D32693CC-B3AA-434A-8DCF-2720C00CC3AD}" srcOrd="1" destOrd="0" presId="urn:microsoft.com/office/officeart/2005/8/layout/radial1"/>
    <dgm:cxn modelId="{FBE4F030-0AD0-4D45-A6D9-E8B74FF554CA}" type="presOf" srcId="{A776D64C-A176-46B4-B576-1F3DADC27810}" destId="{AE2C8DE4-5D80-4749-813B-2CC77DCDBE58}" srcOrd="0" destOrd="0" presId="urn:microsoft.com/office/officeart/2005/8/layout/radial1"/>
    <dgm:cxn modelId="{853D7249-7F03-406F-AA50-302DD478CC49}" type="presOf" srcId="{6DE603CA-4A30-49C8-9158-7D876EF0837F}" destId="{78766B99-1A05-41EE-949D-DDD3720A8922}" srcOrd="1" destOrd="0" presId="urn:microsoft.com/office/officeart/2005/8/layout/radial1"/>
    <dgm:cxn modelId="{F746946A-D017-49F4-9CE5-7239D3A1ECE7}" srcId="{148C3B22-B916-4A8B-98E1-8DF43583EE55}" destId="{A64C782C-F2DF-42FA-985C-4E34FEB3EB56}" srcOrd="0" destOrd="0" parTransId="{1DCA743C-1B51-4798-B33C-F4E2D86ED8E1}" sibTransId="{CE460B54-7D4B-442A-99EF-AF4B19E7070C}"/>
    <dgm:cxn modelId="{EF5A8180-4F6A-4BAB-A6A5-0998833C1965}" type="presOf" srcId="{148C3B22-B916-4A8B-98E1-8DF43583EE55}" destId="{D4446DFF-F400-45FD-9988-134EE3E4196C}" srcOrd="0" destOrd="0" presId="urn:microsoft.com/office/officeart/2005/8/layout/radial1"/>
    <dgm:cxn modelId="{8AB63285-86BC-4D4A-B6F8-051E508A622C}" srcId="{148C3B22-B916-4A8B-98E1-8DF43583EE55}" destId="{9776F9D8-3C81-4246-AD3F-8FF90EA82720}" srcOrd="2" destOrd="0" parTransId="{6DE603CA-4A30-49C8-9158-7D876EF0837F}" sibTransId="{92F657CF-0AA8-4849-B6E3-A9EB25BE5541}"/>
    <dgm:cxn modelId="{B92EF386-5486-4EAA-98D1-E4559B6ADD5A}" type="presOf" srcId="{27CC5555-65D0-4B41-BC7A-2681936C9075}" destId="{2AF1CE29-9663-483B-B5A3-284FBA6EC21F}" srcOrd="0" destOrd="0" presId="urn:microsoft.com/office/officeart/2005/8/layout/radial1"/>
    <dgm:cxn modelId="{5359C090-DB39-4DED-A44F-8B7B1571DFF8}" type="presOf" srcId="{1DCA743C-1B51-4798-B33C-F4E2D86ED8E1}" destId="{36B1CF23-A8C0-4895-8975-9C6D18D1B25A}" srcOrd="0" destOrd="0" presId="urn:microsoft.com/office/officeart/2005/8/layout/radial1"/>
    <dgm:cxn modelId="{56962892-A7CD-45FE-A938-6DA86930AD16}" srcId="{A776D64C-A176-46B4-B576-1F3DADC27810}" destId="{148C3B22-B916-4A8B-98E1-8DF43583EE55}" srcOrd="0" destOrd="0" parTransId="{44D7CECE-E5F1-4518-AC5E-C2E6EB31A511}" sibTransId="{3DDFB77F-8EEA-4DE3-A214-AB372BF9296D}"/>
    <dgm:cxn modelId="{BE657995-3AA4-4237-A63F-49E7CECB55BC}" type="presOf" srcId="{6DE603CA-4A30-49C8-9158-7D876EF0837F}" destId="{9D7A0931-BB85-4B67-86E3-E258CCC08DA8}" srcOrd="0" destOrd="0" presId="urn:microsoft.com/office/officeart/2005/8/layout/radial1"/>
    <dgm:cxn modelId="{CB36449C-2973-49D0-8674-D9CCF0031FE8}" srcId="{148C3B22-B916-4A8B-98E1-8DF43583EE55}" destId="{CEA8BC1A-3378-45E8-9A3E-DDC37F3E4564}" srcOrd="1" destOrd="0" parTransId="{570B362D-CA80-4F01-BF1D-CB5BEC25A703}" sibTransId="{F8A58011-6695-4839-ADB7-2A40287DDED2}"/>
    <dgm:cxn modelId="{E25E6DAB-D043-4603-A6F9-25CF6B9C920A}" srcId="{148C3B22-B916-4A8B-98E1-8DF43583EE55}" destId="{27CC5555-65D0-4B41-BC7A-2681936C9075}" srcOrd="3" destOrd="0" parTransId="{A94DB556-9A19-46C0-B0FD-C3B5381ACB2F}" sibTransId="{EEA7FDA5-6862-481D-B197-BCF104618A9F}"/>
    <dgm:cxn modelId="{774B10C1-191A-4155-8F61-1B368E49430C}" type="presOf" srcId="{A64C782C-F2DF-42FA-985C-4E34FEB3EB56}" destId="{486BD2F2-8ECC-4CFD-8F41-B5EF7D391587}" srcOrd="0" destOrd="0" presId="urn:microsoft.com/office/officeart/2005/8/layout/radial1"/>
    <dgm:cxn modelId="{63B227C9-D350-4EE5-AFC3-34BF5494906B}" type="presOf" srcId="{A94DB556-9A19-46C0-B0FD-C3B5381ACB2F}" destId="{BA2879D1-C4CA-439F-852D-18563A4FF50E}" srcOrd="0" destOrd="0" presId="urn:microsoft.com/office/officeart/2005/8/layout/radial1"/>
    <dgm:cxn modelId="{0B272BDF-886E-4B79-8FD4-DBCB17412E92}" type="presOf" srcId="{570B362D-CA80-4F01-BF1D-CB5BEC25A703}" destId="{92B5968B-3C73-4652-86E3-136229F1221C}" srcOrd="1" destOrd="0" presId="urn:microsoft.com/office/officeart/2005/8/layout/radial1"/>
    <dgm:cxn modelId="{B8DC1DF6-C4B9-4680-BB8C-A609B792C256}" type="presOf" srcId="{CEA8BC1A-3378-45E8-9A3E-DDC37F3E4564}" destId="{62B0B3C6-9643-42A6-A44E-D04B9180B3AF}" srcOrd="0" destOrd="0" presId="urn:microsoft.com/office/officeart/2005/8/layout/radial1"/>
    <dgm:cxn modelId="{73D121A3-EE1C-40C7-B3F8-B2E6F5634464}" type="presParOf" srcId="{AE2C8DE4-5D80-4749-813B-2CC77DCDBE58}" destId="{D4446DFF-F400-45FD-9988-134EE3E4196C}" srcOrd="0" destOrd="0" presId="urn:microsoft.com/office/officeart/2005/8/layout/radial1"/>
    <dgm:cxn modelId="{EF35AB7C-5565-4D7B-A73C-27868755BB1D}" type="presParOf" srcId="{AE2C8DE4-5D80-4749-813B-2CC77DCDBE58}" destId="{36B1CF23-A8C0-4895-8975-9C6D18D1B25A}" srcOrd="1" destOrd="0" presId="urn:microsoft.com/office/officeart/2005/8/layout/radial1"/>
    <dgm:cxn modelId="{E91AAF0D-3450-486B-AF6A-2BBB525D3D4F}" type="presParOf" srcId="{36B1CF23-A8C0-4895-8975-9C6D18D1B25A}" destId="{D32693CC-B3AA-434A-8DCF-2720C00CC3AD}" srcOrd="0" destOrd="0" presId="urn:microsoft.com/office/officeart/2005/8/layout/radial1"/>
    <dgm:cxn modelId="{7B037A58-08E6-4D30-BF71-907DA0B07FB8}" type="presParOf" srcId="{AE2C8DE4-5D80-4749-813B-2CC77DCDBE58}" destId="{486BD2F2-8ECC-4CFD-8F41-B5EF7D391587}" srcOrd="2" destOrd="0" presId="urn:microsoft.com/office/officeart/2005/8/layout/radial1"/>
    <dgm:cxn modelId="{F97A4C69-5319-4D1F-9D23-7FAD6FBEC7E5}" type="presParOf" srcId="{AE2C8DE4-5D80-4749-813B-2CC77DCDBE58}" destId="{D7989657-2A11-4F76-B35A-F2E16E7C8F28}" srcOrd="3" destOrd="0" presId="urn:microsoft.com/office/officeart/2005/8/layout/radial1"/>
    <dgm:cxn modelId="{922D1095-441D-491C-BDE9-41EE10FE1B35}" type="presParOf" srcId="{D7989657-2A11-4F76-B35A-F2E16E7C8F28}" destId="{92B5968B-3C73-4652-86E3-136229F1221C}" srcOrd="0" destOrd="0" presId="urn:microsoft.com/office/officeart/2005/8/layout/radial1"/>
    <dgm:cxn modelId="{887685F0-0741-4B16-BE2F-812A779F5E38}" type="presParOf" srcId="{AE2C8DE4-5D80-4749-813B-2CC77DCDBE58}" destId="{62B0B3C6-9643-42A6-A44E-D04B9180B3AF}" srcOrd="4" destOrd="0" presId="urn:microsoft.com/office/officeart/2005/8/layout/radial1"/>
    <dgm:cxn modelId="{7F348D26-150D-40DC-BAB8-004AF06B0700}" type="presParOf" srcId="{AE2C8DE4-5D80-4749-813B-2CC77DCDBE58}" destId="{9D7A0931-BB85-4B67-86E3-E258CCC08DA8}" srcOrd="5" destOrd="0" presId="urn:microsoft.com/office/officeart/2005/8/layout/radial1"/>
    <dgm:cxn modelId="{0061DA16-FA71-470C-B103-49CD810FA6D2}" type="presParOf" srcId="{9D7A0931-BB85-4B67-86E3-E258CCC08DA8}" destId="{78766B99-1A05-41EE-949D-DDD3720A8922}" srcOrd="0" destOrd="0" presId="urn:microsoft.com/office/officeart/2005/8/layout/radial1"/>
    <dgm:cxn modelId="{5164FDFC-07BF-4CCD-9FB7-B0A63061FEFB}" type="presParOf" srcId="{AE2C8DE4-5D80-4749-813B-2CC77DCDBE58}" destId="{33FB85C8-A962-4C30-B520-BC23DF22F27A}" srcOrd="6" destOrd="0" presId="urn:microsoft.com/office/officeart/2005/8/layout/radial1"/>
    <dgm:cxn modelId="{53DEFFB4-F416-405B-B40A-4D88AEEA55A4}" type="presParOf" srcId="{AE2C8DE4-5D80-4749-813B-2CC77DCDBE58}" destId="{BA2879D1-C4CA-439F-852D-18563A4FF50E}" srcOrd="7" destOrd="0" presId="urn:microsoft.com/office/officeart/2005/8/layout/radial1"/>
    <dgm:cxn modelId="{28F0E033-FF64-4EBE-AAB7-CC5683AFD843}" type="presParOf" srcId="{BA2879D1-C4CA-439F-852D-18563A4FF50E}" destId="{119B1E99-1A8E-4756-94E4-C766BC8B994B}" srcOrd="0" destOrd="0" presId="urn:microsoft.com/office/officeart/2005/8/layout/radial1"/>
    <dgm:cxn modelId="{14B2BC60-472E-47AE-B3D5-9EC8535E86F5}" type="presParOf" srcId="{AE2C8DE4-5D80-4749-813B-2CC77DCDBE58}" destId="{2AF1CE29-9663-483B-B5A3-284FBA6EC21F}" srcOrd="8" destOrd="0" presId="urn:microsoft.com/office/officeart/2005/8/layout/radia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4B4123A-53C2-41D8-84C2-CE82F3C1D127}" type="doc">
      <dgm:prSet loTypeId="urn:microsoft.com/office/officeart/2005/8/layout/vList5" loCatId="list" qsTypeId="urn:microsoft.com/office/officeart/2005/8/quickstyle/simple4" qsCatId="simple" csTypeId="urn:microsoft.com/office/officeart/2005/8/colors/accent0_3" csCatId="mainScheme" phldr="1"/>
      <dgm:spPr/>
      <dgm:t>
        <a:bodyPr/>
        <a:lstStyle/>
        <a:p>
          <a:endParaRPr lang="en-US"/>
        </a:p>
      </dgm:t>
    </dgm:pt>
    <dgm:pt modelId="{672A78AC-A36F-41B1-9826-C9417B2ACA48}">
      <dgm:prSet phldrT="[Text]" custT="1"/>
      <dgm:spPr/>
      <dgm:t>
        <a:bodyPr/>
        <a:lstStyle/>
        <a:p>
          <a:r>
            <a:rPr lang="en-US" sz="2800" dirty="0"/>
            <a:t>Weaknesses</a:t>
          </a:r>
        </a:p>
      </dgm:t>
    </dgm:pt>
    <dgm:pt modelId="{DD3C2D57-5AE5-42C1-B7F8-1D6EBE17395D}" type="parTrans" cxnId="{C35757A1-F809-48B3-8710-FB0D81770178}">
      <dgm:prSet/>
      <dgm:spPr/>
      <dgm:t>
        <a:bodyPr/>
        <a:lstStyle/>
        <a:p>
          <a:endParaRPr lang="en-US"/>
        </a:p>
      </dgm:t>
    </dgm:pt>
    <dgm:pt modelId="{471C8AA5-56CE-40EB-BCB0-BE88F756B34F}" type="sibTrans" cxnId="{C35757A1-F809-48B3-8710-FB0D81770178}">
      <dgm:prSet/>
      <dgm:spPr/>
      <dgm:t>
        <a:bodyPr/>
        <a:lstStyle/>
        <a:p>
          <a:endParaRPr lang="en-US"/>
        </a:p>
      </dgm:t>
    </dgm:pt>
    <dgm:pt modelId="{E7D60D53-45AB-4CDD-95EE-7F02E552BA5A}">
      <dgm:prSet phldrT="[Text]" custT="1"/>
      <dgm:spPr/>
      <dgm:t>
        <a:bodyPr/>
        <a:lstStyle/>
        <a:p>
          <a:pPr algn="just">
            <a:lnSpc>
              <a:spcPct val="150000"/>
            </a:lnSpc>
          </a:pPr>
          <a:r>
            <a:rPr lang="en-GB" sz="2200" dirty="0">
              <a:latin typeface="Times New Roman" panose="02020603050405020304" pitchFamily="18" charset="0"/>
              <a:cs typeface="Times New Roman" panose="02020603050405020304" pitchFamily="18" charset="0"/>
            </a:rPr>
            <a:t>Lacking the timely action and lack of confidence affects to make decision properly and create problems while combating in the market and performance would be reduced. </a:t>
          </a:r>
          <a:endParaRPr lang="en-US" sz="2200" dirty="0">
            <a:latin typeface="Times New Roman" panose="02020603050405020304" pitchFamily="18" charset="0"/>
            <a:cs typeface="Times New Roman" panose="02020603050405020304" pitchFamily="18" charset="0"/>
          </a:endParaRPr>
        </a:p>
      </dgm:t>
    </dgm:pt>
    <dgm:pt modelId="{AC9D0435-17C8-47ED-88C2-26877E2C35AD}" type="parTrans" cxnId="{D59CA8A8-F103-4B55-A184-59BF1FD62489}">
      <dgm:prSet/>
      <dgm:spPr/>
      <dgm:t>
        <a:bodyPr/>
        <a:lstStyle/>
        <a:p>
          <a:endParaRPr lang="en-US"/>
        </a:p>
      </dgm:t>
    </dgm:pt>
    <dgm:pt modelId="{73DF5DB3-B456-44BA-9A59-CFE8BAEB1B18}" type="sibTrans" cxnId="{D59CA8A8-F103-4B55-A184-59BF1FD62489}">
      <dgm:prSet/>
      <dgm:spPr/>
      <dgm:t>
        <a:bodyPr/>
        <a:lstStyle/>
        <a:p>
          <a:endParaRPr lang="en-US"/>
        </a:p>
      </dgm:t>
    </dgm:pt>
    <dgm:pt modelId="{707D650B-D6BF-48D7-9827-0B03B0DEE234}">
      <dgm:prSet phldrT="[Text]" custT="1"/>
      <dgm:spPr/>
      <dgm:t>
        <a:bodyPr/>
        <a:lstStyle/>
        <a:p>
          <a:r>
            <a:rPr lang="en-US" sz="2800" dirty="0"/>
            <a:t>Opportunities</a:t>
          </a:r>
        </a:p>
      </dgm:t>
    </dgm:pt>
    <dgm:pt modelId="{6F43096B-69CC-4C3C-8ACE-1AAAE2D05DF4}" type="parTrans" cxnId="{D05AC870-5BA7-4C58-83F6-7A4B66FF7FBD}">
      <dgm:prSet/>
      <dgm:spPr/>
      <dgm:t>
        <a:bodyPr/>
        <a:lstStyle/>
        <a:p>
          <a:endParaRPr lang="en-US"/>
        </a:p>
      </dgm:t>
    </dgm:pt>
    <dgm:pt modelId="{61141AFB-022C-46F8-BD9E-5E0AAC6FD6AA}" type="sibTrans" cxnId="{D05AC870-5BA7-4C58-83F6-7A4B66FF7FBD}">
      <dgm:prSet/>
      <dgm:spPr/>
      <dgm:t>
        <a:bodyPr/>
        <a:lstStyle/>
        <a:p>
          <a:endParaRPr lang="en-US"/>
        </a:p>
      </dgm:t>
    </dgm:pt>
    <dgm:pt modelId="{80D13D41-8B39-4AE6-A0A8-75D1A29D7BD3}">
      <dgm:prSet phldrT="[Text]" custT="1"/>
      <dgm:spPr/>
      <dgm:t>
        <a:bodyPr/>
        <a:lstStyle/>
        <a:p>
          <a:pPr algn="just">
            <a:lnSpc>
              <a:spcPct val="150000"/>
            </a:lnSpc>
          </a:pPr>
          <a:r>
            <a:rPr lang="en-GB" sz="2200" noProof="0" dirty="0">
              <a:latin typeface="Times New Roman" panose="02020603050405020304" pitchFamily="18" charset="0"/>
              <a:cs typeface="Times New Roman" panose="02020603050405020304" pitchFamily="18" charset="0"/>
            </a:rPr>
            <a:t>Use of technologies and exploring talent supports to build a career of the HR and various skills would be explored in the workplace and performance can be enhanced </a:t>
          </a:r>
          <a:r>
            <a:rPr lang="en-GB" sz="2200" dirty="0">
              <a:latin typeface="Times New Roman" panose="02020603050405020304" pitchFamily="18" charset="0"/>
              <a:cs typeface="Times New Roman" panose="02020603050405020304" pitchFamily="18" charset="0"/>
            </a:rPr>
            <a:t>(Steffen, 2017)</a:t>
          </a:r>
          <a:r>
            <a:rPr lang="en-GB" sz="2200" noProof="0" dirty="0">
              <a:latin typeface="Times New Roman" panose="02020603050405020304" pitchFamily="18" charset="0"/>
              <a:cs typeface="Times New Roman" panose="02020603050405020304" pitchFamily="18" charset="0"/>
            </a:rPr>
            <a:t>.</a:t>
          </a:r>
        </a:p>
      </dgm:t>
    </dgm:pt>
    <dgm:pt modelId="{EF5F067D-9E02-4F3C-85C2-C5761A491A6D}" type="parTrans" cxnId="{315F8DA6-1BBA-4E41-A28A-A064F6541A9F}">
      <dgm:prSet/>
      <dgm:spPr/>
      <dgm:t>
        <a:bodyPr/>
        <a:lstStyle/>
        <a:p>
          <a:endParaRPr lang="en-US"/>
        </a:p>
      </dgm:t>
    </dgm:pt>
    <dgm:pt modelId="{19CB7779-A15D-4776-B1BB-FE5F816BDCB5}" type="sibTrans" cxnId="{315F8DA6-1BBA-4E41-A28A-A064F6541A9F}">
      <dgm:prSet/>
      <dgm:spPr/>
      <dgm:t>
        <a:bodyPr/>
        <a:lstStyle/>
        <a:p>
          <a:endParaRPr lang="en-US"/>
        </a:p>
      </dgm:t>
    </dgm:pt>
    <dgm:pt modelId="{0109719C-BE7F-4735-B475-DA74ABBF2034}">
      <dgm:prSet phldrT="[Text]" custT="1"/>
      <dgm:spPr/>
      <dgm:t>
        <a:bodyPr/>
        <a:lstStyle/>
        <a:p>
          <a:r>
            <a:rPr lang="en-US" sz="2800" dirty="0"/>
            <a:t>Threats</a:t>
          </a:r>
        </a:p>
      </dgm:t>
    </dgm:pt>
    <dgm:pt modelId="{1A889944-634E-4BF9-A0D1-7BA9A11633B6}" type="parTrans" cxnId="{4B6E254C-454A-4DDE-8812-A0C6745E74A6}">
      <dgm:prSet/>
      <dgm:spPr/>
      <dgm:t>
        <a:bodyPr/>
        <a:lstStyle/>
        <a:p>
          <a:endParaRPr lang="en-US"/>
        </a:p>
      </dgm:t>
    </dgm:pt>
    <dgm:pt modelId="{3BF9993A-9EE5-47A1-8EC5-68F64C0DB4DB}" type="sibTrans" cxnId="{4B6E254C-454A-4DDE-8812-A0C6745E74A6}">
      <dgm:prSet/>
      <dgm:spPr/>
      <dgm:t>
        <a:bodyPr/>
        <a:lstStyle/>
        <a:p>
          <a:endParaRPr lang="en-US"/>
        </a:p>
      </dgm:t>
    </dgm:pt>
    <dgm:pt modelId="{D93D8AA0-6A53-44A4-9DD1-CD131E70C33D}">
      <dgm:prSet phldrT="[Text]" custT="1"/>
      <dgm:spPr/>
      <dgm:t>
        <a:bodyPr/>
        <a:lstStyle/>
        <a:p>
          <a:pPr algn="just">
            <a:lnSpc>
              <a:spcPct val="150000"/>
            </a:lnSpc>
          </a:pPr>
          <a:r>
            <a:rPr lang="en-GB" sz="2200" dirty="0">
              <a:latin typeface="Times New Roman" panose="02020603050405020304" pitchFamily="18" charset="0"/>
              <a:cs typeface="Times New Roman" panose="02020603050405020304" pitchFamily="18" charset="0"/>
            </a:rPr>
            <a:t>The unpredictable future conditions can create negative impact on the decision-making of the HR and job uncertainty makes them worried and performance can be reduced.</a:t>
          </a:r>
          <a:endParaRPr lang="en-US" sz="2200" dirty="0">
            <a:latin typeface="Times New Roman" panose="02020603050405020304" pitchFamily="18" charset="0"/>
            <a:cs typeface="Times New Roman" panose="02020603050405020304" pitchFamily="18" charset="0"/>
          </a:endParaRPr>
        </a:p>
      </dgm:t>
    </dgm:pt>
    <dgm:pt modelId="{22C9D3CD-51D8-4BB6-B4CD-C211FB84C6C5}" type="parTrans" cxnId="{3E7C71AC-3BF1-4DDE-B59F-8B8B598341E5}">
      <dgm:prSet/>
      <dgm:spPr/>
      <dgm:t>
        <a:bodyPr/>
        <a:lstStyle/>
        <a:p>
          <a:endParaRPr lang="en-US"/>
        </a:p>
      </dgm:t>
    </dgm:pt>
    <dgm:pt modelId="{B302145A-60EA-4ABB-AF5A-D393D02AA79A}" type="sibTrans" cxnId="{3E7C71AC-3BF1-4DDE-B59F-8B8B598341E5}">
      <dgm:prSet/>
      <dgm:spPr/>
      <dgm:t>
        <a:bodyPr/>
        <a:lstStyle/>
        <a:p>
          <a:endParaRPr lang="en-US"/>
        </a:p>
      </dgm:t>
    </dgm:pt>
    <dgm:pt modelId="{36D015D7-B6E0-45A1-AC50-DA51ED3072E2}" type="pres">
      <dgm:prSet presAssocID="{F4B4123A-53C2-41D8-84C2-CE82F3C1D127}" presName="Name0" presStyleCnt="0">
        <dgm:presLayoutVars>
          <dgm:dir/>
          <dgm:animLvl val="lvl"/>
          <dgm:resizeHandles val="exact"/>
        </dgm:presLayoutVars>
      </dgm:prSet>
      <dgm:spPr/>
    </dgm:pt>
    <dgm:pt modelId="{96671FAF-65B0-4596-AB62-DC2C9FDFDD6E}" type="pres">
      <dgm:prSet presAssocID="{672A78AC-A36F-41B1-9826-C9417B2ACA48}" presName="linNode" presStyleCnt="0"/>
      <dgm:spPr/>
    </dgm:pt>
    <dgm:pt modelId="{1A775A4D-9170-4B67-B6C6-3D3387459458}" type="pres">
      <dgm:prSet presAssocID="{672A78AC-A36F-41B1-9826-C9417B2ACA48}" presName="parentText" presStyleLbl="node1" presStyleIdx="0" presStyleCnt="3" custScaleY="73729">
        <dgm:presLayoutVars>
          <dgm:chMax val="1"/>
          <dgm:bulletEnabled val="1"/>
        </dgm:presLayoutVars>
      </dgm:prSet>
      <dgm:spPr/>
    </dgm:pt>
    <dgm:pt modelId="{2FB83994-7FBA-4B52-BF86-E172E08BC333}" type="pres">
      <dgm:prSet presAssocID="{672A78AC-A36F-41B1-9826-C9417B2ACA48}" presName="descendantText" presStyleLbl="alignAccFollowNode1" presStyleIdx="0" presStyleCnt="3" custLinFactNeighborX="0">
        <dgm:presLayoutVars>
          <dgm:bulletEnabled val="1"/>
        </dgm:presLayoutVars>
      </dgm:prSet>
      <dgm:spPr/>
    </dgm:pt>
    <dgm:pt modelId="{2A7598B9-87CF-4222-8E4E-A7B1044ACE96}" type="pres">
      <dgm:prSet presAssocID="{471C8AA5-56CE-40EB-BCB0-BE88F756B34F}" presName="sp" presStyleCnt="0"/>
      <dgm:spPr/>
    </dgm:pt>
    <dgm:pt modelId="{1E718576-C0DC-482F-B617-2EB627B77354}" type="pres">
      <dgm:prSet presAssocID="{707D650B-D6BF-48D7-9827-0B03B0DEE234}" presName="linNode" presStyleCnt="0"/>
      <dgm:spPr/>
    </dgm:pt>
    <dgm:pt modelId="{AB6CE48D-7A95-4F35-84A5-10A9F181A95F}" type="pres">
      <dgm:prSet presAssocID="{707D650B-D6BF-48D7-9827-0B03B0DEE234}" presName="parentText" presStyleLbl="node1" presStyleIdx="1" presStyleCnt="3" custScaleY="74814">
        <dgm:presLayoutVars>
          <dgm:chMax val="1"/>
          <dgm:bulletEnabled val="1"/>
        </dgm:presLayoutVars>
      </dgm:prSet>
      <dgm:spPr/>
    </dgm:pt>
    <dgm:pt modelId="{630D421F-9B95-4024-8EC7-983D48A92F85}" type="pres">
      <dgm:prSet presAssocID="{707D650B-D6BF-48D7-9827-0B03B0DEE234}" presName="descendantText" presStyleLbl="alignAccFollowNode1" presStyleIdx="1" presStyleCnt="3" custLinFactNeighborX="0" custLinFactNeighborY="0">
        <dgm:presLayoutVars>
          <dgm:bulletEnabled val="1"/>
        </dgm:presLayoutVars>
      </dgm:prSet>
      <dgm:spPr/>
    </dgm:pt>
    <dgm:pt modelId="{B2B9C5C5-DD24-4FDD-98A7-AE6FC776DA79}" type="pres">
      <dgm:prSet presAssocID="{61141AFB-022C-46F8-BD9E-5E0AAC6FD6AA}" presName="sp" presStyleCnt="0"/>
      <dgm:spPr/>
    </dgm:pt>
    <dgm:pt modelId="{6B2189E8-A80B-47A4-B6D3-61B42865860A}" type="pres">
      <dgm:prSet presAssocID="{0109719C-BE7F-4735-B475-DA74ABBF2034}" presName="linNode" presStyleCnt="0"/>
      <dgm:spPr/>
    </dgm:pt>
    <dgm:pt modelId="{9D929AED-1364-413F-ADD5-2E3F9C1C98F3}" type="pres">
      <dgm:prSet presAssocID="{0109719C-BE7F-4735-B475-DA74ABBF2034}" presName="parentText" presStyleLbl="node1" presStyleIdx="2" presStyleCnt="3" custScaleY="70231">
        <dgm:presLayoutVars>
          <dgm:chMax val="1"/>
          <dgm:bulletEnabled val="1"/>
        </dgm:presLayoutVars>
      </dgm:prSet>
      <dgm:spPr/>
    </dgm:pt>
    <dgm:pt modelId="{EE998A4B-5AD6-4BF1-8D13-2E262BFB9879}" type="pres">
      <dgm:prSet presAssocID="{0109719C-BE7F-4735-B475-DA74ABBF2034}" presName="descendantText" presStyleLbl="alignAccFollowNode1" presStyleIdx="2" presStyleCnt="3">
        <dgm:presLayoutVars>
          <dgm:bulletEnabled val="1"/>
        </dgm:presLayoutVars>
      </dgm:prSet>
      <dgm:spPr/>
    </dgm:pt>
  </dgm:ptLst>
  <dgm:cxnLst>
    <dgm:cxn modelId="{92FB400A-95EA-4C18-B340-CCA6FF52E1B3}" type="presOf" srcId="{F4B4123A-53C2-41D8-84C2-CE82F3C1D127}" destId="{36D015D7-B6E0-45A1-AC50-DA51ED3072E2}" srcOrd="0" destOrd="0" presId="urn:microsoft.com/office/officeart/2005/8/layout/vList5"/>
    <dgm:cxn modelId="{20E8F33C-060E-4F01-83F0-86C51699E893}" type="presOf" srcId="{0109719C-BE7F-4735-B475-DA74ABBF2034}" destId="{9D929AED-1364-413F-ADD5-2E3F9C1C98F3}" srcOrd="0" destOrd="0" presId="urn:microsoft.com/office/officeart/2005/8/layout/vList5"/>
    <dgm:cxn modelId="{5D42BE5F-C797-4043-86F5-58AB9FD50B7A}" type="presOf" srcId="{E7D60D53-45AB-4CDD-95EE-7F02E552BA5A}" destId="{2FB83994-7FBA-4B52-BF86-E172E08BC333}" srcOrd="0" destOrd="0" presId="urn:microsoft.com/office/officeart/2005/8/layout/vList5"/>
    <dgm:cxn modelId="{4B6E254C-454A-4DDE-8812-A0C6745E74A6}" srcId="{F4B4123A-53C2-41D8-84C2-CE82F3C1D127}" destId="{0109719C-BE7F-4735-B475-DA74ABBF2034}" srcOrd="2" destOrd="0" parTransId="{1A889944-634E-4BF9-A0D1-7BA9A11633B6}" sibTransId="{3BF9993A-9EE5-47A1-8EC5-68F64C0DB4DB}"/>
    <dgm:cxn modelId="{D05AC870-5BA7-4C58-83F6-7A4B66FF7FBD}" srcId="{F4B4123A-53C2-41D8-84C2-CE82F3C1D127}" destId="{707D650B-D6BF-48D7-9827-0B03B0DEE234}" srcOrd="1" destOrd="0" parTransId="{6F43096B-69CC-4C3C-8ACE-1AAAE2D05DF4}" sibTransId="{61141AFB-022C-46F8-BD9E-5E0AAC6FD6AA}"/>
    <dgm:cxn modelId="{38DAC958-A458-47D9-86FA-E4495E32074A}" type="presOf" srcId="{672A78AC-A36F-41B1-9826-C9417B2ACA48}" destId="{1A775A4D-9170-4B67-B6C6-3D3387459458}" srcOrd="0" destOrd="0" presId="urn:microsoft.com/office/officeart/2005/8/layout/vList5"/>
    <dgm:cxn modelId="{0D172D87-1CD8-4829-8754-9E68120AA16A}" type="presOf" srcId="{D93D8AA0-6A53-44A4-9DD1-CD131E70C33D}" destId="{EE998A4B-5AD6-4BF1-8D13-2E262BFB9879}" srcOrd="0" destOrd="0" presId="urn:microsoft.com/office/officeart/2005/8/layout/vList5"/>
    <dgm:cxn modelId="{C35757A1-F809-48B3-8710-FB0D81770178}" srcId="{F4B4123A-53C2-41D8-84C2-CE82F3C1D127}" destId="{672A78AC-A36F-41B1-9826-C9417B2ACA48}" srcOrd="0" destOrd="0" parTransId="{DD3C2D57-5AE5-42C1-B7F8-1D6EBE17395D}" sibTransId="{471C8AA5-56CE-40EB-BCB0-BE88F756B34F}"/>
    <dgm:cxn modelId="{315F8DA6-1BBA-4E41-A28A-A064F6541A9F}" srcId="{707D650B-D6BF-48D7-9827-0B03B0DEE234}" destId="{80D13D41-8B39-4AE6-A0A8-75D1A29D7BD3}" srcOrd="0" destOrd="0" parTransId="{EF5F067D-9E02-4F3C-85C2-C5761A491A6D}" sibTransId="{19CB7779-A15D-4776-B1BB-FE5F816BDCB5}"/>
    <dgm:cxn modelId="{D59CA8A8-F103-4B55-A184-59BF1FD62489}" srcId="{672A78AC-A36F-41B1-9826-C9417B2ACA48}" destId="{E7D60D53-45AB-4CDD-95EE-7F02E552BA5A}" srcOrd="0" destOrd="0" parTransId="{AC9D0435-17C8-47ED-88C2-26877E2C35AD}" sibTransId="{73DF5DB3-B456-44BA-9A59-CFE8BAEB1B18}"/>
    <dgm:cxn modelId="{3E7C71AC-3BF1-4DDE-B59F-8B8B598341E5}" srcId="{0109719C-BE7F-4735-B475-DA74ABBF2034}" destId="{D93D8AA0-6A53-44A4-9DD1-CD131E70C33D}" srcOrd="0" destOrd="0" parTransId="{22C9D3CD-51D8-4BB6-B4CD-C211FB84C6C5}" sibTransId="{B302145A-60EA-4ABB-AF5A-D393D02AA79A}"/>
    <dgm:cxn modelId="{9F641CC0-9E5C-4F7D-9145-F4F11A7FEEC1}" type="presOf" srcId="{707D650B-D6BF-48D7-9827-0B03B0DEE234}" destId="{AB6CE48D-7A95-4F35-84A5-10A9F181A95F}" srcOrd="0" destOrd="0" presId="urn:microsoft.com/office/officeart/2005/8/layout/vList5"/>
    <dgm:cxn modelId="{C85AC4FF-C464-4228-A2D1-4B0E7BD6D5C0}" type="presOf" srcId="{80D13D41-8B39-4AE6-A0A8-75D1A29D7BD3}" destId="{630D421F-9B95-4024-8EC7-983D48A92F85}" srcOrd="0" destOrd="0" presId="urn:microsoft.com/office/officeart/2005/8/layout/vList5"/>
    <dgm:cxn modelId="{B4A0DE97-5E55-4AE7-9B77-8B940BDC2C47}" type="presParOf" srcId="{36D015D7-B6E0-45A1-AC50-DA51ED3072E2}" destId="{96671FAF-65B0-4596-AB62-DC2C9FDFDD6E}" srcOrd="0" destOrd="0" presId="urn:microsoft.com/office/officeart/2005/8/layout/vList5"/>
    <dgm:cxn modelId="{472CDA78-7C25-4450-888A-C25FEECE327D}" type="presParOf" srcId="{96671FAF-65B0-4596-AB62-DC2C9FDFDD6E}" destId="{1A775A4D-9170-4B67-B6C6-3D3387459458}" srcOrd="0" destOrd="0" presId="urn:microsoft.com/office/officeart/2005/8/layout/vList5"/>
    <dgm:cxn modelId="{35AA573A-8D38-488B-A034-A06ACC64F6DD}" type="presParOf" srcId="{96671FAF-65B0-4596-AB62-DC2C9FDFDD6E}" destId="{2FB83994-7FBA-4B52-BF86-E172E08BC333}" srcOrd="1" destOrd="0" presId="urn:microsoft.com/office/officeart/2005/8/layout/vList5"/>
    <dgm:cxn modelId="{6ED96BB6-524F-4267-9DD5-6938B5124900}" type="presParOf" srcId="{36D015D7-B6E0-45A1-AC50-DA51ED3072E2}" destId="{2A7598B9-87CF-4222-8E4E-A7B1044ACE96}" srcOrd="1" destOrd="0" presId="urn:microsoft.com/office/officeart/2005/8/layout/vList5"/>
    <dgm:cxn modelId="{F9740425-BDCB-4A3A-84A6-E636B841201B}" type="presParOf" srcId="{36D015D7-B6E0-45A1-AC50-DA51ED3072E2}" destId="{1E718576-C0DC-482F-B617-2EB627B77354}" srcOrd="2" destOrd="0" presId="urn:microsoft.com/office/officeart/2005/8/layout/vList5"/>
    <dgm:cxn modelId="{2D4CC22E-15C1-4412-9D73-7809279042C5}" type="presParOf" srcId="{1E718576-C0DC-482F-B617-2EB627B77354}" destId="{AB6CE48D-7A95-4F35-84A5-10A9F181A95F}" srcOrd="0" destOrd="0" presId="urn:microsoft.com/office/officeart/2005/8/layout/vList5"/>
    <dgm:cxn modelId="{26A9610B-B7D6-474F-859A-0C31FAB6C5F1}" type="presParOf" srcId="{1E718576-C0DC-482F-B617-2EB627B77354}" destId="{630D421F-9B95-4024-8EC7-983D48A92F85}" srcOrd="1" destOrd="0" presId="urn:microsoft.com/office/officeart/2005/8/layout/vList5"/>
    <dgm:cxn modelId="{21090BFD-4C6C-4638-9B2B-78500D589617}" type="presParOf" srcId="{36D015D7-B6E0-45A1-AC50-DA51ED3072E2}" destId="{B2B9C5C5-DD24-4FDD-98A7-AE6FC776DA79}" srcOrd="3" destOrd="0" presId="urn:microsoft.com/office/officeart/2005/8/layout/vList5"/>
    <dgm:cxn modelId="{8F57C302-EF6E-4DB6-A414-035D1CED17C4}" type="presParOf" srcId="{36D015D7-B6E0-45A1-AC50-DA51ED3072E2}" destId="{6B2189E8-A80B-47A4-B6D3-61B42865860A}" srcOrd="4" destOrd="0" presId="urn:microsoft.com/office/officeart/2005/8/layout/vList5"/>
    <dgm:cxn modelId="{690D7CC1-A789-43E3-8CEC-35445031D7F2}" type="presParOf" srcId="{6B2189E8-A80B-47A4-B6D3-61B42865860A}" destId="{9D929AED-1364-413F-ADD5-2E3F9C1C98F3}" srcOrd="0" destOrd="0" presId="urn:microsoft.com/office/officeart/2005/8/layout/vList5"/>
    <dgm:cxn modelId="{411F9CE9-064C-43FA-B21A-F95C92EC6908}" type="presParOf" srcId="{6B2189E8-A80B-47A4-B6D3-61B42865860A}" destId="{EE998A4B-5AD6-4BF1-8D13-2E262BFB9879}"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793B053-5E30-42DC-9300-D435618B80FC}"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8AAC7490-FD89-4FB8-8A78-87ED222F9EEB}">
      <dgm:prSet/>
      <dgm:spPr/>
      <dgm:t>
        <a:bodyPr/>
        <a:lstStyle/>
        <a:p>
          <a:r>
            <a:rPr lang="en-GB" b="1"/>
            <a:t>Stay Current</a:t>
          </a:r>
          <a:endParaRPr lang="en-SG"/>
        </a:p>
      </dgm:t>
    </dgm:pt>
    <dgm:pt modelId="{BF1AFA43-B785-4623-A8FE-8E1449DF1728}" type="parTrans" cxnId="{971F853A-3228-497A-93C1-AB95C44854FE}">
      <dgm:prSet/>
      <dgm:spPr/>
      <dgm:t>
        <a:bodyPr/>
        <a:lstStyle/>
        <a:p>
          <a:endParaRPr lang="en-US"/>
        </a:p>
      </dgm:t>
    </dgm:pt>
    <dgm:pt modelId="{2E5054C3-34F3-4528-BD40-620695A1AE70}" type="sibTrans" cxnId="{971F853A-3228-497A-93C1-AB95C44854FE}">
      <dgm:prSet/>
      <dgm:spPr/>
      <dgm:t>
        <a:bodyPr/>
        <a:lstStyle/>
        <a:p>
          <a:endParaRPr lang="en-US"/>
        </a:p>
      </dgm:t>
    </dgm:pt>
    <dgm:pt modelId="{0F5A04F3-A7A4-425C-860B-FE742BB55AB7}">
      <dgm:prSet/>
      <dgm:spPr/>
      <dgm:t>
        <a:bodyPr/>
        <a:lstStyle/>
        <a:p>
          <a:r>
            <a:rPr lang="en-GB" b="1"/>
            <a:t>Balance Criticism</a:t>
          </a:r>
          <a:endParaRPr lang="en-SG"/>
        </a:p>
      </dgm:t>
    </dgm:pt>
    <dgm:pt modelId="{22CC030D-C976-42E4-83F7-D5177484977D}" type="parTrans" cxnId="{2E8B5BE2-AE08-49E4-A6EC-02CB84EF3E42}">
      <dgm:prSet/>
      <dgm:spPr/>
      <dgm:t>
        <a:bodyPr/>
        <a:lstStyle/>
        <a:p>
          <a:endParaRPr lang="en-US"/>
        </a:p>
      </dgm:t>
    </dgm:pt>
    <dgm:pt modelId="{7AF2C10A-9800-4A71-9F1B-87BC810620F0}" type="sibTrans" cxnId="{2E8B5BE2-AE08-49E4-A6EC-02CB84EF3E42}">
      <dgm:prSet/>
      <dgm:spPr/>
      <dgm:t>
        <a:bodyPr/>
        <a:lstStyle/>
        <a:p>
          <a:endParaRPr lang="en-US"/>
        </a:p>
      </dgm:t>
    </dgm:pt>
    <dgm:pt modelId="{D0377DC5-6A74-482B-80C5-371914341146}">
      <dgm:prSet/>
      <dgm:spPr/>
      <dgm:t>
        <a:bodyPr/>
        <a:lstStyle/>
        <a:p>
          <a:r>
            <a:rPr lang="en-GB" b="1"/>
            <a:t>Offering regular feedback</a:t>
          </a:r>
          <a:endParaRPr lang="en-SG"/>
        </a:p>
      </dgm:t>
    </dgm:pt>
    <dgm:pt modelId="{5CA8090B-C033-4301-8628-9B654B5E6343}" type="parTrans" cxnId="{45F7318C-9E28-42F8-A855-C781289335A0}">
      <dgm:prSet/>
      <dgm:spPr/>
      <dgm:t>
        <a:bodyPr/>
        <a:lstStyle/>
        <a:p>
          <a:endParaRPr lang="en-US"/>
        </a:p>
      </dgm:t>
    </dgm:pt>
    <dgm:pt modelId="{67DC01B7-87B9-4915-BB23-567FDC976F0A}" type="sibTrans" cxnId="{45F7318C-9E28-42F8-A855-C781289335A0}">
      <dgm:prSet/>
      <dgm:spPr/>
      <dgm:t>
        <a:bodyPr/>
        <a:lstStyle/>
        <a:p>
          <a:endParaRPr lang="en-US"/>
        </a:p>
      </dgm:t>
    </dgm:pt>
    <dgm:pt modelId="{1638F6AD-AA45-4D93-BD64-13AB63E498C2}" type="pres">
      <dgm:prSet presAssocID="{7793B053-5E30-42DC-9300-D435618B80FC}" presName="linear" presStyleCnt="0">
        <dgm:presLayoutVars>
          <dgm:dir/>
          <dgm:animLvl val="lvl"/>
          <dgm:resizeHandles val="exact"/>
        </dgm:presLayoutVars>
      </dgm:prSet>
      <dgm:spPr/>
    </dgm:pt>
    <dgm:pt modelId="{0E23D649-96EF-4215-B9BB-C554712394B6}" type="pres">
      <dgm:prSet presAssocID="{8AAC7490-FD89-4FB8-8A78-87ED222F9EEB}" presName="parentLin" presStyleCnt="0"/>
      <dgm:spPr/>
    </dgm:pt>
    <dgm:pt modelId="{04B56D74-87C0-454E-B671-FADD5AABB6AA}" type="pres">
      <dgm:prSet presAssocID="{8AAC7490-FD89-4FB8-8A78-87ED222F9EEB}" presName="parentLeftMargin" presStyleLbl="node1" presStyleIdx="0" presStyleCnt="3"/>
      <dgm:spPr/>
    </dgm:pt>
    <dgm:pt modelId="{299BDBE3-73A8-425C-8168-4968E3E4B96C}" type="pres">
      <dgm:prSet presAssocID="{8AAC7490-FD89-4FB8-8A78-87ED222F9EEB}" presName="parentText" presStyleLbl="node1" presStyleIdx="0" presStyleCnt="3">
        <dgm:presLayoutVars>
          <dgm:chMax val="0"/>
          <dgm:bulletEnabled val="1"/>
        </dgm:presLayoutVars>
      </dgm:prSet>
      <dgm:spPr/>
    </dgm:pt>
    <dgm:pt modelId="{1C1D153B-E7C9-4D28-B920-0635E2CA2137}" type="pres">
      <dgm:prSet presAssocID="{8AAC7490-FD89-4FB8-8A78-87ED222F9EEB}" presName="negativeSpace" presStyleCnt="0"/>
      <dgm:spPr/>
    </dgm:pt>
    <dgm:pt modelId="{31D299C4-63F1-4746-A597-A64B6E2933D3}" type="pres">
      <dgm:prSet presAssocID="{8AAC7490-FD89-4FB8-8A78-87ED222F9EEB}" presName="childText" presStyleLbl="conFgAcc1" presStyleIdx="0" presStyleCnt="3">
        <dgm:presLayoutVars>
          <dgm:bulletEnabled val="1"/>
        </dgm:presLayoutVars>
      </dgm:prSet>
      <dgm:spPr/>
    </dgm:pt>
    <dgm:pt modelId="{2C4D5103-AEBB-461D-A887-6BC18163B326}" type="pres">
      <dgm:prSet presAssocID="{2E5054C3-34F3-4528-BD40-620695A1AE70}" presName="spaceBetweenRectangles" presStyleCnt="0"/>
      <dgm:spPr/>
    </dgm:pt>
    <dgm:pt modelId="{B4978113-6DFA-4147-920D-DE7E040695A9}" type="pres">
      <dgm:prSet presAssocID="{0F5A04F3-A7A4-425C-860B-FE742BB55AB7}" presName="parentLin" presStyleCnt="0"/>
      <dgm:spPr/>
    </dgm:pt>
    <dgm:pt modelId="{3EA07037-3730-4D3C-A867-DDABC06BA305}" type="pres">
      <dgm:prSet presAssocID="{0F5A04F3-A7A4-425C-860B-FE742BB55AB7}" presName="parentLeftMargin" presStyleLbl="node1" presStyleIdx="0" presStyleCnt="3"/>
      <dgm:spPr/>
    </dgm:pt>
    <dgm:pt modelId="{D48775FD-766E-43D2-AFB6-E2B2B0D824A2}" type="pres">
      <dgm:prSet presAssocID="{0F5A04F3-A7A4-425C-860B-FE742BB55AB7}" presName="parentText" presStyleLbl="node1" presStyleIdx="1" presStyleCnt="3">
        <dgm:presLayoutVars>
          <dgm:chMax val="0"/>
          <dgm:bulletEnabled val="1"/>
        </dgm:presLayoutVars>
      </dgm:prSet>
      <dgm:spPr/>
    </dgm:pt>
    <dgm:pt modelId="{EE3BF1B5-95EE-444C-B9A0-1309037EBDD2}" type="pres">
      <dgm:prSet presAssocID="{0F5A04F3-A7A4-425C-860B-FE742BB55AB7}" presName="negativeSpace" presStyleCnt="0"/>
      <dgm:spPr/>
    </dgm:pt>
    <dgm:pt modelId="{2048B43A-0018-45D1-A593-E176D89237E9}" type="pres">
      <dgm:prSet presAssocID="{0F5A04F3-A7A4-425C-860B-FE742BB55AB7}" presName="childText" presStyleLbl="conFgAcc1" presStyleIdx="1" presStyleCnt="3">
        <dgm:presLayoutVars>
          <dgm:bulletEnabled val="1"/>
        </dgm:presLayoutVars>
      </dgm:prSet>
      <dgm:spPr/>
    </dgm:pt>
    <dgm:pt modelId="{A9BB4E12-E915-4660-990E-97D4D4F96D29}" type="pres">
      <dgm:prSet presAssocID="{7AF2C10A-9800-4A71-9F1B-87BC810620F0}" presName="spaceBetweenRectangles" presStyleCnt="0"/>
      <dgm:spPr/>
    </dgm:pt>
    <dgm:pt modelId="{A07B088C-E8F1-4BA1-996D-61BF23E26285}" type="pres">
      <dgm:prSet presAssocID="{D0377DC5-6A74-482B-80C5-371914341146}" presName="parentLin" presStyleCnt="0"/>
      <dgm:spPr/>
    </dgm:pt>
    <dgm:pt modelId="{5F1E48D7-2288-42BA-85E4-3304B01E72B4}" type="pres">
      <dgm:prSet presAssocID="{D0377DC5-6A74-482B-80C5-371914341146}" presName="parentLeftMargin" presStyleLbl="node1" presStyleIdx="1" presStyleCnt="3"/>
      <dgm:spPr/>
    </dgm:pt>
    <dgm:pt modelId="{CC551364-134C-46A1-BAE4-5D668BB36F1C}" type="pres">
      <dgm:prSet presAssocID="{D0377DC5-6A74-482B-80C5-371914341146}" presName="parentText" presStyleLbl="node1" presStyleIdx="2" presStyleCnt="3">
        <dgm:presLayoutVars>
          <dgm:chMax val="0"/>
          <dgm:bulletEnabled val="1"/>
        </dgm:presLayoutVars>
      </dgm:prSet>
      <dgm:spPr/>
    </dgm:pt>
    <dgm:pt modelId="{7DF69718-3978-454D-B36D-79FA883EC7D8}" type="pres">
      <dgm:prSet presAssocID="{D0377DC5-6A74-482B-80C5-371914341146}" presName="negativeSpace" presStyleCnt="0"/>
      <dgm:spPr/>
    </dgm:pt>
    <dgm:pt modelId="{3BFD6B8F-AD28-4142-A8D5-DB27BC214654}" type="pres">
      <dgm:prSet presAssocID="{D0377DC5-6A74-482B-80C5-371914341146}" presName="childText" presStyleLbl="conFgAcc1" presStyleIdx="2" presStyleCnt="3">
        <dgm:presLayoutVars>
          <dgm:bulletEnabled val="1"/>
        </dgm:presLayoutVars>
      </dgm:prSet>
      <dgm:spPr/>
    </dgm:pt>
  </dgm:ptLst>
  <dgm:cxnLst>
    <dgm:cxn modelId="{971F853A-3228-497A-93C1-AB95C44854FE}" srcId="{7793B053-5E30-42DC-9300-D435618B80FC}" destId="{8AAC7490-FD89-4FB8-8A78-87ED222F9EEB}" srcOrd="0" destOrd="0" parTransId="{BF1AFA43-B785-4623-A8FE-8E1449DF1728}" sibTransId="{2E5054C3-34F3-4528-BD40-620695A1AE70}"/>
    <dgm:cxn modelId="{9CAE955E-5481-4F63-AD63-4B619242AE5E}" type="presOf" srcId="{D0377DC5-6A74-482B-80C5-371914341146}" destId="{5F1E48D7-2288-42BA-85E4-3304B01E72B4}" srcOrd="0" destOrd="0" presId="urn:microsoft.com/office/officeart/2005/8/layout/list1"/>
    <dgm:cxn modelId="{F146FA42-279F-4A94-91E0-05F0CA25C177}" type="presOf" srcId="{0F5A04F3-A7A4-425C-860B-FE742BB55AB7}" destId="{D48775FD-766E-43D2-AFB6-E2B2B0D824A2}" srcOrd="1" destOrd="0" presId="urn:microsoft.com/office/officeart/2005/8/layout/list1"/>
    <dgm:cxn modelId="{E8D36C86-D695-4917-86C3-2526B8AC7D71}" type="presOf" srcId="{8AAC7490-FD89-4FB8-8A78-87ED222F9EEB}" destId="{299BDBE3-73A8-425C-8168-4968E3E4B96C}" srcOrd="1" destOrd="0" presId="urn:microsoft.com/office/officeart/2005/8/layout/list1"/>
    <dgm:cxn modelId="{45F7318C-9E28-42F8-A855-C781289335A0}" srcId="{7793B053-5E30-42DC-9300-D435618B80FC}" destId="{D0377DC5-6A74-482B-80C5-371914341146}" srcOrd="2" destOrd="0" parTransId="{5CA8090B-C033-4301-8628-9B654B5E6343}" sibTransId="{67DC01B7-87B9-4915-BB23-567FDC976F0A}"/>
    <dgm:cxn modelId="{181BF4B9-71D3-41F9-A13C-7ACDDF5BA105}" type="presOf" srcId="{7793B053-5E30-42DC-9300-D435618B80FC}" destId="{1638F6AD-AA45-4D93-BD64-13AB63E498C2}" srcOrd="0" destOrd="0" presId="urn:microsoft.com/office/officeart/2005/8/layout/list1"/>
    <dgm:cxn modelId="{411953D9-6FE6-43E9-9474-EDB3EF060C03}" type="presOf" srcId="{0F5A04F3-A7A4-425C-860B-FE742BB55AB7}" destId="{3EA07037-3730-4D3C-A867-DDABC06BA305}" srcOrd="0" destOrd="0" presId="urn:microsoft.com/office/officeart/2005/8/layout/list1"/>
    <dgm:cxn modelId="{54E7AEE0-4878-4970-94E4-3A06BB8BEEC0}" type="presOf" srcId="{8AAC7490-FD89-4FB8-8A78-87ED222F9EEB}" destId="{04B56D74-87C0-454E-B671-FADD5AABB6AA}" srcOrd="0" destOrd="0" presId="urn:microsoft.com/office/officeart/2005/8/layout/list1"/>
    <dgm:cxn modelId="{2E8B5BE2-AE08-49E4-A6EC-02CB84EF3E42}" srcId="{7793B053-5E30-42DC-9300-D435618B80FC}" destId="{0F5A04F3-A7A4-425C-860B-FE742BB55AB7}" srcOrd="1" destOrd="0" parTransId="{22CC030D-C976-42E4-83F7-D5177484977D}" sibTransId="{7AF2C10A-9800-4A71-9F1B-87BC810620F0}"/>
    <dgm:cxn modelId="{9CC29FF4-6E5B-419B-85B2-6CF396E1B057}" type="presOf" srcId="{D0377DC5-6A74-482B-80C5-371914341146}" destId="{CC551364-134C-46A1-BAE4-5D668BB36F1C}" srcOrd="1" destOrd="0" presId="urn:microsoft.com/office/officeart/2005/8/layout/list1"/>
    <dgm:cxn modelId="{DDB7B561-BBD5-4ED4-82C1-19AEF76C74E6}" type="presParOf" srcId="{1638F6AD-AA45-4D93-BD64-13AB63E498C2}" destId="{0E23D649-96EF-4215-B9BB-C554712394B6}" srcOrd="0" destOrd="0" presId="urn:microsoft.com/office/officeart/2005/8/layout/list1"/>
    <dgm:cxn modelId="{B9591532-7802-4444-A52E-F7948016A085}" type="presParOf" srcId="{0E23D649-96EF-4215-B9BB-C554712394B6}" destId="{04B56D74-87C0-454E-B671-FADD5AABB6AA}" srcOrd="0" destOrd="0" presId="urn:microsoft.com/office/officeart/2005/8/layout/list1"/>
    <dgm:cxn modelId="{4BF941B1-C9E3-4332-AC79-D74AC20B4D7A}" type="presParOf" srcId="{0E23D649-96EF-4215-B9BB-C554712394B6}" destId="{299BDBE3-73A8-425C-8168-4968E3E4B96C}" srcOrd="1" destOrd="0" presId="urn:microsoft.com/office/officeart/2005/8/layout/list1"/>
    <dgm:cxn modelId="{B16BE4B9-44F3-430D-8643-4AEEEBAD1E25}" type="presParOf" srcId="{1638F6AD-AA45-4D93-BD64-13AB63E498C2}" destId="{1C1D153B-E7C9-4D28-B920-0635E2CA2137}" srcOrd="1" destOrd="0" presId="urn:microsoft.com/office/officeart/2005/8/layout/list1"/>
    <dgm:cxn modelId="{C7FE838A-E3E3-4EE0-BA8E-35F4E6F4D116}" type="presParOf" srcId="{1638F6AD-AA45-4D93-BD64-13AB63E498C2}" destId="{31D299C4-63F1-4746-A597-A64B6E2933D3}" srcOrd="2" destOrd="0" presId="urn:microsoft.com/office/officeart/2005/8/layout/list1"/>
    <dgm:cxn modelId="{3A749D2D-0879-40E2-AC77-ADED29391E3A}" type="presParOf" srcId="{1638F6AD-AA45-4D93-BD64-13AB63E498C2}" destId="{2C4D5103-AEBB-461D-A887-6BC18163B326}" srcOrd="3" destOrd="0" presId="urn:microsoft.com/office/officeart/2005/8/layout/list1"/>
    <dgm:cxn modelId="{0838BCFC-D254-47C5-92B6-2D2543C65626}" type="presParOf" srcId="{1638F6AD-AA45-4D93-BD64-13AB63E498C2}" destId="{B4978113-6DFA-4147-920D-DE7E040695A9}" srcOrd="4" destOrd="0" presId="urn:microsoft.com/office/officeart/2005/8/layout/list1"/>
    <dgm:cxn modelId="{B2A1F030-59F7-42C3-8165-350D1893CB53}" type="presParOf" srcId="{B4978113-6DFA-4147-920D-DE7E040695A9}" destId="{3EA07037-3730-4D3C-A867-DDABC06BA305}" srcOrd="0" destOrd="0" presId="urn:microsoft.com/office/officeart/2005/8/layout/list1"/>
    <dgm:cxn modelId="{61022BF4-881C-4FD0-B7EE-849AF10A81A1}" type="presParOf" srcId="{B4978113-6DFA-4147-920D-DE7E040695A9}" destId="{D48775FD-766E-43D2-AFB6-E2B2B0D824A2}" srcOrd="1" destOrd="0" presId="urn:microsoft.com/office/officeart/2005/8/layout/list1"/>
    <dgm:cxn modelId="{AF71689A-0CAD-46DB-89E7-2DB7C03F63C9}" type="presParOf" srcId="{1638F6AD-AA45-4D93-BD64-13AB63E498C2}" destId="{EE3BF1B5-95EE-444C-B9A0-1309037EBDD2}" srcOrd="5" destOrd="0" presId="urn:microsoft.com/office/officeart/2005/8/layout/list1"/>
    <dgm:cxn modelId="{F5CE98BA-8734-4EA5-8E98-092B29B415F6}" type="presParOf" srcId="{1638F6AD-AA45-4D93-BD64-13AB63E498C2}" destId="{2048B43A-0018-45D1-A593-E176D89237E9}" srcOrd="6" destOrd="0" presId="urn:microsoft.com/office/officeart/2005/8/layout/list1"/>
    <dgm:cxn modelId="{23E19BA4-D20B-49B5-9708-AE3716FF9454}" type="presParOf" srcId="{1638F6AD-AA45-4D93-BD64-13AB63E498C2}" destId="{A9BB4E12-E915-4660-990E-97D4D4F96D29}" srcOrd="7" destOrd="0" presId="urn:microsoft.com/office/officeart/2005/8/layout/list1"/>
    <dgm:cxn modelId="{8AF7F4A8-D401-453B-9CF1-F8EC2C527245}" type="presParOf" srcId="{1638F6AD-AA45-4D93-BD64-13AB63E498C2}" destId="{A07B088C-E8F1-4BA1-996D-61BF23E26285}" srcOrd="8" destOrd="0" presId="urn:microsoft.com/office/officeart/2005/8/layout/list1"/>
    <dgm:cxn modelId="{A95EA9E2-BA07-41E7-95A2-1290DC10A20A}" type="presParOf" srcId="{A07B088C-E8F1-4BA1-996D-61BF23E26285}" destId="{5F1E48D7-2288-42BA-85E4-3304B01E72B4}" srcOrd="0" destOrd="0" presId="urn:microsoft.com/office/officeart/2005/8/layout/list1"/>
    <dgm:cxn modelId="{13B47814-2918-472C-A710-7C988A21A797}" type="presParOf" srcId="{A07B088C-E8F1-4BA1-996D-61BF23E26285}" destId="{CC551364-134C-46A1-BAE4-5D668BB36F1C}" srcOrd="1" destOrd="0" presId="urn:microsoft.com/office/officeart/2005/8/layout/list1"/>
    <dgm:cxn modelId="{02E584F7-4A30-4F3A-A639-E3BFF587F9B4}" type="presParOf" srcId="{1638F6AD-AA45-4D93-BD64-13AB63E498C2}" destId="{7DF69718-3978-454D-B36D-79FA883EC7D8}" srcOrd="9" destOrd="0" presId="urn:microsoft.com/office/officeart/2005/8/layout/list1"/>
    <dgm:cxn modelId="{B579D1E8-87D8-44E2-B82C-867A9E114042}" type="presParOf" srcId="{1638F6AD-AA45-4D93-BD64-13AB63E498C2}" destId="{3BFD6B8F-AD28-4142-A8D5-DB27BC214654}"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7D2A791-2931-4460-A9C0-7A25C5E4AF8A}"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US"/>
        </a:p>
      </dgm:t>
    </dgm:pt>
    <dgm:pt modelId="{2A773387-BD37-4A21-A429-39010DEAEE9E}">
      <dgm:prSet/>
      <dgm:spPr/>
      <dgm:t>
        <a:bodyPr/>
        <a:lstStyle/>
        <a:p>
          <a:r>
            <a:rPr lang="en-GB" b="1"/>
            <a:t>Stay interviews</a:t>
          </a:r>
          <a:endParaRPr lang="en-SG"/>
        </a:p>
      </dgm:t>
    </dgm:pt>
    <dgm:pt modelId="{AB39AB5A-527F-4B9F-AE06-0D66F1D28A0C}" type="parTrans" cxnId="{8C68669C-08AA-4B68-9671-A90670D94BB8}">
      <dgm:prSet/>
      <dgm:spPr/>
      <dgm:t>
        <a:bodyPr/>
        <a:lstStyle/>
        <a:p>
          <a:endParaRPr lang="en-US"/>
        </a:p>
      </dgm:t>
    </dgm:pt>
    <dgm:pt modelId="{7D890C2B-11D9-4624-BB80-43EB76D7EFF6}" type="sibTrans" cxnId="{8C68669C-08AA-4B68-9671-A90670D94BB8}">
      <dgm:prSet/>
      <dgm:spPr/>
      <dgm:t>
        <a:bodyPr/>
        <a:lstStyle/>
        <a:p>
          <a:endParaRPr lang="en-US"/>
        </a:p>
      </dgm:t>
    </dgm:pt>
    <dgm:pt modelId="{AB47BAB0-14DC-4B22-A6FA-88FFC5E6A190}">
      <dgm:prSet/>
      <dgm:spPr/>
      <dgm:t>
        <a:bodyPr/>
        <a:lstStyle/>
        <a:p>
          <a:r>
            <a:rPr lang="en-GB" b="1"/>
            <a:t>Employee survey</a:t>
          </a:r>
          <a:endParaRPr lang="en-SG"/>
        </a:p>
      </dgm:t>
    </dgm:pt>
    <dgm:pt modelId="{B64076F4-D3F0-4965-AA02-B5272ACB44E8}" type="parTrans" cxnId="{F50E2FED-AC13-4001-A41E-03597EA4DD73}">
      <dgm:prSet/>
      <dgm:spPr/>
      <dgm:t>
        <a:bodyPr/>
        <a:lstStyle/>
        <a:p>
          <a:endParaRPr lang="en-US"/>
        </a:p>
      </dgm:t>
    </dgm:pt>
    <dgm:pt modelId="{350DE569-5E48-4D5D-8F4B-46F0D212AA8B}" type="sibTrans" cxnId="{F50E2FED-AC13-4001-A41E-03597EA4DD73}">
      <dgm:prSet/>
      <dgm:spPr/>
      <dgm:t>
        <a:bodyPr/>
        <a:lstStyle/>
        <a:p>
          <a:endParaRPr lang="en-US"/>
        </a:p>
      </dgm:t>
    </dgm:pt>
    <dgm:pt modelId="{C7A808C1-FD72-45A8-8365-18663EC96928}">
      <dgm:prSet/>
      <dgm:spPr/>
      <dgm:t>
        <a:bodyPr/>
        <a:lstStyle/>
        <a:p>
          <a:r>
            <a:rPr lang="en-GB" b="1"/>
            <a:t>Review sites</a:t>
          </a:r>
          <a:endParaRPr lang="en-SG"/>
        </a:p>
      </dgm:t>
    </dgm:pt>
    <dgm:pt modelId="{3B7F7440-EA1A-4EF9-A752-289AC32AE09A}" type="parTrans" cxnId="{7F6EAD5F-7B05-469F-A84D-28F66BCED0A3}">
      <dgm:prSet/>
      <dgm:spPr/>
      <dgm:t>
        <a:bodyPr/>
        <a:lstStyle/>
        <a:p>
          <a:endParaRPr lang="en-US"/>
        </a:p>
      </dgm:t>
    </dgm:pt>
    <dgm:pt modelId="{DEDDB660-F8A9-4A8A-90DD-2BB8EE83302D}" type="sibTrans" cxnId="{7F6EAD5F-7B05-469F-A84D-28F66BCED0A3}">
      <dgm:prSet/>
      <dgm:spPr/>
      <dgm:t>
        <a:bodyPr/>
        <a:lstStyle/>
        <a:p>
          <a:endParaRPr lang="en-US"/>
        </a:p>
      </dgm:t>
    </dgm:pt>
    <dgm:pt modelId="{11D79696-CE3B-4C80-836E-4BA2BA9B4E92}" type="pres">
      <dgm:prSet presAssocID="{27D2A791-2931-4460-A9C0-7A25C5E4AF8A}" presName="outerComposite" presStyleCnt="0">
        <dgm:presLayoutVars>
          <dgm:chMax val="5"/>
          <dgm:dir/>
          <dgm:resizeHandles val="exact"/>
        </dgm:presLayoutVars>
      </dgm:prSet>
      <dgm:spPr/>
    </dgm:pt>
    <dgm:pt modelId="{161EDEB0-8E2E-4CA5-B546-40B00488892C}" type="pres">
      <dgm:prSet presAssocID="{27D2A791-2931-4460-A9C0-7A25C5E4AF8A}" presName="dummyMaxCanvas" presStyleCnt="0">
        <dgm:presLayoutVars/>
      </dgm:prSet>
      <dgm:spPr/>
    </dgm:pt>
    <dgm:pt modelId="{2EFB5BDE-DCE4-4AE1-BF2B-71C705E21E3D}" type="pres">
      <dgm:prSet presAssocID="{27D2A791-2931-4460-A9C0-7A25C5E4AF8A}" presName="ThreeNodes_1" presStyleLbl="node1" presStyleIdx="0" presStyleCnt="3">
        <dgm:presLayoutVars>
          <dgm:bulletEnabled val="1"/>
        </dgm:presLayoutVars>
      </dgm:prSet>
      <dgm:spPr/>
    </dgm:pt>
    <dgm:pt modelId="{2D80A491-B236-48DB-8F0A-9287979A8059}" type="pres">
      <dgm:prSet presAssocID="{27D2A791-2931-4460-A9C0-7A25C5E4AF8A}" presName="ThreeNodes_2" presStyleLbl="node1" presStyleIdx="1" presStyleCnt="3">
        <dgm:presLayoutVars>
          <dgm:bulletEnabled val="1"/>
        </dgm:presLayoutVars>
      </dgm:prSet>
      <dgm:spPr/>
    </dgm:pt>
    <dgm:pt modelId="{C26E5A4F-BEB9-4F7D-B429-1BFF08A2763A}" type="pres">
      <dgm:prSet presAssocID="{27D2A791-2931-4460-A9C0-7A25C5E4AF8A}" presName="ThreeNodes_3" presStyleLbl="node1" presStyleIdx="2" presStyleCnt="3">
        <dgm:presLayoutVars>
          <dgm:bulletEnabled val="1"/>
        </dgm:presLayoutVars>
      </dgm:prSet>
      <dgm:spPr/>
    </dgm:pt>
    <dgm:pt modelId="{9B136FD6-23B3-4E27-8A1B-82105CAA10C9}" type="pres">
      <dgm:prSet presAssocID="{27D2A791-2931-4460-A9C0-7A25C5E4AF8A}" presName="ThreeConn_1-2" presStyleLbl="fgAccFollowNode1" presStyleIdx="0" presStyleCnt="2">
        <dgm:presLayoutVars>
          <dgm:bulletEnabled val="1"/>
        </dgm:presLayoutVars>
      </dgm:prSet>
      <dgm:spPr/>
    </dgm:pt>
    <dgm:pt modelId="{41DB7B17-FBE7-4AC9-834D-4E56531E6A34}" type="pres">
      <dgm:prSet presAssocID="{27D2A791-2931-4460-A9C0-7A25C5E4AF8A}" presName="ThreeConn_2-3" presStyleLbl="fgAccFollowNode1" presStyleIdx="1" presStyleCnt="2">
        <dgm:presLayoutVars>
          <dgm:bulletEnabled val="1"/>
        </dgm:presLayoutVars>
      </dgm:prSet>
      <dgm:spPr/>
    </dgm:pt>
    <dgm:pt modelId="{84FAEF18-FA37-4396-9FD3-98D8B31A16DF}" type="pres">
      <dgm:prSet presAssocID="{27D2A791-2931-4460-A9C0-7A25C5E4AF8A}" presName="ThreeNodes_1_text" presStyleLbl="node1" presStyleIdx="2" presStyleCnt="3">
        <dgm:presLayoutVars>
          <dgm:bulletEnabled val="1"/>
        </dgm:presLayoutVars>
      </dgm:prSet>
      <dgm:spPr/>
    </dgm:pt>
    <dgm:pt modelId="{65622585-12C2-4B85-9E7A-EECD276A7393}" type="pres">
      <dgm:prSet presAssocID="{27D2A791-2931-4460-A9C0-7A25C5E4AF8A}" presName="ThreeNodes_2_text" presStyleLbl="node1" presStyleIdx="2" presStyleCnt="3">
        <dgm:presLayoutVars>
          <dgm:bulletEnabled val="1"/>
        </dgm:presLayoutVars>
      </dgm:prSet>
      <dgm:spPr/>
    </dgm:pt>
    <dgm:pt modelId="{999021D8-E5A6-4261-A4CA-08B722CAB926}" type="pres">
      <dgm:prSet presAssocID="{27D2A791-2931-4460-A9C0-7A25C5E4AF8A}" presName="ThreeNodes_3_text" presStyleLbl="node1" presStyleIdx="2" presStyleCnt="3">
        <dgm:presLayoutVars>
          <dgm:bulletEnabled val="1"/>
        </dgm:presLayoutVars>
      </dgm:prSet>
      <dgm:spPr/>
    </dgm:pt>
  </dgm:ptLst>
  <dgm:cxnLst>
    <dgm:cxn modelId="{BB6EFB14-2940-4E22-AE4D-552705453EA5}" type="presOf" srcId="{7D890C2B-11D9-4624-BB80-43EB76D7EFF6}" destId="{9B136FD6-23B3-4E27-8A1B-82105CAA10C9}" srcOrd="0" destOrd="0" presId="urn:microsoft.com/office/officeart/2005/8/layout/vProcess5"/>
    <dgm:cxn modelId="{7F6EAD5F-7B05-469F-A84D-28F66BCED0A3}" srcId="{27D2A791-2931-4460-A9C0-7A25C5E4AF8A}" destId="{C7A808C1-FD72-45A8-8365-18663EC96928}" srcOrd="2" destOrd="0" parTransId="{3B7F7440-EA1A-4EF9-A752-289AC32AE09A}" sibTransId="{DEDDB660-F8A9-4A8A-90DD-2BB8EE83302D}"/>
    <dgm:cxn modelId="{7A9A1346-9EAD-48DA-92D7-339B979137CF}" type="presOf" srcId="{2A773387-BD37-4A21-A429-39010DEAEE9E}" destId="{2EFB5BDE-DCE4-4AE1-BF2B-71C705E21E3D}" srcOrd="0" destOrd="0" presId="urn:microsoft.com/office/officeart/2005/8/layout/vProcess5"/>
    <dgm:cxn modelId="{CA1EB172-6CF1-4005-809C-A0121DBE5A59}" type="presOf" srcId="{AB47BAB0-14DC-4B22-A6FA-88FFC5E6A190}" destId="{65622585-12C2-4B85-9E7A-EECD276A7393}" srcOrd="1" destOrd="0" presId="urn:microsoft.com/office/officeart/2005/8/layout/vProcess5"/>
    <dgm:cxn modelId="{18D08290-2071-446B-BF08-03E62BCDC034}" type="presOf" srcId="{2A773387-BD37-4A21-A429-39010DEAEE9E}" destId="{84FAEF18-FA37-4396-9FD3-98D8B31A16DF}" srcOrd="1" destOrd="0" presId="urn:microsoft.com/office/officeart/2005/8/layout/vProcess5"/>
    <dgm:cxn modelId="{96361D98-3114-43C7-B959-82B07DB0ACC3}" type="presOf" srcId="{C7A808C1-FD72-45A8-8365-18663EC96928}" destId="{C26E5A4F-BEB9-4F7D-B429-1BFF08A2763A}" srcOrd="0" destOrd="0" presId="urn:microsoft.com/office/officeart/2005/8/layout/vProcess5"/>
    <dgm:cxn modelId="{8C68669C-08AA-4B68-9671-A90670D94BB8}" srcId="{27D2A791-2931-4460-A9C0-7A25C5E4AF8A}" destId="{2A773387-BD37-4A21-A429-39010DEAEE9E}" srcOrd="0" destOrd="0" parTransId="{AB39AB5A-527F-4B9F-AE06-0D66F1D28A0C}" sibTransId="{7D890C2B-11D9-4624-BB80-43EB76D7EFF6}"/>
    <dgm:cxn modelId="{CE7B5DB5-1361-46EF-95C4-E6D0EBBB3CDD}" type="presOf" srcId="{27D2A791-2931-4460-A9C0-7A25C5E4AF8A}" destId="{11D79696-CE3B-4C80-836E-4BA2BA9B4E92}" srcOrd="0" destOrd="0" presId="urn:microsoft.com/office/officeart/2005/8/layout/vProcess5"/>
    <dgm:cxn modelId="{D0ED16B6-A69E-4098-8B71-D60CEC832181}" type="presOf" srcId="{C7A808C1-FD72-45A8-8365-18663EC96928}" destId="{999021D8-E5A6-4261-A4CA-08B722CAB926}" srcOrd="1" destOrd="0" presId="urn:microsoft.com/office/officeart/2005/8/layout/vProcess5"/>
    <dgm:cxn modelId="{157515B8-48C4-4019-9564-E475E4F6F679}" type="presOf" srcId="{350DE569-5E48-4D5D-8F4B-46F0D212AA8B}" destId="{41DB7B17-FBE7-4AC9-834D-4E56531E6A34}" srcOrd="0" destOrd="0" presId="urn:microsoft.com/office/officeart/2005/8/layout/vProcess5"/>
    <dgm:cxn modelId="{E2CBCCBD-CAD0-4505-919A-5EC627F3429B}" type="presOf" srcId="{AB47BAB0-14DC-4B22-A6FA-88FFC5E6A190}" destId="{2D80A491-B236-48DB-8F0A-9287979A8059}" srcOrd="0" destOrd="0" presId="urn:microsoft.com/office/officeart/2005/8/layout/vProcess5"/>
    <dgm:cxn modelId="{F50E2FED-AC13-4001-A41E-03597EA4DD73}" srcId="{27D2A791-2931-4460-A9C0-7A25C5E4AF8A}" destId="{AB47BAB0-14DC-4B22-A6FA-88FFC5E6A190}" srcOrd="1" destOrd="0" parTransId="{B64076F4-D3F0-4965-AA02-B5272ACB44E8}" sibTransId="{350DE569-5E48-4D5D-8F4B-46F0D212AA8B}"/>
    <dgm:cxn modelId="{85B40DDF-1D32-49A8-A4D9-60EA75DDA020}" type="presParOf" srcId="{11D79696-CE3B-4C80-836E-4BA2BA9B4E92}" destId="{161EDEB0-8E2E-4CA5-B546-40B00488892C}" srcOrd="0" destOrd="0" presId="urn:microsoft.com/office/officeart/2005/8/layout/vProcess5"/>
    <dgm:cxn modelId="{CB49941B-6F84-4FE4-8A35-C329039E3965}" type="presParOf" srcId="{11D79696-CE3B-4C80-836E-4BA2BA9B4E92}" destId="{2EFB5BDE-DCE4-4AE1-BF2B-71C705E21E3D}" srcOrd="1" destOrd="0" presId="urn:microsoft.com/office/officeart/2005/8/layout/vProcess5"/>
    <dgm:cxn modelId="{C5698694-089E-462E-B388-A1AB72269ACE}" type="presParOf" srcId="{11D79696-CE3B-4C80-836E-4BA2BA9B4E92}" destId="{2D80A491-B236-48DB-8F0A-9287979A8059}" srcOrd="2" destOrd="0" presId="urn:microsoft.com/office/officeart/2005/8/layout/vProcess5"/>
    <dgm:cxn modelId="{5A9CC63E-58DA-4CCF-99E1-2332587A83F2}" type="presParOf" srcId="{11D79696-CE3B-4C80-836E-4BA2BA9B4E92}" destId="{C26E5A4F-BEB9-4F7D-B429-1BFF08A2763A}" srcOrd="3" destOrd="0" presId="urn:microsoft.com/office/officeart/2005/8/layout/vProcess5"/>
    <dgm:cxn modelId="{AB4DB053-B666-408B-A936-DD4C859AB4A5}" type="presParOf" srcId="{11D79696-CE3B-4C80-836E-4BA2BA9B4E92}" destId="{9B136FD6-23B3-4E27-8A1B-82105CAA10C9}" srcOrd="4" destOrd="0" presId="urn:microsoft.com/office/officeart/2005/8/layout/vProcess5"/>
    <dgm:cxn modelId="{1C072971-0F32-41E8-8F62-CB7A35AC8B41}" type="presParOf" srcId="{11D79696-CE3B-4C80-836E-4BA2BA9B4E92}" destId="{41DB7B17-FBE7-4AC9-834D-4E56531E6A34}" srcOrd="5" destOrd="0" presId="urn:microsoft.com/office/officeart/2005/8/layout/vProcess5"/>
    <dgm:cxn modelId="{D1B8471E-0460-4685-BA23-1641937B8717}" type="presParOf" srcId="{11D79696-CE3B-4C80-836E-4BA2BA9B4E92}" destId="{84FAEF18-FA37-4396-9FD3-98D8B31A16DF}" srcOrd="6" destOrd="0" presId="urn:microsoft.com/office/officeart/2005/8/layout/vProcess5"/>
    <dgm:cxn modelId="{0607E666-BF24-440C-9937-FBEA77C03104}" type="presParOf" srcId="{11D79696-CE3B-4C80-836E-4BA2BA9B4E92}" destId="{65622585-12C2-4B85-9E7A-EECD276A7393}" srcOrd="7" destOrd="0" presId="urn:microsoft.com/office/officeart/2005/8/layout/vProcess5"/>
    <dgm:cxn modelId="{82FA8BBA-1CE3-42D6-9B12-7366FE995C95}" type="presParOf" srcId="{11D79696-CE3B-4C80-836E-4BA2BA9B4E92}" destId="{999021D8-E5A6-4261-A4CA-08B722CAB926}"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077BB64-873D-48B7-8B2B-E0CC9ADC489A}" type="doc">
      <dgm:prSet loTypeId="urn:microsoft.com/office/officeart/2008/layout/VerticalCurvedList" loCatId="list" qsTypeId="urn:microsoft.com/office/officeart/2005/8/quickstyle/3d6" qsCatId="3D" csTypeId="urn:microsoft.com/office/officeart/2005/8/colors/accent0_3" csCatId="mainScheme" phldr="1"/>
      <dgm:spPr/>
      <dgm:t>
        <a:bodyPr/>
        <a:lstStyle/>
        <a:p>
          <a:endParaRPr lang="en-US"/>
        </a:p>
      </dgm:t>
    </dgm:pt>
    <dgm:pt modelId="{8AE52C70-B5C8-473B-AAC5-F25A4C862AA1}">
      <dgm:prSet/>
      <dgm:spPr/>
      <dgm:t>
        <a:bodyPr/>
        <a:lstStyle/>
        <a:p>
          <a:r>
            <a:rPr lang="en-GB" b="1"/>
            <a:t>Increased job satisfaction</a:t>
          </a:r>
          <a:endParaRPr lang="en-SG"/>
        </a:p>
      </dgm:t>
    </dgm:pt>
    <dgm:pt modelId="{02E3FBE9-7017-412D-B3F5-CE33F3FC03F8}" type="parTrans" cxnId="{A3A12523-AFF7-4315-88FB-D5CBA125974E}">
      <dgm:prSet/>
      <dgm:spPr/>
      <dgm:t>
        <a:bodyPr/>
        <a:lstStyle/>
        <a:p>
          <a:endParaRPr lang="en-US"/>
        </a:p>
      </dgm:t>
    </dgm:pt>
    <dgm:pt modelId="{683E98A2-56F6-4226-945D-49469E1FFE66}" type="sibTrans" cxnId="{A3A12523-AFF7-4315-88FB-D5CBA125974E}">
      <dgm:prSet/>
      <dgm:spPr/>
      <dgm:t>
        <a:bodyPr/>
        <a:lstStyle/>
        <a:p>
          <a:endParaRPr lang="en-US"/>
        </a:p>
      </dgm:t>
    </dgm:pt>
    <dgm:pt modelId="{3C5F1084-C707-4125-BBEE-84173829961C}">
      <dgm:prSet/>
      <dgm:spPr/>
      <dgm:t>
        <a:bodyPr/>
        <a:lstStyle/>
        <a:p>
          <a:r>
            <a:rPr lang="en-GB" b="1" dirty="0"/>
            <a:t>Enhanced company image</a:t>
          </a:r>
          <a:endParaRPr lang="en-SG" dirty="0"/>
        </a:p>
      </dgm:t>
    </dgm:pt>
    <dgm:pt modelId="{7F97B275-8868-4275-A168-7D4FD1389CDC}" type="parTrans" cxnId="{47EA5DB8-42A3-4327-B616-53021DBFFDDE}">
      <dgm:prSet/>
      <dgm:spPr/>
      <dgm:t>
        <a:bodyPr/>
        <a:lstStyle/>
        <a:p>
          <a:endParaRPr lang="en-US"/>
        </a:p>
      </dgm:t>
    </dgm:pt>
    <dgm:pt modelId="{D0FF0304-B980-4890-8306-58F42A2F6330}" type="sibTrans" cxnId="{47EA5DB8-42A3-4327-B616-53021DBFFDDE}">
      <dgm:prSet/>
      <dgm:spPr/>
      <dgm:t>
        <a:bodyPr/>
        <a:lstStyle/>
        <a:p>
          <a:endParaRPr lang="en-US"/>
        </a:p>
      </dgm:t>
    </dgm:pt>
    <dgm:pt modelId="{AEDFF83B-5A2D-47CF-8459-469CCCA2558F}">
      <dgm:prSet/>
      <dgm:spPr/>
      <dgm:t>
        <a:bodyPr/>
        <a:lstStyle/>
        <a:p>
          <a:r>
            <a:rPr lang="en-GB" b="1"/>
            <a:t>Risk management</a:t>
          </a:r>
          <a:endParaRPr lang="en-SG"/>
        </a:p>
      </dgm:t>
    </dgm:pt>
    <dgm:pt modelId="{D795210D-685D-4C27-9303-2C476D6EAB09}" type="parTrans" cxnId="{4EF7FA41-A612-436F-87BD-B6B21185E2D0}">
      <dgm:prSet/>
      <dgm:spPr/>
      <dgm:t>
        <a:bodyPr/>
        <a:lstStyle/>
        <a:p>
          <a:endParaRPr lang="en-US"/>
        </a:p>
      </dgm:t>
    </dgm:pt>
    <dgm:pt modelId="{BAAC4142-C439-4EE4-8D80-F31E49A3176A}" type="sibTrans" cxnId="{4EF7FA41-A612-436F-87BD-B6B21185E2D0}">
      <dgm:prSet/>
      <dgm:spPr/>
      <dgm:t>
        <a:bodyPr/>
        <a:lstStyle/>
        <a:p>
          <a:endParaRPr lang="en-US"/>
        </a:p>
      </dgm:t>
    </dgm:pt>
    <dgm:pt modelId="{B6905744-8BCE-461E-9054-37BA702D9D43}" type="pres">
      <dgm:prSet presAssocID="{E077BB64-873D-48B7-8B2B-E0CC9ADC489A}" presName="Name0" presStyleCnt="0">
        <dgm:presLayoutVars>
          <dgm:chMax val="7"/>
          <dgm:chPref val="7"/>
          <dgm:dir/>
        </dgm:presLayoutVars>
      </dgm:prSet>
      <dgm:spPr/>
    </dgm:pt>
    <dgm:pt modelId="{C0821962-063E-4A33-A208-B14E47FCAB11}" type="pres">
      <dgm:prSet presAssocID="{E077BB64-873D-48B7-8B2B-E0CC9ADC489A}" presName="Name1" presStyleCnt="0"/>
      <dgm:spPr/>
    </dgm:pt>
    <dgm:pt modelId="{7E879A63-60D2-40E7-9D8A-DB26C2E94C29}" type="pres">
      <dgm:prSet presAssocID="{E077BB64-873D-48B7-8B2B-E0CC9ADC489A}" presName="cycle" presStyleCnt="0"/>
      <dgm:spPr/>
    </dgm:pt>
    <dgm:pt modelId="{665672D4-17F9-4869-98FB-CD9805660E9D}" type="pres">
      <dgm:prSet presAssocID="{E077BB64-873D-48B7-8B2B-E0CC9ADC489A}" presName="srcNode" presStyleLbl="node1" presStyleIdx="0" presStyleCnt="3"/>
      <dgm:spPr/>
    </dgm:pt>
    <dgm:pt modelId="{1B402491-1658-42B6-BD3C-FFF44FAC641D}" type="pres">
      <dgm:prSet presAssocID="{E077BB64-873D-48B7-8B2B-E0CC9ADC489A}" presName="conn" presStyleLbl="parChTrans1D2" presStyleIdx="0" presStyleCnt="1"/>
      <dgm:spPr/>
    </dgm:pt>
    <dgm:pt modelId="{5A68ACC4-C493-43B0-819D-39B01A132A6A}" type="pres">
      <dgm:prSet presAssocID="{E077BB64-873D-48B7-8B2B-E0CC9ADC489A}" presName="extraNode" presStyleLbl="node1" presStyleIdx="0" presStyleCnt="3"/>
      <dgm:spPr/>
    </dgm:pt>
    <dgm:pt modelId="{85D8D205-566C-43A3-9D35-878D519E60E8}" type="pres">
      <dgm:prSet presAssocID="{E077BB64-873D-48B7-8B2B-E0CC9ADC489A}" presName="dstNode" presStyleLbl="node1" presStyleIdx="0" presStyleCnt="3"/>
      <dgm:spPr/>
    </dgm:pt>
    <dgm:pt modelId="{C6ADB391-24FB-4F74-A95E-7E75A3500820}" type="pres">
      <dgm:prSet presAssocID="{8AE52C70-B5C8-473B-AAC5-F25A4C862AA1}" presName="text_1" presStyleLbl="node1" presStyleIdx="0" presStyleCnt="3">
        <dgm:presLayoutVars>
          <dgm:bulletEnabled val="1"/>
        </dgm:presLayoutVars>
      </dgm:prSet>
      <dgm:spPr/>
    </dgm:pt>
    <dgm:pt modelId="{C35F6662-9870-4736-BAFD-99F0F6859C6A}" type="pres">
      <dgm:prSet presAssocID="{8AE52C70-B5C8-473B-AAC5-F25A4C862AA1}" presName="accent_1" presStyleCnt="0"/>
      <dgm:spPr/>
    </dgm:pt>
    <dgm:pt modelId="{2EB23533-2A0C-4895-8001-79C96E38875F}" type="pres">
      <dgm:prSet presAssocID="{8AE52C70-B5C8-473B-AAC5-F25A4C862AA1}" presName="accentRepeatNode" presStyleLbl="solidFgAcc1" presStyleIdx="0" presStyleCnt="3"/>
      <dgm:spPr/>
    </dgm:pt>
    <dgm:pt modelId="{291EF261-5673-4738-9E31-348CF0AA16F2}" type="pres">
      <dgm:prSet presAssocID="{3C5F1084-C707-4125-BBEE-84173829961C}" presName="text_2" presStyleLbl="node1" presStyleIdx="1" presStyleCnt="3">
        <dgm:presLayoutVars>
          <dgm:bulletEnabled val="1"/>
        </dgm:presLayoutVars>
      </dgm:prSet>
      <dgm:spPr/>
    </dgm:pt>
    <dgm:pt modelId="{880A2FEF-F224-467D-81B5-D3E798CB690E}" type="pres">
      <dgm:prSet presAssocID="{3C5F1084-C707-4125-BBEE-84173829961C}" presName="accent_2" presStyleCnt="0"/>
      <dgm:spPr/>
    </dgm:pt>
    <dgm:pt modelId="{3AEA63DE-E4E2-4F33-8FB0-D2B756219C3B}" type="pres">
      <dgm:prSet presAssocID="{3C5F1084-C707-4125-BBEE-84173829961C}" presName="accentRepeatNode" presStyleLbl="solidFgAcc1" presStyleIdx="1" presStyleCnt="3"/>
      <dgm:spPr/>
    </dgm:pt>
    <dgm:pt modelId="{A1FB5CA4-3D69-4B2E-90EC-D353446716BF}" type="pres">
      <dgm:prSet presAssocID="{AEDFF83B-5A2D-47CF-8459-469CCCA2558F}" presName="text_3" presStyleLbl="node1" presStyleIdx="2" presStyleCnt="3">
        <dgm:presLayoutVars>
          <dgm:bulletEnabled val="1"/>
        </dgm:presLayoutVars>
      </dgm:prSet>
      <dgm:spPr/>
    </dgm:pt>
    <dgm:pt modelId="{1FEC5745-A93E-4FD1-90DA-44B431EE2E28}" type="pres">
      <dgm:prSet presAssocID="{AEDFF83B-5A2D-47CF-8459-469CCCA2558F}" presName="accent_3" presStyleCnt="0"/>
      <dgm:spPr/>
    </dgm:pt>
    <dgm:pt modelId="{57109694-3B96-4643-A83F-BAC57AC2AD34}" type="pres">
      <dgm:prSet presAssocID="{AEDFF83B-5A2D-47CF-8459-469CCCA2558F}" presName="accentRepeatNode" presStyleLbl="solidFgAcc1" presStyleIdx="2" presStyleCnt="3"/>
      <dgm:spPr/>
    </dgm:pt>
  </dgm:ptLst>
  <dgm:cxnLst>
    <dgm:cxn modelId="{A3A12523-AFF7-4315-88FB-D5CBA125974E}" srcId="{E077BB64-873D-48B7-8B2B-E0CC9ADC489A}" destId="{8AE52C70-B5C8-473B-AAC5-F25A4C862AA1}" srcOrd="0" destOrd="0" parTransId="{02E3FBE9-7017-412D-B3F5-CE33F3FC03F8}" sibTransId="{683E98A2-56F6-4226-945D-49469E1FFE66}"/>
    <dgm:cxn modelId="{4EF7FA41-A612-436F-87BD-B6B21185E2D0}" srcId="{E077BB64-873D-48B7-8B2B-E0CC9ADC489A}" destId="{AEDFF83B-5A2D-47CF-8459-469CCCA2558F}" srcOrd="2" destOrd="0" parTransId="{D795210D-685D-4C27-9303-2C476D6EAB09}" sibTransId="{BAAC4142-C439-4EE4-8D80-F31E49A3176A}"/>
    <dgm:cxn modelId="{C9BC2446-930F-4B1D-B062-A722E754F467}" type="presOf" srcId="{3C5F1084-C707-4125-BBEE-84173829961C}" destId="{291EF261-5673-4738-9E31-348CF0AA16F2}" srcOrd="0" destOrd="0" presId="urn:microsoft.com/office/officeart/2008/layout/VerticalCurvedList"/>
    <dgm:cxn modelId="{6232F784-A757-415B-86C8-7C12D342254E}" type="presOf" srcId="{8AE52C70-B5C8-473B-AAC5-F25A4C862AA1}" destId="{C6ADB391-24FB-4F74-A95E-7E75A3500820}" srcOrd="0" destOrd="0" presId="urn:microsoft.com/office/officeart/2008/layout/VerticalCurvedList"/>
    <dgm:cxn modelId="{FD75AB8D-F758-4C2B-A1BB-8190B6E99ACB}" type="presOf" srcId="{683E98A2-56F6-4226-945D-49469E1FFE66}" destId="{1B402491-1658-42B6-BD3C-FFF44FAC641D}" srcOrd="0" destOrd="0" presId="urn:microsoft.com/office/officeart/2008/layout/VerticalCurvedList"/>
    <dgm:cxn modelId="{47EA5DB8-42A3-4327-B616-53021DBFFDDE}" srcId="{E077BB64-873D-48B7-8B2B-E0CC9ADC489A}" destId="{3C5F1084-C707-4125-BBEE-84173829961C}" srcOrd="1" destOrd="0" parTransId="{7F97B275-8868-4275-A168-7D4FD1389CDC}" sibTransId="{D0FF0304-B980-4890-8306-58F42A2F6330}"/>
    <dgm:cxn modelId="{AE57B1E4-BF2A-4C55-ABCC-66DDBCE38E42}" type="presOf" srcId="{AEDFF83B-5A2D-47CF-8459-469CCCA2558F}" destId="{A1FB5CA4-3D69-4B2E-90EC-D353446716BF}" srcOrd="0" destOrd="0" presId="urn:microsoft.com/office/officeart/2008/layout/VerticalCurvedList"/>
    <dgm:cxn modelId="{3ADBF9E6-4651-430D-9598-21DB36017628}" type="presOf" srcId="{E077BB64-873D-48B7-8B2B-E0CC9ADC489A}" destId="{B6905744-8BCE-461E-9054-37BA702D9D43}" srcOrd="0" destOrd="0" presId="urn:microsoft.com/office/officeart/2008/layout/VerticalCurvedList"/>
    <dgm:cxn modelId="{B2AD6BE1-D3A9-4F91-801C-1C2CB66DE6D7}" type="presParOf" srcId="{B6905744-8BCE-461E-9054-37BA702D9D43}" destId="{C0821962-063E-4A33-A208-B14E47FCAB11}" srcOrd="0" destOrd="0" presId="urn:microsoft.com/office/officeart/2008/layout/VerticalCurvedList"/>
    <dgm:cxn modelId="{3F36FA39-37D0-4FF9-88F9-F0CE215970A8}" type="presParOf" srcId="{C0821962-063E-4A33-A208-B14E47FCAB11}" destId="{7E879A63-60D2-40E7-9D8A-DB26C2E94C29}" srcOrd="0" destOrd="0" presId="urn:microsoft.com/office/officeart/2008/layout/VerticalCurvedList"/>
    <dgm:cxn modelId="{796B5200-3113-4B7F-8C05-97DDAF4BD5A5}" type="presParOf" srcId="{7E879A63-60D2-40E7-9D8A-DB26C2E94C29}" destId="{665672D4-17F9-4869-98FB-CD9805660E9D}" srcOrd="0" destOrd="0" presId="urn:microsoft.com/office/officeart/2008/layout/VerticalCurvedList"/>
    <dgm:cxn modelId="{AFD33C1E-8BE1-49FB-9A21-C529479E9095}" type="presParOf" srcId="{7E879A63-60D2-40E7-9D8A-DB26C2E94C29}" destId="{1B402491-1658-42B6-BD3C-FFF44FAC641D}" srcOrd="1" destOrd="0" presId="urn:microsoft.com/office/officeart/2008/layout/VerticalCurvedList"/>
    <dgm:cxn modelId="{153A4DCB-B72E-4912-B605-9FC39C058613}" type="presParOf" srcId="{7E879A63-60D2-40E7-9D8A-DB26C2E94C29}" destId="{5A68ACC4-C493-43B0-819D-39B01A132A6A}" srcOrd="2" destOrd="0" presId="urn:microsoft.com/office/officeart/2008/layout/VerticalCurvedList"/>
    <dgm:cxn modelId="{86F45EB8-39AF-4C7B-B84D-23F0207C2A28}" type="presParOf" srcId="{7E879A63-60D2-40E7-9D8A-DB26C2E94C29}" destId="{85D8D205-566C-43A3-9D35-878D519E60E8}" srcOrd="3" destOrd="0" presId="urn:microsoft.com/office/officeart/2008/layout/VerticalCurvedList"/>
    <dgm:cxn modelId="{9BC9CBD7-921F-43E4-BE51-4C0C99AC77C1}" type="presParOf" srcId="{C0821962-063E-4A33-A208-B14E47FCAB11}" destId="{C6ADB391-24FB-4F74-A95E-7E75A3500820}" srcOrd="1" destOrd="0" presId="urn:microsoft.com/office/officeart/2008/layout/VerticalCurvedList"/>
    <dgm:cxn modelId="{05A4F2DD-2136-4E90-AA33-CB9513C67ADD}" type="presParOf" srcId="{C0821962-063E-4A33-A208-B14E47FCAB11}" destId="{C35F6662-9870-4736-BAFD-99F0F6859C6A}" srcOrd="2" destOrd="0" presId="urn:microsoft.com/office/officeart/2008/layout/VerticalCurvedList"/>
    <dgm:cxn modelId="{2FA1C64C-928A-4EA7-A1CD-A29299E9E096}" type="presParOf" srcId="{C35F6662-9870-4736-BAFD-99F0F6859C6A}" destId="{2EB23533-2A0C-4895-8001-79C96E38875F}" srcOrd="0" destOrd="0" presId="urn:microsoft.com/office/officeart/2008/layout/VerticalCurvedList"/>
    <dgm:cxn modelId="{136831F0-987C-4C4C-932B-B2BEEF2E220C}" type="presParOf" srcId="{C0821962-063E-4A33-A208-B14E47FCAB11}" destId="{291EF261-5673-4738-9E31-348CF0AA16F2}" srcOrd="3" destOrd="0" presId="urn:microsoft.com/office/officeart/2008/layout/VerticalCurvedList"/>
    <dgm:cxn modelId="{460C61AD-B1EA-40B6-8F10-CA5BC8880735}" type="presParOf" srcId="{C0821962-063E-4A33-A208-B14E47FCAB11}" destId="{880A2FEF-F224-467D-81B5-D3E798CB690E}" srcOrd="4" destOrd="0" presId="urn:microsoft.com/office/officeart/2008/layout/VerticalCurvedList"/>
    <dgm:cxn modelId="{01DDE782-D49C-426E-953C-70F49E2C5177}" type="presParOf" srcId="{880A2FEF-F224-467D-81B5-D3E798CB690E}" destId="{3AEA63DE-E4E2-4F33-8FB0-D2B756219C3B}" srcOrd="0" destOrd="0" presId="urn:microsoft.com/office/officeart/2008/layout/VerticalCurvedList"/>
    <dgm:cxn modelId="{C2C594AE-CAAB-4DE6-B32C-8BAACD22F55C}" type="presParOf" srcId="{C0821962-063E-4A33-A208-B14E47FCAB11}" destId="{A1FB5CA4-3D69-4B2E-90EC-D353446716BF}" srcOrd="5" destOrd="0" presId="urn:microsoft.com/office/officeart/2008/layout/VerticalCurvedList"/>
    <dgm:cxn modelId="{359D38CD-2DD3-483B-A3AF-7E49CBC63406}" type="presParOf" srcId="{C0821962-063E-4A33-A208-B14E47FCAB11}" destId="{1FEC5745-A93E-4FD1-90DA-44B431EE2E28}" srcOrd="6" destOrd="0" presId="urn:microsoft.com/office/officeart/2008/layout/VerticalCurvedList"/>
    <dgm:cxn modelId="{EC1BDD5B-FE4C-4D3E-A742-ECEFC7785A74}" type="presParOf" srcId="{1FEC5745-A93E-4FD1-90DA-44B431EE2E28}" destId="{57109694-3B96-4643-A83F-BAC57AC2AD34}" srcOrd="0" destOrd="0" presId="urn:microsoft.com/office/officeart/2008/layout/VerticalCurv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950F4E38-7C19-434F-AA1E-E22DF35E4322}" type="doc">
      <dgm:prSet loTypeId="urn:microsoft.com/office/officeart/2005/8/layout/vList2" loCatId="list" qsTypeId="urn:microsoft.com/office/officeart/2005/8/quickstyle/simple5" qsCatId="simple" csTypeId="urn:microsoft.com/office/officeart/2005/8/colors/accent0_3" csCatId="mainScheme" phldr="1"/>
      <dgm:spPr/>
      <dgm:t>
        <a:bodyPr/>
        <a:lstStyle/>
        <a:p>
          <a:endParaRPr lang="en-US"/>
        </a:p>
      </dgm:t>
    </dgm:pt>
    <dgm:pt modelId="{81AEB88F-DC3D-42B7-908B-E308D15EE533}">
      <dgm:prSet phldrT="[Text]" custT="1"/>
      <dgm:spPr/>
      <dgm:t>
        <a:bodyPr/>
        <a:lstStyle/>
        <a:p>
          <a:r>
            <a:rPr lang="en-GB" sz="2800" b="1" dirty="0"/>
            <a:t>Enhanced company image</a:t>
          </a:r>
          <a:endParaRPr lang="en-US" sz="2800" dirty="0"/>
        </a:p>
      </dgm:t>
    </dgm:pt>
    <dgm:pt modelId="{0A86A992-BC4F-4788-9815-203097213E26}" type="parTrans" cxnId="{F915B364-F8A3-4A9E-B5E5-22C47412949D}">
      <dgm:prSet/>
      <dgm:spPr/>
      <dgm:t>
        <a:bodyPr/>
        <a:lstStyle/>
        <a:p>
          <a:endParaRPr lang="en-US"/>
        </a:p>
      </dgm:t>
    </dgm:pt>
    <dgm:pt modelId="{2D3A9B49-FF17-42BE-B4A0-FAD4A550D102}" type="sibTrans" cxnId="{F915B364-F8A3-4A9E-B5E5-22C47412949D}">
      <dgm:prSet/>
      <dgm:spPr/>
      <dgm:t>
        <a:bodyPr/>
        <a:lstStyle/>
        <a:p>
          <a:endParaRPr lang="en-US"/>
        </a:p>
      </dgm:t>
    </dgm:pt>
    <dgm:pt modelId="{313240A0-6AB9-4ABF-9640-72536B3A5E42}">
      <dgm:prSet phldrT="[Text]" custT="1"/>
      <dgm:spPr/>
      <dgm:t>
        <a:bodyPr/>
        <a:lstStyle/>
        <a:p>
          <a:pPr algn="just">
            <a:lnSpc>
              <a:spcPct val="150000"/>
            </a:lnSpc>
          </a:pPr>
          <a:r>
            <a:rPr lang="en-GB" sz="2400" b="1" dirty="0"/>
            <a:t>Enhanced company image:</a:t>
          </a:r>
          <a:r>
            <a:rPr lang="en-GB" sz="2400" dirty="0"/>
            <a:t> </a:t>
          </a:r>
          <a:r>
            <a:rPr lang="en-SG" sz="2400" dirty="0"/>
            <a:t>Maintaining ethics on training maximises the brand image that would help to develop a sustainable career for the HR as they are used for maximising the reputation of the organisation. </a:t>
          </a:r>
          <a:endParaRPr lang="en-US" sz="1800" dirty="0"/>
        </a:p>
      </dgm:t>
    </dgm:pt>
    <dgm:pt modelId="{94A09731-B6FF-4178-B237-1EAC1EC5415B}" type="parTrans" cxnId="{6782DAEC-CCCB-42BB-897D-39310055D285}">
      <dgm:prSet/>
      <dgm:spPr/>
      <dgm:t>
        <a:bodyPr/>
        <a:lstStyle/>
        <a:p>
          <a:endParaRPr lang="en-US"/>
        </a:p>
      </dgm:t>
    </dgm:pt>
    <dgm:pt modelId="{F30090DF-8649-4FFB-9992-B6D741AFDC0D}" type="sibTrans" cxnId="{6782DAEC-CCCB-42BB-897D-39310055D285}">
      <dgm:prSet/>
      <dgm:spPr/>
      <dgm:t>
        <a:bodyPr/>
        <a:lstStyle/>
        <a:p>
          <a:endParaRPr lang="en-US"/>
        </a:p>
      </dgm:t>
    </dgm:pt>
    <dgm:pt modelId="{44A0054E-28CB-42FF-9F32-7E54D98E7D2B}">
      <dgm:prSet phldrT="[Text]" custT="1"/>
      <dgm:spPr/>
      <dgm:t>
        <a:bodyPr/>
        <a:lstStyle/>
        <a:p>
          <a:r>
            <a:rPr lang="en-US" sz="2800" b="1" dirty="0"/>
            <a:t>Rick Management</a:t>
          </a:r>
        </a:p>
      </dgm:t>
    </dgm:pt>
    <dgm:pt modelId="{BE486642-F45E-4FBB-A54F-9316D005B458}" type="parTrans" cxnId="{5B628D78-EF06-4195-B90A-A8BAEC8AEA65}">
      <dgm:prSet/>
      <dgm:spPr/>
      <dgm:t>
        <a:bodyPr/>
        <a:lstStyle/>
        <a:p>
          <a:endParaRPr lang="en-US"/>
        </a:p>
      </dgm:t>
    </dgm:pt>
    <dgm:pt modelId="{2D9ADC5D-E17F-4931-8F82-D8B36456E40B}" type="sibTrans" cxnId="{5B628D78-EF06-4195-B90A-A8BAEC8AEA65}">
      <dgm:prSet/>
      <dgm:spPr/>
      <dgm:t>
        <a:bodyPr/>
        <a:lstStyle/>
        <a:p>
          <a:endParaRPr lang="en-US"/>
        </a:p>
      </dgm:t>
    </dgm:pt>
    <dgm:pt modelId="{61495F03-2044-46FB-B18D-0ACDC0AC7020}">
      <dgm:prSet phldrT="[Text]" custT="1"/>
      <dgm:spPr/>
      <dgm:t>
        <a:bodyPr/>
        <a:lstStyle/>
        <a:p>
          <a:pPr algn="just">
            <a:lnSpc>
              <a:spcPct val="150000"/>
            </a:lnSpc>
          </a:pPr>
          <a:r>
            <a:rPr lang="en-GB" sz="2400" dirty="0"/>
            <a:t>Diversity and gender equality training help to manage the risk and employees get motivated and effective for the organisation of BAT that will help to make their job sustainable (Romans, Frost and Ford, 2016).</a:t>
          </a:r>
          <a:endParaRPr lang="en-US" sz="2400" dirty="0">
            <a:latin typeface="+mn-lt"/>
          </a:endParaRPr>
        </a:p>
      </dgm:t>
    </dgm:pt>
    <dgm:pt modelId="{76F81A63-A8AA-4C1F-9C69-9E2B715EE115}" type="parTrans" cxnId="{E76CB3FC-EB50-4558-AD2B-9B8DB81B8494}">
      <dgm:prSet/>
      <dgm:spPr/>
      <dgm:t>
        <a:bodyPr/>
        <a:lstStyle/>
        <a:p>
          <a:endParaRPr lang="en-US"/>
        </a:p>
      </dgm:t>
    </dgm:pt>
    <dgm:pt modelId="{123BE935-620B-4639-8109-18E9238DC8D1}" type="sibTrans" cxnId="{E76CB3FC-EB50-4558-AD2B-9B8DB81B8494}">
      <dgm:prSet/>
      <dgm:spPr/>
      <dgm:t>
        <a:bodyPr/>
        <a:lstStyle/>
        <a:p>
          <a:endParaRPr lang="en-US"/>
        </a:p>
      </dgm:t>
    </dgm:pt>
    <dgm:pt modelId="{A21E0E20-FACA-4BDB-A97E-509D7EE06357}" type="pres">
      <dgm:prSet presAssocID="{950F4E38-7C19-434F-AA1E-E22DF35E4322}" presName="linear" presStyleCnt="0">
        <dgm:presLayoutVars>
          <dgm:animLvl val="lvl"/>
          <dgm:resizeHandles val="exact"/>
        </dgm:presLayoutVars>
      </dgm:prSet>
      <dgm:spPr/>
    </dgm:pt>
    <dgm:pt modelId="{5CFE9DB0-0A64-4076-86E9-D878DE12A1BE}" type="pres">
      <dgm:prSet presAssocID="{81AEB88F-DC3D-42B7-908B-E308D15EE533}" presName="parentText" presStyleLbl="node1" presStyleIdx="0" presStyleCnt="2" custScaleX="49318" custScaleY="78293" custLinFactNeighborX="-24715" custLinFactNeighborY="-21250">
        <dgm:presLayoutVars>
          <dgm:chMax val="0"/>
          <dgm:bulletEnabled val="1"/>
        </dgm:presLayoutVars>
      </dgm:prSet>
      <dgm:spPr/>
    </dgm:pt>
    <dgm:pt modelId="{C1C83D42-84E4-46AF-ACCC-D8104E3AE72C}" type="pres">
      <dgm:prSet presAssocID="{81AEB88F-DC3D-42B7-908B-E308D15EE533}" presName="childText" presStyleLbl="revTx" presStyleIdx="0" presStyleCnt="2" custLinFactNeighborX="502" custLinFactNeighborY="-14581">
        <dgm:presLayoutVars>
          <dgm:bulletEnabled val="1"/>
        </dgm:presLayoutVars>
      </dgm:prSet>
      <dgm:spPr/>
    </dgm:pt>
    <dgm:pt modelId="{6D50F963-7DAB-4F74-AD32-2E5E69C54682}" type="pres">
      <dgm:prSet presAssocID="{44A0054E-28CB-42FF-9F32-7E54D98E7D2B}" presName="parentText" presStyleLbl="node1" presStyleIdx="1" presStyleCnt="2" custScaleX="50571" custScaleY="78566" custLinFactNeighborX="-24084" custLinFactNeighborY="-731">
        <dgm:presLayoutVars>
          <dgm:chMax val="0"/>
          <dgm:bulletEnabled val="1"/>
        </dgm:presLayoutVars>
      </dgm:prSet>
      <dgm:spPr/>
    </dgm:pt>
    <dgm:pt modelId="{3E0C1415-8BC3-487C-A195-5C62C65B7E44}" type="pres">
      <dgm:prSet presAssocID="{44A0054E-28CB-42FF-9F32-7E54D98E7D2B}" presName="childText" presStyleLbl="revTx" presStyleIdx="1" presStyleCnt="2" custLinFactNeighborY="-6839">
        <dgm:presLayoutVars>
          <dgm:bulletEnabled val="1"/>
        </dgm:presLayoutVars>
      </dgm:prSet>
      <dgm:spPr/>
    </dgm:pt>
  </dgm:ptLst>
  <dgm:cxnLst>
    <dgm:cxn modelId="{87CE7F07-E9C4-4159-8FE9-78FCD044C05A}" type="presOf" srcId="{313240A0-6AB9-4ABF-9640-72536B3A5E42}" destId="{C1C83D42-84E4-46AF-ACCC-D8104E3AE72C}" srcOrd="0" destOrd="0" presId="urn:microsoft.com/office/officeart/2005/8/layout/vList2"/>
    <dgm:cxn modelId="{F915B364-F8A3-4A9E-B5E5-22C47412949D}" srcId="{950F4E38-7C19-434F-AA1E-E22DF35E4322}" destId="{81AEB88F-DC3D-42B7-908B-E308D15EE533}" srcOrd="0" destOrd="0" parTransId="{0A86A992-BC4F-4788-9815-203097213E26}" sibTransId="{2D3A9B49-FF17-42BE-B4A0-FAD4A550D102}"/>
    <dgm:cxn modelId="{B86EA854-51A7-4DD6-8ACE-0FE1D90004B7}" type="presOf" srcId="{950F4E38-7C19-434F-AA1E-E22DF35E4322}" destId="{A21E0E20-FACA-4BDB-A97E-509D7EE06357}" srcOrd="0" destOrd="0" presId="urn:microsoft.com/office/officeart/2005/8/layout/vList2"/>
    <dgm:cxn modelId="{5B628D78-EF06-4195-B90A-A8BAEC8AEA65}" srcId="{950F4E38-7C19-434F-AA1E-E22DF35E4322}" destId="{44A0054E-28CB-42FF-9F32-7E54D98E7D2B}" srcOrd="1" destOrd="0" parTransId="{BE486642-F45E-4FBB-A54F-9316D005B458}" sibTransId="{2D9ADC5D-E17F-4931-8F82-D8B36456E40B}"/>
    <dgm:cxn modelId="{C0B6C187-27E9-49A9-B9B8-48F2E22AC7ED}" type="presOf" srcId="{61495F03-2044-46FB-B18D-0ACDC0AC7020}" destId="{3E0C1415-8BC3-487C-A195-5C62C65B7E44}" srcOrd="0" destOrd="0" presId="urn:microsoft.com/office/officeart/2005/8/layout/vList2"/>
    <dgm:cxn modelId="{519042C3-7782-4DE4-B4FF-280F95D971E4}" type="presOf" srcId="{44A0054E-28CB-42FF-9F32-7E54D98E7D2B}" destId="{6D50F963-7DAB-4F74-AD32-2E5E69C54682}" srcOrd="0" destOrd="0" presId="urn:microsoft.com/office/officeart/2005/8/layout/vList2"/>
    <dgm:cxn modelId="{E63636CE-8EAF-4618-92C8-CC15F521BEC8}" type="presOf" srcId="{81AEB88F-DC3D-42B7-908B-E308D15EE533}" destId="{5CFE9DB0-0A64-4076-86E9-D878DE12A1BE}" srcOrd="0" destOrd="0" presId="urn:microsoft.com/office/officeart/2005/8/layout/vList2"/>
    <dgm:cxn modelId="{6782DAEC-CCCB-42BB-897D-39310055D285}" srcId="{81AEB88F-DC3D-42B7-908B-E308D15EE533}" destId="{313240A0-6AB9-4ABF-9640-72536B3A5E42}" srcOrd="0" destOrd="0" parTransId="{94A09731-B6FF-4178-B237-1EAC1EC5415B}" sibTransId="{F30090DF-8649-4FFB-9992-B6D741AFDC0D}"/>
    <dgm:cxn modelId="{E76CB3FC-EB50-4558-AD2B-9B8DB81B8494}" srcId="{44A0054E-28CB-42FF-9F32-7E54D98E7D2B}" destId="{61495F03-2044-46FB-B18D-0ACDC0AC7020}" srcOrd="0" destOrd="0" parTransId="{76F81A63-A8AA-4C1F-9C69-9E2B715EE115}" sibTransId="{123BE935-620B-4639-8109-18E9238DC8D1}"/>
    <dgm:cxn modelId="{54FF3212-92C7-4B16-B65F-F525F9799993}" type="presParOf" srcId="{A21E0E20-FACA-4BDB-A97E-509D7EE06357}" destId="{5CFE9DB0-0A64-4076-86E9-D878DE12A1BE}" srcOrd="0" destOrd="0" presId="urn:microsoft.com/office/officeart/2005/8/layout/vList2"/>
    <dgm:cxn modelId="{9E61B3B4-EB17-4CCC-8133-2D62658DC70E}" type="presParOf" srcId="{A21E0E20-FACA-4BDB-A97E-509D7EE06357}" destId="{C1C83D42-84E4-46AF-ACCC-D8104E3AE72C}" srcOrd="1" destOrd="0" presId="urn:microsoft.com/office/officeart/2005/8/layout/vList2"/>
    <dgm:cxn modelId="{9C33FDBA-7CC4-4367-97CC-D91A31579E2F}" type="presParOf" srcId="{A21E0E20-FACA-4BDB-A97E-509D7EE06357}" destId="{6D50F963-7DAB-4F74-AD32-2E5E69C54682}" srcOrd="2" destOrd="0" presId="urn:microsoft.com/office/officeart/2005/8/layout/vList2"/>
    <dgm:cxn modelId="{D990F2E1-6C44-4B20-AC78-AB6B7323AE1D}" type="presParOf" srcId="{A21E0E20-FACA-4BDB-A97E-509D7EE06357}" destId="{3E0C1415-8BC3-487C-A195-5C62C65B7E44}" srcOrd="3"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17782F-0E60-468E-B268-53A542D3545F}">
      <dsp:nvSpPr>
        <dsp:cNvPr id="0" name=""/>
        <dsp:cNvSpPr/>
      </dsp:nvSpPr>
      <dsp:spPr>
        <a:xfrm>
          <a:off x="0" y="73116"/>
          <a:ext cx="3279676" cy="1160512"/>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30480" rIns="45720" bIns="30480" numCol="1" spcCol="1270" anchor="ctr" anchorCtr="0">
          <a:noAutofit/>
        </a:bodyPr>
        <a:lstStyle/>
        <a:p>
          <a:pPr marL="0" lvl="0" indent="0" algn="ctr" defTabSz="1066800">
            <a:lnSpc>
              <a:spcPct val="90000"/>
            </a:lnSpc>
            <a:spcBef>
              <a:spcPct val="0"/>
            </a:spcBef>
            <a:spcAft>
              <a:spcPct val="35000"/>
            </a:spcAft>
            <a:buNone/>
          </a:pPr>
          <a:r>
            <a:rPr lang="en-GB" sz="2400" b="1" kern="1200" dirty="0"/>
            <a:t>Create Career roadmap</a:t>
          </a:r>
          <a:endParaRPr lang="en-US" sz="2400" b="1" kern="1200" dirty="0"/>
        </a:p>
      </dsp:txBody>
      <dsp:txXfrm>
        <a:off x="33990" y="107106"/>
        <a:ext cx="3211696" cy="1092532"/>
      </dsp:txXfrm>
    </dsp:sp>
    <dsp:sp modelId="{04C9EB06-EA81-4639-82B5-2E78025389BF}">
      <dsp:nvSpPr>
        <dsp:cNvPr id="0" name=""/>
        <dsp:cNvSpPr/>
      </dsp:nvSpPr>
      <dsp:spPr>
        <a:xfrm>
          <a:off x="327967" y="1233628"/>
          <a:ext cx="313487" cy="2094142"/>
        </a:xfrm>
        <a:custGeom>
          <a:avLst/>
          <a:gdLst/>
          <a:ahLst/>
          <a:cxnLst/>
          <a:rect l="0" t="0" r="0" b="0"/>
          <a:pathLst>
            <a:path>
              <a:moveTo>
                <a:pt x="0" y="0"/>
              </a:moveTo>
              <a:lnTo>
                <a:pt x="0" y="2094142"/>
              </a:lnTo>
              <a:lnTo>
                <a:pt x="313487" y="2094142"/>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E3F57329-85A4-4764-AF09-82DF6719DF1B}">
      <dsp:nvSpPr>
        <dsp:cNvPr id="0" name=""/>
        <dsp:cNvSpPr/>
      </dsp:nvSpPr>
      <dsp:spPr>
        <a:xfrm>
          <a:off x="641455" y="1512716"/>
          <a:ext cx="4863461" cy="3630108"/>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30480" rIns="45720" bIns="30480" numCol="1" spcCol="1270" anchor="ctr" anchorCtr="0">
          <a:noAutofit/>
        </a:bodyPr>
        <a:lstStyle/>
        <a:p>
          <a:pPr marL="0" lvl="0" indent="0" algn="just" defTabSz="1066800">
            <a:lnSpc>
              <a:spcPct val="150000"/>
            </a:lnSpc>
            <a:spcBef>
              <a:spcPct val="0"/>
            </a:spcBef>
            <a:spcAft>
              <a:spcPct val="35000"/>
            </a:spcAft>
            <a:buNone/>
          </a:pPr>
          <a:r>
            <a:rPr lang="en-GB" sz="2400" kern="1200" dirty="0"/>
            <a:t>The HR requires to make career roadmap for covering the functions of the organisation of BAT. The employees get the actual value that they deserve. </a:t>
          </a:r>
          <a:endParaRPr lang="en-US" sz="2400" kern="1200" dirty="0">
            <a:latin typeface="Times New Roman" panose="02020603050405020304" pitchFamily="18" charset="0"/>
            <a:cs typeface="Times New Roman" panose="02020603050405020304" pitchFamily="18" charset="0"/>
          </a:endParaRPr>
        </a:p>
      </dsp:txBody>
      <dsp:txXfrm>
        <a:off x="747777" y="1619038"/>
        <a:ext cx="4650817" cy="3417464"/>
      </dsp:txXfrm>
    </dsp:sp>
    <dsp:sp modelId="{6BF1EC7C-DD82-4AF2-8850-4288A45B32EA}">
      <dsp:nvSpPr>
        <dsp:cNvPr id="0" name=""/>
        <dsp:cNvSpPr/>
      </dsp:nvSpPr>
      <dsp:spPr>
        <a:xfrm>
          <a:off x="5854427" y="61625"/>
          <a:ext cx="3511002" cy="1144818"/>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30480" rIns="45720" bIns="30480" numCol="1" spcCol="1270" anchor="ctr" anchorCtr="0">
          <a:noAutofit/>
        </a:bodyPr>
        <a:lstStyle/>
        <a:p>
          <a:pPr marL="0" lvl="0" indent="0" algn="ctr" defTabSz="1066800">
            <a:lnSpc>
              <a:spcPct val="90000"/>
            </a:lnSpc>
            <a:spcBef>
              <a:spcPct val="0"/>
            </a:spcBef>
            <a:spcAft>
              <a:spcPct val="35000"/>
            </a:spcAft>
            <a:buNone/>
          </a:pPr>
          <a:r>
            <a:rPr lang="en-GB" sz="2400" b="1" kern="1200" dirty="0"/>
            <a:t>Training and Development skills</a:t>
          </a:r>
          <a:endParaRPr lang="en-US" sz="2400" b="1" kern="1200" dirty="0"/>
        </a:p>
      </dsp:txBody>
      <dsp:txXfrm>
        <a:off x="5887958" y="95156"/>
        <a:ext cx="3443940" cy="1077756"/>
      </dsp:txXfrm>
    </dsp:sp>
    <dsp:sp modelId="{48257696-A455-486A-A0F8-201E7FA17467}">
      <dsp:nvSpPr>
        <dsp:cNvPr id="0" name=""/>
        <dsp:cNvSpPr/>
      </dsp:nvSpPr>
      <dsp:spPr>
        <a:xfrm>
          <a:off x="6205528" y="1206444"/>
          <a:ext cx="121239" cy="2200166"/>
        </a:xfrm>
        <a:custGeom>
          <a:avLst/>
          <a:gdLst/>
          <a:ahLst/>
          <a:cxnLst/>
          <a:rect l="0" t="0" r="0" b="0"/>
          <a:pathLst>
            <a:path>
              <a:moveTo>
                <a:pt x="0" y="0"/>
              </a:moveTo>
              <a:lnTo>
                <a:pt x="0" y="2200166"/>
              </a:lnTo>
              <a:lnTo>
                <a:pt x="121239" y="2200166"/>
              </a:lnTo>
            </a:path>
          </a:pathLst>
        </a:custGeom>
        <a:noFill/>
        <a:ln w="19050"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D601266-71EF-4A6E-AE25-73E8C5ADB3D5}">
      <dsp:nvSpPr>
        <dsp:cNvPr id="0" name=""/>
        <dsp:cNvSpPr/>
      </dsp:nvSpPr>
      <dsp:spPr>
        <a:xfrm>
          <a:off x="6326767" y="1406041"/>
          <a:ext cx="4991671" cy="4001138"/>
        </a:xfrm>
        <a:prstGeom prst="roundRect">
          <a:avLst>
            <a:gd name="adj" fmla="val 10000"/>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30480" rIns="45720" bIns="30480" numCol="1" spcCol="1270" anchor="ctr" anchorCtr="0">
          <a:noAutofit/>
        </a:bodyPr>
        <a:lstStyle/>
        <a:p>
          <a:pPr marL="0" lvl="0" indent="0" algn="just" defTabSz="1066800">
            <a:lnSpc>
              <a:spcPct val="150000"/>
            </a:lnSpc>
            <a:spcBef>
              <a:spcPct val="0"/>
            </a:spcBef>
            <a:spcAft>
              <a:spcPct val="35000"/>
            </a:spcAft>
            <a:buNone/>
          </a:pPr>
          <a:r>
            <a:rPr lang="en-GB" sz="2400" kern="1200" dirty="0"/>
            <a:t>Various training session, events and campaign can help the HR to get the desired manner and enhance the ability of the employees and provide assurance of the HR quality (Jackson, 2011).</a:t>
          </a:r>
          <a:endParaRPr lang="en-US" sz="2400" kern="1200" dirty="0"/>
        </a:p>
      </dsp:txBody>
      <dsp:txXfrm>
        <a:off x="6443956" y="1523230"/>
        <a:ext cx="4757293" cy="376676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4446DFF-F400-45FD-9988-134EE3E4196C}">
      <dsp:nvSpPr>
        <dsp:cNvPr id="0" name=""/>
        <dsp:cNvSpPr/>
      </dsp:nvSpPr>
      <dsp:spPr>
        <a:xfrm>
          <a:off x="2224532" y="1658770"/>
          <a:ext cx="1261282" cy="1261282"/>
        </a:xfrm>
        <a:prstGeom prst="ellipse">
          <a:avLst/>
        </a:prstGeom>
        <a:solidFill>
          <a:schemeClr val="dk2">
            <a:hueOff val="0"/>
            <a:satOff val="0"/>
            <a:lumOff val="0"/>
            <a:alphaOff val="0"/>
          </a:schemeClr>
        </a:solidFill>
        <a:ln>
          <a:noFill/>
        </a:ln>
        <a:effectLst>
          <a:outerShdw blurRad="38100" dist="25400" dir="5400000" rotWithShape="0">
            <a:srgbClr val="000000">
              <a:alpha val="45000"/>
            </a:srgbClr>
          </a:outerShdw>
        </a:effectLst>
        <a:sp3d prstMaterial="plastic">
          <a:bevelT w="50800" h="50800"/>
          <a:bevelB w="50800" h="50800"/>
        </a:sp3d>
      </dsp:spPr>
      <dsp:style>
        <a:lnRef idx="0">
          <a:scrgbClr r="0" g="0" b="0"/>
        </a:lnRef>
        <a:fillRef idx="1">
          <a:scrgbClr r="0" g="0" b="0"/>
        </a:fillRef>
        <a:effectRef idx="2">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1066800">
            <a:lnSpc>
              <a:spcPct val="90000"/>
            </a:lnSpc>
            <a:spcBef>
              <a:spcPct val="0"/>
            </a:spcBef>
            <a:spcAft>
              <a:spcPct val="35000"/>
            </a:spcAft>
            <a:buNone/>
          </a:pPr>
          <a:r>
            <a:rPr lang="en-GB" sz="2400" kern="1200" noProof="0" dirty="0"/>
            <a:t>SWOT</a:t>
          </a:r>
        </a:p>
      </dsp:txBody>
      <dsp:txXfrm>
        <a:off x="2409242" y="1843480"/>
        <a:ext cx="891862" cy="891862"/>
      </dsp:txXfrm>
    </dsp:sp>
    <dsp:sp modelId="{36B1CF23-A8C0-4895-8975-9C6D18D1B25A}">
      <dsp:nvSpPr>
        <dsp:cNvPr id="0" name=""/>
        <dsp:cNvSpPr/>
      </dsp:nvSpPr>
      <dsp:spPr>
        <a:xfrm rot="16200000">
          <a:off x="2660613" y="1444328"/>
          <a:ext cx="389119" cy="39765"/>
        </a:xfrm>
        <a:custGeom>
          <a:avLst/>
          <a:gdLst/>
          <a:ahLst/>
          <a:cxnLst/>
          <a:rect l="0" t="0" r="0" b="0"/>
          <a:pathLst>
            <a:path>
              <a:moveTo>
                <a:pt x="0" y="19882"/>
              </a:moveTo>
              <a:lnTo>
                <a:pt x="389119" y="19882"/>
              </a:lnTo>
            </a:path>
          </a:pathLst>
        </a:custGeom>
        <a:noFill/>
        <a:ln w="19050" cap="rnd" cmpd="sng" algn="ctr">
          <a:solidFill>
            <a:schemeClr val="dk2">
              <a:shade val="60000"/>
              <a:hueOff val="0"/>
              <a:satOff val="0"/>
              <a:lumOff val="0"/>
              <a:alphaOff val="0"/>
            </a:schemeClr>
          </a:solidFill>
          <a:prstDash val="solid"/>
        </a:ln>
        <a:effectLst/>
        <a:sp3d z="-25400" prstMaterial="plastic"/>
      </dsp:spPr>
      <dsp:style>
        <a:lnRef idx="2">
          <a:scrgbClr r="0" g="0" b="0"/>
        </a:lnRef>
        <a:fillRef idx="0">
          <a:scrgbClr r="0" g="0" b="0"/>
        </a:fillRef>
        <a:effectRef idx="0">
          <a:scrgbClr r="0" g="0" b="0"/>
        </a:effectRef>
        <a:fontRef idx="minor">
          <a:schemeClr val="tx1"/>
        </a:fontRef>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45445" y="1454482"/>
        <a:ext cx="19455" cy="19455"/>
      </dsp:txXfrm>
    </dsp:sp>
    <dsp:sp modelId="{486BD2F2-8ECC-4CFD-8F41-B5EF7D391587}">
      <dsp:nvSpPr>
        <dsp:cNvPr id="0" name=""/>
        <dsp:cNvSpPr/>
      </dsp:nvSpPr>
      <dsp:spPr>
        <a:xfrm>
          <a:off x="1815403" y="8367"/>
          <a:ext cx="2079540" cy="1261282"/>
        </a:xfrm>
        <a:prstGeom prst="ellipse">
          <a:avLst/>
        </a:prstGeom>
        <a:solidFill>
          <a:schemeClr val="dk2">
            <a:hueOff val="0"/>
            <a:satOff val="0"/>
            <a:lumOff val="0"/>
            <a:alphaOff val="0"/>
          </a:schemeClr>
        </a:solidFill>
        <a:ln>
          <a:noFill/>
        </a:ln>
        <a:effectLst>
          <a:outerShdw blurRad="38100" dist="25400" dir="5400000" rotWithShape="0">
            <a:srgbClr val="000000">
              <a:alpha val="45000"/>
            </a:srgbClr>
          </a:outerShdw>
        </a:effectLst>
        <a:sp3d prstMaterial="plastic">
          <a:bevelT w="50800" h="50800"/>
          <a:bevelB w="50800" h="50800"/>
        </a:sp3d>
      </dsp:spPr>
      <dsp:style>
        <a:lnRef idx="0">
          <a:scrgbClr r="0" g="0" b="0"/>
        </a:lnRef>
        <a:fillRef idx="1">
          <a:scrgbClr r="0" g="0" b="0"/>
        </a:fillRef>
        <a:effectRef idx="2">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US" sz="2200" b="1" kern="1200" dirty="0"/>
            <a:t>Strengths</a:t>
          </a:r>
        </a:p>
      </dsp:txBody>
      <dsp:txXfrm>
        <a:off x="2119945" y="193077"/>
        <a:ext cx="1470456" cy="891862"/>
      </dsp:txXfrm>
    </dsp:sp>
    <dsp:sp modelId="{D7989657-2A11-4F76-B35A-F2E16E7C8F28}">
      <dsp:nvSpPr>
        <dsp:cNvPr id="0" name=""/>
        <dsp:cNvSpPr/>
      </dsp:nvSpPr>
      <dsp:spPr>
        <a:xfrm rot="121978">
          <a:off x="3485344" y="2296049"/>
          <a:ext cx="233885" cy="39765"/>
        </a:xfrm>
        <a:custGeom>
          <a:avLst/>
          <a:gdLst/>
          <a:ahLst/>
          <a:cxnLst/>
          <a:rect l="0" t="0" r="0" b="0"/>
          <a:pathLst>
            <a:path>
              <a:moveTo>
                <a:pt x="0" y="19882"/>
              </a:moveTo>
              <a:lnTo>
                <a:pt x="233885" y="19882"/>
              </a:lnTo>
            </a:path>
          </a:pathLst>
        </a:custGeom>
        <a:noFill/>
        <a:ln w="19050" cap="rnd" cmpd="sng" algn="ctr">
          <a:solidFill>
            <a:schemeClr val="dk2">
              <a:shade val="60000"/>
              <a:hueOff val="0"/>
              <a:satOff val="0"/>
              <a:lumOff val="0"/>
              <a:alphaOff val="0"/>
            </a:schemeClr>
          </a:solidFill>
          <a:prstDash val="solid"/>
        </a:ln>
        <a:effectLst/>
        <a:sp3d z="-25400" prstMaterial="plastic"/>
      </dsp:spPr>
      <dsp:style>
        <a:lnRef idx="2">
          <a:scrgbClr r="0" g="0" b="0"/>
        </a:lnRef>
        <a:fillRef idx="0">
          <a:scrgbClr r="0" g="0" b="0"/>
        </a:fillRef>
        <a:effectRef idx="0">
          <a:scrgbClr r="0" g="0" b="0"/>
        </a:effectRef>
        <a:fontRef idx="minor">
          <a:schemeClr val="tx1"/>
        </a:fontRef>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596440" y="2310085"/>
        <a:ext cx="11694" cy="11694"/>
      </dsp:txXfrm>
    </dsp:sp>
    <dsp:sp modelId="{62B0B3C6-9643-42A6-A44E-D04B9180B3AF}">
      <dsp:nvSpPr>
        <dsp:cNvPr id="0" name=""/>
        <dsp:cNvSpPr/>
      </dsp:nvSpPr>
      <dsp:spPr>
        <a:xfrm>
          <a:off x="3717596" y="1724733"/>
          <a:ext cx="1991716" cy="1261282"/>
        </a:xfrm>
        <a:prstGeom prst="ellipse">
          <a:avLst/>
        </a:prstGeom>
        <a:solidFill>
          <a:schemeClr val="dk2">
            <a:hueOff val="0"/>
            <a:satOff val="0"/>
            <a:lumOff val="0"/>
            <a:alphaOff val="0"/>
          </a:schemeClr>
        </a:solidFill>
        <a:ln>
          <a:noFill/>
        </a:ln>
        <a:effectLst>
          <a:outerShdw blurRad="38100" dist="25400" dir="5400000" rotWithShape="0">
            <a:srgbClr val="000000">
              <a:alpha val="45000"/>
            </a:srgbClr>
          </a:outerShdw>
        </a:effectLst>
        <a:sp3d prstMaterial="plastic">
          <a:bevelT w="50800" h="50800"/>
          <a:bevelB w="50800" h="50800"/>
        </a:sp3d>
      </dsp:spPr>
      <dsp:style>
        <a:lnRef idx="0">
          <a:scrgbClr r="0" g="0" b="0"/>
        </a:lnRef>
        <a:fillRef idx="1">
          <a:scrgbClr r="0" g="0" b="0"/>
        </a:fillRef>
        <a:effectRef idx="2">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US" sz="2200" b="1" kern="1200" dirty="0"/>
            <a:t>Weaknesses</a:t>
          </a:r>
        </a:p>
      </dsp:txBody>
      <dsp:txXfrm>
        <a:off x="4009276" y="1909443"/>
        <a:ext cx="1408356" cy="891862"/>
      </dsp:txXfrm>
    </dsp:sp>
    <dsp:sp modelId="{9D7A0931-BB85-4B67-86E3-E258CCC08DA8}">
      <dsp:nvSpPr>
        <dsp:cNvPr id="0" name=""/>
        <dsp:cNvSpPr/>
      </dsp:nvSpPr>
      <dsp:spPr>
        <a:xfrm rot="5400000">
          <a:off x="2664580" y="3090764"/>
          <a:ext cx="381186" cy="39765"/>
        </a:xfrm>
        <a:custGeom>
          <a:avLst/>
          <a:gdLst/>
          <a:ahLst/>
          <a:cxnLst/>
          <a:rect l="0" t="0" r="0" b="0"/>
          <a:pathLst>
            <a:path>
              <a:moveTo>
                <a:pt x="0" y="19882"/>
              </a:moveTo>
              <a:lnTo>
                <a:pt x="381186" y="19882"/>
              </a:lnTo>
            </a:path>
          </a:pathLst>
        </a:custGeom>
        <a:noFill/>
        <a:ln w="19050" cap="rnd" cmpd="sng" algn="ctr">
          <a:solidFill>
            <a:schemeClr val="dk2">
              <a:shade val="60000"/>
              <a:hueOff val="0"/>
              <a:satOff val="0"/>
              <a:lumOff val="0"/>
              <a:alphaOff val="0"/>
            </a:schemeClr>
          </a:solidFill>
          <a:prstDash val="solid"/>
        </a:ln>
        <a:effectLst/>
        <a:sp3d z="-25400" prstMaterial="plastic"/>
      </dsp:spPr>
      <dsp:style>
        <a:lnRef idx="2">
          <a:scrgbClr r="0" g="0" b="0"/>
        </a:lnRef>
        <a:fillRef idx="0">
          <a:scrgbClr r="0" g="0" b="0"/>
        </a:fillRef>
        <a:effectRef idx="0">
          <a:scrgbClr r="0" g="0" b="0"/>
        </a:effectRef>
        <a:fontRef idx="minor">
          <a:schemeClr val="tx1"/>
        </a:fontRef>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845643" y="3101117"/>
        <a:ext cx="19059" cy="19059"/>
      </dsp:txXfrm>
    </dsp:sp>
    <dsp:sp modelId="{33FB85C8-A962-4C30-B520-BC23DF22F27A}">
      <dsp:nvSpPr>
        <dsp:cNvPr id="0" name=""/>
        <dsp:cNvSpPr/>
      </dsp:nvSpPr>
      <dsp:spPr>
        <a:xfrm>
          <a:off x="1618611" y="3301240"/>
          <a:ext cx="2473123" cy="1261282"/>
        </a:xfrm>
        <a:prstGeom prst="ellipse">
          <a:avLst/>
        </a:prstGeom>
        <a:solidFill>
          <a:schemeClr val="dk2">
            <a:hueOff val="0"/>
            <a:satOff val="0"/>
            <a:lumOff val="0"/>
            <a:alphaOff val="0"/>
          </a:schemeClr>
        </a:solidFill>
        <a:ln>
          <a:noFill/>
        </a:ln>
        <a:effectLst>
          <a:outerShdw blurRad="38100" dist="25400" dir="5400000" rotWithShape="0">
            <a:srgbClr val="000000">
              <a:alpha val="45000"/>
            </a:srgbClr>
          </a:outerShdw>
        </a:effectLst>
        <a:sp3d prstMaterial="plastic">
          <a:bevelT w="50800" h="50800"/>
          <a:bevelB w="50800" h="50800"/>
        </a:sp3d>
      </dsp:spPr>
      <dsp:style>
        <a:lnRef idx="0">
          <a:scrgbClr r="0" g="0" b="0"/>
        </a:lnRef>
        <a:fillRef idx="1">
          <a:scrgbClr r="0" g="0" b="0"/>
        </a:fillRef>
        <a:effectRef idx="2">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b="1" kern="1200" noProof="0" dirty="0"/>
            <a:t>Opportunities</a:t>
          </a:r>
        </a:p>
      </dsp:txBody>
      <dsp:txXfrm>
        <a:off x="1980791" y="3485950"/>
        <a:ext cx="1748763" cy="891862"/>
      </dsp:txXfrm>
    </dsp:sp>
    <dsp:sp modelId="{BA2879D1-C4CA-439F-852D-18563A4FF50E}">
      <dsp:nvSpPr>
        <dsp:cNvPr id="0" name=""/>
        <dsp:cNvSpPr/>
      </dsp:nvSpPr>
      <dsp:spPr>
        <a:xfrm rot="21488868">
          <a:off x="2224858" y="2289690"/>
          <a:ext cx="13748" cy="39765"/>
        </a:xfrm>
        <a:custGeom>
          <a:avLst/>
          <a:gdLst/>
          <a:ahLst/>
          <a:cxnLst/>
          <a:rect l="0" t="0" r="0" b="0"/>
          <a:pathLst>
            <a:path>
              <a:moveTo>
                <a:pt x="0" y="19882"/>
              </a:moveTo>
              <a:lnTo>
                <a:pt x="13748" y="19882"/>
              </a:lnTo>
            </a:path>
          </a:pathLst>
        </a:custGeom>
        <a:noFill/>
        <a:ln w="19050" cap="rnd" cmpd="sng" algn="ctr">
          <a:solidFill>
            <a:schemeClr val="dk2">
              <a:shade val="60000"/>
              <a:hueOff val="0"/>
              <a:satOff val="0"/>
              <a:lumOff val="0"/>
              <a:alphaOff val="0"/>
            </a:schemeClr>
          </a:solidFill>
          <a:prstDash val="solid"/>
        </a:ln>
        <a:effectLst/>
        <a:sp3d z="-25400" prstMaterial="plastic"/>
      </dsp:spPr>
      <dsp:style>
        <a:lnRef idx="2">
          <a:scrgbClr r="0" g="0" b="0"/>
        </a:lnRef>
        <a:fillRef idx="0">
          <a:scrgbClr r="0" g="0" b="0"/>
        </a:fillRef>
        <a:effectRef idx="0">
          <a:scrgbClr r="0" g="0" b="0"/>
        </a:effectRef>
        <a:fontRef idx="minor">
          <a:schemeClr val="tx1"/>
        </a:fontRef>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231388" y="2309229"/>
        <a:ext cx="687" cy="687"/>
      </dsp:txXfrm>
    </dsp:sp>
    <dsp:sp modelId="{2AF1CE29-9663-483B-B5A3-284FBA6EC21F}">
      <dsp:nvSpPr>
        <dsp:cNvPr id="0" name=""/>
        <dsp:cNvSpPr/>
      </dsp:nvSpPr>
      <dsp:spPr>
        <a:xfrm>
          <a:off x="246004" y="1681716"/>
          <a:ext cx="1993785" cy="1319667"/>
        </a:xfrm>
        <a:prstGeom prst="ellipse">
          <a:avLst/>
        </a:prstGeom>
        <a:solidFill>
          <a:schemeClr val="dk2">
            <a:hueOff val="0"/>
            <a:satOff val="0"/>
            <a:lumOff val="0"/>
            <a:alphaOff val="0"/>
          </a:schemeClr>
        </a:solidFill>
        <a:ln>
          <a:noFill/>
        </a:ln>
        <a:effectLst>
          <a:outerShdw blurRad="38100" dist="25400" dir="5400000" rotWithShape="0">
            <a:srgbClr val="000000">
              <a:alpha val="45000"/>
            </a:srgbClr>
          </a:outerShdw>
        </a:effectLst>
        <a:sp3d prstMaterial="plastic">
          <a:bevelT w="50800" h="50800"/>
          <a:bevelB w="50800" h="50800"/>
        </a:sp3d>
      </dsp:spPr>
      <dsp:style>
        <a:lnRef idx="0">
          <a:scrgbClr r="0" g="0" b="0"/>
        </a:lnRef>
        <a:fillRef idx="1">
          <a:scrgbClr r="0" g="0" b="0"/>
        </a:fillRef>
        <a:effectRef idx="2">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977900">
            <a:lnSpc>
              <a:spcPct val="90000"/>
            </a:lnSpc>
            <a:spcBef>
              <a:spcPct val="0"/>
            </a:spcBef>
            <a:spcAft>
              <a:spcPct val="35000"/>
            </a:spcAft>
            <a:buNone/>
          </a:pPr>
          <a:r>
            <a:rPr lang="en-GB" sz="2200" b="1" kern="1200" dirty="0"/>
            <a:t>Threats</a:t>
          </a:r>
          <a:endParaRPr lang="en-US" sz="2200" kern="1200" dirty="0"/>
        </a:p>
      </dsp:txBody>
      <dsp:txXfrm>
        <a:off x="537987" y="1874977"/>
        <a:ext cx="1409819" cy="93314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B83994-7FBA-4B52-BF86-E172E08BC333}">
      <dsp:nvSpPr>
        <dsp:cNvPr id="0" name=""/>
        <dsp:cNvSpPr/>
      </dsp:nvSpPr>
      <dsp:spPr>
        <a:xfrm rot="5400000">
          <a:off x="6701771" y="-2642191"/>
          <a:ext cx="1929867" cy="7215722"/>
        </a:xfrm>
        <a:prstGeom prst="round2SameRect">
          <a:avLst/>
        </a:prstGeom>
        <a:solidFill>
          <a:schemeClr val="dk2">
            <a:alpha val="90000"/>
            <a:tint val="40000"/>
            <a:hueOff val="0"/>
            <a:satOff val="0"/>
            <a:lumOff val="0"/>
            <a:alphaOff val="0"/>
          </a:schemeClr>
        </a:solidFill>
        <a:ln w="9525" cap="rnd" cmpd="sng" algn="ctr">
          <a:solidFill>
            <a:schemeClr val="dk2">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28600" lvl="1" indent="-228600" algn="just" defTabSz="977900">
            <a:lnSpc>
              <a:spcPct val="150000"/>
            </a:lnSpc>
            <a:spcBef>
              <a:spcPct val="0"/>
            </a:spcBef>
            <a:spcAft>
              <a:spcPct val="15000"/>
            </a:spcAft>
            <a:buChar char="•"/>
          </a:pPr>
          <a:r>
            <a:rPr lang="en-GB" sz="2200" kern="1200" dirty="0">
              <a:latin typeface="Times New Roman" panose="02020603050405020304" pitchFamily="18" charset="0"/>
              <a:cs typeface="Times New Roman" panose="02020603050405020304" pitchFamily="18" charset="0"/>
            </a:rPr>
            <a:t>Lacking the timely action and lack of confidence affects to make decision properly and create problems while combating in the market and performance would be reduced. </a:t>
          </a:r>
          <a:endParaRPr lang="en-US" sz="2200" kern="1200" dirty="0">
            <a:latin typeface="Times New Roman" panose="02020603050405020304" pitchFamily="18" charset="0"/>
            <a:cs typeface="Times New Roman" panose="02020603050405020304" pitchFamily="18" charset="0"/>
          </a:endParaRPr>
        </a:p>
      </dsp:txBody>
      <dsp:txXfrm rot="-5400000">
        <a:off x="4058844" y="94944"/>
        <a:ext cx="7121514" cy="1741451"/>
      </dsp:txXfrm>
    </dsp:sp>
    <dsp:sp modelId="{1A775A4D-9170-4B67-B6C6-3D3387459458}">
      <dsp:nvSpPr>
        <dsp:cNvPr id="0" name=""/>
        <dsp:cNvSpPr/>
      </dsp:nvSpPr>
      <dsp:spPr>
        <a:xfrm>
          <a:off x="0" y="76375"/>
          <a:ext cx="4058844" cy="1778590"/>
        </a:xfrm>
        <a:prstGeom prst="roundRect">
          <a:avLst/>
        </a:prstGeom>
        <a:gradFill rotWithShape="0">
          <a:gsLst>
            <a:gs pos="0">
              <a:schemeClr val="dk2">
                <a:hueOff val="0"/>
                <a:satOff val="0"/>
                <a:lumOff val="0"/>
                <a:alphaOff val="0"/>
                <a:tint val="98000"/>
                <a:lumMod val="114000"/>
              </a:schemeClr>
            </a:gs>
            <a:gs pos="100000">
              <a:schemeClr val="dk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ctr" defTabSz="1244600">
            <a:lnSpc>
              <a:spcPct val="90000"/>
            </a:lnSpc>
            <a:spcBef>
              <a:spcPct val="0"/>
            </a:spcBef>
            <a:spcAft>
              <a:spcPct val="35000"/>
            </a:spcAft>
            <a:buNone/>
          </a:pPr>
          <a:r>
            <a:rPr lang="en-US" sz="2800" kern="1200" dirty="0"/>
            <a:t>Weaknesses</a:t>
          </a:r>
        </a:p>
      </dsp:txBody>
      <dsp:txXfrm>
        <a:off x="86824" y="163199"/>
        <a:ext cx="3885196" cy="1604942"/>
      </dsp:txXfrm>
    </dsp:sp>
    <dsp:sp modelId="{630D421F-9B95-4024-8EC7-983D48A92F85}">
      <dsp:nvSpPr>
        <dsp:cNvPr id="0" name=""/>
        <dsp:cNvSpPr/>
      </dsp:nvSpPr>
      <dsp:spPr>
        <a:xfrm rot="5400000">
          <a:off x="6701771" y="-591706"/>
          <a:ext cx="1929867" cy="7215722"/>
        </a:xfrm>
        <a:prstGeom prst="round2SameRect">
          <a:avLst/>
        </a:prstGeom>
        <a:solidFill>
          <a:schemeClr val="dk2">
            <a:alpha val="90000"/>
            <a:tint val="40000"/>
            <a:hueOff val="0"/>
            <a:satOff val="0"/>
            <a:lumOff val="0"/>
            <a:alphaOff val="0"/>
          </a:schemeClr>
        </a:solidFill>
        <a:ln w="9525" cap="rnd" cmpd="sng" algn="ctr">
          <a:solidFill>
            <a:schemeClr val="dk2">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28600" lvl="1" indent="-228600" algn="just" defTabSz="977900">
            <a:lnSpc>
              <a:spcPct val="150000"/>
            </a:lnSpc>
            <a:spcBef>
              <a:spcPct val="0"/>
            </a:spcBef>
            <a:spcAft>
              <a:spcPct val="15000"/>
            </a:spcAft>
            <a:buChar char="•"/>
          </a:pPr>
          <a:r>
            <a:rPr lang="en-GB" sz="2200" kern="1200" noProof="0" dirty="0">
              <a:latin typeface="Times New Roman" panose="02020603050405020304" pitchFamily="18" charset="0"/>
              <a:cs typeface="Times New Roman" panose="02020603050405020304" pitchFamily="18" charset="0"/>
            </a:rPr>
            <a:t>Use of technologies and exploring talent supports to build a career of the HR and various skills would be explored in the workplace and performance can be enhanced </a:t>
          </a:r>
          <a:r>
            <a:rPr lang="en-GB" sz="2200" kern="1200" dirty="0">
              <a:latin typeface="Times New Roman" panose="02020603050405020304" pitchFamily="18" charset="0"/>
              <a:cs typeface="Times New Roman" panose="02020603050405020304" pitchFamily="18" charset="0"/>
            </a:rPr>
            <a:t>(Steffen, 2017)</a:t>
          </a:r>
          <a:r>
            <a:rPr lang="en-GB" sz="2200" kern="1200" noProof="0" dirty="0">
              <a:latin typeface="Times New Roman" panose="02020603050405020304" pitchFamily="18" charset="0"/>
              <a:cs typeface="Times New Roman" panose="02020603050405020304" pitchFamily="18" charset="0"/>
            </a:rPr>
            <a:t>.</a:t>
          </a:r>
        </a:p>
      </dsp:txBody>
      <dsp:txXfrm rot="-5400000">
        <a:off x="4058844" y="2145429"/>
        <a:ext cx="7121514" cy="1741451"/>
      </dsp:txXfrm>
    </dsp:sp>
    <dsp:sp modelId="{AB6CE48D-7A95-4F35-84A5-10A9F181A95F}">
      <dsp:nvSpPr>
        <dsp:cNvPr id="0" name=""/>
        <dsp:cNvSpPr/>
      </dsp:nvSpPr>
      <dsp:spPr>
        <a:xfrm>
          <a:off x="0" y="2113772"/>
          <a:ext cx="4058844" cy="1804764"/>
        </a:xfrm>
        <a:prstGeom prst="roundRect">
          <a:avLst/>
        </a:prstGeom>
        <a:gradFill rotWithShape="0">
          <a:gsLst>
            <a:gs pos="0">
              <a:schemeClr val="dk2">
                <a:hueOff val="0"/>
                <a:satOff val="0"/>
                <a:lumOff val="0"/>
                <a:alphaOff val="0"/>
                <a:tint val="98000"/>
                <a:lumMod val="114000"/>
              </a:schemeClr>
            </a:gs>
            <a:gs pos="100000">
              <a:schemeClr val="dk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ctr" defTabSz="1244600">
            <a:lnSpc>
              <a:spcPct val="90000"/>
            </a:lnSpc>
            <a:spcBef>
              <a:spcPct val="0"/>
            </a:spcBef>
            <a:spcAft>
              <a:spcPct val="35000"/>
            </a:spcAft>
            <a:buNone/>
          </a:pPr>
          <a:r>
            <a:rPr lang="en-US" sz="2800" kern="1200" dirty="0"/>
            <a:t>Opportunities</a:t>
          </a:r>
        </a:p>
      </dsp:txBody>
      <dsp:txXfrm>
        <a:off x="88101" y="2201873"/>
        <a:ext cx="3882642" cy="1628562"/>
      </dsp:txXfrm>
    </dsp:sp>
    <dsp:sp modelId="{EE998A4B-5AD6-4BF1-8D13-2E262BFB9879}">
      <dsp:nvSpPr>
        <dsp:cNvPr id="0" name=""/>
        <dsp:cNvSpPr/>
      </dsp:nvSpPr>
      <dsp:spPr>
        <a:xfrm rot="5400000">
          <a:off x="6701771" y="1458778"/>
          <a:ext cx="1929867" cy="7215722"/>
        </a:xfrm>
        <a:prstGeom prst="round2SameRect">
          <a:avLst/>
        </a:prstGeom>
        <a:solidFill>
          <a:schemeClr val="dk2">
            <a:alpha val="90000"/>
            <a:tint val="40000"/>
            <a:hueOff val="0"/>
            <a:satOff val="0"/>
            <a:lumOff val="0"/>
            <a:alphaOff val="0"/>
          </a:schemeClr>
        </a:solidFill>
        <a:ln w="9525" cap="rnd" cmpd="sng" algn="ctr">
          <a:solidFill>
            <a:schemeClr val="dk2">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28600" lvl="1" indent="-228600" algn="just" defTabSz="977900">
            <a:lnSpc>
              <a:spcPct val="150000"/>
            </a:lnSpc>
            <a:spcBef>
              <a:spcPct val="0"/>
            </a:spcBef>
            <a:spcAft>
              <a:spcPct val="15000"/>
            </a:spcAft>
            <a:buChar char="•"/>
          </a:pPr>
          <a:r>
            <a:rPr lang="en-GB" sz="2200" kern="1200" dirty="0">
              <a:latin typeface="Times New Roman" panose="02020603050405020304" pitchFamily="18" charset="0"/>
              <a:cs typeface="Times New Roman" panose="02020603050405020304" pitchFamily="18" charset="0"/>
            </a:rPr>
            <a:t>The unpredictable future conditions can create negative impact on the decision-making of the HR and job uncertainty makes them worried and performance can be reduced.</a:t>
          </a:r>
          <a:endParaRPr lang="en-US" sz="2200" kern="1200" dirty="0">
            <a:latin typeface="Times New Roman" panose="02020603050405020304" pitchFamily="18" charset="0"/>
            <a:cs typeface="Times New Roman" panose="02020603050405020304" pitchFamily="18" charset="0"/>
          </a:endParaRPr>
        </a:p>
      </dsp:txBody>
      <dsp:txXfrm rot="-5400000">
        <a:off x="4058844" y="4195913"/>
        <a:ext cx="7121514" cy="1741451"/>
      </dsp:txXfrm>
    </dsp:sp>
    <dsp:sp modelId="{9D929AED-1364-413F-ADD5-2E3F9C1C98F3}">
      <dsp:nvSpPr>
        <dsp:cNvPr id="0" name=""/>
        <dsp:cNvSpPr/>
      </dsp:nvSpPr>
      <dsp:spPr>
        <a:xfrm>
          <a:off x="0" y="4219536"/>
          <a:ext cx="4058844" cy="1694206"/>
        </a:xfrm>
        <a:prstGeom prst="roundRect">
          <a:avLst/>
        </a:prstGeom>
        <a:gradFill rotWithShape="0">
          <a:gsLst>
            <a:gs pos="0">
              <a:schemeClr val="dk2">
                <a:hueOff val="0"/>
                <a:satOff val="0"/>
                <a:lumOff val="0"/>
                <a:alphaOff val="0"/>
                <a:tint val="98000"/>
                <a:lumMod val="114000"/>
              </a:schemeClr>
            </a:gs>
            <a:gs pos="100000">
              <a:schemeClr val="dk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ctr" defTabSz="1244600">
            <a:lnSpc>
              <a:spcPct val="90000"/>
            </a:lnSpc>
            <a:spcBef>
              <a:spcPct val="0"/>
            </a:spcBef>
            <a:spcAft>
              <a:spcPct val="35000"/>
            </a:spcAft>
            <a:buNone/>
          </a:pPr>
          <a:r>
            <a:rPr lang="en-US" sz="2800" kern="1200" dirty="0"/>
            <a:t>Threats</a:t>
          </a:r>
        </a:p>
      </dsp:txBody>
      <dsp:txXfrm>
        <a:off x="82704" y="4302240"/>
        <a:ext cx="3893436" cy="152879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D299C4-63F1-4746-A597-A64B6E2933D3}">
      <dsp:nvSpPr>
        <dsp:cNvPr id="0" name=""/>
        <dsp:cNvSpPr/>
      </dsp:nvSpPr>
      <dsp:spPr>
        <a:xfrm>
          <a:off x="0" y="1105947"/>
          <a:ext cx="6197600" cy="604800"/>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99BDBE3-73A8-425C-8168-4968E3E4B96C}">
      <dsp:nvSpPr>
        <dsp:cNvPr id="0" name=""/>
        <dsp:cNvSpPr/>
      </dsp:nvSpPr>
      <dsp:spPr>
        <a:xfrm>
          <a:off x="309880" y="751707"/>
          <a:ext cx="4338320" cy="70848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978" tIns="0" rIns="163978" bIns="0" numCol="1" spcCol="1270" anchor="ctr" anchorCtr="0">
          <a:noAutofit/>
        </a:bodyPr>
        <a:lstStyle/>
        <a:p>
          <a:pPr marL="0" lvl="0" indent="0" algn="l" defTabSz="1066800">
            <a:lnSpc>
              <a:spcPct val="90000"/>
            </a:lnSpc>
            <a:spcBef>
              <a:spcPct val="0"/>
            </a:spcBef>
            <a:spcAft>
              <a:spcPct val="35000"/>
            </a:spcAft>
            <a:buNone/>
          </a:pPr>
          <a:r>
            <a:rPr lang="en-GB" sz="2400" b="1" kern="1200"/>
            <a:t>Stay Current</a:t>
          </a:r>
          <a:endParaRPr lang="en-SG" sz="2400" kern="1200"/>
        </a:p>
      </dsp:txBody>
      <dsp:txXfrm>
        <a:off x="344465" y="786292"/>
        <a:ext cx="4269150" cy="639310"/>
      </dsp:txXfrm>
    </dsp:sp>
    <dsp:sp modelId="{2048B43A-0018-45D1-A593-E176D89237E9}">
      <dsp:nvSpPr>
        <dsp:cNvPr id="0" name=""/>
        <dsp:cNvSpPr/>
      </dsp:nvSpPr>
      <dsp:spPr>
        <a:xfrm>
          <a:off x="0" y="2194587"/>
          <a:ext cx="6197600" cy="604800"/>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D48775FD-766E-43D2-AFB6-E2B2B0D824A2}">
      <dsp:nvSpPr>
        <dsp:cNvPr id="0" name=""/>
        <dsp:cNvSpPr/>
      </dsp:nvSpPr>
      <dsp:spPr>
        <a:xfrm>
          <a:off x="309880" y="1840347"/>
          <a:ext cx="4338320" cy="70848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978" tIns="0" rIns="163978" bIns="0" numCol="1" spcCol="1270" anchor="ctr" anchorCtr="0">
          <a:noAutofit/>
        </a:bodyPr>
        <a:lstStyle/>
        <a:p>
          <a:pPr marL="0" lvl="0" indent="0" algn="l" defTabSz="1066800">
            <a:lnSpc>
              <a:spcPct val="90000"/>
            </a:lnSpc>
            <a:spcBef>
              <a:spcPct val="0"/>
            </a:spcBef>
            <a:spcAft>
              <a:spcPct val="35000"/>
            </a:spcAft>
            <a:buNone/>
          </a:pPr>
          <a:r>
            <a:rPr lang="en-GB" sz="2400" b="1" kern="1200"/>
            <a:t>Balance Criticism</a:t>
          </a:r>
          <a:endParaRPr lang="en-SG" sz="2400" kern="1200"/>
        </a:p>
      </dsp:txBody>
      <dsp:txXfrm>
        <a:off x="344465" y="1874932"/>
        <a:ext cx="4269150" cy="639310"/>
      </dsp:txXfrm>
    </dsp:sp>
    <dsp:sp modelId="{3BFD6B8F-AD28-4142-A8D5-DB27BC214654}">
      <dsp:nvSpPr>
        <dsp:cNvPr id="0" name=""/>
        <dsp:cNvSpPr/>
      </dsp:nvSpPr>
      <dsp:spPr>
        <a:xfrm>
          <a:off x="0" y="3283227"/>
          <a:ext cx="6197600" cy="604800"/>
        </a:xfrm>
        <a:prstGeom prst="rect">
          <a:avLst/>
        </a:prstGeom>
        <a:solidFill>
          <a:schemeClr val="lt1">
            <a:alpha val="90000"/>
            <a:hueOff val="0"/>
            <a:satOff val="0"/>
            <a:lumOff val="0"/>
            <a:alphaOff val="0"/>
          </a:schemeClr>
        </a:solidFill>
        <a:ln w="19050"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C551364-134C-46A1-BAE4-5D668BB36F1C}">
      <dsp:nvSpPr>
        <dsp:cNvPr id="0" name=""/>
        <dsp:cNvSpPr/>
      </dsp:nvSpPr>
      <dsp:spPr>
        <a:xfrm>
          <a:off x="309880" y="2928987"/>
          <a:ext cx="4338320" cy="708480"/>
        </a:xfrm>
        <a:prstGeom prst="round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3978" tIns="0" rIns="163978" bIns="0" numCol="1" spcCol="1270" anchor="ctr" anchorCtr="0">
          <a:noAutofit/>
        </a:bodyPr>
        <a:lstStyle/>
        <a:p>
          <a:pPr marL="0" lvl="0" indent="0" algn="l" defTabSz="1066800">
            <a:lnSpc>
              <a:spcPct val="90000"/>
            </a:lnSpc>
            <a:spcBef>
              <a:spcPct val="0"/>
            </a:spcBef>
            <a:spcAft>
              <a:spcPct val="35000"/>
            </a:spcAft>
            <a:buNone/>
          </a:pPr>
          <a:r>
            <a:rPr lang="en-GB" sz="2400" b="1" kern="1200"/>
            <a:t>Offering regular feedback</a:t>
          </a:r>
          <a:endParaRPr lang="en-SG" sz="2400" kern="1200"/>
        </a:p>
      </dsp:txBody>
      <dsp:txXfrm>
        <a:off x="344465" y="2963572"/>
        <a:ext cx="4269150" cy="63931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FB5BDE-DCE4-4AE1-BF2B-71C705E21E3D}">
      <dsp:nvSpPr>
        <dsp:cNvPr id="0" name=""/>
        <dsp:cNvSpPr/>
      </dsp:nvSpPr>
      <dsp:spPr>
        <a:xfrm>
          <a:off x="0" y="0"/>
          <a:ext cx="3443605" cy="1398270"/>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b="1" kern="1200"/>
            <a:t>Stay interviews</a:t>
          </a:r>
          <a:endParaRPr lang="en-SG" sz="2800" kern="1200"/>
        </a:p>
      </dsp:txBody>
      <dsp:txXfrm>
        <a:off x="40954" y="40954"/>
        <a:ext cx="1934762" cy="1316362"/>
      </dsp:txXfrm>
    </dsp:sp>
    <dsp:sp modelId="{2D80A491-B236-48DB-8F0A-9287979A8059}">
      <dsp:nvSpPr>
        <dsp:cNvPr id="0" name=""/>
        <dsp:cNvSpPr/>
      </dsp:nvSpPr>
      <dsp:spPr>
        <a:xfrm>
          <a:off x="303847" y="1631314"/>
          <a:ext cx="3443605" cy="1398270"/>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b="1" kern="1200"/>
            <a:t>Employee survey</a:t>
          </a:r>
          <a:endParaRPr lang="en-SG" sz="2800" kern="1200"/>
        </a:p>
      </dsp:txBody>
      <dsp:txXfrm>
        <a:off x="344801" y="1672268"/>
        <a:ext cx="2148974" cy="1316362"/>
      </dsp:txXfrm>
    </dsp:sp>
    <dsp:sp modelId="{C26E5A4F-BEB9-4F7D-B429-1BFF08A2763A}">
      <dsp:nvSpPr>
        <dsp:cNvPr id="0" name=""/>
        <dsp:cNvSpPr/>
      </dsp:nvSpPr>
      <dsp:spPr>
        <a:xfrm>
          <a:off x="607694" y="3262629"/>
          <a:ext cx="3443605" cy="1398270"/>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b="1" kern="1200"/>
            <a:t>Review sites</a:t>
          </a:r>
          <a:endParaRPr lang="en-SG" sz="2800" kern="1200"/>
        </a:p>
      </dsp:txBody>
      <dsp:txXfrm>
        <a:off x="648648" y="3303583"/>
        <a:ext cx="2148974" cy="1316362"/>
      </dsp:txXfrm>
    </dsp:sp>
    <dsp:sp modelId="{9B136FD6-23B3-4E27-8A1B-82105CAA10C9}">
      <dsp:nvSpPr>
        <dsp:cNvPr id="0" name=""/>
        <dsp:cNvSpPr/>
      </dsp:nvSpPr>
      <dsp:spPr>
        <a:xfrm>
          <a:off x="2534729" y="1060354"/>
          <a:ext cx="908875" cy="908875"/>
        </a:xfrm>
        <a:prstGeom prst="downArrow">
          <a:avLst>
            <a:gd name="adj1" fmla="val 55000"/>
            <a:gd name="adj2" fmla="val 45000"/>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2739226" y="1060354"/>
        <a:ext cx="499881" cy="683928"/>
      </dsp:txXfrm>
    </dsp:sp>
    <dsp:sp modelId="{41DB7B17-FBE7-4AC9-834D-4E56531E6A34}">
      <dsp:nvSpPr>
        <dsp:cNvPr id="0" name=""/>
        <dsp:cNvSpPr/>
      </dsp:nvSpPr>
      <dsp:spPr>
        <a:xfrm>
          <a:off x="2838577" y="2682347"/>
          <a:ext cx="908875" cy="908875"/>
        </a:xfrm>
        <a:prstGeom prst="downArrow">
          <a:avLst>
            <a:gd name="adj1" fmla="val 55000"/>
            <a:gd name="adj2" fmla="val 45000"/>
          </a:avLst>
        </a:prstGeom>
        <a:solidFill>
          <a:schemeClr val="accent1">
            <a:alpha val="90000"/>
            <a:tint val="40000"/>
            <a:hueOff val="0"/>
            <a:satOff val="0"/>
            <a:lumOff val="0"/>
            <a:alphaOff val="0"/>
          </a:schemeClr>
        </a:solidFill>
        <a:ln w="19050" cap="rnd"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3043074" y="2682347"/>
        <a:ext cx="499881" cy="68392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402491-1658-42B6-BD3C-FFF44FAC641D}">
      <dsp:nvSpPr>
        <dsp:cNvPr id="0" name=""/>
        <dsp:cNvSpPr/>
      </dsp:nvSpPr>
      <dsp:spPr>
        <a:xfrm>
          <a:off x="-4304390" y="-660328"/>
          <a:ext cx="5128382" cy="5128382"/>
        </a:xfrm>
        <a:prstGeom prst="blockArc">
          <a:avLst>
            <a:gd name="adj1" fmla="val 18900000"/>
            <a:gd name="adj2" fmla="val 2700000"/>
            <a:gd name="adj3" fmla="val 421"/>
          </a:avLst>
        </a:prstGeom>
        <a:noFill/>
        <a:ln w="19050" cap="rnd" cmpd="sng" algn="ctr">
          <a:solidFill>
            <a:schemeClr val="dk2">
              <a:shade val="60000"/>
              <a:hueOff val="0"/>
              <a:satOff val="0"/>
              <a:lumOff val="0"/>
              <a:alphaOff val="0"/>
            </a:schemeClr>
          </a:solidFill>
          <a:prstDash val="solid"/>
        </a:ln>
        <a:effectLst/>
        <a:sp3d z="-25400" prstMaterial="plastic"/>
      </dsp:spPr>
      <dsp:style>
        <a:lnRef idx="2">
          <a:scrgbClr r="0" g="0" b="0"/>
        </a:lnRef>
        <a:fillRef idx="0">
          <a:scrgbClr r="0" g="0" b="0"/>
        </a:fillRef>
        <a:effectRef idx="0">
          <a:scrgbClr r="0" g="0" b="0"/>
        </a:effectRef>
        <a:fontRef idx="minor">
          <a:schemeClr val="tx1"/>
        </a:fontRef>
      </dsp:style>
    </dsp:sp>
    <dsp:sp modelId="{C6ADB391-24FB-4F74-A95E-7E75A3500820}">
      <dsp:nvSpPr>
        <dsp:cNvPr id="0" name=""/>
        <dsp:cNvSpPr/>
      </dsp:nvSpPr>
      <dsp:spPr>
        <a:xfrm>
          <a:off x="529919" y="380772"/>
          <a:ext cx="5211563" cy="761545"/>
        </a:xfrm>
        <a:prstGeom prst="rect">
          <a:avLst/>
        </a:prstGeom>
        <a:solidFill>
          <a:schemeClr val="dk2">
            <a:hueOff val="0"/>
            <a:satOff val="0"/>
            <a:lumOff val="0"/>
            <a:alphaOff val="0"/>
          </a:schemeClr>
        </a:solidFill>
        <a:ln>
          <a:noFill/>
        </a:ln>
        <a:effectLst>
          <a:outerShdw blurRad="38100" dist="25400" dir="5400000" rotWithShape="0">
            <a:srgbClr val="000000">
              <a:alpha val="45000"/>
            </a:srgbClr>
          </a:outerShdw>
        </a:effectLst>
        <a:sp3d prstMaterial="plastic">
          <a:bevelT w="50800" h="50800"/>
          <a:bevelB w="50800" h="50800"/>
        </a:sp3d>
      </dsp:spPr>
      <dsp:style>
        <a:lnRef idx="0">
          <a:scrgbClr r="0" g="0" b="0"/>
        </a:lnRef>
        <a:fillRef idx="1">
          <a:scrgbClr r="0" g="0" b="0"/>
        </a:fillRef>
        <a:effectRef idx="2">
          <a:scrgbClr r="0" g="0" b="0"/>
        </a:effectRef>
        <a:fontRef idx="minor">
          <a:schemeClr val="lt1"/>
        </a:fontRef>
      </dsp:style>
      <dsp:txBody>
        <a:bodyPr spcFirstLastPara="0" vert="horz" wrap="square" lIns="604476" tIns="63500" rIns="63500" bIns="63500" numCol="1" spcCol="1270" anchor="ctr" anchorCtr="0">
          <a:noAutofit/>
        </a:bodyPr>
        <a:lstStyle/>
        <a:p>
          <a:pPr marL="0" lvl="0" indent="0" algn="l" defTabSz="1111250">
            <a:lnSpc>
              <a:spcPct val="90000"/>
            </a:lnSpc>
            <a:spcBef>
              <a:spcPct val="0"/>
            </a:spcBef>
            <a:spcAft>
              <a:spcPct val="35000"/>
            </a:spcAft>
            <a:buNone/>
          </a:pPr>
          <a:r>
            <a:rPr lang="en-GB" sz="2500" b="1" kern="1200"/>
            <a:t>Increased job satisfaction</a:t>
          </a:r>
          <a:endParaRPr lang="en-SG" sz="2500" kern="1200"/>
        </a:p>
      </dsp:txBody>
      <dsp:txXfrm>
        <a:off x="529919" y="380772"/>
        <a:ext cx="5211563" cy="761545"/>
      </dsp:txXfrm>
    </dsp:sp>
    <dsp:sp modelId="{2EB23533-2A0C-4895-8001-79C96E38875F}">
      <dsp:nvSpPr>
        <dsp:cNvPr id="0" name=""/>
        <dsp:cNvSpPr/>
      </dsp:nvSpPr>
      <dsp:spPr>
        <a:xfrm>
          <a:off x="53954" y="285579"/>
          <a:ext cx="951931" cy="951931"/>
        </a:xfrm>
        <a:prstGeom prst="ellipse">
          <a:avLst/>
        </a:prstGeom>
        <a:solidFill>
          <a:schemeClr val="lt2">
            <a:hueOff val="0"/>
            <a:satOff val="0"/>
            <a:lumOff val="0"/>
            <a:alphaOff val="0"/>
          </a:schemeClr>
        </a:solidFill>
        <a:ln w="9525" cap="rnd" cmpd="sng" algn="ctr">
          <a:solidFill>
            <a:schemeClr val="dk2">
              <a:hueOff val="0"/>
              <a:satOff val="0"/>
              <a:lumOff val="0"/>
              <a:alphaOff val="0"/>
            </a:schemeClr>
          </a:solidFill>
          <a:prstDash val="solid"/>
        </a:ln>
        <a:effectLst>
          <a:outerShdw blurRad="38100" dist="25400" dir="5400000" rotWithShape="0">
            <a:srgbClr val="000000">
              <a:alpha val="45000"/>
            </a:srgbClr>
          </a:outerShdw>
        </a:effectLst>
        <a:sp3d z="152400" prstMaterial="plastic">
          <a:bevelT w="25400" h="25400"/>
          <a:bevelB w="25400" h="25400"/>
        </a:sp3d>
      </dsp:spPr>
      <dsp:style>
        <a:lnRef idx="1">
          <a:scrgbClr r="0" g="0" b="0"/>
        </a:lnRef>
        <a:fillRef idx="1">
          <a:scrgbClr r="0" g="0" b="0"/>
        </a:fillRef>
        <a:effectRef idx="2">
          <a:scrgbClr r="0" g="0" b="0"/>
        </a:effectRef>
        <a:fontRef idx="minor"/>
      </dsp:style>
    </dsp:sp>
    <dsp:sp modelId="{291EF261-5673-4738-9E31-348CF0AA16F2}">
      <dsp:nvSpPr>
        <dsp:cNvPr id="0" name=""/>
        <dsp:cNvSpPr/>
      </dsp:nvSpPr>
      <dsp:spPr>
        <a:xfrm>
          <a:off x="806741" y="1523090"/>
          <a:ext cx="4934741" cy="761545"/>
        </a:xfrm>
        <a:prstGeom prst="rect">
          <a:avLst/>
        </a:prstGeom>
        <a:solidFill>
          <a:schemeClr val="dk2">
            <a:hueOff val="0"/>
            <a:satOff val="0"/>
            <a:lumOff val="0"/>
            <a:alphaOff val="0"/>
          </a:schemeClr>
        </a:solidFill>
        <a:ln>
          <a:noFill/>
        </a:ln>
        <a:effectLst>
          <a:outerShdw blurRad="38100" dist="25400" dir="5400000" rotWithShape="0">
            <a:srgbClr val="000000">
              <a:alpha val="45000"/>
            </a:srgbClr>
          </a:outerShdw>
        </a:effectLst>
        <a:sp3d prstMaterial="plastic">
          <a:bevelT w="50800" h="50800"/>
          <a:bevelB w="50800" h="50800"/>
        </a:sp3d>
      </dsp:spPr>
      <dsp:style>
        <a:lnRef idx="0">
          <a:scrgbClr r="0" g="0" b="0"/>
        </a:lnRef>
        <a:fillRef idx="1">
          <a:scrgbClr r="0" g="0" b="0"/>
        </a:fillRef>
        <a:effectRef idx="2">
          <a:scrgbClr r="0" g="0" b="0"/>
        </a:effectRef>
        <a:fontRef idx="minor">
          <a:schemeClr val="lt1"/>
        </a:fontRef>
      </dsp:style>
      <dsp:txBody>
        <a:bodyPr spcFirstLastPara="0" vert="horz" wrap="square" lIns="604476" tIns="63500" rIns="63500" bIns="63500" numCol="1" spcCol="1270" anchor="ctr" anchorCtr="0">
          <a:noAutofit/>
        </a:bodyPr>
        <a:lstStyle/>
        <a:p>
          <a:pPr marL="0" lvl="0" indent="0" algn="l" defTabSz="1111250">
            <a:lnSpc>
              <a:spcPct val="90000"/>
            </a:lnSpc>
            <a:spcBef>
              <a:spcPct val="0"/>
            </a:spcBef>
            <a:spcAft>
              <a:spcPct val="35000"/>
            </a:spcAft>
            <a:buNone/>
          </a:pPr>
          <a:r>
            <a:rPr lang="en-GB" sz="2500" b="1" kern="1200" dirty="0"/>
            <a:t>Enhanced company image</a:t>
          </a:r>
          <a:endParaRPr lang="en-SG" sz="2500" kern="1200" dirty="0"/>
        </a:p>
      </dsp:txBody>
      <dsp:txXfrm>
        <a:off x="806741" y="1523090"/>
        <a:ext cx="4934741" cy="761545"/>
      </dsp:txXfrm>
    </dsp:sp>
    <dsp:sp modelId="{3AEA63DE-E4E2-4F33-8FB0-D2B756219C3B}">
      <dsp:nvSpPr>
        <dsp:cNvPr id="0" name=""/>
        <dsp:cNvSpPr/>
      </dsp:nvSpPr>
      <dsp:spPr>
        <a:xfrm>
          <a:off x="330775" y="1427896"/>
          <a:ext cx="951931" cy="951931"/>
        </a:xfrm>
        <a:prstGeom prst="ellipse">
          <a:avLst/>
        </a:prstGeom>
        <a:solidFill>
          <a:schemeClr val="lt2">
            <a:hueOff val="0"/>
            <a:satOff val="0"/>
            <a:lumOff val="0"/>
            <a:alphaOff val="0"/>
          </a:schemeClr>
        </a:solidFill>
        <a:ln w="9525" cap="rnd" cmpd="sng" algn="ctr">
          <a:solidFill>
            <a:schemeClr val="dk2">
              <a:hueOff val="0"/>
              <a:satOff val="0"/>
              <a:lumOff val="0"/>
              <a:alphaOff val="0"/>
            </a:schemeClr>
          </a:solidFill>
          <a:prstDash val="solid"/>
        </a:ln>
        <a:effectLst>
          <a:outerShdw blurRad="38100" dist="25400" dir="5400000" rotWithShape="0">
            <a:srgbClr val="000000">
              <a:alpha val="45000"/>
            </a:srgbClr>
          </a:outerShdw>
        </a:effectLst>
        <a:sp3d z="152400" prstMaterial="plastic">
          <a:bevelT w="25400" h="25400"/>
          <a:bevelB w="25400" h="25400"/>
        </a:sp3d>
      </dsp:spPr>
      <dsp:style>
        <a:lnRef idx="1">
          <a:scrgbClr r="0" g="0" b="0"/>
        </a:lnRef>
        <a:fillRef idx="1">
          <a:scrgbClr r="0" g="0" b="0"/>
        </a:fillRef>
        <a:effectRef idx="2">
          <a:scrgbClr r="0" g="0" b="0"/>
        </a:effectRef>
        <a:fontRef idx="minor"/>
      </dsp:style>
    </dsp:sp>
    <dsp:sp modelId="{A1FB5CA4-3D69-4B2E-90EC-D353446716BF}">
      <dsp:nvSpPr>
        <dsp:cNvPr id="0" name=""/>
        <dsp:cNvSpPr/>
      </dsp:nvSpPr>
      <dsp:spPr>
        <a:xfrm>
          <a:off x="529919" y="2665407"/>
          <a:ext cx="5211563" cy="761545"/>
        </a:xfrm>
        <a:prstGeom prst="rect">
          <a:avLst/>
        </a:prstGeom>
        <a:solidFill>
          <a:schemeClr val="dk2">
            <a:hueOff val="0"/>
            <a:satOff val="0"/>
            <a:lumOff val="0"/>
            <a:alphaOff val="0"/>
          </a:schemeClr>
        </a:solidFill>
        <a:ln>
          <a:noFill/>
        </a:ln>
        <a:effectLst>
          <a:outerShdw blurRad="38100" dist="25400" dir="5400000" rotWithShape="0">
            <a:srgbClr val="000000">
              <a:alpha val="45000"/>
            </a:srgbClr>
          </a:outerShdw>
        </a:effectLst>
        <a:sp3d prstMaterial="plastic">
          <a:bevelT w="50800" h="50800"/>
          <a:bevelB w="50800" h="50800"/>
        </a:sp3d>
      </dsp:spPr>
      <dsp:style>
        <a:lnRef idx="0">
          <a:scrgbClr r="0" g="0" b="0"/>
        </a:lnRef>
        <a:fillRef idx="1">
          <a:scrgbClr r="0" g="0" b="0"/>
        </a:fillRef>
        <a:effectRef idx="2">
          <a:scrgbClr r="0" g="0" b="0"/>
        </a:effectRef>
        <a:fontRef idx="minor">
          <a:schemeClr val="lt1"/>
        </a:fontRef>
      </dsp:style>
      <dsp:txBody>
        <a:bodyPr spcFirstLastPara="0" vert="horz" wrap="square" lIns="604476" tIns="63500" rIns="63500" bIns="63500" numCol="1" spcCol="1270" anchor="ctr" anchorCtr="0">
          <a:noAutofit/>
        </a:bodyPr>
        <a:lstStyle/>
        <a:p>
          <a:pPr marL="0" lvl="0" indent="0" algn="l" defTabSz="1111250">
            <a:lnSpc>
              <a:spcPct val="90000"/>
            </a:lnSpc>
            <a:spcBef>
              <a:spcPct val="0"/>
            </a:spcBef>
            <a:spcAft>
              <a:spcPct val="35000"/>
            </a:spcAft>
            <a:buNone/>
          </a:pPr>
          <a:r>
            <a:rPr lang="en-GB" sz="2500" b="1" kern="1200"/>
            <a:t>Risk management</a:t>
          </a:r>
          <a:endParaRPr lang="en-SG" sz="2500" kern="1200"/>
        </a:p>
      </dsp:txBody>
      <dsp:txXfrm>
        <a:off x="529919" y="2665407"/>
        <a:ext cx="5211563" cy="761545"/>
      </dsp:txXfrm>
    </dsp:sp>
    <dsp:sp modelId="{57109694-3B96-4643-A83F-BAC57AC2AD34}">
      <dsp:nvSpPr>
        <dsp:cNvPr id="0" name=""/>
        <dsp:cNvSpPr/>
      </dsp:nvSpPr>
      <dsp:spPr>
        <a:xfrm>
          <a:off x="53954" y="2570214"/>
          <a:ext cx="951931" cy="951931"/>
        </a:xfrm>
        <a:prstGeom prst="ellipse">
          <a:avLst/>
        </a:prstGeom>
        <a:solidFill>
          <a:schemeClr val="lt2">
            <a:hueOff val="0"/>
            <a:satOff val="0"/>
            <a:lumOff val="0"/>
            <a:alphaOff val="0"/>
          </a:schemeClr>
        </a:solidFill>
        <a:ln w="9525" cap="rnd" cmpd="sng" algn="ctr">
          <a:solidFill>
            <a:schemeClr val="dk2">
              <a:hueOff val="0"/>
              <a:satOff val="0"/>
              <a:lumOff val="0"/>
              <a:alphaOff val="0"/>
            </a:schemeClr>
          </a:solidFill>
          <a:prstDash val="solid"/>
        </a:ln>
        <a:effectLst>
          <a:outerShdw blurRad="38100" dist="25400" dir="5400000" rotWithShape="0">
            <a:srgbClr val="000000">
              <a:alpha val="45000"/>
            </a:srgbClr>
          </a:outerShdw>
        </a:effectLst>
        <a:sp3d z="152400" prstMaterial="plastic">
          <a:bevelT w="25400" h="25400"/>
          <a:bevelB w="25400" h="25400"/>
        </a:sp3d>
      </dsp:spPr>
      <dsp:style>
        <a:lnRef idx="1">
          <a:scrgbClr r="0" g="0" b="0"/>
        </a:lnRef>
        <a:fillRef idx="1">
          <a:scrgbClr r="0" g="0" b="0"/>
        </a:fillRef>
        <a:effectRef idx="2">
          <a:scrgbClr r="0" g="0" b="0"/>
        </a:effectRef>
        <a:fontRef idx="minor"/>
      </dsp:style>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FE9DB0-0A64-4076-86E9-D878DE12A1BE}">
      <dsp:nvSpPr>
        <dsp:cNvPr id="0" name=""/>
        <dsp:cNvSpPr/>
      </dsp:nvSpPr>
      <dsp:spPr>
        <a:xfrm>
          <a:off x="69639" y="0"/>
          <a:ext cx="5486353" cy="879386"/>
        </a:xfrm>
        <a:prstGeom prst="roundRect">
          <a:avLst/>
        </a:prstGeom>
        <a:gradFill rotWithShape="0">
          <a:gsLst>
            <a:gs pos="0">
              <a:schemeClr val="dk2">
                <a:hueOff val="0"/>
                <a:satOff val="0"/>
                <a:lumOff val="0"/>
                <a:alphaOff val="0"/>
                <a:tint val="98000"/>
                <a:lumMod val="114000"/>
              </a:schemeClr>
            </a:gs>
            <a:gs pos="100000">
              <a:schemeClr val="dk2">
                <a:hueOff val="0"/>
                <a:satOff val="0"/>
                <a:lumOff val="0"/>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b="1" kern="1200" dirty="0"/>
            <a:t>Enhanced company image</a:t>
          </a:r>
          <a:endParaRPr lang="en-US" sz="2800" kern="1200" dirty="0"/>
        </a:p>
      </dsp:txBody>
      <dsp:txXfrm>
        <a:off x="112567" y="42928"/>
        <a:ext cx="5400497" cy="793530"/>
      </dsp:txXfrm>
    </dsp:sp>
    <dsp:sp modelId="{C1C83D42-84E4-46AF-ACCC-D8104E3AE72C}">
      <dsp:nvSpPr>
        <dsp:cNvPr id="0" name=""/>
        <dsp:cNvSpPr/>
      </dsp:nvSpPr>
      <dsp:spPr>
        <a:xfrm>
          <a:off x="0" y="738077"/>
          <a:ext cx="11124444" cy="22356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53201" tIns="30480" rIns="170688" bIns="30480" numCol="1" spcCol="1270" anchor="t" anchorCtr="0">
          <a:noAutofit/>
        </a:bodyPr>
        <a:lstStyle/>
        <a:p>
          <a:pPr marL="228600" lvl="1" indent="-228600" algn="just" defTabSz="1066800">
            <a:lnSpc>
              <a:spcPct val="150000"/>
            </a:lnSpc>
            <a:spcBef>
              <a:spcPct val="0"/>
            </a:spcBef>
            <a:spcAft>
              <a:spcPct val="20000"/>
            </a:spcAft>
            <a:buChar char="•"/>
          </a:pPr>
          <a:r>
            <a:rPr lang="en-GB" sz="2400" b="1" kern="1200" dirty="0"/>
            <a:t>Enhanced company image:</a:t>
          </a:r>
          <a:r>
            <a:rPr lang="en-GB" sz="2400" kern="1200" dirty="0"/>
            <a:t> </a:t>
          </a:r>
          <a:r>
            <a:rPr lang="en-SG" sz="2400" kern="1200" dirty="0"/>
            <a:t>Maintaining ethics on training maximises the brand image that would help to develop a sustainable career for the HR as they are used for maximising the reputation of the organisation. </a:t>
          </a:r>
          <a:endParaRPr lang="en-US" sz="1800" kern="1200" dirty="0"/>
        </a:p>
      </dsp:txBody>
      <dsp:txXfrm>
        <a:off x="0" y="738077"/>
        <a:ext cx="11124444" cy="2235600"/>
      </dsp:txXfrm>
    </dsp:sp>
    <dsp:sp modelId="{6D50F963-7DAB-4F74-AD32-2E5E69C54682}">
      <dsp:nvSpPr>
        <dsp:cNvPr id="0" name=""/>
        <dsp:cNvSpPr/>
      </dsp:nvSpPr>
      <dsp:spPr>
        <a:xfrm>
          <a:off x="70139" y="3121109"/>
          <a:ext cx="5625742" cy="882453"/>
        </a:xfrm>
        <a:prstGeom prst="roundRect">
          <a:avLst/>
        </a:prstGeom>
        <a:gradFill rotWithShape="0">
          <a:gsLst>
            <a:gs pos="0">
              <a:schemeClr val="dk2">
                <a:hueOff val="0"/>
                <a:satOff val="0"/>
                <a:lumOff val="0"/>
                <a:alphaOff val="0"/>
                <a:tint val="98000"/>
                <a:lumMod val="114000"/>
              </a:schemeClr>
            </a:gs>
            <a:gs pos="100000">
              <a:schemeClr val="dk2">
                <a:hueOff val="0"/>
                <a:satOff val="0"/>
                <a:lumOff val="0"/>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US" sz="2800" b="1" kern="1200" dirty="0"/>
            <a:t>Rick Management</a:t>
          </a:r>
        </a:p>
      </dsp:txBody>
      <dsp:txXfrm>
        <a:off x="113217" y="3164187"/>
        <a:ext cx="5539586" cy="796297"/>
      </dsp:txXfrm>
    </dsp:sp>
    <dsp:sp modelId="{3E0C1415-8BC3-487C-A195-5C62C65B7E44}">
      <dsp:nvSpPr>
        <dsp:cNvPr id="0" name=""/>
        <dsp:cNvSpPr/>
      </dsp:nvSpPr>
      <dsp:spPr>
        <a:xfrm>
          <a:off x="0" y="3943088"/>
          <a:ext cx="11124444" cy="22356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53201" tIns="30480" rIns="170688" bIns="30480" numCol="1" spcCol="1270" anchor="t" anchorCtr="0">
          <a:noAutofit/>
        </a:bodyPr>
        <a:lstStyle/>
        <a:p>
          <a:pPr marL="228600" lvl="1" indent="-228600" algn="just" defTabSz="1066800">
            <a:lnSpc>
              <a:spcPct val="150000"/>
            </a:lnSpc>
            <a:spcBef>
              <a:spcPct val="0"/>
            </a:spcBef>
            <a:spcAft>
              <a:spcPct val="20000"/>
            </a:spcAft>
            <a:buChar char="•"/>
          </a:pPr>
          <a:r>
            <a:rPr lang="en-GB" sz="2400" kern="1200" dirty="0"/>
            <a:t>Diversity and gender equality training help to manage the risk and employees get motivated and effective for the organisation of BAT that will help to make their job sustainable (Romans, Frost and Ford, 2016).</a:t>
          </a:r>
          <a:endParaRPr lang="en-US" sz="2400" kern="1200" dirty="0">
            <a:latin typeface="+mn-lt"/>
          </a:endParaRPr>
        </a:p>
      </dsp:txBody>
      <dsp:txXfrm>
        <a:off x="0" y="3943088"/>
        <a:ext cx="11124444" cy="2235600"/>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6.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6">
  <dgm:title val=""/>
  <dgm:desc val=""/>
  <dgm:catLst>
    <dgm:cat type="3D" pri="11600"/>
  </dgm:catLst>
  <dgm:scene3d>
    <a:camera prst="perspectiveRelaxedModerately" zoom="92000"/>
    <a:lightRig rig="balanced" dir="t">
      <a:rot lat="0" lon="0" rev="12700000"/>
    </a:lightRig>
  </dgm:scene3d>
  <dgm:styleLbl name="node0">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lnNod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vennNod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tx1"/>
      </a:fontRef>
    </dgm:style>
  </dgm:styleLbl>
  <dgm:styleLbl name="alignNode1">
    <dgm:scene3d>
      <a:camera prst="orthographicFront"/>
      <a:lightRig rig="threePt" dir="t"/>
    </dgm:scene3d>
    <dgm:sp3d prstMaterial="plastic">
      <a:bevelT w="50800" h="50800"/>
      <a:bevelB w="50800" h="50800"/>
    </dgm:sp3d>
    <dgm:txPr/>
    <dgm:style>
      <a:lnRef idx="1">
        <a:scrgbClr r="0" g="0" b="0"/>
      </a:lnRef>
      <a:fillRef idx="1">
        <a:scrgbClr r="0" g="0" b="0"/>
      </a:fillRef>
      <a:effectRef idx="2">
        <a:scrgbClr r="0" g="0" b="0"/>
      </a:effectRef>
      <a:fontRef idx="minor">
        <a:schemeClr val="lt1"/>
      </a:fontRef>
    </dgm:style>
  </dgm:styleLbl>
  <dgm:styleLbl name="nod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node3">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node4">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fgImgPlace1">
    <dgm:scene3d>
      <a:camera prst="orthographicFront"/>
      <a:lightRig rig="threePt" dir="t"/>
    </dgm:scene3d>
    <dgm:sp3d z="50080" prstMaterial="plastic">
      <a:bevelT w="50800" h="50800"/>
      <a:bevelB w="50800" h="50800"/>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z="-54000" prstMaterial="plastic">
      <a:bevelT w="50800" h="50800"/>
      <a:bevelB w="50800" h="50800"/>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z="-25400" prstMaterial="plastic">
      <a:bevelT w="25400" h="25400"/>
      <a:bevelB w="25400" h="25400"/>
    </dgm:sp3d>
    <dgm:txPr/>
    <dgm:style>
      <a:lnRef idx="1">
        <a:scrgbClr r="0" g="0" b="0"/>
      </a:lnRef>
      <a:fillRef idx="1">
        <a:scrgbClr r="0" g="0" b="0"/>
      </a:fillRef>
      <a:effectRef idx="2">
        <a:scrgbClr r="0" g="0" b="0"/>
      </a:effectRef>
      <a:fontRef idx="minor">
        <a:schemeClr val="lt1"/>
      </a:fontRef>
    </dgm:style>
  </dgm:styleLbl>
  <dgm:styleLbl name="fgSibTrans2D1">
    <dgm:scene3d>
      <a:camera prst="orthographicFront"/>
      <a:lightRig rig="threePt" dir="t"/>
    </dgm:scene3d>
    <dgm:sp3d z="50080" prstMaterial="plastic">
      <a:bevelT w="25400" h="25400"/>
      <a:bevelB w="25400" h="25400"/>
    </dgm:sp3d>
    <dgm:txPr/>
    <dgm:style>
      <a:lnRef idx="1">
        <a:scrgbClr r="0" g="0" b="0"/>
      </a:lnRef>
      <a:fillRef idx="1">
        <a:scrgbClr r="0" g="0" b="0"/>
      </a:fillRef>
      <a:effectRef idx="2">
        <a:scrgbClr r="0" g="0" b="0"/>
      </a:effectRef>
      <a:fontRef idx="minor">
        <a:schemeClr val="lt1"/>
      </a:fontRef>
    </dgm:style>
  </dgm:styleLbl>
  <dgm:styleLbl name="bgSibTrans2D1">
    <dgm:scene3d>
      <a:camera prst="orthographicFront"/>
      <a:lightRig rig="threePt" dir="t"/>
    </dgm:scene3d>
    <dgm:sp3d z="-54080" prstMaterial="plastic">
      <a:bevelT w="25400" h="25400"/>
      <a:bevelB w="25400" h="25400"/>
    </dgm:sp3d>
    <dgm:txPr/>
    <dgm:style>
      <a:lnRef idx="1">
        <a:scrgbClr r="0" g="0" b="0"/>
      </a:lnRef>
      <a:fillRef idx="1">
        <a:scrgbClr r="0" g="0" b="0"/>
      </a:fillRef>
      <a:effectRef idx="2">
        <a:scrgbClr r="0" g="0" b="0"/>
      </a:effectRef>
      <a:fontRef idx="minor">
        <a:schemeClr val="lt1"/>
      </a:fontRef>
    </dgm:style>
  </dgm:styleLbl>
  <dgm:styleLbl name="sibTrans1D1">
    <dgm:scene3d>
      <a:camera prst="orthographicFront"/>
      <a:lightRig rig="threePt" dir="t"/>
    </dgm:scene3d>
    <dgm:sp3d z="-25400" prstMaterial="plastic"/>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75000" prstMaterial="plastic"/>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asst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asst2">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asst3">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parChTrans2D1">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2D3">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2D4">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1D1">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parChTrans1D2">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parChTrans1D3">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parChTrans1D4">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fgAcc1">
    <dgm:scene3d>
      <a:camera prst="orthographicFront"/>
      <a:lightRig rig="threePt" dir="t"/>
    </dgm:scene3d>
    <dgm:sp3d z="50080" prstMaterial="plastic">
      <a:bevelT w="25400" h="25400"/>
      <a:bevelB w="25400" h="25400"/>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prstMaterial="plastic">
      <a:bevelT w="25400" h="25400"/>
      <a:bevelB w="25400" h="25400"/>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prstMaterial="plastic">
      <a:bevelT w="50800" h="50800"/>
      <a:bevelB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prstMaterial="plastic">
      <a:bevelT w="25400" h="25400"/>
      <a:bevelB w="25400" h="254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threePt" dir="t"/>
    </dgm:scene3d>
    <dgm:sp3d z="50080" prstMaterial="plastic">
      <a:bevelT w="25400" h="25400"/>
      <a:bevelB w="25400" h="25400"/>
    </dgm:sp3d>
    <dgm:txPr/>
    <dgm:style>
      <a:lnRef idx="0">
        <a:scrgbClr r="0" g="0" b="0"/>
      </a:lnRef>
      <a:fillRef idx="1">
        <a:scrgbClr r="0" g="0" b="0"/>
      </a:fillRef>
      <a:effectRef idx="2">
        <a:scrgbClr r="0" g="0" b="0"/>
      </a:effectRef>
      <a:fontRef idx="minor"/>
    </dgm:style>
  </dgm:styleLbl>
  <dgm:styleLbl name="alignAccFollowNode1">
    <dgm:scene3d>
      <a:camera prst="orthographicFront"/>
      <a:lightRig rig="threePt" dir="t"/>
    </dgm:scene3d>
    <dgm:sp3d prstMaterial="plastic">
      <a:bevelT w="25400" h="25400"/>
      <a:bevelB w="25400" h="25400"/>
    </dgm:sp3d>
    <dgm:txPr/>
    <dgm:style>
      <a:lnRef idx="0">
        <a:scrgbClr r="0" g="0" b="0"/>
      </a:lnRef>
      <a:fillRef idx="1">
        <a:scrgbClr r="0" g="0" b="0"/>
      </a:fillRef>
      <a:effectRef idx="2">
        <a:scrgbClr r="0" g="0" b="0"/>
      </a:effectRef>
      <a:fontRef idx="minor"/>
    </dgm:style>
  </dgm:styleLbl>
  <dgm:styleLbl name="bgAccFollowNode1">
    <dgm:scene3d>
      <a:camera prst="orthographicFront"/>
      <a:lightRig rig="threePt" dir="t"/>
    </dgm:scene3d>
    <dgm:sp3d z="-152400" prstMaterial="plastic">
      <a:bevelT w="25400" h="25400"/>
      <a:bevelB w="25400" h="25400"/>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152400" prstMaterial="plastic">
      <a:bevelT w="25400" h="25400"/>
      <a:bevelB w="25400" h="25400"/>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z="-10400" extrusionH="12700" prstMaterial="plastic"/>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0080" prstMaterial="plastic">
      <a:bevelT w="50800" h="50800"/>
      <a:bevelB w="50800" h="50800"/>
    </dgm:sp3d>
    <dgm:txPr/>
    <dgm:style>
      <a:lnRef idx="0">
        <a:scrgbClr r="0" g="0" b="0"/>
      </a:lnRef>
      <a:fillRef idx="1">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1">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3d6">
  <dgm:title val=""/>
  <dgm:desc val=""/>
  <dgm:catLst>
    <dgm:cat type="3D" pri="11600"/>
  </dgm:catLst>
  <dgm:scene3d>
    <a:camera prst="perspectiveRelaxedModerately" zoom="92000"/>
    <a:lightRig rig="balanced" dir="t">
      <a:rot lat="0" lon="0" rev="12700000"/>
    </a:lightRig>
  </dgm:scene3d>
  <dgm:styleLbl name="node0">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lnNod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vennNod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tx1"/>
      </a:fontRef>
    </dgm:style>
  </dgm:styleLbl>
  <dgm:styleLbl name="alignNode1">
    <dgm:scene3d>
      <a:camera prst="orthographicFront"/>
      <a:lightRig rig="threePt" dir="t"/>
    </dgm:scene3d>
    <dgm:sp3d prstMaterial="plastic">
      <a:bevelT w="50800" h="50800"/>
      <a:bevelB w="50800" h="50800"/>
    </dgm:sp3d>
    <dgm:txPr/>
    <dgm:style>
      <a:lnRef idx="1">
        <a:scrgbClr r="0" g="0" b="0"/>
      </a:lnRef>
      <a:fillRef idx="1">
        <a:scrgbClr r="0" g="0" b="0"/>
      </a:fillRef>
      <a:effectRef idx="2">
        <a:scrgbClr r="0" g="0" b="0"/>
      </a:effectRef>
      <a:fontRef idx="minor">
        <a:schemeClr val="lt1"/>
      </a:fontRef>
    </dgm:style>
  </dgm:styleLbl>
  <dgm:styleLbl name="nod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node3">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node4">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fgImgPlace1">
    <dgm:scene3d>
      <a:camera prst="orthographicFront"/>
      <a:lightRig rig="threePt" dir="t"/>
    </dgm:scene3d>
    <dgm:sp3d z="50080" prstMaterial="plastic">
      <a:bevelT w="50800" h="50800"/>
      <a:bevelB w="50800" h="50800"/>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z="-54000" prstMaterial="plastic">
      <a:bevelT w="50800" h="50800"/>
      <a:bevelB w="50800" h="50800"/>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z="-25400" prstMaterial="plastic">
      <a:bevelT w="25400" h="25400"/>
      <a:bevelB w="25400" h="25400"/>
    </dgm:sp3d>
    <dgm:txPr/>
    <dgm:style>
      <a:lnRef idx="1">
        <a:scrgbClr r="0" g="0" b="0"/>
      </a:lnRef>
      <a:fillRef idx="1">
        <a:scrgbClr r="0" g="0" b="0"/>
      </a:fillRef>
      <a:effectRef idx="2">
        <a:scrgbClr r="0" g="0" b="0"/>
      </a:effectRef>
      <a:fontRef idx="minor">
        <a:schemeClr val="lt1"/>
      </a:fontRef>
    </dgm:style>
  </dgm:styleLbl>
  <dgm:styleLbl name="fgSibTrans2D1">
    <dgm:scene3d>
      <a:camera prst="orthographicFront"/>
      <a:lightRig rig="threePt" dir="t"/>
    </dgm:scene3d>
    <dgm:sp3d z="50080" prstMaterial="plastic">
      <a:bevelT w="25400" h="25400"/>
      <a:bevelB w="25400" h="25400"/>
    </dgm:sp3d>
    <dgm:txPr/>
    <dgm:style>
      <a:lnRef idx="1">
        <a:scrgbClr r="0" g="0" b="0"/>
      </a:lnRef>
      <a:fillRef idx="1">
        <a:scrgbClr r="0" g="0" b="0"/>
      </a:fillRef>
      <a:effectRef idx="2">
        <a:scrgbClr r="0" g="0" b="0"/>
      </a:effectRef>
      <a:fontRef idx="minor">
        <a:schemeClr val="lt1"/>
      </a:fontRef>
    </dgm:style>
  </dgm:styleLbl>
  <dgm:styleLbl name="bgSibTrans2D1">
    <dgm:scene3d>
      <a:camera prst="orthographicFront"/>
      <a:lightRig rig="threePt" dir="t"/>
    </dgm:scene3d>
    <dgm:sp3d z="-54080" prstMaterial="plastic">
      <a:bevelT w="25400" h="25400"/>
      <a:bevelB w="25400" h="25400"/>
    </dgm:sp3d>
    <dgm:txPr/>
    <dgm:style>
      <a:lnRef idx="1">
        <a:scrgbClr r="0" g="0" b="0"/>
      </a:lnRef>
      <a:fillRef idx="1">
        <a:scrgbClr r="0" g="0" b="0"/>
      </a:fillRef>
      <a:effectRef idx="2">
        <a:scrgbClr r="0" g="0" b="0"/>
      </a:effectRef>
      <a:fontRef idx="minor">
        <a:schemeClr val="lt1"/>
      </a:fontRef>
    </dgm:style>
  </dgm:styleLbl>
  <dgm:styleLbl name="sibTrans1D1">
    <dgm:scene3d>
      <a:camera prst="orthographicFront"/>
      <a:lightRig rig="threePt" dir="t"/>
    </dgm:scene3d>
    <dgm:sp3d z="-25400" prstMaterial="plastic"/>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75000" prstMaterial="plastic"/>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asst1">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asst2">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asst3">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a:schemeClr val="lt1"/>
      </a:fontRef>
    </dgm:style>
  </dgm:styleLbl>
  <dgm:styleLbl name="parChTrans2D1">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2D3">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2D4">
    <dgm:scene3d>
      <a:camera prst="orthographicFront"/>
      <a:lightRig rig="threePt" dir="t"/>
    </dgm:scene3d>
    <dgm:sp3d z="-25400" prstMaterial="plastic">
      <a:bevelT w="25400" h="25400"/>
      <a:bevelB w="25400" h="25400"/>
    </dgm:sp3d>
    <dgm:txPr/>
    <dgm:style>
      <a:lnRef idx="0">
        <a:scrgbClr r="0" g="0" b="0"/>
      </a:lnRef>
      <a:fillRef idx="1">
        <a:scrgbClr r="0" g="0" b="0"/>
      </a:fillRef>
      <a:effectRef idx="2">
        <a:scrgbClr r="0" g="0" b="0"/>
      </a:effectRef>
      <a:fontRef idx="minor">
        <a:schemeClr val="lt1"/>
      </a:fontRef>
    </dgm:style>
  </dgm:styleLbl>
  <dgm:styleLbl name="parChTrans1D1">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parChTrans1D2">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parChTrans1D3">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parChTrans1D4">
    <dgm:scene3d>
      <a:camera prst="orthographicFront"/>
      <a:lightRig rig="threePt" dir="t"/>
    </dgm:scene3d>
    <dgm:sp3d z="-25400" prstMaterial="plastic"/>
    <dgm:txPr/>
    <dgm:style>
      <a:lnRef idx="2">
        <a:scrgbClr r="0" g="0" b="0"/>
      </a:lnRef>
      <a:fillRef idx="0">
        <a:scrgbClr r="0" g="0" b="0"/>
      </a:fillRef>
      <a:effectRef idx="0">
        <a:scrgbClr r="0" g="0" b="0"/>
      </a:effectRef>
      <a:fontRef idx="minor">
        <a:schemeClr val="tx1"/>
      </a:fontRef>
    </dgm:style>
  </dgm:styleLbl>
  <dgm:styleLbl name="fgAcc1">
    <dgm:scene3d>
      <a:camera prst="orthographicFront"/>
      <a:lightRig rig="threePt" dir="t"/>
    </dgm:scene3d>
    <dgm:sp3d z="50080" prstMaterial="plastic">
      <a:bevelT w="25400" h="25400"/>
      <a:bevelB w="25400" h="25400"/>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prstMaterial="plastic">
      <a:bevelT w="25400" h="25400"/>
      <a:bevelB w="25400" h="25400"/>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prstMaterial="plastic">
      <a:bevelT w="50800" h="50800"/>
      <a:bevelB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prstMaterial="plastic">
      <a:bevelT w="25400" h="25400"/>
      <a:bevelB w="25400" h="254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152400" prstMaterial="plastic">
      <a:bevelT w="25400" h="25400"/>
      <a:bevelB w="25400" h="254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threePt" dir="t"/>
    </dgm:scene3d>
    <dgm:sp3d z="50080" prstMaterial="plastic">
      <a:bevelT w="25400" h="25400"/>
      <a:bevelB w="25400" h="25400"/>
    </dgm:sp3d>
    <dgm:txPr/>
    <dgm:style>
      <a:lnRef idx="0">
        <a:scrgbClr r="0" g="0" b="0"/>
      </a:lnRef>
      <a:fillRef idx="1">
        <a:scrgbClr r="0" g="0" b="0"/>
      </a:fillRef>
      <a:effectRef idx="2">
        <a:scrgbClr r="0" g="0" b="0"/>
      </a:effectRef>
      <a:fontRef idx="minor"/>
    </dgm:style>
  </dgm:styleLbl>
  <dgm:styleLbl name="alignAccFollowNode1">
    <dgm:scene3d>
      <a:camera prst="orthographicFront"/>
      <a:lightRig rig="threePt" dir="t"/>
    </dgm:scene3d>
    <dgm:sp3d prstMaterial="plastic">
      <a:bevelT w="25400" h="25400"/>
      <a:bevelB w="25400" h="25400"/>
    </dgm:sp3d>
    <dgm:txPr/>
    <dgm:style>
      <a:lnRef idx="0">
        <a:scrgbClr r="0" g="0" b="0"/>
      </a:lnRef>
      <a:fillRef idx="1">
        <a:scrgbClr r="0" g="0" b="0"/>
      </a:fillRef>
      <a:effectRef idx="2">
        <a:scrgbClr r="0" g="0" b="0"/>
      </a:effectRef>
      <a:fontRef idx="minor"/>
    </dgm:style>
  </dgm:styleLbl>
  <dgm:styleLbl name="bgAccFollowNode1">
    <dgm:scene3d>
      <a:camera prst="orthographicFront"/>
      <a:lightRig rig="threePt" dir="t"/>
    </dgm:scene3d>
    <dgm:sp3d z="-152400" prstMaterial="plastic">
      <a:bevelT w="25400" h="25400"/>
      <a:bevelB w="25400" h="25400"/>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0080" prstMaterial="plastic">
      <a:bevelT w="25400" h="25400"/>
      <a:bevelB w="25400" h="25400"/>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152400" prstMaterial="plastic">
      <a:bevelT w="25400" h="25400"/>
      <a:bevelB w="25400" h="25400"/>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prstMaterial="plastic">
      <a:bevelT w="50800" h="50800"/>
      <a:bevelB w="50800" h="50800"/>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z="-10400" extrusionH="12700" prstMaterial="plastic"/>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0080" prstMaterial="plastic">
      <a:bevelT w="50800" h="50800"/>
      <a:bevelB w="50800" h="50800"/>
    </dgm:sp3d>
    <dgm:txPr/>
    <dgm:style>
      <a:lnRef idx="0">
        <a:scrgbClr r="0" g="0" b="0"/>
      </a:lnRef>
      <a:fillRef idx="1">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1">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SG"/>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921DAA0-D8AA-4117-A4F9-279809441E70}" type="datetimeFigureOut">
              <a:rPr lang="en-SG" smtClean="0"/>
              <a:t>23/8/2020</a:t>
            </a:fld>
            <a:endParaRPr lang="en-SG"/>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SG"/>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SG"/>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SG"/>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A4BD0F9-1A30-42E1-8816-43C41450A2FE}" type="slidenum">
              <a:rPr lang="en-SG" smtClean="0"/>
              <a:t>‹#›</a:t>
            </a:fld>
            <a:endParaRPr lang="en-SG"/>
          </a:p>
        </p:txBody>
      </p:sp>
    </p:spTree>
    <p:extLst>
      <p:ext uri="{BB962C8B-B14F-4D97-AF65-F5344CB8AC3E}">
        <p14:creationId xmlns:p14="http://schemas.microsoft.com/office/powerpoint/2010/main" val="22860573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Introduction</a:t>
            </a:r>
            <a:endParaRPr lang="en-SG"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developing of relationships in the workplace supports the organisation to meet the objective of the business (Elias, 2011). The motivation and efficiency can be got through proper training. This assignment is based on the developing relationship where the skills, knowledge and behaviour of the employees discussed. The personal audit as well as potential benefits has been elaborated. </a:t>
            </a:r>
            <a:endParaRPr lang="en-SG" sz="1200" kern="1200" dirty="0">
              <a:solidFill>
                <a:schemeClr val="tx1"/>
              </a:solidFill>
              <a:effectLst/>
              <a:latin typeface="+mn-lt"/>
              <a:ea typeface="+mn-ea"/>
              <a:cs typeface="+mn-cs"/>
            </a:endParaRPr>
          </a:p>
          <a:p>
            <a:endParaRPr lang="en-SG" dirty="0"/>
          </a:p>
        </p:txBody>
      </p:sp>
      <p:sp>
        <p:nvSpPr>
          <p:cNvPr id="4" name="Slide Number Placeholder 3"/>
          <p:cNvSpPr>
            <a:spLocks noGrp="1"/>
          </p:cNvSpPr>
          <p:nvPr>
            <p:ph type="sldNum" sz="quarter" idx="10"/>
          </p:nvPr>
        </p:nvSpPr>
        <p:spPr/>
        <p:txBody>
          <a:bodyPr/>
          <a:lstStyle/>
          <a:p>
            <a:fld id="{C72ECBBE-E372-4308-A918-9FF309F221FD}" type="slidenum">
              <a:rPr lang="en-SG" smtClean="0"/>
              <a:t>3</a:t>
            </a:fld>
            <a:endParaRPr lang="en-SG"/>
          </a:p>
        </p:txBody>
      </p:sp>
    </p:spTree>
    <p:extLst>
      <p:ext uri="{BB962C8B-B14F-4D97-AF65-F5344CB8AC3E}">
        <p14:creationId xmlns:p14="http://schemas.microsoft.com/office/powerpoint/2010/main" val="42876437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Administering employees based on career pathways</a:t>
            </a:r>
            <a:endParaRPr lang="en-SG"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administering of employees by the HR is given below-</a:t>
            </a:r>
            <a:endParaRPr lang="en-SG"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Create Career roadmap:</a:t>
            </a:r>
            <a:r>
              <a:rPr lang="en-GB" sz="1200" kern="1200" dirty="0">
                <a:solidFill>
                  <a:schemeClr val="tx1"/>
                </a:solidFill>
                <a:effectLst/>
                <a:latin typeface="+mn-lt"/>
                <a:ea typeface="+mn-ea"/>
                <a:cs typeface="+mn-cs"/>
              </a:rPr>
              <a:t> The HR requires to make career roadmap for covering the functions of the organisation of BAT. The employees get the actual value that they deserve. </a:t>
            </a:r>
            <a:endParaRPr lang="en-SG"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Training and Development:</a:t>
            </a:r>
            <a:r>
              <a:rPr lang="en-GB" sz="1200" kern="1200" dirty="0">
                <a:solidFill>
                  <a:schemeClr val="tx1"/>
                </a:solidFill>
                <a:effectLst/>
                <a:latin typeface="+mn-lt"/>
                <a:ea typeface="+mn-ea"/>
                <a:cs typeface="+mn-cs"/>
              </a:rPr>
              <a:t> Various training session, events and campaign can help the HR to get the desired manner and enhance the ability of the employees and provide assurance of the HR quality (Jackson, 2011).</a:t>
            </a:r>
            <a:endParaRPr lang="en-SG"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1436952-2E0C-43A2-8638-B4D7DEB57F67}" type="slidenum">
              <a:rPr lang="en-SG" smtClean="0"/>
              <a:t>4</a:t>
            </a:fld>
            <a:endParaRPr lang="en-SG"/>
          </a:p>
        </p:txBody>
      </p:sp>
    </p:spTree>
    <p:extLst>
      <p:ext uri="{BB962C8B-B14F-4D97-AF65-F5344CB8AC3E}">
        <p14:creationId xmlns:p14="http://schemas.microsoft.com/office/powerpoint/2010/main" val="7779267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SG" sz="1200" kern="1200" dirty="0">
                <a:solidFill>
                  <a:schemeClr val="tx1"/>
                </a:solidFill>
                <a:effectLst/>
                <a:latin typeface="+mn-lt"/>
                <a:ea typeface="+mn-ea"/>
                <a:cs typeface="+mn-cs"/>
              </a:rPr>
              <a:t> </a:t>
            </a:r>
            <a:r>
              <a:rPr lang="en-GB" sz="1200" kern="1200" dirty="0">
                <a:solidFill>
                  <a:schemeClr val="tx1"/>
                </a:solidFill>
                <a:effectLst/>
                <a:latin typeface="+mn-lt"/>
                <a:ea typeface="+mn-ea"/>
                <a:cs typeface="+mn-cs"/>
              </a:rPr>
              <a:t>The identification of development plan for the personal audit skills of an HR based on the SWOT-</a:t>
            </a:r>
            <a:endParaRPr lang="en-SG"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Skills</a:t>
            </a:r>
            <a:endParaRPr lang="en-SG"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Objectives</a:t>
            </a:r>
            <a:endParaRPr lang="en-SG"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Time</a:t>
            </a:r>
            <a:endParaRPr lang="en-SG"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Action plan</a:t>
            </a:r>
            <a:endParaRPr lang="en-SG"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Communication skill </a:t>
            </a:r>
            <a:endParaRPr lang="en-SG"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effective communication with the other employees within the organisation. </a:t>
            </a:r>
            <a:endParaRPr lang="en-SG"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4 months </a:t>
            </a:r>
            <a:endParaRPr lang="en-SG"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Arranging various events and session can develop the skills. </a:t>
            </a:r>
            <a:endParaRPr lang="en-SG"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Risk taking</a:t>
            </a:r>
            <a:endParaRPr lang="en-SG"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Taking of risk has increase the value of the organisation.</a:t>
            </a:r>
            <a:endParaRPr lang="en-SG"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3 months </a:t>
            </a:r>
            <a:endParaRPr lang="en-SG"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Risk taking skills can be effective through internship program. </a:t>
            </a:r>
            <a:endParaRPr lang="en-SG"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Time management </a:t>
            </a:r>
            <a:endParaRPr lang="en-SG"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Proper time management helps to create a positive impact on the client and other staffs. </a:t>
            </a:r>
            <a:endParaRPr lang="en-SG"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4 months </a:t>
            </a:r>
            <a:endParaRPr lang="en-SG"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Practices more and more in a regular basis can improve the time management.  </a:t>
            </a:r>
            <a:endParaRPr lang="en-SG"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Problem-solving skills </a:t>
            </a:r>
            <a:endParaRPr lang="en-SG"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To handle the organisation objective during crisis and other disasters.  </a:t>
            </a:r>
            <a:endParaRPr lang="en-SG"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8 months </a:t>
            </a:r>
            <a:endParaRPr lang="en-SG"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Internship and solving of various problem can help to improve the skills.</a:t>
            </a:r>
            <a:endParaRPr lang="en-SG" sz="1200" kern="1200" dirty="0">
              <a:solidFill>
                <a:schemeClr val="tx1"/>
              </a:solidFill>
              <a:effectLst/>
              <a:latin typeface="+mn-lt"/>
              <a:ea typeface="+mn-ea"/>
              <a:cs typeface="+mn-cs"/>
            </a:endParaRPr>
          </a:p>
          <a:p>
            <a:endParaRPr lang="en-SG" dirty="0"/>
          </a:p>
        </p:txBody>
      </p:sp>
      <p:sp>
        <p:nvSpPr>
          <p:cNvPr id="4" name="Slide Number Placeholder 3"/>
          <p:cNvSpPr>
            <a:spLocks noGrp="1"/>
          </p:cNvSpPr>
          <p:nvPr>
            <p:ph type="sldNum" sz="quarter" idx="10"/>
          </p:nvPr>
        </p:nvSpPr>
        <p:spPr/>
        <p:txBody>
          <a:bodyPr/>
          <a:lstStyle/>
          <a:p>
            <a:fld id="{C72ECBBE-E372-4308-A918-9FF309F221FD}" type="slidenum">
              <a:rPr lang="en-SG" smtClean="0"/>
              <a:t>5</a:t>
            </a:fld>
            <a:endParaRPr lang="en-SG"/>
          </a:p>
        </p:txBody>
      </p:sp>
    </p:spTree>
    <p:extLst>
      <p:ext uri="{BB962C8B-B14F-4D97-AF65-F5344CB8AC3E}">
        <p14:creationId xmlns:p14="http://schemas.microsoft.com/office/powerpoint/2010/main" val="34739219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Managing performance and succession planning</a:t>
            </a:r>
            <a:endParaRPr lang="en-SG"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A crucial dimension in HRM that is done by the HR of the particular organisation. The succession planning and management is stated below-</a:t>
            </a:r>
            <a:endParaRPr lang="en-SG"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Strengths:</a:t>
            </a:r>
            <a:r>
              <a:rPr lang="en-GB" sz="1200" kern="1200" dirty="0">
                <a:solidFill>
                  <a:schemeClr val="tx1"/>
                </a:solidFill>
                <a:effectLst/>
                <a:latin typeface="+mn-lt"/>
                <a:ea typeface="+mn-ea"/>
                <a:cs typeface="+mn-cs"/>
              </a:rPr>
              <a:t> Including strategic decision-making, accepting challenges and making innovative within the organisation of BAT helps the HR to compete in the market and evaluate the performance (Steffen, 2017). For example-  Launching of new product in the new market.   </a:t>
            </a:r>
            <a:endParaRPr lang="en-SG"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C72ECBBE-E372-4308-A918-9FF309F221FD}" type="slidenum">
              <a:rPr lang="en-SG" smtClean="0"/>
              <a:t>6</a:t>
            </a:fld>
            <a:endParaRPr lang="en-SG"/>
          </a:p>
        </p:txBody>
      </p:sp>
    </p:spTree>
    <p:extLst>
      <p:ext uri="{BB962C8B-B14F-4D97-AF65-F5344CB8AC3E}">
        <p14:creationId xmlns:p14="http://schemas.microsoft.com/office/powerpoint/2010/main" val="20118878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Weaknesses:</a:t>
            </a:r>
            <a:r>
              <a:rPr lang="en-GB" sz="1200" kern="1200" dirty="0">
                <a:solidFill>
                  <a:schemeClr val="tx1"/>
                </a:solidFill>
                <a:effectLst/>
                <a:latin typeface="+mn-lt"/>
                <a:ea typeface="+mn-ea"/>
                <a:cs typeface="+mn-cs"/>
              </a:rPr>
              <a:t> Lacking the timely action and lack of confidence affects to make decision properly and create problems while combating in the market and performance would be reduced. The reason of lacking hasn’t watched out is the another drawback which impact on the whole operation of the business of BAT.</a:t>
            </a:r>
            <a:endParaRPr lang="en-SG"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Opportunities:</a:t>
            </a:r>
            <a:r>
              <a:rPr lang="en-GB" sz="1200" kern="1200" dirty="0">
                <a:solidFill>
                  <a:schemeClr val="tx1"/>
                </a:solidFill>
                <a:effectLst/>
                <a:latin typeface="+mn-lt"/>
                <a:ea typeface="+mn-ea"/>
                <a:cs typeface="+mn-cs"/>
              </a:rPr>
              <a:t> Use of technologies and exploring talent supports to build a career of the HR and various skills would be explored in the workplace and performance can be enhanced (Steffen, 2017). For example- HR of BAT has developed his own plan for the next project.</a:t>
            </a:r>
            <a:endParaRPr lang="en-SG"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Threats:</a:t>
            </a:r>
            <a:r>
              <a:rPr lang="en-GB" sz="1200" kern="1200" dirty="0">
                <a:solidFill>
                  <a:schemeClr val="tx1"/>
                </a:solidFill>
                <a:effectLst/>
                <a:latin typeface="+mn-lt"/>
                <a:ea typeface="+mn-ea"/>
                <a:cs typeface="+mn-cs"/>
              </a:rPr>
              <a:t> The unpredictable future conditions can create negative impact on the decision-making of the HR and job uncertainty makes them worried and performance can be reduced</a:t>
            </a:r>
            <a:endParaRPr lang="en-SG"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C72ECBBE-E372-4308-A918-9FF309F221FD}" type="slidenum">
              <a:rPr lang="en-SG" smtClean="0"/>
              <a:t>7</a:t>
            </a:fld>
            <a:endParaRPr lang="en-SG"/>
          </a:p>
        </p:txBody>
      </p:sp>
    </p:spTree>
    <p:extLst>
      <p:ext uri="{BB962C8B-B14F-4D97-AF65-F5344CB8AC3E}">
        <p14:creationId xmlns:p14="http://schemas.microsoft.com/office/powerpoint/2010/main" val="31187751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Below is the supportive structure of the organisation-</a:t>
            </a:r>
            <a:endParaRPr lang="en-SG"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Management:</a:t>
            </a:r>
            <a:r>
              <a:rPr lang="en-GB" sz="1200" kern="1200" dirty="0">
                <a:solidFill>
                  <a:schemeClr val="tx1"/>
                </a:solidFill>
                <a:effectLst/>
                <a:latin typeface="+mn-lt"/>
                <a:ea typeface="+mn-ea"/>
                <a:cs typeface="+mn-cs"/>
              </a:rPr>
              <a:t> The supportive structure has got helped from several streams within the organisation that are used to communicate with other parties in an efficient way. </a:t>
            </a:r>
            <a:endParaRPr lang="en-SG"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Cross-training:</a:t>
            </a:r>
            <a:r>
              <a:rPr lang="en-GB" sz="1200" kern="1200" dirty="0">
                <a:solidFill>
                  <a:schemeClr val="tx1"/>
                </a:solidFill>
                <a:effectLst/>
                <a:latin typeface="+mn-lt"/>
                <a:ea typeface="+mn-ea"/>
                <a:cs typeface="+mn-cs"/>
              </a:rPr>
              <a:t> The HR can get helped from the supportive structure as it helps to cross-train for flexible and responsive to the workplace. </a:t>
            </a:r>
            <a:endParaRPr lang="en-SG" dirty="0"/>
          </a:p>
        </p:txBody>
      </p:sp>
      <p:sp>
        <p:nvSpPr>
          <p:cNvPr id="4" name="Slide Number Placeholder 3"/>
          <p:cNvSpPr>
            <a:spLocks noGrp="1"/>
          </p:cNvSpPr>
          <p:nvPr>
            <p:ph type="sldNum" sz="quarter" idx="10"/>
          </p:nvPr>
        </p:nvSpPr>
        <p:spPr/>
        <p:txBody>
          <a:bodyPr/>
          <a:lstStyle/>
          <a:p>
            <a:fld id="{C72ECBBE-E372-4308-A918-9FF309F221FD}" type="slidenum">
              <a:rPr lang="en-SG" smtClean="0"/>
              <a:t>8</a:t>
            </a:fld>
            <a:endParaRPr lang="en-SG"/>
          </a:p>
        </p:txBody>
      </p:sp>
    </p:spTree>
    <p:extLst>
      <p:ext uri="{BB962C8B-B14F-4D97-AF65-F5344CB8AC3E}">
        <p14:creationId xmlns:p14="http://schemas.microsoft.com/office/powerpoint/2010/main" val="387282482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Techniques for supervision and formal appraisal</a:t>
            </a:r>
            <a:endParaRPr lang="en-SG"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supervision and appraisal have a system that is significant in the practice of the employment. Below is the technique for supervision and appraisal-</a:t>
            </a:r>
            <a:endParaRPr lang="en-SG"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Improved employee performance:</a:t>
            </a:r>
            <a:r>
              <a:rPr lang="en-GB" sz="1200" kern="1200" dirty="0">
                <a:solidFill>
                  <a:schemeClr val="tx1"/>
                </a:solidFill>
                <a:effectLst/>
                <a:latin typeface="+mn-lt"/>
                <a:ea typeface="+mn-ea"/>
                <a:cs typeface="+mn-cs"/>
              </a:rPr>
              <a:t> The performance of the employee can be improved through the evaluation of the progress over the period that is related to the appraisal whereas the instant evaluation of the progress of the performance of the employee is covered under the supervision (Jackson, 2011).</a:t>
            </a:r>
            <a:endParaRPr lang="en-SG"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1436952-2E0C-43A2-8638-B4D7DEB57F67}" type="slidenum">
              <a:rPr lang="en-SG" smtClean="0"/>
              <a:t>9</a:t>
            </a:fld>
            <a:endParaRPr lang="en-SG"/>
          </a:p>
        </p:txBody>
      </p:sp>
    </p:spTree>
    <p:extLst>
      <p:ext uri="{BB962C8B-B14F-4D97-AF65-F5344CB8AC3E}">
        <p14:creationId xmlns:p14="http://schemas.microsoft.com/office/powerpoint/2010/main" val="67502653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Methods of ensuring fair and objective assessment</a:t>
            </a:r>
            <a:endParaRPr lang="en-SG"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employee’s job must be evaluated properly by the HR for maximising of the productivity. Below is the method of ensuring the fair assessment-</a:t>
            </a:r>
            <a:endParaRPr lang="en-SG"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Stay Current:</a:t>
            </a:r>
            <a:r>
              <a:rPr lang="en-GB" sz="1200" kern="1200" dirty="0">
                <a:solidFill>
                  <a:schemeClr val="tx1"/>
                </a:solidFill>
                <a:effectLst/>
                <a:latin typeface="+mn-lt"/>
                <a:ea typeface="+mn-ea"/>
                <a:cs typeface="+mn-cs"/>
              </a:rPr>
              <a:t> The employee’s ability must be judged by the HR according to the current description of the job because the priorities for the job is changing over time. The expectation from the employees must be outstanding according to their job.</a:t>
            </a:r>
            <a:endParaRPr lang="en-SG"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1436952-2E0C-43A2-8638-B4D7DEB57F67}" type="slidenum">
              <a:rPr lang="en-SG" smtClean="0"/>
              <a:t>10</a:t>
            </a:fld>
            <a:endParaRPr lang="en-SG"/>
          </a:p>
        </p:txBody>
      </p:sp>
    </p:spTree>
    <p:extLst>
      <p:ext uri="{BB962C8B-B14F-4D97-AF65-F5344CB8AC3E}">
        <p14:creationId xmlns:p14="http://schemas.microsoft.com/office/powerpoint/2010/main" val="23326900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Balance Criticism:</a:t>
            </a:r>
            <a:r>
              <a:rPr lang="en-GB" sz="1200" kern="1200" dirty="0">
                <a:solidFill>
                  <a:schemeClr val="tx1"/>
                </a:solidFill>
                <a:effectLst/>
                <a:latin typeface="+mn-lt"/>
                <a:ea typeface="+mn-ea"/>
                <a:cs typeface="+mn-cs"/>
              </a:rPr>
              <a:t> The strengths and weaknesses of the employees must be considered during their evolution of the job and providing comments based on it. Because only the wrong thing couldn’t be done or the right. So the evaluation must be fair (</a:t>
            </a:r>
            <a:r>
              <a:rPr lang="en-GB" sz="1200" kern="1200" dirty="0" err="1">
                <a:solidFill>
                  <a:schemeClr val="tx1"/>
                </a:solidFill>
                <a:effectLst/>
                <a:latin typeface="+mn-lt"/>
                <a:ea typeface="+mn-ea"/>
                <a:cs typeface="+mn-cs"/>
              </a:rPr>
              <a:t>Bihunova</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Vorobiova</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Fridrikh</a:t>
            </a:r>
            <a:r>
              <a:rPr lang="en-GB" sz="1200" kern="1200" dirty="0">
                <a:solidFill>
                  <a:schemeClr val="tx1"/>
                </a:solidFill>
                <a:effectLst/>
                <a:latin typeface="+mn-lt"/>
                <a:ea typeface="+mn-ea"/>
                <a:cs typeface="+mn-cs"/>
              </a:rPr>
              <a:t>, 2019).</a:t>
            </a:r>
            <a:endParaRPr lang="en-SG"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Offering regular feedback:</a:t>
            </a:r>
            <a:r>
              <a:rPr lang="en-GB" sz="1200" kern="1200" dirty="0">
                <a:solidFill>
                  <a:schemeClr val="tx1"/>
                </a:solidFill>
                <a:effectLst/>
                <a:latin typeface="+mn-lt"/>
                <a:ea typeface="+mn-ea"/>
                <a:cs typeface="+mn-cs"/>
              </a:rPr>
              <a:t> Through providing regular feedback from the HR of BAT helps the employee to be right on their track that helps to remove the uncertainty and other things.</a:t>
            </a:r>
            <a:endParaRPr lang="en-SG"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1436952-2E0C-43A2-8638-B4D7DEB57F67}" type="slidenum">
              <a:rPr lang="en-SG" smtClean="0"/>
              <a:t>11</a:t>
            </a:fld>
            <a:endParaRPr lang="en-SG"/>
          </a:p>
        </p:txBody>
      </p:sp>
    </p:spTree>
    <p:extLst>
      <p:ext uri="{BB962C8B-B14F-4D97-AF65-F5344CB8AC3E}">
        <p14:creationId xmlns:p14="http://schemas.microsoft.com/office/powerpoint/2010/main" val="404403698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Method of monitoring the individual feedback</a:t>
            </a:r>
            <a:endParaRPr lang="en-SG"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feedback of the employee can be monitored through some ways that are-</a:t>
            </a:r>
            <a:endParaRPr lang="en-SG"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Stay interviews:</a:t>
            </a:r>
            <a:r>
              <a:rPr lang="en-GB" sz="1200" kern="1200" dirty="0">
                <a:solidFill>
                  <a:schemeClr val="tx1"/>
                </a:solidFill>
                <a:effectLst/>
                <a:latin typeface="+mn-lt"/>
                <a:ea typeface="+mn-ea"/>
                <a:cs typeface="+mn-cs"/>
              </a:rPr>
              <a:t> The HR would take interviews about their work in their job and shares what they have done in their job and their opportunities in the organisation of BAT.</a:t>
            </a:r>
            <a:endParaRPr lang="en-SG" sz="1200" kern="1200" dirty="0">
              <a:solidFill>
                <a:schemeClr val="tx1"/>
              </a:solidFill>
              <a:effectLst/>
              <a:latin typeface="+mn-lt"/>
              <a:ea typeface="+mn-ea"/>
              <a:cs typeface="+mn-cs"/>
            </a:endParaRPr>
          </a:p>
          <a:p>
            <a:endParaRPr lang="en-SG"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1436952-2E0C-43A2-8638-B4D7DEB57F67}" type="slidenum">
              <a:rPr lang="en-SG" smtClean="0"/>
              <a:t>12</a:t>
            </a:fld>
            <a:endParaRPr lang="en-SG"/>
          </a:p>
        </p:txBody>
      </p:sp>
    </p:spTree>
    <p:extLst>
      <p:ext uri="{BB962C8B-B14F-4D97-AF65-F5344CB8AC3E}">
        <p14:creationId xmlns:p14="http://schemas.microsoft.com/office/powerpoint/2010/main" val="172006205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Employee survey:</a:t>
            </a:r>
            <a:r>
              <a:rPr lang="en-GB" sz="1200" kern="1200" dirty="0">
                <a:solidFill>
                  <a:schemeClr val="tx1"/>
                </a:solidFill>
                <a:effectLst/>
                <a:latin typeface="+mn-lt"/>
                <a:ea typeface="+mn-ea"/>
                <a:cs typeface="+mn-cs"/>
              </a:rPr>
              <a:t> The survey of engaging the employee plays a significant role in collecting feedback. The completion rates can help the employees to shares what they have done in their job.</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Review sites:</a:t>
            </a:r>
            <a:r>
              <a:rPr lang="en-GB" sz="1200" kern="1200" dirty="0">
                <a:solidFill>
                  <a:schemeClr val="tx1"/>
                </a:solidFill>
                <a:effectLst/>
                <a:latin typeface="+mn-lt"/>
                <a:ea typeface="+mn-ea"/>
                <a:cs typeface="+mn-cs"/>
              </a:rPr>
              <a:t> Using some elements such as </a:t>
            </a:r>
            <a:r>
              <a:rPr lang="en-GB" sz="1200" kern="1200" dirty="0" err="1">
                <a:solidFill>
                  <a:schemeClr val="tx1"/>
                </a:solidFill>
                <a:effectLst/>
                <a:latin typeface="+mn-lt"/>
                <a:ea typeface="+mn-ea"/>
                <a:cs typeface="+mn-cs"/>
              </a:rPr>
              <a:t>glassdoor</a:t>
            </a:r>
            <a:r>
              <a:rPr lang="en-GB" sz="1200" kern="1200" dirty="0">
                <a:solidFill>
                  <a:schemeClr val="tx1"/>
                </a:solidFill>
                <a:effectLst/>
                <a:latin typeface="+mn-lt"/>
                <a:ea typeface="+mn-ea"/>
                <a:cs typeface="+mn-cs"/>
              </a:rPr>
              <a:t>, comparably and </a:t>
            </a:r>
            <a:r>
              <a:rPr lang="en-GB" sz="1200" kern="1200" dirty="0" err="1">
                <a:solidFill>
                  <a:schemeClr val="tx1"/>
                </a:solidFill>
                <a:effectLst/>
                <a:latin typeface="+mn-lt"/>
                <a:ea typeface="+mn-ea"/>
                <a:cs typeface="+mn-cs"/>
              </a:rPr>
              <a:t>careerBliss</a:t>
            </a:r>
            <a:r>
              <a:rPr lang="en-GB" sz="1200" kern="1200" dirty="0">
                <a:solidFill>
                  <a:schemeClr val="tx1"/>
                </a:solidFill>
                <a:effectLst/>
                <a:latin typeface="+mn-lt"/>
                <a:ea typeface="+mn-ea"/>
                <a:cs typeface="+mn-cs"/>
              </a:rPr>
              <a:t> etc. for those employees who haven’t given feedback to the HR. These help to collect feedback from the employees and sharing of feedback supports to maximise their productivity (</a:t>
            </a:r>
            <a:r>
              <a:rPr lang="en-GB" sz="1200" kern="1200" dirty="0" err="1">
                <a:solidFill>
                  <a:schemeClr val="tx1"/>
                </a:solidFill>
                <a:effectLst/>
                <a:latin typeface="+mn-lt"/>
                <a:ea typeface="+mn-ea"/>
                <a:cs typeface="+mn-cs"/>
              </a:rPr>
              <a:t>Bihunova</a:t>
            </a:r>
            <a:r>
              <a:rPr lang="en-GB" sz="1200" kern="1200" dirty="0">
                <a:solidFill>
                  <a:schemeClr val="tx1"/>
                </a:solidFill>
                <a:effectLst/>
                <a:latin typeface="+mn-lt"/>
                <a:ea typeface="+mn-ea"/>
                <a:cs typeface="+mn-cs"/>
              </a:rPr>
              <a:t>, </a:t>
            </a:r>
            <a:r>
              <a:rPr lang="en-GB" sz="1200" kern="1200" dirty="0" err="1">
                <a:solidFill>
                  <a:schemeClr val="tx1"/>
                </a:solidFill>
                <a:effectLst/>
                <a:latin typeface="+mn-lt"/>
                <a:ea typeface="+mn-ea"/>
                <a:cs typeface="+mn-cs"/>
              </a:rPr>
              <a:t>Vorobiova</a:t>
            </a:r>
            <a:r>
              <a:rPr lang="en-GB" sz="1200" kern="1200" dirty="0">
                <a:solidFill>
                  <a:schemeClr val="tx1"/>
                </a:solidFill>
                <a:effectLst/>
                <a:latin typeface="+mn-lt"/>
                <a:ea typeface="+mn-ea"/>
                <a:cs typeface="+mn-cs"/>
              </a:rPr>
              <a:t> and </a:t>
            </a:r>
            <a:r>
              <a:rPr lang="en-GB" sz="1200" kern="1200" dirty="0" err="1">
                <a:solidFill>
                  <a:schemeClr val="tx1"/>
                </a:solidFill>
                <a:effectLst/>
                <a:latin typeface="+mn-lt"/>
                <a:ea typeface="+mn-ea"/>
                <a:cs typeface="+mn-cs"/>
              </a:rPr>
              <a:t>Fridrikh</a:t>
            </a:r>
            <a:r>
              <a:rPr lang="en-GB" sz="1200" kern="1200" dirty="0">
                <a:solidFill>
                  <a:schemeClr val="tx1"/>
                </a:solidFill>
                <a:effectLst/>
                <a:latin typeface="+mn-lt"/>
                <a:ea typeface="+mn-ea"/>
                <a:cs typeface="+mn-cs"/>
              </a:rPr>
              <a:t>, 2019).</a:t>
            </a:r>
            <a:endParaRPr lang="en-SG" sz="1200" kern="1200" dirty="0">
              <a:solidFill>
                <a:schemeClr val="tx1"/>
              </a:solidFill>
              <a:effectLst/>
              <a:latin typeface="+mn-lt"/>
              <a:ea typeface="+mn-ea"/>
              <a:cs typeface="+mn-cs"/>
            </a:endParaRPr>
          </a:p>
          <a:p>
            <a:endParaRPr lang="en-SG"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1436952-2E0C-43A2-8638-B4D7DEB57F67}" type="slidenum">
              <a:rPr lang="en-SG" smtClean="0"/>
              <a:t>13</a:t>
            </a:fld>
            <a:endParaRPr lang="en-SG"/>
          </a:p>
        </p:txBody>
      </p:sp>
    </p:spTree>
    <p:extLst>
      <p:ext uri="{BB962C8B-B14F-4D97-AF65-F5344CB8AC3E}">
        <p14:creationId xmlns:p14="http://schemas.microsoft.com/office/powerpoint/2010/main" val="370922803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Reporting performance appraisal including the importance of confidentiality</a:t>
            </a:r>
            <a:endParaRPr lang="en-SG"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Ratings:</a:t>
            </a:r>
            <a:r>
              <a:rPr lang="en-GB" sz="1200" kern="1200" dirty="0">
                <a:solidFill>
                  <a:schemeClr val="tx1"/>
                </a:solidFill>
                <a:effectLst/>
                <a:latin typeface="+mn-lt"/>
                <a:ea typeface="+mn-ea"/>
                <a:cs typeface="+mn-cs"/>
              </a:rPr>
              <a:t> The HR has given rates to the employees according to their works which is from 1 to 10. Some components such as attitude, attendance and performance are used to make the ratings in the organisation of BAT. </a:t>
            </a:r>
            <a:endParaRPr lang="en-SG"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Management by objectives:</a:t>
            </a:r>
            <a:r>
              <a:rPr lang="en-GB" sz="1200" kern="1200" dirty="0">
                <a:solidFill>
                  <a:schemeClr val="tx1"/>
                </a:solidFill>
                <a:effectLst/>
                <a:latin typeface="+mn-lt"/>
                <a:ea typeface="+mn-ea"/>
                <a:cs typeface="+mn-cs"/>
              </a:rPr>
              <a:t> The HR and employees select the goals of the organisation of BAT and both help to maximise the performance of the employee. The goal of the organisation has achieved by both of them (Steffen, 2017).</a:t>
            </a:r>
            <a:endParaRPr lang="en-SG"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1436952-2E0C-43A2-8638-B4D7DEB57F67}" type="slidenum">
              <a:rPr lang="en-SG" smtClean="0"/>
              <a:t>14</a:t>
            </a:fld>
            <a:endParaRPr lang="en-SG"/>
          </a:p>
        </p:txBody>
      </p:sp>
    </p:spTree>
    <p:extLst>
      <p:ext uri="{BB962C8B-B14F-4D97-AF65-F5344CB8AC3E}">
        <p14:creationId xmlns:p14="http://schemas.microsoft.com/office/powerpoint/2010/main" val="422353120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Learning styles and the range of training opportunities</a:t>
            </a:r>
            <a:endParaRPr lang="en-SG" sz="1200" kern="1200" dirty="0">
              <a:solidFill>
                <a:schemeClr val="tx1"/>
              </a:solidFill>
              <a:effectLst/>
              <a:latin typeface="+mn-lt"/>
              <a:ea typeface="+mn-ea"/>
              <a:cs typeface="+mn-cs"/>
            </a:endParaRPr>
          </a:p>
          <a:p>
            <a:r>
              <a:rPr lang="en-SG" sz="1200" kern="1200" dirty="0">
                <a:solidFill>
                  <a:schemeClr val="tx1"/>
                </a:solidFill>
                <a:effectLst/>
                <a:latin typeface="+mn-lt"/>
                <a:ea typeface="+mn-ea"/>
                <a:cs typeface="+mn-cs"/>
              </a:rPr>
              <a:t>There have various learning style in the organisation. The most significant learning style based on the training opportunities is-</a:t>
            </a:r>
          </a:p>
          <a:p>
            <a:r>
              <a:rPr lang="en-SG" sz="1200" b="1" kern="1200" dirty="0">
                <a:solidFill>
                  <a:schemeClr val="tx1"/>
                </a:solidFill>
                <a:effectLst/>
                <a:latin typeface="+mn-lt"/>
                <a:ea typeface="+mn-ea"/>
                <a:cs typeface="+mn-cs"/>
              </a:rPr>
              <a:t>Visual:</a:t>
            </a:r>
            <a:r>
              <a:rPr lang="en-SG" sz="1200" kern="1200" dirty="0">
                <a:solidFill>
                  <a:schemeClr val="tx1"/>
                </a:solidFill>
                <a:effectLst/>
                <a:latin typeface="+mn-lt"/>
                <a:ea typeface="+mn-ea"/>
                <a:cs typeface="+mn-cs"/>
              </a:rPr>
              <a:t> The visual learning style can be the best training for the employees by the HR as various graphics, videos are used in this. Adding to handouts related to the task help to learn easily by the employees.</a:t>
            </a:r>
          </a:p>
          <a:p>
            <a:r>
              <a:rPr lang="en-SG" sz="1200" b="1" kern="1200" dirty="0">
                <a:solidFill>
                  <a:schemeClr val="tx1"/>
                </a:solidFill>
                <a:effectLst/>
                <a:latin typeface="+mn-lt"/>
                <a:ea typeface="+mn-ea"/>
                <a:cs typeface="+mn-cs"/>
              </a:rPr>
              <a:t>Audio:</a:t>
            </a:r>
            <a:r>
              <a:rPr lang="en-SG" sz="1200" kern="1200" dirty="0">
                <a:solidFill>
                  <a:schemeClr val="tx1"/>
                </a:solidFill>
                <a:effectLst/>
                <a:latin typeface="+mn-lt"/>
                <a:ea typeface="+mn-ea"/>
                <a:cs typeface="+mn-cs"/>
              </a:rPr>
              <a:t> The employee can get learn through the organisational training session. The physical listening helps to learn easily those who are comfortable in getting the content. </a:t>
            </a:r>
          </a:p>
          <a:p>
            <a:r>
              <a:rPr lang="en-SG" sz="1200" b="1" kern="1200" dirty="0" err="1">
                <a:solidFill>
                  <a:schemeClr val="tx1"/>
                </a:solidFill>
                <a:effectLst/>
                <a:latin typeface="+mn-lt"/>
                <a:ea typeface="+mn-ea"/>
                <a:cs typeface="+mn-cs"/>
              </a:rPr>
              <a:t>Kinesthetic</a:t>
            </a:r>
            <a:r>
              <a:rPr lang="en-SG" sz="1200" b="1" kern="1200" dirty="0">
                <a:solidFill>
                  <a:schemeClr val="tx1"/>
                </a:solidFill>
                <a:effectLst/>
                <a:latin typeface="+mn-lt"/>
                <a:ea typeface="+mn-ea"/>
                <a:cs typeface="+mn-cs"/>
              </a:rPr>
              <a:t> learners:</a:t>
            </a:r>
            <a:r>
              <a:rPr lang="en-SG" sz="1200" kern="1200" dirty="0">
                <a:solidFill>
                  <a:schemeClr val="tx1"/>
                </a:solidFill>
                <a:effectLst/>
                <a:latin typeface="+mn-lt"/>
                <a:ea typeface="+mn-ea"/>
                <a:cs typeface="+mn-cs"/>
              </a:rPr>
              <a:t> The experiences are used as a most important dimension for learning of the employees. HR has helped to learn easily by the employee’s experiences in the organisation of BAT </a:t>
            </a:r>
            <a:r>
              <a:rPr lang="en-GB" sz="1200" kern="1200" dirty="0">
                <a:solidFill>
                  <a:schemeClr val="tx1"/>
                </a:solidFill>
                <a:effectLst/>
                <a:latin typeface="+mn-lt"/>
                <a:ea typeface="+mn-ea"/>
                <a:cs typeface="+mn-cs"/>
              </a:rPr>
              <a:t>(Romans, Frost and Ford, 2016).</a:t>
            </a:r>
            <a:endParaRPr lang="en-SG"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1436952-2E0C-43A2-8638-B4D7DEB57F67}" type="slidenum">
              <a:rPr lang="en-SG" smtClean="0"/>
              <a:t>15</a:t>
            </a:fld>
            <a:endParaRPr lang="en-SG"/>
          </a:p>
        </p:txBody>
      </p:sp>
    </p:spTree>
    <p:extLst>
      <p:ext uri="{BB962C8B-B14F-4D97-AF65-F5344CB8AC3E}">
        <p14:creationId xmlns:p14="http://schemas.microsoft.com/office/powerpoint/2010/main" val="142406382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Mechanisms to provide appropriate feedback to individuals</a:t>
            </a:r>
            <a:endParaRPr lang="en-SG"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There have some mechanisms to provide feedback to the individuals that are-</a:t>
            </a:r>
            <a:endParaRPr lang="en-SG"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Customise communication:</a:t>
            </a:r>
            <a:r>
              <a:rPr lang="en-GB" sz="1200" kern="1200" dirty="0">
                <a:solidFill>
                  <a:schemeClr val="tx1"/>
                </a:solidFill>
                <a:effectLst/>
                <a:latin typeface="+mn-lt"/>
                <a:ea typeface="+mn-ea"/>
                <a:cs typeface="+mn-cs"/>
              </a:rPr>
              <a:t> The employees must be treated based on the culture and region because the personality of the employee has different. So the HR must have to concern while communicating with the employees in perspective of giving feedback (Jackson, 2011). </a:t>
            </a:r>
            <a:endParaRPr lang="en-SG"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Establish credibility:</a:t>
            </a:r>
            <a:r>
              <a:rPr lang="en-GB" sz="1200" kern="1200" dirty="0">
                <a:solidFill>
                  <a:schemeClr val="tx1"/>
                </a:solidFill>
                <a:effectLst/>
                <a:latin typeface="+mn-lt"/>
                <a:ea typeface="+mn-ea"/>
                <a:cs typeface="+mn-cs"/>
              </a:rPr>
              <a:t> Giving of feedback properly helps to intimate with the employees with the HR that will help to maximise the productivity day by day. The organisation of BAT can achieve their objective in the business.</a:t>
            </a:r>
            <a:endParaRPr lang="en-SG"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31436952-2E0C-43A2-8638-B4D7DEB57F67}" type="slidenum">
              <a:rPr lang="en-SG" smtClean="0"/>
              <a:t>16</a:t>
            </a:fld>
            <a:endParaRPr lang="en-SG"/>
          </a:p>
        </p:txBody>
      </p:sp>
    </p:spTree>
    <p:extLst>
      <p:ext uri="{BB962C8B-B14F-4D97-AF65-F5344CB8AC3E}">
        <p14:creationId xmlns:p14="http://schemas.microsoft.com/office/powerpoint/2010/main" val="218862099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Career development strategies considering sustainability</a:t>
            </a:r>
            <a:endParaRPr lang="en-SG"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The career development strategies considering the sustainability are-</a:t>
            </a:r>
            <a:endParaRPr lang="en-SG"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Increased job satisfaction:</a:t>
            </a:r>
            <a:r>
              <a:rPr lang="en-GB" sz="1200" kern="1200" dirty="0">
                <a:solidFill>
                  <a:schemeClr val="tx1"/>
                </a:solidFill>
                <a:effectLst/>
                <a:latin typeface="+mn-lt"/>
                <a:ea typeface="+mn-ea"/>
                <a:cs typeface="+mn-cs"/>
              </a:rPr>
              <a:t> Job satisfaction has increased due to attending various session and training that will help to imagine the sustainability of the job (Romans, Frost and Ford, 2016). The HR has provided their best effort and efficiency to the organisation of BAT that helps to increase the productivity as well.</a:t>
            </a:r>
            <a:endParaRPr lang="en-SG"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C72ECBBE-E372-4308-A918-9FF309F221FD}" type="slidenum">
              <a:rPr lang="en-SG" smtClean="0"/>
              <a:t>17</a:t>
            </a:fld>
            <a:endParaRPr lang="en-SG"/>
          </a:p>
        </p:txBody>
      </p:sp>
    </p:spTree>
    <p:extLst>
      <p:ext uri="{BB962C8B-B14F-4D97-AF65-F5344CB8AC3E}">
        <p14:creationId xmlns:p14="http://schemas.microsoft.com/office/powerpoint/2010/main" val="177559297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Enhanced company image:</a:t>
            </a:r>
            <a:r>
              <a:rPr lang="en-GB" sz="1200" kern="1200" dirty="0">
                <a:solidFill>
                  <a:schemeClr val="tx1"/>
                </a:solidFill>
                <a:effectLst/>
                <a:latin typeface="+mn-lt"/>
                <a:ea typeface="+mn-ea"/>
                <a:cs typeface="+mn-cs"/>
              </a:rPr>
              <a:t> </a:t>
            </a:r>
            <a:r>
              <a:rPr lang="en-SG" sz="1200" kern="1200" dirty="0">
                <a:solidFill>
                  <a:schemeClr val="tx1"/>
                </a:solidFill>
                <a:effectLst/>
                <a:latin typeface="+mn-lt"/>
                <a:ea typeface="+mn-ea"/>
                <a:cs typeface="+mn-cs"/>
              </a:rPr>
              <a:t>Maintaining ethics on training maximises the brand image that would help to develop a sustainable career for the HR as they are used for maximising the reputation of the organisation. </a:t>
            </a:r>
          </a:p>
          <a:p>
            <a:r>
              <a:rPr lang="en-GB" sz="1200" b="1" kern="1200" dirty="0">
                <a:solidFill>
                  <a:schemeClr val="tx1"/>
                </a:solidFill>
                <a:effectLst/>
                <a:latin typeface="+mn-lt"/>
                <a:ea typeface="+mn-ea"/>
                <a:cs typeface="+mn-cs"/>
              </a:rPr>
              <a:t>Risk management:</a:t>
            </a:r>
            <a:r>
              <a:rPr lang="en-GB" sz="1200" kern="1200" dirty="0">
                <a:solidFill>
                  <a:schemeClr val="tx1"/>
                </a:solidFill>
                <a:effectLst/>
                <a:latin typeface="+mn-lt"/>
                <a:ea typeface="+mn-ea"/>
                <a:cs typeface="+mn-cs"/>
              </a:rPr>
              <a:t> Diversity and gender equality training help to manage the risk and employees get motivated and effective for the organisation of BAT that will help to make their job sustainable (Romans, Frost and Ford, 2016).</a:t>
            </a:r>
            <a:endParaRPr lang="en-SG"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C72ECBBE-E372-4308-A918-9FF309F221FD}" type="slidenum">
              <a:rPr lang="en-SG" smtClean="0"/>
              <a:t>18</a:t>
            </a:fld>
            <a:endParaRPr lang="en-SG"/>
          </a:p>
        </p:txBody>
      </p:sp>
    </p:spTree>
    <p:extLst>
      <p:ext uri="{BB962C8B-B14F-4D97-AF65-F5344CB8AC3E}">
        <p14:creationId xmlns:p14="http://schemas.microsoft.com/office/powerpoint/2010/main" val="231362602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Conclusion</a:t>
            </a:r>
            <a:endParaRPr lang="en-SG"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Developing relationships in the organisation helps to maximise the capability of the HR and employees in the organisation.  The skills of the HR and employees can be improved through proper training (Elias, 2011). The skills shortages can be get redeemed through the analysis of swot. The negative impact of the potential benefits can be faced if it isn’t maintained properly. The operation would be harmed. </a:t>
            </a:r>
            <a:endParaRPr lang="en-SG" sz="1200" kern="1200" dirty="0">
              <a:solidFill>
                <a:schemeClr val="tx1"/>
              </a:solidFill>
              <a:effectLst/>
              <a:latin typeface="+mn-lt"/>
              <a:ea typeface="+mn-ea"/>
              <a:cs typeface="+mn-cs"/>
            </a:endParaRPr>
          </a:p>
          <a:p>
            <a:endParaRPr lang="en-SG" dirty="0"/>
          </a:p>
        </p:txBody>
      </p:sp>
      <p:sp>
        <p:nvSpPr>
          <p:cNvPr id="4" name="Slide Number Placeholder 3"/>
          <p:cNvSpPr>
            <a:spLocks noGrp="1"/>
          </p:cNvSpPr>
          <p:nvPr>
            <p:ph type="sldNum" sz="quarter" idx="10"/>
          </p:nvPr>
        </p:nvSpPr>
        <p:spPr/>
        <p:txBody>
          <a:bodyPr/>
          <a:lstStyle/>
          <a:p>
            <a:fld id="{C72ECBBE-E372-4308-A918-9FF309F221FD}" type="slidenum">
              <a:rPr lang="en-SG" smtClean="0"/>
              <a:t>19</a:t>
            </a:fld>
            <a:endParaRPr lang="en-SG"/>
          </a:p>
        </p:txBody>
      </p:sp>
    </p:spTree>
    <p:extLst>
      <p:ext uri="{BB962C8B-B14F-4D97-AF65-F5344CB8AC3E}">
        <p14:creationId xmlns:p14="http://schemas.microsoft.com/office/powerpoint/2010/main" val="19772594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8609F6B-D4B8-4D3C-92F6-C8CC696E6B06}" type="datetimeFigureOut">
              <a:rPr lang="en-SG" smtClean="0"/>
              <a:t>23/8/2020</a:t>
            </a:fld>
            <a:endParaRPr lang="en-SG"/>
          </a:p>
        </p:txBody>
      </p:sp>
      <p:sp>
        <p:nvSpPr>
          <p:cNvPr id="5" name="Footer Placeholder 4"/>
          <p:cNvSpPr>
            <a:spLocks noGrp="1"/>
          </p:cNvSpPr>
          <p:nvPr>
            <p:ph type="ftr" sz="quarter" idx="11"/>
          </p:nvPr>
        </p:nvSpPr>
        <p:spPr/>
        <p:txBody>
          <a:bodyPr/>
          <a:lstStyle/>
          <a:p>
            <a:endParaRPr lang="en-SG"/>
          </a:p>
        </p:txBody>
      </p:sp>
      <p:sp>
        <p:nvSpPr>
          <p:cNvPr id="6" name="Slide Number Placeholder 5"/>
          <p:cNvSpPr>
            <a:spLocks noGrp="1"/>
          </p:cNvSpPr>
          <p:nvPr>
            <p:ph type="sldNum" sz="quarter" idx="12"/>
          </p:nvPr>
        </p:nvSpPr>
        <p:spPr/>
        <p:txBody>
          <a:bodyPr/>
          <a:lstStyle/>
          <a:p>
            <a:fld id="{07D34F71-2360-44F3-B1FE-D62E5DDA9756}" type="slidenum">
              <a:rPr lang="en-SG" smtClean="0"/>
              <a:t>‹#›</a:t>
            </a:fld>
            <a:endParaRPr lang="en-SG"/>
          </a:p>
        </p:txBody>
      </p:sp>
    </p:spTree>
    <p:extLst>
      <p:ext uri="{BB962C8B-B14F-4D97-AF65-F5344CB8AC3E}">
        <p14:creationId xmlns:p14="http://schemas.microsoft.com/office/powerpoint/2010/main" val="20273598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58609F6B-D4B8-4D3C-92F6-C8CC696E6B06}" type="datetimeFigureOut">
              <a:rPr lang="en-SG" smtClean="0"/>
              <a:t>23/8/2020</a:t>
            </a:fld>
            <a:endParaRPr lang="en-SG"/>
          </a:p>
        </p:txBody>
      </p:sp>
      <p:sp>
        <p:nvSpPr>
          <p:cNvPr id="5" name="Footer Placeholder 4"/>
          <p:cNvSpPr>
            <a:spLocks noGrp="1"/>
          </p:cNvSpPr>
          <p:nvPr>
            <p:ph type="ftr" sz="quarter" idx="11"/>
          </p:nvPr>
        </p:nvSpPr>
        <p:spPr/>
        <p:txBody>
          <a:bodyPr/>
          <a:lstStyle/>
          <a:p>
            <a:endParaRPr lang="en-SG"/>
          </a:p>
        </p:txBody>
      </p:sp>
      <p:sp>
        <p:nvSpPr>
          <p:cNvPr id="6" name="Slide Number Placeholder 5"/>
          <p:cNvSpPr>
            <a:spLocks noGrp="1"/>
          </p:cNvSpPr>
          <p:nvPr>
            <p:ph type="sldNum" sz="quarter" idx="12"/>
          </p:nvPr>
        </p:nvSpPr>
        <p:spPr/>
        <p:txBody>
          <a:bodyPr/>
          <a:lstStyle/>
          <a:p>
            <a:fld id="{07D34F71-2360-44F3-B1FE-D62E5DDA9756}" type="slidenum">
              <a:rPr lang="en-SG" smtClean="0"/>
              <a:t>‹#›</a:t>
            </a:fld>
            <a:endParaRPr lang="en-SG"/>
          </a:p>
        </p:txBody>
      </p:sp>
    </p:spTree>
    <p:extLst>
      <p:ext uri="{BB962C8B-B14F-4D97-AF65-F5344CB8AC3E}">
        <p14:creationId xmlns:p14="http://schemas.microsoft.com/office/powerpoint/2010/main" val="28909123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8609F6B-D4B8-4D3C-92F6-C8CC696E6B06}" type="datetimeFigureOut">
              <a:rPr lang="en-SG" smtClean="0"/>
              <a:t>23/8/2020</a:t>
            </a:fld>
            <a:endParaRPr lang="en-SG"/>
          </a:p>
        </p:txBody>
      </p:sp>
      <p:sp>
        <p:nvSpPr>
          <p:cNvPr id="5" name="Footer Placeholder 4"/>
          <p:cNvSpPr>
            <a:spLocks noGrp="1"/>
          </p:cNvSpPr>
          <p:nvPr>
            <p:ph type="ftr" sz="quarter" idx="11"/>
          </p:nvPr>
        </p:nvSpPr>
        <p:spPr/>
        <p:txBody>
          <a:bodyPr/>
          <a:lstStyle/>
          <a:p>
            <a:endParaRPr lang="en-SG"/>
          </a:p>
        </p:txBody>
      </p:sp>
      <p:sp>
        <p:nvSpPr>
          <p:cNvPr id="6" name="Slide Number Placeholder 5"/>
          <p:cNvSpPr>
            <a:spLocks noGrp="1"/>
          </p:cNvSpPr>
          <p:nvPr>
            <p:ph type="sldNum" sz="quarter" idx="12"/>
          </p:nvPr>
        </p:nvSpPr>
        <p:spPr/>
        <p:txBody>
          <a:bodyPr/>
          <a:lstStyle/>
          <a:p>
            <a:fld id="{07D34F71-2360-44F3-B1FE-D62E5DDA9756}" type="slidenum">
              <a:rPr lang="en-SG" smtClean="0"/>
              <a:t>‹#›</a:t>
            </a:fld>
            <a:endParaRPr lang="en-SG"/>
          </a:p>
        </p:txBody>
      </p:sp>
    </p:spTree>
    <p:extLst>
      <p:ext uri="{BB962C8B-B14F-4D97-AF65-F5344CB8AC3E}">
        <p14:creationId xmlns:p14="http://schemas.microsoft.com/office/powerpoint/2010/main" val="22078351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8609F6B-D4B8-4D3C-92F6-C8CC696E6B06}" type="datetimeFigureOut">
              <a:rPr lang="en-SG" smtClean="0"/>
              <a:t>23/8/2020</a:t>
            </a:fld>
            <a:endParaRPr lang="en-SG"/>
          </a:p>
        </p:txBody>
      </p:sp>
      <p:sp>
        <p:nvSpPr>
          <p:cNvPr id="6" name="Footer Placeholder 5"/>
          <p:cNvSpPr>
            <a:spLocks noGrp="1"/>
          </p:cNvSpPr>
          <p:nvPr>
            <p:ph type="ftr" sz="quarter" idx="11"/>
          </p:nvPr>
        </p:nvSpPr>
        <p:spPr/>
        <p:txBody>
          <a:bodyPr/>
          <a:lstStyle/>
          <a:p>
            <a:endParaRPr lang="en-SG"/>
          </a:p>
        </p:txBody>
      </p:sp>
      <p:sp>
        <p:nvSpPr>
          <p:cNvPr id="7" name="Slide Number Placeholder 6"/>
          <p:cNvSpPr>
            <a:spLocks noGrp="1"/>
          </p:cNvSpPr>
          <p:nvPr>
            <p:ph type="sldNum" sz="quarter" idx="12"/>
          </p:nvPr>
        </p:nvSpPr>
        <p:spPr/>
        <p:txBody>
          <a:bodyPr/>
          <a:lstStyle/>
          <a:p>
            <a:fld id="{07D34F71-2360-44F3-B1FE-D62E5DDA9756}" type="slidenum">
              <a:rPr lang="en-SG" smtClean="0"/>
              <a:t>‹#›</a:t>
            </a:fld>
            <a:endParaRPr lang="en-SG"/>
          </a:p>
        </p:txBody>
      </p:sp>
    </p:spTree>
    <p:extLst>
      <p:ext uri="{BB962C8B-B14F-4D97-AF65-F5344CB8AC3E}">
        <p14:creationId xmlns:p14="http://schemas.microsoft.com/office/powerpoint/2010/main" val="18186524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8609F6B-D4B8-4D3C-92F6-C8CC696E6B06}" type="datetimeFigureOut">
              <a:rPr lang="en-SG" smtClean="0"/>
              <a:t>23/8/2020</a:t>
            </a:fld>
            <a:endParaRPr lang="en-SG"/>
          </a:p>
        </p:txBody>
      </p:sp>
      <p:sp>
        <p:nvSpPr>
          <p:cNvPr id="8" name="Footer Placeholder 7"/>
          <p:cNvSpPr>
            <a:spLocks noGrp="1"/>
          </p:cNvSpPr>
          <p:nvPr>
            <p:ph type="ftr" sz="quarter" idx="11"/>
          </p:nvPr>
        </p:nvSpPr>
        <p:spPr/>
        <p:txBody>
          <a:bodyPr/>
          <a:lstStyle/>
          <a:p>
            <a:endParaRPr lang="en-SG"/>
          </a:p>
        </p:txBody>
      </p:sp>
      <p:sp>
        <p:nvSpPr>
          <p:cNvPr id="9" name="Slide Number Placeholder 8"/>
          <p:cNvSpPr>
            <a:spLocks noGrp="1"/>
          </p:cNvSpPr>
          <p:nvPr>
            <p:ph type="sldNum" sz="quarter" idx="12"/>
          </p:nvPr>
        </p:nvSpPr>
        <p:spPr/>
        <p:txBody>
          <a:bodyPr/>
          <a:lstStyle/>
          <a:p>
            <a:fld id="{07D34F71-2360-44F3-B1FE-D62E5DDA9756}" type="slidenum">
              <a:rPr lang="en-SG" smtClean="0"/>
              <a:t>‹#›</a:t>
            </a:fld>
            <a:endParaRPr lang="en-SG"/>
          </a:p>
        </p:txBody>
      </p:sp>
    </p:spTree>
    <p:extLst>
      <p:ext uri="{BB962C8B-B14F-4D97-AF65-F5344CB8AC3E}">
        <p14:creationId xmlns:p14="http://schemas.microsoft.com/office/powerpoint/2010/main" val="15870444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58609F6B-D4B8-4D3C-92F6-C8CC696E6B06}" type="datetimeFigureOut">
              <a:rPr lang="en-SG" smtClean="0"/>
              <a:t>23/8/2020</a:t>
            </a:fld>
            <a:endParaRPr lang="en-SG"/>
          </a:p>
        </p:txBody>
      </p:sp>
      <p:sp>
        <p:nvSpPr>
          <p:cNvPr id="5" name="Footer Placeholder 3"/>
          <p:cNvSpPr>
            <a:spLocks noGrp="1"/>
          </p:cNvSpPr>
          <p:nvPr>
            <p:ph type="ftr" sz="quarter" idx="11"/>
          </p:nvPr>
        </p:nvSpPr>
        <p:spPr/>
        <p:txBody>
          <a:bodyPr/>
          <a:lstStyle/>
          <a:p>
            <a:endParaRPr lang="en-SG"/>
          </a:p>
        </p:txBody>
      </p:sp>
      <p:sp>
        <p:nvSpPr>
          <p:cNvPr id="6" name="Slide Number Placeholder 4"/>
          <p:cNvSpPr>
            <a:spLocks noGrp="1"/>
          </p:cNvSpPr>
          <p:nvPr>
            <p:ph type="sldNum" sz="quarter" idx="12"/>
          </p:nvPr>
        </p:nvSpPr>
        <p:spPr/>
        <p:txBody>
          <a:bodyPr/>
          <a:lstStyle/>
          <a:p>
            <a:fld id="{07D34F71-2360-44F3-B1FE-D62E5DDA9756}" type="slidenum">
              <a:rPr lang="en-SG" smtClean="0"/>
              <a:t>‹#›</a:t>
            </a:fld>
            <a:endParaRPr lang="en-SG"/>
          </a:p>
        </p:txBody>
      </p:sp>
    </p:spTree>
    <p:extLst>
      <p:ext uri="{BB962C8B-B14F-4D97-AF65-F5344CB8AC3E}">
        <p14:creationId xmlns:p14="http://schemas.microsoft.com/office/powerpoint/2010/main" val="25765471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58609F6B-D4B8-4D3C-92F6-C8CC696E6B06}" type="datetimeFigureOut">
              <a:rPr lang="en-SG" smtClean="0"/>
              <a:t>23/8/2020</a:t>
            </a:fld>
            <a:endParaRPr lang="en-SG"/>
          </a:p>
        </p:txBody>
      </p:sp>
      <p:sp>
        <p:nvSpPr>
          <p:cNvPr id="5" name="Footer Placeholder 2"/>
          <p:cNvSpPr>
            <a:spLocks noGrp="1"/>
          </p:cNvSpPr>
          <p:nvPr>
            <p:ph type="ftr" sz="quarter" idx="11"/>
          </p:nvPr>
        </p:nvSpPr>
        <p:spPr/>
        <p:txBody>
          <a:bodyPr/>
          <a:lstStyle/>
          <a:p>
            <a:endParaRPr lang="en-SG"/>
          </a:p>
        </p:txBody>
      </p:sp>
      <p:sp>
        <p:nvSpPr>
          <p:cNvPr id="6" name="Slide Number Placeholder 3"/>
          <p:cNvSpPr>
            <a:spLocks noGrp="1"/>
          </p:cNvSpPr>
          <p:nvPr>
            <p:ph type="sldNum" sz="quarter" idx="12"/>
          </p:nvPr>
        </p:nvSpPr>
        <p:spPr/>
        <p:txBody>
          <a:bodyPr/>
          <a:lstStyle/>
          <a:p>
            <a:fld id="{07D34F71-2360-44F3-B1FE-D62E5DDA9756}" type="slidenum">
              <a:rPr lang="en-SG" smtClean="0"/>
              <a:t>‹#›</a:t>
            </a:fld>
            <a:endParaRPr lang="en-SG"/>
          </a:p>
        </p:txBody>
      </p:sp>
    </p:spTree>
    <p:extLst>
      <p:ext uri="{BB962C8B-B14F-4D97-AF65-F5344CB8AC3E}">
        <p14:creationId xmlns:p14="http://schemas.microsoft.com/office/powerpoint/2010/main" val="4526593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7" name="Date Placeholder 4"/>
          <p:cNvSpPr>
            <a:spLocks noGrp="1"/>
          </p:cNvSpPr>
          <p:nvPr>
            <p:ph type="dt" sz="half" idx="10"/>
          </p:nvPr>
        </p:nvSpPr>
        <p:spPr/>
        <p:txBody>
          <a:bodyPr/>
          <a:lstStyle/>
          <a:p>
            <a:fld id="{58609F6B-D4B8-4D3C-92F6-C8CC696E6B06}" type="datetimeFigureOut">
              <a:rPr lang="en-SG" smtClean="0"/>
              <a:t>23/8/2020</a:t>
            </a:fld>
            <a:endParaRPr lang="en-SG"/>
          </a:p>
        </p:txBody>
      </p:sp>
      <p:sp>
        <p:nvSpPr>
          <p:cNvPr id="5" name="Footer Placeholder 5"/>
          <p:cNvSpPr>
            <a:spLocks noGrp="1"/>
          </p:cNvSpPr>
          <p:nvPr>
            <p:ph type="ftr" sz="quarter" idx="11"/>
          </p:nvPr>
        </p:nvSpPr>
        <p:spPr/>
        <p:txBody>
          <a:bodyPr/>
          <a:lstStyle/>
          <a:p>
            <a:endParaRPr lang="en-SG"/>
          </a:p>
        </p:txBody>
      </p:sp>
      <p:sp>
        <p:nvSpPr>
          <p:cNvPr id="6" name="Slide Number Placeholder 6"/>
          <p:cNvSpPr>
            <a:spLocks noGrp="1"/>
          </p:cNvSpPr>
          <p:nvPr>
            <p:ph type="sldNum" sz="quarter" idx="12"/>
          </p:nvPr>
        </p:nvSpPr>
        <p:spPr/>
        <p:txBody>
          <a:bodyPr/>
          <a:lstStyle/>
          <a:p>
            <a:fld id="{07D34F71-2360-44F3-B1FE-D62E5DDA9756}" type="slidenum">
              <a:rPr lang="en-SG" smtClean="0"/>
              <a:t>‹#›</a:t>
            </a:fld>
            <a:endParaRPr lang="en-SG"/>
          </a:p>
        </p:txBody>
      </p:sp>
    </p:spTree>
    <p:extLst>
      <p:ext uri="{BB962C8B-B14F-4D97-AF65-F5344CB8AC3E}">
        <p14:creationId xmlns:p14="http://schemas.microsoft.com/office/powerpoint/2010/main" val="11946984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58609F6B-D4B8-4D3C-92F6-C8CC696E6B06}" type="datetimeFigureOut">
              <a:rPr lang="en-SG" smtClean="0"/>
              <a:t>23/8/2020</a:t>
            </a:fld>
            <a:endParaRPr lang="en-SG"/>
          </a:p>
        </p:txBody>
      </p:sp>
      <p:sp>
        <p:nvSpPr>
          <p:cNvPr id="6" name="Footer Placeholder 5"/>
          <p:cNvSpPr>
            <a:spLocks noGrp="1"/>
          </p:cNvSpPr>
          <p:nvPr>
            <p:ph type="ftr" sz="quarter" idx="11"/>
          </p:nvPr>
        </p:nvSpPr>
        <p:spPr/>
        <p:txBody>
          <a:bodyPr/>
          <a:lstStyle/>
          <a:p>
            <a:endParaRPr lang="en-SG"/>
          </a:p>
        </p:txBody>
      </p:sp>
      <p:sp>
        <p:nvSpPr>
          <p:cNvPr id="7" name="Slide Number Placeholder 6"/>
          <p:cNvSpPr>
            <a:spLocks noGrp="1"/>
          </p:cNvSpPr>
          <p:nvPr>
            <p:ph type="sldNum" sz="quarter" idx="12"/>
          </p:nvPr>
        </p:nvSpPr>
        <p:spPr/>
        <p:txBody>
          <a:bodyPr/>
          <a:lstStyle/>
          <a:p>
            <a:fld id="{07D34F71-2360-44F3-B1FE-D62E5DDA9756}" type="slidenum">
              <a:rPr lang="en-SG" smtClean="0"/>
              <a:t>‹#›</a:t>
            </a:fld>
            <a:endParaRPr lang="en-SG"/>
          </a:p>
        </p:txBody>
      </p:sp>
    </p:spTree>
    <p:extLst>
      <p:ext uri="{BB962C8B-B14F-4D97-AF65-F5344CB8AC3E}">
        <p14:creationId xmlns:p14="http://schemas.microsoft.com/office/powerpoint/2010/main" val="257234922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58609F6B-D4B8-4D3C-92F6-C8CC696E6B06}" type="datetimeFigureOut">
              <a:rPr lang="en-SG" smtClean="0"/>
              <a:t>23/8/2020</a:t>
            </a:fld>
            <a:endParaRPr lang="en-SG"/>
          </a:p>
        </p:txBody>
      </p:sp>
      <p:sp>
        <p:nvSpPr>
          <p:cNvPr id="6" name="Footer Placeholder 5"/>
          <p:cNvSpPr>
            <a:spLocks noGrp="1"/>
          </p:cNvSpPr>
          <p:nvPr>
            <p:ph type="ftr" sz="quarter" idx="11"/>
          </p:nvPr>
        </p:nvSpPr>
        <p:spPr/>
        <p:txBody>
          <a:bodyPr/>
          <a:lstStyle/>
          <a:p>
            <a:endParaRPr lang="en-SG"/>
          </a:p>
        </p:txBody>
      </p:sp>
      <p:sp>
        <p:nvSpPr>
          <p:cNvPr id="7" name="Slide Number Placeholder 6"/>
          <p:cNvSpPr>
            <a:spLocks noGrp="1"/>
          </p:cNvSpPr>
          <p:nvPr>
            <p:ph type="sldNum" sz="quarter" idx="12"/>
          </p:nvPr>
        </p:nvSpPr>
        <p:spPr/>
        <p:txBody>
          <a:bodyPr/>
          <a:lstStyle/>
          <a:p>
            <a:fld id="{07D34F71-2360-44F3-B1FE-D62E5DDA9756}" type="slidenum">
              <a:rPr lang="en-SG" smtClean="0"/>
              <a:t>‹#›</a:t>
            </a:fld>
            <a:endParaRPr lang="en-SG"/>
          </a:p>
        </p:txBody>
      </p:sp>
    </p:spTree>
    <p:extLst>
      <p:ext uri="{BB962C8B-B14F-4D97-AF65-F5344CB8AC3E}">
        <p14:creationId xmlns:p14="http://schemas.microsoft.com/office/powerpoint/2010/main" val="37441585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58609F6B-D4B8-4D3C-92F6-C8CC696E6B06}" type="datetimeFigureOut">
              <a:rPr lang="en-SG" smtClean="0"/>
              <a:t>23/8/2020</a:t>
            </a:fld>
            <a:endParaRPr lang="en-SG"/>
          </a:p>
        </p:txBody>
      </p:sp>
      <p:sp>
        <p:nvSpPr>
          <p:cNvPr id="5" name="Footer Placeholder 4"/>
          <p:cNvSpPr>
            <a:spLocks noGrp="1"/>
          </p:cNvSpPr>
          <p:nvPr>
            <p:ph type="ftr" sz="quarter" idx="11"/>
          </p:nvPr>
        </p:nvSpPr>
        <p:spPr/>
        <p:txBody>
          <a:bodyPr/>
          <a:lstStyle/>
          <a:p>
            <a:endParaRPr lang="en-SG"/>
          </a:p>
        </p:txBody>
      </p:sp>
      <p:sp>
        <p:nvSpPr>
          <p:cNvPr id="6" name="Slide Number Placeholder 5"/>
          <p:cNvSpPr>
            <a:spLocks noGrp="1"/>
          </p:cNvSpPr>
          <p:nvPr>
            <p:ph type="sldNum" sz="quarter" idx="12"/>
          </p:nvPr>
        </p:nvSpPr>
        <p:spPr/>
        <p:txBody>
          <a:bodyPr/>
          <a:lstStyle/>
          <a:p>
            <a:fld id="{07D34F71-2360-44F3-B1FE-D62E5DDA9756}" type="slidenum">
              <a:rPr lang="en-SG" smtClean="0"/>
              <a:t>‹#›</a:t>
            </a:fld>
            <a:endParaRPr lang="en-SG"/>
          </a:p>
        </p:txBody>
      </p:sp>
    </p:spTree>
    <p:extLst>
      <p:ext uri="{BB962C8B-B14F-4D97-AF65-F5344CB8AC3E}">
        <p14:creationId xmlns:p14="http://schemas.microsoft.com/office/powerpoint/2010/main" val="413637595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4" name="Date Placeholder 3"/>
          <p:cNvSpPr>
            <a:spLocks noGrp="1"/>
          </p:cNvSpPr>
          <p:nvPr>
            <p:ph type="dt" sz="half" idx="10"/>
          </p:nvPr>
        </p:nvSpPr>
        <p:spPr/>
        <p:txBody>
          <a:bodyPr/>
          <a:lstStyle/>
          <a:p>
            <a:fld id="{58609F6B-D4B8-4D3C-92F6-C8CC696E6B06}" type="datetimeFigureOut">
              <a:rPr lang="en-SG" smtClean="0"/>
              <a:t>23/8/2020</a:t>
            </a:fld>
            <a:endParaRPr lang="en-SG"/>
          </a:p>
        </p:txBody>
      </p:sp>
      <p:sp>
        <p:nvSpPr>
          <p:cNvPr id="5" name="Footer Placeholder 4"/>
          <p:cNvSpPr>
            <a:spLocks noGrp="1"/>
          </p:cNvSpPr>
          <p:nvPr>
            <p:ph type="ftr" sz="quarter" idx="11"/>
          </p:nvPr>
        </p:nvSpPr>
        <p:spPr/>
        <p:txBody>
          <a:bodyPr/>
          <a:lstStyle/>
          <a:p>
            <a:endParaRPr lang="en-SG"/>
          </a:p>
        </p:txBody>
      </p:sp>
      <p:sp>
        <p:nvSpPr>
          <p:cNvPr id="6" name="Slide Number Placeholder 5"/>
          <p:cNvSpPr>
            <a:spLocks noGrp="1"/>
          </p:cNvSpPr>
          <p:nvPr>
            <p:ph type="sldNum" sz="quarter" idx="12"/>
          </p:nvPr>
        </p:nvSpPr>
        <p:spPr/>
        <p:txBody>
          <a:bodyPr/>
          <a:lstStyle/>
          <a:p>
            <a:fld id="{07D34F71-2360-44F3-B1FE-D62E5DDA9756}" type="slidenum">
              <a:rPr lang="en-SG" smtClean="0"/>
              <a:t>‹#›</a:t>
            </a:fld>
            <a:endParaRPr lang="en-SG"/>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4231297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8609F6B-D4B8-4D3C-92F6-C8CC696E6B06}" type="datetimeFigureOut">
              <a:rPr lang="en-SG" smtClean="0"/>
              <a:t>23/8/2020</a:t>
            </a:fld>
            <a:endParaRPr lang="en-SG"/>
          </a:p>
        </p:txBody>
      </p:sp>
      <p:sp>
        <p:nvSpPr>
          <p:cNvPr id="5" name="Footer Placeholder 4"/>
          <p:cNvSpPr>
            <a:spLocks noGrp="1"/>
          </p:cNvSpPr>
          <p:nvPr>
            <p:ph type="ftr" sz="quarter" idx="11"/>
          </p:nvPr>
        </p:nvSpPr>
        <p:spPr/>
        <p:txBody>
          <a:bodyPr/>
          <a:lstStyle/>
          <a:p>
            <a:endParaRPr lang="en-SG"/>
          </a:p>
        </p:txBody>
      </p:sp>
      <p:sp>
        <p:nvSpPr>
          <p:cNvPr id="6" name="Slide Number Placeholder 5"/>
          <p:cNvSpPr>
            <a:spLocks noGrp="1"/>
          </p:cNvSpPr>
          <p:nvPr>
            <p:ph type="sldNum" sz="quarter" idx="12"/>
          </p:nvPr>
        </p:nvSpPr>
        <p:spPr/>
        <p:txBody>
          <a:bodyPr/>
          <a:lstStyle/>
          <a:p>
            <a:fld id="{07D34F71-2360-44F3-B1FE-D62E5DDA9756}" type="slidenum">
              <a:rPr lang="en-SG" smtClean="0"/>
              <a:t>‹#›</a:t>
            </a:fld>
            <a:endParaRPr lang="en-SG"/>
          </a:p>
        </p:txBody>
      </p:sp>
    </p:spTree>
    <p:extLst>
      <p:ext uri="{BB962C8B-B14F-4D97-AF65-F5344CB8AC3E}">
        <p14:creationId xmlns:p14="http://schemas.microsoft.com/office/powerpoint/2010/main" val="394875287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58609F6B-D4B8-4D3C-92F6-C8CC696E6B06}" type="datetimeFigureOut">
              <a:rPr lang="en-SG" smtClean="0"/>
              <a:t>23/8/2020</a:t>
            </a:fld>
            <a:endParaRPr lang="en-SG"/>
          </a:p>
        </p:txBody>
      </p:sp>
      <p:sp>
        <p:nvSpPr>
          <p:cNvPr id="4" name="Footer Placeholder 4"/>
          <p:cNvSpPr>
            <a:spLocks noGrp="1"/>
          </p:cNvSpPr>
          <p:nvPr>
            <p:ph type="ftr" sz="quarter" idx="11"/>
          </p:nvPr>
        </p:nvSpPr>
        <p:spPr/>
        <p:txBody>
          <a:bodyPr/>
          <a:lstStyle/>
          <a:p>
            <a:endParaRPr lang="en-SG"/>
          </a:p>
        </p:txBody>
      </p:sp>
      <p:sp>
        <p:nvSpPr>
          <p:cNvPr id="6" name="Slide Number Placeholder 5"/>
          <p:cNvSpPr>
            <a:spLocks noGrp="1"/>
          </p:cNvSpPr>
          <p:nvPr>
            <p:ph type="sldNum" sz="quarter" idx="12"/>
          </p:nvPr>
        </p:nvSpPr>
        <p:spPr/>
        <p:txBody>
          <a:bodyPr/>
          <a:lstStyle/>
          <a:p>
            <a:fld id="{07D34F71-2360-44F3-B1FE-D62E5DDA9756}" type="slidenum">
              <a:rPr lang="en-SG" smtClean="0"/>
              <a:t>‹#›</a:t>
            </a:fld>
            <a:endParaRPr lang="en-SG"/>
          </a:p>
        </p:txBody>
      </p:sp>
    </p:spTree>
    <p:extLst>
      <p:ext uri="{BB962C8B-B14F-4D97-AF65-F5344CB8AC3E}">
        <p14:creationId xmlns:p14="http://schemas.microsoft.com/office/powerpoint/2010/main" val="186749836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58609F6B-D4B8-4D3C-92F6-C8CC696E6B06}" type="datetimeFigureOut">
              <a:rPr lang="en-SG" smtClean="0"/>
              <a:t>23/8/2020</a:t>
            </a:fld>
            <a:endParaRPr lang="en-SG"/>
          </a:p>
        </p:txBody>
      </p:sp>
      <p:sp>
        <p:nvSpPr>
          <p:cNvPr id="4" name="Footer Placeholder 4"/>
          <p:cNvSpPr>
            <a:spLocks noGrp="1"/>
          </p:cNvSpPr>
          <p:nvPr>
            <p:ph type="ftr" sz="quarter" idx="11"/>
          </p:nvPr>
        </p:nvSpPr>
        <p:spPr/>
        <p:txBody>
          <a:bodyPr/>
          <a:lstStyle/>
          <a:p>
            <a:endParaRPr lang="en-SG"/>
          </a:p>
        </p:txBody>
      </p:sp>
      <p:sp>
        <p:nvSpPr>
          <p:cNvPr id="6" name="Slide Number Placeholder 5"/>
          <p:cNvSpPr>
            <a:spLocks noGrp="1"/>
          </p:cNvSpPr>
          <p:nvPr>
            <p:ph type="sldNum" sz="quarter" idx="12"/>
          </p:nvPr>
        </p:nvSpPr>
        <p:spPr/>
        <p:txBody>
          <a:bodyPr/>
          <a:lstStyle/>
          <a:p>
            <a:fld id="{07D34F71-2360-44F3-B1FE-D62E5DDA9756}" type="slidenum">
              <a:rPr lang="en-SG" smtClean="0"/>
              <a:t>‹#›</a:t>
            </a:fld>
            <a:endParaRPr lang="en-SG"/>
          </a:p>
        </p:txBody>
      </p:sp>
    </p:spTree>
    <p:extLst>
      <p:ext uri="{BB962C8B-B14F-4D97-AF65-F5344CB8AC3E}">
        <p14:creationId xmlns:p14="http://schemas.microsoft.com/office/powerpoint/2010/main" val="127971390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8609F6B-D4B8-4D3C-92F6-C8CC696E6B06}" type="datetimeFigureOut">
              <a:rPr lang="en-SG" smtClean="0"/>
              <a:t>23/8/2020</a:t>
            </a:fld>
            <a:endParaRPr lang="en-SG"/>
          </a:p>
        </p:txBody>
      </p:sp>
      <p:sp>
        <p:nvSpPr>
          <p:cNvPr id="5" name="Footer Placeholder 4"/>
          <p:cNvSpPr>
            <a:spLocks noGrp="1"/>
          </p:cNvSpPr>
          <p:nvPr>
            <p:ph type="ftr" sz="quarter" idx="11"/>
          </p:nvPr>
        </p:nvSpPr>
        <p:spPr/>
        <p:txBody>
          <a:bodyPr/>
          <a:lstStyle/>
          <a:p>
            <a:endParaRPr lang="en-SG"/>
          </a:p>
        </p:txBody>
      </p:sp>
      <p:sp>
        <p:nvSpPr>
          <p:cNvPr id="6" name="Slide Number Placeholder 5"/>
          <p:cNvSpPr>
            <a:spLocks noGrp="1"/>
          </p:cNvSpPr>
          <p:nvPr>
            <p:ph type="sldNum" sz="quarter" idx="12"/>
          </p:nvPr>
        </p:nvSpPr>
        <p:spPr/>
        <p:txBody>
          <a:bodyPr/>
          <a:lstStyle/>
          <a:p>
            <a:fld id="{07D34F71-2360-44F3-B1FE-D62E5DDA9756}" type="slidenum">
              <a:rPr lang="en-SG" smtClean="0"/>
              <a:t>‹#›</a:t>
            </a:fld>
            <a:endParaRPr lang="en-SG"/>
          </a:p>
        </p:txBody>
      </p:sp>
    </p:spTree>
    <p:extLst>
      <p:ext uri="{BB962C8B-B14F-4D97-AF65-F5344CB8AC3E}">
        <p14:creationId xmlns:p14="http://schemas.microsoft.com/office/powerpoint/2010/main" val="650578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8609F6B-D4B8-4D3C-92F6-C8CC696E6B06}" type="datetimeFigureOut">
              <a:rPr lang="en-SG" smtClean="0"/>
              <a:t>23/8/2020</a:t>
            </a:fld>
            <a:endParaRPr lang="en-SG"/>
          </a:p>
        </p:txBody>
      </p:sp>
      <p:sp>
        <p:nvSpPr>
          <p:cNvPr id="5" name="Footer Placeholder 4"/>
          <p:cNvSpPr>
            <a:spLocks noGrp="1"/>
          </p:cNvSpPr>
          <p:nvPr>
            <p:ph type="ftr" sz="quarter" idx="11"/>
          </p:nvPr>
        </p:nvSpPr>
        <p:spPr/>
        <p:txBody>
          <a:bodyPr/>
          <a:lstStyle/>
          <a:p>
            <a:endParaRPr lang="en-SG"/>
          </a:p>
        </p:txBody>
      </p:sp>
      <p:sp>
        <p:nvSpPr>
          <p:cNvPr id="6" name="Slide Number Placeholder 5"/>
          <p:cNvSpPr>
            <a:spLocks noGrp="1"/>
          </p:cNvSpPr>
          <p:nvPr>
            <p:ph type="sldNum" sz="quarter" idx="12"/>
          </p:nvPr>
        </p:nvSpPr>
        <p:spPr/>
        <p:txBody>
          <a:bodyPr/>
          <a:lstStyle/>
          <a:p>
            <a:fld id="{07D34F71-2360-44F3-B1FE-D62E5DDA9756}" type="slidenum">
              <a:rPr lang="en-SG" smtClean="0"/>
              <a:t>‹#›</a:t>
            </a:fld>
            <a:endParaRPr lang="en-SG"/>
          </a:p>
        </p:txBody>
      </p:sp>
    </p:spTree>
    <p:extLst>
      <p:ext uri="{BB962C8B-B14F-4D97-AF65-F5344CB8AC3E}">
        <p14:creationId xmlns:p14="http://schemas.microsoft.com/office/powerpoint/2010/main" val="9815932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58609F6B-D4B8-4D3C-92F6-C8CC696E6B06}" type="datetimeFigureOut">
              <a:rPr lang="en-SG" smtClean="0"/>
              <a:t>23/8/2020</a:t>
            </a:fld>
            <a:endParaRPr lang="en-SG"/>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SG"/>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07D34F71-2360-44F3-B1FE-D62E5DDA9756}" type="slidenum">
              <a:rPr lang="en-SG" smtClean="0"/>
              <a:t>‹#›</a:t>
            </a:fld>
            <a:endParaRPr lang="en-SG"/>
          </a:p>
        </p:txBody>
      </p:sp>
    </p:spTree>
    <p:extLst>
      <p:ext uri="{BB962C8B-B14F-4D97-AF65-F5344CB8AC3E}">
        <p14:creationId xmlns:p14="http://schemas.microsoft.com/office/powerpoint/2010/main" val="1320759530"/>
      </p:ext>
    </p:extLst>
  </p:cSld>
  <p:clrMap bg1="dk1" tx1="lt1" bg2="dk2" tx2="lt2" accent1="accent1" accent2="accent2" accent3="accent3" accent4="accent4" accent5="accent5" accent6="accent6" hlink="hlink" folHlink="folHlink"/>
  <p:sldLayoutIdLst>
    <p:sldLayoutId id="2147483871" r:id="rId1"/>
    <p:sldLayoutId id="2147483872" r:id="rId2"/>
    <p:sldLayoutId id="2147483873" r:id="rId3"/>
    <p:sldLayoutId id="2147483874" r:id="rId4"/>
    <p:sldLayoutId id="2147483875" r:id="rId5"/>
    <p:sldLayoutId id="2147483876" r:id="rId6"/>
    <p:sldLayoutId id="2147483877" r:id="rId7"/>
    <p:sldLayoutId id="2147483878" r:id="rId8"/>
    <p:sldLayoutId id="2147483879" r:id="rId9"/>
    <p:sldLayoutId id="2147483880" r:id="rId10"/>
    <p:sldLayoutId id="2147483881" r:id="rId11"/>
    <p:sldLayoutId id="2147483882" r:id="rId12"/>
    <p:sldLayoutId id="2147483883" r:id="rId13"/>
    <p:sldLayoutId id="2147483884" r:id="rId14"/>
    <p:sldLayoutId id="2147483885" r:id="rId15"/>
    <p:sldLayoutId id="2147483886" r:id="rId16"/>
    <p:sldLayoutId id="214748388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762192" y="1122680"/>
            <a:ext cx="8887369" cy="830997"/>
          </a:xfrm>
          <a:prstGeom prst="rect">
            <a:avLst/>
          </a:prstGeom>
          <a:noFill/>
        </p:spPr>
        <p:txBody>
          <a:bodyPr wrap="none" rtlCol="0">
            <a:spAutoFit/>
          </a:bodyPr>
          <a:lstStyle/>
          <a:p>
            <a:r>
              <a:rPr lang="en-SG" sz="4800" b="1" i="1" dirty="0"/>
              <a:t>Welcome To The Presentation</a:t>
            </a:r>
          </a:p>
        </p:txBody>
      </p:sp>
      <p:sp>
        <p:nvSpPr>
          <p:cNvPr id="5" name="TextBox 4"/>
          <p:cNvSpPr txBox="1"/>
          <p:nvPr/>
        </p:nvSpPr>
        <p:spPr>
          <a:xfrm flipH="1">
            <a:off x="1414777" y="4136986"/>
            <a:ext cx="7842238" cy="1384995"/>
          </a:xfrm>
          <a:prstGeom prst="rect">
            <a:avLst/>
          </a:prstGeom>
          <a:noFill/>
        </p:spPr>
        <p:txBody>
          <a:bodyPr wrap="square" rtlCol="0">
            <a:spAutoFit/>
          </a:bodyPr>
          <a:lstStyle/>
          <a:p>
            <a:r>
              <a:rPr lang="en-SG" sz="2800" dirty="0"/>
              <a:t>Name of Student: </a:t>
            </a:r>
            <a:r>
              <a:rPr lang="en-SG" sz="2800" dirty="0" err="1"/>
              <a:t>Fahmida</a:t>
            </a:r>
            <a:r>
              <a:rPr lang="en-SG" sz="2800" dirty="0"/>
              <a:t> Rahman</a:t>
            </a:r>
          </a:p>
          <a:p>
            <a:r>
              <a:rPr lang="en-SG" sz="2800" dirty="0"/>
              <a:t>Student’s ID: 1808700</a:t>
            </a:r>
          </a:p>
          <a:p>
            <a:r>
              <a:rPr lang="en-SG" sz="2800" dirty="0"/>
              <a:t>Lecturer Name: Mr. Dr </a:t>
            </a:r>
            <a:r>
              <a:rPr lang="en-SG" sz="2800" dirty="0" err="1"/>
              <a:t>Mushfiqur</a:t>
            </a:r>
            <a:r>
              <a:rPr lang="en-SG" sz="2800" dirty="0"/>
              <a:t> Rahman</a:t>
            </a:r>
          </a:p>
        </p:txBody>
      </p:sp>
      <p:sp>
        <p:nvSpPr>
          <p:cNvPr id="6" name="Rectangle 5"/>
          <p:cNvSpPr/>
          <p:nvPr/>
        </p:nvSpPr>
        <p:spPr>
          <a:xfrm>
            <a:off x="3975980" y="2370753"/>
            <a:ext cx="6290310" cy="954107"/>
          </a:xfrm>
          <a:prstGeom prst="rect">
            <a:avLst/>
          </a:prstGeom>
        </p:spPr>
        <p:txBody>
          <a:bodyPr wrap="square">
            <a:spAutoFit/>
          </a:bodyPr>
          <a:lstStyle/>
          <a:p>
            <a:pPr algn="ctr">
              <a:spcBef>
                <a:spcPts val="600"/>
              </a:spcBef>
              <a:spcAft>
                <a:spcPts val="0"/>
              </a:spcAft>
            </a:pPr>
            <a:r>
              <a:rPr lang="en-GB" sz="2800" b="1" i="1" kern="1400" spc="-50" dirty="0">
                <a:latin typeface="Times New Roman" panose="02020603050405020304" pitchFamily="18" charset="0"/>
                <a:ea typeface="Times New Roman" panose="02020603050405020304" pitchFamily="18" charset="0"/>
                <a:cs typeface="Times New Roman" panose="02020603050405020304" pitchFamily="18" charset="0"/>
              </a:rPr>
              <a:t>Developing Relationships and Workplace Achievement</a:t>
            </a:r>
            <a:endParaRPr lang="en-SG" sz="2800" b="1" i="1" kern="1400" spc="-50" dirty="0">
              <a:latin typeface="Times New Roman" panose="02020603050405020304" pitchFamily="18"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2662436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54000" y="3962401"/>
            <a:ext cx="10896600" cy="369332"/>
          </a:xfrm>
          <a:prstGeom prst="rect">
            <a:avLst/>
          </a:prstGeom>
        </p:spPr>
        <p:txBody>
          <a:bodyPr wrap="square">
            <a:spAutoFit/>
          </a:bodyPr>
          <a:lstStyle/>
          <a:p>
            <a:endParaRPr lang="en-SG" dirty="0"/>
          </a:p>
        </p:txBody>
      </p:sp>
      <p:sp>
        <p:nvSpPr>
          <p:cNvPr id="3" name="Rectangle 2"/>
          <p:cNvSpPr/>
          <p:nvPr/>
        </p:nvSpPr>
        <p:spPr>
          <a:xfrm>
            <a:off x="857250" y="1684398"/>
            <a:ext cx="4845050" cy="4124206"/>
          </a:xfrm>
          <a:prstGeom prst="rect">
            <a:avLst/>
          </a:prstGeom>
        </p:spPr>
        <p:txBody>
          <a:bodyPr wrap="square">
            <a:spAutoFit/>
          </a:bodyPr>
          <a:lstStyle/>
          <a:p>
            <a:pPr algn="just">
              <a:spcBef>
                <a:spcPts val="1200"/>
              </a:spcBef>
              <a:spcAft>
                <a:spcPts val="0"/>
              </a:spcAft>
            </a:pPr>
            <a:r>
              <a:rPr lang="en-GB" kern="0" dirty="0">
                <a:effectLst/>
                <a:latin typeface="Times New Roman" panose="02020603050405020304" pitchFamily="18" charset="0"/>
                <a:ea typeface="Times New Roman" panose="02020603050405020304" pitchFamily="18" charset="0"/>
                <a:cs typeface="Times New Roman" panose="02020603050405020304" pitchFamily="18" charset="0"/>
              </a:rPr>
              <a:t>Introduction</a:t>
            </a:r>
            <a:endParaRPr lang="en-SG" kern="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algn="just">
              <a:spcBef>
                <a:spcPts val="600"/>
              </a:spcBef>
              <a:spcAft>
                <a:spcPts val="1400"/>
              </a:spcAft>
            </a:pPr>
            <a:r>
              <a:rPr lang="en-GB" dirty="0">
                <a:latin typeface="Times New Roman" panose="02020603050405020304" pitchFamily="18" charset="0"/>
                <a:ea typeface="Calibri" panose="020F0502020204030204" pitchFamily="34" charset="0"/>
                <a:cs typeface="Times New Roman" panose="02020603050405020304" pitchFamily="18" charset="0"/>
              </a:rPr>
              <a:t>Administering employees based on career pathways</a:t>
            </a:r>
            <a:endParaRPr lang="en-SG" dirty="0">
              <a:latin typeface="Times New Roman" panose="02020603050405020304" pitchFamily="18" charset="0"/>
              <a:ea typeface="Calibri" panose="020F0502020204030204" pitchFamily="34" charset="0"/>
              <a:cs typeface="Times New Roman" panose="02020603050405020304" pitchFamily="18" charset="0"/>
            </a:endParaRPr>
          </a:p>
          <a:p>
            <a:pPr algn="just">
              <a:spcBef>
                <a:spcPts val="600"/>
              </a:spcBef>
              <a:spcAft>
                <a:spcPts val="1400"/>
              </a:spcAft>
            </a:pPr>
            <a:r>
              <a:rPr lang="en-GB" dirty="0">
                <a:latin typeface="Times New Roman" panose="02020603050405020304" pitchFamily="18" charset="0"/>
                <a:ea typeface="Calibri" panose="020F0502020204030204" pitchFamily="34" charset="0"/>
                <a:cs typeface="Times New Roman" panose="02020603050405020304" pitchFamily="18" charset="0"/>
              </a:rPr>
              <a:t>Managing career development of people</a:t>
            </a:r>
            <a:endParaRPr lang="en-SG" dirty="0">
              <a:latin typeface="Times New Roman" panose="02020603050405020304" pitchFamily="18" charset="0"/>
              <a:ea typeface="Calibri" panose="020F0502020204030204" pitchFamily="34" charset="0"/>
              <a:cs typeface="Times New Roman" panose="02020603050405020304" pitchFamily="18" charset="0"/>
            </a:endParaRPr>
          </a:p>
          <a:p>
            <a:pPr algn="just">
              <a:spcBef>
                <a:spcPts val="600"/>
              </a:spcBef>
              <a:spcAft>
                <a:spcPts val="1400"/>
              </a:spcAft>
            </a:pPr>
            <a:r>
              <a:rPr lang="en-GB" dirty="0">
                <a:latin typeface="Times New Roman" panose="02020603050405020304" pitchFamily="18" charset="0"/>
                <a:ea typeface="Calibri" panose="020F0502020204030204" pitchFamily="34" charset="0"/>
                <a:cs typeface="Times New Roman" panose="02020603050405020304" pitchFamily="18" charset="0"/>
              </a:rPr>
              <a:t>Managing performance and succession planning</a:t>
            </a:r>
            <a:endParaRPr lang="en-SG" dirty="0">
              <a:latin typeface="Times New Roman" panose="02020603050405020304" pitchFamily="18" charset="0"/>
              <a:ea typeface="Calibri" panose="020F0502020204030204" pitchFamily="34" charset="0"/>
              <a:cs typeface="Times New Roman" panose="02020603050405020304" pitchFamily="18" charset="0"/>
            </a:endParaRPr>
          </a:p>
          <a:p>
            <a:pPr algn="just">
              <a:spcBef>
                <a:spcPts val="600"/>
              </a:spcBef>
              <a:spcAft>
                <a:spcPts val="800"/>
              </a:spcAft>
            </a:pPr>
            <a:r>
              <a:rPr lang="en-GB" dirty="0">
                <a:latin typeface="Times New Roman" panose="02020603050405020304" pitchFamily="18" charset="0"/>
                <a:ea typeface="Calibri" panose="020F0502020204030204" pitchFamily="34" charset="0"/>
                <a:cs typeface="Times New Roman" panose="02020603050405020304" pitchFamily="18" charset="0"/>
              </a:rPr>
              <a:t>Support structures within the organisation </a:t>
            </a:r>
            <a:endParaRPr lang="en-SG" dirty="0">
              <a:latin typeface="Times New Roman" panose="02020603050405020304" pitchFamily="18" charset="0"/>
              <a:ea typeface="Calibri" panose="020F0502020204030204" pitchFamily="34" charset="0"/>
              <a:cs typeface="Times New Roman" panose="02020603050405020304" pitchFamily="18" charset="0"/>
            </a:endParaRPr>
          </a:p>
          <a:p>
            <a:pPr algn="just">
              <a:spcBef>
                <a:spcPts val="600"/>
              </a:spcBef>
              <a:spcAft>
                <a:spcPts val="1400"/>
              </a:spcAft>
            </a:pPr>
            <a:r>
              <a:rPr lang="en-GB" dirty="0">
                <a:latin typeface="Times New Roman" panose="02020603050405020304" pitchFamily="18" charset="0"/>
                <a:ea typeface="Calibri" panose="020F0502020204030204" pitchFamily="34" charset="0"/>
                <a:cs typeface="Times New Roman" panose="02020603050405020304" pitchFamily="18" charset="0"/>
              </a:rPr>
              <a:t>Techniques for supervision and formal appraisal</a:t>
            </a:r>
            <a:endParaRPr lang="en-SG" dirty="0">
              <a:latin typeface="Times New Roman" panose="02020603050405020304" pitchFamily="18" charset="0"/>
              <a:ea typeface="Calibri" panose="020F0502020204030204" pitchFamily="34" charset="0"/>
              <a:cs typeface="Times New Roman" panose="02020603050405020304" pitchFamily="18" charset="0"/>
            </a:endParaRPr>
          </a:p>
          <a:p>
            <a:pPr algn="just">
              <a:spcBef>
                <a:spcPts val="600"/>
              </a:spcBef>
              <a:spcAft>
                <a:spcPts val="1400"/>
              </a:spcAft>
            </a:pPr>
            <a:r>
              <a:rPr lang="en-GB" dirty="0">
                <a:latin typeface="Times New Roman" panose="02020603050405020304" pitchFamily="18" charset="0"/>
                <a:ea typeface="Calibri" panose="020F0502020204030204" pitchFamily="34" charset="0"/>
                <a:cs typeface="Times New Roman" panose="02020603050405020304" pitchFamily="18" charset="0"/>
              </a:rPr>
              <a:t>Methods of ensuring fair and objective assessment</a:t>
            </a:r>
            <a:endParaRPr lang="en-SG" dirty="0">
              <a:latin typeface="Times New Roman" panose="02020603050405020304" pitchFamily="18" charset="0"/>
              <a:ea typeface="Calibri" panose="020F0502020204030204" pitchFamily="34" charset="0"/>
              <a:cs typeface="Times New Roman" panose="02020603050405020304" pitchFamily="18" charset="0"/>
            </a:endParaRPr>
          </a:p>
          <a:p>
            <a:pPr algn="just">
              <a:spcBef>
                <a:spcPts val="600"/>
              </a:spcBef>
              <a:spcAft>
                <a:spcPts val="1400"/>
              </a:spcAft>
            </a:pPr>
            <a:r>
              <a:rPr lang="en-GB" dirty="0">
                <a:latin typeface="Times New Roman" panose="02020603050405020304" pitchFamily="18" charset="0"/>
                <a:ea typeface="Calibri" panose="020F0502020204030204" pitchFamily="34" charset="0"/>
                <a:cs typeface="Times New Roman" panose="02020603050405020304" pitchFamily="18" charset="0"/>
              </a:rPr>
              <a:t>Method of monitoring the individual feedback</a:t>
            </a:r>
            <a:endParaRPr lang="en-SG"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Rectangle 3"/>
          <p:cNvSpPr/>
          <p:nvPr/>
        </p:nvSpPr>
        <p:spPr>
          <a:xfrm>
            <a:off x="5956300" y="1822937"/>
            <a:ext cx="5797550" cy="3313728"/>
          </a:xfrm>
          <a:prstGeom prst="rect">
            <a:avLst/>
          </a:prstGeom>
        </p:spPr>
        <p:txBody>
          <a:bodyPr wrap="square">
            <a:spAutoFit/>
          </a:bodyPr>
          <a:lstStyle/>
          <a:p>
            <a:pPr algn="just">
              <a:spcBef>
                <a:spcPts val="600"/>
              </a:spcBef>
              <a:spcAft>
                <a:spcPts val="1400"/>
              </a:spcAft>
            </a:pPr>
            <a:r>
              <a:rPr lang="en-GB" dirty="0">
                <a:latin typeface="Times New Roman" panose="02020603050405020304" pitchFamily="18" charset="0"/>
                <a:ea typeface="Calibri" panose="020F0502020204030204" pitchFamily="34" charset="0"/>
                <a:cs typeface="Times New Roman" panose="02020603050405020304" pitchFamily="18" charset="0"/>
              </a:rPr>
              <a:t>Reporting performance appraisal including the importance of confidentiality</a:t>
            </a:r>
            <a:endParaRPr lang="en-SG" dirty="0">
              <a:latin typeface="Times New Roman" panose="02020603050405020304" pitchFamily="18" charset="0"/>
              <a:ea typeface="Calibri" panose="020F0502020204030204" pitchFamily="34" charset="0"/>
              <a:cs typeface="Times New Roman" panose="02020603050405020304" pitchFamily="18" charset="0"/>
            </a:endParaRPr>
          </a:p>
          <a:p>
            <a:pPr algn="just">
              <a:spcBef>
                <a:spcPts val="600"/>
              </a:spcBef>
              <a:spcAft>
                <a:spcPts val="1400"/>
              </a:spcAft>
            </a:pPr>
            <a:r>
              <a:rPr lang="en-GB" dirty="0">
                <a:latin typeface="Times New Roman" panose="02020603050405020304" pitchFamily="18" charset="0"/>
                <a:ea typeface="Calibri" panose="020F0502020204030204" pitchFamily="34" charset="0"/>
                <a:cs typeface="Times New Roman" panose="02020603050405020304" pitchFamily="18" charset="0"/>
              </a:rPr>
              <a:t>Learning styles and the range of training opportunities</a:t>
            </a:r>
            <a:endParaRPr lang="en-SG" dirty="0">
              <a:latin typeface="Times New Roman" panose="02020603050405020304" pitchFamily="18" charset="0"/>
              <a:ea typeface="Calibri" panose="020F0502020204030204" pitchFamily="34" charset="0"/>
              <a:cs typeface="Times New Roman" panose="02020603050405020304" pitchFamily="18" charset="0"/>
            </a:endParaRPr>
          </a:p>
          <a:p>
            <a:pPr algn="just">
              <a:spcBef>
                <a:spcPts val="600"/>
              </a:spcBef>
              <a:spcAft>
                <a:spcPts val="1400"/>
              </a:spcAft>
            </a:pPr>
            <a:r>
              <a:rPr lang="en-GB" dirty="0">
                <a:latin typeface="Times New Roman" panose="02020603050405020304" pitchFamily="18" charset="0"/>
                <a:ea typeface="Calibri" panose="020F0502020204030204" pitchFamily="34" charset="0"/>
                <a:cs typeface="Times New Roman" panose="02020603050405020304" pitchFamily="18" charset="0"/>
              </a:rPr>
              <a:t>Mechanisms to provide appropriate feedback to individuals</a:t>
            </a:r>
            <a:endParaRPr lang="en-SG" dirty="0">
              <a:latin typeface="Times New Roman" panose="02020603050405020304" pitchFamily="18" charset="0"/>
              <a:ea typeface="Calibri" panose="020F0502020204030204" pitchFamily="34" charset="0"/>
              <a:cs typeface="Times New Roman" panose="02020603050405020304" pitchFamily="18" charset="0"/>
            </a:endParaRPr>
          </a:p>
          <a:p>
            <a:pPr algn="just">
              <a:spcBef>
                <a:spcPts val="600"/>
              </a:spcBef>
              <a:spcAft>
                <a:spcPts val="1400"/>
              </a:spcAft>
            </a:pPr>
            <a:r>
              <a:rPr lang="en-GB" dirty="0">
                <a:latin typeface="Times New Roman" panose="02020603050405020304" pitchFamily="18" charset="0"/>
                <a:ea typeface="Calibri" panose="020F0502020204030204" pitchFamily="34" charset="0"/>
                <a:cs typeface="Times New Roman" panose="02020603050405020304" pitchFamily="18" charset="0"/>
              </a:rPr>
              <a:t>Career development strategies considering sustainability</a:t>
            </a:r>
          </a:p>
          <a:p>
            <a:pPr algn="just">
              <a:spcBef>
                <a:spcPts val="600"/>
              </a:spcBef>
              <a:spcAft>
                <a:spcPts val="1400"/>
              </a:spcAft>
            </a:pPr>
            <a:r>
              <a:rPr lang="en-GB" dirty="0">
                <a:latin typeface="Times New Roman" panose="02020603050405020304" pitchFamily="18" charset="0"/>
                <a:ea typeface="Calibri" panose="020F0502020204030204" pitchFamily="34" charset="0"/>
                <a:cs typeface="Times New Roman" panose="02020603050405020304" pitchFamily="18" charset="0"/>
              </a:rPr>
              <a:t>Conclusion</a:t>
            </a:r>
          </a:p>
          <a:p>
            <a:pPr algn="just">
              <a:spcBef>
                <a:spcPts val="600"/>
              </a:spcBef>
              <a:spcAft>
                <a:spcPts val="1400"/>
              </a:spcAft>
            </a:pPr>
            <a:r>
              <a:rPr lang="en-GB" dirty="0">
                <a:latin typeface="Times New Roman" panose="02020603050405020304" pitchFamily="18" charset="0"/>
                <a:ea typeface="Calibri" panose="020F0502020204030204" pitchFamily="34" charset="0"/>
                <a:cs typeface="Times New Roman" panose="02020603050405020304" pitchFamily="18" charset="0"/>
              </a:rPr>
              <a:t>References</a:t>
            </a:r>
            <a:endParaRPr lang="en-SG"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5" name="TextBox 4"/>
          <p:cNvSpPr txBox="1"/>
          <p:nvPr/>
        </p:nvSpPr>
        <p:spPr>
          <a:xfrm>
            <a:off x="660400" y="647700"/>
            <a:ext cx="1991251" cy="584775"/>
          </a:xfrm>
          <a:prstGeom prst="rect">
            <a:avLst/>
          </a:prstGeom>
          <a:noFill/>
        </p:spPr>
        <p:txBody>
          <a:bodyPr wrap="none" rtlCol="0">
            <a:spAutoFit/>
          </a:bodyPr>
          <a:lstStyle/>
          <a:p>
            <a:r>
              <a:rPr lang="en-SG" sz="3200" dirty="0"/>
              <a:t>Contents</a:t>
            </a:r>
          </a:p>
        </p:txBody>
      </p:sp>
    </p:spTree>
    <p:extLst>
      <p:ext uri="{BB962C8B-B14F-4D97-AF65-F5344CB8AC3E}">
        <p14:creationId xmlns:p14="http://schemas.microsoft.com/office/powerpoint/2010/main" val="39300978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852347" y="1536975"/>
            <a:ext cx="6475295" cy="4524315"/>
          </a:xfrm>
          <a:prstGeom prst="rect">
            <a:avLst/>
          </a:prstGeom>
        </p:spPr>
        <p:txBody>
          <a:bodyPr wrap="square">
            <a:spAutoFit/>
          </a:bodyPr>
          <a:lstStyle/>
          <a:p>
            <a:pPr algn="just">
              <a:lnSpc>
                <a:spcPct val="150000"/>
              </a:lnSpc>
              <a:spcBef>
                <a:spcPts val="600"/>
              </a:spcBef>
              <a:spcAft>
                <a:spcPts val="1400"/>
              </a:spcAft>
            </a:pPr>
            <a:r>
              <a:rPr lang="en-GB" sz="2400" dirty="0">
                <a:latin typeface="Times New Roman" panose="02020603050405020304" pitchFamily="18" charset="0"/>
                <a:ea typeface="Calibri" panose="020F0502020204030204" pitchFamily="34" charset="0"/>
                <a:cs typeface="Times New Roman" panose="02020603050405020304" pitchFamily="18" charset="0"/>
              </a:rPr>
              <a:t>The developing of relationships in the workplace supports the organisation to meet the objective of the business (Elias, 2011). The motivation and efficiency can be got through proper training. This assignment is based on the developing relationship where the skills, knowledge and behaviour of the employees discussed. The personal audit as well as potential benefits has been elaborated. </a:t>
            </a:r>
            <a:endParaRPr lang="en-SG" sz="24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3" name="TextBox 2"/>
          <p:cNvSpPr txBox="1"/>
          <p:nvPr/>
        </p:nvSpPr>
        <p:spPr>
          <a:xfrm>
            <a:off x="960587" y="834662"/>
            <a:ext cx="2597186" cy="584775"/>
          </a:xfrm>
          <a:prstGeom prst="rect">
            <a:avLst/>
          </a:prstGeom>
          <a:noFill/>
        </p:spPr>
        <p:txBody>
          <a:bodyPr wrap="none" rtlCol="0">
            <a:spAutoFit/>
          </a:bodyPr>
          <a:lstStyle/>
          <a:p>
            <a:r>
              <a:rPr lang="en-SG" sz="3200" dirty="0"/>
              <a:t>Introduction</a:t>
            </a:r>
          </a:p>
        </p:txBody>
      </p:sp>
      <p:grpSp>
        <p:nvGrpSpPr>
          <p:cNvPr id="4" name="Group 3"/>
          <p:cNvGrpSpPr/>
          <p:nvPr/>
        </p:nvGrpSpPr>
        <p:grpSpPr>
          <a:xfrm>
            <a:off x="1157957" y="1694264"/>
            <a:ext cx="2381147" cy="4209735"/>
            <a:chOff x="360363" y="752475"/>
            <a:chExt cx="2474912" cy="5203825"/>
          </a:xfrm>
        </p:grpSpPr>
        <p:sp>
          <p:nvSpPr>
            <p:cNvPr id="5" name="Freeform 1"/>
            <p:cNvSpPr>
              <a:spLocks noChangeArrowheads="1"/>
            </p:cNvSpPr>
            <p:nvPr/>
          </p:nvSpPr>
          <p:spPr bwMode="auto">
            <a:xfrm>
              <a:off x="360363" y="908050"/>
              <a:ext cx="2474912" cy="5048250"/>
            </a:xfrm>
            <a:custGeom>
              <a:avLst/>
              <a:gdLst>
                <a:gd name="T0" fmla="*/ 4950 w 6875"/>
                <a:gd name="T1" fmla="*/ 6773 h 14021"/>
                <a:gd name="T2" fmla="*/ 4988 w 6875"/>
                <a:gd name="T3" fmla="*/ 5399 h 14021"/>
                <a:gd name="T4" fmla="*/ 4950 w 6875"/>
                <a:gd name="T5" fmla="*/ 6773 h 14021"/>
                <a:gd name="T6" fmla="*/ 1768 w 6875"/>
                <a:gd name="T7" fmla="*/ 6773 h 14021"/>
                <a:gd name="T8" fmla="*/ 1826 w 6875"/>
                <a:gd name="T9" fmla="*/ 5281 h 14021"/>
                <a:gd name="T10" fmla="*/ 1768 w 6875"/>
                <a:gd name="T11" fmla="*/ 6773 h 14021"/>
                <a:gd name="T12" fmla="*/ 3397 w 6875"/>
                <a:gd name="T13" fmla="*/ 0 h 14021"/>
                <a:gd name="T14" fmla="*/ 2062 w 6875"/>
                <a:gd name="T15" fmla="*/ 1748 h 14021"/>
                <a:gd name="T16" fmla="*/ 1904 w 6875"/>
                <a:gd name="T17" fmla="*/ 2198 h 14021"/>
                <a:gd name="T18" fmla="*/ 2200 w 6875"/>
                <a:gd name="T19" fmla="*/ 2551 h 14021"/>
                <a:gd name="T20" fmla="*/ 2828 w 6875"/>
                <a:gd name="T21" fmla="*/ 3319 h 14021"/>
                <a:gd name="T22" fmla="*/ 2651 w 6875"/>
                <a:gd name="T23" fmla="*/ 3790 h 14021"/>
                <a:gd name="T24" fmla="*/ 1080 w 6875"/>
                <a:gd name="T25" fmla="*/ 4555 h 14021"/>
                <a:gd name="T26" fmla="*/ 0 w 6875"/>
                <a:gd name="T27" fmla="*/ 6773 h 14021"/>
                <a:gd name="T28" fmla="*/ 0 w 6875"/>
                <a:gd name="T29" fmla="*/ 7148 h 14021"/>
                <a:gd name="T30" fmla="*/ 0 w 6875"/>
                <a:gd name="T31" fmla="*/ 7148 h 14021"/>
                <a:gd name="T32" fmla="*/ 982 w 6875"/>
                <a:gd name="T33" fmla="*/ 9248 h 14021"/>
                <a:gd name="T34" fmla="*/ 1866 w 6875"/>
                <a:gd name="T35" fmla="*/ 13470 h 14021"/>
                <a:gd name="T36" fmla="*/ 1138 w 6875"/>
                <a:gd name="T37" fmla="*/ 13489 h 14021"/>
                <a:gd name="T38" fmla="*/ 5577 w 6875"/>
                <a:gd name="T39" fmla="*/ 14020 h 14021"/>
                <a:gd name="T40" fmla="*/ 4968 w 6875"/>
                <a:gd name="T41" fmla="*/ 13489 h 14021"/>
                <a:gd name="T42" fmla="*/ 4852 w 6875"/>
                <a:gd name="T43" fmla="*/ 9248 h 14021"/>
                <a:gd name="T44" fmla="*/ 6874 w 6875"/>
                <a:gd name="T45" fmla="*/ 7148 h 14021"/>
                <a:gd name="T46" fmla="*/ 6874 w 6875"/>
                <a:gd name="T47" fmla="*/ 6773 h 14021"/>
                <a:gd name="T48" fmla="*/ 5655 w 6875"/>
                <a:gd name="T49" fmla="*/ 4555 h 14021"/>
                <a:gd name="T50" fmla="*/ 4260 w 6875"/>
                <a:gd name="T51" fmla="*/ 3790 h 14021"/>
                <a:gd name="T52" fmla="*/ 4026 w 6875"/>
                <a:gd name="T53" fmla="*/ 3790 h 14021"/>
                <a:gd name="T54" fmla="*/ 4615 w 6875"/>
                <a:gd name="T55" fmla="*/ 2533 h 14021"/>
                <a:gd name="T56" fmla="*/ 4693 w 6875"/>
                <a:gd name="T57" fmla="*/ 2551 h 14021"/>
                <a:gd name="T58" fmla="*/ 4832 w 6875"/>
                <a:gd name="T59" fmla="*/ 1748 h 14021"/>
                <a:gd name="T60" fmla="*/ 4812 w 6875"/>
                <a:gd name="T61" fmla="*/ 1748 h 14021"/>
                <a:gd name="T62" fmla="*/ 3397 w 6875"/>
                <a:gd name="T63" fmla="*/ 0 h 140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6875" h="14021">
                  <a:moveTo>
                    <a:pt x="4950" y="6773"/>
                  </a:moveTo>
                  <a:lnTo>
                    <a:pt x="4950" y="6773"/>
                  </a:lnTo>
                  <a:cubicBezTo>
                    <a:pt x="4950" y="5439"/>
                    <a:pt x="4950" y="5439"/>
                    <a:pt x="4950" y="5439"/>
                  </a:cubicBezTo>
                  <a:cubicBezTo>
                    <a:pt x="4988" y="5399"/>
                    <a:pt x="4988" y="5399"/>
                    <a:pt x="4988" y="5399"/>
                  </a:cubicBezTo>
                  <a:cubicBezTo>
                    <a:pt x="4988" y="6773"/>
                    <a:pt x="4988" y="6773"/>
                    <a:pt x="4988" y="6773"/>
                  </a:cubicBezTo>
                  <a:cubicBezTo>
                    <a:pt x="4950" y="6773"/>
                    <a:pt x="4950" y="6773"/>
                    <a:pt x="4950" y="6773"/>
                  </a:cubicBezTo>
                  <a:lnTo>
                    <a:pt x="1768" y="6773"/>
                  </a:lnTo>
                  <a:lnTo>
                    <a:pt x="1768" y="6773"/>
                  </a:lnTo>
                  <a:cubicBezTo>
                    <a:pt x="1768" y="5242"/>
                    <a:pt x="1768" y="5242"/>
                    <a:pt x="1768" y="5242"/>
                  </a:cubicBezTo>
                  <a:cubicBezTo>
                    <a:pt x="1826" y="5281"/>
                    <a:pt x="1826" y="5281"/>
                    <a:pt x="1826" y="5281"/>
                  </a:cubicBezTo>
                  <a:cubicBezTo>
                    <a:pt x="1826" y="6773"/>
                    <a:pt x="1826" y="6773"/>
                    <a:pt x="1826" y="6773"/>
                  </a:cubicBezTo>
                  <a:cubicBezTo>
                    <a:pt x="1768" y="6773"/>
                    <a:pt x="1768" y="6773"/>
                    <a:pt x="1768" y="6773"/>
                  </a:cubicBezTo>
                  <a:lnTo>
                    <a:pt x="3397" y="0"/>
                  </a:lnTo>
                  <a:lnTo>
                    <a:pt x="3397" y="0"/>
                  </a:lnTo>
                  <a:cubicBezTo>
                    <a:pt x="2593" y="0"/>
                    <a:pt x="1609" y="587"/>
                    <a:pt x="2082" y="1748"/>
                  </a:cubicBezTo>
                  <a:lnTo>
                    <a:pt x="2062" y="1748"/>
                  </a:lnTo>
                  <a:cubicBezTo>
                    <a:pt x="2062" y="1748"/>
                    <a:pt x="2062" y="1748"/>
                    <a:pt x="2042" y="1748"/>
                  </a:cubicBezTo>
                  <a:cubicBezTo>
                    <a:pt x="1924" y="1786"/>
                    <a:pt x="1866" y="1982"/>
                    <a:pt x="1904" y="2198"/>
                  </a:cubicBezTo>
                  <a:cubicBezTo>
                    <a:pt x="1944" y="2395"/>
                    <a:pt x="2062" y="2551"/>
                    <a:pt x="2180" y="2551"/>
                  </a:cubicBezTo>
                  <a:cubicBezTo>
                    <a:pt x="2200" y="2551"/>
                    <a:pt x="2200" y="2551"/>
                    <a:pt x="2200" y="2551"/>
                  </a:cubicBezTo>
                  <a:cubicBezTo>
                    <a:pt x="2218" y="2551"/>
                    <a:pt x="2238" y="2533"/>
                    <a:pt x="2258" y="2533"/>
                  </a:cubicBezTo>
                  <a:cubicBezTo>
                    <a:pt x="2377" y="2846"/>
                    <a:pt x="2593" y="3140"/>
                    <a:pt x="2828" y="3319"/>
                  </a:cubicBezTo>
                  <a:cubicBezTo>
                    <a:pt x="2828" y="3475"/>
                    <a:pt x="2828" y="3631"/>
                    <a:pt x="2828" y="3790"/>
                  </a:cubicBezTo>
                  <a:cubicBezTo>
                    <a:pt x="2651" y="3790"/>
                    <a:pt x="2651" y="3790"/>
                    <a:pt x="2651" y="3790"/>
                  </a:cubicBezTo>
                  <a:cubicBezTo>
                    <a:pt x="2593" y="3790"/>
                    <a:pt x="2593" y="3790"/>
                    <a:pt x="2593" y="3790"/>
                  </a:cubicBezTo>
                  <a:cubicBezTo>
                    <a:pt x="1846" y="3790"/>
                    <a:pt x="1317" y="3926"/>
                    <a:pt x="1080" y="4555"/>
                  </a:cubicBezTo>
                  <a:cubicBezTo>
                    <a:pt x="1080" y="6773"/>
                    <a:pt x="1080" y="6773"/>
                    <a:pt x="1080" y="6773"/>
                  </a:cubicBezTo>
                  <a:cubicBezTo>
                    <a:pt x="0" y="6773"/>
                    <a:pt x="0" y="6773"/>
                    <a:pt x="0" y="6773"/>
                  </a:cubicBezTo>
                  <a:cubicBezTo>
                    <a:pt x="0" y="7148"/>
                    <a:pt x="0" y="7148"/>
                    <a:pt x="0" y="7148"/>
                  </a:cubicBezTo>
                  <a:lnTo>
                    <a:pt x="0" y="7148"/>
                  </a:lnTo>
                  <a:lnTo>
                    <a:pt x="0" y="7148"/>
                  </a:lnTo>
                  <a:lnTo>
                    <a:pt x="0" y="7148"/>
                  </a:lnTo>
                  <a:lnTo>
                    <a:pt x="0" y="7148"/>
                  </a:lnTo>
                  <a:cubicBezTo>
                    <a:pt x="982" y="9248"/>
                    <a:pt x="982" y="9248"/>
                    <a:pt x="982" y="9248"/>
                  </a:cubicBezTo>
                  <a:cubicBezTo>
                    <a:pt x="1866" y="9248"/>
                    <a:pt x="1866" y="9248"/>
                    <a:pt x="1866" y="9248"/>
                  </a:cubicBezTo>
                  <a:cubicBezTo>
                    <a:pt x="1866" y="13470"/>
                    <a:pt x="1866" y="13470"/>
                    <a:pt x="1866" y="13470"/>
                  </a:cubicBezTo>
                  <a:cubicBezTo>
                    <a:pt x="1846" y="13470"/>
                    <a:pt x="1846" y="13489"/>
                    <a:pt x="1826" y="13489"/>
                  </a:cubicBezTo>
                  <a:cubicBezTo>
                    <a:pt x="1138" y="13489"/>
                    <a:pt x="1138" y="13489"/>
                    <a:pt x="1138" y="13489"/>
                  </a:cubicBezTo>
                  <a:cubicBezTo>
                    <a:pt x="1138" y="14020"/>
                    <a:pt x="1138" y="14020"/>
                    <a:pt x="1138" y="14020"/>
                  </a:cubicBezTo>
                  <a:cubicBezTo>
                    <a:pt x="5577" y="14020"/>
                    <a:pt x="5577" y="14020"/>
                    <a:pt x="5577" y="14020"/>
                  </a:cubicBezTo>
                  <a:cubicBezTo>
                    <a:pt x="5577" y="13489"/>
                    <a:pt x="5577" y="13489"/>
                    <a:pt x="5577" y="13489"/>
                  </a:cubicBezTo>
                  <a:cubicBezTo>
                    <a:pt x="4968" y="13489"/>
                    <a:pt x="4968" y="13489"/>
                    <a:pt x="4968" y="13489"/>
                  </a:cubicBezTo>
                  <a:cubicBezTo>
                    <a:pt x="4930" y="13470"/>
                    <a:pt x="4890" y="13450"/>
                    <a:pt x="4852" y="13430"/>
                  </a:cubicBezTo>
                  <a:cubicBezTo>
                    <a:pt x="4852" y="9248"/>
                    <a:pt x="4852" y="9248"/>
                    <a:pt x="4852" y="9248"/>
                  </a:cubicBezTo>
                  <a:cubicBezTo>
                    <a:pt x="5892" y="9248"/>
                    <a:pt x="5892" y="9248"/>
                    <a:pt x="5892" y="9248"/>
                  </a:cubicBezTo>
                  <a:cubicBezTo>
                    <a:pt x="6874" y="7148"/>
                    <a:pt x="6874" y="7148"/>
                    <a:pt x="6874" y="7148"/>
                  </a:cubicBezTo>
                  <a:lnTo>
                    <a:pt x="6874" y="7148"/>
                  </a:lnTo>
                  <a:cubicBezTo>
                    <a:pt x="6874" y="6773"/>
                    <a:pt x="6874" y="6773"/>
                    <a:pt x="6874" y="6773"/>
                  </a:cubicBezTo>
                  <a:cubicBezTo>
                    <a:pt x="5655" y="6773"/>
                    <a:pt x="5655" y="6773"/>
                    <a:pt x="5655" y="6773"/>
                  </a:cubicBezTo>
                  <a:cubicBezTo>
                    <a:pt x="5655" y="4555"/>
                    <a:pt x="5655" y="4555"/>
                    <a:pt x="5655" y="4555"/>
                  </a:cubicBezTo>
                  <a:lnTo>
                    <a:pt x="5655" y="4555"/>
                  </a:lnTo>
                  <a:cubicBezTo>
                    <a:pt x="5617" y="4024"/>
                    <a:pt x="4751" y="3790"/>
                    <a:pt x="4260" y="3790"/>
                  </a:cubicBezTo>
                  <a:cubicBezTo>
                    <a:pt x="4222" y="3790"/>
                    <a:pt x="4222" y="3790"/>
                    <a:pt x="4222" y="3790"/>
                  </a:cubicBezTo>
                  <a:cubicBezTo>
                    <a:pt x="4026" y="3790"/>
                    <a:pt x="4026" y="3790"/>
                    <a:pt x="4026" y="3790"/>
                  </a:cubicBezTo>
                  <a:cubicBezTo>
                    <a:pt x="4026" y="3651"/>
                    <a:pt x="4026" y="3495"/>
                    <a:pt x="4026" y="3337"/>
                  </a:cubicBezTo>
                  <a:cubicBezTo>
                    <a:pt x="4280" y="3140"/>
                    <a:pt x="4497" y="2846"/>
                    <a:pt x="4615" y="2533"/>
                  </a:cubicBezTo>
                  <a:cubicBezTo>
                    <a:pt x="4635" y="2533"/>
                    <a:pt x="4653" y="2551"/>
                    <a:pt x="4673" y="2551"/>
                  </a:cubicBezTo>
                  <a:lnTo>
                    <a:pt x="4693" y="2551"/>
                  </a:lnTo>
                  <a:cubicBezTo>
                    <a:pt x="4812" y="2551"/>
                    <a:pt x="4930" y="2395"/>
                    <a:pt x="4968" y="2198"/>
                  </a:cubicBezTo>
                  <a:cubicBezTo>
                    <a:pt x="5008" y="1982"/>
                    <a:pt x="4950" y="1786"/>
                    <a:pt x="4832" y="1748"/>
                  </a:cubicBezTo>
                  <a:lnTo>
                    <a:pt x="4812" y="1748"/>
                  </a:lnTo>
                  <a:lnTo>
                    <a:pt x="4812" y="1748"/>
                  </a:lnTo>
                  <a:cubicBezTo>
                    <a:pt x="5008" y="1295"/>
                    <a:pt x="4910" y="371"/>
                    <a:pt x="4202" y="333"/>
                  </a:cubicBezTo>
                  <a:cubicBezTo>
                    <a:pt x="4066" y="96"/>
                    <a:pt x="3751" y="0"/>
                    <a:pt x="3397" y="0"/>
                  </a:cubicBezTo>
                  <a:lnTo>
                    <a:pt x="4950" y="6773"/>
                  </a:lnTo>
                </a:path>
              </a:pathLst>
            </a:custGeom>
            <a:solidFill>
              <a:srgbClr val="E6E9EB"/>
            </a:solidFill>
            <a:ln>
              <a:noFill/>
            </a:ln>
            <a:effectLst/>
            <a:extLst>
              <a:ext uri="{91240B29-F687-4f45-9708-019B960494DF}">
                <a14:hiddenLine xmlns:a14="http://schemas.microsoft.com/office/drawing/2010/main" xmlns="" w="9525" cap="flat">
                  <a:solidFill>
                    <a:srgbClr val="808080"/>
                  </a:solidFill>
                  <a:bevel/>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endParaRPr lang="en-US" dirty="0"/>
            </a:p>
          </p:txBody>
        </p:sp>
        <p:sp>
          <p:nvSpPr>
            <p:cNvPr id="6" name="Freeform 2"/>
            <p:cNvSpPr>
              <a:spLocks noChangeArrowheads="1"/>
            </p:cNvSpPr>
            <p:nvPr/>
          </p:nvSpPr>
          <p:spPr bwMode="auto">
            <a:xfrm>
              <a:off x="749300" y="2547938"/>
              <a:ext cx="247650" cy="1484312"/>
            </a:xfrm>
            <a:custGeom>
              <a:avLst/>
              <a:gdLst>
                <a:gd name="T0" fmla="*/ 688 w 689"/>
                <a:gd name="T1" fmla="*/ 4124 h 4125"/>
                <a:gd name="T2" fmla="*/ 0 w 689"/>
                <a:gd name="T3" fmla="*/ 4124 h 4125"/>
                <a:gd name="T4" fmla="*/ 0 w 689"/>
                <a:gd name="T5" fmla="*/ 0 h 4125"/>
                <a:gd name="T6" fmla="*/ 688 w 689"/>
                <a:gd name="T7" fmla="*/ 0 h 4125"/>
                <a:gd name="T8" fmla="*/ 688 w 689"/>
                <a:gd name="T9" fmla="*/ 4124 h 4125"/>
              </a:gdLst>
              <a:ahLst/>
              <a:cxnLst>
                <a:cxn ang="0">
                  <a:pos x="T0" y="T1"/>
                </a:cxn>
                <a:cxn ang="0">
                  <a:pos x="T2" y="T3"/>
                </a:cxn>
                <a:cxn ang="0">
                  <a:pos x="T4" y="T5"/>
                </a:cxn>
                <a:cxn ang="0">
                  <a:pos x="T6" y="T7"/>
                </a:cxn>
                <a:cxn ang="0">
                  <a:pos x="T8" y="T9"/>
                </a:cxn>
              </a:cxnLst>
              <a:rect l="0" t="0" r="r" b="b"/>
              <a:pathLst>
                <a:path w="689" h="4125">
                  <a:moveTo>
                    <a:pt x="688" y="4124"/>
                  </a:moveTo>
                  <a:lnTo>
                    <a:pt x="0" y="4124"/>
                  </a:lnTo>
                  <a:lnTo>
                    <a:pt x="0" y="0"/>
                  </a:lnTo>
                  <a:lnTo>
                    <a:pt x="688" y="0"/>
                  </a:lnTo>
                  <a:lnTo>
                    <a:pt x="688" y="4124"/>
                  </a:lnTo>
                </a:path>
              </a:pathLst>
            </a:custGeom>
            <a:solidFill>
              <a:srgbClr val="1B2633"/>
            </a:solidFill>
            <a:ln>
              <a:noFill/>
            </a:ln>
            <a:effectLst/>
            <a:extLst>
              <a:ext uri="{91240B29-F687-4f45-9708-019B960494DF}">
                <a14:hiddenLine xmlns:a14="http://schemas.microsoft.com/office/drawing/2010/main" xmlns="" w="9525" cap="flat">
                  <a:solidFill>
                    <a:srgbClr val="808080"/>
                  </a:solidFill>
                  <a:bevel/>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endParaRPr lang="en-US" dirty="0"/>
            </a:p>
          </p:txBody>
        </p:sp>
        <p:sp>
          <p:nvSpPr>
            <p:cNvPr id="7" name="Freeform 3"/>
            <p:cNvSpPr>
              <a:spLocks noChangeArrowheads="1"/>
            </p:cNvSpPr>
            <p:nvPr/>
          </p:nvSpPr>
          <p:spPr bwMode="auto">
            <a:xfrm>
              <a:off x="954088" y="4032250"/>
              <a:ext cx="85725" cy="184150"/>
            </a:xfrm>
            <a:custGeom>
              <a:avLst/>
              <a:gdLst>
                <a:gd name="T0" fmla="*/ 177 w 238"/>
                <a:gd name="T1" fmla="*/ 78 h 512"/>
                <a:gd name="T2" fmla="*/ 177 w 238"/>
                <a:gd name="T3" fmla="*/ 78 h 512"/>
                <a:gd name="T4" fmla="*/ 98 w 238"/>
                <a:gd name="T5" fmla="*/ 0 h 512"/>
                <a:gd name="T6" fmla="*/ 0 w 238"/>
                <a:gd name="T7" fmla="*/ 0 h 512"/>
                <a:gd name="T8" fmla="*/ 20 w 238"/>
                <a:gd name="T9" fmla="*/ 511 h 512"/>
                <a:gd name="T10" fmla="*/ 237 w 238"/>
                <a:gd name="T11" fmla="*/ 353 h 512"/>
                <a:gd name="T12" fmla="*/ 177 w 238"/>
                <a:gd name="T13" fmla="*/ 78 h 512"/>
              </a:gdLst>
              <a:ahLst/>
              <a:cxnLst>
                <a:cxn ang="0">
                  <a:pos x="T0" y="T1"/>
                </a:cxn>
                <a:cxn ang="0">
                  <a:pos x="T2" y="T3"/>
                </a:cxn>
                <a:cxn ang="0">
                  <a:pos x="T4" y="T5"/>
                </a:cxn>
                <a:cxn ang="0">
                  <a:pos x="T6" y="T7"/>
                </a:cxn>
                <a:cxn ang="0">
                  <a:pos x="T8" y="T9"/>
                </a:cxn>
                <a:cxn ang="0">
                  <a:pos x="T10" y="T11"/>
                </a:cxn>
                <a:cxn ang="0">
                  <a:pos x="T12" y="T13"/>
                </a:cxn>
              </a:cxnLst>
              <a:rect l="0" t="0" r="r" b="b"/>
              <a:pathLst>
                <a:path w="238" h="512">
                  <a:moveTo>
                    <a:pt x="177" y="78"/>
                  </a:moveTo>
                  <a:lnTo>
                    <a:pt x="177" y="78"/>
                  </a:lnTo>
                  <a:cubicBezTo>
                    <a:pt x="159" y="38"/>
                    <a:pt x="119" y="18"/>
                    <a:pt x="98" y="0"/>
                  </a:cubicBezTo>
                  <a:cubicBezTo>
                    <a:pt x="0" y="0"/>
                    <a:pt x="0" y="0"/>
                    <a:pt x="0" y="0"/>
                  </a:cubicBezTo>
                  <a:cubicBezTo>
                    <a:pt x="20" y="511"/>
                    <a:pt x="20" y="511"/>
                    <a:pt x="20" y="511"/>
                  </a:cubicBezTo>
                  <a:cubicBezTo>
                    <a:pt x="20" y="511"/>
                    <a:pt x="197" y="411"/>
                    <a:pt x="237" y="353"/>
                  </a:cubicBezTo>
                  <a:cubicBezTo>
                    <a:pt x="237" y="333"/>
                    <a:pt x="237" y="156"/>
                    <a:pt x="177" y="78"/>
                  </a:cubicBezTo>
                </a:path>
              </a:pathLst>
            </a:custGeom>
            <a:solidFill>
              <a:srgbClr val="DBAD78"/>
            </a:solidFill>
            <a:ln>
              <a:noFill/>
            </a:ln>
            <a:effectLst/>
            <a:extLst>
              <a:ext uri="{91240B29-F687-4f45-9708-019B960494DF}">
                <a14:hiddenLine xmlns:a14="http://schemas.microsoft.com/office/drawing/2010/main" xmlns="" w="9525" cap="flat">
                  <a:solidFill>
                    <a:srgbClr val="808080"/>
                  </a:solidFill>
                  <a:bevel/>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endParaRPr lang="en-US" dirty="0"/>
            </a:p>
          </p:txBody>
        </p:sp>
        <p:sp>
          <p:nvSpPr>
            <p:cNvPr id="8" name="Freeform 4"/>
            <p:cNvSpPr>
              <a:spLocks noChangeArrowheads="1"/>
            </p:cNvSpPr>
            <p:nvPr/>
          </p:nvSpPr>
          <p:spPr bwMode="auto">
            <a:xfrm>
              <a:off x="712788" y="4032250"/>
              <a:ext cx="298450" cy="190500"/>
            </a:xfrm>
            <a:custGeom>
              <a:avLst/>
              <a:gdLst>
                <a:gd name="T0" fmla="*/ 727 w 827"/>
                <a:gd name="T1" fmla="*/ 0 h 530"/>
                <a:gd name="T2" fmla="*/ 727 w 827"/>
                <a:gd name="T3" fmla="*/ 0 h 530"/>
                <a:gd name="T4" fmla="*/ 118 w 827"/>
                <a:gd name="T5" fmla="*/ 0 h 530"/>
                <a:gd name="T6" fmla="*/ 0 w 827"/>
                <a:gd name="T7" fmla="*/ 217 h 530"/>
                <a:gd name="T8" fmla="*/ 0 w 827"/>
                <a:gd name="T9" fmla="*/ 255 h 530"/>
                <a:gd name="T10" fmla="*/ 274 w 827"/>
                <a:gd name="T11" fmla="*/ 529 h 530"/>
                <a:gd name="T12" fmla="*/ 549 w 827"/>
                <a:gd name="T13" fmla="*/ 529 h 530"/>
                <a:gd name="T14" fmla="*/ 826 w 827"/>
                <a:gd name="T15" fmla="*/ 255 h 530"/>
                <a:gd name="T16" fmla="*/ 826 w 827"/>
                <a:gd name="T17" fmla="*/ 217 h 530"/>
                <a:gd name="T18" fmla="*/ 727 w 827"/>
                <a:gd name="T19" fmla="*/ 0 h 5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827" h="530">
                  <a:moveTo>
                    <a:pt x="727" y="0"/>
                  </a:moveTo>
                  <a:lnTo>
                    <a:pt x="727" y="0"/>
                  </a:lnTo>
                  <a:cubicBezTo>
                    <a:pt x="118" y="0"/>
                    <a:pt x="118" y="0"/>
                    <a:pt x="118" y="0"/>
                  </a:cubicBezTo>
                  <a:cubicBezTo>
                    <a:pt x="40" y="38"/>
                    <a:pt x="0" y="118"/>
                    <a:pt x="0" y="217"/>
                  </a:cubicBezTo>
                  <a:cubicBezTo>
                    <a:pt x="0" y="255"/>
                    <a:pt x="0" y="255"/>
                    <a:pt x="0" y="255"/>
                  </a:cubicBezTo>
                  <a:cubicBezTo>
                    <a:pt x="0" y="411"/>
                    <a:pt x="138" y="529"/>
                    <a:pt x="274" y="529"/>
                  </a:cubicBezTo>
                  <a:cubicBezTo>
                    <a:pt x="549" y="529"/>
                    <a:pt x="549" y="529"/>
                    <a:pt x="549" y="529"/>
                  </a:cubicBezTo>
                  <a:cubicBezTo>
                    <a:pt x="707" y="529"/>
                    <a:pt x="826" y="411"/>
                    <a:pt x="826" y="255"/>
                  </a:cubicBezTo>
                  <a:cubicBezTo>
                    <a:pt x="826" y="217"/>
                    <a:pt x="826" y="217"/>
                    <a:pt x="826" y="217"/>
                  </a:cubicBezTo>
                  <a:cubicBezTo>
                    <a:pt x="826" y="118"/>
                    <a:pt x="786" y="38"/>
                    <a:pt x="727" y="0"/>
                  </a:cubicBezTo>
                </a:path>
              </a:pathLst>
            </a:custGeom>
            <a:solidFill>
              <a:srgbClr val="E8BD87"/>
            </a:solidFill>
            <a:ln>
              <a:noFill/>
            </a:ln>
            <a:effectLst/>
            <a:extLst>
              <a:ext uri="{91240B29-F687-4f45-9708-019B960494DF}">
                <a14:hiddenLine xmlns:a14="http://schemas.microsoft.com/office/drawing/2010/main" xmlns="" w="9525" cap="flat">
                  <a:solidFill>
                    <a:srgbClr val="808080"/>
                  </a:solidFill>
                  <a:bevel/>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endParaRPr lang="en-US" dirty="0"/>
            </a:p>
          </p:txBody>
        </p:sp>
        <p:sp>
          <p:nvSpPr>
            <p:cNvPr id="9" name="Freeform 5"/>
            <p:cNvSpPr>
              <a:spLocks noChangeArrowheads="1"/>
            </p:cNvSpPr>
            <p:nvPr/>
          </p:nvSpPr>
          <p:spPr bwMode="auto">
            <a:xfrm>
              <a:off x="2155825" y="2547938"/>
              <a:ext cx="239713" cy="1484312"/>
            </a:xfrm>
            <a:custGeom>
              <a:avLst/>
              <a:gdLst>
                <a:gd name="T0" fmla="*/ 0 w 668"/>
                <a:gd name="T1" fmla="*/ 4124 h 4125"/>
                <a:gd name="T2" fmla="*/ 667 w 668"/>
                <a:gd name="T3" fmla="*/ 4124 h 4125"/>
                <a:gd name="T4" fmla="*/ 667 w 668"/>
                <a:gd name="T5" fmla="*/ 0 h 4125"/>
                <a:gd name="T6" fmla="*/ 0 w 668"/>
                <a:gd name="T7" fmla="*/ 0 h 4125"/>
                <a:gd name="T8" fmla="*/ 0 w 668"/>
                <a:gd name="T9" fmla="*/ 4124 h 4125"/>
              </a:gdLst>
              <a:ahLst/>
              <a:cxnLst>
                <a:cxn ang="0">
                  <a:pos x="T0" y="T1"/>
                </a:cxn>
                <a:cxn ang="0">
                  <a:pos x="T2" y="T3"/>
                </a:cxn>
                <a:cxn ang="0">
                  <a:pos x="T4" y="T5"/>
                </a:cxn>
                <a:cxn ang="0">
                  <a:pos x="T6" y="T7"/>
                </a:cxn>
                <a:cxn ang="0">
                  <a:pos x="T8" y="T9"/>
                </a:cxn>
              </a:cxnLst>
              <a:rect l="0" t="0" r="r" b="b"/>
              <a:pathLst>
                <a:path w="668" h="4125">
                  <a:moveTo>
                    <a:pt x="0" y="4124"/>
                  </a:moveTo>
                  <a:lnTo>
                    <a:pt x="667" y="4124"/>
                  </a:lnTo>
                  <a:lnTo>
                    <a:pt x="667" y="0"/>
                  </a:lnTo>
                  <a:lnTo>
                    <a:pt x="0" y="0"/>
                  </a:lnTo>
                  <a:lnTo>
                    <a:pt x="0" y="4124"/>
                  </a:lnTo>
                </a:path>
              </a:pathLst>
            </a:custGeom>
            <a:solidFill>
              <a:srgbClr val="1B2633"/>
            </a:solidFill>
            <a:ln>
              <a:noFill/>
            </a:ln>
            <a:effectLst/>
            <a:extLst>
              <a:ext uri="{91240B29-F687-4f45-9708-019B960494DF}">
                <a14:hiddenLine xmlns:a14="http://schemas.microsoft.com/office/drawing/2010/main" xmlns="" w="9525" cap="flat">
                  <a:solidFill>
                    <a:srgbClr val="808080"/>
                  </a:solidFill>
                  <a:bevel/>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endParaRPr lang="en-US" dirty="0"/>
            </a:p>
          </p:txBody>
        </p:sp>
        <p:sp>
          <p:nvSpPr>
            <p:cNvPr id="10" name="Freeform 6"/>
            <p:cNvSpPr>
              <a:spLocks noChangeArrowheads="1"/>
            </p:cNvSpPr>
            <p:nvPr/>
          </p:nvSpPr>
          <p:spPr bwMode="auto">
            <a:xfrm>
              <a:off x="1052513" y="3671888"/>
              <a:ext cx="1060450" cy="2276475"/>
            </a:xfrm>
            <a:custGeom>
              <a:avLst/>
              <a:gdLst>
                <a:gd name="T0" fmla="*/ 2946 w 2947"/>
                <a:gd name="T1" fmla="*/ 0 h 6324"/>
                <a:gd name="T2" fmla="*/ 2946 w 2947"/>
                <a:gd name="T3" fmla="*/ 0 h 6324"/>
                <a:gd name="T4" fmla="*/ 2827 w 2947"/>
                <a:gd name="T5" fmla="*/ 6323 h 6324"/>
                <a:gd name="T6" fmla="*/ 1591 w 2947"/>
                <a:gd name="T7" fmla="*/ 6323 h 6324"/>
                <a:gd name="T8" fmla="*/ 1591 w 2947"/>
                <a:gd name="T9" fmla="*/ 1768 h 6324"/>
                <a:gd name="T10" fmla="*/ 1493 w 2947"/>
                <a:gd name="T11" fmla="*/ 1669 h 6324"/>
                <a:gd name="T12" fmla="*/ 1415 w 2947"/>
                <a:gd name="T13" fmla="*/ 1768 h 6324"/>
                <a:gd name="T14" fmla="*/ 1415 w 2947"/>
                <a:gd name="T15" fmla="*/ 6323 h 6324"/>
                <a:gd name="T16" fmla="*/ 118 w 2947"/>
                <a:gd name="T17" fmla="*/ 6323 h 6324"/>
                <a:gd name="T18" fmla="*/ 0 w 2947"/>
                <a:gd name="T19" fmla="*/ 20 h 6324"/>
                <a:gd name="T20" fmla="*/ 2946 w 2947"/>
                <a:gd name="T21" fmla="*/ 0 h 63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947" h="6324">
                  <a:moveTo>
                    <a:pt x="2946" y="0"/>
                  </a:moveTo>
                  <a:lnTo>
                    <a:pt x="2946" y="0"/>
                  </a:lnTo>
                  <a:cubicBezTo>
                    <a:pt x="2827" y="6323"/>
                    <a:pt x="2827" y="6323"/>
                    <a:pt x="2827" y="6323"/>
                  </a:cubicBezTo>
                  <a:cubicBezTo>
                    <a:pt x="1591" y="6323"/>
                    <a:pt x="1591" y="6323"/>
                    <a:pt x="1591" y="6323"/>
                  </a:cubicBezTo>
                  <a:cubicBezTo>
                    <a:pt x="1591" y="1768"/>
                    <a:pt x="1591" y="1768"/>
                    <a:pt x="1591" y="1768"/>
                  </a:cubicBezTo>
                  <a:cubicBezTo>
                    <a:pt x="1591" y="1708"/>
                    <a:pt x="1551" y="1669"/>
                    <a:pt x="1493" y="1669"/>
                  </a:cubicBezTo>
                  <a:cubicBezTo>
                    <a:pt x="1455" y="1669"/>
                    <a:pt x="1415" y="1708"/>
                    <a:pt x="1415" y="1768"/>
                  </a:cubicBezTo>
                  <a:cubicBezTo>
                    <a:pt x="1415" y="6323"/>
                    <a:pt x="1415" y="6323"/>
                    <a:pt x="1415" y="6323"/>
                  </a:cubicBezTo>
                  <a:cubicBezTo>
                    <a:pt x="118" y="6323"/>
                    <a:pt x="118" y="6323"/>
                    <a:pt x="118" y="6323"/>
                  </a:cubicBezTo>
                  <a:cubicBezTo>
                    <a:pt x="0" y="20"/>
                    <a:pt x="0" y="20"/>
                    <a:pt x="0" y="20"/>
                  </a:cubicBezTo>
                  <a:lnTo>
                    <a:pt x="2946" y="0"/>
                  </a:lnTo>
                </a:path>
              </a:pathLst>
            </a:custGeom>
            <a:solidFill>
              <a:srgbClr val="1D1C1A"/>
            </a:solidFill>
            <a:ln>
              <a:noFill/>
            </a:ln>
            <a:effectLst/>
            <a:extLst>
              <a:ext uri="{91240B29-F687-4f45-9708-019B960494DF}">
                <a14:hiddenLine xmlns:a14="http://schemas.microsoft.com/office/drawing/2010/main" xmlns="" w="9525" cap="flat">
                  <a:solidFill>
                    <a:srgbClr val="808080"/>
                  </a:solidFill>
                  <a:bevel/>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endParaRPr lang="en-US" dirty="0"/>
            </a:p>
          </p:txBody>
        </p:sp>
        <p:sp>
          <p:nvSpPr>
            <p:cNvPr id="11" name="Freeform 7"/>
            <p:cNvSpPr>
              <a:spLocks noChangeArrowheads="1"/>
            </p:cNvSpPr>
            <p:nvPr/>
          </p:nvSpPr>
          <p:spPr bwMode="auto">
            <a:xfrm>
              <a:off x="1625600" y="5715000"/>
              <a:ext cx="593725" cy="233363"/>
            </a:xfrm>
            <a:custGeom>
              <a:avLst/>
              <a:gdLst>
                <a:gd name="T0" fmla="*/ 0 w 1650"/>
                <a:gd name="T1" fmla="*/ 648 h 649"/>
                <a:gd name="T2" fmla="*/ 0 w 1650"/>
                <a:gd name="T3" fmla="*/ 648 h 649"/>
                <a:gd name="T4" fmla="*/ 1060 w 1650"/>
                <a:gd name="T5" fmla="*/ 58 h 649"/>
                <a:gd name="T6" fmla="*/ 1611 w 1650"/>
                <a:gd name="T7" fmla="*/ 648 h 649"/>
                <a:gd name="T8" fmla="*/ 0 w 1650"/>
                <a:gd name="T9" fmla="*/ 648 h 649"/>
              </a:gdLst>
              <a:ahLst/>
              <a:cxnLst>
                <a:cxn ang="0">
                  <a:pos x="T0" y="T1"/>
                </a:cxn>
                <a:cxn ang="0">
                  <a:pos x="T2" y="T3"/>
                </a:cxn>
                <a:cxn ang="0">
                  <a:pos x="T4" y="T5"/>
                </a:cxn>
                <a:cxn ang="0">
                  <a:pos x="T6" y="T7"/>
                </a:cxn>
                <a:cxn ang="0">
                  <a:pos x="T8" y="T9"/>
                </a:cxn>
              </a:cxnLst>
              <a:rect l="0" t="0" r="r" b="b"/>
              <a:pathLst>
                <a:path w="1650" h="649">
                  <a:moveTo>
                    <a:pt x="0" y="648"/>
                  </a:moveTo>
                  <a:lnTo>
                    <a:pt x="0" y="648"/>
                  </a:lnTo>
                  <a:cubicBezTo>
                    <a:pt x="0" y="0"/>
                    <a:pt x="629" y="58"/>
                    <a:pt x="1060" y="58"/>
                  </a:cubicBezTo>
                  <a:cubicBezTo>
                    <a:pt x="1493" y="58"/>
                    <a:pt x="1649" y="255"/>
                    <a:pt x="1611" y="648"/>
                  </a:cubicBezTo>
                  <a:lnTo>
                    <a:pt x="0" y="648"/>
                  </a:lnTo>
                </a:path>
              </a:pathLst>
            </a:custGeom>
            <a:solidFill>
              <a:srgbClr val="1B2633"/>
            </a:solidFill>
            <a:ln>
              <a:noFill/>
            </a:ln>
            <a:effectLst/>
            <a:extLst>
              <a:ext uri="{91240B29-F687-4f45-9708-019B960494DF}">
                <a14:hiddenLine xmlns:a14="http://schemas.microsoft.com/office/drawing/2010/main" xmlns="" w="9525" cap="flat">
                  <a:solidFill>
                    <a:srgbClr val="808080"/>
                  </a:solidFill>
                  <a:bevel/>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endParaRPr lang="en-US" dirty="0"/>
            </a:p>
          </p:txBody>
        </p:sp>
        <p:sp>
          <p:nvSpPr>
            <p:cNvPr id="12" name="Freeform 8"/>
            <p:cNvSpPr>
              <a:spLocks noChangeArrowheads="1"/>
            </p:cNvSpPr>
            <p:nvPr/>
          </p:nvSpPr>
          <p:spPr bwMode="auto">
            <a:xfrm>
              <a:off x="946150" y="5715000"/>
              <a:ext cx="595313" cy="233363"/>
            </a:xfrm>
            <a:custGeom>
              <a:avLst/>
              <a:gdLst>
                <a:gd name="T0" fmla="*/ 1652 w 1653"/>
                <a:gd name="T1" fmla="*/ 648 h 649"/>
                <a:gd name="T2" fmla="*/ 1652 w 1653"/>
                <a:gd name="T3" fmla="*/ 648 h 649"/>
                <a:gd name="T4" fmla="*/ 589 w 1653"/>
                <a:gd name="T5" fmla="*/ 58 h 649"/>
                <a:gd name="T6" fmla="*/ 40 w 1653"/>
                <a:gd name="T7" fmla="*/ 648 h 649"/>
                <a:gd name="T8" fmla="*/ 1652 w 1653"/>
                <a:gd name="T9" fmla="*/ 648 h 649"/>
              </a:gdLst>
              <a:ahLst/>
              <a:cxnLst>
                <a:cxn ang="0">
                  <a:pos x="T0" y="T1"/>
                </a:cxn>
                <a:cxn ang="0">
                  <a:pos x="T2" y="T3"/>
                </a:cxn>
                <a:cxn ang="0">
                  <a:pos x="T4" y="T5"/>
                </a:cxn>
                <a:cxn ang="0">
                  <a:pos x="T6" y="T7"/>
                </a:cxn>
                <a:cxn ang="0">
                  <a:pos x="T8" y="T9"/>
                </a:cxn>
              </a:cxnLst>
              <a:rect l="0" t="0" r="r" b="b"/>
              <a:pathLst>
                <a:path w="1653" h="649">
                  <a:moveTo>
                    <a:pt x="1652" y="648"/>
                  </a:moveTo>
                  <a:lnTo>
                    <a:pt x="1652" y="648"/>
                  </a:lnTo>
                  <a:cubicBezTo>
                    <a:pt x="1652" y="0"/>
                    <a:pt x="1002" y="58"/>
                    <a:pt x="589" y="58"/>
                  </a:cubicBezTo>
                  <a:cubicBezTo>
                    <a:pt x="159" y="58"/>
                    <a:pt x="0" y="255"/>
                    <a:pt x="40" y="648"/>
                  </a:cubicBezTo>
                  <a:lnTo>
                    <a:pt x="1652" y="648"/>
                  </a:lnTo>
                </a:path>
              </a:pathLst>
            </a:custGeom>
            <a:solidFill>
              <a:srgbClr val="1B2633"/>
            </a:solidFill>
            <a:ln>
              <a:noFill/>
            </a:ln>
            <a:effectLst/>
            <a:extLst>
              <a:ext uri="{91240B29-F687-4f45-9708-019B960494DF}">
                <a14:hiddenLine xmlns:a14="http://schemas.microsoft.com/office/drawing/2010/main" xmlns="" w="9525" cap="flat">
                  <a:solidFill>
                    <a:srgbClr val="808080"/>
                  </a:solidFill>
                  <a:bevel/>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endParaRPr lang="en-US" dirty="0"/>
            </a:p>
          </p:txBody>
        </p:sp>
        <p:sp>
          <p:nvSpPr>
            <p:cNvPr id="13" name="Freeform 9"/>
            <p:cNvSpPr>
              <a:spLocks noChangeArrowheads="1"/>
            </p:cNvSpPr>
            <p:nvPr/>
          </p:nvSpPr>
          <p:spPr bwMode="auto">
            <a:xfrm>
              <a:off x="749300" y="2273300"/>
              <a:ext cx="1647825" cy="1766888"/>
            </a:xfrm>
            <a:custGeom>
              <a:avLst/>
              <a:gdLst>
                <a:gd name="T0" fmla="*/ 746 w 4576"/>
                <a:gd name="T1" fmla="*/ 4907 h 4908"/>
                <a:gd name="T2" fmla="*/ 746 w 4576"/>
                <a:gd name="T3" fmla="*/ 4907 h 4908"/>
                <a:gd name="T4" fmla="*/ 746 w 4576"/>
                <a:gd name="T5" fmla="*/ 1491 h 4908"/>
                <a:gd name="T6" fmla="*/ 0 w 4576"/>
                <a:gd name="T7" fmla="*/ 765 h 4908"/>
                <a:gd name="T8" fmla="*/ 1513 w 4576"/>
                <a:gd name="T9" fmla="*/ 0 h 4908"/>
                <a:gd name="T10" fmla="*/ 3180 w 4576"/>
                <a:gd name="T11" fmla="*/ 0 h 4908"/>
                <a:gd name="T12" fmla="*/ 4575 w 4576"/>
                <a:gd name="T13" fmla="*/ 803 h 4908"/>
                <a:gd name="T14" fmla="*/ 3870 w 4576"/>
                <a:gd name="T15" fmla="*/ 1649 h 4908"/>
                <a:gd name="T16" fmla="*/ 3870 w 4576"/>
                <a:gd name="T17" fmla="*/ 4907 h 4908"/>
                <a:gd name="T18" fmla="*/ 746 w 4576"/>
                <a:gd name="T19" fmla="*/ 4907 h 49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576" h="4908">
                  <a:moveTo>
                    <a:pt x="746" y="4907"/>
                  </a:moveTo>
                  <a:lnTo>
                    <a:pt x="746" y="4907"/>
                  </a:lnTo>
                  <a:cubicBezTo>
                    <a:pt x="746" y="1491"/>
                    <a:pt x="746" y="1491"/>
                    <a:pt x="746" y="1491"/>
                  </a:cubicBezTo>
                  <a:cubicBezTo>
                    <a:pt x="0" y="765"/>
                    <a:pt x="0" y="765"/>
                    <a:pt x="0" y="765"/>
                  </a:cubicBezTo>
                  <a:cubicBezTo>
                    <a:pt x="237" y="136"/>
                    <a:pt x="766" y="0"/>
                    <a:pt x="1513" y="0"/>
                  </a:cubicBezTo>
                  <a:cubicBezTo>
                    <a:pt x="3180" y="0"/>
                    <a:pt x="3180" y="0"/>
                    <a:pt x="3180" y="0"/>
                  </a:cubicBezTo>
                  <a:cubicBezTo>
                    <a:pt x="3671" y="0"/>
                    <a:pt x="4575" y="234"/>
                    <a:pt x="4575" y="803"/>
                  </a:cubicBezTo>
                  <a:cubicBezTo>
                    <a:pt x="3870" y="1649"/>
                    <a:pt x="3870" y="1649"/>
                    <a:pt x="3870" y="1649"/>
                  </a:cubicBezTo>
                  <a:cubicBezTo>
                    <a:pt x="3870" y="4907"/>
                    <a:pt x="3870" y="4907"/>
                    <a:pt x="3870" y="4907"/>
                  </a:cubicBezTo>
                  <a:lnTo>
                    <a:pt x="746" y="4907"/>
                  </a:lnTo>
                </a:path>
              </a:pathLst>
            </a:custGeom>
            <a:solidFill>
              <a:srgbClr val="2D3D49"/>
            </a:solidFill>
            <a:ln>
              <a:noFill/>
            </a:ln>
            <a:effectLst/>
            <a:extLst>
              <a:ext uri="{91240B29-F687-4f45-9708-019B960494DF}">
                <a14:hiddenLine xmlns:a14="http://schemas.microsoft.com/office/drawing/2010/main" xmlns="" w="9525" cap="flat">
                  <a:solidFill>
                    <a:srgbClr val="808080"/>
                  </a:solidFill>
                  <a:bevel/>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endParaRPr lang="en-US" dirty="0"/>
            </a:p>
          </p:txBody>
        </p:sp>
        <p:sp>
          <p:nvSpPr>
            <p:cNvPr id="14" name="Freeform 10"/>
            <p:cNvSpPr>
              <a:spLocks noChangeArrowheads="1"/>
            </p:cNvSpPr>
            <p:nvPr/>
          </p:nvSpPr>
          <p:spPr bwMode="auto">
            <a:xfrm>
              <a:off x="1314450" y="2273300"/>
              <a:ext cx="565150" cy="1209675"/>
            </a:xfrm>
            <a:custGeom>
              <a:avLst/>
              <a:gdLst>
                <a:gd name="T0" fmla="*/ 0 w 1572"/>
                <a:gd name="T1" fmla="*/ 0 h 3359"/>
                <a:gd name="T2" fmla="*/ 1571 w 1572"/>
                <a:gd name="T3" fmla="*/ 0 h 3359"/>
                <a:gd name="T4" fmla="*/ 1571 w 1572"/>
                <a:gd name="T5" fmla="*/ 254 h 3359"/>
                <a:gd name="T6" fmla="*/ 786 w 1572"/>
                <a:gd name="T7" fmla="*/ 3358 h 3359"/>
                <a:gd name="T8" fmla="*/ 0 w 1572"/>
                <a:gd name="T9" fmla="*/ 254 h 3359"/>
                <a:gd name="T10" fmla="*/ 0 w 1572"/>
                <a:gd name="T11" fmla="*/ 0 h 3359"/>
              </a:gdLst>
              <a:ahLst/>
              <a:cxnLst>
                <a:cxn ang="0">
                  <a:pos x="T0" y="T1"/>
                </a:cxn>
                <a:cxn ang="0">
                  <a:pos x="T2" y="T3"/>
                </a:cxn>
                <a:cxn ang="0">
                  <a:pos x="T4" y="T5"/>
                </a:cxn>
                <a:cxn ang="0">
                  <a:pos x="T6" y="T7"/>
                </a:cxn>
                <a:cxn ang="0">
                  <a:pos x="T8" y="T9"/>
                </a:cxn>
                <a:cxn ang="0">
                  <a:pos x="T10" y="T11"/>
                </a:cxn>
              </a:cxnLst>
              <a:rect l="0" t="0" r="r" b="b"/>
              <a:pathLst>
                <a:path w="1572" h="3359">
                  <a:moveTo>
                    <a:pt x="0" y="0"/>
                  </a:moveTo>
                  <a:lnTo>
                    <a:pt x="1571" y="0"/>
                  </a:lnTo>
                  <a:lnTo>
                    <a:pt x="1571" y="254"/>
                  </a:lnTo>
                  <a:lnTo>
                    <a:pt x="786" y="3358"/>
                  </a:lnTo>
                  <a:lnTo>
                    <a:pt x="0" y="254"/>
                  </a:lnTo>
                  <a:lnTo>
                    <a:pt x="0" y="0"/>
                  </a:lnTo>
                </a:path>
              </a:pathLst>
            </a:custGeom>
            <a:solidFill>
              <a:srgbClr val="FFFFFF"/>
            </a:solidFill>
            <a:ln>
              <a:noFill/>
            </a:ln>
            <a:effectLst/>
            <a:extLst>
              <a:ext uri="{91240B29-F687-4f45-9708-019B960494DF}">
                <a14:hiddenLine xmlns:a14="http://schemas.microsoft.com/office/drawing/2010/main" xmlns="" w="9525" cap="flat">
                  <a:solidFill>
                    <a:srgbClr val="808080"/>
                  </a:solidFill>
                  <a:bevel/>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endParaRPr lang="en-US" dirty="0"/>
            </a:p>
          </p:txBody>
        </p:sp>
        <p:sp>
          <p:nvSpPr>
            <p:cNvPr id="15" name="Freeform 11"/>
            <p:cNvSpPr>
              <a:spLocks noChangeArrowheads="1"/>
            </p:cNvSpPr>
            <p:nvPr/>
          </p:nvSpPr>
          <p:spPr bwMode="auto">
            <a:xfrm>
              <a:off x="1484313" y="2386013"/>
              <a:ext cx="212725" cy="106362"/>
            </a:xfrm>
            <a:custGeom>
              <a:avLst/>
              <a:gdLst>
                <a:gd name="T0" fmla="*/ 159 w 590"/>
                <a:gd name="T1" fmla="*/ 295 h 296"/>
                <a:gd name="T2" fmla="*/ 433 w 590"/>
                <a:gd name="T3" fmla="*/ 295 h 296"/>
                <a:gd name="T4" fmla="*/ 589 w 590"/>
                <a:gd name="T5" fmla="*/ 0 h 296"/>
                <a:gd name="T6" fmla="*/ 0 w 590"/>
                <a:gd name="T7" fmla="*/ 0 h 296"/>
                <a:gd name="T8" fmla="*/ 159 w 590"/>
                <a:gd name="T9" fmla="*/ 295 h 296"/>
              </a:gdLst>
              <a:ahLst/>
              <a:cxnLst>
                <a:cxn ang="0">
                  <a:pos x="T0" y="T1"/>
                </a:cxn>
                <a:cxn ang="0">
                  <a:pos x="T2" y="T3"/>
                </a:cxn>
                <a:cxn ang="0">
                  <a:pos x="T4" y="T5"/>
                </a:cxn>
                <a:cxn ang="0">
                  <a:pos x="T6" y="T7"/>
                </a:cxn>
                <a:cxn ang="0">
                  <a:pos x="T8" y="T9"/>
                </a:cxn>
              </a:cxnLst>
              <a:rect l="0" t="0" r="r" b="b"/>
              <a:pathLst>
                <a:path w="590" h="296">
                  <a:moveTo>
                    <a:pt x="159" y="295"/>
                  </a:moveTo>
                  <a:lnTo>
                    <a:pt x="433" y="295"/>
                  </a:lnTo>
                  <a:lnTo>
                    <a:pt x="589" y="0"/>
                  </a:lnTo>
                  <a:lnTo>
                    <a:pt x="0" y="0"/>
                  </a:lnTo>
                  <a:lnTo>
                    <a:pt x="159" y="295"/>
                  </a:lnTo>
                </a:path>
              </a:pathLst>
            </a:custGeom>
            <a:solidFill>
              <a:srgbClr val="1D1C1A"/>
            </a:solidFill>
            <a:ln>
              <a:noFill/>
            </a:ln>
            <a:effectLst/>
            <a:extLst>
              <a:ext uri="{91240B29-F687-4f45-9708-019B960494DF}">
                <a14:hiddenLine xmlns:a14="http://schemas.microsoft.com/office/drawing/2010/main" xmlns="" w="9525" cap="flat">
                  <a:solidFill>
                    <a:srgbClr val="808080"/>
                  </a:solidFill>
                  <a:bevel/>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endParaRPr lang="en-US" dirty="0"/>
            </a:p>
          </p:txBody>
        </p:sp>
        <p:sp>
          <p:nvSpPr>
            <p:cNvPr id="16" name="Freeform 12"/>
            <p:cNvSpPr>
              <a:spLocks noChangeArrowheads="1"/>
            </p:cNvSpPr>
            <p:nvPr/>
          </p:nvSpPr>
          <p:spPr bwMode="auto">
            <a:xfrm>
              <a:off x="1377950" y="1593850"/>
              <a:ext cx="431800" cy="827088"/>
            </a:xfrm>
            <a:custGeom>
              <a:avLst/>
              <a:gdLst>
                <a:gd name="T0" fmla="*/ 0 w 1199"/>
                <a:gd name="T1" fmla="*/ 1944 h 2297"/>
                <a:gd name="T2" fmla="*/ 0 w 1199"/>
                <a:gd name="T3" fmla="*/ 1944 h 2297"/>
                <a:gd name="T4" fmla="*/ 589 w 1199"/>
                <a:gd name="T5" fmla="*/ 2296 h 2297"/>
                <a:gd name="T6" fmla="*/ 1198 w 1199"/>
                <a:gd name="T7" fmla="*/ 1924 h 2297"/>
                <a:gd name="T8" fmla="*/ 1198 w 1199"/>
                <a:gd name="T9" fmla="*/ 0 h 2297"/>
                <a:gd name="T10" fmla="*/ 0 w 1199"/>
                <a:gd name="T11" fmla="*/ 0 h 2297"/>
                <a:gd name="T12" fmla="*/ 0 w 1199"/>
                <a:gd name="T13" fmla="*/ 1944 h 2297"/>
              </a:gdLst>
              <a:ahLst/>
              <a:cxnLst>
                <a:cxn ang="0">
                  <a:pos x="T0" y="T1"/>
                </a:cxn>
                <a:cxn ang="0">
                  <a:pos x="T2" y="T3"/>
                </a:cxn>
                <a:cxn ang="0">
                  <a:pos x="T4" y="T5"/>
                </a:cxn>
                <a:cxn ang="0">
                  <a:pos x="T6" y="T7"/>
                </a:cxn>
                <a:cxn ang="0">
                  <a:pos x="T8" y="T9"/>
                </a:cxn>
                <a:cxn ang="0">
                  <a:pos x="T10" y="T11"/>
                </a:cxn>
                <a:cxn ang="0">
                  <a:pos x="T12" y="T13"/>
                </a:cxn>
              </a:cxnLst>
              <a:rect l="0" t="0" r="r" b="b"/>
              <a:pathLst>
                <a:path w="1199" h="2297">
                  <a:moveTo>
                    <a:pt x="0" y="1944"/>
                  </a:moveTo>
                  <a:lnTo>
                    <a:pt x="0" y="1944"/>
                  </a:lnTo>
                  <a:cubicBezTo>
                    <a:pt x="0" y="1944"/>
                    <a:pt x="294" y="2296"/>
                    <a:pt x="589" y="2296"/>
                  </a:cubicBezTo>
                  <a:cubicBezTo>
                    <a:pt x="903" y="2296"/>
                    <a:pt x="1198" y="1924"/>
                    <a:pt x="1198" y="1924"/>
                  </a:cubicBezTo>
                  <a:cubicBezTo>
                    <a:pt x="1198" y="1216"/>
                    <a:pt x="1198" y="0"/>
                    <a:pt x="1198" y="0"/>
                  </a:cubicBezTo>
                  <a:cubicBezTo>
                    <a:pt x="0" y="0"/>
                    <a:pt x="0" y="0"/>
                    <a:pt x="0" y="0"/>
                  </a:cubicBezTo>
                  <a:cubicBezTo>
                    <a:pt x="0" y="0"/>
                    <a:pt x="0" y="1138"/>
                    <a:pt x="0" y="1944"/>
                  </a:cubicBezTo>
                </a:path>
              </a:pathLst>
            </a:custGeom>
            <a:solidFill>
              <a:srgbClr val="DBAD78"/>
            </a:solidFill>
            <a:ln>
              <a:noFill/>
            </a:ln>
            <a:effectLst/>
            <a:extLst>
              <a:ext uri="{91240B29-F687-4f45-9708-019B960494DF}">
                <a14:hiddenLine xmlns:a14="http://schemas.microsoft.com/office/drawing/2010/main" xmlns="" w="9525" cap="flat">
                  <a:solidFill>
                    <a:srgbClr val="808080"/>
                  </a:solidFill>
                  <a:bevel/>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endParaRPr lang="en-US" dirty="0"/>
            </a:p>
          </p:txBody>
        </p:sp>
        <p:sp>
          <p:nvSpPr>
            <p:cNvPr id="17" name="Freeform 13"/>
            <p:cNvSpPr>
              <a:spLocks noChangeArrowheads="1"/>
            </p:cNvSpPr>
            <p:nvPr/>
          </p:nvSpPr>
          <p:spPr bwMode="auto">
            <a:xfrm>
              <a:off x="1031875" y="1008063"/>
              <a:ext cx="1131888" cy="1181100"/>
            </a:xfrm>
            <a:custGeom>
              <a:avLst/>
              <a:gdLst>
                <a:gd name="T0" fmla="*/ 176 w 3143"/>
                <a:gd name="T1" fmla="*/ 1473 h 3279"/>
                <a:gd name="T2" fmla="*/ 176 w 3143"/>
                <a:gd name="T3" fmla="*/ 1473 h 3279"/>
                <a:gd name="T4" fmla="*/ 236 w 3143"/>
                <a:gd name="T5" fmla="*/ 1473 h 3279"/>
                <a:gd name="T6" fmla="*/ 1571 w 3143"/>
                <a:gd name="T7" fmla="*/ 0 h 3279"/>
                <a:gd name="T8" fmla="*/ 2905 w 3143"/>
                <a:gd name="T9" fmla="*/ 1473 h 3279"/>
                <a:gd name="T10" fmla="*/ 2966 w 3143"/>
                <a:gd name="T11" fmla="*/ 1473 h 3279"/>
                <a:gd name="T12" fmla="*/ 3102 w 3143"/>
                <a:gd name="T13" fmla="*/ 1923 h 3279"/>
                <a:gd name="T14" fmla="*/ 2807 w 3143"/>
                <a:gd name="T15" fmla="*/ 2276 h 3279"/>
                <a:gd name="T16" fmla="*/ 2749 w 3143"/>
                <a:gd name="T17" fmla="*/ 2258 h 3279"/>
                <a:gd name="T18" fmla="*/ 1571 w 3143"/>
                <a:gd name="T19" fmla="*/ 3278 h 3279"/>
                <a:gd name="T20" fmla="*/ 392 w 3143"/>
                <a:gd name="T21" fmla="*/ 2258 h 3279"/>
                <a:gd name="T22" fmla="*/ 334 w 3143"/>
                <a:gd name="T23" fmla="*/ 2276 h 3279"/>
                <a:gd name="T24" fmla="*/ 38 w 3143"/>
                <a:gd name="T25" fmla="*/ 1923 h 3279"/>
                <a:gd name="T26" fmla="*/ 176 w 3143"/>
                <a:gd name="T27" fmla="*/ 1473 h 327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143" h="3279">
                  <a:moveTo>
                    <a:pt x="176" y="1473"/>
                  </a:moveTo>
                  <a:lnTo>
                    <a:pt x="176" y="1473"/>
                  </a:lnTo>
                  <a:cubicBezTo>
                    <a:pt x="196" y="1473"/>
                    <a:pt x="216" y="1473"/>
                    <a:pt x="236" y="1473"/>
                  </a:cubicBezTo>
                  <a:cubicBezTo>
                    <a:pt x="254" y="705"/>
                    <a:pt x="785" y="0"/>
                    <a:pt x="1571" y="0"/>
                  </a:cubicBezTo>
                  <a:cubicBezTo>
                    <a:pt x="2356" y="0"/>
                    <a:pt x="2885" y="705"/>
                    <a:pt x="2905" y="1473"/>
                  </a:cubicBezTo>
                  <a:cubicBezTo>
                    <a:pt x="2926" y="1473"/>
                    <a:pt x="2946" y="1473"/>
                    <a:pt x="2966" y="1473"/>
                  </a:cubicBezTo>
                  <a:cubicBezTo>
                    <a:pt x="3084" y="1511"/>
                    <a:pt x="3142" y="1707"/>
                    <a:pt x="3102" y="1923"/>
                  </a:cubicBezTo>
                  <a:cubicBezTo>
                    <a:pt x="3064" y="2140"/>
                    <a:pt x="2926" y="2296"/>
                    <a:pt x="2807" y="2276"/>
                  </a:cubicBezTo>
                  <a:cubicBezTo>
                    <a:pt x="2787" y="2276"/>
                    <a:pt x="2769" y="2258"/>
                    <a:pt x="2749" y="2258"/>
                  </a:cubicBezTo>
                  <a:cubicBezTo>
                    <a:pt x="2533" y="2827"/>
                    <a:pt x="2062" y="3278"/>
                    <a:pt x="1571" y="3278"/>
                  </a:cubicBezTo>
                  <a:cubicBezTo>
                    <a:pt x="1080" y="3278"/>
                    <a:pt x="629" y="2827"/>
                    <a:pt x="392" y="2258"/>
                  </a:cubicBezTo>
                  <a:cubicBezTo>
                    <a:pt x="372" y="2258"/>
                    <a:pt x="352" y="2276"/>
                    <a:pt x="334" y="2276"/>
                  </a:cubicBezTo>
                  <a:cubicBezTo>
                    <a:pt x="216" y="2296"/>
                    <a:pt x="78" y="2140"/>
                    <a:pt x="38" y="1923"/>
                  </a:cubicBezTo>
                  <a:cubicBezTo>
                    <a:pt x="0" y="1707"/>
                    <a:pt x="58" y="1511"/>
                    <a:pt x="176" y="1473"/>
                  </a:cubicBezTo>
                </a:path>
              </a:pathLst>
            </a:custGeom>
            <a:solidFill>
              <a:srgbClr val="E8BD87"/>
            </a:solidFill>
            <a:ln>
              <a:noFill/>
            </a:ln>
            <a:effectLst/>
            <a:extLst>
              <a:ext uri="{91240B29-F687-4f45-9708-019B960494DF}">
                <a14:hiddenLine xmlns:a14="http://schemas.microsoft.com/office/drawing/2010/main" xmlns="" w="9525" cap="flat">
                  <a:solidFill>
                    <a:srgbClr val="808080"/>
                  </a:solidFill>
                  <a:bevel/>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endParaRPr lang="en-US" dirty="0"/>
            </a:p>
          </p:txBody>
        </p:sp>
        <p:sp>
          <p:nvSpPr>
            <p:cNvPr id="18" name="Freeform 14"/>
            <p:cNvSpPr>
              <a:spLocks noChangeArrowheads="1"/>
            </p:cNvSpPr>
            <p:nvPr/>
          </p:nvSpPr>
          <p:spPr bwMode="auto">
            <a:xfrm>
              <a:off x="812800" y="752475"/>
              <a:ext cx="1358900" cy="841375"/>
            </a:xfrm>
            <a:custGeom>
              <a:avLst/>
              <a:gdLst>
                <a:gd name="T0" fmla="*/ 3457 w 3773"/>
                <a:gd name="T1" fmla="*/ 2337 h 2338"/>
                <a:gd name="T2" fmla="*/ 3457 w 3773"/>
                <a:gd name="T3" fmla="*/ 2337 h 2338"/>
                <a:gd name="T4" fmla="*/ 2946 w 3773"/>
                <a:gd name="T5" fmla="*/ 766 h 2338"/>
                <a:gd name="T6" fmla="*/ 884 w 3773"/>
                <a:gd name="T7" fmla="*/ 2337 h 2338"/>
                <a:gd name="T8" fmla="*/ 1101 w 3773"/>
                <a:gd name="T9" fmla="*/ 1846 h 2338"/>
                <a:gd name="T10" fmla="*/ 2946 w 3773"/>
                <a:gd name="T11" fmla="*/ 1473 h 2338"/>
                <a:gd name="T12" fmla="*/ 3457 w 3773"/>
                <a:gd name="T13" fmla="*/ 2337 h 2338"/>
              </a:gdLst>
              <a:ahLst/>
              <a:cxnLst>
                <a:cxn ang="0">
                  <a:pos x="T0" y="T1"/>
                </a:cxn>
                <a:cxn ang="0">
                  <a:pos x="T2" y="T3"/>
                </a:cxn>
                <a:cxn ang="0">
                  <a:pos x="T4" y="T5"/>
                </a:cxn>
                <a:cxn ang="0">
                  <a:pos x="T6" y="T7"/>
                </a:cxn>
                <a:cxn ang="0">
                  <a:pos x="T8" y="T9"/>
                </a:cxn>
                <a:cxn ang="0">
                  <a:pos x="T10" y="T11"/>
                </a:cxn>
                <a:cxn ang="0">
                  <a:pos x="T12" y="T13"/>
                </a:cxn>
              </a:cxnLst>
              <a:rect l="0" t="0" r="r" b="b"/>
              <a:pathLst>
                <a:path w="3773" h="2338">
                  <a:moveTo>
                    <a:pt x="3457" y="2337"/>
                  </a:moveTo>
                  <a:lnTo>
                    <a:pt x="3457" y="2337"/>
                  </a:lnTo>
                  <a:cubicBezTo>
                    <a:pt x="3772" y="2002"/>
                    <a:pt x="3752" y="826"/>
                    <a:pt x="2946" y="766"/>
                  </a:cubicBezTo>
                  <a:cubicBezTo>
                    <a:pt x="2435" y="0"/>
                    <a:pt x="0" y="549"/>
                    <a:pt x="884" y="2337"/>
                  </a:cubicBezTo>
                  <a:cubicBezTo>
                    <a:pt x="864" y="1964"/>
                    <a:pt x="1101" y="1846"/>
                    <a:pt x="1101" y="1846"/>
                  </a:cubicBezTo>
                  <a:cubicBezTo>
                    <a:pt x="1355" y="2199"/>
                    <a:pt x="2632" y="2062"/>
                    <a:pt x="2946" y="1473"/>
                  </a:cubicBezTo>
                  <a:cubicBezTo>
                    <a:pt x="3103" y="1806"/>
                    <a:pt x="3417" y="1826"/>
                    <a:pt x="3457" y="2337"/>
                  </a:cubicBezTo>
                </a:path>
              </a:pathLst>
            </a:custGeom>
            <a:solidFill>
              <a:srgbClr val="433626"/>
            </a:solidFill>
            <a:ln>
              <a:noFill/>
            </a:ln>
            <a:effectLst/>
            <a:extLst>
              <a:ext uri="{91240B29-F687-4f45-9708-019B960494DF}">
                <a14:hiddenLine xmlns:a14="http://schemas.microsoft.com/office/drawing/2010/main" xmlns="" w="9525" cap="flat">
                  <a:solidFill>
                    <a:srgbClr val="808080"/>
                  </a:solidFill>
                  <a:bevel/>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endParaRPr lang="en-US" dirty="0"/>
            </a:p>
          </p:txBody>
        </p:sp>
        <p:sp>
          <p:nvSpPr>
            <p:cNvPr id="19" name="Freeform 15"/>
            <p:cNvSpPr>
              <a:spLocks noChangeArrowheads="1"/>
            </p:cNvSpPr>
            <p:nvPr/>
          </p:nvSpPr>
          <p:spPr bwMode="auto">
            <a:xfrm>
              <a:off x="1504950" y="2492375"/>
              <a:ext cx="169863" cy="1017588"/>
            </a:xfrm>
            <a:custGeom>
              <a:avLst/>
              <a:gdLst>
                <a:gd name="T0" fmla="*/ 257 w 474"/>
                <a:gd name="T1" fmla="*/ 2827 h 2828"/>
                <a:gd name="T2" fmla="*/ 0 w 474"/>
                <a:gd name="T3" fmla="*/ 1785 h 2828"/>
                <a:gd name="T4" fmla="*/ 101 w 474"/>
                <a:gd name="T5" fmla="*/ 0 h 2828"/>
                <a:gd name="T6" fmla="*/ 375 w 474"/>
                <a:gd name="T7" fmla="*/ 0 h 2828"/>
                <a:gd name="T8" fmla="*/ 473 w 474"/>
                <a:gd name="T9" fmla="*/ 1942 h 2828"/>
                <a:gd name="T10" fmla="*/ 257 w 474"/>
                <a:gd name="T11" fmla="*/ 2827 h 2828"/>
              </a:gdLst>
              <a:ahLst/>
              <a:cxnLst>
                <a:cxn ang="0">
                  <a:pos x="T0" y="T1"/>
                </a:cxn>
                <a:cxn ang="0">
                  <a:pos x="T2" y="T3"/>
                </a:cxn>
                <a:cxn ang="0">
                  <a:pos x="T4" y="T5"/>
                </a:cxn>
                <a:cxn ang="0">
                  <a:pos x="T6" y="T7"/>
                </a:cxn>
                <a:cxn ang="0">
                  <a:pos x="T8" y="T9"/>
                </a:cxn>
                <a:cxn ang="0">
                  <a:pos x="T10" y="T11"/>
                </a:cxn>
              </a:cxnLst>
              <a:rect l="0" t="0" r="r" b="b"/>
              <a:pathLst>
                <a:path w="474" h="2828">
                  <a:moveTo>
                    <a:pt x="257" y="2827"/>
                  </a:moveTo>
                  <a:lnTo>
                    <a:pt x="0" y="1785"/>
                  </a:lnTo>
                  <a:lnTo>
                    <a:pt x="101" y="0"/>
                  </a:lnTo>
                  <a:lnTo>
                    <a:pt x="375" y="0"/>
                  </a:lnTo>
                  <a:lnTo>
                    <a:pt x="473" y="1942"/>
                  </a:lnTo>
                  <a:lnTo>
                    <a:pt x="257" y="2827"/>
                  </a:lnTo>
                </a:path>
              </a:pathLst>
            </a:custGeom>
            <a:solidFill>
              <a:srgbClr val="1D1C1A"/>
            </a:solidFill>
            <a:ln>
              <a:noFill/>
            </a:ln>
            <a:effectLst/>
            <a:extLst>
              <a:ext uri="{91240B29-F687-4f45-9708-019B960494DF}">
                <a14:hiddenLine xmlns:a14="http://schemas.microsoft.com/office/drawing/2010/main" xmlns="" w="9525" cap="flat">
                  <a:solidFill>
                    <a:srgbClr val="808080"/>
                  </a:solidFill>
                  <a:bevel/>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endParaRPr lang="en-US" dirty="0"/>
            </a:p>
          </p:txBody>
        </p:sp>
        <p:sp>
          <p:nvSpPr>
            <p:cNvPr id="20" name="Freeform 16"/>
            <p:cNvSpPr>
              <a:spLocks noChangeArrowheads="1"/>
            </p:cNvSpPr>
            <p:nvPr/>
          </p:nvSpPr>
          <p:spPr bwMode="auto">
            <a:xfrm>
              <a:off x="2106613" y="4032250"/>
              <a:ext cx="92075" cy="184150"/>
            </a:xfrm>
            <a:custGeom>
              <a:avLst/>
              <a:gdLst>
                <a:gd name="T0" fmla="*/ 58 w 255"/>
                <a:gd name="T1" fmla="*/ 78 h 512"/>
                <a:gd name="T2" fmla="*/ 58 w 255"/>
                <a:gd name="T3" fmla="*/ 78 h 512"/>
                <a:gd name="T4" fmla="*/ 156 w 255"/>
                <a:gd name="T5" fmla="*/ 0 h 512"/>
                <a:gd name="T6" fmla="*/ 254 w 255"/>
                <a:gd name="T7" fmla="*/ 0 h 512"/>
                <a:gd name="T8" fmla="*/ 234 w 255"/>
                <a:gd name="T9" fmla="*/ 511 h 512"/>
                <a:gd name="T10" fmla="*/ 18 w 255"/>
                <a:gd name="T11" fmla="*/ 353 h 512"/>
                <a:gd name="T12" fmla="*/ 58 w 255"/>
                <a:gd name="T13" fmla="*/ 78 h 512"/>
              </a:gdLst>
              <a:ahLst/>
              <a:cxnLst>
                <a:cxn ang="0">
                  <a:pos x="T0" y="T1"/>
                </a:cxn>
                <a:cxn ang="0">
                  <a:pos x="T2" y="T3"/>
                </a:cxn>
                <a:cxn ang="0">
                  <a:pos x="T4" y="T5"/>
                </a:cxn>
                <a:cxn ang="0">
                  <a:pos x="T6" y="T7"/>
                </a:cxn>
                <a:cxn ang="0">
                  <a:pos x="T8" y="T9"/>
                </a:cxn>
                <a:cxn ang="0">
                  <a:pos x="T10" y="T11"/>
                </a:cxn>
                <a:cxn ang="0">
                  <a:pos x="T12" y="T13"/>
                </a:cxn>
              </a:cxnLst>
              <a:rect l="0" t="0" r="r" b="b"/>
              <a:pathLst>
                <a:path w="255" h="512">
                  <a:moveTo>
                    <a:pt x="58" y="78"/>
                  </a:moveTo>
                  <a:lnTo>
                    <a:pt x="58" y="78"/>
                  </a:lnTo>
                  <a:cubicBezTo>
                    <a:pt x="78" y="38"/>
                    <a:pt x="116" y="18"/>
                    <a:pt x="156" y="0"/>
                  </a:cubicBezTo>
                  <a:cubicBezTo>
                    <a:pt x="254" y="0"/>
                    <a:pt x="254" y="0"/>
                    <a:pt x="254" y="0"/>
                  </a:cubicBezTo>
                  <a:cubicBezTo>
                    <a:pt x="234" y="511"/>
                    <a:pt x="234" y="511"/>
                    <a:pt x="234" y="511"/>
                  </a:cubicBezTo>
                  <a:cubicBezTo>
                    <a:pt x="234" y="511"/>
                    <a:pt x="58" y="411"/>
                    <a:pt x="18" y="353"/>
                  </a:cubicBezTo>
                  <a:cubicBezTo>
                    <a:pt x="0" y="333"/>
                    <a:pt x="18" y="156"/>
                    <a:pt x="58" y="78"/>
                  </a:cubicBezTo>
                </a:path>
              </a:pathLst>
            </a:custGeom>
            <a:solidFill>
              <a:srgbClr val="DBAD78"/>
            </a:solidFill>
            <a:ln>
              <a:noFill/>
            </a:ln>
            <a:effectLst/>
            <a:extLst>
              <a:ext uri="{91240B29-F687-4f45-9708-019B960494DF}">
                <a14:hiddenLine xmlns:a14="http://schemas.microsoft.com/office/drawing/2010/main" xmlns="" w="9525" cap="flat">
                  <a:solidFill>
                    <a:srgbClr val="808080"/>
                  </a:solidFill>
                  <a:bevel/>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endParaRPr lang="en-US" dirty="0"/>
            </a:p>
          </p:txBody>
        </p:sp>
        <p:sp>
          <p:nvSpPr>
            <p:cNvPr id="21" name="Freeform 17"/>
            <p:cNvSpPr>
              <a:spLocks noChangeArrowheads="1"/>
            </p:cNvSpPr>
            <p:nvPr/>
          </p:nvSpPr>
          <p:spPr bwMode="auto">
            <a:xfrm>
              <a:off x="2141538" y="4032250"/>
              <a:ext cx="288925" cy="190500"/>
            </a:xfrm>
            <a:custGeom>
              <a:avLst/>
              <a:gdLst>
                <a:gd name="T0" fmla="*/ 96 w 804"/>
                <a:gd name="T1" fmla="*/ 0 h 530"/>
                <a:gd name="T2" fmla="*/ 96 w 804"/>
                <a:gd name="T3" fmla="*/ 0 h 530"/>
                <a:gd name="T4" fmla="*/ 705 w 804"/>
                <a:gd name="T5" fmla="*/ 0 h 530"/>
                <a:gd name="T6" fmla="*/ 803 w 804"/>
                <a:gd name="T7" fmla="*/ 217 h 530"/>
                <a:gd name="T8" fmla="*/ 803 w 804"/>
                <a:gd name="T9" fmla="*/ 255 h 530"/>
                <a:gd name="T10" fmla="*/ 529 w 804"/>
                <a:gd name="T11" fmla="*/ 529 h 530"/>
                <a:gd name="T12" fmla="*/ 274 w 804"/>
                <a:gd name="T13" fmla="*/ 529 h 530"/>
                <a:gd name="T14" fmla="*/ 0 w 804"/>
                <a:gd name="T15" fmla="*/ 255 h 530"/>
                <a:gd name="T16" fmla="*/ 0 w 804"/>
                <a:gd name="T17" fmla="*/ 217 h 530"/>
                <a:gd name="T18" fmla="*/ 96 w 804"/>
                <a:gd name="T19" fmla="*/ 0 h 5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804" h="530">
                  <a:moveTo>
                    <a:pt x="96" y="0"/>
                  </a:moveTo>
                  <a:lnTo>
                    <a:pt x="96" y="0"/>
                  </a:lnTo>
                  <a:cubicBezTo>
                    <a:pt x="705" y="0"/>
                    <a:pt x="705" y="0"/>
                    <a:pt x="705" y="0"/>
                  </a:cubicBezTo>
                  <a:cubicBezTo>
                    <a:pt x="765" y="38"/>
                    <a:pt x="803" y="118"/>
                    <a:pt x="803" y="217"/>
                  </a:cubicBezTo>
                  <a:cubicBezTo>
                    <a:pt x="803" y="255"/>
                    <a:pt x="803" y="255"/>
                    <a:pt x="803" y="255"/>
                  </a:cubicBezTo>
                  <a:cubicBezTo>
                    <a:pt x="803" y="411"/>
                    <a:pt x="687" y="529"/>
                    <a:pt x="529" y="529"/>
                  </a:cubicBezTo>
                  <a:cubicBezTo>
                    <a:pt x="274" y="529"/>
                    <a:pt x="274" y="529"/>
                    <a:pt x="274" y="529"/>
                  </a:cubicBezTo>
                  <a:cubicBezTo>
                    <a:pt x="116" y="529"/>
                    <a:pt x="0" y="411"/>
                    <a:pt x="0" y="255"/>
                  </a:cubicBezTo>
                  <a:cubicBezTo>
                    <a:pt x="0" y="217"/>
                    <a:pt x="0" y="217"/>
                    <a:pt x="0" y="217"/>
                  </a:cubicBezTo>
                  <a:cubicBezTo>
                    <a:pt x="0" y="118"/>
                    <a:pt x="38" y="38"/>
                    <a:pt x="96" y="0"/>
                  </a:cubicBezTo>
                </a:path>
              </a:pathLst>
            </a:custGeom>
            <a:solidFill>
              <a:srgbClr val="E8BD87"/>
            </a:solidFill>
            <a:ln>
              <a:noFill/>
            </a:ln>
            <a:effectLst/>
            <a:extLst>
              <a:ext uri="{91240B29-F687-4f45-9708-019B960494DF}">
                <a14:hiddenLine xmlns:a14="http://schemas.microsoft.com/office/drawing/2010/main" xmlns="" w="9525" cap="flat">
                  <a:solidFill>
                    <a:srgbClr val="808080"/>
                  </a:solidFill>
                  <a:bevel/>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endParaRPr lang="en-US" dirty="0"/>
            </a:p>
          </p:txBody>
        </p:sp>
        <p:sp>
          <p:nvSpPr>
            <p:cNvPr id="22" name="Freeform 18"/>
            <p:cNvSpPr>
              <a:spLocks noChangeArrowheads="1"/>
            </p:cNvSpPr>
            <p:nvPr/>
          </p:nvSpPr>
          <p:spPr bwMode="auto">
            <a:xfrm>
              <a:off x="360363" y="3481388"/>
              <a:ext cx="2474912" cy="755650"/>
            </a:xfrm>
            <a:custGeom>
              <a:avLst/>
              <a:gdLst>
                <a:gd name="T0" fmla="*/ 5892 w 6875"/>
                <a:gd name="T1" fmla="*/ 2100 h 2101"/>
                <a:gd name="T2" fmla="*/ 982 w 6875"/>
                <a:gd name="T3" fmla="*/ 2100 h 2101"/>
                <a:gd name="T4" fmla="*/ 0 w 6875"/>
                <a:gd name="T5" fmla="*/ 0 h 2101"/>
                <a:gd name="T6" fmla="*/ 6874 w 6875"/>
                <a:gd name="T7" fmla="*/ 0 h 2101"/>
                <a:gd name="T8" fmla="*/ 5892 w 6875"/>
                <a:gd name="T9" fmla="*/ 2100 h 2101"/>
              </a:gdLst>
              <a:ahLst/>
              <a:cxnLst>
                <a:cxn ang="0">
                  <a:pos x="T0" y="T1"/>
                </a:cxn>
                <a:cxn ang="0">
                  <a:pos x="T2" y="T3"/>
                </a:cxn>
                <a:cxn ang="0">
                  <a:pos x="T4" y="T5"/>
                </a:cxn>
                <a:cxn ang="0">
                  <a:pos x="T6" y="T7"/>
                </a:cxn>
                <a:cxn ang="0">
                  <a:pos x="T8" y="T9"/>
                </a:cxn>
              </a:cxnLst>
              <a:rect l="0" t="0" r="r" b="b"/>
              <a:pathLst>
                <a:path w="6875" h="2101">
                  <a:moveTo>
                    <a:pt x="5892" y="2100"/>
                  </a:moveTo>
                  <a:lnTo>
                    <a:pt x="982" y="2100"/>
                  </a:lnTo>
                  <a:lnTo>
                    <a:pt x="0" y="0"/>
                  </a:lnTo>
                  <a:lnTo>
                    <a:pt x="6874" y="0"/>
                  </a:lnTo>
                  <a:lnTo>
                    <a:pt x="5892" y="2100"/>
                  </a:lnTo>
                </a:path>
              </a:pathLst>
            </a:custGeom>
            <a:solidFill>
              <a:srgbClr val="EC5160"/>
            </a:solidFill>
            <a:ln>
              <a:noFill/>
            </a:ln>
            <a:effectLst/>
            <a:extLst>
              <a:ext uri="{91240B29-F687-4f45-9708-019B960494DF}">
                <a14:hiddenLine xmlns:a14="http://schemas.microsoft.com/office/drawing/2010/main" xmlns="" w="9525" cap="flat">
                  <a:solidFill>
                    <a:srgbClr val="808080"/>
                  </a:solidFill>
                  <a:bevel/>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endParaRPr lang="en-US" dirty="0"/>
            </a:p>
          </p:txBody>
        </p:sp>
        <p:sp>
          <p:nvSpPr>
            <p:cNvPr id="23" name="Freeform 19"/>
            <p:cNvSpPr>
              <a:spLocks noChangeArrowheads="1"/>
            </p:cNvSpPr>
            <p:nvPr/>
          </p:nvSpPr>
          <p:spPr bwMode="auto">
            <a:xfrm>
              <a:off x="1031875" y="3749675"/>
              <a:ext cx="1074738" cy="2092325"/>
            </a:xfrm>
            <a:custGeom>
              <a:avLst/>
              <a:gdLst>
                <a:gd name="T0" fmla="*/ 2986 w 2987"/>
                <a:gd name="T1" fmla="*/ 5811 h 5812"/>
                <a:gd name="T2" fmla="*/ 0 w 2987"/>
                <a:gd name="T3" fmla="*/ 5811 h 5812"/>
                <a:gd name="T4" fmla="*/ 0 w 2987"/>
                <a:gd name="T5" fmla="*/ 0 h 5812"/>
                <a:gd name="T6" fmla="*/ 2986 w 2987"/>
                <a:gd name="T7" fmla="*/ 0 h 5812"/>
                <a:gd name="T8" fmla="*/ 2986 w 2987"/>
                <a:gd name="T9" fmla="*/ 5811 h 5812"/>
              </a:gdLst>
              <a:ahLst/>
              <a:cxnLst>
                <a:cxn ang="0">
                  <a:pos x="T0" y="T1"/>
                </a:cxn>
                <a:cxn ang="0">
                  <a:pos x="T2" y="T3"/>
                </a:cxn>
                <a:cxn ang="0">
                  <a:pos x="T4" y="T5"/>
                </a:cxn>
                <a:cxn ang="0">
                  <a:pos x="T6" y="T7"/>
                </a:cxn>
                <a:cxn ang="0">
                  <a:pos x="T8" y="T9"/>
                </a:cxn>
              </a:cxnLst>
              <a:rect l="0" t="0" r="r" b="b"/>
              <a:pathLst>
                <a:path w="2987" h="5812">
                  <a:moveTo>
                    <a:pt x="2986" y="5811"/>
                  </a:moveTo>
                  <a:lnTo>
                    <a:pt x="0" y="5811"/>
                  </a:lnTo>
                  <a:lnTo>
                    <a:pt x="0" y="0"/>
                  </a:lnTo>
                  <a:lnTo>
                    <a:pt x="2986" y="0"/>
                  </a:lnTo>
                  <a:lnTo>
                    <a:pt x="2986" y="5811"/>
                  </a:lnTo>
                </a:path>
              </a:pathLst>
            </a:custGeom>
            <a:solidFill>
              <a:srgbClr val="2D3D49"/>
            </a:solidFill>
            <a:ln>
              <a:noFill/>
            </a:ln>
            <a:effectLst/>
            <a:extLst>
              <a:ext uri="{91240B29-F687-4f45-9708-019B960494DF}">
                <a14:hiddenLine xmlns:a14="http://schemas.microsoft.com/office/drawing/2010/main" xmlns="" w="9525" cap="flat">
                  <a:solidFill>
                    <a:srgbClr val="808080"/>
                  </a:solidFill>
                  <a:bevel/>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endParaRPr lang="en-US" dirty="0"/>
            </a:p>
          </p:txBody>
        </p:sp>
        <p:sp>
          <p:nvSpPr>
            <p:cNvPr id="24" name="Freeform 20"/>
            <p:cNvSpPr>
              <a:spLocks noChangeArrowheads="1"/>
            </p:cNvSpPr>
            <p:nvPr/>
          </p:nvSpPr>
          <p:spPr bwMode="auto">
            <a:xfrm>
              <a:off x="769938" y="5764213"/>
              <a:ext cx="1598612" cy="192087"/>
            </a:xfrm>
            <a:custGeom>
              <a:avLst/>
              <a:gdLst>
                <a:gd name="T0" fmla="*/ 4439 w 4440"/>
                <a:gd name="T1" fmla="*/ 0 h 532"/>
                <a:gd name="T2" fmla="*/ 0 w 4440"/>
                <a:gd name="T3" fmla="*/ 0 h 532"/>
                <a:gd name="T4" fmla="*/ 0 w 4440"/>
                <a:gd name="T5" fmla="*/ 531 h 532"/>
                <a:gd name="T6" fmla="*/ 4439 w 4440"/>
                <a:gd name="T7" fmla="*/ 531 h 532"/>
                <a:gd name="T8" fmla="*/ 4439 w 4440"/>
                <a:gd name="T9" fmla="*/ 0 h 532"/>
              </a:gdLst>
              <a:ahLst/>
              <a:cxnLst>
                <a:cxn ang="0">
                  <a:pos x="T0" y="T1"/>
                </a:cxn>
                <a:cxn ang="0">
                  <a:pos x="T2" y="T3"/>
                </a:cxn>
                <a:cxn ang="0">
                  <a:pos x="T4" y="T5"/>
                </a:cxn>
                <a:cxn ang="0">
                  <a:pos x="T6" y="T7"/>
                </a:cxn>
                <a:cxn ang="0">
                  <a:pos x="T8" y="T9"/>
                </a:cxn>
              </a:cxnLst>
              <a:rect l="0" t="0" r="r" b="b"/>
              <a:pathLst>
                <a:path w="4440" h="532">
                  <a:moveTo>
                    <a:pt x="4439" y="0"/>
                  </a:moveTo>
                  <a:lnTo>
                    <a:pt x="0" y="0"/>
                  </a:lnTo>
                  <a:lnTo>
                    <a:pt x="0" y="531"/>
                  </a:lnTo>
                  <a:lnTo>
                    <a:pt x="4439" y="531"/>
                  </a:lnTo>
                  <a:lnTo>
                    <a:pt x="4439" y="0"/>
                  </a:lnTo>
                </a:path>
              </a:pathLst>
            </a:custGeom>
            <a:solidFill>
              <a:srgbClr val="1D1C1A"/>
            </a:solidFill>
            <a:ln>
              <a:noFill/>
            </a:ln>
            <a:effectLst/>
            <a:extLst>
              <a:ext uri="{91240B29-F687-4f45-9708-019B960494DF}">
                <a14:hiddenLine xmlns:a14="http://schemas.microsoft.com/office/drawing/2010/main" xmlns="" w="9525" cap="flat">
                  <a:solidFill>
                    <a:srgbClr val="808080"/>
                  </a:solidFill>
                  <a:bevel/>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endParaRPr lang="en-US" dirty="0"/>
            </a:p>
          </p:txBody>
        </p:sp>
        <p:sp>
          <p:nvSpPr>
            <p:cNvPr id="25" name="Freeform 21"/>
            <p:cNvSpPr>
              <a:spLocks noChangeArrowheads="1"/>
            </p:cNvSpPr>
            <p:nvPr/>
          </p:nvSpPr>
          <p:spPr bwMode="auto">
            <a:xfrm>
              <a:off x="360363" y="3346450"/>
              <a:ext cx="2474912" cy="134938"/>
            </a:xfrm>
            <a:custGeom>
              <a:avLst/>
              <a:gdLst>
                <a:gd name="T0" fmla="*/ 6874 w 6875"/>
                <a:gd name="T1" fmla="*/ 0 h 376"/>
                <a:gd name="T2" fmla="*/ 0 w 6875"/>
                <a:gd name="T3" fmla="*/ 0 h 376"/>
                <a:gd name="T4" fmla="*/ 0 w 6875"/>
                <a:gd name="T5" fmla="*/ 375 h 376"/>
                <a:gd name="T6" fmla="*/ 6874 w 6875"/>
                <a:gd name="T7" fmla="*/ 375 h 376"/>
                <a:gd name="T8" fmla="*/ 6874 w 6875"/>
                <a:gd name="T9" fmla="*/ 0 h 376"/>
              </a:gdLst>
              <a:ahLst/>
              <a:cxnLst>
                <a:cxn ang="0">
                  <a:pos x="T0" y="T1"/>
                </a:cxn>
                <a:cxn ang="0">
                  <a:pos x="T2" y="T3"/>
                </a:cxn>
                <a:cxn ang="0">
                  <a:pos x="T4" y="T5"/>
                </a:cxn>
                <a:cxn ang="0">
                  <a:pos x="T6" y="T7"/>
                </a:cxn>
                <a:cxn ang="0">
                  <a:pos x="T8" y="T9"/>
                </a:cxn>
              </a:cxnLst>
              <a:rect l="0" t="0" r="r" b="b"/>
              <a:pathLst>
                <a:path w="6875" h="376">
                  <a:moveTo>
                    <a:pt x="6874" y="0"/>
                  </a:moveTo>
                  <a:lnTo>
                    <a:pt x="0" y="0"/>
                  </a:lnTo>
                  <a:lnTo>
                    <a:pt x="0" y="375"/>
                  </a:lnTo>
                  <a:lnTo>
                    <a:pt x="6874" y="375"/>
                  </a:lnTo>
                  <a:lnTo>
                    <a:pt x="6874" y="0"/>
                  </a:lnTo>
                </a:path>
              </a:pathLst>
            </a:custGeom>
            <a:solidFill>
              <a:srgbClr val="F27687"/>
            </a:solidFill>
            <a:ln>
              <a:noFill/>
            </a:ln>
            <a:effectLst/>
            <a:extLst>
              <a:ext uri="{91240B29-F687-4f45-9708-019B960494DF}">
                <a14:hiddenLine xmlns:a14="http://schemas.microsoft.com/office/drawing/2010/main" xmlns="" w="9525" cap="flat">
                  <a:solidFill>
                    <a:srgbClr val="808080"/>
                  </a:solidFill>
                  <a:bevel/>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endParaRPr lang="en-US" dirty="0"/>
            </a:p>
          </p:txBody>
        </p:sp>
      </p:grpSp>
    </p:spTree>
    <p:extLst>
      <p:ext uri="{BB962C8B-B14F-4D97-AF65-F5344CB8AC3E}">
        <p14:creationId xmlns:p14="http://schemas.microsoft.com/office/powerpoint/2010/main" val="2744392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71340" y="330424"/>
            <a:ext cx="8727069" cy="583750"/>
          </a:xfrm>
          <a:prstGeom prst="rect">
            <a:avLst/>
          </a:prstGeom>
        </p:spPr>
        <p:txBody>
          <a:bodyPr wrap="none">
            <a:spAutoFit/>
          </a:bodyPr>
          <a:lstStyle/>
          <a:p>
            <a:pPr algn="just">
              <a:lnSpc>
                <a:spcPct val="107000"/>
              </a:lnSpc>
              <a:spcBef>
                <a:spcPts val="600"/>
              </a:spcBef>
              <a:spcAft>
                <a:spcPts val="1400"/>
              </a:spcAft>
            </a:pPr>
            <a:r>
              <a:rPr lang="en-GB" sz="3200" dirty="0">
                <a:latin typeface="Times New Roman" panose="02020603050405020304" pitchFamily="18" charset="0"/>
                <a:ea typeface="Calibri" panose="020F0502020204030204" pitchFamily="34" charset="0"/>
                <a:cs typeface="Times New Roman" panose="02020603050405020304" pitchFamily="18" charset="0"/>
              </a:rPr>
              <a:t>Administering employees based on career pathways</a:t>
            </a:r>
            <a:endParaRPr lang="en-SG" sz="3200" dirty="0">
              <a:latin typeface="Times New Roman" panose="02020603050405020304" pitchFamily="18" charset="0"/>
              <a:ea typeface="Calibri" panose="020F0502020204030204" pitchFamily="34" charset="0"/>
              <a:cs typeface="Times New Roman" panose="02020603050405020304" pitchFamily="18" charset="0"/>
            </a:endParaRPr>
          </a:p>
        </p:txBody>
      </p:sp>
      <p:graphicFrame>
        <p:nvGraphicFramePr>
          <p:cNvPr id="3" name="Diagram 2"/>
          <p:cNvGraphicFramePr/>
          <p:nvPr>
            <p:extLst>
              <p:ext uri="{D42A27DB-BD31-4B8C-83A1-F6EECF244321}">
                <p14:modId xmlns:p14="http://schemas.microsoft.com/office/powerpoint/2010/main" val="3730587845"/>
              </p:ext>
            </p:extLst>
          </p:nvPr>
        </p:nvGraphicFramePr>
        <p:xfrm>
          <a:off x="275806" y="1064525"/>
          <a:ext cx="11515860" cy="57934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520995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04965" y="785717"/>
            <a:ext cx="10504227" cy="742511"/>
          </a:xfrm>
          <a:prstGeom prst="rect">
            <a:avLst/>
          </a:prstGeom>
        </p:spPr>
        <p:txBody>
          <a:bodyPr wrap="square">
            <a:spAutoFit/>
          </a:bodyPr>
          <a:lstStyle/>
          <a:p>
            <a:pPr algn="just">
              <a:lnSpc>
                <a:spcPct val="150000"/>
              </a:lnSpc>
              <a:spcBef>
                <a:spcPts val="600"/>
              </a:spcBef>
              <a:spcAft>
                <a:spcPts val="1400"/>
              </a:spcAft>
            </a:pPr>
            <a:r>
              <a:rPr lang="en-GB" sz="3200" dirty="0">
                <a:latin typeface="Times New Roman" panose="02020603050405020304" pitchFamily="18" charset="0"/>
                <a:ea typeface="Calibri" panose="020F0502020204030204" pitchFamily="34" charset="0"/>
                <a:cs typeface="Times New Roman" panose="02020603050405020304" pitchFamily="18" charset="0"/>
              </a:rPr>
              <a:t>Managing career development of people</a:t>
            </a:r>
            <a:endParaRPr lang="en-SG" sz="3200" dirty="0">
              <a:latin typeface="Times New Roman" panose="02020603050405020304" pitchFamily="18" charset="0"/>
              <a:ea typeface="Calibri" panose="020F0502020204030204" pitchFamily="34" charset="0"/>
              <a:cs typeface="Times New Roman" panose="02020603050405020304" pitchFamily="18" charset="0"/>
            </a:endParaRPr>
          </a:p>
        </p:txBody>
      </p:sp>
      <p:graphicFrame>
        <p:nvGraphicFramePr>
          <p:cNvPr id="3" name="Table 2"/>
          <p:cNvGraphicFramePr>
            <a:graphicFrameLocks noGrp="1"/>
          </p:cNvGraphicFramePr>
          <p:nvPr>
            <p:extLst>
              <p:ext uri="{D42A27DB-BD31-4B8C-83A1-F6EECF244321}">
                <p14:modId xmlns:p14="http://schemas.microsoft.com/office/powerpoint/2010/main" val="2841574553"/>
              </p:ext>
            </p:extLst>
          </p:nvPr>
        </p:nvGraphicFramePr>
        <p:xfrm>
          <a:off x="655091" y="1624084"/>
          <a:ext cx="11068335" cy="5001904"/>
        </p:xfrm>
        <a:graphic>
          <a:graphicData uri="http://schemas.openxmlformats.org/drawingml/2006/table">
            <a:tbl>
              <a:tblPr firstRow="1" firstCol="1" bandRow="1">
                <a:tableStyleId>{5C22544A-7EE6-4342-B048-85BDC9FD1C3A}</a:tableStyleId>
              </a:tblPr>
              <a:tblGrid>
                <a:gridCol w="2162876">
                  <a:extLst>
                    <a:ext uri="{9D8B030D-6E8A-4147-A177-3AD203B41FA5}">
                      <a16:colId xmlns:a16="http://schemas.microsoft.com/office/drawing/2014/main" val="4014463786"/>
                    </a:ext>
                  </a:extLst>
                </a:gridCol>
                <a:gridCol w="4091432">
                  <a:extLst>
                    <a:ext uri="{9D8B030D-6E8A-4147-A177-3AD203B41FA5}">
                      <a16:colId xmlns:a16="http://schemas.microsoft.com/office/drawing/2014/main" val="3885429865"/>
                    </a:ext>
                  </a:extLst>
                </a:gridCol>
                <a:gridCol w="1398570">
                  <a:extLst>
                    <a:ext uri="{9D8B030D-6E8A-4147-A177-3AD203B41FA5}">
                      <a16:colId xmlns:a16="http://schemas.microsoft.com/office/drawing/2014/main" val="1638938504"/>
                    </a:ext>
                  </a:extLst>
                </a:gridCol>
                <a:gridCol w="3415457">
                  <a:extLst>
                    <a:ext uri="{9D8B030D-6E8A-4147-A177-3AD203B41FA5}">
                      <a16:colId xmlns:a16="http://schemas.microsoft.com/office/drawing/2014/main" val="3929832610"/>
                    </a:ext>
                  </a:extLst>
                </a:gridCol>
              </a:tblGrid>
              <a:tr h="454718">
                <a:tc>
                  <a:txBody>
                    <a:bodyPr/>
                    <a:lstStyle/>
                    <a:p>
                      <a:pPr algn="ctr">
                        <a:lnSpc>
                          <a:spcPct val="107000"/>
                        </a:lnSpc>
                        <a:spcBef>
                          <a:spcPts val="600"/>
                        </a:spcBef>
                        <a:spcAft>
                          <a:spcPts val="1400"/>
                        </a:spcAft>
                      </a:pPr>
                      <a:r>
                        <a:rPr lang="en-GB" sz="1800" dirty="0">
                          <a:effectLst/>
                        </a:rPr>
                        <a:t>Skills</a:t>
                      </a:r>
                      <a:endParaRPr lang="en-SG" sz="18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Bef>
                          <a:spcPts val="600"/>
                        </a:spcBef>
                        <a:spcAft>
                          <a:spcPts val="1400"/>
                        </a:spcAft>
                      </a:pPr>
                      <a:r>
                        <a:rPr lang="en-GB" sz="1800">
                          <a:effectLst/>
                        </a:rPr>
                        <a:t>Objectives</a:t>
                      </a:r>
                      <a:endParaRPr lang="en-SG"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Bef>
                          <a:spcPts val="600"/>
                        </a:spcBef>
                        <a:spcAft>
                          <a:spcPts val="1400"/>
                        </a:spcAft>
                      </a:pPr>
                      <a:r>
                        <a:rPr lang="en-GB" sz="1800">
                          <a:effectLst/>
                        </a:rPr>
                        <a:t>Time</a:t>
                      </a:r>
                      <a:endParaRPr lang="en-SG"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7000"/>
                        </a:lnSpc>
                        <a:spcBef>
                          <a:spcPts val="600"/>
                        </a:spcBef>
                        <a:spcAft>
                          <a:spcPts val="1400"/>
                        </a:spcAft>
                      </a:pPr>
                      <a:r>
                        <a:rPr lang="en-GB" sz="1800">
                          <a:effectLst/>
                        </a:rPr>
                        <a:t>Action plan</a:t>
                      </a:r>
                      <a:endParaRPr lang="en-SG"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780279047"/>
                  </a:ext>
                </a:extLst>
              </a:tr>
              <a:tr h="909437">
                <a:tc>
                  <a:txBody>
                    <a:bodyPr/>
                    <a:lstStyle/>
                    <a:p>
                      <a:pPr algn="just">
                        <a:lnSpc>
                          <a:spcPct val="107000"/>
                        </a:lnSpc>
                        <a:spcBef>
                          <a:spcPts val="600"/>
                        </a:spcBef>
                        <a:spcAft>
                          <a:spcPts val="1400"/>
                        </a:spcAft>
                      </a:pPr>
                      <a:r>
                        <a:rPr lang="en-GB" sz="1800">
                          <a:effectLst/>
                        </a:rPr>
                        <a:t>Communication skill </a:t>
                      </a:r>
                      <a:endParaRPr lang="en-SG"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07000"/>
                        </a:lnSpc>
                        <a:spcBef>
                          <a:spcPts val="600"/>
                        </a:spcBef>
                        <a:spcAft>
                          <a:spcPts val="1400"/>
                        </a:spcAft>
                      </a:pPr>
                      <a:r>
                        <a:rPr lang="en-GB" sz="1800">
                          <a:effectLst/>
                        </a:rPr>
                        <a:t>The effective communication with the other employees within the organisation. </a:t>
                      </a:r>
                      <a:endParaRPr lang="en-SG"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07000"/>
                        </a:lnSpc>
                        <a:spcBef>
                          <a:spcPts val="600"/>
                        </a:spcBef>
                        <a:spcAft>
                          <a:spcPts val="1400"/>
                        </a:spcAft>
                      </a:pPr>
                      <a:r>
                        <a:rPr lang="en-GB" sz="1800">
                          <a:effectLst/>
                        </a:rPr>
                        <a:t>4 months </a:t>
                      </a:r>
                      <a:endParaRPr lang="en-SG"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07000"/>
                        </a:lnSpc>
                        <a:spcBef>
                          <a:spcPts val="600"/>
                        </a:spcBef>
                        <a:spcAft>
                          <a:spcPts val="1400"/>
                        </a:spcAft>
                      </a:pPr>
                      <a:r>
                        <a:rPr lang="en-GB" sz="1800" dirty="0">
                          <a:effectLst/>
                        </a:rPr>
                        <a:t>Arranging various events and session can develop the skills. </a:t>
                      </a:r>
                      <a:endParaRPr lang="en-SG" sz="18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96891860"/>
                  </a:ext>
                </a:extLst>
              </a:tr>
              <a:tr h="909437">
                <a:tc>
                  <a:txBody>
                    <a:bodyPr/>
                    <a:lstStyle/>
                    <a:p>
                      <a:pPr algn="just">
                        <a:lnSpc>
                          <a:spcPct val="107000"/>
                        </a:lnSpc>
                        <a:spcBef>
                          <a:spcPts val="600"/>
                        </a:spcBef>
                        <a:spcAft>
                          <a:spcPts val="1400"/>
                        </a:spcAft>
                      </a:pPr>
                      <a:r>
                        <a:rPr lang="en-GB" sz="1800" dirty="0">
                          <a:effectLst/>
                        </a:rPr>
                        <a:t>Risk taking</a:t>
                      </a:r>
                      <a:endParaRPr lang="en-SG" sz="18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07000"/>
                        </a:lnSpc>
                        <a:spcBef>
                          <a:spcPts val="600"/>
                        </a:spcBef>
                        <a:spcAft>
                          <a:spcPts val="1400"/>
                        </a:spcAft>
                      </a:pPr>
                      <a:r>
                        <a:rPr lang="en-GB" sz="1800">
                          <a:effectLst/>
                        </a:rPr>
                        <a:t>Taking of risk has increase the value of the organisation.</a:t>
                      </a:r>
                      <a:endParaRPr lang="en-SG"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07000"/>
                        </a:lnSpc>
                        <a:spcBef>
                          <a:spcPts val="600"/>
                        </a:spcBef>
                        <a:spcAft>
                          <a:spcPts val="1400"/>
                        </a:spcAft>
                      </a:pPr>
                      <a:r>
                        <a:rPr lang="en-GB" sz="1800">
                          <a:effectLst/>
                        </a:rPr>
                        <a:t>3 months </a:t>
                      </a:r>
                      <a:endParaRPr lang="en-SG"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07000"/>
                        </a:lnSpc>
                        <a:spcBef>
                          <a:spcPts val="600"/>
                        </a:spcBef>
                        <a:spcAft>
                          <a:spcPts val="1400"/>
                        </a:spcAft>
                      </a:pPr>
                      <a:r>
                        <a:rPr lang="en-GB" sz="1800">
                          <a:effectLst/>
                        </a:rPr>
                        <a:t>Risk taking skills can be effective through internship program. </a:t>
                      </a:r>
                      <a:endParaRPr lang="en-SG"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626969851"/>
                  </a:ext>
                </a:extLst>
              </a:tr>
              <a:tr h="1364156">
                <a:tc>
                  <a:txBody>
                    <a:bodyPr/>
                    <a:lstStyle/>
                    <a:p>
                      <a:pPr algn="just">
                        <a:lnSpc>
                          <a:spcPct val="107000"/>
                        </a:lnSpc>
                        <a:spcBef>
                          <a:spcPts val="600"/>
                        </a:spcBef>
                        <a:spcAft>
                          <a:spcPts val="1400"/>
                        </a:spcAft>
                      </a:pPr>
                      <a:r>
                        <a:rPr lang="en-GB" sz="1800" dirty="0">
                          <a:effectLst/>
                        </a:rPr>
                        <a:t>Time management </a:t>
                      </a:r>
                      <a:endParaRPr lang="en-SG" sz="18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07000"/>
                        </a:lnSpc>
                        <a:spcBef>
                          <a:spcPts val="600"/>
                        </a:spcBef>
                        <a:spcAft>
                          <a:spcPts val="1400"/>
                        </a:spcAft>
                      </a:pPr>
                      <a:r>
                        <a:rPr lang="en-GB" sz="1800">
                          <a:effectLst/>
                        </a:rPr>
                        <a:t>Proper time management helps to create a positive impact on the client and other staffs. </a:t>
                      </a:r>
                      <a:endParaRPr lang="en-SG"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07000"/>
                        </a:lnSpc>
                        <a:spcBef>
                          <a:spcPts val="600"/>
                        </a:spcBef>
                        <a:spcAft>
                          <a:spcPts val="1400"/>
                        </a:spcAft>
                      </a:pPr>
                      <a:r>
                        <a:rPr lang="en-GB" sz="1800">
                          <a:effectLst/>
                        </a:rPr>
                        <a:t>4 months </a:t>
                      </a:r>
                      <a:endParaRPr lang="en-SG"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07000"/>
                        </a:lnSpc>
                        <a:spcBef>
                          <a:spcPts val="600"/>
                        </a:spcBef>
                        <a:spcAft>
                          <a:spcPts val="1400"/>
                        </a:spcAft>
                      </a:pPr>
                      <a:r>
                        <a:rPr lang="en-GB" sz="1800">
                          <a:effectLst/>
                        </a:rPr>
                        <a:t>Practices more and more in a regular basis can improve the time management.  </a:t>
                      </a:r>
                      <a:endParaRPr lang="en-SG"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339504827"/>
                  </a:ext>
                </a:extLst>
              </a:tr>
              <a:tr h="1364156">
                <a:tc>
                  <a:txBody>
                    <a:bodyPr/>
                    <a:lstStyle/>
                    <a:p>
                      <a:pPr algn="just">
                        <a:lnSpc>
                          <a:spcPct val="107000"/>
                        </a:lnSpc>
                        <a:spcBef>
                          <a:spcPts val="600"/>
                        </a:spcBef>
                        <a:spcAft>
                          <a:spcPts val="1400"/>
                        </a:spcAft>
                      </a:pPr>
                      <a:r>
                        <a:rPr lang="en-GB" sz="1800">
                          <a:effectLst/>
                        </a:rPr>
                        <a:t>Problem-solving skills </a:t>
                      </a:r>
                      <a:endParaRPr lang="en-SG"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07000"/>
                        </a:lnSpc>
                        <a:spcBef>
                          <a:spcPts val="600"/>
                        </a:spcBef>
                        <a:spcAft>
                          <a:spcPts val="1400"/>
                        </a:spcAft>
                      </a:pPr>
                      <a:r>
                        <a:rPr lang="en-GB" sz="1800">
                          <a:effectLst/>
                        </a:rPr>
                        <a:t>To handle the organisation objective during crisis and other disasters.  </a:t>
                      </a:r>
                      <a:endParaRPr lang="en-SG"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07000"/>
                        </a:lnSpc>
                        <a:spcBef>
                          <a:spcPts val="600"/>
                        </a:spcBef>
                        <a:spcAft>
                          <a:spcPts val="1400"/>
                        </a:spcAft>
                      </a:pPr>
                      <a:r>
                        <a:rPr lang="en-GB" sz="1800">
                          <a:effectLst/>
                        </a:rPr>
                        <a:t>8 months </a:t>
                      </a:r>
                      <a:endParaRPr lang="en-SG"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just">
                        <a:lnSpc>
                          <a:spcPct val="107000"/>
                        </a:lnSpc>
                        <a:spcBef>
                          <a:spcPts val="600"/>
                        </a:spcBef>
                        <a:spcAft>
                          <a:spcPts val="1400"/>
                        </a:spcAft>
                      </a:pPr>
                      <a:r>
                        <a:rPr lang="en-GB" sz="1800" dirty="0">
                          <a:effectLst/>
                        </a:rPr>
                        <a:t>Internship and solving of various problem can help to improve the skills.</a:t>
                      </a:r>
                      <a:endParaRPr lang="en-SG" sz="18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13181006"/>
                  </a:ext>
                </a:extLst>
              </a:tr>
            </a:tbl>
          </a:graphicData>
        </a:graphic>
      </p:graphicFrame>
    </p:spTree>
    <p:extLst>
      <p:ext uri="{BB962C8B-B14F-4D97-AF65-F5344CB8AC3E}">
        <p14:creationId xmlns:p14="http://schemas.microsoft.com/office/powerpoint/2010/main" val="1912240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3600068484"/>
              </p:ext>
            </p:extLst>
          </p:nvPr>
        </p:nvGraphicFramePr>
        <p:xfrm>
          <a:off x="6246126" y="1985749"/>
          <a:ext cx="5709313" cy="45788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Rectangle 4"/>
          <p:cNvSpPr/>
          <p:nvPr/>
        </p:nvSpPr>
        <p:spPr>
          <a:xfrm>
            <a:off x="1016547" y="2444171"/>
            <a:ext cx="5229579" cy="3416320"/>
          </a:xfrm>
          <a:prstGeom prst="rect">
            <a:avLst/>
          </a:prstGeom>
        </p:spPr>
        <p:txBody>
          <a:bodyPr wrap="square">
            <a:spAutoFit/>
          </a:bodyPr>
          <a:lstStyle/>
          <a:p>
            <a:pPr marL="342900" indent="-342900" algn="just">
              <a:lnSpc>
                <a:spcPct val="150000"/>
              </a:lnSpc>
              <a:buFont typeface="Wingdings" panose="05000000000000000000" pitchFamily="2" charset="2"/>
              <a:buChar char="q"/>
            </a:pPr>
            <a:r>
              <a:rPr lang="en-GB" sz="2400" b="1" dirty="0">
                <a:latin typeface="Times New Roman" panose="02020603050405020304" pitchFamily="18" charset="0"/>
                <a:ea typeface="Calibri" panose="020F0502020204030204" pitchFamily="34" charset="0"/>
              </a:rPr>
              <a:t>Strengths:</a:t>
            </a:r>
            <a:r>
              <a:rPr lang="en-GB" sz="2400" dirty="0">
                <a:latin typeface="Times New Roman" panose="02020603050405020304" pitchFamily="18" charset="0"/>
                <a:ea typeface="Calibri" panose="020F0502020204030204" pitchFamily="34" charset="0"/>
              </a:rPr>
              <a:t> Including strategic decision-making, accepting challenges and making innovative within the organisation helps the HR to compete in the market and evaluate the performance </a:t>
            </a:r>
            <a:r>
              <a:rPr lang="en-GB" dirty="0"/>
              <a:t>(Steffen, 2017). </a:t>
            </a:r>
            <a:r>
              <a:rPr lang="en-GB" dirty="0">
                <a:latin typeface="Times New Roman" panose="02020603050405020304" pitchFamily="18" charset="0"/>
                <a:ea typeface="Calibri" panose="020F0502020204030204" pitchFamily="34" charset="0"/>
              </a:rPr>
              <a:t> </a:t>
            </a:r>
            <a:endParaRPr lang="en-SG" dirty="0"/>
          </a:p>
        </p:txBody>
      </p:sp>
      <p:sp>
        <p:nvSpPr>
          <p:cNvPr id="6" name="Rectangle 5"/>
          <p:cNvSpPr/>
          <p:nvPr/>
        </p:nvSpPr>
        <p:spPr>
          <a:xfrm>
            <a:off x="579817" y="981229"/>
            <a:ext cx="8122736" cy="583750"/>
          </a:xfrm>
          <a:prstGeom prst="rect">
            <a:avLst/>
          </a:prstGeom>
        </p:spPr>
        <p:txBody>
          <a:bodyPr wrap="none">
            <a:spAutoFit/>
          </a:bodyPr>
          <a:lstStyle/>
          <a:p>
            <a:pPr algn="just">
              <a:lnSpc>
                <a:spcPct val="107000"/>
              </a:lnSpc>
              <a:spcBef>
                <a:spcPts val="600"/>
              </a:spcBef>
              <a:spcAft>
                <a:spcPts val="1400"/>
              </a:spcAft>
            </a:pPr>
            <a:r>
              <a:rPr lang="en-GB" sz="3200" dirty="0">
                <a:latin typeface="Times New Roman" panose="02020603050405020304" pitchFamily="18" charset="0"/>
                <a:ea typeface="Calibri" panose="020F0502020204030204" pitchFamily="34" charset="0"/>
                <a:cs typeface="Times New Roman" panose="02020603050405020304" pitchFamily="18" charset="0"/>
              </a:rPr>
              <a:t>Managing performance and succession planning</a:t>
            </a:r>
            <a:endParaRPr lang="en-SG" sz="3200" dirty="0">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4746662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nvGraphicFramePr>
        <p:xfrm>
          <a:off x="421563" y="354843"/>
          <a:ext cx="11274567" cy="603231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610409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39770" y="1091953"/>
            <a:ext cx="8438529" cy="584775"/>
          </a:xfrm>
          <a:prstGeom prst="rect">
            <a:avLst/>
          </a:prstGeom>
        </p:spPr>
        <p:txBody>
          <a:bodyPr wrap="none">
            <a:spAutoFit/>
          </a:bodyPr>
          <a:lstStyle/>
          <a:p>
            <a:r>
              <a:rPr lang="en-GB" sz="3200" dirty="0"/>
              <a:t>Support structures within the organisation </a:t>
            </a:r>
            <a:endParaRPr lang="en-SG" sz="3200" dirty="0"/>
          </a:p>
        </p:txBody>
      </p:sp>
      <p:sp>
        <p:nvSpPr>
          <p:cNvPr id="3" name="Rectangle 2"/>
          <p:cNvSpPr/>
          <p:nvPr/>
        </p:nvSpPr>
        <p:spPr>
          <a:xfrm>
            <a:off x="1082722" y="2207311"/>
            <a:ext cx="9931022" cy="3595856"/>
          </a:xfrm>
          <a:prstGeom prst="rect">
            <a:avLst/>
          </a:prstGeom>
        </p:spPr>
        <p:txBody>
          <a:bodyPr wrap="square">
            <a:spAutoFit/>
          </a:bodyPr>
          <a:lstStyle/>
          <a:p>
            <a:pPr marL="342900" indent="-342900" algn="just">
              <a:lnSpc>
                <a:spcPct val="150000"/>
              </a:lnSpc>
              <a:spcBef>
                <a:spcPts val="600"/>
              </a:spcBef>
              <a:spcAft>
                <a:spcPts val="800"/>
              </a:spcAft>
              <a:buFont typeface="Wingdings" panose="05000000000000000000" pitchFamily="2" charset="2"/>
              <a:buChar char="v"/>
            </a:pPr>
            <a:r>
              <a:rPr lang="en-GB" sz="2400" b="1" dirty="0">
                <a:latin typeface="Times New Roman" panose="02020603050405020304" pitchFamily="18" charset="0"/>
                <a:ea typeface="Calibri" panose="020F0502020204030204" pitchFamily="34" charset="0"/>
                <a:cs typeface="Times New Roman" panose="02020603050405020304" pitchFamily="18" charset="0"/>
              </a:rPr>
              <a:t>Management:</a:t>
            </a:r>
            <a:r>
              <a:rPr lang="en-GB" sz="2400" dirty="0">
                <a:latin typeface="Times New Roman" panose="02020603050405020304" pitchFamily="18" charset="0"/>
                <a:ea typeface="Calibri" panose="020F0502020204030204" pitchFamily="34" charset="0"/>
                <a:cs typeface="Times New Roman" panose="02020603050405020304" pitchFamily="18" charset="0"/>
              </a:rPr>
              <a:t> The supportive structure has got helped from several streams within the organisation that are used to communicate with other parties in an efficient way. </a:t>
            </a:r>
            <a:endParaRPr lang="en-SG" sz="2400" dirty="0">
              <a:latin typeface="Times New Roman" panose="02020603050405020304" pitchFamily="18" charset="0"/>
              <a:ea typeface="Calibri" panose="020F0502020204030204" pitchFamily="34" charset="0"/>
              <a:cs typeface="Times New Roman" panose="02020603050405020304" pitchFamily="18" charset="0"/>
            </a:endParaRPr>
          </a:p>
          <a:p>
            <a:pPr marL="342900" indent="-342900" algn="just">
              <a:lnSpc>
                <a:spcPct val="150000"/>
              </a:lnSpc>
              <a:spcBef>
                <a:spcPts val="600"/>
              </a:spcBef>
              <a:spcAft>
                <a:spcPts val="800"/>
              </a:spcAft>
              <a:buFont typeface="Wingdings" panose="05000000000000000000" pitchFamily="2" charset="2"/>
              <a:buChar char="v"/>
            </a:pPr>
            <a:r>
              <a:rPr lang="en-GB" sz="2400" b="1" dirty="0">
                <a:latin typeface="Times New Roman" panose="02020603050405020304" pitchFamily="18" charset="0"/>
                <a:ea typeface="Calibri" panose="020F0502020204030204" pitchFamily="34" charset="0"/>
                <a:cs typeface="Times New Roman" panose="02020603050405020304" pitchFamily="18" charset="0"/>
              </a:rPr>
              <a:t>Cross-training:</a:t>
            </a:r>
            <a:r>
              <a:rPr lang="en-GB" sz="2400" dirty="0">
                <a:latin typeface="Times New Roman" panose="02020603050405020304" pitchFamily="18" charset="0"/>
                <a:ea typeface="Calibri" panose="020F0502020204030204" pitchFamily="34" charset="0"/>
                <a:cs typeface="Times New Roman" panose="02020603050405020304" pitchFamily="18" charset="0"/>
              </a:rPr>
              <a:t> The HR can get helped from the supportive structure as it helps to cross-train for flexible and responsive to the workplace. </a:t>
            </a:r>
            <a:br>
              <a:rPr lang="en-GB" sz="2400" dirty="0">
                <a:latin typeface="Times New Roman" panose="02020603050405020304" pitchFamily="18" charset="0"/>
                <a:ea typeface="Calibri" panose="020F0502020204030204" pitchFamily="34" charset="0"/>
                <a:cs typeface="Times New Roman" panose="02020603050405020304" pitchFamily="18" charset="0"/>
              </a:rPr>
            </a:br>
            <a:endParaRPr lang="en-SG" sz="2400" dirty="0">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0541633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515960" y="1101011"/>
            <a:ext cx="11466773" cy="5509200"/>
          </a:xfrm>
          <a:prstGeom prst="rect">
            <a:avLst/>
          </a:prstGeom>
        </p:spPr>
        <p:txBody>
          <a:bodyPr wrap="square">
            <a:spAutoFit/>
          </a:bodyPr>
          <a:lstStyle/>
          <a:p>
            <a:pPr marL="342900" indent="-342900" algn="just">
              <a:lnSpc>
                <a:spcPct val="200000"/>
              </a:lnSpc>
              <a:buFont typeface="Wingdings" panose="05000000000000000000" pitchFamily="2" charset="2"/>
              <a:buChar char="q"/>
            </a:pPr>
            <a:r>
              <a:rPr lang="en-GB" sz="2200" b="1" dirty="0"/>
              <a:t>Improved employee performance:</a:t>
            </a:r>
            <a:r>
              <a:rPr lang="en-GB" sz="2200" dirty="0"/>
              <a:t> The performance of the employee can be improved through the evaluation of the progress over the period that is related to the appraisal whereas the instant evaluation of the progress of the performance of the employee is covered under the supervision (Jackson, 2011).</a:t>
            </a:r>
            <a:endParaRPr lang="en-SG" sz="2200" dirty="0"/>
          </a:p>
          <a:p>
            <a:pPr marL="342900" indent="-342900" algn="just">
              <a:lnSpc>
                <a:spcPct val="200000"/>
              </a:lnSpc>
              <a:buFont typeface="Wingdings" panose="05000000000000000000" pitchFamily="2" charset="2"/>
              <a:buChar char="q"/>
            </a:pPr>
            <a:r>
              <a:rPr lang="en-GB" sz="2200" b="1" dirty="0"/>
              <a:t>Employee satisfaction:</a:t>
            </a:r>
            <a:r>
              <a:rPr lang="en-GB" sz="2200" dirty="0"/>
              <a:t> Through providing good review about the evaluation of the progress over the period is mainly discussed in appraisal whereas the evaluation of the review has been provided instantly to the employee is called the supervision. </a:t>
            </a:r>
            <a:endParaRPr lang="en-SG" sz="2200" dirty="0"/>
          </a:p>
        </p:txBody>
      </p:sp>
      <p:sp>
        <p:nvSpPr>
          <p:cNvPr id="3" name="Rectangle 2"/>
          <p:cNvSpPr/>
          <p:nvPr/>
        </p:nvSpPr>
        <p:spPr>
          <a:xfrm>
            <a:off x="381255" y="358500"/>
            <a:ext cx="8102090" cy="742511"/>
          </a:xfrm>
          <a:prstGeom prst="rect">
            <a:avLst/>
          </a:prstGeom>
        </p:spPr>
        <p:txBody>
          <a:bodyPr wrap="none">
            <a:spAutoFit/>
          </a:bodyPr>
          <a:lstStyle/>
          <a:p>
            <a:pPr algn="just">
              <a:lnSpc>
                <a:spcPct val="150000"/>
              </a:lnSpc>
              <a:spcBef>
                <a:spcPts val="600"/>
              </a:spcBef>
              <a:spcAft>
                <a:spcPts val="1400"/>
              </a:spcAft>
            </a:pPr>
            <a:r>
              <a:rPr lang="en-GB" sz="3200" dirty="0">
                <a:latin typeface="Times New Roman" panose="02020603050405020304" pitchFamily="18" charset="0"/>
                <a:ea typeface="Calibri" panose="020F0502020204030204" pitchFamily="34" charset="0"/>
                <a:cs typeface="Times New Roman" panose="02020603050405020304" pitchFamily="18" charset="0"/>
              </a:rPr>
              <a:t>Techniques for supervision and formal appraisal</a:t>
            </a:r>
            <a:endParaRPr lang="en-SG" sz="3200" dirty="0">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9387445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86651" y="686453"/>
            <a:ext cx="8488221" cy="742511"/>
          </a:xfrm>
          <a:prstGeom prst="rect">
            <a:avLst/>
          </a:prstGeom>
        </p:spPr>
        <p:txBody>
          <a:bodyPr wrap="none">
            <a:spAutoFit/>
          </a:bodyPr>
          <a:lstStyle/>
          <a:p>
            <a:pPr algn="just">
              <a:lnSpc>
                <a:spcPct val="150000"/>
              </a:lnSpc>
              <a:spcBef>
                <a:spcPts val="600"/>
              </a:spcBef>
              <a:spcAft>
                <a:spcPts val="1400"/>
              </a:spcAft>
            </a:pPr>
            <a:r>
              <a:rPr lang="en-GB" sz="3200" dirty="0">
                <a:latin typeface="Times New Roman" panose="02020603050405020304" pitchFamily="18" charset="0"/>
                <a:ea typeface="Calibri" panose="020F0502020204030204" pitchFamily="34" charset="0"/>
                <a:cs typeface="Times New Roman" panose="02020603050405020304" pitchFamily="18" charset="0"/>
              </a:rPr>
              <a:t>Methods of ensuring fair and objective assessment</a:t>
            </a:r>
            <a:endParaRPr lang="en-SG" sz="32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3" name="Rectangle 2"/>
          <p:cNvSpPr/>
          <p:nvPr/>
        </p:nvSpPr>
        <p:spPr>
          <a:xfrm>
            <a:off x="7294548" y="2018479"/>
            <a:ext cx="4571042" cy="3346109"/>
          </a:xfrm>
          <a:prstGeom prst="rect">
            <a:avLst/>
          </a:prstGeom>
        </p:spPr>
        <p:txBody>
          <a:bodyPr wrap="square">
            <a:spAutoFit/>
          </a:bodyPr>
          <a:lstStyle/>
          <a:p>
            <a:pPr algn="just">
              <a:lnSpc>
                <a:spcPct val="150000"/>
              </a:lnSpc>
            </a:pPr>
            <a:r>
              <a:rPr lang="en-GB" sz="2400" b="1" dirty="0"/>
              <a:t>Stay Current:</a:t>
            </a:r>
            <a:r>
              <a:rPr lang="en-GB" sz="2400" dirty="0"/>
              <a:t> The employee’s ability must be judged by the HR according to the current description of the job because the priorities for the job is changing over time. </a:t>
            </a:r>
            <a:endParaRPr lang="en-SG" dirty="0"/>
          </a:p>
        </p:txBody>
      </p:sp>
      <p:graphicFrame>
        <p:nvGraphicFramePr>
          <p:cNvPr id="4" name="Diagram 3"/>
          <p:cNvGraphicFramePr/>
          <p:nvPr/>
        </p:nvGraphicFramePr>
        <p:xfrm>
          <a:off x="583243" y="1786467"/>
          <a:ext cx="6197600" cy="46397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620332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782320" y="910294"/>
            <a:ext cx="10388600" cy="4524315"/>
          </a:xfrm>
          <a:prstGeom prst="rect">
            <a:avLst/>
          </a:prstGeom>
        </p:spPr>
        <p:txBody>
          <a:bodyPr wrap="square">
            <a:spAutoFit/>
          </a:bodyPr>
          <a:lstStyle/>
          <a:p>
            <a:pPr marL="342900" indent="-342900" algn="just">
              <a:lnSpc>
                <a:spcPct val="150000"/>
              </a:lnSpc>
              <a:buFont typeface="Wingdings" panose="05000000000000000000" pitchFamily="2" charset="2"/>
              <a:buChar char="q"/>
            </a:pPr>
            <a:r>
              <a:rPr lang="en-GB" sz="2400" b="1" dirty="0"/>
              <a:t>Stay Current: </a:t>
            </a:r>
            <a:r>
              <a:rPr lang="en-GB" sz="2400" dirty="0"/>
              <a:t>The employee’s ability must be judged by the HR according to the current description of the job because the priorities for the job is changing over time. The expectation from the employees must be outstanding according to their job.</a:t>
            </a:r>
            <a:endParaRPr lang="en-SG" sz="2400" dirty="0"/>
          </a:p>
          <a:p>
            <a:pPr marL="342900" indent="-342900" algn="just">
              <a:lnSpc>
                <a:spcPct val="150000"/>
              </a:lnSpc>
              <a:buFont typeface="Wingdings" panose="05000000000000000000" pitchFamily="2" charset="2"/>
              <a:buChar char="q"/>
            </a:pPr>
            <a:r>
              <a:rPr lang="en-GB" sz="2400" b="1" dirty="0"/>
              <a:t>Balance Criticism: </a:t>
            </a:r>
            <a:r>
              <a:rPr lang="en-GB" sz="2400" dirty="0"/>
              <a:t>The strengths and weaknesses must be considered during their evolution of the job and providing comments based on it. Because only the wrong thing couldn’t be done or the right. (</a:t>
            </a:r>
            <a:r>
              <a:rPr lang="en-GB" sz="2400" dirty="0" err="1"/>
              <a:t>Bihunova</a:t>
            </a:r>
            <a:r>
              <a:rPr lang="en-GB" sz="2400" dirty="0"/>
              <a:t>, </a:t>
            </a:r>
            <a:r>
              <a:rPr lang="en-GB" sz="2400" dirty="0" err="1"/>
              <a:t>Vorobiova</a:t>
            </a:r>
            <a:r>
              <a:rPr lang="en-GB" sz="2400" dirty="0"/>
              <a:t> and </a:t>
            </a:r>
            <a:r>
              <a:rPr lang="en-GB" sz="2400" dirty="0" err="1"/>
              <a:t>Fridrikh</a:t>
            </a:r>
            <a:r>
              <a:rPr lang="en-GB" sz="2400" dirty="0"/>
              <a:t>, 2019).</a:t>
            </a:r>
            <a:endParaRPr lang="en-SG" sz="2400" dirty="0"/>
          </a:p>
        </p:txBody>
      </p:sp>
    </p:spTree>
    <p:extLst>
      <p:ext uri="{BB962C8B-B14F-4D97-AF65-F5344CB8AC3E}">
        <p14:creationId xmlns:p14="http://schemas.microsoft.com/office/powerpoint/2010/main" val="37212849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67046" y="596985"/>
            <a:ext cx="7787709" cy="742511"/>
          </a:xfrm>
          <a:prstGeom prst="rect">
            <a:avLst/>
          </a:prstGeom>
        </p:spPr>
        <p:txBody>
          <a:bodyPr wrap="none">
            <a:spAutoFit/>
          </a:bodyPr>
          <a:lstStyle/>
          <a:p>
            <a:pPr algn="just">
              <a:lnSpc>
                <a:spcPct val="150000"/>
              </a:lnSpc>
              <a:spcBef>
                <a:spcPts val="600"/>
              </a:spcBef>
              <a:spcAft>
                <a:spcPts val="1400"/>
              </a:spcAft>
            </a:pPr>
            <a:r>
              <a:rPr lang="en-GB" sz="3200" dirty="0">
                <a:latin typeface="Times New Roman" panose="02020603050405020304" pitchFamily="18" charset="0"/>
                <a:ea typeface="Calibri" panose="020F0502020204030204" pitchFamily="34" charset="0"/>
                <a:cs typeface="Times New Roman" panose="02020603050405020304" pitchFamily="18" charset="0"/>
              </a:rPr>
              <a:t>Method of monitoring the individual feedback</a:t>
            </a:r>
            <a:endParaRPr lang="en-SG" sz="3200" dirty="0">
              <a:latin typeface="Times New Roman" panose="02020603050405020304" pitchFamily="18" charset="0"/>
              <a:ea typeface="Calibri" panose="020F0502020204030204" pitchFamily="34" charset="0"/>
              <a:cs typeface="Times New Roman" panose="02020603050405020304" pitchFamily="18" charset="0"/>
            </a:endParaRPr>
          </a:p>
        </p:txBody>
      </p:sp>
      <p:graphicFrame>
        <p:nvGraphicFramePr>
          <p:cNvPr id="3" name="Diagram 2"/>
          <p:cNvGraphicFramePr/>
          <p:nvPr/>
        </p:nvGraphicFramePr>
        <p:xfrm>
          <a:off x="1219200" y="1765300"/>
          <a:ext cx="4051300" cy="46609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Rectangle 3"/>
          <p:cNvSpPr/>
          <p:nvPr/>
        </p:nvSpPr>
        <p:spPr>
          <a:xfrm>
            <a:off x="6662455" y="2259737"/>
            <a:ext cx="4411945" cy="3359061"/>
          </a:xfrm>
          <a:prstGeom prst="rect">
            <a:avLst/>
          </a:prstGeom>
        </p:spPr>
        <p:txBody>
          <a:bodyPr wrap="square">
            <a:spAutoFit/>
          </a:bodyPr>
          <a:lstStyle/>
          <a:p>
            <a:pPr algn="just">
              <a:lnSpc>
                <a:spcPct val="150000"/>
              </a:lnSpc>
            </a:pPr>
            <a:r>
              <a:rPr lang="en-GB" sz="2400" b="1" dirty="0"/>
              <a:t>Stay interviews:</a:t>
            </a:r>
            <a:r>
              <a:rPr lang="en-GB" sz="2400" dirty="0"/>
              <a:t> The HR would take interviews about their work in their job and shares what they have done in their job and their opportunities in the organisation of BAT.</a:t>
            </a:r>
            <a:endParaRPr lang="en-SG" sz="2400" dirty="0"/>
          </a:p>
        </p:txBody>
      </p:sp>
    </p:spTree>
    <p:extLst>
      <p:ext uri="{BB962C8B-B14F-4D97-AF65-F5344CB8AC3E}">
        <p14:creationId xmlns:p14="http://schemas.microsoft.com/office/powerpoint/2010/main" val="51188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66800" y="1149162"/>
            <a:ext cx="9824113" cy="4524315"/>
          </a:xfrm>
          <a:prstGeom prst="rect">
            <a:avLst/>
          </a:prstGeom>
        </p:spPr>
        <p:txBody>
          <a:bodyPr wrap="square">
            <a:spAutoFit/>
          </a:bodyPr>
          <a:lstStyle/>
          <a:p>
            <a:pPr marL="342900" indent="-342900" algn="just">
              <a:lnSpc>
                <a:spcPct val="150000"/>
              </a:lnSpc>
              <a:buFont typeface="Wingdings" panose="05000000000000000000" pitchFamily="2" charset="2"/>
              <a:buChar char="q"/>
            </a:pPr>
            <a:r>
              <a:rPr lang="en-GB" sz="2400" b="1" dirty="0"/>
              <a:t>Employee survey:</a:t>
            </a:r>
            <a:r>
              <a:rPr lang="en-GB" sz="2400" dirty="0"/>
              <a:t> The survey of engaging the employee plays a significant role in collecting feedback. The completion rates can help the employees to shares what they have done in their job.</a:t>
            </a:r>
            <a:endParaRPr lang="en-SG" sz="2400" dirty="0"/>
          </a:p>
          <a:p>
            <a:pPr marL="342900" indent="-342900" algn="just">
              <a:lnSpc>
                <a:spcPct val="150000"/>
              </a:lnSpc>
              <a:buFont typeface="Wingdings" panose="05000000000000000000" pitchFamily="2" charset="2"/>
              <a:buChar char="q"/>
            </a:pPr>
            <a:r>
              <a:rPr lang="en-GB" sz="2400" b="1" dirty="0"/>
              <a:t>Review sites:</a:t>
            </a:r>
            <a:r>
              <a:rPr lang="en-GB" sz="2400" dirty="0"/>
              <a:t> Using some elements such as </a:t>
            </a:r>
            <a:r>
              <a:rPr lang="en-GB" sz="2400" dirty="0" err="1"/>
              <a:t>glassdoor</a:t>
            </a:r>
            <a:r>
              <a:rPr lang="en-GB" sz="2400" dirty="0"/>
              <a:t>, comparably and </a:t>
            </a:r>
            <a:r>
              <a:rPr lang="en-GB" sz="2400" dirty="0" err="1"/>
              <a:t>careerBliss</a:t>
            </a:r>
            <a:r>
              <a:rPr lang="en-GB" sz="2400" dirty="0"/>
              <a:t> etc. for those employees who haven’t given feedback to the HR. (</a:t>
            </a:r>
            <a:r>
              <a:rPr lang="en-GB" sz="2400" dirty="0" err="1"/>
              <a:t>Bihunova</a:t>
            </a:r>
            <a:r>
              <a:rPr lang="en-GB" sz="2400" dirty="0"/>
              <a:t>, </a:t>
            </a:r>
            <a:r>
              <a:rPr lang="en-GB" sz="2400" dirty="0" err="1"/>
              <a:t>Vorobiova</a:t>
            </a:r>
            <a:r>
              <a:rPr lang="en-GB" sz="2400" dirty="0"/>
              <a:t> and </a:t>
            </a:r>
            <a:r>
              <a:rPr lang="en-GB" sz="2400" dirty="0" err="1"/>
              <a:t>Fridrikh</a:t>
            </a:r>
            <a:r>
              <a:rPr lang="en-GB" sz="2400" dirty="0"/>
              <a:t>, 2019).</a:t>
            </a:r>
            <a:endParaRPr lang="en-SG" sz="2400" dirty="0"/>
          </a:p>
        </p:txBody>
      </p:sp>
    </p:spTree>
    <p:extLst>
      <p:ext uri="{BB962C8B-B14F-4D97-AF65-F5344CB8AC3E}">
        <p14:creationId xmlns:p14="http://schemas.microsoft.com/office/powerpoint/2010/main" val="33920487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850900" y="516235"/>
            <a:ext cx="10833100" cy="1569660"/>
          </a:xfrm>
          <a:prstGeom prst="rect">
            <a:avLst/>
          </a:prstGeom>
        </p:spPr>
        <p:txBody>
          <a:bodyPr wrap="square">
            <a:spAutoFit/>
          </a:bodyPr>
          <a:lstStyle/>
          <a:p>
            <a:pPr algn="just">
              <a:lnSpc>
                <a:spcPct val="150000"/>
              </a:lnSpc>
              <a:spcBef>
                <a:spcPts val="600"/>
              </a:spcBef>
              <a:spcAft>
                <a:spcPts val="1400"/>
              </a:spcAft>
            </a:pPr>
            <a:r>
              <a:rPr lang="en-GB" sz="3200" dirty="0">
                <a:latin typeface="Times New Roman" panose="02020603050405020304" pitchFamily="18" charset="0"/>
                <a:ea typeface="Calibri" panose="020F0502020204030204" pitchFamily="34" charset="0"/>
                <a:cs typeface="Times New Roman" panose="02020603050405020304" pitchFamily="18" charset="0"/>
              </a:rPr>
              <a:t>Reporting performance appraisal including the importance of confidentiality</a:t>
            </a:r>
            <a:endParaRPr lang="en-SG" sz="32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3" name="Rectangle 2"/>
          <p:cNvSpPr/>
          <p:nvPr/>
        </p:nvSpPr>
        <p:spPr>
          <a:xfrm>
            <a:off x="984250" y="2433453"/>
            <a:ext cx="10566400" cy="3416320"/>
          </a:xfrm>
          <a:prstGeom prst="rect">
            <a:avLst/>
          </a:prstGeom>
        </p:spPr>
        <p:txBody>
          <a:bodyPr wrap="square">
            <a:spAutoFit/>
          </a:bodyPr>
          <a:lstStyle/>
          <a:p>
            <a:pPr marL="342900" indent="-342900" algn="just">
              <a:lnSpc>
                <a:spcPct val="150000"/>
              </a:lnSpc>
              <a:buFont typeface="Wingdings" panose="05000000000000000000" pitchFamily="2" charset="2"/>
              <a:buChar char="q"/>
            </a:pPr>
            <a:r>
              <a:rPr lang="en-GB" sz="2400" b="1" dirty="0"/>
              <a:t>Ratings:</a:t>
            </a:r>
            <a:r>
              <a:rPr lang="en-GB" sz="2400" dirty="0"/>
              <a:t> The HR has given rates to the employees according to their works which is from 1 to 10. Some components such as attitude, attendance and performance are used to make the ratings.</a:t>
            </a:r>
          </a:p>
          <a:p>
            <a:pPr marL="342900" indent="-342900" algn="just">
              <a:lnSpc>
                <a:spcPct val="150000"/>
              </a:lnSpc>
              <a:buFont typeface="Wingdings" panose="05000000000000000000" pitchFamily="2" charset="2"/>
              <a:buChar char="q"/>
            </a:pPr>
            <a:r>
              <a:rPr lang="en-GB" sz="2400" b="1" dirty="0"/>
              <a:t>Management by objectives:</a:t>
            </a:r>
            <a:r>
              <a:rPr lang="en-GB" sz="2400" dirty="0"/>
              <a:t> The HR and employees select the goals of the organisation of BAT and both help to maximise the performance of the employee. (Steffen, 2017).</a:t>
            </a:r>
            <a:endParaRPr lang="en-SG" sz="2400" dirty="0"/>
          </a:p>
        </p:txBody>
      </p:sp>
    </p:spTree>
    <p:extLst>
      <p:ext uri="{BB962C8B-B14F-4D97-AF65-F5344CB8AC3E}">
        <p14:creationId xmlns:p14="http://schemas.microsoft.com/office/powerpoint/2010/main" val="246210879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748768" y="661053"/>
            <a:ext cx="9110186" cy="742511"/>
          </a:xfrm>
          <a:prstGeom prst="rect">
            <a:avLst/>
          </a:prstGeom>
        </p:spPr>
        <p:txBody>
          <a:bodyPr wrap="none">
            <a:spAutoFit/>
          </a:bodyPr>
          <a:lstStyle/>
          <a:p>
            <a:pPr algn="just">
              <a:lnSpc>
                <a:spcPct val="150000"/>
              </a:lnSpc>
              <a:spcBef>
                <a:spcPts val="600"/>
              </a:spcBef>
              <a:spcAft>
                <a:spcPts val="1400"/>
              </a:spcAft>
            </a:pPr>
            <a:r>
              <a:rPr lang="en-GB" sz="3200" dirty="0">
                <a:latin typeface="Times New Roman" panose="02020603050405020304" pitchFamily="18" charset="0"/>
                <a:ea typeface="Calibri" panose="020F0502020204030204" pitchFamily="34" charset="0"/>
                <a:cs typeface="Times New Roman" panose="02020603050405020304" pitchFamily="18" charset="0"/>
              </a:rPr>
              <a:t>Learning styles and the range of training opportunities</a:t>
            </a:r>
            <a:endParaRPr lang="en-SG" sz="32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3" name="Rectangle 2"/>
          <p:cNvSpPr/>
          <p:nvPr/>
        </p:nvSpPr>
        <p:spPr>
          <a:xfrm>
            <a:off x="748768" y="1758405"/>
            <a:ext cx="10833100" cy="3647152"/>
          </a:xfrm>
          <a:prstGeom prst="rect">
            <a:avLst/>
          </a:prstGeom>
        </p:spPr>
        <p:txBody>
          <a:bodyPr wrap="square">
            <a:spAutoFit/>
          </a:bodyPr>
          <a:lstStyle/>
          <a:p>
            <a:pPr marL="342900" indent="-342900" algn="just">
              <a:lnSpc>
                <a:spcPct val="150000"/>
              </a:lnSpc>
              <a:buFont typeface="Wingdings" panose="05000000000000000000" pitchFamily="2" charset="2"/>
              <a:buChar char="q"/>
            </a:pPr>
            <a:r>
              <a:rPr lang="en-SG" sz="2200" b="1" dirty="0"/>
              <a:t>Visual:</a:t>
            </a:r>
            <a:r>
              <a:rPr lang="en-SG" sz="2200" dirty="0"/>
              <a:t> The visual learning style can be the best training for the employees by the HR as various graphics, videos are used in this. Adding to handouts related to the task help to learn easily by the employees.</a:t>
            </a:r>
          </a:p>
          <a:p>
            <a:pPr marL="342900" indent="-342900" algn="just">
              <a:lnSpc>
                <a:spcPct val="150000"/>
              </a:lnSpc>
              <a:buFont typeface="Wingdings" panose="05000000000000000000" pitchFamily="2" charset="2"/>
              <a:buChar char="q"/>
            </a:pPr>
            <a:r>
              <a:rPr lang="en-SG" sz="2200" b="1" dirty="0"/>
              <a:t>Audio:</a:t>
            </a:r>
            <a:r>
              <a:rPr lang="en-SG" sz="2200" dirty="0"/>
              <a:t> The employee can get learn through the organisational training session. The physical listening helps to learn easily.</a:t>
            </a:r>
          </a:p>
          <a:p>
            <a:pPr marL="342900" indent="-342900" algn="just">
              <a:lnSpc>
                <a:spcPct val="150000"/>
              </a:lnSpc>
              <a:buFont typeface="Wingdings" panose="05000000000000000000" pitchFamily="2" charset="2"/>
              <a:buChar char="q"/>
            </a:pPr>
            <a:r>
              <a:rPr lang="en-SG" sz="2200" b="1" dirty="0" err="1"/>
              <a:t>Kinesthetic</a:t>
            </a:r>
            <a:r>
              <a:rPr lang="en-SG" sz="2200" b="1" dirty="0"/>
              <a:t> learners:</a:t>
            </a:r>
            <a:r>
              <a:rPr lang="en-SG" sz="2200" dirty="0"/>
              <a:t> The experiences are used as a most important dimension for learning of the employees. </a:t>
            </a:r>
            <a:r>
              <a:rPr lang="en-GB" sz="2200" dirty="0"/>
              <a:t>(Romans, Frost and Ford, 2016).</a:t>
            </a:r>
            <a:endParaRPr lang="en-SG" sz="2200" dirty="0"/>
          </a:p>
        </p:txBody>
      </p:sp>
    </p:spTree>
    <p:extLst>
      <p:ext uri="{BB962C8B-B14F-4D97-AF65-F5344CB8AC3E}">
        <p14:creationId xmlns:p14="http://schemas.microsoft.com/office/powerpoint/2010/main" val="35737658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564524" y="495385"/>
            <a:ext cx="9945351" cy="742511"/>
          </a:xfrm>
          <a:prstGeom prst="rect">
            <a:avLst/>
          </a:prstGeom>
        </p:spPr>
        <p:txBody>
          <a:bodyPr wrap="none">
            <a:spAutoFit/>
          </a:bodyPr>
          <a:lstStyle/>
          <a:p>
            <a:pPr algn="just">
              <a:lnSpc>
                <a:spcPct val="150000"/>
              </a:lnSpc>
              <a:spcBef>
                <a:spcPts val="600"/>
              </a:spcBef>
              <a:spcAft>
                <a:spcPts val="1400"/>
              </a:spcAft>
            </a:pPr>
            <a:r>
              <a:rPr lang="en-GB" sz="3200" dirty="0">
                <a:latin typeface="Times New Roman" panose="02020603050405020304" pitchFamily="18" charset="0"/>
                <a:ea typeface="Calibri" panose="020F0502020204030204" pitchFamily="34" charset="0"/>
                <a:cs typeface="Times New Roman" panose="02020603050405020304" pitchFamily="18" charset="0"/>
              </a:rPr>
              <a:t>Mechanisms to provide appropriate feedback to individuals</a:t>
            </a:r>
            <a:endParaRPr lang="en-SG" sz="32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4" name="Rectangle 3"/>
          <p:cNvSpPr/>
          <p:nvPr/>
        </p:nvSpPr>
        <p:spPr>
          <a:xfrm>
            <a:off x="758207" y="1713827"/>
            <a:ext cx="10480041" cy="3416320"/>
          </a:xfrm>
          <a:prstGeom prst="rect">
            <a:avLst/>
          </a:prstGeom>
        </p:spPr>
        <p:txBody>
          <a:bodyPr wrap="square">
            <a:spAutoFit/>
          </a:bodyPr>
          <a:lstStyle/>
          <a:p>
            <a:pPr marL="342900" indent="-342900" algn="just">
              <a:lnSpc>
                <a:spcPct val="150000"/>
              </a:lnSpc>
              <a:buFont typeface="Wingdings" panose="05000000000000000000" pitchFamily="2" charset="2"/>
              <a:buChar char="q"/>
            </a:pPr>
            <a:r>
              <a:rPr lang="en-GB" sz="2400" b="1" dirty="0"/>
              <a:t>Customise communication:</a:t>
            </a:r>
            <a:r>
              <a:rPr lang="en-GB" sz="2400" dirty="0"/>
              <a:t> The employees must be treated based on the culture and region because the personality of the employee has different. (Jackson, 2011). </a:t>
            </a:r>
            <a:endParaRPr lang="en-SG" sz="2400" dirty="0"/>
          </a:p>
          <a:p>
            <a:pPr marL="342900" indent="-342900" algn="just">
              <a:lnSpc>
                <a:spcPct val="150000"/>
              </a:lnSpc>
              <a:buFont typeface="Wingdings" panose="05000000000000000000" pitchFamily="2" charset="2"/>
              <a:buChar char="q"/>
            </a:pPr>
            <a:r>
              <a:rPr lang="en-GB" sz="2400" b="1" dirty="0"/>
              <a:t>Establish credibility:</a:t>
            </a:r>
            <a:r>
              <a:rPr lang="en-GB" sz="2400" dirty="0"/>
              <a:t> Giving of feedback properly helps to intimate with the employees with the HR that will help to maximise the productivity day by day. </a:t>
            </a:r>
            <a:endParaRPr lang="en-SG" sz="2400" dirty="0">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88847341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nvGraphicFramePr>
        <p:xfrm>
          <a:off x="853838" y="2627826"/>
          <a:ext cx="5792622" cy="38077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Rectangle 4"/>
          <p:cNvSpPr/>
          <p:nvPr/>
        </p:nvSpPr>
        <p:spPr>
          <a:xfrm>
            <a:off x="7053671" y="2304636"/>
            <a:ext cx="4471916" cy="4454104"/>
          </a:xfrm>
          <a:prstGeom prst="rect">
            <a:avLst/>
          </a:prstGeom>
        </p:spPr>
        <p:txBody>
          <a:bodyPr wrap="square">
            <a:spAutoFit/>
          </a:bodyPr>
          <a:lstStyle/>
          <a:p>
            <a:pPr algn="just">
              <a:lnSpc>
                <a:spcPct val="150000"/>
              </a:lnSpc>
            </a:pPr>
            <a:r>
              <a:rPr lang="en-GB" sz="2400" b="1" dirty="0"/>
              <a:t>Increased job satisfaction:</a:t>
            </a:r>
            <a:r>
              <a:rPr lang="en-GB" sz="2400" dirty="0"/>
              <a:t> Job satisfaction has increased due to attending various session and training that will help to imagine the sustainability of the job (Romans, Frost and Ford, 2016). </a:t>
            </a:r>
            <a:endParaRPr lang="en-SG" sz="2400" dirty="0"/>
          </a:p>
        </p:txBody>
      </p:sp>
      <p:sp>
        <p:nvSpPr>
          <p:cNvPr id="6" name="Rectangle 5"/>
          <p:cNvSpPr/>
          <p:nvPr/>
        </p:nvSpPr>
        <p:spPr>
          <a:xfrm>
            <a:off x="509359" y="953413"/>
            <a:ext cx="9604168" cy="584775"/>
          </a:xfrm>
          <a:prstGeom prst="rect">
            <a:avLst/>
          </a:prstGeom>
        </p:spPr>
        <p:txBody>
          <a:bodyPr wrap="none">
            <a:spAutoFit/>
          </a:bodyPr>
          <a:lstStyle/>
          <a:p>
            <a:r>
              <a:rPr lang="en-GB" sz="3200" dirty="0"/>
              <a:t>Career development strategies considering sustainability</a:t>
            </a:r>
            <a:endParaRPr lang="en-SG" sz="3200" dirty="0"/>
          </a:p>
        </p:txBody>
      </p:sp>
    </p:spTree>
    <p:extLst>
      <p:ext uri="{BB962C8B-B14F-4D97-AF65-F5344CB8AC3E}">
        <p14:creationId xmlns:p14="http://schemas.microsoft.com/office/powerpoint/2010/main" val="149783493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extLst>
              <p:ext uri="{D42A27DB-BD31-4B8C-83A1-F6EECF244321}">
                <p14:modId xmlns:p14="http://schemas.microsoft.com/office/powerpoint/2010/main" val="2696707118"/>
              </p:ext>
            </p:extLst>
          </p:nvPr>
        </p:nvGraphicFramePr>
        <p:xfrm>
          <a:off x="312380" y="395785"/>
          <a:ext cx="11124444" cy="627796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3617914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612943" y="1510417"/>
            <a:ext cx="6919415" cy="4524315"/>
          </a:xfrm>
          <a:prstGeom prst="rect">
            <a:avLst/>
          </a:prstGeom>
        </p:spPr>
        <p:txBody>
          <a:bodyPr wrap="square">
            <a:spAutoFit/>
          </a:bodyPr>
          <a:lstStyle/>
          <a:p>
            <a:pPr algn="just">
              <a:lnSpc>
                <a:spcPct val="150000"/>
              </a:lnSpc>
              <a:spcBef>
                <a:spcPts val="600"/>
              </a:spcBef>
              <a:spcAft>
                <a:spcPts val="1400"/>
              </a:spcAft>
            </a:pPr>
            <a:r>
              <a:rPr lang="en-GB" sz="2400" dirty="0">
                <a:latin typeface="Times New Roman" panose="02020603050405020304" pitchFamily="18" charset="0"/>
                <a:ea typeface="Calibri" panose="020F0502020204030204" pitchFamily="34" charset="0"/>
                <a:cs typeface="Times New Roman" panose="02020603050405020304" pitchFamily="18" charset="0"/>
              </a:rPr>
              <a:t>Developing relationships in the organisation helps to maximise the capability of the HR and employees in the organisation.  The skills of the HR and employees can be improved through proper training (Elias, 2011). The skills shortages can be get redeemed through the analysis of swot. The negative impact of the potential benefits can be faced if it isn’t maintained properly. The operation would be harmed. </a:t>
            </a:r>
            <a:endParaRPr lang="en-SG" sz="2400" dirty="0">
              <a:latin typeface="Times New Roman" panose="02020603050405020304" pitchFamily="18" charset="0"/>
              <a:ea typeface="Calibri" panose="020F0502020204030204" pitchFamily="34" charset="0"/>
              <a:cs typeface="Times New Roman" panose="02020603050405020304" pitchFamily="18" charset="0"/>
            </a:endParaRPr>
          </a:p>
        </p:txBody>
      </p:sp>
      <p:grpSp>
        <p:nvGrpSpPr>
          <p:cNvPr id="3" name="Group 2"/>
          <p:cNvGrpSpPr/>
          <p:nvPr/>
        </p:nvGrpSpPr>
        <p:grpSpPr>
          <a:xfrm>
            <a:off x="1294435" y="1667706"/>
            <a:ext cx="2381147" cy="4209735"/>
            <a:chOff x="360363" y="752475"/>
            <a:chExt cx="2474912" cy="5203825"/>
          </a:xfrm>
        </p:grpSpPr>
        <p:sp>
          <p:nvSpPr>
            <p:cNvPr id="4" name="Freeform 1"/>
            <p:cNvSpPr>
              <a:spLocks noChangeArrowheads="1"/>
            </p:cNvSpPr>
            <p:nvPr/>
          </p:nvSpPr>
          <p:spPr bwMode="auto">
            <a:xfrm>
              <a:off x="360363" y="908050"/>
              <a:ext cx="2474912" cy="5048250"/>
            </a:xfrm>
            <a:custGeom>
              <a:avLst/>
              <a:gdLst>
                <a:gd name="T0" fmla="*/ 4950 w 6875"/>
                <a:gd name="T1" fmla="*/ 6773 h 14021"/>
                <a:gd name="T2" fmla="*/ 4988 w 6875"/>
                <a:gd name="T3" fmla="*/ 5399 h 14021"/>
                <a:gd name="T4" fmla="*/ 4950 w 6875"/>
                <a:gd name="T5" fmla="*/ 6773 h 14021"/>
                <a:gd name="T6" fmla="*/ 1768 w 6875"/>
                <a:gd name="T7" fmla="*/ 6773 h 14021"/>
                <a:gd name="T8" fmla="*/ 1826 w 6875"/>
                <a:gd name="T9" fmla="*/ 5281 h 14021"/>
                <a:gd name="T10" fmla="*/ 1768 w 6875"/>
                <a:gd name="T11" fmla="*/ 6773 h 14021"/>
                <a:gd name="T12" fmla="*/ 3397 w 6875"/>
                <a:gd name="T13" fmla="*/ 0 h 14021"/>
                <a:gd name="T14" fmla="*/ 2062 w 6875"/>
                <a:gd name="T15" fmla="*/ 1748 h 14021"/>
                <a:gd name="T16" fmla="*/ 1904 w 6875"/>
                <a:gd name="T17" fmla="*/ 2198 h 14021"/>
                <a:gd name="T18" fmla="*/ 2200 w 6875"/>
                <a:gd name="T19" fmla="*/ 2551 h 14021"/>
                <a:gd name="T20" fmla="*/ 2828 w 6875"/>
                <a:gd name="T21" fmla="*/ 3319 h 14021"/>
                <a:gd name="T22" fmla="*/ 2651 w 6875"/>
                <a:gd name="T23" fmla="*/ 3790 h 14021"/>
                <a:gd name="T24" fmla="*/ 1080 w 6875"/>
                <a:gd name="T25" fmla="*/ 4555 h 14021"/>
                <a:gd name="T26" fmla="*/ 0 w 6875"/>
                <a:gd name="T27" fmla="*/ 6773 h 14021"/>
                <a:gd name="T28" fmla="*/ 0 w 6875"/>
                <a:gd name="T29" fmla="*/ 7148 h 14021"/>
                <a:gd name="T30" fmla="*/ 0 w 6875"/>
                <a:gd name="T31" fmla="*/ 7148 h 14021"/>
                <a:gd name="T32" fmla="*/ 982 w 6875"/>
                <a:gd name="T33" fmla="*/ 9248 h 14021"/>
                <a:gd name="T34" fmla="*/ 1866 w 6875"/>
                <a:gd name="T35" fmla="*/ 13470 h 14021"/>
                <a:gd name="T36" fmla="*/ 1138 w 6875"/>
                <a:gd name="T37" fmla="*/ 13489 h 14021"/>
                <a:gd name="T38" fmla="*/ 5577 w 6875"/>
                <a:gd name="T39" fmla="*/ 14020 h 14021"/>
                <a:gd name="T40" fmla="*/ 4968 w 6875"/>
                <a:gd name="T41" fmla="*/ 13489 h 14021"/>
                <a:gd name="T42" fmla="*/ 4852 w 6875"/>
                <a:gd name="T43" fmla="*/ 9248 h 14021"/>
                <a:gd name="T44" fmla="*/ 6874 w 6875"/>
                <a:gd name="T45" fmla="*/ 7148 h 14021"/>
                <a:gd name="T46" fmla="*/ 6874 w 6875"/>
                <a:gd name="T47" fmla="*/ 6773 h 14021"/>
                <a:gd name="T48" fmla="*/ 5655 w 6875"/>
                <a:gd name="T49" fmla="*/ 4555 h 14021"/>
                <a:gd name="T50" fmla="*/ 4260 w 6875"/>
                <a:gd name="T51" fmla="*/ 3790 h 14021"/>
                <a:gd name="T52" fmla="*/ 4026 w 6875"/>
                <a:gd name="T53" fmla="*/ 3790 h 14021"/>
                <a:gd name="T54" fmla="*/ 4615 w 6875"/>
                <a:gd name="T55" fmla="*/ 2533 h 14021"/>
                <a:gd name="T56" fmla="*/ 4693 w 6875"/>
                <a:gd name="T57" fmla="*/ 2551 h 14021"/>
                <a:gd name="T58" fmla="*/ 4832 w 6875"/>
                <a:gd name="T59" fmla="*/ 1748 h 14021"/>
                <a:gd name="T60" fmla="*/ 4812 w 6875"/>
                <a:gd name="T61" fmla="*/ 1748 h 14021"/>
                <a:gd name="T62" fmla="*/ 3397 w 6875"/>
                <a:gd name="T63" fmla="*/ 0 h 140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Lst>
              <a:rect l="0" t="0" r="r" b="b"/>
              <a:pathLst>
                <a:path w="6875" h="14021">
                  <a:moveTo>
                    <a:pt x="4950" y="6773"/>
                  </a:moveTo>
                  <a:lnTo>
                    <a:pt x="4950" y="6773"/>
                  </a:lnTo>
                  <a:cubicBezTo>
                    <a:pt x="4950" y="5439"/>
                    <a:pt x="4950" y="5439"/>
                    <a:pt x="4950" y="5439"/>
                  </a:cubicBezTo>
                  <a:cubicBezTo>
                    <a:pt x="4988" y="5399"/>
                    <a:pt x="4988" y="5399"/>
                    <a:pt x="4988" y="5399"/>
                  </a:cubicBezTo>
                  <a:cubicBezTo>
                    <a:pt x="4988" y="6773"/>
                    <a:pt x="4988" y="6773"/>
                    <a:pt x="4988" y="6773"/>
                  </a:cubicBezTo>
                  <a:cubicBezTo>
                    <a:pt x="4950" y="6773"/>
                    <a:pt x="4950" y="6773"/>
                    <a:pt x="4950" y="6773"/>
                  </a:cubicBezTo>
                  <a:lnTo>
                    <a:pt x="1768" y="6773"/>
                  </a:lnTo>
                  <a:lnTo>
                    <a:pt x="1768" y="6773"/>
                  </a:lnTo>
                  <a:cubicBezTo>
                    <a:pt x="1768" y="5242"/>
                    <a:pt x="1768" y="5242"/>
                    <a:pt x="1768" y="5242"/>
                  </a:cubicBezTo>
                  <a:cubicBezTo>
                    <a:pt x="1826" y="5281"/>
                    <a:pt x="1826" y="5281"/>
                    <a:pt x="1826" y="5281"/>
                  </a:cubicBezTo>
                  <a:cubicBezTo>
                    <a:pt x="1826" y="6773"/>
                    <a:pt x="1826" y="6773"/>
                    <a:pt x="1826" y="6773"/>
                  </a:cubicBezTo>
                  <a:cubicBezTo>
                    <a:pt x="1768" y="6773"/>
                    <a:pt x="1768" y="6773"/>
                    <a:pt x="1768" y="6773"/>
                  </a:cubicBezTo>
                  <a:lnTo>
                    <a:pt x="3397" y="0"/>
                  </a:lnTo>
                  <a:lnTo>
                    <a:pt x="3397" y="0"/>
                  </a:lnTo>
                  <a:cubicBezTo>
                    <a:pt x="2593" y="0"/>
                    <a:pt x="1609" y="587"/>
                    <a:pt x="2082" y="1748"/>
                  </a:cubicBezTo>
                  <a:lnTo>
                    <a:pt x="2062" y="1748"/>
                  </a:lnTo>
                  <a:cubicBezTo>
                    <a:pt x="2062" y="1748"/>
                    <a:pt x="2062" y="1748"/>
                    <a:pt x="2042" y="1748"/>
                  </a:cubicBezTo>
                  <a:cubicBezTo>
                    <a:pt x="1924" y="1786"/>
                    <a:pt x="1866" y="1982"/>
                    <a:pt x="1904" y="2198"/>
                  </a:cubicBezTo>
                  <a:cubicBezTo>
                    <a:pt x="1944" y="2395"/>
                    <a:pt x="2062" y="2551"/>
                    <a:pt x="2180" y="2551"/>
                  </a:cubicBezTo>
                  <a:cubicBezTo>
                    <a:pt x="2200" y="2551"/>
                    <a:pt x="2200" y="2551"/>
                    <a:pt x="2200" y="2551"/>
                  </a:cubicBezTo>
                  <a:cubicBezTo>
                    <a:pt x="2218" y="2551"/>
                    <a:pt x="2238" y="2533"/>
                    <a:pt x="2258" y="2533"/>
                  </a:cubicBezTo>
                  <a:cubicBezTo>
                    <a:pt x="2377" y="2846"/>
                    <a:pt x="2593" y="3140"/>
                    <a:pt x="2828" y="3319"/>
                  </a:cubicBezTo>
                  <a:cubicBezTo>
                    <a:pt x="2828" y="3475"/>
                    <a:pt x="2828" y="3631"/>
                    <a:pt x="2828" y="3790"/>
                  </a:cubicBezTo>
                  <a:cubicBezTo>
                    <a:pt x="2651" y="3790"/>
                    <a:pt x="2651" y="3790"/>
                    <a:pt x="2651" y="3790"/>
                  </a:cubicBezTo>
                  <a:cubicBezTo>
                    <a:pt x="2593" y="3790"/>
                    <a:pt x="2593" y="3790"/>
                    <a:pt x="2593" y="3790"/>
                  </a:cubicBezTo>
                  <a:cubicBezTo>
                    <a:pt x="1846" y="3790"/>
                    <a:pt x="1317" y="3926"/>
                    <a:pt x="1080" y="4555"/>
                  </a:cubicBezTo>
                  <a:cubicBezTo>
                    <a:pt x="1080" y="6773"/>
                    <a:pt x="1080" y="6773"/>
                    <a:pt x="1080" y="6773"/>
                  </a:cubicBezTo>
                  <a:cubicBezTo>
                    <a:pt x="0" y="6773"/>
                    <a:pt x="0" y="6773"/>
                    <a:pt x="0" y="6773"/>
                  </a:cubicBezTo>
                  <a:cubicBezTo>
                    <a:pt x="0" y="7148"/>
                    <a:pt x="0" y="7148"/>
                    <a:pt x="0" y="7148"/>
                  </a:cubicBezTo>
                  <a:lnTo>
                    <a:pt x="0" y="7148"/>
                  </a:lnTo>
                  <a:lnTo>
                    <a:pt x="0" y="7148"/>
                  </a:lnTo>
                  <a:lnTo>
                    <a:pt x="0" y="7148"/>
                  </a:lnTo>
                  <a:lnTo>
                    <a:pt x="0" y="7148"/>
                  </a:lnTo>
                  <a:cubicBezTo>
                    <a:pt x="982" y="9248"/>
                    <a:pt x="982" y="9248"/>
                    <a:pt x="982" y="9248"/>
                  </a:cubicBezTo>
                  <a:cubicBezTo>
                    <a:pt x="1866" y="9248"/>
                    <a:pt x="1866" y="9248"/>
                    <a:pt x="1866" y="9248"/>
                  </a:cubicBezTo>
                  <a:cubicBezTo>
                    <a:pt x="1866" y="13470"/>
                    <a:pt x="1866" y="13470"/>
                    <a:pt x="1866" y="13470"/>
                  </a:cubicBezTo>
                  <a:cubicBezTo>
                    <a:pt x="1846" y="13470"/>
                    <a:pt x="1846" y="13489"/>
                    <a:pt x="1826" y="13489"/>
                  </a:cubicBezTo>
                  <a:cubicBezTo>
                    <a:pt x="1138" y="13489"/>
                    <a:pt x="1138" y="13489"/>
                    <a:pt x="1138" y="13489"/>
                  </a:cubicBezTo>
                  <a:cubicBezTo>
                    <a:pt x="1138" y="14020"/>
                    <a:pt x="1138" y="14020"/>
                    <a:pt x="1138" y="14020"/>
                  </a:cubicBezTo>
                  <a:cubicBezTo>
                    <a:pt x="5577" y="14020"/>
                    <a:pt x="5577" y="14020"/>
                    <a:pt x="5577" y="14020"/>
                  </a:cubicBezTo>
                  <a:cubicBezTo>
                    <a:pt x="5577" y="13489"/>
                    <a:pt x="5577" y="13489"/>
                    <a:pt x="5577" y="13489"/>
                  </a:cubicBezTo>
                  <a:cubicBezTo>
                    <a:pt x="4968" y="13489"/>
                    <a:pt x="4968" y="13489"/>
                    <a:pt x="4968" y="13489"/>
                  </a:cubicBezTo>
                  <a:cubicBezTo>
                    <a:pt x="4930" y="13470"/>
                    <a:pt x="4890" y="13450"/>
                    <a:pt x="4852" y="13430"/>
                  </a:cubicBezTo>
                  <a:cubicBezTo>
                    <a:pt x="4852" y="9248"/>
                    <a:pt x="4852" y="9248"/>
                    <a:pt x="4852" y="9248"/>
                  </a:cubicBezTo>
                  <a:cubicBezTo>
                    <a:pt x="5892" y="9248"/>
                    <a:pt x="5892" y="9248"/>
                    <a:pt x="5892" y="9248"/>
                  </a:cubicBezTo>
                  <a:cubicBezTo>
                    <a:pt x="6874" y="7148"/>
                    <a:pt x="6874" y="7148"/>
                    <a:pt x="6874" y="7148"/>
                  </a:cubicBezTo>
                  <a:lnTo>
                    <a:pt x="6874" y="7148"/>
                  </a:lnTo>
                  <a:cubicBezTo>
                    <a:pt x="6874" y="6773"/>
                    <a:pt x="6874" y="6773"/>
                    <a:pt x="6874" y="6773"/>
                  </a:cubicBezTo>
                  <a:cubicBezTo>
                    <a:pt x="5655" y="6773"/>
                    <a:pt x="5655" y="6773"/>
                    <a:pt x="5655" y="6773"/>
                  </a:cubicBezTo>
                  <a:cubicBezTo>
                    <a:pt x="5655" y="4555"/>
                    <a:pt x="5655" y="4555"/>
                    <a:pt x="5655" y="4555"/>
                  </a:cubicBezTo>
                  <a:lnTo>
                    <a:pt x="5655" y="4555"/>
                  </a:lnTo>
                  <a:cubicBezTo>
                    <a:pt x="5617" y="4024"/>
                    <a:pt x="4751" y="3790"/>
                    <a:pt x="4260" y="3790"/>
                  </a:cubicBezTo>
                  <a:cubicBezTo>
                    <a:pt x="4222" y="3790"/>
                    <a:pt x="4222" y="3790"/>
                    <a:pt x="4222" y="3790"/>
                  </a:cubicBezTo>
                  <a:cubicBezTo>
                    <a:pt x="4026" y="3790"/>
                    <a:pt x="4026" y="3790"/>
                    <a:pt x="4026" y="3790"/>
                  </a:cubicBezTo>
                  <a:cubicBezTo>
                    <a:pt x="4026" y="3651"/>
                    <a:pt x="4026" y="3495"/>
                    <a:pt x="4026" y="3337"/>
                  </a:cubicBezTo>
                  <a:cubicBezTo>
                    <a:pt x="4280" y="3140"/>
                    <a:pt x="4497" y="2846"/>
                    <a:pt x="4615" y="2533"/>
                  </a:cubicBezTo>
                  <a:cubicBezTo>
                    <a:pt x="4635" y="2533"/>
                    <a:pt x="4653" y="2551"/>
                    <a:pt x="4673" y="2551"/>
                  </a:cubicBezTo>
                  <a:lnTo>
                    <a:pt x="4693" y="2551"/>
                  </a:lnTo>
                  <a:cubicBezTo>
                    <a:pt x="4812" y="2551"/>
                    <a:pt x="4930" y="2395"/>
                    <a:pt x="4968" y="2198"/>
                  </a:cubicBezTo>
                  <a:cubicBezTo>
                    <a:pt x="5008" y="1982"/>
                    <a:pt x="4950" y="1786"/>
                    <a:pt x="4832" y="1748"/>
                  </a:cubicBezTo>
                  <a:lnTo>
                    <a:pt x="4812" y="1748"/>
                  </a:lnTo>
                  <a:lnTo>
                    <a:pt x="4812" y="1748"/>
                  </a:lnTo>
                  <a:cubicBezTo>
                    <a:pt x="5008" y="1295"/>
                    <a:pt x="4910" y="371"/>
                    <a:pt x="4202" y="333"/>
                  </a:cubicBezTo>
                  <a:cubicBezTo>
                    <a:pt x="4066" y="96"/>
                    <a:pt x="3751" y="0"/>
                    <a:pt x="3397" y="0"/>
                  </a:cubicBezTo>
                  <a:lnTo>
                    <a:pt x="4950" y="6773"/>
                  </a:lnTo>
                </a:path>
              </a:pathLst>
            </a:custGeom>
            <a:solidFill>
              <a:srgbClr val="E6E9EB"/>
            </a:solidFill>
            <a:ln>
              <a:noFill/>
            </a:ln>
            <a:effectLst/>
            <a:extLst>
              <a:ext uri="{91240B29-F687-4f45-9708-019B960494DF}">
                <a14:hiddenLine xmlns:a14="http://schemas.microsoft.com/office/drawing/2010/main" xmlns="" w="9525" cap="flat">
                  <a:solidFill>
                    <a:srgbClr val="808080"/>
                  </a:solidFill>
                  <a:bevel/>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endParaRPr lang="en-US" dirty="0"/>
            </a:p>
          </p:txBody>
        </p:sp>
        <p:sp>
          <p:nvSpPr>
            <p:cNvPr id="5" name="Freeform 2"/>
            <p:cNvSpPr>
              <a:spLocks noChangeArrowheads="1"/>
            </p:cNvSpPr>
            <p:nvPr/>
          </p:nvSpPr>
          <p:spPr bwMode="auto">
            <a:xfrm>
              <a:off x="749300" y="2547938"/>
              <a:ext cx="247650" cy="1484312"/>
            </a:xfrm>
            <a:custGeom>
              <a:avLst/>
              <a:gdLst>
                <a:gd name="T0" fmla="*/ 688 w 689"/>
                <a:gd name="T1" fmla="*/ 4124 h 4125"/>
                <a:gd name="T2" fmla="*/ 0 w 689"/>
                <a:gd name="T3" fmla="*/ 4124 h 4125"/>
                <a:gd name="T4" fmla="*/ 0 w 689"/>
                <a:gd name="T5" fmla="*/ 0 h 4125"/>
                <a:gd name="T6" fmla="*/ 688 w 689"/>
                <a:gd name="T7" fmla="*/ 0 h 4125"/>
                <a:gd name="T8" fmla="*/ 688 w 689"/>
                <a:gd name="T9" fmla="*/ 4124 h 4125"/>
              </a:gdLst>
              <a:ahLst/>
              <a:cxnLst>
                <a:cxn ang="0">
                  <a:pos x="T0" y="T1"/>
                </a:cxn>
                <a:cxn ang="0">
                  <a:pos x="T2" y="T3"/>
                </a:cxn>
                <a:cxn ang="0">
                  <a:pos x="T4" y="T5"/>
                </a:cxn>
                <a:cxn ang="0">
                  <a:pos x="T6" y="T7"/>
                </a:cxn>
                <a:cxn ang="0">
                  <a:pos x="T8" y="T9"/>
                </a:cxn>
              </a:cxnLst>
              <a:rect l="0" t="0" r="r" b="b"/>
              <a:pathLst>
                <a:path w="689" h="4125">
                  <a:moveTo>
                    <a:pt x="688" y="4124"/>
                  </a:moveTo>
                  <a:lnTo>
                    <a:pt x="0" y="4124"/>
                  </a:lnTo>
                  <a:lnTo>
                    <a:pt x="0" y="0"/>
                  </a:lnTo>
                  <a:lnTo>
                    <a:pt x="688" y="0"/>
                  </a:lnTo>
                  <a:lnTo>
                    <a:pt x="688" y="4124"/>
                  </a:lnTo>
                </a:path>
              </a:pathLst>
            </a:custGeom>
            <a:solidFill>
              <a:srgbClr val="1B2633"/>
            </a:solidFill>
            <a:ln>
              <a:noFill/>
            </a:ln>
            <a:effectLst/>
            <a:extLst>
              <a:ext uri="{91240B29-F687-4f45-9708-019B960494DF}">
                <a14:hiddenLine xmlns:a14="http://schemas.microsoft.com/office/drawing/2010/main" xmlns="" w="9525" cap="flat">
                  <a:solidFill>
                    <a:srgbClr val="808080"/>
                  </a:solidFill>
                  <a:bevel/>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endParaRPr lang="en-US" dirty="0"/>
            </a:p>
          </p:txBody>
        </p:sp>
        <p:sp>
          <p:nvSpPr>
            <p:cNvPr id="6" name="Freeform 3"/>
            <p:cNvSpPr>
              <a:spLocks noChangeArrowheads="1"/>
            </p:cNvSpPr>
            <p:nvPr/>
          </p:nvSpPr>
          <p:spPr bwMode="auto">
            <a:xfrm>
              <a:off x="954088" y="4032250"/>
              <a:ext cx="85725" cy="184150"/>
            </a:xfrm>
            <a:custGeom>
              <a:avLst/>
              <a:gdLst>
                <a:gd name="T0" fmla="*/ 177 w 238"/>
                <a:gd name="T1" fmla="*/ 78 h 512"/>
                <a:gd name="T2" fmla="*/ 177 w 238"/>
                <a:gd name="T3" fmla="*/ 78 h 512"/>
                <a:gd name="T4" fmla="*/ 98 w 238"/>
                <a:gd name="T5" fmla="*/ 0 h 512"/>
                <a:gd name="T6" fmla="*/ 0 w 238"/>
                <a:gd name="T7" fmla="*/ 0 h 512"/>
                <a:gd name="T8" fmla="*/ 20 w 238"/>
                <a:gd name="T9" fmla="*/ 511 h 512"/>
                <a:gd name="T10" fmla="*/ 237 w 238"/>
                <a:gd name="T11" fmla="*/ 353 h 512"/>
                <a:gd name="T12" fmla="*/ 177 w 238"/>
                <a:gd name="T13" fmla="*/ 78 h 512"/>
              </a:gdLst>
              <a:ahLst/>
              <a:cxnLst>
                <a:cxn ang="0">
                  <a:pos x="T0" y="T1"/>
                </a:cxn>
                <a:cxn ang="0">
                  <a:pos x="T2" y="T3"/>
                </a:cxn>
                <a:cxn ang="0">
                  <a:pos x="T4" y="T5"/>
                </a:cxn>
                <a:cxn ang="0">
                  <a:pos x="T6" y="T7"/>
                </a:cxn>
                <a:cxn ang="0">
                  <a:pos x="T8" y="T9"/>
                </a:cxn>
                <a:cxn ang="0">
                  <a:pos x="T10" y="T11"/>
                </a:cxn>
                <a:cxn ang="0">
                  <a:pos x="T12" y="T13"/>
                </a:cxn>
              </a:cxnLst>
              <a:rect l="0" t="0" r="r" b="b"/>
              <a:pathLst>
                <a:path w="238" h="512">
                  <a:moveTo>
                    <a:pt x="177" y="78"/>
                  </a:moveTo>
                  <a:lnTo>
                    <a:pt x="177" y="78"/>
                  </a:lnTo>
                  <a:cubicBezTo>
                    <a:pt x="159" y="38"/>
                    <a:pt x="119" y="18"/>
                    <a:pt x="98" y="0"/>
                  </a:cubicBezTo>
                  <a:cubicBezTo>
                    <a:pt x="0" y="0"/>
                    <a:pt x="0" y="0"/>
                    <a:pt x="0" y="0"/>
                  </a:cubicBezTo>
                  <a:cubicBezTo>
                    <a:pt x="20" y="511"/>
                    <a:pt x="20" y="511"/>
                    <a:pt x="20" y="511"/>
                  </a:cubicBezTo>
                  <a:cubicBezTo>
                    <a:pt x="20" y="511"/>
                    <a:pt x="197" y="411"/>
                    <a:pt x="237" y="353"/>
                  </a:cubicBezTo>
                  <a:cubicBezTo>
                    <a:pt x="237" y="333"/>
                    <a:pt x="237" y="156"/>
                    <a:pt x="177" y="78"/>
                  </a:cubicBezTo>
                </a:path>
              </a:pathLst>
            </a:custGeom>
            <a:solidFill>
              <a:srgbClr val="DBAD78"/>
            </a:solidFill>
            <a:ln>
              <a:noFill/>
            </a:ln>
            <a:effectLst/>
            <a:extLst>
              <a:ext uri="{91240B29-F687-4f45-9708-019B960494DF}">
                <a14:hiddenLine xmlns:a14="http://schemas.microsoft.com/office/drawing/2010/main" xmlns="" w="9525" cap="flat">
                  <a:solidFill>
                    <a:srgbClr val="808080"/>
                  </a:solidFill>
                  <a:bevel/>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endParaRPr lang="en-US" dirty="0"/>
            </a:p>
          </p:txBody>
        </p:sp>
        <p:sp>
          <p:nvSpPr>
            <p:cNvPr id="7" name="Freeform 4"/>
            <p:cNvSpPr>
              <a:spLocks noChangeArrowheads="1"/>
            </p:cNvSpPr>
            <p:nvPr/>
          </p:nvSpPr>
          <p:spPr bwMode="auto">
            <a:xfrm>
              <a:off x="712788" y="4032250"/>
              <a:ext cx="298450" cy="190500"/>
            </a:xfrm>
            <a:custGeom>
              <a:avLst/>
              <a:gdLst>
                <a:gd name="T0" fmla="*/ 727 w 827"/>
                <a:gd name="T1" fmla="*/ 0 h 530"/>
                <a:gd name="T2" fmla="*/ 727 w 827"/>
                <a:gd name="T3" fmla="*/ 0 h 530"/>
                <a:gd name="T4" fmla="*/ 118 w 827"/>
                <a:gd name="T5" fmla="*/ 0 h 530"/>
                <a:gd name="T6" fmla="*/ 0 w 827"/>
                <a:gd name="T7" fmla="*/ 217 h 530"/>
                <a:gd name="T8" fmla="*/ 0 w 827"/>
                <a:gd name="T9" fmla="*/ 255 h 530"/>
                <a:gd name="T10" fmla="*/ 274 w 827"/>
                <a:gd name="T11" fmla="*/ 529 h 530"/>
                <a:gd name="T12" fmla="*/ 549 w 827"/>
                <a:gd name="T13" fmla="*/ 529 h 530"/>
                <a:gd name="T14" fmla="*/ 826 w 827"/>
                <a:gd name="T15" fmla="*/ 255 h 530"/>
                <a:gd name="T16" fmla="*/ 826 w 827"/>
                <a:gd name="T17" fmla="*/ 217 h 530"/>
                <a:gd name="T18" fmla="*/ 727 w 827"/>
                <a:gd name="T19" fmla="*/ 0 h 5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827" h="530">
                  <a:moveTo>
                    <a:pt x="727" y="0"/>
                  </a:moveTo>
                  <a:lnTo>
                    <a:pt x="727" y="0"/>
                  </a:lnTo>
                  <a:cubicBezTo>
                    <a:pt x="118" y="0"/>
                    <a:pt x="118" y="0"/>
                    <a:pt x="118" y="0"/>
                  </a:cubicBezTo>
                  <a:cubicBezTo>
                    <a:pt x="40" y="38"/>
                    <a:pt x="0" y="118"/>
                    <a:pt x="0" y="217"/>
                  </a:cubicBezTo>
                  <a:cubicBezTo>
                    <a:pt x="0" y="255"/>
                    <a:pt x="0" y="255"/>
                    <a:pt x="0" y="255"/>
                  </a:cubicBezTo>
                  <a:cubicBezTo>
                    <a:pt x="0" y="411"/>
                    <a:pt x="138" y="529"/>
                    <a:pt x="274" y="529"/>
                  </a:cubicBezTo>
                  <a:cubicBezTo>
                    <a:pt x="549" y="529"/>
                    <a:pt x="549" y="529"/>
                    <a:pt x="549" y="529"/>
                  </a:cubicBezTo>
                  <a:cubicBezTo>
                    <a:pt x="707" y="529"/>
                    <a:pt x="826" y="411"/>
                    <a:pt x="826" y="255"/>
                  </a:cubicBezTo>
                  <a:cubicBezTo>
                    <a:pt x="826" y="217"/>
                    <a:pt x="826" y="217"/>
                    <a:pt x="826" y="217"/>
                  </a:cubicBezTo>
                  <a:cubicBezTo>
                    <a:pt x="826" y="118"/>
                    <a:pt x="786" y="38"/>
                    <a:pt x="727" y="0"/>
                  </a:cubicBezTo>
                </a:path>
              </a:pathLst>
            </a:custGeom>
            <a:solidFill>
              <a:srgbClr val="E8BD87"/>
            </a:solidFill>
            <a:ln>
              <a:noFill/>
            </a:ln>
            <a:effectLst/>
            <a:extLst>
              <a:ext uri="{91240B29-F687-4f45-9708-019B960494DF}">
                <a14:hiddenLine xmlns:a14="http://schemas.microsoft.com/office/drawing/2010/main" xmlns="" w="9525" cap="flat">
                  <a:solidFill>
                    <a:srgbClr val="808080"/>
                  </a:solidFill>
                  <a:bevel/>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endParaRPr lang="en-US" dirty="0"/>
            </a:p>
          </p:txBody>
        </p:sp>
        <p:sp>
          <p:nvSpPr>
            <p:cNvPr id="8" name="Freeform 5"/>
            <p:cNvSpPr>
              <a:spLocks noChangeArrowheads="1"/>
            </p:cNvSpPr>
            <p:nvPr/>
          </p:nvSpPr>
          <p:spPr bwMode="auto">
            <a:xfrm>
              <a:off x="2155825" y="2547938"/>
              <a:ext cx="239713" cy="1484312"/>
            </a:xfrm>
            <a:custGeom>
              <a:avLst/>
              <a:gdLst>
                <a:gd name="T0" fmla="*/ 0 w 668"/>
                <a:gd name="T1" fmla="*/ 4124 h 4125"/>
                <a:gd name="T2" fmla="*/ 667 w 668"/>
                <a:gd name="T3" fmla="*/ 4124 h 4125"/>
                <a:gd name="T4" fmla="*/ 667 w 668"/>
                <a:gd name="T5" fmla="*/ 0 h 4125"/>
                <a:gd name="T6" fmla="*/ 0 w 668"/>
                <a:gd name="T7" fmla="*/ 0 h 4125"/>
                <a:gd name="T8" fmla="*/ 0 w 668"/>
                <a:gd name="T9" fmla="*/ 4124 h 4125"/>
              </a:gdLst>
              <a:ahLst/>
              <a:cxnLst>
                <a:cxn ang="0">
                  <a:pos x="T0" y="T1"/>
                </a:cxn>
                <a:cxn ang="0">
                  <a:pos x="T2" y="T3"/>
                </a:cxn>
                <a:cxn ang="0">
                  <a:pos x="T4" y="T5"/>
                </a:cxn>
                <a:cxn ang="0">
                  <a:pos x="T6" y="T7"/>
                </a:cxn>
                <a:cxn ang="0">
                  <a:pos x="T8" y="T9"/>
                </a:cxn>
              </a:cxnLst>
              <a:rect l="0" t="0" r="r" b="b"/>
              <a:pathLst>
                <a:path w="668" h="4125">
                  <a:moveTo>
                    <a:pt x="0" y="4124"/>
                  </a:moveTo>
                  <a:lnTo>
                    <a:pt x="667" y="4124"/>
                  </a:lnTo>
                  <a:lnTo>
                    <a:pt x="667" y="0"/>
                  </a:lnTo>
                  <a:lnTo>
                    <a:pt x="0" y="0"/>
                  </a:lnTo>
                  <a:lnTo>
                    <a:pt x="0" y="4124"/>
                  </a:lnTo>
                </a:path>
              </a:pathLst>
            </a:custGeom>
            <a:solidFill>
              <a:srgbClr val="1B2633"/>
            </a:solidFill>
            <a:ln>
              <a:noFill/>
            </a:ln>
            <a:effectLst/>
            <a:extLst>
              <a:ext uri="{91240B29-F687-4f45-9708-019B960494DF}">
                <a14:hiddenLine xmlns:a14="http://schemas.microsoft.com/office/drawing/2010/main" xmlns="" w="9525" cap="flat">
                  <a:solidFill>
                    <a:srgbClr val="808080"/>
                  </a:solidFill>
                  <a:bevel/>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endParaRPr lang="en-US" dirty="0"/>
            </a:p>
          </p:txBody>
        </p:sp>
        <p:sp>
          <p:nvSpPr>
            <p:cNvPr id="9" name="Freeform 6"/>
            <p:cNvSpPr>
              <a:spLocks noChangeArrowheads="1"/>
            </p:cNvSpPr>
            <p:nvPr/>
          </p:nvSpPr>
          <p:spPr bwMode="auto">
            <a:xfrm>
              <a:off x="1052513" y="3671888"/>
              <a:ext cx="1060450" cy="2276475"/>
            </a:xfrm>
            <a:custGeom>
              <a:avLst/>
              <a:gdLst>
                <a:gd name="T0" fmla="*/ 2946 w 2947"/>
                <a:gd name="T1" fmla="*/ 0 h 6324"/>
                <a:gd name="T2" fmla="*/ 2946 w 2947"/>
                <a:gd name="T3" fmla="*/ 0 h 6324"/>
                <a:gd name="T4" fmla="*/ 2827 w 2947"/>
                <a:gd name="T5" fmla="*/ 6323 h 6324"/>
                <a:gd name="T6" fmla="*/ 1591 w 2947"/>
                <a:gd name="T7" fmla="*/ 6323 h 6324"/>
                <a:gd name="T8" fmla="*/ 1591 w 2947"/>
                <a:gd name="T9" fmla="*/ 1768 h 6324"/>
                <a:gd name="T10" fmla="*/ 1493 w 2947"/>
                <a:gd name="T11" fmla="*/ 1669 h 6324"/>
                <a:gd name="T12" fmla="*/ 1415 w 2947"/>
                <a:gd name="T13" fmla="*/ 1768 h 6324"/>
                <a:gd name="T14" fmla="*/ 1415 w 2947"/>
                <a:gd name="T15" fmla="*/ 6323 h 6324"/>
                <a:gd name="T16" fmla="*/ 118 w 2947"/>
                <a:gd name="T17" fmla="*/ 6323 h 6324"/>
                <a:gd name="T18" fmla="*/ 0 w 2947"/>
                <a:gd name="T19" fmla="*/ 20 h 6324"/>
                <a:gd name="T20" fmla="*/ 2946 w 2947"/>
                <a:gd name="T21" fmla="*/ 0 h 63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947" h="6324">
                  <a:moveTo>
                    <a:pt x="2946" y="0"/>
                  </a:moveTo>
                  <a:lnTo>
                    <a:pt x="2946" y="0"/>
                  </a:lnTo>
                  <a:cubicBezTo>
                    <a:pt x="2827" y="6323"/>
                    <a:pt x="2827" y="6323"/>
                    <a:pt x="2827" y="6323"/>
                  </a:cubicBezTo>
                  <a:cubicBezTo>
                    <a:pt x="1591" y="6323"/>
                    <a:pt x="1591" y="6323"/>
                    <a:pt x="1591" y="6323"/>
                  </a:cubicBezTo>
                  <a:cubicBezTo>
                    <a:pt x="1591" y="1768"/>
                    <a:pt x="1591" y="1768"/>
                    <a:pt x="1591" y="1768"/>
                  </a:cubicBezTo>
                  <a:cubicBezTo>
                    <a:pt x="1591" y="1708"/>
                    <a:pt x="1551" y="1669"/>
                    <a:pt x="1493" y="1669"/>
                  </a:cubicBezTo>
                  <a:cubicBezTo>
                    <a:pt x="1455" y="1669"/>
                    <a:pt x="1415" y="1708"/>
                    <a:pt x="1415" y="1768"/>
                  </a:cubicBezTo>
                  <a:cubicBezTo>
                    <a:pt x="1415" y="6323"/>
                    <a:pt x="1415" y="6323"/>
                    <a:pt x="1415" y="6323"/>
                  </a:cubicBezTo>
                  <a:cubicBezTo>
                    <a:pt x="118" y="6323"/>
                    <a:pt x="118" y="6323"/>
                    <a:pt x="118" y="6323"/>
                  </a:cubicBezTo>
                  <a:cubicBezTo>
                    <a:pt x="0" y="20"/>
                    <a:pt x="0" y="20"/>
                    <a:pt x="0" y="20"/>
                  </a:cubicBezTo>
                  <a:lnTo>
                    <a:pt x="2946" y="0"/>
                  </a:lnTo>
                </a:path>
              </a:pathLst>
            </a:custGeom>
            <a:solidFill>
              <a:srgbClr val="1D1C1A"/>
            </a:solidFill>
            <a:ln>
              <a:noFill/>
            </a:ln>
            <a:effectLst/>
            <a:extLst>
              <a:ext uri="{91240B29-F687-4f45-9708-019B960494DF}">
                <a14:hiddenLine xmlns:a14="http://schemas.microsoft.com/office/drawing/2010/main" xmlns="" w="9525" cap="flat">
                  <a:solidFill>
                    <a:srgbClr val="808080"/>
                  </a:solidFill>
                  <a:bevel/>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endParaRPr lang="en-US" dirty="0"/>
            </a:p>
          </p:txBody>
        </p:sp>
        <p:sp>
          <p:nvSpPr>
            <p:cNvPr id="10" name="Freeform 7"/>
            <p:cNvSpPr>
              <a:spLocks noChangeArrowheads="1"/>
            </p:cNvSpPr>
            <p:nvPr/>
          </p:nvSpPr>
          <p:spPr bwMode="auto">
            <a:xfrm>
              <a:off x="1625600" y="5715000"/>
              <a:ext cx="593725" cy="233363"/>
            </a:xfrm>
            <a:custGeom>
              <a:avLst/>
              <a:gdLst>
                <a:gd name="T0" fmla="*/ 0 w 1650"/>
                <a:gd name="T1" fmla="*/ 648 h 649"/>
                <a:gd name="T2" fmla="*/ 0 w 1650"/>
                <a:gd name="T3" fmla="*/ 648 h 649"/>
                <a:gd name="T4" fmla="*/ 1060 w 1650"/>
                <a:gd name="T5" fmla="*/ 58 h 649"/>
                <a:gd name="T6" fmla="*/ 1611 w 1650"/>
                <a:gd name="T7" fmla="*/ 648 h 649"/>
                <a:gd name="T8" fmla="*/ 0 w 1650"/>
                <a:gd name="T9" fmla="*/ 648 h 649"/>
              </a:gdLst>
              <a:ahLst/>
              <a:cxnLst>
                <a:cxn ang="0">
                  <a:pos x="T0" y="T1"/>
                </a:cxn>
                <a:cxn ang="0">
                  <a:pos x="T2" y="T3"/>
                </a:cxn>
                <a:cxn ang="0">
                  <a:pos x="T4" y="T5"/>
                </a:cxn>
                <a:cxn ang="0">
                  <a:pos x="T6" y="T7"/>
                </a:cxn>
                <a:cxn ang="0">
                  <a:pos x="T8" y="T9"/>
                </a:cxn>
              </a:cxnLst>
              <a:rect l="0" t="0" r="r" b="b"/>
              <a:pathLst>
                <a:path w="1650" h="649">
                  <a:moveTo>
                    <a:pt x="0" y="648"/>
                  </a:moveTo>
                  <a:lnTo>
                    <a:pt x="0" y="648"/>
                  </a:lnTo>
                  <a:cubicBezTo>
                    <a:pt x="0" y="0"/>
                    <a:pt x="629" y="58"/>
                    <a:pt x="1060" y="58"/>
                  </a:cubicBezTo>
                  <a:cubicBezTo>
                    <a:pt x="1493" y="58"/>
                    <a:pt x="1649" y="255"/>
                    <a:pt x="1611" y="648"/>
                  </a:cubicBezTo>
                  <a:lnTo>
                    <a:pt x="0" y="648"/>
                  </a:lnTo>
                </a:path>
              </a:pathLst>
            </a:custGeom>
            <a:solidFill>
              <a:srgbClr val="1B2633"/>
            </a:solidFill>
            <a:ln>
              <a:noFill/>
            </a:ln>
            <a:effectLst/>
            <a:extLst>
              <a:ext uri="{91240B29-F687-4f45-9708-019B960494DF}">
                <a14:hiddenLine xmlns:a14="http://schemas.microsoft.com/office/drawing/2010/main" xmlns="" w="9525" cap="flat">
                  <a:solidFill>
                    <a:srgbClr val="808080"/>
                  </a:solidFill>
                  <a:bevel/>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endParaRPr lang="en-US" dirty="0"/>
            </a:p>
          </p:txBody>
        </p:sp>
        <p:sp>
          <p:nvSpPr>
            <p:cNvPr id="11" name="Freeform 8"/>
            <p:cNvSpPr>
              <a:spLocks noChangeArrowheads="1"/>
            </p:cNvSpPr>
            <p:nvPr/>
          </p:nvSpPr>
          <p:spPr bwMode="auto">
            <a:xfrm>
              <a:off x="946150" y="5715000"/>
              <a:ext cx="595313" cy="233363"/>
            </a:xfrm>
            <a:custGeom>
              <a:avLst/>
              <a:gdLst>
                <a:gd name="T0" fmla="*/ 1652 w 1653"/>
                <a:gd name="T1" fmla="*/ 648 h 649"/>
                <a:gd name="T2" fmla="*/ 1652 w 1653"/>
                <a:gd name="T3" fmla="*/ 648 h 649"/>
                <a:gd name="T4" fmla="*/ 589 w 1653"/>
                <a:gd name="T5" fmla="*/ 58 h 649"/>
                <a:gd name="T6" fmla="*/ 40 w 1653"/>
                <a:gd name="T7" fmla="*/ 648 h 649"/>
                <a:gd name="T8" fmla="*/ 1652 w 1653"/>
                <a:gd name="T9" fmla="*/ 648 h 649"/>
              </a:gdLst>
              <a:ahLst/>
              <a:cxnLst>
                <a:cxn ang="0">
                  <a:pos x="T0" y="T1"/>
                </a:cxn>
                <a:cxn ang="0">
                  <a:pos x="T2" y="T3"/>
                </a:cxn>
                <a:cxn ang="0">
                  <a:pos x="T4" y="T5"/>
                </a:cxn>
                <a:cxn ang="0">
                  <a:pos x="T6" y="T7"/>
                </a:cxn>
                <a:cxn ang="0">
                  <a:pos x="T8" y="T9"/>
                </a:cxn>
              </a:cxnLst>
              <a:rect l="0" t="0" r="r" b="b"/>
              <a:pathLst>
                <a:path w="1653" h="649">
                  <a:moveTo>
                    <a:pt x="1652" y="648"/>
                  </a:moveTo>
                  <a:lnTo>
                    <a:pt x="1652" y="648"/>
                  </a:lnTo>
                  <a:cubicBezTo>
                    <a:pt x="1652" y="0"/>
                    <a:pt x="1002" y="58"/>
                    <a:pt x="589" y="58"/>
                  </a:cubicBezTo>
                  <a:cubicBezTo>
                    <a:pt x="159" y="58"/>
                    <a:pt x="0" y="255"/>
                    <a:pt x="40" y="648"/>
                  </a:cubicBezTo>
                  <a:lnTo>
                    <a:pt x="1652" y="648"/>
                  </a:lnTo>
                </a:path>
              </a:pathLst>
            </a:custGeom>
            <a:solidFill>
              <a:srgbClr val="1B2633"/>
            </a:solidFill>
            <a:ln>
              <a:noFill/>
            </a:ln>
            <a:effectLst/>
            <a:extLst>
              <a:ext uri="{91240B29-F687-4f45-9708-019B960494DF}">
                <a14:hiddenLine xmlns:a14="http://schemas.microsoft.com/office/drawing/2010/main" xmlns="" w="9525" cap="flat">
                  <a:solidFill>
                    <a:srgbClr val="808080"/>
                  </a:solidFill>
                  <a:bevel/>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endParaRPr lang="en-US" dirty="0"/>
            </a:p>
          </p:txBody>
        </p:sp>
        <p:sp>
          <p:nvSpPr>
            <p:cNvPr id="12" name="Freeform 9"/>
            <p:cNvSpPr>
              <a:spLocks noChangeArrowheads="1"/>
            </p:cNvSpPr>
            <p:nvPr/>
          </p:nvSpPr>
          <p:spPr bwMode="auto">
            <a:xfrm>
              <a:off x="749300" y="2273300"/>
              <a:ext cx="1647825" cy="1766888"/>
            </a:xfrm>
            <a:custGeom>
              <a:avLst/>
              <a:gdLst>
                <a:gd name="T0" fmla="*/ 746 w 4576"/>
                <a:gd name="T1" fmla="*/ 4907 h 4908"/>
                <a:gd name="T2" fmla="*/ 746 w 4576"/>
                <a:gd name="T3" fmla="*/ 4907 h 4908"/>
                <a:gd name="T4" fmla="*/ 746 w 4576"/>
                <a:gd name="T5" fmla="*/ 1491 h 4908"/>
                <a:gd name="T6" fmla="*/ 0 w 4576"/>
                <a:gd name="T7" fmla="*/ 765 h 4908"/>
                <a:gd name="T8" fmla="*/ 1513 w 4576"/>
                <a:gd name="T9" fmla="*/ 0 h 4908"/>
                <a:gd name="T10" fmla="*/ 3180 w 4576"/>
                <a:gd name="T11" fmla="*/ 0 h 4908"/>
                <a:gd name="T12" fmla="*/ 4575 w 4576"/>
                <a:gd name="T13" fmla="*/ 803 h 4908"/>
                <a:gd name="T14" fmla="*/ 3870 w 4576"/>
                <a:gd name="T15" fmla="*/ 1649 h 4908"/>
                <a:gd name="T16" fmla="*/ 3870 w 4576"/>
                <a:gd name="T17" fmla="*/ 4907 h 4908"/>
                <a:gd name="T18" fmla="*/ 746 w 4576"/>
                <a:gd name="T19" fmla="*/ 4907 h 490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576" h="4908">
                  <a:moveTo>
                    <a:pt x="746" y="4907"/>
                  </a:moveTo>
                  <a:lnTo>
                    <a:pt x="746" y="4907"/>
                  </a:lnTo>
                  <a:cubicBezTo>
                    <a:pt x="746" y="1491"/>
                    <a:pt x="746" y="1491"/>
                    <a:pt x="746" y="1491"/>
                  </a:cubicBezTo>
                  <a:cubicBezTo>
                    <a:pt x="0" y="765"/>
                    <a:pt x="0" y="765"/>
                    <a:pt x="0" y="765"/>
                  </a:cubicBezTo>
                  <a:cubicBezTo>
                    <a:pt x="237" y="136"/>
                    <a:pt x="766" y="0"/>
                    <a:pt x="1513" y="0"/>
                  </a:cubicBezTo>
                  <a:cubicBezTo>
                    <a:pt x="3180" y="0"/>
                    <a:pt x="3180" y="0"/>
                    <a:pt x="3180" y="0"/>
                  </a:cubicBezTo>
                  <a:cubicBezTo>
                    <a:pt x="3671" y="0"/>
                    <a:pt x="4575" y="234"/>
                    <a:pt x="4575" y="803"/>
                  </a:cubicBezTo>
                  <a:cubicBezTo>
                    <a:pt x="3870" y="1649"/>
                    <a:pt x="3870" y="1649"/>
                    <a:pt x="3870" y="1649"/>
                  </a:cubicBezTo>
                  <a:cubicBezTo>
                    <a:pt x="3870" y="4907"/>
                    <a:pt x="3870" y="4907"/>
                    <a:pt x="3870" y="4907"/>
                  </a:cubicBezTo>
                  <a:lnTo>
                    <a:pt x="746" y="4907"/>
                  </a:lnTo>
                </a:path>
              </a:pathLst>
            </a:custGeom>
            <a:solidFill>
              <a:srgbClr val="2D3D49"/>
            </a:solidFill>
            <a:ln>
              <a:noFill/>
            </a:ln>
            <a:effectLst/>
            <a:extLst>
              <a:ext uri="{91240B29-F687-4f45-9708-019B960494DF}">
                <a14:hiddenLine xmlns:a14="http://schemas.microsoft.com/office/drawing/2010/main" xmlns="" w="9525" cap="flat">
                  <a:solidFill>
                    <a:srgbClr val="808080"/>
                  </a:solidFill>
                  <a:bevel/>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endParaRPr lang="en-US" dirty="0"/>
            </a:p>
          </p:txBody>
        </p:sp>
        <p:sp>
          <p:nvSpPr>
            <p:cNvPr id="13" name="Freeform 10"/>
            <p:cNvSpPr>
              <a:spLocks noChangeArrowheads="1"/>
            </p:cNvSpPr>
            <p:nvPr/>
          </p:nvSpPr>
          <p:spPr bwMode="auto">
            <a:xfrm>
              <a:off x="1314450" y="2273300"/>
              <a:ext cx="565150" cy="1209675"/>
            </a:xfrm>
            <a:custGeom>
              <a:avLst/>
              <a:gdLst>
                <a:gd name="T0" fmla="*/ 0 w 1572"/>
                <a:gd name="T1" fmla="*/ 0 h 3359"/>
                <a:gd name="T2" fmla="*/ 1571 w 1572"/>
                <a:gd name="T3" fmla="*/ 0 h 3359"/>
                <a:gd name="T4" fmla="*/ 1571 w 1572"/>
                <a:gd name="T5" fmla="*/ 254 h 3359"/>
                <a:gd name="T6" fmla="*/ 786 w 1572"/>
                <a:gd name="T7" fmla="*/ 3358 h 3359"/>
                <a:gd name="T8" fmla="*/ 0 w 1572"/>
                <a:gd name="T9" fmla="*/ 254 h 3359"/>
                <a:gd name="T10" fmla="*/ 0 w 1572"/>
                <a:gd name="T11" fmla="*/ 0 h 3359"/>
              </a:gdLst>
              <a:ahLst/>
              <a:cxnLst>
                <a:cxn ang="0">
                  <a:pos x="T0" y="T1"/>
                </a:cxn>
                <a:cxn ang="0">
                  <a:pos x="T2" y="T3"/>
                </a:cxn>
                <a:cxn ang="0">
                  <a:pos x="T4" y="T5"/>
                </a:cxn>
                <a:cxn ang="0">
                  <a:pos x="T6" y="T7"/>
                </a:cxn>
                <a:cxn ang="0">
                  <a:pos x="T8" y="T9"/>
                </a:cxn>
                <a:cxn ang="0">
                  <a:pos x="T10" y="T11"/>
                </a:cxn>
              </a:cxnLst>
              <a:rect l="0" t="0" r="r" b="b"/>
              <a:pathLst>
                <a:path w="1572" h="3359">
                  <a:moveTo>
                    <a:pt x="0" y="0"/>
                  </a:moveTo>
                  <a:lnTo>
                    <a:pt x="1571" y="0"/>
                  </a:lnTo>
                  <a:lnTo>
                    <a:pt x="1571" y="254"/>
                  </a:lnTo>
                  <a:lnTo>
                    <a:pt x="786" y="3358"/>
                  </a:lnTo>
                  <a:lnTo>
                    <a:pt x="0" y="254"/>
                  </a:lnTo>
                  <a:lnTo>
                    <a:pt x="0" y="0"/>
                  </a:lnTo>
                </a:path>
              </a:pathLst>
            </a:custGeom>
            <a:solidFill>
              <a:srgbClr val="FFFFFF"/>
            </a:solidFill>
            <a:ln>
              <a:noFill/>
            </a:ln>
            <a:effectLst/>
            <a:extLst>
              <a:ext uri="{91240B29-F687-4f45-9708-019B960494DF}">
                <a14:hiddenLine xmlns:a14="http://schemas.microsoft.com/office/drawing/2010/main" xmlns="" w="9525" cap="flat">
                  <a:solidFill>
                    <a:srgbClr val="808080"/>
                  </a:solidFill>
                  <a:bevel/>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endParaRPr lang="en-US" dirty="0"/>
            </a:p>
          </p:txBody>
        </p:sp>
        <p:sp>
          <p:nvSpPr>
            <p:cNvPr id="14" name="Freeform 11"/>
            <p:cNvSpPr>
              <a:spLocks noChangeArrowheads="1"/>
            </p:cNvSpPr>
            <p:nvPr/>
          </p:nvSpPr>
          <p:spPr bwMode="auto">
            <a:xfrm>
              <a:off x="1484313" y="2386013"/>
              <a:ext cx="212725" cy="106362"/>
            </a:xfrm>
            <a:custGeom>
              <a:avLst/>
              <a:gdLst>
                <a:gd name="T0" fmla="*/ 159 w 590"/>
                <a:gd name="T1" fmla="*/ 295 h 296"/>
                <a:gd name="T2" fmla="*/ 433 w 590"/>
                <a:gd name="T3" fmla="*/ 295 h 296"/>
                <a:gd name="T4" fmla="*/ 589 w 590"/>
                <a:gd name="T5" fmla="*/ 0 h 296"/>
                <a:gd name="T6" fmla="*/ 0 w 590"/>
                <a:gd name="T7" fmla="*/ 0 h 296"/>
                <a:gd name="T8" fmla="*/ 159 w 590"/>
                <a:gd name="T9" fmla="*/ 295 h 296"/>
              </a:gdLst>
              <a:ahLst/>
              <a:cxnLst>
                <a:cxn ang="0">
                  <a:pos x="T0" y="T1"/>
                </a:cxn>
                <a:cxn ang="0">
                  <a:pos x="T2" y="T3"/>
                </a:cxn>
                <a:cxn ang="0">
                  <a:pos x="T4" y="T5"/>
                </a:cxn>
                <a:cxn ang="0">
                  <a:pos x="T6" y="T7"/>
                </a:cxn>
                <a:cxn ang="0">
                  <a:pos x="T8" y="T9"/>
                </a:cxn>
              </a:cxnLst>
              <a:rect l="0" t="0" r="r" b="b"/>
              <a:pathLst>
                <a:path w="590" h="296">
                  <a:moveTo>
                    <a:pt x="159" y="295"/>
                  </a:moveTo>
                  <a:lnTo>
                    <a:pt x="433" y="295"/>
                  </a:lnTo>
                  <a:lnTo>
                    <a:pt x="589" y="0"/>
                  </a:lnTo>
                  <a:lnTo>
                    <a:pt x="0" y="0"/>
                  </a:lnTo>
                  <a:lnTo>
                    <a:pt x="159" y="295"/>
                  </a:lnTo>
                </a:path>
              </a:pathLst>
            </a:custGeom>
            <a:solidFill>
              <a:srgbClr val="1D1C1A"/>
            </a:solidFill>
            <a:ln>
              <a:noFill/>
            </a:ln>
            <a:effectLst/>
            <a:extLst>
              <a:ext uri="{91240B29-F687-4f45-9708-019B960494DF}">
                <a14:hiddenLine xmlns:a14="http://schemas.microsoft.com/office/drawing/2010/main" xmlns="" w="9525" cap="flat">
                  <a:solidFill>
                    <a:srgbClr val="808080"/>
                  </a:solidFill>
                  <a:bevel/>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endParaRPr lang="en-US" dirty="0"/>
            </a:p>
          </p:txBody>
        </p:sp>
        <p:sp>
          <p:nvSpPr>
            <p:cNvPr id="15" name="Freeform 12"/>
            <p:cNvSpPr>
              <a:spLocks noChangeArrowheads="1"/>
            </p:cNvSpPr>
            <p:nvPr/>
          </p:nvSpPr>
          <p:spPr bwMode="auto">
            <a:xfrm>
              <a:off x="1377950" y="1593850"/>
              <a:ext cx="431800" cy="827088"/>
            </a:xfrm>
            <a:custGeom>
              <a:avLst/>
              <a:gdLst>
                <a:gd name="T0" fmla="*/ 0 w 1199"/>
                <a:gd name="T1" fmla="*/ 1944 h 2297"/>
                <a:gd name="T2" fmla="*/ 0 w 1199"/>
                <a:gd name="T3" fmla="*/ 1944 h 2297"/>
                <a:gd name="T4" fmla="*/ 589 w 1199"/>
                <a:gd name="T5" fmla="*/ 2296 h 2297"/>
                <a:gd name="T6" fmla="*/ 1198 w 1199"/>
                <a:gd name="T7" fmla="*/ 1924 h 2297"/>
                <a:gd name="T8" fmla="*/ 1198 w 1199"/>
                <a:gd name="T9" fmla="*/ 0 h 2297"/>
                <a:gd name="T10" fmla="*/ 0 w 1199"/>
                <a:gd name="T11" fmla="*/ 0 h 2297"/>
                <a:gd name="T12" fmla="*/ 0 w 1199"/>
                <a:gd name="T13" fmla="*/ 1944 h 2297"/>
              </a:gdLst>
              <a:ahLst/>
              <a:cxnLst>
                <a:cxn ang="0">
                  <a:pos x="T0" y="T1"/>
                </a:cxn>
                <a:cxn ang="0">
                  <a:pos x="T2" y="T3"/>
                </a:cxn>
                <a:cxn ang="0">
                  <a:pos x="T4" y="T5"/>
                </a:cxn>
                <a:cxn ang="0">
                  <a:pos x="T6" y="T7"/>
                </a:cxn>
                <a:cxn ang="0">
                  <a:pos x="T8" y="T9"/>
                </a:cxn>
                <a:cxn ang="0">
                  <a:pos x="T10" y="T11"/>
                </a:cxn>
                <a:cxn ang="0">
                  <a:pos x="T12" y="T13"/>
                </a:cxn>
              </a:cxnLst>
              <a:rect l="0" t="0" r="r" b="b"/>
              <a:pathLst>
                <a:path w="1199" h="2297">
                  <a:moveTo>
                    <a:pt x="0" y="1944"/>
                  </a:moveTo>
                  <a:lnTo>
                    <a:pt x="0" y="1944"/>
                  </a:lnTo>
                  <a:cubicBezTo>
                    <a:pt x="0" y="1944"/>
                    <a:pt x="294" y="2296"/>
                    <a:pt x="589" y="2296"/>
                  </a:cubicBezTo>
                  <a:cubicBezTo>
                    <a:pt x="903" y="2296"/>
                    <a:pt x="1198" y="1924"/>
                    <a:pt x="1198" y="1924"/>
                  </a:cubicBezTo>
                  <a:cubicBezTo>
                    <a:pt x="1198" y="1216"/>
                    <a:pt x="1198" y="0"/>
                    <a:pt x="1198" y="0"/>
                  </a:cubicBezTo>
                  <a:cubicBezTo>
                    <a:pt x="0" y="0"/>
                    <a:pt x="0" y="0"/>
                    <a:pt x="0" y="0"/>
                  </a:cubicBezTo>
                  <a:cubicBezTo>
                    <a:pt x="0" y="0"/>
                    <a:pt x="0" y="1138"/>
                    <a:pt x="0" y="1944"/>
                  </a:cubicBezTo>
                </a:path>
              </a:pathLst>
            </a:custGeom>
            <a:solidFill>
              <a:srgbClr val="DBAD78"/>
            </a:solidFill>
            <a:ln>
              <a:noFill/>
            </a:ln>
            <a:effectLst/>
            <a:extLst>
              <a:ext uri="{91240B29-F687-4f45-9708-019B960494DF}">
                <a14:hiddenLine xmlns:a14="http://schemas.microsoft.com/office/drawing/2010/main" xmlns="" w="9525" cap="flat">
                  <a:solidFill>
                    <a:srgbClr val="808080"/>
                  </a:solidFill>
                  <a:bevel/>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endParaRPr lang="en-US" dirty="0"/>
            </a:p>
          </p:txBody>
        </p:sp>
        <p:sp>
          <p:nvSpPr>
            <p:cNvPr id="16" name="Freeform 13"/>
            <p:cNvSpPr>
              <a:spLocks noChangeArrowheads="1"/>
            </p:cNvSpPr>
            <p:nvPr/>
          </p:nvSpPr>
          <p:spPr bwMode="auto">
            <a:xfrm>
              <a:off x="1031875" y="1008063"/>
              <a:ext cx="1131888" cy="1181100"/>
            </a:xfrm>
            <a:custGeom>
              <a:avLst/>
              <a:gdLst>
                <a:gd name="T0" fmla="*/ 176 w 3143"/>
                <a:gd name="T1" fmla="*/ 1473 h 3279"/>
                <a:gd name="T2" fmla="*/ 176 w 3143"/>
                <a:gd name="T3" fmla="*/ 1473 h 3279"/>
                <a:gd name="T4" fmla="*/ 236 w 3143"/>
                <a:gd name="T5" fmla="*/ 1473 h 3279"/>
                <a:gd name="T6" fmla="*/ 1571 w 3143"/>
                <a:gd name="T7" fmla="*/ 0 h 3279"/>
                <a:gd name="T8" fmla="*/ 2905 w 3143"/>
                <a:gd name="T9" fmla="*/ 1473 h 3279"/>
                <a:gd name="T10" fmla="*/ 2966 w 3143"/>
                <a:gd name="T11" fmla="*/ 1473 h 3279"/>
                <a:gd name="T12" fmla="*/ 3102 w 3143"/>
                <a:gd name="T13" fmla="*/ 1923 h 3279"/>
                <a:gd name="T14" fmla="*/ 2807 w 3143"/>
                <a:gd name="T15" fmla="*/ 2276 h 3279"/>
                <a:gd name="T16" fmla="*/ 2749 w 3143"/>
                <a:gd name="T17" fmla="*/ 2258 h 3279"/>
                <a:gd name="T18" fmla="*/ 1571 w 3143"/>
                <a:gd name="T19" fmla="*/ 3278 h 3279"/>
                <a:gd name="T20" fmla="*/ 392 w 3143"/>
                <a:gd name="T21" fmla="*/ 2258 h 3279"/>
                <a:gd name="T22" fmla="*/ 334 w 3143"/>
                <a:gd name="T23" fmla="*/ 2276 h 3279"/>
                <a:gd name="T24" fmla="*/ 38 w 3143"/>
                <a:gd name="T25" fmla="*/ 1923 h 3279"/>
                <a:gd name="T26" fmla="*/ 176 w 3143"/>
                <a:gd name="T27" fmla="*/ 1473 h 327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3143" h="3279">
                  <a:moveTo>
                    <a:pt x="176" y="1473"/>
                  </a:moveTo>
                  <a:lnTo>
                    <a:pt x="176" y="1473"/>
                  </a:lnTo>
                  <a:cubicBezTo>
                    <a:pt x="196" y="1473"/>
                    <a:pt x="216" y="1473"/>
                    <a:pt x="236" y="1473"/>
                  </a:cubicBezTo>
                  <a:cubicBezTo>
                    <a:pt x="254" y="705"/>
                    <a:pt x="785" y="0"/>
                    <a:pt x="1571" y="0"/>
                  </a:cubicBezTo>
                  <a:cubicBezTo>
                    <a:pt x="2356" y="0"/>
                    <a:pt x="2885" y="705"/>
                    <a:pt x="2905" y="1473"/>
                  </a:cubicBezTo>
                  <a:cubicBezTo>
                    <a:pt x="2926" y="1473"/>
                    <a:pt x="2946" y="1473"/>
                    <a:pt x="2966" y="1473"/>
                  </a:cubicBezTo>
                  <a:cubicBezTo>
                    <a:pt x="3084" y="1511"/>
                    <a:pt x="3142" y="1707"/>
                    <a:pt x="3102" y="1923"/>
                  </a:cubicBezTo>
                  <a:cubicBezTo>
                    <a:pt x="3064" y="2140"/>
                    <a:pt x="2926" y="2296"/>
                    <a:pt x="2807" y="2276"/>
                  </a:cubicBezTo>
                  <a:cubicBezTo>
                    <a:pt x="2787" y="2276"/>
                    <a:pt x="2769" y="2258"/>
                    <a:pt x="2749" y="2258"/>
                  </a:cubicBezTo>
                  <a:cubicBezTo>
                    <a:pt x="2533" y="2827"/>
                    <a:pt x="2062" y="3278"/>
                    <a:pt x="1571" y="3278"/>
                  </a:cubicBezTo>
                  <a:cubicBezTo>
                    <a:pt x="1080" y="3278"/>
                    <a:pt x="629" y="2827"/>
                    <a:pt x="392" y="2258"/>
                  </a:cubicBezTo>
                  <a:cubicBezTo>
                    <a:pt x="372" y="2258"/>
                    <a:pt x="352" y="2276"/>
                    <a:pt x="334" y="2276"/>
                  </a:cubicBezTo>
                  <a:cubicBezTo>
                    <a:pt x="216" y="2296"/>
                    <a:pt x="78" y="2140"/>
                    <a:pt x="38" y="1923"/>
                  </a:cubicBezTo>
                  <a:cubicBezTo>
                    <a:pt x="0" y="1707"/>
                    <a:pt x="58" y="1511"/>
                    <a:pt x="176" y="1473"/>
                  </a:cubicBezTo>
                </a:path>
              </a:pathLst>
            </a:custGeom>
            <a:solidFill>
              <a:srgbClr val="E8BD87"/>
            </a:solidFill>
            <a:ln>
              <a:noFill/>
            </a:ln>
            <a:effectLst/>
            <a:extLst>
              <a:ext uri="{91240B29-F687-4f45-9708-019B960494DF}">
                <a14:hiddenLine xmlns:a14="http://schemas.microsoft.com/office/drawing/2010/main" xmlns="" w="9525" cap="flat">
                  <a:solidFill>
                    <a:srgbClr val="808080"/>
                  </a:solidFill>
                  <a:bevel/>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endParaRPr lang="en-US" dirty="0"/>
            </a:p>
          </p:txBody>
        </p:sp>
        <p:sp>
          <p:nvSpPr>
            <p:cNvPr id="17" name="Freeform 14"/>
            <p:cNvSpPr>
              <a:spLocks noChangeArrowheads="1"/>
            </p:cNvSpPr>
            <p:nvPr/>
          </p:nvSpPr>
          <p:spPr bwMode="auto">
            <a:xfrm>
              <a:off x="812800" y="752475"/>
              <a:ext cx="1358900" cy="841375"/>
            </a:xfrm>
            <a:custGeom>
              <a:avLst/>
              <a:gdLst>
                <a:gd name="T0" fmla="*/ 3457 w 3773"/>
                <a:gd name="T1" fmla="*/ 2337 h 2338"/>
                <a:gd name="T2" fmla="*/ 3457 w 3773"/>
                <a:gd name="T3" fmla="*/ 2337 h 2338"/>
                <a:gd name="T4" fmla="*/ 2946 w 3773"/>
                <a:gd name="T5" fmla="*/ 766 h 2338"/>
                <a:gd name="T6" fmla="*/ 884 w 3773"/>
                <a:gd name="T7" fmla="*/ 2337 h 2338"/>
                <a:gd name="T8" fmla="*/ 1101 w 3773"/>
                <a:gd name="T9" fmla="*/ 1846 h 2338"/>
                <a:gd name="T10" fmla="*/ 2946 w 3773"/>
                <a:gd name="T11" fmla="*/ 1473 h 2338"/>
                <a:gd name="T12" fmla="*/ 3457 w 3773"/>
                <a:gd name="T13" fmla="*/ 2337 h 2338"/>
              </a:gdLst>
              <a:ahLst/>
              <a:cxnLst>
                <a:cxn ang="0">
                  <a:pos x="T0" y="T1"/>
                </a:cxn>
                <a:cxn ang="0">
                  <a:pos x="T2" y="T3"/>
                </a:cxn>
                <a:cxn ang="0">
                  <a:pos x="T4" y="T5"/>
                </a:cxn>
                <a:cxn ang="0">
                  <a:pos x="T6" y="T7"/>
                </a:cxn>
                <a:cxn ang="0">
                  <a:pos x="T8" y="T9"/>
                </a:cxn>
                <a:cxn ang="0">
                  <a:pos x="T10" y="T11"/>
                </a:cxn>
                <a:cxn ang="0">
                  <a:pos x="T12" y="T13"/>
                </a:cxn>
              </a:cxnLst>
              <a:rect l="0" t="0" r="r" b="b"/>
              <a:pathLst>
                <a:path w="3773" h="2338">
                  <a:moveTo>
                    <a:pt x="3457" y="2337"/>
                  </a:moveTo>
                  <a:lnTo>
                    <a:pt x="3457" y="2337"/>
                  </a:lnTo>
                  <a:cubicBezTo>
                    <a:pt x="3772" y="2002"/>
                    <a:pt x="3752" y="826"/>
                    <a:pt x="2946" y="766"/>
                  </a:cubicBezTo>
                  <a:cubicBezTo>
                    <a:pt x="2435" y="0"/>
                    <a:pt x="0" y="549"/>
                    <a:pt x="884" y="2337"/>
                  </a:cubicBezTo>
                  <a:cubicBezTo>
                    <a:pt x="864" y="1964"/>
                    <a:pt x="1101" y="1846"/>
                    <a:pt x="1101" y="1846"/>
                  </a:cubicBezTo>
                  <a:cubicBezTo>
                    <a:pt x="1355" y="2199"/>
                    <a:pt x="2632" y="2062"/>
                    <a:pt x="2946" y="1473"/>
                  </a:cubicBezTo>
                  <a:cubicBezTo>
                    <a:pt x="3103" y="1806"/>
                    <a:pt x="3417" y="1826"/>
                    <a:pt x="3457" y="2337"/>
                  </a:cubicBezTo>
                </a:path>
              </a:pathLst>
            </a:custGeom>
            <a:solidFill>
              <a:srgbClr val="433626"/>
            </a:solidFill>
            <a:ln>
              <a:noFill/>
            </a:ln>
            <a:effectLst/>
            <a:extLst>
              <a:ext uri="{91240B29-F687-4f45-9708-019B960494DF}">
                <a14:hiddenLine xmlns:a14="http://schemas.microsoft.com/office/drawing/2010/main" xmlns="" w="9525" cap="flat">
                  <a:solidFill>
                    <a:srgbClr val="808080"/>
                  </a:solidFill>
                  <a:bevel/>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endParaRPr lang="en-US" dirty="0"/>
            </a:p>
          </p:txBody>
        </p:sp>
        <p:sp>
          <p:nvSpPr>
            <p:cNvPr id="18" name="Freeform 15"/>
            <p:cNvSpPr>
              <a:spLocks noChangeArrowheads="1"/>
            </p:cNvSpPr>
            <p:nvPr/>
          </p:nvSpPr>
          <p:spPr bwMode="auto">
            <a:xfrm>
              <a:off x="1504950" y="2492375"/>
              <a:ext cx="169863" cy="1017588"/>
            </a:xfrm>
            <a:custGeom>
              <a:avLst/>
              <a:gdLst>
                <a:gd name="T0" fmla="*/ 257 w 474"/>
                <a:gd name="T1" fmla="*/ 2827 h 2828"/>
                <a:gd name="T2" fmla="*/ 0 w 474"/>
                <a:gd name="T3" fmla="*/ 1785 h 2828"/>
                <a:gd name="T4" fmla="*/ 101 w 474"/>
                <a:gd name="T5" fmla="*/ 0 h 2828"/>
                <a:gd name="T6" fmla="*/ 375 w 474"/>
                <a:gd name="T7" fmla="*/ 0 h 2828"/>
                <a:gd name="T8" fmla="*/ 473 w 474"/>
                <a:gd name="T9" fmla="*/ 1942 h 2828"/>
                <a:gd name="T10" fmla="*/ 257 w 474"/>
                <a:gd name="T11" fmla="*/ 2827 h 2828"/>
              </a:gdLst>
              <a:ahLst/>
              <a:cxnLst>
                <a:cxn ang="0">
                  <a:pos x="T0" y="T1"/>
                </a:cxn>
                <a:cxn ang="0">
                  <a:pos x="T2" y="T3"/>
                </a:cxn>
                <a:cxn ang="0">
                  <a:pos x="T4" y="T5"/>
                </a:cxn>
                <a:cxn ang="0">
                  <a:pos x="T6" y="T7"/>
                </a:cxn>
                <a:cxn ang="0">
                  <a:pos x="T8" y="T9"/>
                </a:cxn>
                <a:cxn ang="0">
                  <a:pos x="T10" y="T11"/>
                </a:cxn>
              </a:cxnLst>
              <a:rect l="0" t="0" r="r" b="b"/>
              <a:pathLst>
                <a:path w="474" h="2828">
                  <a:moveTo>
                    <a:pt x="257" y="2827"/>
                  </a:moveTo>
                  <a:lnTo>
                    <a:pt x="0" y="1785"/>
                  </a:lnTo>
                  <a:lnTo>
                    <a:pt x="101" y="0"/>
                  </a:lnTo>
                  <a:lnTo>
                    <a:pt x="375" y="0"/>
                  </a:lnTo>
                  <a:lnTo>
                    <a:pt x="473" y="1942"/>
                  </a:lnTo>
                  <a:lnTo>
                    <a:pt x="257" y="2827"/>
                  </a:lnTo>
                </a:path>
              </a:pathLst>
            </a:custGeom>
            <a:solidFill>
              <a:srgbClr val="1D1C1A"/>
            </a:solidFill>
            <a:ln>
              <a:noFill/>
            </a:ln>
            <a:effectLst/>
            <a:extLst>
              <a:ext uri="{91240B29-F687-4f45-9708-019B960494DF}">
                <a14:hiddenLine xmlns:a14="http://schemas.microsoft.com/office/drawing/2010/main" xmlns="" w="9525" cap="flat">
                  <a:solidFill>
                    <a:srgbClr val="808080"/>
                  </a:solidFill>
                  <a:bevel/>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endParaRPr lang="en-US" dirty="0"/>
            </a:p>
          </p:txBody>
        </p:sp>
        <p:sp>
          <p:nvSpPr>
            <p:cNvPr id="19" name="Freeform 16"/>
            <p:cNvSpPr>
              <a:spLocks noChangeArrowheads="1"/>
            </p:cNvSpPr>
            <p:nvPr/>
          </p:nvSpPr>
          <p:spPr bwMode="auto">
            <a:xfrm>
              <a:off x="2106613" y="4032250"/>
              <a:ext cx="92075" cy="184150"/>
            </a:xfrm>
            <a:custGeom>
              <a:avLst/>
              <a:gdLst>
                <a:gd name="T0" fmla="*/ 58 w 255"/>
                <a:gd name="T1" fmla="*/ 78 h 512"/>
                <a:gd name="T2" fmla="*/ 58 w 255"/>
                <a:gd name="T3" fmla="*/ 78 h 512"/>
                <a:gd name="T4" fmla="*/ 156 w 255"/>
                <a:gd name="T5" fmla="*/ 0 h 512"/>
                <a:gd name="T6" fmla="*/ 254 w 255"/>
                <a:gd name="T7" fmla="*/ 0 h 512"/>
                <a:gd name="T8" fmla="*/ 234 w 255"/>
                <a:gd name="T9" fmla="*/ 511 h 512"/>
                <a:gd name="T10" fmla="*/ 18 w 255"/>
                <a:gd name="T11" fmla="*/ 353 h 512"/>
                <a:gd name="T12" fmla="*/ 58 w 255"/>
                <a:gd name="T13" fmla="*/ 78 h 512"/>
              </a:gdLst>
              <a:ahLst/>
              <a:cxnLst>
                <a:cxn ang="0">
                  <a:pos x="T0" y="T1"/>
                </a:cxn>
                <a:cxn ang="0">
                  <a:pos x="T2" y="T3"/>
                </a:cxn>
                <a:cxn ang="0">
                  <a:pos x="T4" y="T5"/>
                </a:cxn>
                <a:cxn ang="0">
                  <a:pos x="T6" y="T7"/>
                </a:cxn>
                <a:cxn ang="0">
                  <a:pos x="T8" y="T9"/>
                </a:cxn>
                <a:cxn ang="0">
                  <a:pos x="T10" y="T11"/>
                </a:cxn>
                <a:cxn ang="0">
                  <a:pos x="T12" y="T13"/>
                </a:cxn>
              </a:cxnLst>
              <a:rect l="0" t="0" r="r" b="b"/>
              <a:pathLst>
                <a:path w="255" h="512">
                  <a:moveTo>
                    <a:pt x="58" y="78"/>
                  </a:moveTo>
                  <a:lnTo>
                    <a:pt x="58" y="78"/>
                  </a:lnTo>
                  <a:cubicBezTo>
                    <a:pt x="78" y="38"/>
                    <a:pt x="116" y="18"/>
                    <a:pt x="156" y="0"/>
                  </a:cubicBezTo>
                  <a:cubicBezTo>
                    <a:pt x="254" y="0"/>
                    <a:pt x="254" y="0"/>
                    <a:pt x="254" y="0"/>
                  </a:cubicBezTo>
                  <a:cubicBezTo>
                    <a:pt x="234" y="511"/>
                    <a:pt x="234" y="511"/>
                    <a:pt x="234" y="511"/>
                  </a:cubicBezTo>
                  <a:cubicBezTo>
                    <a:pt x="234" y="511"/>
                    <a:pt x="58" y="411"/>
                    <a:pt x="18" y="353"/>
                  </a:cubicBezTo>
                  <a:cubicBezTo>
                    <a:pt x="0" y="333"/>
                    <a:pt x="18" y="156"/>
                    <a:pt x="58" y="78"/>
                  </a:cubicBezTo>
                </a:path>
              </a:pathLst>
            </a:custGeom>
            <a:solidFill>
              <a:srgbClr val="DBAD78"/>
            </a:solidFill>
            <a:ln>
              <a:noFill/>
            </a:ln>
            <a:effectLst/>
            <a:extLst>
              <a:ext uri="{91240B29-F687-4f45-9708-019B960494DF}">
                <a14:hiddenLine xmlns:a14="http://schemas.microsoft.com/office/drawing/2010/main" xmlns="" w="9525" cap="flat">
                  <a:solidFill>
                    <a:srgbClr val="808080"/>
                  </a:solidFill>
                  <a:bevel/>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endParaRPr lang="en-US" dirty="0"/>
            </a:p>
          </p:txBody>
        </p:sp>
        <p:sp>
          <p:nvSpPr>
            <p:cNvPr id="20" name="Freeform 17"/>
            <p:cNvSpPr>
              <a:spLocks noChangeArrowheads="1"/>
            </p:cNvSpPr>
            <p:nvPr/>
          </p:nvSpPr>
          <p:spPr bwMode="auto">
            <a:xfrm>
              <a:off x="2141538" y="4032250"/>
              <a:ext cx="288925" cy="190500"/>
            </a:xfrm>
            <a:custGeom>
              <a:avLst/>
              <a:gdLst>
                <a:gd name="T0" fmla="*/ 96 w 804"/>
                <a:gd name="T1" fmla="*/ 0 h 530"/>
                <a:gd name="T2" fmla="*/ 96 w 804"/>
                <a:gd name="T3" fmla="*/ 0 h 530"/>
                <a:gd name="T4" fmla="*/ 705 w 804"/>
                <a:gd name="T5" fmla="*/ 0 h 530"/>
                <a:gd name="T6" fmla="*/ 803 w 804"/>
                <a:gd name="T7" fmla="*/ 217 h 530"/>
                <a:gd name="T8" fmla="*/ 803 w 804"/>
                <a:gd name="T9" fmla="*/ 255 h 530"/>
                <a:gd name="T10" fmla="*/ 529 w 804"/>
                <a:gd name="T11" fmla="*/ 529 h 530"/>
                <a:gd name="T12" fmla="*/ 274 w 804"/>
                <a:gd name="T13" fmla="*/ 529 h 530"/>
                <a:gd name="T14" fmla="*/ 0 w 804"/>
                <a:gd name="T15" fmla="*/ 255 h 530"/>
                <a:gd name="T16" fmla="*/ 0 w 804"/>
                <a:gd name="T17" fmla="*/ 217 h 530"/>
                <a:gd name="T18" fmla="*/ 96 w 804"/>
                <a:gd name="T19" fmla="*/ 0 h 53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804" h="530">
                  <a:moveTo>
                    <a:pt x="96" y="0"/>
                  </a:moveTo>
                  <a:lnTo>
                    <a:pt x="96" y="0"/>
                  </a:lnTo>
                  <a:cubicBezTo>
                    <a:pt x="705" y="0"/>
                    <a:pt x="705" y="0"/>
                    <a:pt x="705" y="0"/>
                  </a:cubicBezTo>
                  <a:cubicBezTo>
                    <a:pt x="765" y="38"/>
                    <a:pt x="803" y="118"/>
                    <a:pt x="803" y="217"/>
                  </a:cubicBezTo>
                  <a:cubicBezTo>
                    <a:pt x="803" y="255"/>
                    <a:pt x="803" y="255"/>
                    <a:pt x="803" y="255"/>
                  </a:cubicBezTo>
                  <a:cubicBezTo>
                    <a:pt x="803" y="411"/>
                    <a:pt x="687" y="529"/>
                    <a:pt x="529" y="529"/>
                  </a:cubicBezTo>
                  <a:cubicBezTo>
                    <a:pt x="274" y="529"/>
                    <a:pt x="274" y="529"/>
                    <a:pt x="274" y="529"/>
                  </a:cubicBezTo>
                  <a:cubicBezTo>
                    <a:pt x="116" y="529"/>
                    <a:pt x="0" y="411"/>
                    <a:pt x="0" y="255"/>
                  </a:cubicBezTo>
                  <a:cubicBezTo>
                    <a:pt x="0" y="217"/>
                    <a:pt x="0" y="217"/>
                    <a:pt x="0" y="217"/>
                  </a:cubicBezTo>
                  <a:cubicBezTo>
                    <a:pt x="0" y="118"/>
                    <a:pt x="38" y="38"/>
                    <a:pt x="96" y="0"/>
                  </a:cubicBezTo>
                </a:path>
              </a:pathLst>
            </a:custGeom>
            <a:solidFill>
              <a:srgbClr val="E8BD87"/>
            </a:solidFill>
            <a:ln>
              <a:noFill/>
            </a:ln>
            <a:effectLst/>
            <a:extLst>
              <a:ext uri="{91240B29-F687-4f45-9708-019B960494DF}">
                <a14:hiddenLine xmlns:a14="http://schemas.microsoft.com/office/drawing/2010/main" xmlns="" w="9525" cap="flat">
                  <a:solidFill>
                    <a:srgbClr val="808080"/>
                  </a:solidFill>
                  <a:bevel/>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endParaRPr lang="en-US" dirty="0"/>
            </a:p>
          </p:txBody>
        </p:sp>
        <p:sp>
          <p:nvSpPr>
            <p:cNvPr id="21" name="Freeform 18"/>
            <p:cNvSpPr>
              <a:spLocks noChangeArrowheads="1"/>
            </p:cNvSpPr>
            <p:nvPr/>
          </p:nvSpPr>
          <p:spPr bwMode="auto">
            <a:xfrm>
              <a:off x="360363" y="3481388"/>
              <a:ext cx="2474912" cy="755650"/>
            </a:xfrm>
            <a:custGeom>
              <a:avLst/>
              <a:gdLst>
                <a:gd name="T0" fmla="*/ 5892 w 6875"/>
                <a:gd name="T1" fmla="*/ 2100 h 2101"/>
                <a:gd name="T2" fmla="*/ 982 w 6875"/>
                <a:gd name="T3" fmla="*/ 2100 h 2101"/>
                <a:gd name="T4" fmla="*/ 0 w 6875"/>
                <a:gd name="T5" fmla="*/ 0 h 2101"/>
                <a:gd name="T6" fmla="*/ 6874 w 6875"/>
                <a:gd name="T7" fmla="*/ 0 h 2101"/>
                <a:gd name="T8" fmla="*/ 5892 w 6875"/>
                <a:gd name="T9" fmla="*/ 2100 h 2101"/>
              </a:gdLst>
              <a:ahLst/>
              <a:cxnLst>
                <a:cxn ang="0">
                  <a:pos x="T0" y="T1"/>
                </a:cxn>
                <a:cxn ang="0">
                  <a:pos x="T2" y="T3"/>
                </a:cxn>
                <a:cxn ang="0">
                  <a:pos x="T4" y="T5"/>
                </a:cxn>
                <a:cxn ang="0">
                  <a:pos x="T6" y="T7"/>
                </a:cxn>
                <a:cxn ang="0">
                  <a:pos x="T8" y="T9"/>
                </a:cxn>
              </a:cxnLst>
              <a:rect l="0" t="0" r="r" b="b"/>
              <a:pathLst>
                <a:path w="6875" h="2101">
                  <a:moveTo>
                    <a:pt x="5892" y="2100"/>
                  </a:moveTo>
                  <a:lnTo>
                    <a:pt x="982" y="2100"/>
                  </a:lnTo>
                  <a:lnTo>
                    <a:pt x="0" y="0"/>
                  </a:lnTo>
                  <a:lnTo>
                    <a:pt x="6874" y="0"/>
                  </a:lnTo>
                  <a:lnTo>
                    <a:pt x="5892" y="2100"/>
                  </a:lnTo>
                </a:path>
              </a:pathLst>
            </a:custGeom>
            <a:solidFill>
              <a:srgbClr val="EC5160"/>
            </a:solidFill>
            <a:ln>
              <a:noFill/>
            </a:ln>
            <a:effectLst/>
            <a:extLst>
              <a:ext uri="{91240B29-F687-4f45-9708-019B960494DF}">
                <a14:hiddenLine xmlns:a14="http://schemas.microsoft.com/office/drawing/2010/main" xmlns="" w="9525" cap="flat">
                  <a:solidFill>
                    <a:srgbClr val="808080"/>
                  </a:solidFill>
                  <a:bevel/>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endParaRPr lang="en-US" dirty="0"/>
            </a:p>
          </p:txBody>
        </p:sp>
        <p:sp>
          <p:nvSpPr>
            <p:cNvPr id="22" name="Freeform 19"/>
            <p:cNvSpPr>
              <a:spLocks noChangeArrowheads="1"/>
            </p:cNvSpPr>
            <p:nvPr/>
          </p:nvSpPr>
          <p:spPr bwMode="auto">
            <a:xfrm>
              <a:off x="1031875" y="3749675"/>
              <a:ext cx="1074738" cy="2092325"/>
            </a:xfrm>
            <a:custGeom>
              <a:avLst/>
              <a:gdLst>
                <a:gd name="T0" fmla="*/ 2986 w 2987"/>
                <a:gd name="T1" fmla="*/ 5811 h 5812"/>
                <a:gd name="T2" fmla="*/ 0 w 2987"/>
                <a:gd name="T3" fmla="*/ 5811 h 5812"/>
                <a:gd name="T4" fmla="*/ 0 w 2987"/>
                <a:gd name="T5" fmla="*/ 0 h 5812"/>
                <a:gd name="T6" fmla="*/ 2986 w 2987"/>
                <a:gd name="T7" fmla="*/ 0 h 5812"/>
                <a:gd name="T8" fmla="*/ 2986 w 2987"/>
                <a:gd name="T9" fmla="*/ 5811 h 5812"/>
              </a:gdLst>
              <a:ahLst/>
              <a:cxnLst>
                <a:cxn ang="0">
                  <a:pos x="T0" y="T1"/>
                </a:cxn>
                <a:cxn ang="0">
                  <a:pos x="T2" y="T3"/>
                </a:cxn>
                <a:cxn ang="0">
                  <a:pos x="T4" y="T5"/>
                </a:cxn>
                <a:cxn ang="0">
                  <a:pos x="T6" y="T7"/>
                </a:cxn>
                <a:cxn ang="0">
                  <a:pos x="T8" y="T9"/>
                </a:cxn>
              </a:cxnLst>
              <a:rect l="0" t="0" r="r" b="b"/>
              <a:pathLst>
                <a:path w="2987" h="5812">
                  <a:moveTo>
                    <a:pt x="2986" y="5811"/>
                  </a:moveTo>
                  <a:lnTo>
                    <a:pt x="0" y="5811"/>
                  </a:lnTo>
                  <a:lnTo>
                    <a:pt x="0" y="0"/>
                  </a:lnTo>
                  <a:lnTo>
                    <a:pt x="2986" y="0"/>
                  </a:lnTo>
                  <a:lnTo>
                    <a:pt x="2986" y="5811"/>
                  </a:lnTo>
                </a:path>
              </a:pathLst>
            </a:custGeom>
            <a:solidFill>
              <a:srgbClr val="2D3D49"/>
            </a:solidFill>
            <a:ln>
              <a:noFill/>
            </a:ln>
            <a:effectLst/>
            <a:extLst>
              <a:ext uri="{91240B29-F687-4f45-9708-019B960494DF}">
                <a14:hiddenLine xmlns:a14="http://schemas.microsoft.com/office/drawing/2010/main" xmlns="" w="9525" cap="flat">
                  <a:solidFill>
                    <a:srgbClr val="808080"/>
                  </a:solidFill>
                  <a:bevel/>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endParaRPr lang="en-US" dirty="0"/>
            </a:p>
          </p:txBody>
        </p:sp>
        <p:sp>
          <p:nvSpPr>
            <p:cNvPr id="23" name="Freeform 20"/>
            <p:cNvSpPr>
              <a:spLocks noChangeArrowheads="1"/>
            </p:cNvSpPr>
            <p:nvPr/>
          </p:nvSpPr>
          <p:spPr bwMode="auto">
            <a:xfrm>
              <a:off x="769938" y="5764213"/>
              <a:ext cx="1598612" cy="192087"/>
            </a:xfrm>
            <a:custGeom>
              <a:avLst/>
              <a:gdLst>
                <a:gd name="T0" fmla="*/ 4439 w 4440"/>
                <a:gd name="T1" fmla="*/ 0 h 532"/>
                <a:gd name="T2" fmla="*/ 0 w 4440"/>
                <a:gd name="T3" fmla="*/ 0 h 532"/>
                <a:gd name="T4" fmla="*/ 0 w 4440"/>
                <a:gd name="T5" fmla="*/ 531 h 532"/>
                <a:gd name="T6" fmla="*/ 4439 w 4440"/>
                <a:gd name="T7" fmla="*/ 531 h 532"/>
                <a:gd name="T8" fmla="*/ 4439 w 4440"/>
                <a:gd name="T9" fmla="*/ 0 h 532"/>
              </a:gdLst>
              <a:ahLst/>
              <a:cxnLst>
                <a:cxn ang="0">
                  <a:pos x="T0" y="T1"/>
                </a:cxn>
                <a:cxn ang="0">
                  <a:pos x="T2" y="T3"/>
                </a:cxn>
                <a:cxn ang="0">
                  <a:pos x="T4" y="T5"/>
                </a:cxn>
                <a:cxn ang="0">
                  <a:pos x="T6" y="T7"/>
                </a:cxn>
                <a:cxn ang="0">
                  <a:pos x="T8" y="T9"/>
                </a:cxn>
              </a:cxnLst>
              <a:rect l="0" t="0" r="r" b="b"/>
              <a:pathLst>
                <a:path w="4440" h="532">
                  <a:moveTo>
                    <a:pt x="4439" y="0"/>
                  </a:moveTo>
                  <a:lnTo>
                    <a:pt x="0" y="0"/>
                  </a:lnTo>
                  <a:lnTo>
                    <a:pt x="0" y="531"/>
                  </a:lnTo>
                  <a:lnTo>
                    <a:pt x="4439" y="531"/>
                  </a:lnTo>
                  <a:lnTo>
                    <a:pt x="4439" y="0"/>
                  </a:lnTo>
                </a:path>
              </a:pathLst>
            </a:custGeom>
            <a:solidFill>
              <a:srgbClr val="1D1C1A"/>
            </a:solidFill>
            <a:ln>
              <a:noFill/>
            </a:ln>
            <a:effectLst/>
            <a:extLst>
              <a:ext uri="{91240B29-F687-4f45-9708-019B960494DF}">
                <a14:hiddenLine xmlns:a14="http://schemas.microsoft.com/office/drawing/2010/main" xmlns="" w="9525" cap="flat">
                  <a:solidFill>
                    <a:srgbClr val="808080"/>
                  </a:solidFill>
                  <a:bevel/>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endParaRPr lang="en-US" dirty="0"/>
            </a:p>
          </p:txBody>
        </p:sp>
        <p:sp>
          <p:nvSpPr>
            <p:cNvPr id="24" name="Freeform 21"/>
            <p:cNvSpPr>
              <a:spLocks noChangeArrowheads="1"/>
            </p:cNvSpPr>
            <p:nvPr/>
          </p:nvSpPr>
          <p:spPr bwMode="auto">
            <a:xfrm>
              <a:off x="360363" y="3346450"/>
              <a:ext cx="2474912" cy="134938"/>
            </a:xfrm>
            <a:custGeom>
              <a:avLst/>
              <a:gdLst>
                <a:gd name="T0" fmla="*/ 6874 w 6875"/>
                <a:gd name="T1" fmla="*/ 0 h 376"/>
                <a:gd name="T2" fmla="*/ 0 w 6875"/>
                <a:gd name="T3" fmla="*/ 0 h 376"/>
                <a:gd name="T4" fmla="*/ 0 w 6875"/>
                <a:gd name="T5" fmla="*/ 375 h 376"/>
                <a:gd name="T6" fmla="*/ 6874 w 6875"/>
                <a:gd name="T7" fmla="*/ 375 h 376"/>
                <a:gd name="T8" fmla="*/ 6874 w 6875"/>
                <a:gd name="T9" fmla="*/ 0 h 376"/>
              </a:gdLst>
              <a:ahLst/>
              <a:cxnLst>
                <a:cxn ang="0">
                  <a:pos x="T0" y="T1"/>
                </a:cxn>
                <a:cxn ang="0">
                  <a:pos x="T2" y="T3"/>
                </a:cxn>
                <a:cxn ang="0">
                  <a:pos x="T4" y="T5"/>
                </a:cxn>
                <a:cxn ang="0">
                  <a:pos x="T6" y="T7"/>
                </a:cxn>
                <a:cxn ang="0">
                  <a:pos x="T8" y="T9"/>
                </a:cxn>
              </a:cxnLst>
              <a:rect l="0" t="0" r="r" b="b"/>
              <a:pathLst>
                <a:path w="6875" h="376">
                  <a:moveTo>
                    <a:pt x="6874" y="0"/>
                  </a:moveTo>
                  <a:lnTo>
                    <a:pt x="0" y="0"/>
                  </a:lnTo>
                  <a:lnTo>
                    <a:pt x="0" y="375"/>
                  </a:lnTo>
                  <a:lnTo>
                    <a:pt x="6874" y="375"/>
                  </a:lnTo>
                  <a:lnTo>
                    <a:pt x="6874" y="0"/>
                  </a:lnTo>
                </a:path>
              </a:pathLst>
            </a:custGeom>
            <a:solidFill>
              <a:srgbClr val="F27687"/>
            </a:solidFill>
            <a:ln>
              <a:noFill/>
            </a:ln>
            <a:effectLst/>
            <a:extLst>
              <a:ext uri="{91240B29-F687-4f45-9708-019B960494DF}">
                <a14:hiddenLine xmlns:a14="http://schemas.microsoft.com/office/drawing/2010/main" xmlns="" w="9525" cap="flat">
                  <a:solidFill>
                    <a:srgbClr val="808080"/>
                  </a:solidFill>
                  <a:bevel/>
                  <a:headEnd/>
                  <a:tailEnd/>
                </a14:hiddenLine>
              </a:ext>
              <a:ext uri="{AF507438-7753-43e0-B8FC-AC1667EBCBE1}">
                <a14:hiddenEffects xmlns:a14="http://schemas.microsoft.com/office/drawing/2010/main" xmlns="">
                  <a:effectLst>
                    <a:outerShdw blurRad="63500" dist="38099" dir="2700000" algn="ctr" rotWithShape="0">
                      <a:srgbClr val="000000">
                        <a:alpha val="74998"/>
                      </a:srgbClr>
                    </a:outerShdw>
                  </a:effectLst>
                </a14:hiddenEffects>
              </a:ext>
            </a:extLst>
          </p:spPr>
          <p:txBody>
            <a:bodyPr wrap="none" anchor="ctr"/>
            <a:lstStyle/>
            <a:p>
              <a:endParaRPr lang="en-US" dirty="0"/>
            </a:p>
          </p:txBody>
        </p:sp>
      </p:grpSp>
      <p:sp>
        <p:nvSpPr>
          <p:cNvPr id="25" name="TextBox 24"/>
          <p:cNvSpPr txBox="1"/>
          <p:nvPr/>
        </p:nvSpPr>
        <p:spPr>
          <a:xfrm>
            <a:off x="854520" y="640045"/>
            <a:ext cx="2443298" cy="707886"/>
          </a:xfrm>
          <a:prstGeom prst="rect">
            <a:avLst/>
          </a:prstGeom>
          <a:noFill/>
        </p:spPr>
        <p:txBody>
          <a:bodyPr wrap="none" rtlCol="0">
            <a:spAutoFit/>
          </a:bodyPr>
          <a:lstStyle/>
          <a:p>
            <a:r>
              <a:rPr lang="en-SG" sz="4000" dirty="0"/>
              <a:t>Conclusion</a:t>
            </a:r>
          </a:p>
        </p:txBody>
      </p:sp>
    </p:spTree>
    <p:extLst>
      <p:ext uri="{BB962C8B-B14F-4D97-AF65-F5344CB8AC3E}">
        <p14:creationId xmlns:p14="http://schemas.microsoft.com/office/powerpoint/2010/main" val="105781539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205551" y="1298195"/>
            <a:ext cx="9562532" cy="4554004"/>
          </a:xfrm>
          <a:prstGeom prst="rect">
            <a:avLst/>
          </a:prstGeom>
        </p:spPr>
        <p:txBody>
          <a:bodyPr wrap="square">
            <a:spAutoFit/>
          </a:bodyPr>
          <a:lstStyle/>
          <a:p>
            <a:pPr algn="just">
              <a:lnSpc>
                <a:spcPct val="107000"/>
              </a:lnSpc>
              <a:spcBef>
                <a:spcPts val="1200"/>
              </a:spcBef>
              <a:spcAft>
                <a:spcPts val="0"/>
              </a:spcAft>
            </a:pPr>
            <a:r>
              <a:rPr lang="en-SG" sz="2400" b="1" kern="0" dirty="0">
                <a:latin typeface="Times New Roman" panose="02020603050405020304" pitchFamily="18" charset="0"/>
                <a:ea typeface="Times New Roman" panose="02020603050405020304" pitchFamily="18" charset="0"/>
                <a:cs typeface="Times New Roman" panose="02020603050405020304" pitchFamily="18" charset="0"/>
              </a:rPr>
              <a:t>References</a:t>
            </a:r>
          </a:p>
          <a:p>
            <a:pPr algn="just">
              <a:lnSpc>
                <a:spcPct val="107000"/>
              </a:lnSpc>
              <a:spcBef>
                <a:spcPts val="600"/>
              </a:spcBef>
              <a:spcAft>
                <a:spcPts val="1400"/>
              </a:spcAft>
            </a:pPr>
            <a:r>
              <a:rPr lang="en-SG" dirty="0">
                <a:latin typeface="Times New Roman" panose="02020603050405020304" pitchFamily="18" charset="0"/>
                <a:ea typeface="Calibri" panose="020F0502020204030204" pitchFamily="34" charset="0"/>
                <a:cs typeface="Times New Roman" panose="02020603050405020304" pitchFamily="18" charset="0"/>
              </a:rPr>
              <a:t>Bihunova, S., Vorobiova, I. and Fridrikh, A., 2019. DEVELOPING PROBLEM-SOLVING SKILLS. </a:t>
            </a:r>
            <a:r>
              <a:rPr lang="en-SG" i="1" dirty="0">
                <a:latin typeface="Times New Roman" panose="02020603050405020304" pitchFamily="18" charset="0"/>
                <a:ea typeface="Calibri" panose="020F0502020204030204" pitchFamily="34" charset="0"/>
                <a:cs typeface="Times New Roman" panose="02020603050405020304" pitchFamily="18" charset="0"/>
              </a:rPr>
              <a:t>Naukovì zapiski Nacìonalʹnogo unìversitetu «Ostrozʹka akademìâ». Serìâ «Fìlologìâ»</a:t>
            </a:r>
            <a:r>
              <a:rPr lang="en-SG" dirty="0">
                <a:latin typeface="Times New Roman" panose="02020603050405020304" pitchFamily="18" charset="0"/>
                <a:ea typeface="Calibri" panose="020F0502020204030204" pitchFamily="34" charset="0"/>
                <a:cs typeface="Times New Roman" panose="02020603050405020304" pitchFamily="18" charset="0"/>
              </a:rPr>
              <a:t>, 1(5(73), pp.110-113.</a:t>
            </a:r>
          </a:p>
          <a:p>
            <a:pPr algn="just">
              <a:lnSpc>
                <a:spcPct val="107000"/>
              </a:lnSpc>
              <a:spcBef>
                <a:spcPts val="600"/>
              </a:spcBef>
              <a:spcAft>
                <a:spcPts val="1400"/>
              </a:spcAft>
            </a:pPr>
            <a:r>
              <a:rPr lang="en-SG" dirty="0">
                <a:latin typeface="Times New Roman" panose="02020603050405020304" pitchFamily="18" charset="0"/>
                <a:ea typeface="Calibri" panose="020F0502020204030204" pitchFamily="34" charset="0"/>
                <a:cs typeface="Times New Roman" panose="02020603050405020304" pitchFamily="18" charset="0"/>
              </a:rPr>
              <a:t>Elias, S., 2011. Positive Relationships in the Workplace. </a:t>
            </a:r>
            <a:r>
              <a:rPr lang="en-SG" i="1" dirty="0">
                <a:latin typeface="Times New Roman" panose="02020603050405020304" pitchFamily="18" charset="0"/>
                <a:ea typeface="Calibri" panose="020F0502020204030204" pitchFamily="34" charset="0"/>
                <a:cs typeface="Times New Roman" panose="02020603050405020304" pitchFamily="18" charset="0"/>
              </a:rPr>
              <a:t>PsycCRITIQUES</a:t>
            </a:r>
            <a:r>
              <a:rPr lang="en-SG" dirty="0">
                <a:latin typeface="Times New Roman" panose="02020603050405020304" pitchFamily="18" charset="0"/>
                <a:ea typeface="Calibri" panose="020F0502020204030204" pitchFamily="34" charset="0"/>
                <a:cs typeface="Times New Roman" panose="02020603050405020304" pitchFamily="18" charset="0"/>
              </a:rPr>
              <a:t>, 52(36).</a:t>
            </a:r>
          </a:p>
          <a:p>
            <a:pPr algn="just">
              <a:lnSpc>
                <a:spcPct val="107000"/>
              </a:lnSpc>
              <a:spcBef>
                <a:spcPts val="600"/>
              </a:spcBef>
              <a:spcAft>
                <a:spcPts val="1400"/>
              </a:spcAft>
            </a:pPr>
            <a:r>
              <a:rPr lang="en-SG" dirty="0">
                <a:latin typeface="Times New Roman" panose="02020603050405020304" pitchFamily="18" charset="0"/>
                <a:ea typeface="Calibri" panose="020F0502020204030204" pitchFamily="34" charset="0"/>
                <a:cs typeface="Times New Roman" panose="02020603050405020304" pitchFamily="18" charset="0"/>
              </a:rPr>
              <a:t>Jackson, C., 2011. Communication skills and accounting: do perceptions match reality?. </a:t>
            </a:r>
            <a:r>
              <a:rPr lang="en-SG" i="1" dirty="0">
                <a:latin typeface="Times New Roman" panose="02020603050405020304" pitchFamily="18" charset="0"/>
                <a:ea typeface="Calibri" panose="020F0502020204030204" pitchFamily="34" charset="0"/>
                <a:cs typeface="Times New Roman" panose="02020603050405020304" pitchFamily="18" charset="0"/>
              </a:rPr>
              <a:t>Strategic Direction</a:t>
            </a:r>
            <a:r>
              <a:rPr lang="en-SG" dirty="0">
                <a:latin typeface="Times New Roman" panose="02020603050405020304" pitchFamily="18" charset="0"/>
                <a:ea typeface="Calibri" panose="020F0502020204030204" pitchFamily="34" charset="0"/>
                <a:cs typeface="Times New Roman" panose="02020603050405020304" pitchFamily="18" charset="0"/>
              </a:rPr>
              <a:t>, 27(2).</a:t>
            </a:r>
          </a:p>
          <a:p>
            <a:pPr algn="just">
              <a:lnSpc>
                <a:spcPct val="107000"/>
              </a:lnSpc>
              <a:spcBef>
                <a:spcPts val="600"/>
              </a:spcBef>
              <a:spcAft>
                <a:spcPts val="1400"/>
              </a:spcAft>
            </a:pPr>
            <a:r>
              <a:rPr lang="en-SG" dirty="0">
                <a:latin typeface="Times New Roman" panose="02020603050405020304" pitchFamily="18" charset="0"/>
                <a:ea typeface="Calibri" panose="020F0502020204030204" pitchFamily="34" charset="0"/>
                <a:cs typeface="Times New Roman" panose="02020603050405020304" pitchFamily="18" charset="0"/>
              </a:rPr>
              <a:t>Romans, J., Frost, A. and Ford, S., 2016. Developing high‐potential talent at Hughes Supply: Selecting and preparing employees for future leadership roles. </a:t>
            </a:r>
            <a:r>
              <a:rPr lang="en-SG" i="1" dirty="0">
                <a:latin typeface="Times New Roman" panose="02020603050405020304" pitchFamily="18" charset="0"/>
                <a:ea typeface="Calibri" panose="020F0502020204030204" pitchFamily="34" charset="0"/>
                <a:cs typeface="Times New Roman" panose="02020603050405020304" pitchFamily="18" charset="0"/>
              </a:rPr>
              <a:t>Strategic HR Review</a:t>
            </a:r>
            <a:r>
              <a:rPr lang="en-SG" dirty="0">
                <a:latin typeface="Times New Roman" panose="02020603050405020304" pitchFamily="18" charset="0"/>
                <a:ea typeface="Calibri" panose="020F0502020204030204" pitchFamily="34" charset="0"/>
                <a:cs typeface="Times New Roman" panose="02020603050405020304" pitchFamily="18" charset="0"/>
              </a:rPr>
              <a:t>, 5(3), pp.32-35.</a:t>
            </a:r>
          </a:p>
          <a:p>
            <a:pPr algn="just">
              <a:lnSpc>
                <a:spcPct val="107000"/>
              </a:lnSpc>
              <a:spcBef>
                <a:spcPts val="600"/>
              </a:spcBef>
              <a:spcAft>
                <a:spcPts val="1400"/>
              </a:spcAft>
            </a:pPr>
            <a:r>
              <a:rPr lang="en-SG" dirty="0">
                <a:latin typeface="Times New Roman" panose="02020603050405020304" pitchFamily="18" charset="0"/>
                <a:ea typeface="Calibri" panose="020F0502020204030204" pitchFamily="34" charset="0"/>
                <a:cs typeface="Times New Roman" panose="02020603050405020304" pitchFamily="18" charset="0"/>
              </a:rPr>
              <a:t>Steffen, B., 2017. The physics of software tools: SWOT analysis and vision. </a:t>
            </a:r>
            <a:r>
              <a:rPr lang="en-SG" i="1" dirty="0">
                <a:latin typeface="Times New Roman" panose="02020603050405020304" pitchFamily="18" charset="0"/>
                <a:ea typeface="Calibri" panose="020F0502020204030204" pitchFamily="34" charset="0"/>
                <a:cs typeface="Times New Roman" panose="02020603050405020304" pitchFamily="18" charset="0"/>
              </a:rPr>
              <a:t>International Journal on Software Tools for Technology Transfer</a:t>
            </a:r>
            <a:r>
              <a:rPr lang="en-SG" dirty="0">
                <a:latin typeface="Times New Roman" panose="02020603050405020304" pitchFamily="18" charset="0"/>
                <a:ea typeface="Calibri" panose="020F0502020204030204" pitchFamily="34" charset="0"/>
                <a:cs typeface="Times New Roman" panose="02020603050405020304" pitchFamily="18" charset="0"/>
              </a:rPr>
              <a:t>, 19(1), pp.1-7.</a:t>
            </a:r>
          </a:p>
        </p:txBody>
      </p:sp>
    </p:spTree>
    <p:extLst>
      <p:ext uri="{BB962C8B-B14F-4D97-AF65-F5344CB8AC3E}">
        <p14:creationId xmlns:p14="http://schemas.microsoft.com/office/powerpoint/2010/main" val="152226072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34</TotalTime>
  <Words>2979</Words>
  <Application>Microsoft Office PowerPoint</Application>
  <PresentationFormat>Widescreen</PresentationFormat>
  <Paragraphs>193</Paragraphs>
  <Slides>20</Slides>
  <Notes>17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20</vt:i4>
      </vt:variant>
    </vt:vector>
  </HeadingPairs>
  <TitlesOfParts>
    <vt:vector size="27" baseType="lpstr">
      <vt:lpstr>Arial</vt:lpstr>
      <vt:lpstr>Calibri</vt:lpstr>
      <vt:lpstr>Century Gothic</vt:lpstr>
      <vt:lpstr>Times New Roman</vt:lpstr>
      <vt:lpstr>Wingdings</vt:lpstr>
      <vt:lpstr>Wingdings 3</vt:lpstr>
      <vt:lpstr>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sharmin rahman</dc:creator>
  <cp:lastModifiedBy>Sharmin Rahman (1809328)</cp:lastModifiedBy>
  <cp:revision>3</cp:revision>
  <dcterms:created xsi:type="dcterms:W3CDTF">2020-07-10T17:55:50Z</dcterms:created>
  <dcterms:modified xsi:type="dcterms:W3CDTF">2020-08-23T21:56:32Z</dcterms:modified>
</cp:coreProperties>
</file>