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69" r:id="rId5"/>
    <p:sldId id="370" r:id="rId6"/>
    <p:sldId id="373" r:id="rId7"/>
    <p:sldId id="560" r:id="rId8"/>
    <p:sldId id="511" r:id="rId9"/>
    <p:sldId id="432" r:id="rId10"/>
    <p:sldId id="563" r:id="rId11"/>
    <p:sldId id="559" r:id="rId12"/>
    <p:sldId id="570" r:id="rId13"/>
    <p:sldId id="571" r:id="rId14"/>
    <p:sldId id="564" r:id="rId15"/>
    <p:sldId id="339" r:id="rId16"/>
    <p:sldId id="567" r:id="rId17"/>
    <p:sldId id="572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74635" autoAdjust="0"/>
  </p:normalViewPr>
  <p:slideViewPr>
    <p:cSldViewPr>
      <p:cViewPr varScale="1">
        <p:scale>
          <a:sx n="50" d="100"/>
          <a:sy n="50" d="100"/>
        </p:scale>
        <p:origin x="1760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47" d="100"/>
          <a:sy n="47" d="100"/>
        </p:scale>
        <p:origin x="2812" y="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17FC613-C804-4CA6-88C2-04B1E8F3DF23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892395D-BC1B-4D1D-949A-52A1A007E0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82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2717B71-4BDD-4AE9-8FA6-6735C2329A83}" type="slidenum">
              <a:rPr lang="en-GB" altLang="en-US" smtClean="0">
                <a:solidFill>
                  <a:srgbClr val="FFFFFF"/>
                </a:solidFill>
              </a:rPr>
              <a:pPr>
                <a:spcBef>
                  <a:spcPct val="0"/>
                </a:spcBef>
              </a:pPr>
              <a:t>1</a:t>
            </a:fld>
            <a:endParaRPr lang="en-GB" alt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8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178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D0AAD0A-0BDB-45FA-9B4E-CCFB55A11A76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61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548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3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1823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Enabler 1: Financial Security </a:t>
            </a:r>
          </a:p>
          <a:p>
            <a:r>
              <a:rPr lang="en-GB" dirty="0"/>
              <a:t>We seek to Delivering a financially secure UWTSD Group, investing in areas of academic strength and potential, disinvesting where appropriate, and generating surpluses for future investment in areas that will benefit our learners and communities</a:t>
            </a:r>
          </a:p>
          <a:p>
            <a:r>
              <a:rPr lang="en-GB" dirty="0"/>
              <a:t>Enabler 2: People </a:t>
            </a:r>
          </a:p>
          <a:p>
            <a:r>
              <a:rPr lang="en-GB" dirty="0"/>
              <a:t>We Recognising our staff as a key resource to the successful delivery of this plan; committed to providing an inclusive environment where individuals are supported and encouraged to reach their full potential. </a:t>
            </a:r>
          </a:p>
          <a:p>
            <a:r>
              <a:rPr lang="en-GB" dirty="0"/>
              <a:t>Enabler 3: Estates and Infrastructure </a:t>
            </a:r>
          </a:p>
          <a:p>
            <a:r>
              <a:rPr lang="en-GB" dirty="0"/>
              <a:t>We are Committed to the provision of a high-quality sustainable, low carbon physical environment to enhance the learner experience and support the delivery of innovative and accessible approaches to teaching and learning</a:t>
            </a:r>
          </a:p>
          <a:p>
            <a:r>
              <a:rPr lang="en-GB" dirty="0"/>
              <a:t>Enabler 4: Governance</a:t>
            </a:r>
          </a:p>
          <a:p>
            <a:r>
              <a:rPr lang="en-GB" dirty="0"/>
              <a:t>Our Council members are involved in organisational activity and are provided with high quality information and resources to inform effective decision-making</a:t>
            </a:r>
          </a:p>
          <a:p>
            <a:r>
              <a:rPr lang="en-GB" dirty="0"/>
              <a:t>Enabler 5: Leadership and Management </a:t>
            </a:r>
          </a:p>
          <a:p>
            <a:r>
              <a:rPr lang="en-GB" dirty="0"/>
              <a:t>We are Committed to providing effective leadership and management that is proactive and allows us to adapt successfully to emerging opportunities and challenges. </a:t>
            </a:r>
          </a:p>
          <a:p>
            <a:r>
              <a:rPr lang="en-GB" dirty="0"/>
              <a:t>Enabler 6: Equality </a:t>
            </a:r>
          </a:p>
          <a:p>
            <a:r>
              <a:rPr lang="en-GB" dirty="0"/>
              <a:t>We are Committed to a more equal Wales, and promoting learning, teaching, social and working environments and practices that are accessible, fair and inclusive. </a:t>
            </a:r>
          </a:p>
          <a:p>
            <a:r>
              <a:rPr lang="en-GB" dirty="0"/>
              <a:t>Enabler 7: Continuous improvement </a:t>
            </a:r>
          </a:p>
          <a:p>
            <a:r>
              <a:rPr lang="en-GB" dirty="0"/>
              <a:t>We are Committed to systematically reviewing our performance at all levels, and continually seeking to enhance the quality of what we offer and deliver.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744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Recruitment including atypical workers and UKVI</a:t>
            </a:r>
          </a:p>
          <a:p>
            <a:r>
              <a:rPr lang="en-US" sz="1200" dirty="0"/>
              <a:t>Performance &amp; absence management</a:t>
            </a:r>
          </a:p>
          <a:p>
            <a:r>
              <a:rPr lang="en-US" sz="1200" dirty="0"/>
              <a:t>Employee relations</a:t>
            </a:r>
          </a:p>
          <a:p>
            <a:r>
              <a:rPr lang="en-US" sz="1200" dirty="0"/>
              <a:t>Staff Development</a:t>
            </a:r>
          </a:p>
          <a:p>
            <a:r>
              <a:rPr lang="en-US" sz="1200" dirty="0"/>
              <a:t>Equality &amp; Diversity</a:t>
            </a:r>
          </a:p>
          <a:p>
            <a:r>
              <a:rPr lang="en-US" sz="1200" dirty="0"/>
              <a:t>Change Management </a:t>
            </a:r>
          </a:p>
          <a:p>
            <a:r>
              <a:rPr lang="en-US" sz="1200" dirty="0"/>
              <a:t>Remuneration (incl. pensions and job evaluation)</a:t>
            </a:r>
          </a:p>
          <a:p>
            <a:r>
              <a:rPr lang="en-US" sz="1200" dirty="0"/>
              <a:t>HR Information System (incl. HESA and payroll link)</a:t>
            </a:r>
          </a:p>
          <a:p>
            <a:r>
              <a:rPr lang="en-US" sz="1200" dirty="0"/>
              <a:t>HR Compliance and audit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92395D-BC1B-4D1D-949A-52A1A007E08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100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000" dirty="0">
                <a:latin typeface="Arial" panose="020B0604020202020204" pitchFamily="34" charset="0"/>
              </a:rPr>
              <a:t>Perception is in the eye of the beholder. </a:t>
            </a:r>
          </a:p>
        </p:txBody>
      </p:sp>
    </p:spTree>
    <p:extLst>
      <p:ext uri="{BB962C8B-B14F-4D97-AF65-F5344CB8AC3E}">
        <p14:creationId xmlns:p14="http://schemas.microsoft.com/office/powerpoint/2010/main" val="3477008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GupqNaUTn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806724" y="1772816"/>
            <a:ext cx="5526087" cy="1470025"/>
          </a:xfrm>
        </p:spPr>
        <p:txBody>
          <a:bodyPr>
            <a:normAutofit fontScale="90000"/>
          </a:bodyPr>
          <a:lstStyle/>
          <a:p>
            <a:r>
              <a:rPr lang="en-GB" altLang="en-US" sz="4900" dirty="0">
                <a:solidFill>
                  <a:schemeClr val="bg1"/>
                </a:solidFill>
                <a:cs typeface="Arial" panose="020B0604020202020204" pitchFamily="34" charset="0"/>
              </a:rPr>
              <a:t>Working in HR at UWTSD </a:t>
            </a:r>
            <a:br>
              <a:rPr lang="en-GB" altLang="en-US" dirty="0">
                <a:cs typeface="Arial" panose="020B0604020202020204" pitchFamily="34" charset="0"/>
              </a:rPr>
            </a:br>
            <a:endParaRPr lang="en-GB" altLang="en-US" dirty="0">
              <a:cs typeface="Arial" panose="020B0604020202020204" pitchFamily="34" charset="0"/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-828600" y="4149080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Julie Jones MCIPD</a:t>
            </a:r>
          </a:p>
          <a:p>
            <a:r>
              <a:rPr lang="en-GB" sz="3600" dirty="0">
                <a:solidFill>
                  <a:schemeClr val="bg1"/>
                </a:solidFill>
              </a:rPr>
              <a:t>November 2020</a:t>
            </a:r>
          </a:p>
        </p:txBody>
      </p:sp>
    </p:spTree>
    <p:extLst>
      <p:ext uri="{BB962C8B-B14F-4D97-AF65-F5344CB8AC3E}">
        <p14:creationId xmlns:p14="http://schemas.microsoft.com/office/powerpoint/2010/main" val="3078365818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 of the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tx2"/>
                </a:solidFill>
              </a:rPr>
              <a:t>To introduce myself and my role at UWTSD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share with you what it is like working in HR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relate my work to the CIPD Professional standards 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give some real life examples around the topics you have covered</a:t>
            </a:r>
          </a:p>
          <a:p>
            <a:r>
              <a:rPr lang="en-GB" sz="3000" dirty="0">
                <a:solidFill>
                  <a:schemeClr val="tx2"/>
                </a:solidFill>
              </a:rPr>
              <a:t>To answer any questions you may have</a:t>
            </a:r>
          </a:p>
        </p:txBody>
      </p:sp>
    </p:spTree>
    <p:extLst>
      <p:ext uri="{BB962C8B-B14F-4D97-AF65-F5344CB8AC3E}">
        <p14:creationId xmlns:p14="http://schemas.microsoft.com/office/powerpoint/2010/main" val="669421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Human Resources </a:t>
            </a:r>
            <a:r>
              <a:rPr lang="en-GB" b="1" dirty="0"/>
              <a:t>purpose</a:t>
            </a:r>
            <a:r>
              <a:rPr lang="en-GB" dirty="0"/>
              <a:t> as defined by CIPD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br>
              <a:rPr lang="en-GB" dirty="0"/>
            </a:br>
            <a:r>
              <a:rPr lang="en-GB" i="1" dirty="0"/>
              <a:t>The fundamental purpose of the people profession is to champion better work and working lives. Everyone connected to the world of work has a role to play in delivering this, which is why it sits at the heart of the new Profession Map</a:t>
            </a:r>
          </a:p>
          <a:p>
            <a:pPr marL="0" lvl="0" indent="0">
              <a:buNone/>
            </a:pPr>
            <a:endParaRPr lang="en-GB" i="1" dirty="0"/>
          </a:p>
          <a:p>
            <a:pPr marL="0" lvl="0" indent="0">
              <a:buNone/>
            </a:pPr>
            <a:r>
              <a:rPr lang="en-GB" dirty="0">
                <a:solidFill>
                  <a:schemeClr val="tx2"/>
                </a:solidFill>
              </a:rPr>
              <a:t>HR should be:</a:t>
            </a:r>
          </a:p>
          <a:p>
            <a:pPr marL="0" lv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Principles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b="1" dirty="0">
                <a:solidFill>
                  <a:schemeClr val="tx2"/>
                </a:solidFill>
              </a:rPr>
              <a:t>led</a:t>
            </a:r>
            <a:r>
              <a:rPr lang="en-GB" dirty="0">
                <a:solidFill>
                  <a:schemeClr val="tx2"/>
                </a:solidFill>
              </a:rPr>
              <a:t> – work, people and professionalism matter</a:t>
            </a:r>
          </a:p>
          <a:p>
            <a:pPr marL="0" lv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Evidence based </a:t>
            </a:r>
            <a:r>
              <a:rPr lang="en-GB" dirty="0">
                <a:solidFill>
                  <a:schemeClr val="tx2"/>
                </a:solidFill>
              </a:rPr>
              <a:t>– use experience, data, feedback, surveys </a:t>
            </a:r>
          </a:p>
          <a:p>
            <a:pPr marL="0" lv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Outcome driven </a:t>
            </a:r>
            <a:r>
              <a:rPr lang="en-GB" dirty="0">
                <a:solidFill>
                  <a:schemeClr val="tx2"/>
                </a:solidFill>
              </a:rPr>
              <a:t>– focus on the outcome in the context</a:t>
            </a:r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6365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115E-DEB4-414E-8A74-9259EC5CE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What is the purpose of HR at UWTSD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A41A-0D5B-4537-9A67-0A63EFF5E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/>
              <a:t>To provide a profession service to support the University’s mission: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chemeClr val="tx2"/>
                </a:solidFill>
              </a:rPr>
              <a:t>Transforming Education; 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chemeClr val="tx2"/>
                </a:solidFill>
              </a:rPr>
              <a:t>Transforming Lives</a:t>
            </a:r>
          </a:p>
          <a:p>
            <a:pPr marL="0" indent="0">
              <a:buNone/>
            </a:pPr>
            <a:r>
              <a:rPr lang="en-GB" sz="2800" dirty="0"/>
              <a:t>By ensuring policies, processes and support is in place to assist the University management and staff.</a:t>
            </a:r>
          </a:p>
          <a:p>
            <a:pPr marL="0" indent="0">
              <a:buNone/>
            </a:pPr>
            <a:r>
              <a:rPr lang="en-GB" sz="2800" dirty="0"/>
              <a:t>-  Need to gain trust and build relationships</a:t>
            </a:r>
          </a:p>
          <a:p>
            <a:pPr>
              <a:buFontTx/>
              <a:buChar char="-"/>
            </a:pPr>
            <a:r>
              <a:rPr lang="en-GB" sz="2800" dirty="0"/>
              <a:t>Be up to date and understand the business</a:t>
            </a:r>
          </a:p>
          <a:p>
            <a:pPr>
              <a:buFontTx/>
              <a:buChar char="-"/>
            </a:pPr>
            <a:r>
              <a:rPr lang="en-GB" sz="2800" dirty="0"/>
              <a:t>Be courageous and support managers to achieve the outcome</a:t>
            </a:r>
          </a:p>
        </p:txBody>
      </p:sp>
    </p:spTree>
    <p:extLst>
      <p:ext uri="{BB962C8B-B14F-4D97-AF65-F5344CB8AC3E}">
        <p14:creationId xmlns:p14="http://schemas.microsoft.com/office/powerpoint/2010/main" val="3762758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University Structure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16016" y="2060848"/>
            <a:ext cx="3960440" cy="3528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675317" y="2060848"/>
            <a:ext cx="4040699" cy="3096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51520" y="1423581"/>
            <a:ext cx="8638357" cy="373610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Institute of Management and Health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Institute of Science and Art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Institute of Education and Humanities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London Campuses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Birmingham Learning Centres</a:t>
            </a:r>
          </a:p>
          <a:p>
            <a:pPr>
              <a:spcBef>
                <a:spcPts val="0"/>
              </a:spcBef>
              <a:spcAft>
                <a:spcPts val="900"/>
              </a:spcAft>
            </a:pPr>
            <a:r>
              <a:rPr lang="en-GB" sz="3000" dirty="0">
                <a:solidFill>
                  <a:schemeClr val="tx2"/>
                </a:solidFill>
              </a:rPr>
              <a:t>One support infrastructure (Professional Services)</a:t>
            </a:r>
          </a:p>
        </p:txBody>
      </p:sp>
    </p:spTree>
    <p:extLst>
      <p:ext uri="{BB962C8B-B14F-4D97-AF65-F5344CB8AC3E}">
        <p14:creationId xmlns:p14="http://schemas.microsoft.com/office/powerpoint/2010/main" val="1940487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UWTSD Strategic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832" y="1417638"/>
            <a:ext cx="8229600" cy="369614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2"/>
                </a:solidFill>
              </a:rPr>
              <a:t>Approved July 2017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2"/>
                </a:solidFill>
              </a:rPr>
              <a:t>Covers period to 2022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2"/>
                </a:solidFill>
              </a:rPr>
              <a:t>Main planning document for all Campuses, Institutes &amp; Professional Service Units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2"/>
                </a:solidFill>
              </a:rPr>
              <a:t>Outlines the University’s mission, vision and values and strategic priorities</a:t>
            </a:r>
          </a:p>
        </p:txBody>
      </p:sp>
    </p:spTree>
    <p:extLst>
      <p:ext uri="{BB962C8B-B14F-4D97-AF65-F5344CB8AC3E}">
        <p14:creationId xmlns:p14="http://schemas.microsoft.com/office/powerpoint/2010/main" val="458325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5ED05-2048-4E76-945B-6D55F2D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Strategic</a:t>
            </a:r>
            <a:r>
              <a:rPr lang="en-GB" dirty="0"/>
              <a:t> </a:t>
            </a:r>
            <a:r>
              <a:rPr lang="en-GB" dirty="0">
                <a:solidFill>
                  <a:schemeClr val="tx2"/>
                </a:solidFill>
              </a:rPr>
              <a:t>Enablers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2D0EC-627A-493B-AF75-B87EE7283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600201"/>
            <a:ext cx="7643192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1: Financial Security</a:t>
            </a:r>
          </a:p>
          <a:p>
            <a:pPr marL="0" indent="0">
              <a:buNone/>
            </a:pPr>
            <a:r>
              <a:rPr lang="en-GB" dirty="0"/>
              <a:t>2: People </a:t>
            </a:r>
          </a:p>
          <a:p>
            <a:pPr marL="0" indent="0">
              <a:buNone/>
            </a:pPr>
            <a:r>
              <a:rPr lang="en-GB" dirty="0"/>
              <a:t>3: Estates and Infrastructure</a:t>
            </a:r>
          </a:p>
          <a:p>
            <a:pPr marL="0" indent="0">
              <a:buNone/>
            </a:pPr>
            <a:r>
              <a:rPr lang="en-GB" dirty="0"/>
              <a:t>4: Governance</a:t>
            </a:r>
          </a:p>
          <a:p>
            <a:pPr marL="0" indent="0">
              <a:buNone/>
            </a:pPr>
            <a:r>
              <a:rPr lang="en-GB" dirty="0"/>
              <a:t>5: Leadership and Management</a:t>
            </a:r>
          </a:p>
          <a:p>
            <a:pPr marL="0" indent="0">
              <a:buNone/>
            </a:pPr>
            <a:r>
              <a:rPr lang="en-GB" dirty="0"/>
              <a:t>6: Equality</a:t>
            </a:r>
          </a:p>
          <a:p>
            <a:pPr marL="0" indent="0">
              <a:buNone/>
            </a:pPr>
            <a:r>
              <a:rPr lang="en-GB" dirty="0"/>
              <a:t>7: Continuous improvement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003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107" t="24608" r="40228" b="5502"/>
          <a:stretch/>
        </p:blipFill>
        <p:spPr>
          <a:xfrm>
            <a:off x="0" y="548680"/>
            <a:ext cx="7308304" cy="51125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00192" y="113435"/>
            <a:ext cx="2843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08304" y="494116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(CIPD 2018)</a:t>
            </a:r>
          </a:p>
        </p:txBody>
      </p:sp>
    </p:spTree>
    <p:extLst>
      <p:ext uri="{BB962C8B-B14F-4D97-AF65-F5344CB8AC3E}">
        <p14:creationId xmlns:p14="http://schemas.microsoft.com/office/powerpoint/2010/main" val="1466470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E917B-C86B-4165-BCA4-72994F9B4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Current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B5550-A10A-481B-8BB4-D27AAE806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Return to campus for staff and students</a:t>
            </a:r>
          </a:p>
          <a:p>
            <a:r>
              <a:rPr lang="en-GB" dirty="0"/>
              <a:t>Furlough – ending / extending?</a:t>
            </a:r>
          </a:p>
          <a:p>
            <a:r>
              <a:rPr lang="en-GB" dirty="0"/>
              <a:t>Project – implementing new online recruitment system </a:t>
            </a:r>
          </a:p>
          <a:p>
            <a:r>
              <a:rPr lang="en-GB" dirty="0"/>
              <a:t>Recruitment – new challenges in current environment, high unemployment / Brexit</a:t>
            </a:r>
          </a:p>
          <a:p>
            <a:r>
              <a:rPr lang="en-GB" dirty="0"/>
              <a:t>Sickness and staff wellbeing</a:t>
            </a:r>
          </a:p>
          <a:p>
            <a:r>
              <a:rPr lang="en-GB" dirty="0"/>
              <a:t>Employee relations – disciplinary and grievance</a:t>
            </a:r>
          </a:p>
          <a:p>
            <a:r>
              <a:rPr lang="en-GB" dirty="0"/>
              <a:t>Performance issues</a:t>
            </a:r>
          </a:p>
          <a:p>
            <a:r>
              <a:rPr lang="en-GB" dirty="0"/>
              <a:t>Staff training and development</a:t>
            </a:r>
          </a:p>
          <a:p>
            <a:r>
              <a:rPr lang="en-GB" dirty="0"/>
              <a:t>Day to day queries around contracts, annual leave, pay</a:t>
            </a:r>
          </a:p>
        </p:txBody>
      </p:sp>
    </p:spTree>
    <p:extLst>
      <p:ext uri="{BB962C8B-B14F-4D97-AF65-F5344CB8AC3E}">
        <p14:creationId xmlns:p14="http://schemas.microsoft.com/office/powerpoint/2010/main" val="2452678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C1B1D-F37F-4153-85E4-57AE21709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Example HR planning in Covid 19 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(short term)</a:t>
            </a:r>
            <a:r>
              <a:rPr lang="en-GB" sz="3600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7CB7D-040D-4369-AA17-FB895C3F4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Outcome: to get staff back on campus to deliver the blended approach</a:t>
            </a:r>
          </a:p>
          <a:p>
            <a:r>
              <a:rPr lang="en-GB" dirty="0"/>
              <a:t>Principles: health, safety and welfare of staff is the main priority while also aware of financial stability of the University</a:t>
            </a:r>
          </a:p>
          <a:p>
            <a:r>
              <a:rPr lang="en-GB" dirty="0"/>
              <a:t>Evidence based: external situation, media coverage and the data for organisation and individual</a:t>
            </a:r>
          </a:p>
        </p:txBody>
      </p:sp>
    </p:spTree>
    <p:extLst>
      <p:ext uri="{BB962C8B-B14F-4D97-AF65-F5344CB8AC3E}">
        <p14:creationId xmlns:p14="http://schemas.microsoft.com/office/powerpoint/2010/main" val="1762381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F2955-958C-4F13-8BF0-13CBE12A8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Example HR Planning – restructure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(Medium Term)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E4B58-6EF3-4CF1-9BFA-42D1A0667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Outcome was to ensure financial security and make savings across the University in Wales</a:t>
            </a:r>
          </a:p>
          <a:p>
            <a:r>
              <a:rPr lang="en-GB" dirty="0"/>
              <a:t>Principle was fairness throughout  - equality impact</a:t>
            </a:r>
          </a:p>
          <a:p>
            <a:r>
              <a:rPr lang="en-GB" dirty="0"/>
              <a:t>Evidence was based on staff costs, student numbers and benchmarking across university and sector</a:t>
            </a:r>
          </a:p>
        </p:txBody>
      </p:sp>
    </p:spTree>
    <p:extLst>
      <p:ext uri="{BB962C8B-B14F-4D97-AF65-F5344CB8AC3E}">
        <p14:creationId xmlns:p14="http://schemas.microsoft.com/office/powerpoint/2010/main" val="4056018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>
                <a:solidFill>
                  <a:schemeClr val="tx2"/>
                </a:solidFill>
                <a:cs typeface="Arial" panose="020B0604020202020204" pitchFamily="34" charset="0"/>
              </a:rPr>
              <a:t>Example on diversity and unconscious bias </a:t>
            </a:r>
            <a:r>
              <a:rPr lang="en-GB" altLang="en-US" sz="2800" i="1" dirty="0">
                <a:cs typeface="Arial" panose="020B0604020202020204" pitchFamily="34" charset="0"/>
              </a:rPr>
              <a:t>Blue, Black, White, Gold or Brown?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sz="1800" dirty="0">
              <a:cs typeface="Arial" panose="020B0604020202020204" pitchFamily="34" charset="0"/>
            </a:endParaRPr>
          </a:p>
          <a:p>
            <a:pPr eaLnBrk="1" hangingPunct="1"/>
            <a:endParaRPr lang="en-GB" altLang="en-US" sz="1800" b="0" dirty="0">
              <a:cs typeface="Arial" panose="020B0604020202020204" pitchFamily="34" charset="0"/>
            </a:endParaRPr>
          </a:p>
          <a:p>
            <a:pPr eaLnBrk="1" hangingPunct="1"/>
            <a:endParaRPr lang="en-GB" altLang="en-US" sz="1800" b="0" dirty="0">
              <a:cs typeface="Arial" panose="020B0604020202020204" pitchFamily="34" charset="0"/>
            </a:endParaRPr>
          </a:p>
          <a:p>
            <a:pPr eaLnBrk="1" hangingPunct="1"/>
            <a:endParaRPr lang="en-GB" altLang="en-US" sz="1800" b="0" dirty="0">
              <a:cs typeface="Arial" panose="020B0604020202020204" pitchFamily="34" charset="0"/>
            </a:endParaRPr>
          </a:p>
          <a:p>
            <a:pPr eaLnBrk="1" hangingPunct="1"/>
            <a:endParaRPr lang="en-GB" altLang="en-US" sz="1800" b="0" dirty="0">
              <a:cs typeface="Arial" panose="020B0604020202020204" pitchFamily="34" charset="0"/>
            </a:endParaRPr>
          </a:p>
          <a:p>
            <a:pPr eaLnBrk="1" hangingPunct="1"/>
            <a:endParaRPr lang="en-GB" altLang="en-US" sz="1800" b="0" dirty="0">
              <a:cs typeface="Arial" panose="020B0604020202020204" pitchFamily="34" charset="0"/>
            </a:endParaRP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071938" y="1600201"/>
            <a:ext cx="4614862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#dressgate</a:t>
            </a:r>
          </a:p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Bitter row on social media</a:t>
            </a:r>
          </a:p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10 million tweets</a:t>
            </a:r>
          </a:p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Prompted a scientific study on human perception of colour</a:t>
            </a:r>
          </a:p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Shows no right/wrong perception</a:t>
            </a:r>
          </a:p>
          <a:p>
            <a:pPr eaLnBrk="1" hangingPunct="1"/>
            <a:r>
              <a:rPr lang="en-GB" altLang="en-US" sz="2400" dirty="0">
                <a:solidFill>
                  <a:schemeClr val="tx2"/>
                </a:solidFill>
                <a:cs typeface="Arial" panose="020B0604020202020204" pitchFamily="34" charset="0"/>
              </a:rPr>
              <a:t>Understanding other’s views even if different</a:t>
            </a:r>
          </a:p>
        </p:txBody>
      </p:sp>
      <p:pic>
        <p:nvPicPr>
          <p:cNvPr id="47109" name="Picture 5" descr="The_Dress_%28viral_phenomenon%29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225" y="1439863"/>
            <a:ext cx="3033713" cy="404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0767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FF76-41EF-4FF7-9C06-249E02698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Unconscious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B4303-4278-4FAB-8D3B-576C9A95E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“...refers to a bias that we are unaware of, and which happens outside of our control. It is a bias that happens automatically and is triggered by our brain making quick judgments and assessments of people and situations, influenced by our background, cultural environment and personal experiences.”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(ECU:2013 Unconscious bias in higher education)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If this is unconscious what can we do?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529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834FD-7590-4F23-9064-5CBACC5AF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62860-400A-42CB-B6C2-1772D960C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Thank you for listening</a:t>
            </a:r>
          </a:p>
          <a:p>
            <a:pPr marL="0" indent="0" algn="ctr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2"/>
                </a:solidFill>
              </a:rPr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505162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4369</TotalTime>
  <Words>914</Words>
  <Application>Microsoft Office PowerPoint</Application>
  <PresentationFormat>On-screen Show (4:3)</PresentationFormat>
  <Paragraphs>122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Wingdings</vt:lpstr>
      <vt:lpstr>20140311PresentationUWTSDTemplate</vt:lpstr>
      <vt:lpstr>Working in HR at UWTSD  </vt:lpstr>
      <vt:lpstr>Outcome of the session</vt:lpstr>
      <vt:lpstr>Human Resources purpose as defined by CIPD</vt:lpstr>
      <vt:lpstr>What is the purpose of HR at UWTSD</vt:lpstr>
      <vt:lpstr>University Structure </vt:lpstr>
      <vt:lpstr>UWTSD Strategic Plan</vt:lpstr>
      <vt:lpstr>Strategic Enablers</vt:lpstr>
      <vt:lpstr>PowerPoint Presentation</vt:lpstr>
      <vt:lpstr>My Current Priorities</vt:lpstr>
      <vt:lpstr>Example HR planning in Covid 19  (short term) </vt:lpstr>
      <vt:lpstr>Example HR Planning – restructure (Medium Term)</vt:lpstr>
      <vt:lpstr>Example on diversity and unconscious bias Blue, Black, White, Gold or Brown?</vt:lpstr>
      <vt:lpstr>Unconscious bias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Mary</cp:lastModifiedBy>
  <cp:revision>87</cp:revision>
  <cp:lastPrinted>2018-06-05T16:18:15Z</cp:lastPrinted>
  <dcterms:created xsi:type="dcterms:W3CDTF">2015-04-14T15:21:28Z</dcterms:created>
  <dcterms:modified xsi:type="dcterms:W3CDTF">2020-11-05T09:00:13Z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