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4.jpg" ContentType="image/jpeg"/>
  <Override PartName="/ppt/media/image22.jpg" ContentType="image/jpeg"/>
  <Override PartName="/ppt/media/image23.jp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3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6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7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5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53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7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57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83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6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79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19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79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2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73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31F790-9C8B-43EE-8FC6-FF52969D0F1C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4212D-CE7C-43F3-BC5A-351FFF929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758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forum.org/" TargetMode="External"/><Relationship Id="rId2" Type="http://schemas.openxmlformats.org/officeDocument/2006/relationships/hyperlink" Target="http://www.wri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ldenergy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7BA43-5BE1-40E9-9D30-A7102E4963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Future availability of resources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5E320681-8D8F-4E22-B825-A19DAA3DE0AE}"/>
              </a:ext>
            </a:extLst>
          </p:cNvPr>
          <p:cNvSpPr txBox="1"/>
          <p:nvPr/>
        </p:nvSpPr>
        <p:spPr>
          <a:xfrm>
            <a:off x="464312" y="221234"/>
            <a:ext cx="8225790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3200" spc="-5" dirty="0">
                <a:solidFill>
                  <a:srgbClr val="660CAA"/>
                </a:solidFill>
                <a:cs typeface="Times New Roman"/>
              </a:rPr>
              <a:t>BSc Renewable Energy &amp; the Built Environment</a:t>
            </a:r>
          </a:p>
          <a:p>
            <a:pPr marL="12700">
              <a:lnSpc>
                <a:spcPct val="100000"/>
              </a:lnSpc>
            </a:pPr>
            <a:r>
              <a:rPr lang="en-GB" sz="3200" spc="-5" dirty="0">
                <a:solidFill>
                  <a:srgbClr val="660CAA"/>
                </a:solidFill>
                <a:cs typeface="Times New Roman"/>
              </a:rPr>
              <a:t>M6X01888 – Energy &amp; Waste</a:t>
            </a:r>
            <a:endParaRPr sz="3200" dirty="0">
              <a:cs typeface="Times New Roman"/>
            </a:endParaRPr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D98B8451-8FBA-45B4-9CF8-CC372A74AEE1}"/>
              </a:ext>
            </a:extLst>
          </p:cNvPr>
          <p:cNvSpPr/>
          <p:nvPr/>
        </p:nvSpPr>
        <p:spPr>
          <a:xfrm>
            <a:off x="2475461" y="3509963"/>
            <a:ext cx="3943731" cy="28217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8A6BB72-5180-480A-9CB8-A381E6769B2D}"/>
              </a:ext>
            </a:extLst>
          </p:cNvPr>
          <p:cNvSpPr/>
          <p:nvPr/>
        </p:nvSpPr>
        <p:spPr>
          <a:xfrm>
            <a:off x="6693192" y="3777847"/>
            <a:ext cx="2286000" cy="2286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6">
            <a:extLst>
              <a:ext uri="{FF2B5EF4-FFF2-40B4-BE49-F238E27FC236}">
                <a16:creationId xmlns:a16="http://schemas.microsoft.com/office/drawing/2014/main" id="{74FADFC2-FCAA-41D9-A303-21BCCA13C231}"/>
              </a:ext>
            </a:extLst>
          </p:cNvPr>
          <p:cNvSpPr/>
          <p:nvPr/>
        </p:nvSpPr>
        <p:spPr>
          <a:xfrm>
            <a:off x="349738" y="3526368"/>
            <a:ext cx="1851723" cy="278895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83308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generated with high confidence">
            <a:extLst>
              <a:ext uri="{FF2B5EF4-FFF2-40B4-BE49-F238E27FC236}">
                <a16:creationId xmlns:a16="http://schemas.microsoft.com/office/drawing/2014/main" id="{B40662F6-D3AF-4113-8697-B0C8DF4204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45123"/>
            <a:ext cx="9090046" cy="5835223"/>
          </a:xfrm>
        </p:spPr>
      </p:pic>
    </p:spTree>
    <p:extLst>
      <p:ext uri="{BB962C8B-B14F-4D97-AF65-F5344CB8AC3E}">
        <p14:creationId xmlns:p14="http://schemas.microsoft.com/office/powerpoint/2010/main" val="16975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2407CD-9915-4B76-9CF1-A46E86183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" y="67470"/>
            <a:ext cx="6038850" cy="33813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DB3C05-C3FD-4F2A-AEF5-A735832E71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233" y="3448845"/>
            <a:ext cx="5723792" cy="33369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CB3E70-1204-4F0F-8D63-27ACA8F0FC58}"/>
              </a:ext>
            </a:extLst>
          </p:cNvPr>
          <p:cNvSpPr txBox="1"/>
          <p:nvPr/>
        </p:nvSpPr>
        <p:spPr>
          <a:xfrm>
            <a:off x="0" y="6519446"/>
            <a:ext cx="28913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Daily Mail / World Atlas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3F7C2E-44EA-4A2B-9262-C30E45240165}"/>
              </a:ext>
            </a:extLst>
          </p:cNvPr>
          <p:cNvSpPr txBox="1"/>
          <p:nvPr/>
        </p:nvSpPr>
        <p:spPr>
          <a:xfrm>
            <a:off x="6559062" y="509954"/>
            <a:ext cx="2403963" cy="95410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Demand for resources</a:t>
            </a:r>
          </a:p>
        </p:txBody>
      </p:sp>
    </p:spTree>
    <p:extLst>
      <p:ext uri="{BB962C8B-B14F-4D97-AF65-F5344CB8AC3E}">
        <p14:creationId xmlns:p14="http://schemas.microsoft.com/office/powerpoint/2010/main" val="1145672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9E47B4-AD71-4383-925D-E35D4481F132}"/>
              </a:ext>
            </a:extLst>
          </p:cNvPr>
          <p:cNvSpPr txBox="1"/>
          <p:nvPr/>
        </p:nvSpPr>
        <p:spPr>
          <a:xfrm>
            <a:off x="6559062" y="509954"/>
            <a:ext cx="2403963" cy="95410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Equality in use of resources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C539EC-2AFF-431D-B2EF-88CEF964C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774" y="654435"/>
            <a:ext cx="3124933" cy="23506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615BF7-4E98-4FD7-BCEE-3EE0739F5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021" y="1969084"/>
            <a:ext cx="3151309" cy="23704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38286B-5725-4C20-980D-0A5D6D9BDC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518" y="3513992"/>
            <a:ext cx="2181225" cy="304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FF39D8-A18B-44A2-ABA8-3F68C0A54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8431" y="4503536"/>
            <a:ext cx="3054594" cy="22460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088522-B77F-4347-AC6E-A6488FF542DA}"/>
              </a:ext>
            </a:extLst>
          </p:cNvPr>
          <p:cNvSpPr txBox="1"/>
          <p:nvPr/>
        </p:nvSpPr>
        <p:spPr>
          <a:xfrm>
            <a:off x="0" y="6519446"/>
            <a:ext cx="30139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BBC / Creative Commons</a:t>
            </a:r>
          </a:p>
        </p:txBody>
      </p:sp>
    </p:spTree>
    <p:extLst>
      <p:ext uri="{BB962C8B-B14F-4D97-AF65-F5344CB8AC3E}">
        <p14:creationId xmlns:p14="http://schemas.microsoft.com/office/powerpoint/2010/main" val="243417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17016-C644-4167-8C0E-9BA4CB788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Consequence of resource exploitation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82F15-BDE5-4A24-AFBA-A4A960BD9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Socioeconomic</a:t>
            </a:r>
          </a:p>
          <a:p>
            <a:endParaRPr lang="en-GB" dirty="0"/>
          </a:p>
          <a:p>
            <a:r>
              <a:rPr lang="en-GB" dirty="0"/>
              <a:t>Environmental </a:t>
            </a:r>
          </a:p>
          <a:p>
            <a:endParaRPr lang="en-GB" dirty="0"/>
          </a:p>
          <a:p>
            <a:r>
              <a:rPr lang="en-GB" dirty="0"/>
              <a:t>Political</a:t>
            </a:r>
          </a:p>
        </p:txBody>
      </p:sp>
    </p:spTree>
    <p:extLst>
      <p:ext uri="{BB962C8B-B14F-4D97-AF65-F5344CB8AC3E}">
        <p14:creationId xmlns:p14="http://schemas.microsoft.com/office/powerpoint/2010/main" val="68891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EB47D-B734-4E44-84DE-FE880D0BD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13032-4F96-49CC-AB77-03655603A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energy supply is dominated by coal, oil and gas</a:t>
            </a:r>
          </a:p>
          <a:p>
            <a:pPr lvl="1"/>
            <a:r>
              <a:rPr lang="en-GB" dirty="0"/>
              <a:t>Produces ⅓ of global GHG emissions</a:t>
            </a:r>
          </a:p>
          <a:p>
            <a:r>
              <a:rPr lang="en-GB" dirty="0"/>
              <a:t>More than 1.3bn people lack access to electricity</a:t>
            </a:r>
          </a:p>
          <a:p>
            <a:r>
              <a:rPr lang="en-GB" dirty="0"/>
              <a:t>Citizens demand clean, reliable electricity</a:t>
            </a:r>
          </a:p>
          <a:p>
            <a:r>
              <a:rPr lang="en-GB" dirty="0"/>
              <a:t>Renewables increasingly cost-effective</a:t>
            </a:r>
          </a:p>
        </p:txBody>
      </p:sp>
    </p:spTree>
    <p:extLst>
      <p:ext uri="{BB962C8B-B14F-4D97-AF65-F5344CB8AC3E}">
        <p14:creationId xmlns:p14="http://schemas.microsoft.com/office/powerpoint/2010/main" val="213116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A95D874-8566-405B-8D92-E0A85381A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49" y="668919"/>
            <a:ext cx="8188956" cy="58505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FCFDC1-34D5-4D20-BD3A-8A5875DEED6C}"/>
              </a:ext>
            </a:extLst>
          </p:cNvPr>
          <p:cNvSpPr txBox="1"/>
          <p:nvPr/>
        </p:nvSpPr>
        <p:spPr>
          <a:xfrm>
            <a:off x="0" y="6519446"/>
            <a:ext cx="44922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BP Statistical Review of World Energy 2017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9FA0C3-8E77-478B-B75C-A07C7DE6D625}"/>
              </a:ext>
            </a:extLst>
          </p:cNvPr>
          <p:cNvSpPr txBox="1"/>
          <p:nvPr/>
        </p:nvSpPr>
        <p:spPr>
          <a:xfrm>
            <a:off x="483577" y="228600"/>
            <a:ext cx="14368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Oil reserves</a:t>
            </a:r>
          </a:p>
        </p:txBody>
      </p:sp>
    </p:spTree>
    <p:extLst>
      <p:ext uri="{BB962C8B-B14F-4D97-AF65-F5344CB8AC3E}">
        <p14:creationId xmlns:p14="http://schemas.microsoft.com/office/powerpoint/2010/main" val="1962317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F085C1-6D60-427E-9B03-4489D88B6CF9}"/>
              </a:ext>
            </a:extLst>
          </p:cNvPr>
          <p:cNvSpPr txBox="1"/>
          <p:nvPr/>
        </p:nvSpPr>
        <p:spPr>
          <a:xfrm>
            <a:off x="483577" y="228600"/>
            <a:ext cx="1531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Gas reserves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9FFE57-007F-4220-93AB-2C4BE754CA84}"/>
              </a:ext>
            </a:extLst>
          </p:cNvPr>
          <p:cNvSpPr txBox="1"/>
          <p:nvPr/>
        </p:nvSpPr>
        <p:spPr>
          <a:xfrm>
            <a:off x="0" y="6519446"/>
            <a:ext cx="44922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BP Statistical Review of World Energy 2017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FBE3B6-9D78-4D60-9347-9D24E49CB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86" y="698090"/>
            <a:ext cx="8020051" cy="553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268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5ED189-3CF0-4A73-8183-86B51E42F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859" y="696870"/>
            <a:ext cx="8046056" cy="55192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24081B-0F69-444B-86F1-78A55A568E00}"/>
              </a:ext>
            </a:extLst>
          </p:cNvPr>
          <p:cNvSpPr txBox="1"/>
          <p:nvPr/>
        </p:nvSpPr>
        <p:spPr>
          <a:xfrm>
            <a:off x="483577" y="228600"/>
            <a:ext cx="1601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Coal reserves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D29804-23FB-41B1-9365-60A01A6BD727}"/>
              </a:ext>
            </a:extLst>
          </p:cNvPr>
          <p:cNvSpPr txBox="1"/>
          <p:nvPr/>
        </p:nvSpPr>
        <p:spPr>
          <a:xfrm>
            <a:off x="0" y="6519446"/>
            <a:ext cx="44922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BP Statistical Review of World Energy 2017</a:t>
            </a:r>
          </a:p>
        </p:txBody>
      </p:sp>
    </p:spTree>
    <p:extLst>
      <p:ext uri="{BB962C8B-B14F-4D97-AF65-F5344CB8AC3E}">
        <p14:creationId xmlns:p14="http://schemas.microsoft.com/office/powerpoint/2010/main" val="975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0145-FAF1-4D52-ACE1-F9D748EC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3DFBD-F03C-4949-9597-CA1B646F5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D36886-C664-47F0-BE3B-E48C6D5D2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8140"/>
            <a:ext cx="9144000" cy="614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858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E0756-7A9A-4CF1-86EB-71A2AC143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3B0C1-DD84-4F12-9BEC-22BECCCBC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06B994-8CCD-4BB1-8E75-5525EC8AD9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6804"/>
            <a:ext cx="9144000" cy="69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092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29158-CE47-4AE0-A8AE-73450A966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D37EA-0C7B-4C7B-A97F-705B6C235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need to achieve a “Great Balancing Act”:</a:t>
            </a:r>
          </a:p>
          <a:p>
            <a:endParaRPr lang="en-GB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Close a gap of ~70% in availability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Reduce agriculture’s impact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Ensure agriculture supports inclusive economic &amp; social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901519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DA21C-7FE4-41A4-9455-B8496B23E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2949819" cy="1929666"/>
          </a:xfrm>
        </p:spPr>
        <p:txBody>
          <a:bodyPr/>
          <a:lstStyle/>
          <a:p>
            <a:r>
              <a:rPr lang="en-GB" dirty="0"/>
              <a:t>What can be done?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9C873C-CE33-4DDA-A4CB-18EAFB3AD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977" y="177522"/>
            <a:ext cx="5073161" cy="6534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005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C176-552D-4D32-AB53-868CBA0F2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to reduce consumption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9174B-CE88-47EC-BF92-29D2E5E81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 obesity</a:t>
            </a:r>
          </a:p>
          <a:p>
            <a:r>
              <a:rPr lang="en-GB" dirty="0"/>
              <a:t>Reduce losses and waste</a:t>
            </a:r>
          </a:p>
          <a:p>
            <a:r>
              <a:rPr lang="en-GB" dirty="0"/>
              <a:t>Reduce excessive consumption of animal products</a:t>
            </a:r>
          </a:p>
          <a:p>
            <a:r>
              <a:rPr lang="en-GB" dirty="0"/>
              <a:t>Move to a more efficient mix of animal products</a:t>
            </a:r>
          </a:p>
          <a:p>
            <a:r>
              <a:rPr lang="en-GB" dirty="0"/>
              <a:t>Help Africa in reducing fertility rates</a:t>
            </a:r>
          </a:p>
        </p:txBody>
      </p:sp>
    </p:spTree>
    <p:extLst>
      <p:ext uri="{BB962C8B-B14F-4D97-AF65-F5344CB8AC3E}">
        <p14:creationId xmlns:p14="http://schemas.microsoft.com/office/powerpoint/2010/main" val="12553136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B2DD0-3AA7-4504-B91C-EAE08D703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 food production without land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73152-17AF-44EE-A9CE-25D087FD6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Farm smarter</a:t>
            </a:r>
          </a:p>
          <a:p>
            <a:r>
              <a:rPr lang="en-GB" dirty="0"/>
              <a:t>Breed better seeds</a:t>
            </a:r>
          </a:p>
          <a:p>
            <a:r>
              <a:rPr lang="en-GB" dirty="0"/>
              <a:t>Leave no farmer behind</a:t>
            </a:r>
          </a:p>
          <a:p>
            <a:r>
              <a:rPr lang="en-GB" dirty="0"/>
              <a:t>Crop the land more frequently</a:t>
            </a:r>
          </a:p>
          <a:p>
            <a:r>
              <a:rPr lang="en-GB" dirty="0"/>
              <a:t>Expand crops into low-carbon degraded land</a:t>
            </a:r>
          </a:p>
          <a:p>
            <a:r>
              <a:rPr lang="en-GB" dirty="0"/>
              <a:t>Intensify pasture production</a:t>
            </a:r>
          </a:p>
          <a:p>
            <a:r>
              <a:rPr lang="en-GB" dirty="0"/>
              <a:t>Increase aquaculture productivity</a:t>
            </a:r>
          </a:p>
        </p:txBody>
      </p:sp>
    </p:spTree>
    <p:extLst>
      <p:ext uri="{BB962C8B-B14F-4D97-AF65-F5344CB8AC3E}">
        <p14:creationId xmlns:p14="http://schemas.microsoft.com/office/powerpoint/2010/main" val="3069390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E4115-367A-4A0D-A685-EAECD89A7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environmental impact of food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71FB9-E4F6-4CD2-98E7-BB957ADB9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 GHG emissions</a:t>
            </a:r>
          </a:p>
          <a:p>
            <a:r>
              <a:rPr lang="en-GB" dirty="0"/>
              <a:t>Carbon Sequestration Strategies</a:t>
            </a:r>
          </a:p>
          <a:p>
            <a:r>
              <a:rPr lang="en-GB" dirty="0"/>
              <a:t>Increasing efficiency in use of inputs</a:t>
            </a:r>
          </a:p>
          <a:p>
            <a:pPr lvl="1"/>
            <a:r>
              <a:rPr lang="en-GB" dirty="0"/>
              <a:t>Improve feeding &amp; health of ruminants</a:t>
            </a:r>
          </a:p>
          <a:p>
            <a:pPr lvl="1"/>
            <a:r>
              <a:rPr lang="en-GB" dirty="0"/>
              <a:t>Balance fertiliser use</a:t>
            </a:r>
          </a:p>
          <a:p>
            <a:pPr lvl="1"/>
            <a:r>
              <a:rPr lang="en-GB" dirty="0"/>
              <a:t>Reduce emissions from paddy rice</a:t>
            </a:r>
          </a:p>
        </p:txBody>
      </p:sp>
    </p:spTree>
    <p:extLst>
      <p:ext uri="{BB962C8B-B14F-4D97-AF65-F5344CB8AC3E}">
        <p14:creationId xmlns:p14="http://schemas.microsoft.com/office/powerpoint/2010/main" val="368944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FBFB3-44ED-4D00-BE1F-5CA83E6A2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</a:t>
            </a:r>
          </a:p>
        </p:txBody>
      </p:sp>
      <p:pic>
        <p:nvPicPr>
          <p:cNvPr id="7" name="Content Placeholder 6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E9FAD4B8-04AB-4257-BE51-404D02BB10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75" y="2094799"/>
            <a:ext cx="8823650" cy="4556911"/>
          </a:xfrm>
        </p:spPr>
      </p:pic>
    </p:spTree>
    <p:extLst>
      <p:ext uri="{BB962C8B-B14F-4D97-AF65-F5344CB8AC3E}">
        <p14:creationId xmlns:p14="http://schemas.microsoft.com/office/powerpoint/2010/main" val="2787723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CACD6-4420-4281-98FB-EE4808493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predictions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DA858-D533-450C-B810-8B2D20583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822924-4582-4EB4-B888-3C6439007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9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79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94A16-4554-4552-B8E5-1DD6A6F69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5B40E-6BCB-4D33-AED0-67A0560118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745C28-925E-4277-9C5A-7FC145895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3651"/>
            <a:ext cx="9144000" cy="64706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95D051-7C2B-4025-8F6F-20D551C8885A}"/>
              </a:ext>
            </a:extLst>
          </p:cNvPr>
          <p:cNvSpPr txBox="1"/>
          <p:nvPr/>
        </p:nvSpPr>
        <p:spPr>
          <a:xfrm>
            <a:off x="263777" y="439616"/>
            <a:ext cx="19287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Global flood risk</a:t>
            </a:r>
          </a:p>
        </p:txBody>
      </p:sp>
    </p:spTree>
    <p:extLst>
      <p:ext uri="{BB962C8B-B14F-4D97-AF65-F5344CB8AC3E}">
        <p14:creationId xmlns:p14="http://schemas.microsoft.com/office/powerpoint/2010/main" val="32820100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9F241-7806-4DB7-A358-9A7484FA8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 depletion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C721E-F5D3-4115-9DCD-C2CFE501C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368689-F9EA-40F7-ADDD-C5C6F8966F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72"/>
          <a:stretch/>
        </p:blipFill>
        <p:spPr>
          <a:xfrm>
            <a:off x="0" y="1690689"/>
            <a:ext cx="9144000" cy="4944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60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16E50-9EAB-442C-8FC3-29CE2F712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5 facts: Total mining on Earth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D7465-8D74-4779-8E8D-98E73BEAEB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Its mined for our sake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It goes into our products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Lifetime supply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Numbers are going up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Increased negative impacts</a:t>
            </a:r>
          </a:p>
        </p:txBody>
      </p:sp>
    </p:spTree>
    <p:extLst>
      <p:ext uri="{BB962C8B-B14F-4D97-AF65-F5344CB8AC3E}">
        <p14:creationId xmlns:p14="http://schemas.microsoft.com/office/powerpoint/2010/main" val="1346078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95E6FE4-538E-48B3-8C96-8214FE1D57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9" y="502903"/>
            <a:ext cx="8359201" cy="55005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80184C-52F6-400B-BE88-307C415D5746}"/>
              </a:ext>
            </a:extLst>
          </p:cNvPr>
          <p:cNvSpPr txBox="1"/>
          <p:nvPr/>
        </p:nvSpPr>
        <p:spPr>
          <a:xfrm>
            <a:off x="0" y="6519446"/>
            <a:ext cx="57687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Congressional Research Service: Rare Earth Elements, 2013</a:t>
            </a:r>
          </a:p>
        </p:txBody>
      </p:sp>
    </p:spTree>
    <p:extLst>
      <p:ext uri="{BB962C8B-B14F-4D97-AF65-F5344CB8AC3E}">
        <p14:creationId xmlns:p14="http://schemas.microsoft.com/office/powerpoint/2010/main" val="3206089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76AF2-CC5F-4185-9234-1565D5EFA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Rare Earth Element mining:</a:t>
            </a:r>
            <a:br>
              <a:rPr lang="en-GB" dirty="0"/>
            </a:br>
            <a:r>
              <a:rPr lang="en-GB" dirty="0"/>
              <a:t>Baotou, China</a:t>
            </a:r>
          </a:p>
        </p:txBody>
      </p:sp>
      <p:pic>
        <p:nvPicPr>
          <p:cNvPr id="5" name="Content Placeholder 4" descr="A view of a canyon&#10;&#10;Description generated with very high confidence">
            <a:extLst>
              <a:ext uri="{FF2B5EF4-FFF2-40B4-BE49-F238E27FC236}">
                <a16:creationId xmlns:a16="http://schemas.microsoft.com/office/drawing/2014/main" id="{82101648-F064-4011-B0DB-E206F5D42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863" y="1825625"/>
            <a:ext cx="653227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621595-C46B-418C-9997-EDDBAC96E06E}"/>
              </a:ext>
            </a:extLst>
          </p:cNvPr>
          <p:cNvSpPr txBox="1"/>
          <p:nvPr/>
        </p:nvSpPr>
        <p:spPr>
          <a:xfrm>
            <a:off x="0" y="6519446"/>
            <a:ext cx="3256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Guardian Liberty Voice, 2014</a:t>
            </a:r>
          </a:p>
        </p:txBody>
      </p:sp>
    </p:spTree>
    <p:extLst>
      <p:ext uri="{BB962C8B-B14F-4D97-AF65-F5344CB8AC3E}">
        <p14:creationId xmlns:p14="http://schemas.microsoft.com/office/powerpoint/2010/main" val="2307771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90C96-A1EB-4CFD-B38C-20C1CF465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problems</a:t>
            </a:r>
          </a:p>
        </p:txBody>
      </p:sp>
      <p:pic>
        <p:nvPicPr>
          <p:cNvPr id="5" name="Content Placeholder 4" descr="A close up of a road&#10;&#10;Description generated with high confidence">
            <a:extLst>
              <a:ext uri="{FF2B5EF4-FFF2-40B4-BE49-F238E27FC236}">
                <a16:creationId xmlns:a16="http://schemas.microsoft.com/office/drawing/2014/main" id="{6B9F673F-3319-43BF-B632-695CFE5D23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178" y="1799247"/>
            <a:ext cx="6182172" cy="482378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8331F2-5BFF-44DF-A803-D5107B532524}"/>
              </a:ext>
            </a:extLst>
          </p:cNvPr>
          <p:cNvSpPr txBox="1"/>
          <p:nvPr/>
        </p:nvSpPr>
        <p:spPr>
          <a:xfrm>
            <a:off x="0" y="6519446"/>
            <a:ext cx="26948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New York Times, 2010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2F6AE2-012E-4EB0-9C64-F951D38718EA}"/>
              </a:ext>
            </a:extLst>
          </p:cNvPr>
          <p:cNvSpPr txBox="1"/>
          <p:nvPr/>
        </p:nvSpPr>
        <p:spPr>
          <a:xfrm>
            <a:off x="230744" y="2057400"/>
            <a:ext cx="19321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This is a lake outside Baotou, China.  It is laced with toxic sludge. It is not properly lined</a:t>
            </a:r>
          </a:p>
        </p:txBody>
      </p:sp>
    </p:spTree>
    <p:extLst>
      <p:ext uri="{BB962C8B-B14F-4D97-AF65-F5344CB8AC3E}">
        <p14:creationId xmlns:p14="http://schemas.microsoft.com/office/powerpoint/2010/main" val="3840992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7C03F-70ED-4035-BDCF-AFBD572DD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mineral raw materials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83E474-79A1-4ABC-B169-410EE5F38DDE}"/>
              </a:ext>
            </a:extLst>
          </p:cNvPr>
          <p:cNvSpPr txBox="1"/>
          <p:nvPr/>
        </p:nvSpPr>
        <p:spPr>
          <a:xfrm>
            <a:off x="0" y="6519446"/>
            <a:ext cx="29423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EC Communication, 2017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8924B08-61A2-4558-9595-134B35ED1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2474432"/>
              </p:ext>
            </p:extLst>
          </p:nvPr>
        </p:nvGraphicFramePr>
        <p:xfrm>
          <a:off x="1524000" y="1397000"/>
          <a:ext cx="6096000" cy="48209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659414807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1503818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Antimony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Magnesium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35233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Baryte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Natural graphite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9263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Beryllium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Natural rubber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1475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Bismuth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Niobium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0397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Borate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Phosphate rock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2473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Cobalt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Phosphorus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918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Coking coal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Scandium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6307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Fluorspar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Silicon metal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9769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Gallium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Tantalum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306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Germanium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Tungsten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9358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Hafnium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Vanadium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210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Helium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Platinum group metals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360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Heavy &amp; light REE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9297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2655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D49EC4-949C-4EA8-802C-981FFBA4B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845" y="1027907"/>
            <a:ext cx="7873505" cy="50000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93BD3D-9F3D-4BBF-86EA-85D51D731CF8}"/>
              </a:ext>
            </a:extLst>
          </p:cNvPr>
          <p:cNvSpPr txBox="1"/>
          <p:nvPr/>
        </p:nvSpPr>
        <p:spPr>
          <a:xfrm>
            <a:off x="0" y="6519446"/>
            <a:ext cx="35116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EC Press release database, 2010</a:t>
            </a:r>
          </a:p>
        </p:txBody>
      </p:sp>
    </p:spTree>
    <p:extLst>
      <p:ext uri="{BB962C8B-B14F-4D97-AF65-F5344CB8AC3E}">
        <p14:creationId xmlns:p14="http://schemas.microsoft.com/office/powerpoint/2010/main" val="3453996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2D791-11FE-4E26-B559-4DF8D5588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365126"/>
            <a:ext cx="3099288" cy="1705951"/>
          </a:xfrm>
        </p:spPr>
        <p:txBody>
          <a:bodyPr/>
          <a:lstStyle/>
          <a:p>
            <a:pPr algn="ctr"/>
            <a:r>
              <a:rPr lang="en-GB" dirty="0"/>
              <a:t>BGS Risk List 2015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4B3779-9F86-4844-8155-35749D7FDD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76" t="14484" r="37094" b="4682"/>
          <a:stretch/>
        </p:blipFill>
        <p:spPr>
          <a:xfrm>
            <a:off x="3377949" y="147725"/>
            <a:ext cx="5617559" cy="65109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A82A38-6917-47D3-B06C-CB5AC0009A27}"/>
              </a:ext>
            </a:extLst>
          </p:cNvPr>
          <p:cNvSpPr txBox="1"/>
          <p:nvPr/>
        </p:nvSpPr>
        <p:spPr>
          <a:xfrm>
            <a:off x="0" y="6519446"/>
            <a:ext cx="3411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Survey, 2015</a:t>
            </a:r>
          </a:p>
        </p:txBody>
      </p:sp>
    </p:spTree>
    <p:extLst>
      <p:ext uri="{BB962C8B-B14F-4D97-AF65-F5344CB8AC3E}">
        <p14:creationId xmlns:p14="http://schemas.microsoft.com/office/powerpoint/2010/main" val="29783096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58CFE-AACE-4ED9-93F2-49B98C6C9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2871E-FA7F-4483-AFE7-F033D2DD0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 Resources Institute (</a:t>
            </a:r>
            <a:r>
              <a:rPr lang="en-GB" dirty="0">
                <a:hlinkClick r:id="rId2"/>
              </a:rPr>
              <a:t>www.wri.org</a:t>
            </a:r>
            <a:r>
              <a:rPr lang="en-GB" dirty="0"/>
              <a:t>)</a:t>
            </a:r>
          </a:p>
          <a:p>
            <a:r>
              <a:rPr lang="en-GB" dirty="0"/>
              <a:t>World Economic Forum (</a:t>
            </a:r>
            <a:r>
              <a:rPr lang="en-GB" dirty="0">
                <a:hlinkClick r:id="rId3"/>
              </a:rPr>
              <a:t>www.weforum.org</a:t>
            </a:r>
            <a:r>
              <a:rPr lang="en-GB" dirty="0"/>
              <a:t>)</a:t>
            </a:r>
          </a:p>
          <a:p>
            <a:r>
              <a:rPr lang="en-GB" dirty="0"/>
              <a:t>World Energy Council (</a:t>
            </a:r>
            <a:r>
              <a:rPr lang="en-GB" dirty="0">
                <a:hlinkClick r:id="rId4"/>
              </a:rPr>
              <a:t>www.worldenergy.org</a:t>
            </a:r>
            <a:r>
              <a:rPr lang="en-GB" dirty="0"/>
              <a:t>)</a:t>
            </a:r>
          </a:p>
          <a:p>
            <a:r>
              <a:rPr lang="en-GB" dirty="0"/>
              <a:t>BP Statistical Review of World Energy 2017</a:t>
            </a:r>
          </a:p>
          <a:p>
            <a:r>
              <a:rPr lang="en-GB" dirty="0"/>
              <a:t>European Commission</a:t>
            </a:r>
          </a:p>
          <a:p>
            <a:r>
              <a:rPr lang="en-GB" dirty="0"/>
              <a:t>British Geological Survey – Minerals UK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880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424</TotalTime>
  <Words>443</Words>
  <Application>Microsoft Office PowerPoint</Application>
  <PresentationFormat>On-screen Show (4:3)</PresentationFormat>
  <Paragraphs>108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Times New Roman</vt:lpstr>
      <vt:lpstr>Office Theme</vt:lpstr>
      <vt:lpstr>Future availability of resources</vt:lpstr>
      <vt:lpstr>PowerPoint Presentation</vt:lpstr>
      <vt:lpstr>PowerPoint Presentation</vt:lpstr>
      <vt:lpstr>PowerPoint Presentation</vt:lpstr>
      <vt:lpstr>Consequence of resource exploitation</vt:lpstr>
      <vt:lpstr>Energy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Food </vt:lpstr>
      <vt:lpstr>What can be done?</vt:lpstr>
      <vt:lpstr>Solutions to reduce consumption</vt:lpstr>
      <vt:lpstr>Increase food production without land expansion</vt:lpstr>
      <vt:lpstr>Reducing environmental impact of food production</vt:lpstr>
      <vt:lpstr>Water </vt:lpstr>
      <vt:lpstr>Future predictions </vt:lpstr>
      <vt:lpstr>PowerPoint Presentation</vt:lpstr>
      <vt:lpstr>Resource depletion</vt:lpstr>
      <vt:lpstr>Top 5 facts: Total mining on Earth</vt:lpstr>
      <vt:lpstr>PowerPoint Presentation</vt:lpstr>
      <vt:lpstr>Rare Earth Element mining: Baotou, China</vt:lpstr>
      <vt:lpstr>Environmental problems</vt:lpstr>
      <vt:lpstr>Critical mineral raw materials</vt:lpstr>
      <vt:lpstr>PowerPoint Presentation</vt:lpstr>
      <vt:lpstr>BGS Risk List 2015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availability of resources</dc:title>
  <dc:creator>Owner</dc:creator>
  <cp:lastModifiedBy>Owner</cp:lastModifiedBy>
  <cp:revision>29</cp:revision>
  <dcterms:created xsi:type="dcterms:W3CDTF">2017-10-20T08:20:26Z</dcterms:created>
  <dcterms:modified xsi:type="dcterms:W3CDTF">2018-02-19T08:18:53Z</dcterms:modified>
</cp:coreProperties>
</file>