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350" r:id="rId3"/>
    <p:sldId id="363" r:id="rId4"/>
    <p:sldId id="325" r:id="rId5"/>
    <p:sldId id="362" r:id="rId6"/>
    <p:sldId id="326" r:id="rId7"/>
    <p:sldId id="341" r:id="rId8"/>
    <p:sldId id="345" r:id="rId9"/>
    <p:sldId id="349" r:id="rId10"/>
    <p:sldId id="340" r:id="rId11"/>
    <p:sldId id="338" r:id="rId12"/>
    <p:sldId id="351" r:id="rId13"/>
    <p:sldId id="342" r:id="rId14"/>
    <p:sldId id="364" r:id="rId15"/>
    <p:sldId id="365"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992" autoAdjust="0"/>
    <p:restoredTop sz="69944" autoAdjust="0"/>
  </p:normalViewPr>
  <p:slideViewPr>
    <p:cSldViewPr snapToGrid="0">
      <p:cViewPr varScale="1">
        <p:scale>
          <a:sx n="50" d="100"/>
          <a:sy n="50" d="100"/>
        </p:scale>
        <p:origin x="1734" y="54"/>
      </p:cViewPr>
      <p:guideLst>
        <p:guide orient="horz" pos="2160"/>
        <p:guide pos="2880"/>
      </p:guideLst>
    </p:cSldViewPr>
  </p:slideViewPr>
  <p:notesTextViewPr>
    <p:cViewPr>
      <p:scale>
        <a:sx n="1" d="1"/>
        <a:sy n="1" d="1"/>
      </p:scale>
      <p:origin x="0" y="0"/>
    </p:cViewPr>
  </p:notesTextViewPr>
  <p:sorterViewPr>
    <p:cViewPr>
      <p:scale>
        <a:sx n="100" d="100"/>
        <a:sy n="100" d="100"/>
      </p:scale>
      <p:origin x="0" y="-1324"/>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04/06/2024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olice-foundation.org.uk/"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deliveryassociates.com/people/sir-michael-barber"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policingreview.org.uk/about-the-strategic-review-of-policing-in-england-and-wales/advisory-board/"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week we are going to start looking at some of the issues or challenges that policing currently faces – I’m hoping to start with a broad overview of some of these issues which will then in the coming weeks allow us to look in more depth, provide some opportunity for critical discussion around them and draw from you some leadership experiences and innovation as to how you think policing can or should address them if at all . As mentioned in the introduction session a couple of weeks back, we won’t be looking at all of the issues in depth but have selected a few of the more prevalent ones that impact on most police forces.</a:t>
            </a:r>
          </a:p>
          <a:p>
            <a:r>
              <a:rPr lang="en-GB" dirty="0"/>
              <a:t>Each force due to its makeup, location, culture, communities etc will have its unique challenges , therefore its not realistic to cover all issues during this module but I hope that the ones that we have afforded time to will be relevant to your areas.</a:t>
            </a:r>
          </a:p>
          <a:p>
            <a:endParaRPr lang="en-GB" dirty="0"/>
          </a:p>
          <a:p>
            <a:r>
              <a:rPr lang="en-GB" dirty="0"/>
              <a:t>One of the key documents that underpins most of the issues that we will look at is the 2022 Strategic Review of Policing in England and Wales.</a:t>
            </a:r>
          </a:p>
        </p:txBody>
      </p:sp>
      <p:sp>
        <p:nvSpPr>
          <p:cNvPr id="4" name="Slide Number Placeholder 3"/>
          <p:cNvSpPr>
            <a:spLocks noGrp="1"/>
          </p:cNvSpPr>
          <p:nvPr>
            <p:ph type="sldNum" sz="quarter" idx="5"/>
          </p:nvPr>
        </p:nvSpPr>
        <p:spPr/>
        <p:txBody>
          <a:bodyPr/>
          <a:lstStyle/>
          <a:p>
            <a:fld id="{17C3A06F-C0F7-46F7-B51A-13E8EA7B965A}" type="slidenum">
              <a:rPr lang="en-GB" smtClean="0"/>
              <a:t>2</a:t>
            </a:fld>
            <a:endParaRPr lang="en-GB"/>
          </a:p>
        </p:txBody>
      </p:sp>
    </p:spTree>
    <p:extLst>
      <p:ext uri="{BB962C8B-B14F-4D97-AF65-F5344CB8AC3E}">
        <p14:creationId xmlns:p14="http://schemas.microsoft.com/office/powerpoint/2010/main" val="4031240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808080"/>
                </a:solidFill>
                <a:effectLst/>
                <a:latin typeface="Helvetica LT W01 Light"/>
              </a:rPr>
              <a:t>Launched by </a:t>
            </a:r>
            <a:r>
              <a:rPr lang="en-GB" b="0" i="0" u="none" strike="noStrike" dirty="0">
                <a:effectLst/>
                <a:latin typeface="Helvetica LT W01 Light"/>
                <a:hlinkClick r:id="rId3"/>
              </a:rPr>
              <a:t>the Police Foundation</a:t>
            </a:r>
            <a:r>
              <a:rPr lang="en-GB" b="0" i="0" dirty="0">
                <a:solidFill>
                  <a:srgbClr val="808080"/>
                </a:solidFill>
                <a:effectLst/>
                <a:latin typeface="Helvetica LT W01 Light"/>
              </a:rPr>
              <a:t> in September 2019, the Strategic Review of Policing in England and Wales set out to examine how crime, fear of crime and other threats to public safety are changing and was to assess the ability of the police to meet these challenges, as part of a wider strategic response. </a:t>
            </a:r>
          </a:p>
          <a:p>
            <a:endParaRPr lang="en-GB" b="0" i="0" dirty="0">
              <a:solidFill>
                <a:srgbClr val="808080"/>
              </a:solidFill>
              <a:effectLst/>
              <a:latin typeface="Helvetica LT W01 Light"/>
            </a:endParaRPr>
          </a:p>
          <a:p>
            <a:r>
              <a:rPr lang="en-GB" b="0" i="0" dirty="0">
                <a:solidFill>
                  <a:srgbClr val="808080"/>
                </a:solidFill>
                <a:effectLst/>
                <a:latin typeface="Helvetica LT W01 Light"/>
              </a:rPr>
              <a:t>I’ve put a link to the document here and a copy of the document onto Moodle as well</a:t>
            </a:r>
          </a:p>
          <a:p>
            <a:endParaRPr lang="en-GB" b="0" i="0" dirty="0">
              <a:solidFill>
                <a:srgbClr val="808080"/>
              </a:solidFill>
              <a:effectLst/>
              <a:latin typeface="Helvetica LT W01 Light"/>
            </a:endParaRPr>
          </a:p>
          <a:p>
            <a:r>
              <a:rPr lang="en-GB" b="1" i="0" dirty="0">
                <a:solidFill>
                  <a:srgbClr val="808080"/>
                </a:solidFill>
                <a:effectLst/>
                <a:latin typeface="Helvetica LT W01 Light"/>
              </a:rPr>
              <a:t>Questions </a:t>
            </a:r>
            <a:r>
              <a:rPr lang="en-GB" b="0" i="0" dirty="0">
                <a:solidFill>
                  <a:srgbClr val="808080"/>
                </a:solidFill>
                <a:effectLst/>
                <a:latin typeface="Helvetica LT W01 Light"/>
              </a:rPr>
              <a:t>- How many of you have heard of the Report?</a:t>
            </a:r>
          </a:p>
          <a:p>
            <a:r>
              <a:rPr lang="en-GB" b="0" i="0" dirty="0">
                <a:solidFill>
                  <a:srgbClr val="808080"/>
                </a:solidFill>
                <a:effectLst/>
                <a:latin typeface="Helvetica LT W01 Light"/>
              </a:rPr>
              <a:t>                     Read it?</a:t>
            </a:r>
          </a:p>
          <a:p>
            <a:r>
              <a:rPr lang="en-GB" b="0" i="0" dirty="0">
                <a:solidFill>
                  <a:srgbClr val="808080"/>
                </a:solidFill>
                <a:effectLst/>
                <a:latin typeface="Helvetica LT W01 Light"/>
              </a:rPr>
              <a:t>                     Any views?</a:t>
            </a:r>
          </a:p>
        </p:txBody>
      </p:sp>
      <p:sp>
        <p:nvSpPr>
          <p:cNvPr id="4" name="Slide Number Placeholder 3"/>
          <p:cNvSpPr>
            <a:spLocks noGrp="1"/>
          </p:cNvSpPr>
          <p:nvPr>
            <p:ph type="sldNum" sz="quarter" idx="5"/>
          </p:nvPr>
        </p:nvSpPr>
        <p:spPr/>
        <p:txBody>
          <a:bodyPr/>
          <a:lstStyle/>
          <a:p>
            <a:fld id="{17C3A06F-C0F7-46F7-B51A-13E8EA7B965A}" type="slidenum">
              <a:rPr lang="en-GB" smtClean="0"/>
              <a:t>3</a:t>
            </a:fld>
            <a:endParaRPr lang="en-GB"/>
          </a:p>
        </p:txBody>
      </p:sp>
    </p:spTree>
    <p:extLst>
      <p:ext uri="{BB962C8B-B14F-4D97-AF65-F5344CB8AC3E}">
        <p14:creationId xmlns:p14="http://schemas.microsoft.com/office/powerpoint/2010/main" val="3829769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808080"/>
                </a:solidFill>
                <a:effectLst/>
                <a:latin typeface="Helvetica LT W01 Light"/>
              </a:rPr>
              <a:t>Publicised as a far-reaching independent review, the first of its kind in many years, was chaired by </a:t>
            </a:r>
            <a:r>
              <a:rPr lang="en-GB" b="0" i="0" u="none" strike="noStrike" dirty="0">
                <a:effectLst/>
                <a:latin typeface="Helvetica LT W01 Light"/>
                <a:hlinkClick r:id="rId3"/>
              </a:rPr>
              <a:t>Sir Michael Barber</a:t>
            </a:r>
            <a:r>
              <a:rPr lang="en-GB" b="0" i="0" dirty="0">
                <a:solidFill>
                  <a:srgbClr val="808080"/>
                </a:solidFill>
                <a:effectLst/>
                <a:latin typeface="Helvetica LT W01 Light"/>
              </a:rPr>
              <a:t> and guided by an </a:t>
            </a:r>
            <a:r>
              <a:rPr lang="en-GB" b="0" i="0" u="none" strike="noStrike" dirty="0">
                <a:effectLst/>
                <a:latin typeface="Helvetica LT W01 Light"/>
                <a:hlinkClick r:id="rId4"/>
              </a:rPr>
              <a:t>Advisory Board</a:t>
            </a:r>
            <a:r>
              <a:rPr lang="en-GB" b="0" i="0" dirty="0">
                <a:solidFill>
                  <a:srgbClr val="808080"/>
                </a:solidFill>
                <a:effectLst/>
                <a:latin typeface="Helvetica LT W01 Light"/>
              </a:rPr>
              <a:t> of former senior police officers, politicians and leading academics. </a:t>
            </a:r>
          </a:p>
          <a:p>
            <a:r>
              <a:rPr lang="en-GB" b="0" i="0" dirty="0">
                <a:solidFill>
                  <a:srgbClr val="808080"/>
                </a:solidFill>
                <a:effectLst/>
                <a:latin typeface="Helvetica LT W01 Light"/>
              </a:rPr>
              <a:t>The overall aim of the Review was to </a:t>
            </a:r>
            <a:r>
              <a:rPr lang="en-GB" b="1" i="0" dirty="0">
                <a:solidFill>
                  <a:srgbClr val="808080"/>
                </a:solidFill>
                <a:effectLst/>
                <a:latin typeface="Helvetica LT W01 Light"/>
              </a:rPr>
              <a:t>set a long-term strategic vision for English and Welsh policing</a:t>
            </a:r>
            <a:r>
              <a:rPr lang="en-GB" b="0" i="0" dirty="0">
                <a:solidFill>
                  <a:srgbClr val="808080"/>
                </a:solidFill>
                <a:effectLst/>
                <a:latin typeface="Helvetica LT W01 Light"/>
              </a:rPr>
              <a:t>. It set out to reform and rest policing on a national scale  - but has it achieved this aim?</a:t>
            </a:r>
          </a:p>
          <a:p>
            <a:r>
              <a:rPr lang="en-GB" b="0" i="0" dirty="0">
                <a:solidFill>
                  <a:srgbClr val="808080"/>
                </a:solidFill>
                <a:effectLst/>
                <a:latin typeface="Helvetica LT W01 Light"/>
              </a:rPr>
              <a:t>Launched on 8</a:t>
            </a:r>
            <a:r>
              <a:rPr lang="en-GB" b="0" i="0" baseline="30000" dirty="0">
                <a:solidFill>
                  <a:srgbClr val="808080"/>
                </a:solidFill>
                <a:effectLst/>
                <a:latin typeface="Helvetica LT W01 Light"/>
              </a:rPr>
              <a:t>th</a:t>
            </a:r>
            <a:r>
              <a:rPr lang="en-GB" b="0" i="0" dirty="0">
                <a:solidFill>
                  <a:srgbClr val="808080"/>
                </a:solidFill>
                <a:effectLst/>
                <a:latin typeface="Helvetica LT W01 Light"/>
              </a:rPr>
              <a:t> March 2022, The concluding report presents 56 recommendations for a modern police service capable of meeting the challenges of the 21st century, with lots of interesting issues coming out of the review.</a:t>
            </a:r>
          </a:p>
          <a:p>
            <a:endParaRPr lang="en-GB" b="0" i="0" dirty="0">
              <a:solidFill>
                <a:srgbClr val="808080"/>
              </a:solidFill>
              <a:effectLst/>
              <a:latin typeface="Helvetica LT W01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808080"/>
                </a:solidFill>
                <a:effectLst/>
                <a:latin typeface="Helvetica LT W01 Light"/>
              </a:rPr>
              <a:t>What the report did arguably succeed in doing was to define the core role of the police as “</a:t>
            </a:r>
            <a:r>
              <a:rPr lang="en-GB" sz="1200" b="1" dirty="0"/>
              <a:t>to promote public safety by maintaining order and upholding the law, which their unique powers enable them to do, and to carry out other activities which enable them to perform this core role legitimately, effectively and with minimum reliance on those powers”. (Barber, 2022. p.11) </a:t>
            </a:r>
            <a:endParaRPr lang="en-US" sz="1800" dirty="0"/>
          </a:p>
          <a:p>
            <a:endParaRPr lang="en-GB" dirty="0"/>
          </a:p>
          <a:p>
            <a:r>
              <a:rPr lang="en-GB" dirty="0"/>
              <a:t>But more so as its function in the eyes of the public , taking it back to it score issues and the doctrine of policing by consent and aligning to the </a:t>
            </a:r>
            <a:r>
              <a:rPr lang="en-GB" dirty="0" err="1"/>
              <a:t>Peelian</a:t>
            </a:r>
            <a:r>
              <a:rPr lang="en-GB" dirty="0"/>
              <a:t> principles of Robert Peel 1829.</a:t>
            </a:r>
          </a:p>
          <a:p>
            <a:r>
              <a:rPr lang="en-GB" dirty="0"/>
              <a:t>What it also arguably does is brings into mind the whole ‘mission of policing’ – and how far that mission has grown or changed to where it is today.</a:t>
            </a:r>
          </a:p>
          <a:p>
            <a:r>
              <a:rPr lang="en-GB" dirty="0"/>
              <a:t>In advance of the Barber Report there had been calls for a Commission, A Royal Commission on Policing, but this has always been resisted by Government since the last one back in the 1960’s.</a:t>
            </a:r>
          </a:p>
          <a:p>
            <a:r>
              <a:rPr lang="en-GB" dirty="0"/>
              <a:t>However, Social research around policing can be traced back to the early 1960’s according to Bowling et al (2019) who claim that social research around policing was heavily politically influenced, but very much laid the foundations or provided the inroads into research around what the public wants from policing.</a:t>
            </a:r>
          </a:p>
          <a:p>
            <a:r>
              <a:rPr lang="en-GB" dirty="0"/>
              <a:t>The Barber report and its contents therefore resonates with what we’ll be looking at over the coming weeks within this module.</a:t>
            </a:r>
          </a:p>
        </p:txBody>
      </p:sp>
      <p:sp>
        <p:nvSpPr>
          <p:cNvPr id="4" name="Slide Number Placeholder 3"/>
          <p:cNvSpPr>
            <a:spLocks noGrp="1"/>
          </p:cNvSpPr>
          <p:nvPr>
            <p:ph type="sldNum" sz="quarter" idx="5"/>
          </p:nvPr>
        </p:nvSpPr>
        <p:spPr/>
        <p:txBody>
          <a:bodyPr/>
          <a:lstStyle/>
          <a:p>
            <a:fld id="{17C3A06F-C0F7-46F7-B51A-13E8EA7B965A}" type="slidenum">
              <a:rPr lang="en-GB" smtClean="0"/>
              <a:t>4</a:t>
            </a:fld>
            <a:endParaRPr lang="en-GB"/>
          </a:p>
        </p:txBody>
      </p:sp>
    </p:spTree>
    <p:extLst>
      <p:ext uri="{BB962C8B-B14F-4D97-AF65-F5344CB8AC3E}">
        <p14:creationId xmlns:p14="http://schemas.microsoft.com/office/powerpoint/2010/main" val="2218387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some of the key headlines from the Report</a:t>
            </a:r>
          </a:p>
          <a:p>
            <a:endParaRPr lang="en-GB" dirty="0"/>
          </a:p>
          <a:p>
            <a:r>
              <a:rPr lang="en-GB" dirty="0"/>
              <a:t>1, Outlines the challenges around public safety and security as we move through the 2020’s and 2030’s – it invites us to look at the threats current and emerging differently and as to how we can begin to address them</a:t>
            </a:r>
          </a:p>
          <a:p>
            <a:r>
              <a:rPr lang="en-GB" dirty="0"/>
              <a:t>2. Technology – this doesn’t refer to just the technology within policing and how advancements will assist in the detection and investigation of crime but also the enabling technology that is evolving and used by innovative criminal networks.</a:t>
            </a:r>
          </a:p>
          <a:p>
            <a:r>
              <a:rPr lang="en-GB" dirty="0"/>
              <a:t>3. Environmental crisis – how things are evolving there – about 6/7 years ago Fracking was very high on the agenda/within the media but seems to rarely referred to. </a:t>
            </a:r>
          </a:p>
          <a:p>
            <a:r>
              <a:rPr lang="en-GB" dirty="0"/>
              <a:t>4. Social change – including society needs v public service capacity. When we look at the current cost of living crisis and its impact it has on the social infrastructure and how this will lead to impact on public services in many varied ways.</a:t>
            </a:r>
          </a:p>
          <a:p>
            <a:r>
              <a:rPr lang="en-GB" dirty="0"/>
              <a:t>5. Organised Crime – although not always as visible as the quality of life issues that affect the public and what they deem as important to their feelings of safety but does gnaw away at public confidence especially when it becomes more localised in its effects/impact.</a:t>
            </a:r>
          </a:p>
          <a:p>
            <a:r>
              <a:rPr lang="en-GB" dirty="0"/>
              <a:t>6. Performance levels – how policing can maintain detection rates and the influence that can have on public confidence amongst the public. Interpretation of statistics and their impact and the challenges around negative publicity of performance</a:t>
            </a:r>
          </a:p>
          <a:p>
            <a:r>
              <a:rPr lang="en-GB" dirty="0"/>
              <a:t>7. The report highlights 3 main challenges – Capacity, Capability &amp; Organisational Challenge.</a:t>
            </a:r>
          </a:p>
          <a:p>
            <a:r>
              <a:rPr lang="en-GB" dirty="0"/>
              <a:t>Capacity – the challenges of not being sole traders here and the need for support and more specialised support from elsewhere</a:t>
            </a:r>
          </a:p>
          <a:p>
            <a:r>
              <a:rPr lang="en-GB" dirty="0"/>
              <a:t>Capability – when we look at emerging crime types , especially technology based – do we have the capability to tackle , the resources or the expertise?</a:t>
            </a:r>
          </a:p>
          <a:p>
            <a:r>
              <a:rPr lang="en-GB" dirty="0"/>
              <a:t>Org challenge – 43 police forces is that the right fit for UK policing ??</a:t>
            </a:r>
          </a:p>
          <a:p>
            <a:endParaRPr lang="en-GB" dirty="0"/>
          </a:p>
          <a:p>
            <a:r>
              <a:rPr lang="en-GB" dirty="0"/>
              <a:t>Lots to think about</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5</a:t>
            </a:fld>
            <a:endParaRPr lang="en-GB"/>
          </a:p>
        </p:txBody>
      </p:sp>
    </p:spTree>
    <p:extLst>
      <p:ext uri="{BB962C8B-B14F-4D97-AF65-F5344CB8AC3E}">
        <p14:creationId xmlns:p14="http://schemas.microsoft.com/office/powerpoint/2010/main" val="2642161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crime prevention element comes through strongly in the report with an emphasis on prevention rather than cure</a:t>
            </a:r>
          </a:p>
          <a:p>
            <a:r>
              <a:rPr lang="en-GB" dirty="0"/>
              <a:t>The role of the police or its Mission as alluded to earlier – at what point does policing almost purvey on areas of public social life and at what point are the police able to withdraw from that</a:t>
            </a:r>
          </a:p>
          <a:p>
            <a:r>
              <a:rPr lang="en-GB" dirty="0"/>
              <a:t>Police legitimacy and its relationship with public confidence</a:t>
            </a:r>
          </a:p>
          <a:p>
            <a:r>
              <a:rPr lang="en-GB" dirty="0"/>
              <a:t>Upskilling its human resources to meet these new challenges – how can forces do this and how can they recruit the skills in </a:t>
            </a:r>
          </a:p>
          <a:p>
            <a:r>
              <a:rPr lang="en-GB" dirty="0"/>
              <a:t>Well being – key to being able to deliver a quality service </a:t>
            </a:r>
          </a:p>
          <a:p>
            <a:r>
              <a:rPr lang="en-GB" dirty="0"/>
              <a:t>Leadership – how does leadership become stronger and more effective to meet these challenges</a:t>
            </a:r>
          </a:p>
          <a:p>
            <a:r>
              <a:rPr lang="en-GB" dirty="0"/>
              <a:t>Governance – PCC roles/ political influence and the challenges around them</a:t>
            </a:r>
          </a:p>
          <a:p>
            <a:r>
              <a:rPr lang="en-GB" dirty="0"/>
              <a:t>Finally – funding – how is the cost of policing going to be met in an arena where it could be argues the Govt are ploughing funds into cost of living crisis, impact of Covid legacy and the impact on all public services</a:t>
            </a:r>
          </a:p>
        </p:txBody>
      </p:sp>
      <p:sp>
        <p:nvSpPr>
          <p:cNvPr id="4" name="Slide Number Placeholder 3"/>
          <p:cNvSpPr>
            <a:spLocks noGrp="1"/>
          </p:cNvSpPr>
          <p:nvPr>
            <p:ph type="sldNum" sz="quarter" idx="5"/>
          </p:nvPr>
        </p:nvSpPr>
        <p:spPr/>
        <p:txBody>
          <a:bodyPr/>
          <a:lstStyle/>
          <a:p>
            <a:fld id="{17C3A06F-C0F7-46F7-B51A-13E8EA7B965A}" type="slidenum">
              <a:rPr lang="en-GB" smtClean="0"/>
              <a:t>6</a:t>
            </a:fld>
            <a:endParaRPr lang="en-GB"/>
          </a:p>
        </p:txBody>
      </p:sp>
    </p:spTree>
    <p:extLst>
      <p:ext uri="{BB962C8B-B14F-4D97-AF65-F5344CB8AC3E}">
        <p14:creationId xmlns:p14="http://schemas.microsoft.com/office/powerpoint/2010/main" val="721172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fair to say that austerity has had an impact on all, its been what 14 years now and the impact is arguably still being felt, given the issues around funding ( as per previous slide) around the Covid legacy and cost of living crisis the impact on community safety is visible and being felt considerably amongst partner with some retracting back to their core business and where maybe community safety could become an additional option rather than a core area of work.</a:t>
            </a:r>
          </a:p>
          <a:p>
            <a:r>
              <a:rPr lang="en-GB" dirty="0"/>
              <a:t>The impact therefore on statutory business interests could become a challenge.</a:t>
            </a:r>
          </a:p>
          <a:p>
            <a:endParaRPr lang="en-GB" dirty="0"/>
          </a:p>
          <a:p>
            <a:r>
              <a:rPr lang="en-GB" dirty="0"/>
              <a:t>Vulnerability – there are some aspects of this that are not new and debated often – but  who should own the responsibility for key issues/challenges – mental health issues are often debated, the legacy of Adverse Childhood experiences are now coming to the fore etc. – who should own these challenges and </a:t>
            </a:r>
            <a:r>
              <a:rPr lang="en-GB" dirty="0" err="1"/>
              <a:t>hwo</a:t>
            </a:r>
            <a:r>
              <a:rPr lang="en-GB" dirty="0"/>
              <a:t> should they be taken forward. What about the 3</a:t>
            </a:r>
            <a:r>
              <a:rPr lang="en-GB" baseline="30000" dirty="0"/>
              <a:t>rd</a:t>
            </a:r>
            <a:r>
              <a:rPr lang="en-GB" dirty="0"/>
              <a:t> sector role in these types of challenges – where do they or should they stand in relation to ownership?</a:t>
            </a:r>
          </a:p>
          <a:p>
            <a:endParaRPr lang="en-GB" dirty="0"/>
          </a:p>
          <a:p>
            <a:r>
              <a:rPr lang="en-GB" dirty="0"/>
              <a:t>Variations in response – police forces may consider that partnership working is strong in their respective areas, but how do we ensure continuity and or consistency not only locally, but regionally and nationally. How do we develop sharing good practice etc. we still have 43 police forces that will do things in 43 different ways!</a:t>
            </a:r>
          </a:p>
          <a:p>
            <a:endParaRPr lang="en-GB" dirty="0"/>
          </a:p>
          <a:p>
            <a:r>
              <a:rPr lang="en-GB" dirty="0"/>
              <a:t>What works well and why – how do we learn lessons? How do we share good practice in force, regionally, nationally and with our partners</a:t>
            </a:r>
          </a:p>
        </p:txBody>
      </p:sp>
      <p:sp>
        <p:nvSpPr>
          <p:cNvPr id="4" name="Slide Number Placeholder 3"/>
          <p:cNvSpPr>
            <a:spLocks noGrp="1"/>
          </p:cNvSpPr>
          <p:nvPr>
            <p:ph type="sldNum" sz="quarter" idx="10"/>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1727529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collaboration – which is the most beneficial  - partnerships or collaborators??</a:t>
            </a:r>
          </a:p>
          <a:p>
            <a:r>
              <a:rPr lang="en-GB" dirty="0"/>
              <a:t>There is a marked difference not only in its definition but in its role, its responsibilities , its outcomes and its effectiveness and accountability.</a:t>
            </a:r>
          </a:p>
          <a:p>
            <a:endParaRPr lang="en-GB" dirty="0"/>
          </a:p>
          <a:p>
            <a:r>
              <a:rPr lang="en-GB" dirty="0"/>
              <a:t>Collaboration can arguably be broader than just policing can’t it – </a:t>
            </a:r>
            <a:r>
              <a:rPr lang="en-GB" b="1" dirty="0"/>
              <a:t>so  is it a stronger word than partnership?</a:t>
            </a:r>
          </a:p>
          <a:p>
            <a:endParaRPr lang="en-GB" b="0" dirty="0"/>
          </a:p>
          <a:p>
            <a:r>
              <a:rPr lang="en-GB" b="0" dirty="0"/>
              <a:t>When looking at collaboration in a policing sense we have to be mindful of collaboration from a policy stance, but also be aware of the political drivers that sometimes influence them.</a:t>
            </a:r>
          </a:p>
          <a:p>
            <a:r>
              <a:rPr lang="en-GB" b="0" dirty="0"/>
              <a:t>So we need to have a clear picture of what it could look like, how will it manifest, how do we realise the benefits of collaboration and how do we capture those benefits so as to show how they may influence or impact community satisfaction and confidence</a:t>
            </a:r>
          </a:p>
          <a:p>
            <a:r>
              <a:rPr lang="en-GB" b="0" dirty="0"/>
              <a:t>For effective collaboration it could be argued that we need leaders in place to promote and embrace new opportunities – without that type of sponsorship what would happen.</a:t>
            </a:r>
          </a:p>
          <a:p>
            <a:r>
              <a:rPr lang="en-GB" b="0" dirty="0"/>
              <a:t>Accountability – who should be accountable and for what? More clarity around agreements ( s22)</a:t>
            </a:r>
          </a:p>
          <a:p>
            <a:r>
              <a:rPr lang="en-GB" b="0" dirty="0"/>
              <a:t>Avoiding public separations and the bad publicity that can the seep into confidence and trust and also reputational impact.</a:t>
            </a:r>
          </a:p>
          <a:p>
            <a:endParaRPr lang="en-GB" b="0" dirty="0"/>
          </a:p>
          <a:p>
            <a:r>
              <a:rPr lang="en-GB" b="0" dirty="0"/>
              <a:t>Finally – where are we now ? – some may argue that we are more behind now than we were 5 years or so ago – but where these collaborations are strong and beneficial  how have we used the m to develop more. Did COVID have an impact on collaborations? If so is there an appetite to pick things back up again?</a:t>
            </a:r>
          </a:p>
        </p:txBody>
      </p:sp>
      <p:sp>
        <p:nvSpPr>
          <p:cNvPr id="4" name="Slide Number Placeholder 3"/>
          <p:cNvSpPr>
            <a:spLocks noGrp="1"/>
          </p:cNvSpPr>
          <p:nvPr>
            <p:ph type="sldNum" sz="quarter" idx="10"/>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2502021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point within the Barber report </a:t>
            </a:r>
            <a:r>
              <a:rPr lang="en-GB" dirty="0" err="1"/>
              <a:t>centered</a:t>
            </a:r>
            <a:r>
              <a:rPr lang="en-GB" dirty="0"/>
              <a:t> around the notion of a crisis in confidence and that maybe the public no longer had the same confidence in its policing.</a:t>
            </a:r>
          </a:p>
          <a:p>
            <a:endParaRPr lang="en-GB" dirty="0"/>
          </a:p>
          <a:p>
            <a:r>
              <a:rPr lang="en-GB" dirty="0"/>
              <a:t>Having looked at public safety and confidence Barber found that since 1995 there had been a 75% reduction in crime yet public confidence remained low and according to Barber was declining.</a:t>
            </a:r>
          </a:p>
          <a:p>
            <a:endParaRPr lang="en-GB" dirty="0"/>
          </a:p>
          <a:p>
            <a:r>
              <a:rPr lang="en-GB" dirty="0"/>
              <a:t>Within the Barber report and others the negative effects of confidence within ethnic minority community was documented and alluded to the need to have a workforce that was representative of the communities policing served. Barbers research revealed that , based on current recruitment processes and the actual numbers of ethnic minority staff being recruited it would take 58 years at the current rate to achieve a representative workforce.</a:t>
            </a:r>
          </a:p>
          <a:p>
            <a:endParaRPr lang="en-GB" dirty="0"/>
          </a:p>
          <a:p>
            <a:r>
              <a:rPr lang="en-GB" dirty="0"/>
              <a:t>Moving to the role of policing in our future society, Barber highlights 6 Key areas for policing to focus upon:</a:t>
            </a:r>
          </a:p>
          <a:p>
            <a:r>
              <a:rPr lang="en-GB" dirty="0"/>
              <a:t>1 – 6 as per slide</a:t>
            </a:r>
          </a:p>
          <a:p>
            <a:endParaRPr lang="en-GB" dirty="0"/>
          </a:p>
          <a:p>
            <a:r>
              <a:rPr lang="en-GB" b="1" dirty="0"/>
              <a:t>Question</a:t>
            </a:r>
            <a:r>
              <a:rPr lang="en-GB" dirty="0"/>
              <a:t> – can policing meet all these challenges?</a:t>
            </a:r>
          </a:p>
          <a:p>
            <a:r>
              <a:rPr lang="en-GB" dirty="0"/>
              <a:t>Which will be harder than others?</a:t>
            </a:r>
          </a:p>
          <a:p>
            <a:r>
              <a:rPr lang="en-GB" dirty="0"/>
              <a:t>Will there  be opportunities for collaboration?</a:t>
            </a:r>
          </a:p>
        </p:txBody>
      </p:sp>
      <p:sp>
        <p:nvSpPr>
          <p:cNvPr id="4" name="Slide Number Placeholder 3"/>
          <p:cNvSpPr>
            <a:spLocks noGrp="1"/>
          </p:cNvSpPr>
          <p:nvPr>
            <p:ph type="sldNum" sz="quarter" idx="5"/>
          </p:nvPr>
        </p:nvSpPr>
        <p:spPr/>
        <p:txBody>
          <a:bodyPr/>
          <a:lstStyle/>
          <a:p>
            <a:fld id="{17C3A06F-C0F7-46F7-B51A-13E8EA7B965A}" type="slidenum">
              <a:rPr lang="en-GB" smtClean="0"/>
              <a:t>9</a:t>
            </a:fld>
            <a:endParaRPr lang="en-GB"/>
          </a:p>
        </p:txBody>
      </p:sp>
    </p:spTree>
    <p:extLst>
      <p:ext uri="{BB962C8B-B14F-4D97-AF65-F5344CB8AC3E}">
        <p14:creationId xmlns:p14="http://schemas.microsoft.com/office/powerpoint/2010/main" val="3319340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worth considering the public expectation vs the public reality</a:t>
            </a:r>
          </a:p>
          <a:p>
            <a:endParaRPr lang="en-GB" dirty="0"/>
          </a:p>
          <a:p>
            <a:r>
              <a:rPr lang="en-GB" dirty="0"/>
              <a:t>When we look at what the public expect we may be able to begin to understand why public confidence is decreasing.</a:t>
            </a:r>
          </a:p>
          <a:p>
            <a:r>
              <a:rPr lang="en-GB" dirty="0"/>
              <a:t>The key here may arguably be in being able to manage public expectations so that the satisfactory element can be more achievable.</a:t>
            </a:r>
          </a:p>
          <a:p>
            <a:r>
              <a:rPr lang="en-GB" dirty="0"/>
              <a:t>Public satisfaction has in eth past been higher but is now more influenced by expectation. In a world where everything is instantaneous – online banking, shopping etc, for the public in their daily lives there could also be the expectation that any dealing with the police should also be – but how realistic can this be?</a:t>
            </a:r>
          </a:p>
          <a:p>
            <a:r>
              <a:rPr lang="en-GB" dirty="0"/>
              <a:t>So what does policing need to do to manage and educate on the reality??</a:t>
            </a:r>
          </a:p>
          <a:p>
            <a:endParaRPr lang="en-GB" dirty="0"/>
          </a:p>
          <a:p>
            <a:r>
              <a:rPr lang="en-GB" dirty="0"/>
              <a:t>Visibility – people want to see their police  and want that visibility in their communication with the police, but now as policing develops there is also an expectation to be available virtually and that cyber element is growing </a:t>
            </a:r>
            <a:r>
              <a:rPr lang="en-GB" dirty="0" err="1"/>
              <a:t>expotentially</a:t>
            </a:r>
            <a:r>
              <a:rPr lang="en-GB" dirty="0"/>
              <a:t>.</a:t>
            </a:r>
          </a:p>
          <a:p>
            <a:endParaRPr lang="en-GB" dirty="0"/>
          </a:p>
          <a:p>
            <a:r>
              <a:rPr lang="en-GB" dirty="0"/>
              <a:t>Media and political issues – we will hopefully look at media issues in the coming weeks – but what role does the media play in the expectation v reality scenario??</a:t>
            </a:r>
          </a:p>
          <a:p>
            <a:endParaRPr lang="en-GB" dirty="0"/>
          </a:p>
          <a:p>
            <a:r>
              <a:rPr lang="en-GB" dirty="0"/>
              <a:t>PCC/Force surveys – most forces/PCC’s now undertake surveys with their communities – but </a:t>
            </a:r>
            <a:r>
              <a:rPr lang="en-GB" dirty="0" err="1"/>
              <a:t>owo</a:t>
            </a:r>
            <a:r>
              <a:rPr lang="en-GB" dirty="0"/>
              <a:t> do they use that data to inform expectations and response. How can it be better used so as to enable the public to understand and see the picture of police delivery.</a:t>
            </a:r>
          </a:p>
          <a:p>
            <a:endParaRPr lang="en-GB" dirty="0"/>
          </a:p>
          <a:p>
            <a:r>
              <a:rPr lang="en-GB" dirty="0"/>
              <a:t>Policing vision 2025 – How do we bring the vision together and how does it or may it compare to what the public really want. For example public may want hard hitting quality of life issues prioritised rather than what policing sees or knows is going on behind the scenes ( </a:t>
            </a:r>
            <a:r>
              <a:rPr lang="en-GB" dirty="0" err="1"/>
              <a:t>e.g</a:t>
            </a:r>
            <a:r>
              <a:rPr lang="en-GB" dirty="0"/>
              <a:t> terrorism)</a:t>
            </a:r>
          </a:p>
          <a:p>
            <a:endParaRPr lang="en-GB" dirty="0"/>
          </a:p>
        </p:txBody>
      </p:sp>
      <p:sp>
        <p:nvSpPr>
          <p:cNvPr id="4" name="Slide Number Placeholder 3"/>
          <p:cNvSpPr>
            <a:spLocks noGrp="1"/>
          </p:cNvSpPr>
          <p:nvPr>
            <p:ph type="sldNum" sz="quarter" idx="10"/>
          </p:nvPr>
        </p:nvSpPr>
        <p:spPr/>
        <p:txBody>
          <a:bodyPr/>
          <a:lstStyle/>
          <a:p>
            <a:fld id="{BAB3717A-C6E4-1C46-B1FA-B9E4FCE2618A}" type="slidenum">
              <a:rPr lang="en-US" smtClean="0"/>
              <a:t>10</a:t>
            </a:fld>
            <a:endParaRPr lang="en-US"/>
          </a:p>
        </p:txBody>
      </p:sp>
    </p:spTree>
    <p:extLst>
      <p:ext uri="{BB962C8B-B14F-4D97-AF65-F5344CB8AC3E}">
        <p14:creationId xmlns:p14="http://schemas.microsoft.com/office/powerpoint/2010/main" val="3159311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key issues highlighting significant concerns that people were still uncomfortable with the levels of policing they were receiving.</a:t>
            </a:r>
          </a:p>
          <a:p>
            <a:endParaRPr lang="en-GB" dirty="0"/>
          </a:p>
          <a:p>
            <a:r>
              <a:rPr lang="en-GB" dirty="0"/>
              <a:t>Alongside this it is recognised how the media has a significant influence over how global crisis/issues are relayed and become localised in a way, impacting directly on local communities 1000’s of miles away and bringing with them unexpected challenges</a:t>
            </a:r>
          </a:p>
          <a:p>
            <a:r>
              <a:rPr lang="en-GB" dirty="0"/>
              <a:t>BUT, the media can also drive forward a lot of issues that need that global exposure to affect change</a:t>
            </a:r>
          </a:p>
          <a:p>
            <a:endParaRPr lang="en-GB" dirty="0"/>
          </a:p>
          <a:p>
            <a:r>
              <a:rPr lang="en-GB" dirty="0"/>
              <a:t>All the points on the slide are interlinked and  very much highlight the disproportionality/discriminatory issues within policing – so why are we still not getting it right?</a:t>
            </a:r>
          </a:p>
        </p:txBody>
      </p:sp>
      <p:sp>
        <p:nvSpPr>
          <p:cNvPr id="4" name="Slide Number Placeholder 3"/>
          <p:cNvSpPr>
            <a:spLocks noGrp="1"/>
          </p:cNvSpPr>
          <p:nvPr>
            <p:ph type="sldNum" sz="quarter" idx="10"/>
          </p:nvPr>
        </p:nvSpPr>
        <p:spPr/>
        <p:txBody>
          <a:bodyPr/>
          <a:lstStyle/>
          <a:p>
            <a:fld id="{BAB3717A-C6E4-1C46-B1FA-B9E4FCE2618A}" type="slidenum">
              <a:rPr lang="en-US" smtClean="0"/>
              <a:t>11</a:t>
            </a:fld>
            <a:endParaRPr lang="en-US"/>
          </a:p>
        </p:txBody>
      </p:sp>
    </p:spTree>
    <p:extLst>
      <p:ext uri="{BB962C8B-B14F-4D97-AF65-F5344CB8AC3E}">
        <p14:creationId xmlns:p14="http://schemas.microsoft.com/office/powerpoint/2010/main" val="9597153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Nationally we have a crime prevention strategy 2016 – anyone read/seen it??</a:t>
            </a:r>
          </a:p>
          <a:p>
            <a:endParaRPr lang="en-GB" dirty="0"/>
          </a:p>
          <a:p>
            <a:r>
              <a:rPr lang="en-GB" dirty="0"/>
              <a:t>One recommendation of the Barber report was to have a Crime Prevention Agency in place and put it at the heart of reducing crime so as to increase public confidence.</a:t>
            </a:r>
          </a:p>
          <a:p>
            <a:r>
              <a:rPr lang="en-GB" dirty="0"/>
              <a:t>It would be seen as a systematic approach to policy.</a:t>
            </a:r>
          </a:p>
          <a:p>
            <a:endParaRPr lang="en-GB" dirty="0"/>
          </a:p>
          <a:p>
            <a:r>
              <a:rPr lang="en-GB" dirty="0"/>
              <a:t>What do you think?</a:t>
            </a:r>
          </a:p>
          <a:p>
            <a:r>
              <a:rPr lang="en-GB" dirty="0"/>
              <a:t>Does current crime prevention /reduction give us a tangible product or provide us with tangible evidence that it works and how do we use that to raise public confidence/satisfaction??</a:t>
            </a:r>
          </a:p>
        </p:txBody>
      </p:sp>
      <p:sp>
        <p:nvSpPr>
          <p:cNvPr id="4" name="Slide Number Placeholder 3"/>
          <p:cNvSpPr>
            <a:spLocks noGrp="1"/>
          </p:cNvSpPr>
          <p:nvPr>
            <p:ph type="sldNum" sz="quarter" idx="5"/>
          </p:nvPr>
        </p:nvSpPr>
        <p:spPr/>
        <p:txBody>
          <a:bodyPr/>
          <a:lstStyle/>
          <a:p>
            <a:fld id="{17C3A06F-C0F7-46F7-B51A-13E8EA7B965A}" type="slidenum">
              <a:rPr lang="en-GB" smtClean="0"/>
              <a:t>12</a:t>
            </a:fld>
            <a:endParaRPr lang="en-GB"/>
          </a:p>
        </p:txBody>
      </p:sp>
    </p:spTree>
    <p:extLst>
      <p:ext uri="{BB962C8B-B14F-4D97-AF65-F5344CB8AC3E}">
        <p14:creationId xmlns:p14="http://schemas.microsoft.com/office/powerpoint/2010/main" val="714291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since 2010 numbers have decreased within NP</a:t>
            </a:r>
          </a:p>
          <a:p>
            <a:r>
              <a:rPr lang="en-GB" dirty="0"/>
              <a:t>What’s it like in your respective forces??</a:t>
            </a:r>
          </a:p>
          <a:p>
            <a:endParaRPr lang="en-GB" dirty="0"/>
          </a:p>
          <a:p>
            <a:r>
              <a:rPr lang="en-GB" dirty="0"/>
              <a:t>Nationally Resources are taken from NP to other policing priorities.</a:t>
            </a:r>
          </a:p>
          <a:p>
            <a:r>
              <a:rPr lang="en-GB" dirty="0"/>
              <a:t>Govt and partnership contributions are being provided to help</a:t>
            </a:r>
          </a:p>
          <a:p>
            <a:r>
              <a:rPr lang="en-GB" dirty="0"/>
              <a:t>But how should policing utilise other resources available to them to make a significant difference in NP??</a:t>
            </a:r>
          </a:p>
          <a:p>
            <a:endParaRPr lang="en-GB" dirty="0"/>
          </a:p>
        </p:txBody>
      </p:sp>
      <p:sp>
        <p:nvSpPr>
          <p:cNvPr id="4" name="Slide Number Placeholder 3"/>
          <p:cNvSpPr>
            <a:spLocks noGrp="1"/>
          </p:cNvSpPr>
          <p:nvPr>
            <p:ph type="sldNum" sz="quarter" idx="10"/>
          </p:nvPr>
        </p:nvSpPr>
        <p:spPr/>
        <p:txBody>
          <a:bodyPr/>
          <a:lstStyle/>
          <a:p>
            <a:fld id="{BAB3717A-C6E4-1C46-B1FA-B9E4FCE2618A}" type="slidenum">
              <a:rPr lang="en-US" smtClean="0"/>
              <a:t>13</a:t>
            </a:fld>
            <a:endParaRPr lang="en-US"/>
          </a:p>
        </p:txBody>
      </p:sp>
    </p:spTree>
    <p:extLst>
      <p:ext uri="{BB962C8B-B14F-4D97-AF65-F5344CB8AC3E}">
        <p14:creationId xmlns:p14="http://schemas.microsoft.com/office/powerpoint/2010/main" val="1598261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14</a:t>
            </a:fld>
            <a:endParaRPr lang="en-GB"/>
          </a:p>
        </p:txBody>
      </p:sp>
    </p:spTree>
    <p:extLst>
      <p:ext uri="{BB962C8B-B14F-4D97-AF65-F5344CB8AC3E}">
        <p14:creationId xmlns:p14="http://schemas.microsoft.com/office/powerpoint/2010/main" val="24122009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04/06/2024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04/06/2024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04/06/2024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04/06/2024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04/06/2024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04/06/2024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04/06/2024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5FD0074-E8E6-7644-9642-73159A18037D}"/>
              </a:ext>
            </a:extLst>
          </p:cNvPr>
          <p:cNvPicPr>
            <a:picLocks noChangeAspect="1"/>
          </p:cNvPicPr>
          <p:nvPr userDrawn="1"/>
        </p:nvPicPr>
        <p:blipFill>
          <a:blip r:embed="rId2"/>
          <a:srcRect/>
          <a:stretch/>
        </p:blipFill>
        <p:spPr>
          <a:xfrm>
            <a:off x="-84966" y="-33864"/>
            <a:ext cx="9279542" cy="6937975"/>
          </a:xfrm>
          <a:prstGeom prst="rect">
            <a:avLst/>
          </a:prstGeom>
        </p:spPr>
      </p:pic>
      <p:sp>
        <p:nvSpPr>
          <p:cNvPr id="13" name="Title 12">
            <a:extLst>
              <a:ext uri="{FF2B5EF4-FFF2-40B4-BE49-F238E27FC236}">
                <a16:creationId xmlns:a16="http://schemas.microsoft.com/office/drawing/2014/main" id="{91E5A6D0-32FB-FF4D-8A67-7D62F68F0C1C}"/>
              </a:ext>
            </a:extLst>
          </p:cNvPr>
          <p:cNvSpPr>
            <a:spLocks noGrp="1"/>
          </p:cNvSpPr>
          <p:nvPr>
            <p:ph type="title" hasCustomPrompt="1"/>
          </p:nvPr>
        </p:nvSpPr>
        <p:spPr>
          <a:xfrm>
            <a:off x="246032" y="2337059"/>
            <a:ext cx="5490278" cy="1986968"/>
          </a:xfrm>
        </p:spPr>
        <p:txBody>
          <a:bodyPr anchor="t">
            <a:noAutofit/>
          </a:bodyPr>
          <a:lstStyle>
            <a:lvl1pPr>
              <a:defRPr sz="3600" b="1" i="0">
                <a:solidFill>
                  <a:schemeClr val="bg1"/>
                </a:solidFill>
                <a:latin typeface="Arial" panose="020B0604020202020204" pitchFamily="34" charset="0"/>
                <a:cs typeface="Arial" panose="020B0604020202020204" pitchFamily="34" charset="0"/>
              </a:defRPr>
            </a:lvl1pPr>
          </a:lstStyle>
          <a:p>
            <a:r>
              <a:rPr lang="en-GB" dirty="0"/>
              <a:t>CLICK TO EDIT.</a:t>
            </a:r>
            <a:br>
              <a:rPr lang="en-GB" dirty="0"/>
            </a:br>
            <a:r>
              <a:rPr lang="en-GB" dirty="0"/>
              <a:t>ARIAL: BOLD. 48 Pt.</a:t>
            </a:r>
            <a:br>
              <a:rPr lang="en-GB" dirty="0"/>
            </a:br>
            <a:r>
              <a:rPr lang="en-GB" dirty="0"/>
              <a:t>UPPER CASE.</a:t>
            </a:r>
            <a:endParaRPr lang="en-US" dirty="0"/>
          </a:p>
        </p:txBody>
      </p:sp>
      <p:sp>
        <p:nvSpPr>
          <p:cNvPr id="24" name="Text Placeholder 23">
            <a:extLst>
              <a:ext uri="{FF2B5EF4-FFF2-40B4-BE49-F238E27FC236}">
                <a16:creationId xmlns:a16="http://schemas.microsoft.com/office/drawing/2014/main" id="{77285588-E5F6-BF4B-8B10-548390FCF44D}"/>
              </a:ext>
            </a:extLst>
          </p:cNvPr>
          <p:cNvSpPr>
            <a:spLocks noGrp="1"/>
          </p:cNvSpPr>
          <p:nvPr>
            <p:ph type="body" sz="quarter" idx="10" hasCustomPrompt="1"/>
          </p:nvPr>
        </p:nvSpPr>
        <p:spPr>
          <a:xfrm>
            <a:off x="246461" y="5137905"/>
            <a:ext cx="3008184" cy="411163"/>
          </a:xfrm>
        </p:spPr>
        <p:txBody>
          <a:bodyPr>
            <a:noAutofit/>
          </a:bodyPr>
          <a:lstStyle>
            <a:lvl1pPr marL="0" indent="0">
              <a:buNone/>
              <a:defRPr sz="2100" b="1" i="0">
                <a:solidFill>
                  <a:schemeClr val="bg1"/>
                </a:solidFill>
                <a:latin typeface="Arial" panose="020B0604020202020204" pitchFamily="34" charset="0"/>
                <a:cs typeface="Arial" panose="020B0604020202020204" pitchFamily="34" charset="0"/>
              </a:defRPr>
            </a:lvl1pPr>
            <a:lvl2pPr>
              <a:defRPr sz="2100" b="1" i="0">
                <a:solidFill>
                  <a:srgbClr val="0D2B67"/>
                </a:solidFill>
                <a:latin typeface="Arial" panose="020B0604020202020204" pitchFamily="34" charset="0"/>
                <a:cs typeface="Arial" panose="020B0604020202020204" pitchFamily="34" charset="0"/>
              </a:defRPr>
            </a:lvl2pPr>
            <a:lvl3pPr>
              <a:defRPr sz="2100" b="1" i="0">
                <a:solidFill>
                  <a:srgbClr val="0D2B67"/>
                </a:solidFill>
                <a:latin typeface="Arial" panose="020B0604020202020204" pitchFamily="34" charset="0"/>
                <a:cs typeface="Arial" panose="020B0604020202020204" pitchFamily="34" charset="0"/>
              </a:defRPr>
            </a:lvl3pPr>
            <a:lvl4pPr>
              <a:defRPr sz="2100" b="1" i="0">
                <a:solidFill>
                  <a:srgbClr val="0D2B67"/>
                </a:solidFill>
                <a:latin typeface="Arial" panose="020B0604020202020204" pitchFamily="34" charset="0"/>
                <a:cs typeface="Arial" panose="020B0604020202020204" pitchFamily="34" charset="0"/>
              </a:defRPr>
            </a:lvl4pPr>
            <a:lvl5pPr>
              <a:defRPr sz="2100" b="1" i="0">
                <a:solidFill>
                  <a:srgbClr val="0D2B67"/>
                </a:solidFill>
                <a:latin typeface="Arial" panose="020B0604020202020204" pitchFamily="34" charset="0"/>
                <a:cs typeface="Arial" panose="020B0604020202020204" pitchFamily="34" charset="0"/>
              </a:defRPr>
            </a:lvl5pPr>
          </a:lstStyle>
          <a:p>
            <a:pPr lvl="0"/>
            <a:r>
              <a:rPr lang="en-US" dirty="0"/>
              <a:t>11/11/2020 or 2021 | 22</a:t>
            </a:r>
          </a:p>
        </p:txBody>
      </p:sp>
    </p:spTree>
    <p:extLst>
      <p:ext uri="{BB962C8B-B14F-4D97-AF65-F5344CB8AC3E}">
        <p14:creationId xmlns:p14="http://schemas.microsoft.com/office/powerpoint/2010/main" val="1988111637"/>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userDrawn="1"/>
        </p:nvPicPr>
        <p:blipFill>
          <a:blip r:embed="rId2"/>
          <a:srcRect/>
          <a:stretch/>
        </p:blipFill>
        <p:spPr>
          <a:xfrm>
            <a:off x="-42198" y="-37659"/>
            <a:ext cx="9236567"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45657" y="118264"/>
            <a:ext cx="7568076"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360008264"/>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4331D5-D6A9-514B-9148-A6C76A6E830A}"/>
              </a:ext>
            </a:extLst>
          </p:cNvPr>
          <p:cNvPicPr>
            <a:picLocks noChangeAspect="1"/>
          </p:cNvPicPr>
          <p:nvPr userDrawn="1"/>
        </p:nvPicPr>
        <p:blipFill>
          <a:blip r:embed="rId2"/>
          <a:srcRect/>
          <a:stretch/>
        </p:blipFill>
        <p:spPr>
          <a:xfrm>
            <a:off x="-22744" y="-10287"/>
            <a:ext cx="9239179" cy="6907797"/>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1511188" y="118264"/>
            <a:ext cx="7566944"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315858730"/>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04/06/2024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jpg"/><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0.jp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4572000" y="2251314"/>
            <a:ext cx="4155170" cy="1470025"/>
          </a:xfrm>
          <a:solidFill>
            <a:schemeClr val="bg1"/>
          </a:solidFill>
        </p:spPr>
        <p:txBody>
          <a:bodyPr>
            <a:noAutofit/>
          </a:bodyPr>
          <a:lstStyle/>
          <a:p>
            <a:r>
              <a:rPr lang="en-GB" sz="3200" dirty="0"/>
              <a:t>Contemporary issues in Policing – An overview</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821635" y="1233727"/>
            <a:ext cx="3750365" cy="1752600"/>
          </a:xfrm>
          <a:solidFill>
            <a:srgbClr val="002060"/>
          </a:solidFill>
        </p:spPr>
        <p:txBody>
          <a:bodyPr>
            <a:noAutofit/>
          </a:bodyPr>
          <a:lstStyle/>
          <a:p>
            <a:r>
              <a:rPr lang="en-GB" dirty="0">
                <a:solidFill>
                  <a:schemeClr val="bg1"/>
                </a:solidFill>
              </a:rPr>
              <a:t>Materion cyfoes ym maes plismona - </a:t>
            </a:r>
            <a:r>
              <a:rPr lang="en-GB" dirty="0" err="1">
                <a:solidFill>
                  <a:schemeClr val="bg1"/>
                </a:solidFill>
              </a:rPr>
              <a:t>trosolwg</a:t>
            </a:r>
            <a:endParaRPr lang="en-GB" dirty="0">
              <a:solidFill>
                <a:schemeClr val="bg1"/>
              </a:solidFill>
            </a:endParaRP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4330E1-5697-451A-80CE-0B548D2F9086}"/>
              </a:ext>
            </a:extLst>
          </p:cNvPr>
          <p:cNvSpPr>
            <a:spLocks noGrp="1"/>
          </p:cNvSpPr>
          <p:nvPr>
            <p:ph type="title"/>
          </p:nvPr>
        </p:nvSpPr>
        <p:spPr>
          <a:solidFill>
            <a:srgbClr val="002060"/>
          </a:solidFill>
        </p:spPr>
        <p:txBody>
          <a:bodyPr/>
          <a:lstStyle/>
          <a:p>
            <a:r>
              <a:rPr lang="en-GB" dirty="0">
                <a:solidFill>
                  <a:schemeClr val="bg1"/>
                </a:solidFill>
              </a:rPr>
              <a:t>Learning outcomes </a:t>
            </a:r>
          </a:p>
        </p:txBody>
      </p:sp>
      <p:sp>
        <p:nvSpPr>
          <p:cNvPr id="5" name="Content Placeholder 4">
            <a:extLst>
              <a:ext uri="{FF2B5EF4-FFF2-40B4-BE49-F238E27FC236}">
                <a16:creationId xmlns:a16="http://schemas.microsoft.com/office/drawing/2014/main" id="{893739B3-3017-D403-47B6-664EBFC7D20B}"/>
              </a:ext>
            </a:extLst>
          </p:cNvPr>
          <p:cNvSpPr>
            <a:spLocks noGrp="1"/>
          </p:cNvSpPr>
          <p:nvPr>
            <p:ph sz="half" idx="1"/>
          </p:nvPr>
        </p:nvSpPr>
        <p:spPr/>
        <p:txBody>
          <a:bodyPr>
            <a:normAutofit/>
          </a:bodyPr>
          <a:lstStyle/>
          <a:p>
            <a:pPr marL="0" indent="0">
              <a:buNone/>
            </a:pPr>
            <a:r>
              <a:rPr lang="en-GB" sz="2000" dirty="0"/>
              <a:t>1. Introduction &amp; overview of the contemporary issues in Policing.</a:t>
            </a:r>
          </a:p>
          <a:p>
            <a:pPr marL="0" indent="0">
              <a:lnSpc>
                <a:spcPct val="90000"/>
              </a:lnSpc>
              <a:spcBef>
                <a:spcPct val="20000"/>
              </a:spcBef>
              <a:buNone/>
            </a:pPr>
            <a:endParaRPr lang="en-GB" sz="2000" dirty="0"/>
          </a:p>
          <a:p>
            <a:pPr marL="0" indent="0">
              <a:lnSpc>
                <a:spcPct val="90000"/>
              </a:lnSpc>
              <a:spcBef>
                <a:spcPct val="20000"/>
              </a:spcBef>
              <a:buNone/>
            </a:pPr>
            <a:r>
              <a:rPr lang="en-GB" sz="2000" dirty="0"/>
              <a:t>2. </a:t>
            </a:r>
            <a:r>
              <a:rPr lang="en-GB" sz="2000" b="1" dirty="0"/>
              <a:t>Broad overview </a:t>
            </a:r>
          </a:p>
          <a:p>
            <a:pPr>
              <a:lnSpc>
                <a:spcPct val="90000"/>
              </a:lnSpc>
              <a:spcBef>
                <a:spcPct val="20000"/>
              </a:spcBef>
              <a:buFont typeface="Arial" pitchFamily="34" charset="0"/>
            </a:pPr>
            <a:endParaRPr lang="en-GB" sz="2000" dirty="0"/>
          </a:p>
          <a:p>
            <a:pPr marL="214313" indent="-214313">
              <a:lnSpc>
                <a:spcPct val="90000"/>
              </a:lnSpc>
              <a:spcBef>
                <a:spcPct val="20000"/>
              </a:spcBef>
              <a:buFont typeface="Arial" pitchFamily="34" charset="0"/>
              <a:buChar char="•"/>
            </a:pPr>
            <a:r>
              <a:rPr lang="en-GB" sz="2000" dirty="0"/>
              <a:t>Policing and Partnerships </a:t>
            </a:r>
          </a:p>
          <a:p>
            <a:pPr marL="214313" indent="-214313">
              <a:lnSpc>
                <a:spcPct val="90000"/>
              </a:lnSpc>
              <a:spcBef>
                <a:spcPct val="20000"/>
              </a:spcBef>
              <a:buFont typeface="Arial" pitchFamily="34" charset="0"/>
              <a:buChar char="•"/>
            </a:pPr>
            <a:r>
              <a:rPr lang="en-GB" sz="2000" dirty="0"/>
              <a:t>Public confidence and Policing </a:t>
            </a:r>
          </a:p>
          <a:p>
            <a:pPr marL="214313" indent="-214313">
              <a:lnSpc>
                <a:spcPct val="90000"/>
              </a:lnSpc>
              <a:spcBef>
                <a:spcPct val="20000"/>
              </a:spcBef>
              <a:buFont typeface="Arial" pitchFamily="34" charset="0"/>
              <a:buChar char="•"/>
            </a:pPr>
            <a:r>
              <a:rPr lang="en-GB" sz="2000" dirty="0"/>
              <a:t>A review of some of the key challenges facing policing. </a:t>
            </a:r>
          </a:p>
          <a:p>
            <a:pPr marL="0" indent="0">
              <a:lnSpc>
                <a:spcPct val="90000"/>
              </a:lnSpc>
              <a:spcBef>
                <a:spcPct val="20000"/>
              </a:spcBef>
              <a:buNone/>
            </a:pPr>
            <a:endParaRPr lang="en-GB" sz="2000" dirty="0"/>
          </a:p>
          <a:p>
            <a:pPr marL="0" indent="0">
              <a:lnSpc>
                <a:spcPct val="90000"/>
              </a:lnSpc>
              <a:spcBef>
                <a:spcPct val="20000"/>
              </a:spcBef>
              <a:buNone/>
            </a:pPr>
            <a:endParaRPr lang="en-GB" sz="2000" dirty="0"/>
          </a:p>
          <a:p>
            <a:pPr marL="0" indent="0">
              <a:buNone/>
            </a:pPr>
            <a:endParaRPr lang="en-GB" sz="2000" dirty="0"/>
          </a:p>
          <a:p>
            <a:endParaRPr lang="en-GB" sz="2000" dirty="0"/>
          </a:p>
        </p:txBody>
      </p:sp>
      <p:pic>
        <p:nvPicPr>
          <p:cNvPr id="6" name="Content Placeholder 5">
            <a:extLst>
              <a:ext uri="{FF2B5EF4-FFF2-40B4-BE49-F238E27FC236}">
                <a16:creationId xmlns:a16="http://schemas.microsoft.com/office/drawing/2014/main" id="{6CECE75F-28F1-0C74-25AD-FC42315DCB3D}"/>
              </a:ext>
            </a:extLst>
          </p:cNvPr>
          <p:cNvPicPr>
            <a:picLocks noGrp="1" noChangeAspect="1"/>
          </p:cNvPicPr>
          <p:nvPr>
            <p:ph sz="half" idx="2"/>
          </p:nvPr>
        </p:nvPicPr>
        <p:blipFill>
          <a:blip r:embed="rId3"/>
          <a:stretch>
            <a:fillRect/>
          </a:stretch>
        </p:blipFill>
        <p:spPr>
          <a:xfrm>
            <a:off x="5153025" y="2491410"/>
            <a:ext cx="3721444" cy="1860722"/>
          </a:xfrm>
          <a:prstGeom prst="rect">
            <a:avLst/>
          </a:prstGeom>
        </p:spPr>
      </p:pic>
    </p:spTree>
    <p:extLst>
      <p:ext uri="{BB962C8B-B14F-4D97-AF65-F5344CB8AC3E}">
        <p14:creationId xmlns:p14="http://schemas.microsoft.com/office/powerpoint/2010/main" val="2869946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16724-24CA-AD9D-209D-10C8123C0EA1}"/>
              </a:ext>
            </a:extLst>
          </p:cNvPr>
          <p:cNvSpPr>
            <a:spLocks noGrp="1"/>
          </p:cNvSpPr>
          <p:nvPr>
            <p:ph type="title"/>
          </p:nvPr>
        </p:nvSpPr>
        <p:spPr>
          <a:solidFill>
            <a:srgbClr val="002060"/>
          </a:solidFill>
        </p:spPr>
        <p:txBody>
          <a:bodyPr>
            <a:normAutofit fontScale="90000"/>
          </a:bodyPr>
          <a:lstStyle/>
          <a:p>
            <a:r>
              <a:rPr lang="en-GB" dirty="0">
                <a:solidFill>
                  <a:schemeClr val="bg1"/>
                </a:solidFill>
              </a:rPr>
              <a:t>Strategic Review of Policing in England &amp; Wales (2022)</a:t>
            </a:r>
          </a:p>
        </p:txBody>
      </p:sp>
      <p:pic>
        <p:nvPicPr>
          <p:cNvPr id="5" name="Content Placeholder 4" descr="A blue light trails on a city street&#10;&#10;Description automatically generated">
            <a:extLst>
              <a:ext uri="{FF2B5EF4-FFF2-40B4-BE49-F238E27FC236}">
                <a16:creationId xmlns:a16="http://schemas.microsoft.com/office/drawing/2014/main" id="{9957F716-C02D-2557-71C4-52887012A8A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16199" y="1652339"/>
            <a:ext cx="2591162" cy="3553321"/>
          </a:xfrm>
        </p:spPr>
      </p:pic>
      <p:sp>
        <p:nvSpPr>
          <p:cNvPr id="7" name="TextBox 6">
            <a:extLst>
              <a:ext uri="{FF2B5EF4-FFF2-40B4-BE49-F238E27FC236}">
                <a16:creationId xmlns:a16="http://schemas.microsoft.com/office/drawing/2014/main" id="{D7022912-7CC5-1869-33EC-5E7642656696}"/>
              </a:ext>
            </a:extLst>
          </p:cNvPr>
          <p:cNvSpPr txBox="1"/>
          <p:nvPr/>
        </p:nvSpPr>
        <p:spPr>
          <a:xfrm>
            <a:off x="4366260" y="3105833"/>
            <a:ext cx="4572000" cy="646331"/>
          </a:xfrm>
          <a:prstGeom prst="rect">
            <a:avLst/>
          </a:prstGeom>
          <a:noFill/>
        </p:spPr>
        <p:txBody>
          <a:bodyPr wrap="square">
            <a:spAutoFit/>
          </a:bodyPr>
          <a:lstStyle/>
          <a:p>
            <a:r>
              <a:rPr lang="en-GB" dirty="0"/>
              <a:t>https://www.policingreview.org.uk/wp-content/uploads/srpew_final_report.pdf</a:t>
            </a:r>
          </a:p>
        </p:txBody>
      </p:sp>
    </p:spTree>
    <p:extLst>
      <p:ext uri="{BB962C8B-B14F-4D97-AF65-F5344CB8AC3E}">
        <p14:creationId xmlns:p14="http://schemas.microsoft.com/office/powerpoint/2010/main" val="940654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4BD4-985A-D288-6E18-6D4235EFA019}"/>
              </a:ext>
            </a:extLst>
          </p:cNvPr>
          <p:cNvSpPr>
            <a:spLocks noGrp="1"/>
          </p:cNvSpPr>
          <p:nvPr>
            <p:ph type="title"/>
          </p:nvPr>
        </p:nvSpPr>
        <p:spPr>
          <a:solidFill>
            <a:srgbClr val="002060"/>
          </a:solidFill>
        </p:spPr>
        <p:txBody>
          <a:bodyPr>
            <a:normAutofit fontScale="90000"/>
          </a:bodyPr>
          <a:lstStyle/>
          <a:p>
            <a:r>
              <a:rPr lang="en-US" dirty="0">
                <a:solidFill>
                  <a:schemeClr val="bg1"/>
                </a:solidFill>
              </a:rPr>
              <a:t>Strategic Review of Policing (2022)</a:t>
            </a:r>
          </a:p>
        </p:txBody>
      </p:sp>
      <p:sp>
        <p:nvSpPr>
          <p:cNvPr id="3" name="Content Placeholder 2">
            <a:extLst>
              <a:ext uri="{FF2B5EF4-FFF2-40B4-BE49-F238E27FC236}">
                <a16:creationId xmlns:a16="http://schemas.microsoft.com/office/drawing/2014/main" id="{334143A4-611D-30C5-1E55-954C4DEFE4F9}"/>
              </a:ext>
            </a:extLst>
          </p:cNvPr>
          <p:cNvSpPr>
            <a:spLocks noGrp="1"/>
          </p:cNvSpPr>
          <p:nvPr>
            <p:ph sz="half" idx="1"/>
          </p:nvPr>
        </p:nvSpPr>
        <p:spPr/>
        <p:txBody>
          <a:bodyPr>
            <a:normAutofit/>
          </a:bodyPr>
          <a:lstStyle/>
          <a:p>
            <a:pPr marL="0" indent="0">
              <a:buNone/>
            </a:pPr>
            <a:endParaRPr lang="en-US" sz="2000" dirty="0"/>
          </a:p>
          <a:p>
            <a:r>
              <a:rPr lang="en-GB" sz="2000" dirty="0"/>
              <a:t>Define the core role of the police as being</a:t>
            </a:r>
            <a:r>
              <a:rPr lang="en-GB" sz="2400" dirty="0"/>
              <a:t>; </a:t>
            </a:r>
          </a:p>
          <a:p>
            <a:pPr marL="0" indent="0">
              <a:buNone/>
            </a:pPr>
            <a:r>
              <a:rPr lang="en-GB" sz="2400" b="1" dirty="0"/>
              <a:t>“</a:t>
            </a:r>
            <a:r>
              <a:rPr lang="en-GB" sz="1600" b="1" dirty="0"/>
              <a:t>to promote public safety by maintaining order and upholding the law, which their unique powers enable them to do, and to carry out other activities which enable them to perform this core role legitimately, effectively and with minimum reliance on those powers”. (Barber, 2022. p.11) </a:t>
            </a:r>
            <a:endParaRPr lang="en-US" sz="2400" dirty="0"/>
          </a:p>
          <a:p>
            <a:pPr marL="457200" lvl="1" indent="0">
              <a:buNone/>
            </a:pPr>
            <a:endParaRPr lang="en-US" sz="2400" dirty="0"/>
          </a:p>
        </p:txBody>
      </p:sp>
      <p:sp>
        <p:nvSpPr>
          <p:cNvPr id="6" name="Content Placeholder 5">
            <a:extLst>
              <a:ext uri="{FF2B5EF4-FFF2-40B4-BE49-F238E27FC236}">
                <a16:creationId xmlns:a16="http://schemas.microsoft.com/office/drawing/2014/main" id="{2555EE10-7087-92B0-B8DD-3FAA23A552AA}"/>
              </a:ext>
            </a:extLst>
          </p:cNvPr>
          <p:cNvSpPr>
            <a:spLocks noGrp="1"/>
          </p:cNvSpPr>
          <p:nvPr>
            <p:ph sz="half" idx="2"/>
          </p:nvPr>
        </p:nvSpPr>
        <p:spPr/>
        <p:txBody>
          <a:bodyPr>
            <a:normAutofit/>
          </a:bodyPr>
          <a:lstStyle/>
          <a:p>
            <a:endParaRPr lang="en-GB"/>
          </a:p>
        </p:txBody>
      </p:sp>
      <p:pic>
        <p:nvPicPr>
          <p:cNvPr id="4" name="Content Placeholder 4" descr="Graphical user interface, text&#10;&#10;Description automatically generated">
            <a:extLst>
              <a:ext uri="{FF2B5EF4-FFF2-40B4-BE49-F238E27FC236}">
                <a16:creationId xmlns:a16="http://schemas.microsoft.com/office/drawing/2014/main" id="{576783CC-1533-A773-CD6F-CDF1493487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5401" y="2340048"/>
            <a:ext cx="3704197" cy="2177903"/>
          </a:xfrm>
          <a:prstGeom prst="rect">
            <a:avLst/>
          </a:prstGeom>
        </p:spPr>
      </p:pic>
    </p:spTree>
    <p:extLst>
      <p:ext uri="{BB962C8B-B14F-4D97-AF65-F5344CB8AC3E}">
        <p14:creationId xmlns:p14="http://schemas.microsoft.com/office/powerpoint/2010/main" val="1311833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4EB8AE2-93A4-9518-EFD0-79B912EC2B3F}"/>
              </a:ext>
            </a:extLst>
          </p:cNvPr>
          <p:cNvSpPr>
            <a:spLocks noGrp="1"/>
          </p:cNvSpPr>
          <p:nvPr>
            <p:ph type="title"/>
          </p:nvPr>
        </p:nvSpPr>
        <p:spPr>
          <a:solidFill>
            <a:srgbClr val="002060"/>
          </a:solidFill>
        </p:spPr>
        <p:txBody>
          <a:bodyPr>
            <a:normAutofit/>
          </a:bodyPr>
          <a:lstStyle/>
          <a:p>
            <a:r>
              <a:rPr lang="en-US" sz="3200" dirty="0">
                <a:solidFill>
                  <a:schemeClr val="bg1"/>
                </a:solidFill>
              </a:rPr>
              <a:t>Strategic Review of Policing (2022) – Key Headlines</a:t>
            </a:r>
          </a:p>
        </p:txBody>
      </p:sp>
      <p:sp>
        <p:nvSpPr>
          <p:cNvPr id="6" name="TextBox 5">
            <a:extLst>
              <a:ext uri="{FF2B5EF4-FFF2-40B4-BE49-F238E27FC236}">
                <a16:creationId xmlns:a16="http://schemas.microsoft.com/office/drawing/2014/main" id="{04DBCE15-885D-5483-3D01-2FACB88FC15A}"/>
              </a:ext>
            </a:extLst>
          </p:cNvPr>
          <p:cNvSpPr txBox="1"/>
          <p:nvPr/>
        </p:nvSpPr>
        <p:spPr>
          <a:xfrm>
            <a:off x="212336" y="1583638"/>
            <a:ext cx="8474464" cy="4247317"/>
          </a:xfrm>
          <a:prstGeom prst="rect">
            <a:avLst/>
          </a:prstGeom>
          <a:noFill/>
        </p:spPr>
        <p:txBody>
          <a:bodyPr wrap="square" rtlCol="0">
            <a:spAutoFit/>
          </a:bodyPr>
          <a:lstStyle/>
          <a:p>
            <a:r>
              <a:rPr lang="en-US" u="sng" dirty="0"/>
              <a:t>Key headlines </a:t>
            </a:r>
          </a:p>
          <a:p>
            <a:pPr marL="285750" indent="-285750">
              <a:buFont typeface="Arial" panose="020B0604020202020204" pitchFamily="34" charset="0"/>
              <a:buChar char="•"/>
            </a:pPr>
            <a:r>
              <a:rPr lang="en-US" dirty="0"/>
              <a:t>The challenges </a:t>
            </a:r>
          </a:p>
          <a:p>
            <a:pPr marL="742950" lvl="1" indent="-285750">
              <a:buFont typeface="Wingdings" pitchFamily="2" charset="2"/>
              <a:buChar char="Ø"/>
            </a:pPr>
            <a:r>
              <a:rPr lang="en-US" dirty="0"/>
              <a:t>Public safety and security moving forward in 2020s and 2030s </a:t>
            </a:r>
          </a:p>
          <a:p>
            <a:pPr marL="742950" lvl="1" indent="-285750">
              <a:buFont typeface="Wingdings" pitchFamily="2" charset="2"/>
              <a:buChar char="Ø"/>
            </a:pPr>
            <a:r>
              <a:rPr lang="en-US" dirty="0"/>
              <a:t>Technology and its impact on the nature of crime</a:t>
            </a:r>
          </a:p>
          <a:p>
            <a:pPr marL="742950" lvl="1" indent="-285750">
              <a:buFont typeface="Wingdings" pitchFamily="2" charset="2"/>
              <a:buChar char="Ø"/>
            </a:pPr>
            <a:r>
              <a:rPr lang="en-US" dirty="0"/>
              <a:t>Environmental crisis and the changing face of the challenges that global warming.</a:t>
            </a:r>
          </a:p>
          <a:p>
            <a:pPr marL="742950" lvl="1" indent="-285750">
              <a:buFont typeface="Wingdings" pitchFamily="2" charset="2"/>
              <a:buChar char="Ø"/>
            </a:pPr>
            <a:r>
              <a:rPr lang="en-US" dirty="0"/>
              <a:t>Social Change – including society needs vs public service capacity and the impact on policing.  </a:t>
            </a:r>
          </a:p>
          <a:p>
            <a:pPr marL="742950" lvl="1" indent="-285750">
              <a:buFont typeface="Wingdings" pitchFamily="2" charset="2"/>
              <a:buChar char="Ø"/>
            </a:pPr>
            <a:r>
              <a:rPr lang="en-US" dirty="0" err="1"/>
              <a:t>Organised</a:t>
            </a:r>
            <a:r>
              <a:rPr lang="en-US" dirty="0"/>
              <a:t> crime &amp; Overall feelings of safety</a:t>
            </a:r>
          </a:p>
          <a:p>
            <a:pPr marL="742950" lvl="1" indent="-285750">
              <a:buFont typeface="Wingdings" pitchFamily="2" charset="2"/>
              <a:buChar char="Ø"/>
            </a:pPr>
            <a:r>
              <a:rPr lang="en-US" dirty="0"/>
              <a:t>Performance levels</a:t>
            </a:r>
          </a:p>
          <a:p>
            <a:pPr marL="742950" lvl="1" indent="-285750">
              <a:buFont typeface="Wingdings" pitchFamily="2" charset="2"/>
              <a:buChar char="Ø"/>
            </a:pPr>
            <a:r>
              <a:rPr lang="en-US" dirty="0"/>
              <a:t>3 challenges</a:t>
            </a:r>
          </a:p>
          <a:p>
            <a:pPr marL="1200150" lvl="2" indent="-285750">
              <a:buFont typeface="Wingdings" pitchFamily="2" charset="2"/>
              <a:buChar char="Ø"/>
            </a:pPr>
            <a:r>
              <a:rPr lang="en-US" dirty="0"/>
              <a:t>Capacity – policing alone cannot solve!</a:t>
            </a:r>
          </a:p>
          <a:p>
            <a:pPr marL="1200150" lvl="2" indent="-285750">
              <a:buFont typeface="Wingdings" pitchFamily="2" charset="2"/>
              <a:buChar char="Ø"/>
            </a:pPr>
            <a:r>
              <a:rPr lang="en-US" dirty="0"/>
              <a:t>Capability – resource challenges </a:t>
            </a:r>
          </a:p>
          <a:p>
            <a:pPr marL="1200150" lvl="2" indent="-285750">
              <a:buFont typeface="Wingdings" pitchFamily="2" charset="2"/>
              <a:buChar char="Ø"/>
            </a:pPr>
            <a:r>
              <a:rPr lang="en-US" dirty="0" err="1"/>
              <a:t>Organisational</a:t>
            </a:r>
            <a:r>
              <a:rPr lang="en-US" dirty="0"/>
              <a:t> challenge - structure</a:t>
            </a:r>
          </a:p>
          <a:p>
            <a:pPr marL="742950" lvl="1" indent="-285750">
              <a:buFont typeface="Wingdings" pitchFamily="2" charset="2"/>
              <a:buChar char="Ø"/>
            </a:pPr>
            <a:endParaRPr lang="en-US" dirty="0"/>
          </a:p>
        </p:txBody>
      </p:sp>
      <p:pic>
        <p:nvPicPr>
          <p:cNvPr id="9" name="Picture 8">
            <a:extLst>
              <a:ext uri="{FF2B5EF4-FFF2-40B4-BE49-F238E27FC236}">
                <a16:creationId xmlns:a16="http://schemas.microsoft.com/office/drawing/2014/main" id="{949202E8-4CAE-E776-3C5D-A2930E6C6AE3}"/>
              </a:ext>
            </a:extLst>
          </p:cNvPr>
          <p:cNvPicPr>
            <a:picLocks noChangeAspect="1"/>
          </p:cNvPicPr>
          <p:nvPr/>
        </p:nvPicPr>
        <p:blipFill>
          <a:blip r:embed="rId3"/>
          <a:stretch>
            <a:fillRect/>
          </a:stretch>
        </p:blipFill>
        <p:spPr>
          <a:xfrm>
            <a:off x="5830252" y="3952875"/>
            <a:ext cx="2695575" cy="1695450"/>
          </a:xfrm>
          <a:prstGeom prst="rect">
            <a:avLst/>
          </a:prstGeom>
        </p:spPr>
      </p:pic>
    </p:spTree>
    <p:extLst>
      <p:ext uri="{BB962C8B-B14F-4D97-AF65-F5344CB8AC3E}">
        <p14:creationId xmlns:p14="http://schemas.microsoft.com/office/powerpoint/2010/main" val="3605247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54596-08E0-14D1-9971-C8A9277CAB4A}"/>
              </a:ext>
            </a:extLst>
          </p:cNvPr>
          <p:cNvSpPr>
            <a:spLocks noGrp="1"/>
          </p:cNvSpPr>
          <p:nvPr>
            <p:ph type="title"/>
          </p:nvPr>
        </p:nvSpPr>
        <p:spPr>
          <a:solidFill>
            <a:srgbClr val="002060"/>
          </a:solidFill>
        </p:spPr>
        <p:txBody>
          <a:bodyPr>
            <a:normAutofit fontScale="90000"/>
          </a:bodyPr>
          <a:lstStyle/>
          <a:p>
            <a:r>
              <a:rPr lang="en-US" dirty="0">
                <a:solidFill>
                  <a:schemeClr val="bg1"/>
                </a:solidFill>
              </a:rPr>
              <a:t>Strategic Review of Policing continued.. </a:t>
            </a:r>
          </a:p>
        </p:txBody>
      </p:sp>
      <p:sp>
        <p:nvSpPr>
          <p:cNvPr id="3" name="Content Placeholder 2">
            <a:extLst>
              <a:ext uri="{FF2B5EF4-FFF2-40B4-BE49-F238E27FC236}">
                <a16:creationId xmlns:a16="http://schemas.microsoft.com/office/drawing/2014/main" id="{790B0AF1-FFD4-764F-38E7-14998C13104B}"/>
              </a:ext>
            </a:extLst>
          </p:cNvPr>
          <p:cNvSpPr>
            <a:spLocks noGrp="1"/>
          </p:cNvSpPr>
          <p:nvPr>
            <p:ph idx="1"/>
          </p:nvPr>
        </p:nvSpPr>
        <p:spPr>
          <a:xfrm>
            <a:off x="457200" y="1470484"/>
            <a:ext cx="8229600" cy="3917032"/>
          </a:xfrm>
        </p:spPr>
        <p:txBody>
          <a:bodyPr>
            <a:normAutofit/>
          </a:bodyPr>
          <a:lstStyle/>
          <a:p>
            <a:pPr marL="457200" lvl="1" indent="0">
              <a:buNone/>
            </a:pPr>
            <a:endParaRPr lang="en-US" dirty="0"/>
          </a:p>
          <a:p>
            <a:endParaRPr lang="en-US" dirty="0"/>
          </a:p>
        </p:txBody>
      </p:sp>
      <p:pic>
        <p:nvPicPr>
          <p:cNvPr id="4" name="Content Placeholder 4" descr="Graphical user interface, text&#10;&#10;Description automatically generated">
            <a:extLst>
              <a:ext uri="{FF2B5EF4-FFF2-40B4-BE49-F238E27FC236}">
                <a16:creationId xmlns:a16="http://schemas.microsoft.com/office/drawing/2014/main" id="{335E37E8-D649-85C2-BF0A-DD201528CD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5756" y="3810963"/>
            <a:ext cx="3248244" cy="1909823"/>
          </a:xfrm>
          <a:prstGeom prst="rect">
            <a:avLst/>
          </a:prstGeom>
        </p:spPr>
      </p:pic>
      <p:sp>
        <p:nvSpPr>
          <p:cNvPr id="5" name="TextBox 4">
            <a:extLst>
              <a:ext uri="{FF2B5EF4-FFF2-40B4-BE49-F238E27FC236}">
                <a16:creationId xmlns:a16="http://schemas.microsoft.com/office/drawing/2014/main" id="{5ED97221-C5B4-EA3B-AA85-A8741BA0BC79}"/>
              </a:ext>
            </a:extLst>
          </p:cNvPr>
          <p:cNvSpPr txBox="1"/>
          <p:nvPr/>
        </p:nvSpPr>
        <p:spPr>
          <a:xfrm>
            <a:off x="387626" y="1750468"/>
            <a:ext cx="8299174" cy="3970318"/>
          </a:xfrm>
          <a:prstGeom prst="rect">
            <a:avLst/>
          </a:prstGeom>
          <a:noFill/>
        </p:spPr>
        <p:txBody>
          <a:bodyPr wrap="square" rtlCol="0">
            <a:spAutoFit/>
          </a:bodyPr>
          <a:lstStyle/>
          <a:p>
            <a:r>
              <a:rPr lang="en-US" dirty="0"/>
              <a:t>System issues. </a:t>
            </a:r>
          </a:p>
          <a:p>
            <a:pPr marL="285750" indent="-285750">
              <a:buFont typeface="Arial" panose="020B0604020202020204" pitchFamily="34" charset="0"/>
              <a:buChar char="•"/>
            </a:pPr>
            <a:r>
              <a:rPr lang="en-US" dirty="0"/>
              <a:t>Prevention rather than cure </a:t>
            </a:r>
          </a:p>
          <a:p>
            <a:pPr marL="285750" indent="-285750">
              <a:buFont typeface="Arial" panose="020B0604020202020204" pitchFamily="34" charset="0"/>
              <a:buChar char="•"/>
            </a:pPr>
            <a:r>
              <a:rPr lang="en-US" dirty="0"/>
              <a:t>Role of Police – mission of Policing – mission creep!</a:t>
            </a:r>
          </a:p>
          <a:p>
            <a:pPr marL="285750" indent="-285750">
              <a:buFont typeface="Arial" panose="020B0604020202020204" pitchFamily="34" charset="0"/>
              <a:buChar char="•"/>
            </a:pPr>
            <a:r>
              <a:rPr lang="en-US" dirty="0"/>
              <a:t>Police legitimacy &amp; the doctrine of policing by consent.</a:t>
            </a:r>
          </a:p>
          <a:p>
            <a:pPr marL="285750" indent="-285750">
              <a:buFont typeface="Arial" panose="020B0604020202020204" pitchFamily="34" charset="0"/>
              <a:buChar char="•"/>
            </a:pPr>
            <a:r>
              <a:rPr lang="en-US" dirty="0"/>
              <a:t>Develops the appropriate skills including Learning and development and CPD.</a:t>
            </a:r>
          </a:p>
          <a:p>
            <a:pPr marL="285750" indent="-285750">
              <a:buFont typeface="Arial" panose="020B0604020202020204" pitchFamily="34" charset="0"/>
              <a:buChar char="•"/>
            </a:pPr>
            <a:r>
              <a:rPr lang="en-US" dirty="0"/>
              <a:t>Wellbeing</a:t>
            </a:r>
          </a:p>
          <a:p>
            <a:pPr marL="285750" indent="-285750">
              <a:buFont typeface="Arial" panose="020B0604020202020204" pitchFamily="34" charset="0"/>
              <a:buChar char="•"/>
            </a:pPr>
            <a:r>
              <a:rPr lang="en-US" dirty="0"/>
              <a:t>Leadership </a:t>
            </a:r>
          </a:p>
          <a:p>
            <a:pPr marL="285750" indent="-285750">
              <a:buFont typeface="Arial" panose="020B0604020202020204" pitchFamily="34" charset="0"/>
              <a:buChar char="•"/>
            </a:pPr>
            <a:r>
              <a:rPr lang="en-US" dirty="0"/>
              <a:t>Structure of Policing</a:t>
            </a:r>
          </a:p>
          <a:p>
            <a:pPr marL="285750" indent="-285750">
              <a:buFont typeface="Arial" panose="020B0604020202020204" pitchFamily="34" charset="0"/>
              <a:buChar char="•"/>
            </a:pPr>
            <a:r>
              <a:rPr lang="en-US" dirty="0"/>
              <a:t>Governance including political landscape </a:t>
            </a:r>
          </a:p>
          <a:p>
            <a:pPr marL="285750" indent="-285750">
              <a:buFont typeface="Arial" panose="020B0604020202020204" pitchFamily="34" charset="0"/>
              <a:buChar char="•"/>
            </a:pPr>
            <a:r>
              <a:rPr lang="en-US" dirty="0"/>
              <a:t>Funding requirements.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endParaRPr lang="en-US" dirty="0"/>
          </a:p>
        </p:txBody>
      </p:sp>
    </p:spTree>
    <p:extLst>
      <p:ext uri="{BB962C8B-B14F-4D97-AF65-F5344CB8AC3E}">
        <p14:creationId xmlns:p14="http://schemas.microsoft.com/office/powerpoint/2010/main" val="1799894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57200" y="285750"/>
            <a:ext cx="8229600" cy="1143000"/>
          </a:xfrm>
          <a:solidFill>
            <a:srgbClr val="002060"/>
          </a:solidFill>
        </p:spPr>
        <p:txBody>
          <a:bodyPr>
            <a:normAutofit/>
          </a:bodyPr>
          <a:lstStyle/>
          <a:p>
            <a:r>
              <a:rPr lang="en-GB" dirty="0">
                <a:solidFill>
                  <a:schemeClr val="bg1"/>
                </a:solidFill>
              </a:rPr>
              <a:t>Policing and Partnerships </a:t>
            </a:r>
          </a:p>
        </p:txBody>
      </p:sp>
      <p:sp>
        <p:nvSpPr>
          <p:cNvPr id="3" name="Rectangle 2"/>
          <p:cNvSpPr/>
          <p:nvPr/>
        </p:nvSpPr>
        <p:spPr>
          <a:xfrm>
            <a:off x="306160" y="1641022"/>
            <a:ext cx="6551840" cy="2862322"/>
          </a:xfrm>
          <a:prstGeom prst="rect">
            <a:avLst/>
          </a:prstGeom>
        </p:spPr>
        <p:txBody>
          <a:bodyPr wrap="square">
            <a:spAutoFit/>
          </a:bodyPr>
          <a:lstStyle/>
          <a:p>
            <a:r>
              <a:rPr lang="en-GB" sz="1500" dirty="0">
                <a:solidFill>
                  <a:srgbClr val="000000"/>
                </a:solidFill>
                <a:latin typeface="Arial" panose="020B0604020202020204" pitchFamily="34" charset="0"/>
              </a:rPr>
              <a:t>• Austerity is impacting upon us all especially within the Community Safety arena</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Statutory business v other business</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Vulnerability agenda –who has responsibility for what?</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Huge variation in response, working arrangements etc. across the country</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Role of Inspection agencies and scrutiny bodies</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What works well &amp; why?</a:t>
            </a:r>
          </a:p>
        </p:txBody>
      </p:sp>
      <p:sp>
        <p:nvSpPr>
          <p:cNvPr id="5" name="AutoShape 2" descr="Image result for strategic partnership"/>
          <p:cNvSpPr>
            <a:spLocks noChangeAspect="1" noChangeArrowheads="1"/>
          </p:cNvSpPr>
          <p:nvPr/>
        </p:nvSpPr>
        <p:spPr bwMode="auto">
          <a:xfrm>
            <a:off x="47626" y="240506"/>
            <a:ext cx="2250281" cy="12858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59919" y="3649887"/>
            <a:ext cx="2996162" cy="1681391"/>
          </a:xfrm>
          <a:prstGeom prst="rect">
            <a:avLst/>
          </a:prstGeom>
        </p:spPr>
      </p:pic>
    </p:spTree>
    <p:extLst>
      <p:ext uri="{BB962C8B-B14F-4D97-AF65-F5344CB8AC3E}">
        <p14:creationId xmlns:p14="http://schemas.microsoft.com/office/powerpoint/2010/main" val="2311739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noAutofit/>
          </a:bodyPr>
          <a:lstStyle/>
          <a:p>
            <a:r>
              <a:rPr lang="en-GB" dirty="0">
                <a:solidFill>
                  <a:schemeClr val="bg1"/>
                </a:solidFill>
              </a:rPr>
              <a:t>Policing and Collaboration. </a:t>
            </a:r>
          </a:p>
        </p:txBody>
      </p:sp>
      <p:sp>
        <p:nvSpPr>
          <p:cNvPr id="8" name="Content Placeholder 7">
            <a:extLst>
              <a:ext uri="{FF2B5EF4-FFF2-40B4-BE49-F238E27FC236}">
                <a16:creationId xmlns:a16="http://schemas.microsoft.com/office/drawing/2014/main" id="{99DBABBB-90EB-6B07-0558-DA717A1D5861}"/>
              </a:ext>
            </a:extLst>
          </p:cNvPr>
          <p:cNvSpPr>
            <a:spLocks noGrp="1"/>
          </p:cNvSpPr>
          <p:nvPr>
            <p:ph sz="half" idx="1"/>
          </p:nvPr>
        </p:nvSpPr>
        <p:spPr/>
        <p:txBody>
          <a:bodyPr>
            <a:normAutofit fontScale="77500" lnSpcReduction="20000"/>
          </a:bodyPr>
          <a:lstStyle/>
          <a:p>
            <a:endParaRPr lang="en-GB"/>
          </a:p>
        </p:txBody>
      </p:sp>
      <p:sp>
        <p:nvSpPr>
          <p:cNvPr id="9" name="Content Placeholder 8">
            <a:extLst>
              <a:ext uri="{FF2B5EF4-FFF2-40B4-BE49-F238E27FC236}">
                <a16:creationId xmlns:a16="http://schemas.microsoft.com/office/drawing/2014/main" id="{AACEB19E-A5DD-A190-08BA-BC78561839B7}"/>
              </a:ext>
            </a:extLst>
          </p:cNvPr>
          <p:cNvSpPr>
            <a:spLocks noGrp="1"/>
          </p:cNvSpPr>
          <p:nvPr>
            <p:ph sz="half" idx="2"/>
          </p:nvPr>
        </p:nvSpPr>
        <p:spPr/>
        <p:txBody>
          <a:bodyPr>
            <a:normAutofit fontScale="77500" lnSpcReduction="20000"/>
          </a:bodyPr>
          <a:lstStyle/>
          <a:p>
            <a:r>
              <a:rPr lang="en-GB" sz="2800" dirty="0">
                <a:solidFill>
                  <a:srgbClr val="000000"/>
                </a:solidFill>
                <a:latin typeface="Arial" panose="020B0604020202020204" pitchFamily="34" charset="0"/>
              </a:rPr>
              <a:t>Political expectations</a:t>
            </a:r>
          </a:p>
          <a:p>
            <a:r>
              <a:rPr lang="en-GB" sz="2800" dirty="0">
                <a:solidFill>
                  <a:srgbClr val="000000"/>
                </a:solidFill>
                <a:latin typeface="Arial" panose="020B0604020202020204" pitchFamily="34" charset="0"/>
              </a:rPr>
              <a:t>Varying views on what works Benefits realisation</a:t>
            </a:r>
          </a:p>
          <a:p>
            <a:r>
              <a:rPr lang="en-GB" sz="2800" dirty="0">
                <a:solidFill>
                  <a:srgbClr val="000000"/>
                </a:solidFill>
                <a:latin typeface="Arial" panose="020B0604020202020204" pitchFamily="34" charset="0"/>
              </a:rPr>
              <a:t>Reliant upon the will to make it happen</a:t>
            </a:r>
          </a:p>
          <a:p>
            <a:r>
              <a:rPr lang="en-GB" sz="2800" dirty="0">
                <a:solidFill>
                  <a:srgbClr val="000000"/>
                </a:solidFill>
                <a:latin typeface="Arial" panose="020B0604020202020204" pitchFamily="34" charset="0"/>
              </a:rPr>
              <a:t>Changes in leadership</a:t>
            </a:r>
          </a:p>
          <a:p>
            <a:r>
              <a:rPr lang="en-GB" sz="2800" dirty="0">
                <a:solidFill>
                  <a:srgbClr val="000000"/>
                </a:solidFill>
                <a:latin typeface="Arial" panose="020B0604020202020204" pitchFamily="34" charset="0"/>
              </a:rPr>
              <a:t>Accountability Public separations – e.g. Warwickshire &amp; West Mercia divorce proceedings – the impact? </a:t>
            </a:r>
          </a:p>
          <a:p>
            <a:r>
              <a:rPr lang="en-GB" sz="2800" dirty="0">
                <a:solidFill>
                  <a:srgbClr val="000000"/>
                </a:solidFill>
                <a:latin typeface="Arial" panose="020B0604020202020204" pitchFamily="34" charset="0"/>
              </a:rPr>
              <a:t>Where are we now?</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859" y="2294739"/>
            <a:ext cx="3813281" cy="2599964"/>
          </a:xfrm>
          <a:prstGeom prst="rect">
            <a:avLst/>
          </a:prstGeom>
        </p:spPr>
      </p:pic>
    </p:spTree>
    <p:extLst>
      <p:ext uri="{BB962C8B-B14F-4D97-AF65-F5344CB8AC3E}">
        <p14:creationId xmlns:p14="http://schemas.microsoft.com/office/powerpoint/2010/main" val="4284390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3896B-C591-7D2D-652F-A1BA51C245D2}"/>
              </a:ext>
            </a:extLst>
          </p:cNvPr>
          <p:cNvSpPr>
            <a:spLocks noGrp="1"/>
          </p:cNvSpPr>
          <p:nvPr>
            <p:ph type="title"/>
          </p:nvPr>
        </p:nvSpPr>
        <p:spPr>
          <a:solidFill>
            <a:srgbClr val="002060"/>
          </a:solidFill>
        </p:spPr>
        <p:txBody>
          <a:bodyPr/>
          <a:lstStyle/>
          <a:p>
            <a:r>
              <a:rPr lang="en-US" dirty="0">
                <a:solidFill>
                  <a:schemeClr val="bg1"/>
                </a:solidFill>
              </a:rPr>
              <a:t>A Crisis of Confidence? </a:t>
            </a:r>
          </a:p>
        </p:txBody>
      </p:sp>
      <p:sp>
        <p:nvSpPr>
          <p:cNvPr id="3" name="Content Placeholder 2">
            <a:extLst>
              <a:ext uri="{FF2B5EF4-FFF2-40B4-BE49-F238E27FC236}">
                <a16:creationId xmlns:a16="http://schemas.microsoft.com/office/drawing/2014/main" id="{5FBAF45A-44D8-96A4-D3E8-2E9624B4CCF2}"/>
              </a:ext>
            </a:extLst>
          </p:cNvPr>
          <p:cNvSpPr>
            <a:spLocks noGrp="1"/>
          </p:cNvSpPr>
          <p:nvPr>
            <p:ph sz="half" idx="1"/>
          </p:nvPr>
        </p:nvSpPr>
        <p:spPr>
          <a:xfrm>
            <a:off x="457200" y="1600201"/>
            <a:ext cx="3905250" cy="3989040"/>
          </a:xfrm>
        </p:spPr>
        <p:txBody>
          <a:bodyPr>
            <a:normAutofit fontScale="40000" lnSpcReduction="20000"/>
          </a:bodyPr>
          <a:lstStyle/>
          <a:p>
            <a:r>
              <a:rPr lang="en-US" sz="5000" dirty="0"/>
              <a:t>Public safety and security – reduction in Crime 75% since 1995 (Barber, 2022) – yet public confidence remains lower and is declining.</a:t>
            </a:r>
          </a:p>
          <a:p>
            <a:r>
              <a:rPr lang="en-US" sz="5000" dirty="0"/>
              <a:t>Role of police in future society – Barber (2022 p.11/12)</a:t>
            </a:r>
          </a:p>
          <a:p>
            <a:endParaRPr lang="en-US" sz="2000" dirty="0"/>
          </a:p>
        </p:txBody>
      </p:sp>
      <p:sp>
        <p:nvSpPr>
          <p:cNvPr id="5" name="Content Placeholder 4">
            <a:extLst>
              <a:ext uri="{FF2B5EF4-FFF2-40B4-BE49-F238E27FC236}">
                <a16:creationId xmlns:a16="http://schemas.microsoft.com/office/drawing/2014/main" id="{DE027916-4CCD-F253-3ECD-753C9A47AC77}"/>
              </a:ext>
            </a:extLst>
          </p:cNvPr>
          <p:cNvSpPr>
            <a:spLocks noGrp="1"/>
          </p:cNvSpPr>
          <p:nvPr>
            <p:ph sz="half" idx="2"/>
          </p:nvPr>
        </p:nvSpPr>
        <p:spPr>
          <a:xfrm>
            <a:off x="4362450" y="1600201"/>
            <a:ext cx="4324350" cy="3989040"/>
          </a:xfrm>
        </p:spPr>
        <p:txBody>
          <a:bodyPr>
            <a:normAutofit fontScale="40000" lnSpcReduction="20000"/>
          </a:bodyPr>
          <a:lstStyle/>
          <a:p>
            <a:r>
              <a:rPr lang="en-GB" sz="3400" dirty="0"/>
              <a:t>“To perform this core role we see the police as having the following functions: </a:t>
            </a:r>
          </a:p>
          <a:p>
            <a:r>
              <a:rPr lang="en-GB" sz="3400" dirty="0">
                <a:effectLst/>
                <a:latin typeface="HelveticaNeueLTStd"/>
              </a:rPr>
              <a:t>1. To respond to calls for help, repair harm and refer cases on to others who can provide support and prevent reoccurrence. </a:t>
            </a:r>
            <a:endParaRPr lang="en-GB" sz="3400" dirty="0"/>
          </a:p>
          <a:p>
            <a:r>
              <a:rPr lang="en-GB" sz="3400" dirty="0">
                <a:effectLst/>
                <a:latin typeface="HelveticaNeueLTStd"/>
              </a:rPr>
              <a:t>2. To safeguard vulnerable people who they come across in the course of their work. </a:t>
            </a:r>
            <a:endParaRPr lang="en-GB" sz="3400" dirty="0"/>
          </a:p>
          <a:p>
            <a:r>
              <a:rPr lang="en-GB" sz="3400" dirty="0">
                <a:effectLst/>
                <a:latin typeface="HelveticaNeueLTStd"/>
              </a:rPr>
              <a:t>3. To prevent crime and harm, either directly where their powers and skills are required or by referring cases, issues or problems on to others who can help. </a:t>
            </a:r>
            <a:endParaRPr lang="en-GB" sz="3400" dirty="0"/>
          </a:p>
          <a:p>
            <a:r>
              <a:rPr lang="en-GB" sz="3400" dirty="0">
                <a:effectLst/>
                <a:latin typeface="HelveticaNeueLTStd"/>
              </a:rPr>
              <a:t>4. To investigate crime, disrupt criminal activity and bring offenders to justice. </a:t>
            </a:r>
            <a:endParaRPr lang="en-GB" sz="3400" dirty="0"/>
          </a:p>
          <a:p>
            <a:r>
              <a:rPr lang="en-GB" sz="3400" dirty="0">
                <a:effectLst/>
                <a:latin typeface="HelveticaNeueLTStd"/>
              </a:rPr>
              <a:t>5. To provide victims of crime access to justice and support. </a:t>
            </a:r>
            <a:endParaRPr lang="en-GB" sz="3400" dirty="0"/>
          </a:p>
          <a:p>
            <a:r>
              <a:rPr lang="en-GB" sz="3400" dirty="0">
                <a:effectLst/>
                <a:latin typeface="HelveticaNeueLTStd"/>
              </a:rPr>
              <a:t>6. To offer community policing that is visible, responsive and works with the community and other public services to solve problems that are a concern for safety</a:t>
            </a:r>
            <a:r>
              <a:rPr lang="en-GB" sz="3400" dirty="0">
                <a:latin typeface="HelveticaNeueLTStd"/>
              </a:rPr>
              <a:t>”</a:t>
            </a:r>
            <a:endParaRPr lang="en-GB" sz="3400" dirty="0"/>
          </a:p>
          <a:p>
            <a:endParaRPr lang="en-GB" dirty="0"/>
          </a:p>
        </p:txBody>
      </p:sp>
      <p:pic>
        <p:nvPicPr>
          <p:cNvPr id="6" name="Picture 5">
            <a:extLst>
              <a:ext uri="{FF2B5EF4-FFF2-40B4-BE49-F238E27FC236}">
                <a16:creationId xmlns:a16="http://schemas.microsoft.com/office/drawing/2014/main" id="{01A60F2B-9D9B-35CD-86A9-CC177CCCB68B}"/>
              </a:ext>
            </a:extLst>
          </p:cNvPr>
          <p:cNvPicPr>
            <a:picLocks noChangeAspect="1"/>
          </p:cNvPicPr>
          <p:nvPr/>
        </p:nvPicPr>
        <p:blipFill>
          <a:blip r:embed="rId3"/>
          <a:stretch>
            <a:fillRect/>
          </a:stretch>
        </p:blipFill>
        <p:spPr>
          <a:xfrm>
            <a:off x="1528762" y="3789016"/>
            <a:ext cx="2543175" cy="1800225"/>
          </a:xfrm>
          <a:prstGeom prst="rect">
            <a:avLst/>
          </a:prstGeom>
        </p:spPr>
      </p:pic>
    </p:spTree>
    <p:extLst>
      <p:ext uri="{BB962C8B-B14F-4D97-AF65-F5344CB8AC3E}">
        <p14:creationId xmlns:p14="http://schemas.microsoft.com/office/powerpoint/2010/main" val="1710129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37058" y="241529"/>
            <a:ext cx="8229600" cy="1143000"/>
          </a:xfrm>
          <a:solidFill>
            <a:srgbClr val="002060"/>
          </a:solidFill>
        </p:spPr>
        <p:txBody>
          <a:bodyPr>
            <a:normAutofit fontScale="90000"/>
          </a:bodyPr>
          <a:lstStyle/>
          <a:p>
            <a:r>
              <a:rPr lang="en-GB" dirty="0">
                <a:solidFill>
                  <a:schemeClr val="bg1"/>
                </a:solidFill>
              </a:rPr>
              <a:t>Public Expectation vs Public Reality</a:t>
            </a:r>
          </a:p>
        </p:txBody>
      </p:sp>
      <p:sp>
        <p:nvSpPr>
          <p:cNvPr id="3" name="Rectangle 2"/>
          <p:cNvSpPr/>
          <p:nvPr/>
        </p:nvSpPr>
        <p:spPr>
          <a:xfrm>
            <a:off x="507662" y="1384289"/>
            <a:ext cx="6551840" cy="2769989"/>
          </a:xfrm>
          <a:prstGeom prst="rect">
            <a:avLst/>
          </a:prstGeom>
        </p:spPr>
        <p:txBody>
          <a:bodyPr wrap="square">
            <a:spAutoFit/>
          </a:bodyPr>
          <a:lstStyle/>
          <a:p>
            <a:endParaRPr lang="en-GB" sz="1500" dirty="0">
              <a:solidFill>
                <a:srgbClr val="000000"/>
              </a:solidFill>
              <a:latin typeface="Arial" panose="020B0604020202020204" pitchFamily="34" charset="0"/>
            </a:endParaRPr>
          </a:p>
          <a:p>
            <a:r>
              <a:rPr lang="en-GB" sz="2400" dirty="0">
                <a:solidFill>
                  <a:srgbClr val="000000"/>
                </a:solidFill>
                <a:latin typeface="Arial" panose="020B0604020202020204" pitchFamily="34" charset="0"/>
              </a:rPr>
              <a:t>• Public confidence &amp; satisfaction</a:t>
            </a:r>
          </a:p>
          <a:p>
            <a:r>
              <a:rPr lang="en-GB" sz="2400" dirty="0">
                <a:solidFill>
                  <a:srgbClr val="000000"/>
                </a:solidFill>
                <a:latin typeface="Arial" panose="020B0604020202020204" pitchFamily="34" charset="0"/>
              </a:rPr>
              <a:t>• Visibility –geographic &amp; virtual</a:t>
            </a:r>
          </a:p>
          <a:p>
            <a:r>
              <a:rPr lang="en-GB" sz="2400" dirty="0">
                <a:solidFill>
                  <a:srgbClr val="000000"/>
                </a:solidFill>
                <a:latin typeface="Arial" panose="020B0604020202020204" pitchFamily="34" charset="0"/>
              </a:rPr>
              <a:t>• Influence of the media &amp; political issues</a:t>
            </a:r>
          </a:p>
          <a:p>
            <a:r>
              <a:rPr lang="en-GB" sz="2400" dirty="0">
                <a:solidFill>
                  <a:srgbClr val="000000"/>
                </a:solidFill>
                <a:latin typeface="Arial" panose="020B0604020202020204" pitchFamily="34" charset="0"/>
              </a:rPr>
              <a:t>• PCC &amp; Force surveys</a:t>
            </a:r>
          </a:p>
          <a:p>
            <a:r>
              <a:rPr lang="en-GB" sz="2400" dirty="0">
                <a:solidFill>
                  <a:srgbClr val="000000"/>
                </a:solidFill>
                <a:latin typeface="Arial" panose="020B0604020202020204" pitchFamily="34" charset="0"/>
              </a:rPr>
              <a:t>• The Policing Vision 2025 &amp; what do the public want</a:t>
            </a:r>
          </a:p>
          <a:p>
            <a:endParaRPr lang="en-GB" sz="1500" dirty="0">
              <a:solidFill>
                <a:srgbClr val="000000"/>
              </a:solidFill>
              <a:latin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4717" y="3958026"/>
            <a:ext cx="2336006" cy="160734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5343" y="2023809"/>
            <a:ext cx="2351315" cy="369962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51858" y="3485015"/>
            <a:ext cx="1401292" cy="2204831"/>
          </a:xfrm>
          <a:prstGeom prst="rect">
            <a:avLst/>
          </a:prstGeom>
        </p:spPr>
      </p:pic>
      <p:pic>
        <p:nvPicPr>
          <p:cNvPr id="8"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7342" y="4049685"/>
            <a:ext cx="1946513" cy="1424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4343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solidFill>
            <a:srgbClr val="002060"/>
          </a:solidFill>
        </p:spPr>
        <p:txBody>
          <a:bodyPr vert="horz" lIns="91440" tIns="45720" rIns="91440" bIns="45720" rtlCol="0" anchor="ctr">
            <a:normAutofit/>
          </a:bodyPr>
          <a:lstStyle/>
          <a:p>
            <a:r>
              <a:rPr lang="en-GB" dirty="0">
                <a:solidFill>
                  <a:schemeClr val="bg1"/>
                </a:solidFill>
              </a:rPr>
              <a:t>Fairness, </a:t>
            </a:r>
            <a:r>
              <a:rPr lang="en-GB" kern="1200" dirty="0">
                <a:solidFill>
                  <a:schemeClr val="bg1"/>
                </a:solidFill>
                <a:latin typeface="+mj-lt"/>
                <a:ea typeface="+mj-ea"/>
                <a:cs typeface="+mj-cs"/>
              </a:rPr>
              <a:t>Inclusion&amp; Legitimacy</a:t>
            </a:r>
          </a:p>
        </p:txBody>
      </p:sp>
      <p:sp>
        <p:nvSpPr>
          <p:cNvPr id="3" name="Rectangle 2"/>
          <p:cNvSpPr/>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1500" dirty="0"/>
              <a:t>• Significant community concerns emerging</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Changing attitudes and behaviours</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Impact of the media</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Reporting, crimes, ability to investigate</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Public confidence &amp; satisfaction </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Disproportionality/discrimination &amp; use of police coercive powers (</a:t>
            </a:r>
            <a:r>
              <a:rPr lang="en-GB" sz="1500" dirty="0" err="1"/>
              <a:t>e.g</a:t>
            </a:r>
            <a:r>
              <a:rPr lang="en-GB" sz="1500" dirty="0"/>
              <a:t>) </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 Inclusion agenda and under-representation – Op Uplift – Is it achieving the level of representation across the workforce??</a:t>
            </a:r>
          </a:p>
        </p:txBody>
      </p:sp>
      <p:pic>
        <p:nvPicPr>
          <p:cNvPr id="6" name="Picture 5">
            <a:extLst>
              <a:ext uri="{FF2B5EF4-FFF2-40B4-BE49-F238E27FC236}">
                <a16:creationId xmlns:a16="http://schemas.microsoft.com/office/drawing/2014/main" id="{BB89762B-F7BF-381B-C432-5D9B1478F1D9}"/>
              </a:ext>
            </a:extLst>
          </p:cNvPr>
          <p:cNvPicPr>
            <a:picLocks noChangeAspect="1"/>
          </p:cNvPicPr>
          <p:nvPr/>
        </p:nvPicPr>
        <p:blipFill>
          <a:blip r:embed="rId3"/>
          <a:stretch>
            <a:fillRect/>
          </a:stretch>
        </p:blipFill>
        <p:spPr>
          <a:xfrm>
            <a:off x="4648202" y="1979506"/>
            <a:ext cx="4038598" cy="2687503"/>
          </a:xfrm>
          <a:prstGeom prst="rect">
            <a:avLst/>
          </a:prstGeom>
        </p:spPr>
      </p:pic>
    </p:spTree>
    <p:extLst>
      <p:ext uri="{BB962C8B-B14F-4D97-AF65-F5344CB8AC3E}">
        <p14:creationId xmlns:p14="http://schemas.microsoft.com/office/powerpoint/2010/main" val="3374136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EF9CC-81A0-483E-70A5-D876795A926D}"/>
              </a:ext>
            </a:extLst>
          </p:cNvPr>
          <p:cNvSpPr>
            <a:spLocks noGrp="1"/>
          </p:cNvSpPr>
          <p:nvPr>
            <p:ph type="title"/>
          </p:nvPr>
        </p:nvSpPr>
        <p:spPr>
          <a:solidFill>
            <a:srgbClr val="002060"/>
          </a:solidFill>
        </p:spPr>
        <p:txBody>
          <a:bodyPr>
            <a:normAutofit fontScale="90000"/>
          </a:bodyPr>
          <a:lstStyle/>
          <a:p>
            <a:r>
              <a:rPr lang="en-GB" dirty="0">
                <a:solidFill>
                  <a:schemeClr val="bg1"/>
                </a:solidFill>
              </a:rPr>
              <a:t>Crime Prevention &amp; Crime reduction </a:t>
            </a:r>
          </a:p>
        </p:txBody>
      </p:sp>
      <p:sp>
        <p:nvSpPr>
          <p:cNvPr id="3" name="Content Placeholder 2">
            <a:extLst>
              <a:ext uri="{FF2B5EF4-FFF2-40B4-BE49-F238E27FC236}">
                <a16:creationId xmlns:a16="http://schemas.microsoft.com/office/drawing/2014/main" id="{7CD4B94A-0D7A-A1E0-B766-9206B8213F08}"/>
              </a:ext>
            </a:extLst>
          </p:cNvPr>
          <p:cNvSpPr>
            <a:spLocks noGrp="1"/>
          </p:cNvSpPr>
          <p:nvPr>
            <p:ph idx="1"/>
          </p:nvPr>
        </p:nvSpPr>
        <p:spPr>
          <a:xfrm>
            <a:off x="457200" y="1600201"/>
            <a:ext cx="4286250" cy="3917032"/>
          </a:xfrm>
        </p:spPr>
        <p:txBody>
          <a:bodyPr>
            <a:normAutofit lnSpcReduction="10000"/>
          </a:bodyPr>
          <a:lstStyle/>
          <a:p>
            <a:r>
              <a:rPr lang="en-GB" sz="1600" dirty="0"/>
              <a:t>National Crime Prevention Strategy 2016. </a:t>
            </a:r>
          </a:p>
          <a:p>
            <a:r>
              <a:rPr lang="en-GB" sz="1600" dirty="0"/>
              <a:t>Recommendation in Barber report for a Crime Prevention Agency for policing to put CP at the heart of reducing crime and increasing public confidence. </a:t>
            </a:r>
          </a:p>
          <a:p>
            <a:r>
              <a:rPr lang="en-GB" sz="1600" dirty="0"/>
              <a:t>More systematic approach to policing (link to prevention of violence) </a:t>
            </a:r>
          </a:p>
          <a:p>
            <a:pPr lvl="1"/>
            <a:r>
              <a:rPr lang="en-GB" sz="1600" dirty="0"/>
              <a:t>What are you thoughts on this – Have previous efforts to embed Crime Prevention, such as the National Strategy in 2016 made a tangible difference to the prevention of crime? </a:t>
            </a:r>
          </a:p>
          <a:p>
            <a:pPr lvl="1"/>
            <a:r>
              <a:rPr lang="en-GB" sz="1600" dirty="0"/>
              <a:t>Does it make our communities feel safer? </a:t>
            </a:r>
          </a:p>
          <a:p>
            <a:endParaRPr lang="en-GB" dirty="0"/>
          </a:p>
          <a:p>
            <a:endParaRPr lang="en-GB" dirty="0"/>
          </a:p>
        </p:txBody>
      </p:sp>
      <p:pic>
        <p:nvPicPr>
          <p:cNvPr id="6" name="Picture 5">
            <a:extLst>
              <a:ext uri="{FF2B5EF4-FFF2-40B4-BE49-F238E27FC236}">
                <a16:creationId xmlns:a16="http://schemas.microsoft.com/office/drawing/2014/main" id="{06F547B0-DA98-E724-4023-923B33F1F842}"/>
              </a:ext>
            </a:extLst>
          </p:cNvPr>
          <p:cNvPicPr>
            <a:picLocks noChangeAspect="1"/>
          </p:cNvPicPr>
          <p:nvPr/>
        </p:nvPicPr>
        <p:blipFill>
          <a:blip r:embed="rId3"/>
          <a:stretch>
            <a:fillRect/>
          </a:stretch>
        </p:blipFill>
        <p:spPr>
          <a:xfrm>
            <a:off x="4754478" y="1855398"/>
            <a:ext cx="4389522" cy="3147204"/>
          </a:xfrm>
          <a:prstGeom prst="rect">
            <a:avLst/>
          </a:prstGeom>
        </p:spPr>
      </p:pic>
    </p:spTree>
    <p:extLst>
      <p:ext uri="{BB962C8B-B14F-4D97-AF65-F5344CB8AC3E}">
        <p14:creationId xmlns:p14="http://schemas.microsoft.com/office/powerpoint/2010/main" val="404996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57200" y="338818"/>
            <a:ext cx="8229600" cy="1143000"/>
          </a:xfrm>
          <a:solidFill>
            <a:srgbClr val="002060"/>
          </a:solidFill>
        </p:spPr>
        <p:txBody>
          <a:bodyPr/>
          <a:lstStyle/>
          <a:p>
            <a:r>
              <a:rPr lang="en-GB" dirty="0">
                <a:solidFill>
                  <a:schemeClr val="bg1"/>
                </a:solidFill>
              </a:rPr>
              <a:t>Neighbourhood Policing </a:t>
            </a:r>
          </a:p>
        </p:txBody>
      </p:sp>
      <p:sp>
        <p:nvSpPr>
          <p:cNvPr id="3" name="Rectangle 2"/>
          <p:cNvSpPr/>
          <p:nvPr/>
        </p:nvSpPr>
        <p:spPr>
          <a:xfrm>
            <a:off x="145657" y="1481818"/>
            <a:ext cx="4045343" cy="4031873"/>
          </a:xfrm>
          <a:prstGeom prst="rect">
            <a:avLst/>
          </a:prstGeom>
        </p:spPr>
        <p:txBody>
          <a:bodyPr wrap="square">
            <a:spAutoFit/>
          </a:bodyPr>
          <a:lstStyle/>
          <a:p>
            <a:r>
              <a:rPr lang="en-GB" sz="1600" dirty="0">
                <a:solidFill>
                  <a:srgbClr val="000000"/>
                </a:solidFill>
                <a:latin typeface="Arial" panose="020B0604020202020204" pitchFamily="34" charset="0"/>
              </a:rPr>
              <a:t>• Numbers within capability have been decreasing overall</a:t>
            </a:r>
          </a:p>
          <a:p>
            <a:endParaRPr lang="en-GB" sz="1600" dirty="0">
              <a:solidFill>
                <a:srgbClr val="000000"/>
              </a:solidFill>
              <a:latin typeface="Arial" panose="020B0604020202020204" pitchFamily="34" charset="0"/>
            </a:endParaRPr>
          </a:p>
          <a:p>
            <a:r>
              <a:rPr lang="en-GB" sz="1600" dirty="0">
                <a:solidFill>
                  <a:srgbClr val="000000"/>
                </a:solidFill>
                <a:latin typeface="Arial" panose="020B0604020202020204" pitchFamily="34" charset="0"/>
              </a:rPr>
              <a:t>•  Govt / Partnership contribution</a:t>
            </a:r>
          </a:p>
          <a:p>
            <a:endParaRPr lang="en-GB" sz="1600" dirty="0">
              <a:solidFill>
                <a:srgbClr val="000000"/>
              </a:solidFill>
              <a:latin typeface="Arial" panose="020B0604020202020204" pitchFamily="34" charset="0"/>
            </a:endParaRPr>
          </a:p>
          <a:p>
            <a:r>
              <a:rPr lang="en-GB" sz="1600" dirty="0">
                <a:solidFill>
                  <a:srgbClr val="000000"/>
                </a:solidFill>
                <a:latin typeface="Arial" panose="020B0604020202020204" pitchFamily="34" charset="0"/>
              </a:rPr>
              <a:t>• Blend of PCs/PCSOs/Specials &amp; Volunteers</a:t>
            </a:r>
          </a:p>
          <a:p>
            <a:endParaRPr lang="en-GB" sz="1600" dirty="0">
              <a:solidFill>
                <a:srgbClr val="000000"/>
              </a:solidFill>
              <a:latin typeface="Arial" panose="020B0604020202020204" pitchFamily="34" charset="0"/>
            </a:endParaRPr>
          </a:p>
          <a:p>
            <a:r>
              <a:rPr lang="en-GB" sz="1600" dirty="0">
                <a:solidFill>
                  <a:srgbClr val="000000"/>
                </a:solidFill>
                <a:latin typeface="Arial" panose="020B0604020202020204" pitchFamily="34" charset="0"/>
              </a:rPr>
              <a:t>• HMIC Inspection &amp; potential recommendations</a:t>
            </a:r>
          </a:p>
          <a:p>
            <a:endParaRPr lang="en-GB" sz="1600" dirty="0">
              <a:solidFill>
                <a:srgbClr val="000000"/>
              </a:solidFill>
              <a:latin typeface="Arial" panose="020B0604020202020204" pitchFamily="34" charset="0"/>
            </a:endParaRPr>
          </a:p>
          <a:p>
            <a:r>
              <a:rPr lang="en-GB" sz="1600" dirty="0">
                <a:solidFill>
                  <a:srgbClr val="000000"/>
                </a:solidFill>
                <a:latin typeface="Arial" panose="020B0604020202020204" pitchFamily="34" charset="0"/>
              </a:rPr>
              <a:t>• Breadth of mission</a:t>
            </a:r>
          </a:p>
          <a:p>
            <a:endParaRPr lang="en-GB" sz="1600" dirty="0">
              <a:solidFill>
                <a:srgbClr val="000000"/>
              </a:solidFill>
              <a:latin typeface="Arial" panose="020B0604020202020204" pitchFamily="34" charset="0"/>
            </a:endParaRPr>
          </a:p>
          <a:p>
            <a:r>
              <a:rPr lang="en-GB" sz="1600" dirty="0">
                <a:solidFill>
                  <a:srgbClr val="000000"/>
                </a:solidFill>
                <a:latin typeface="Arial" panose="020B0604020202020204" pitchFamily="34" charset="0"/>
              </a:rPr>
              <a:t>• Early Intervention &amp; Prevention</a:t>
            </a:r>
          </a:p>
          <a:p>
            <a:endParaRPr lang="en-GB" sz="1600" dirty="0">
              <a:solidFill>
                <a:srgbClr val="000000"/>
              </a:solidFill>
              <a:latin typeface="Arial" panose="020B0604020202020204" pitchFamily="34" charset="0"/>
            </a:endParaRPr>
          </a:p>
          <a:p>
            <a:r>
              <a:rPr lang="en-GB" sz="1600" dirty="0">
                <a:solidFill>
                  <a:srgbClr val="000000"/>
                </a:solidFill>
                <a:latin typeface="Arial" panose="020B0604020202020204" pitchFamily="34" charset="0"/>
              </a:rPr>
              <a:t>• Intelligence &amp; law enforcement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2250" y="4000620"/>
            <a:ext cx="2050256" cy="147161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70707" y="1937547"/>
            <a:ext cx="2143125" cy="1607344"/>
          </a:xfrm>
          <a:prstGeom prst="rect">
            <a:avLst/>
          </a:prstGeom>
        </p:spPr>
      </p:pic>
    </p:spTree>
    <p:extLst>
      <p:ext uri="{BB962C8B-B14F-4D97-AF65-F5344CB8AC3E}">
        <p14:creationId xmlns:p14="http://schemas.microsoft.com/office/powerpoint/2010/main" val="230235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4330E1-5697-451A-80CE-0B548D2F9086}"/>
              </a:ext>
            </a:extLst>
          </p:cNvPr>
          <p:cNvSpPr>
            <a:spLocks noGrp="1"/>
          </p:cNvSpPr>
          <p:nvPr>
            <p:ph type="title"/>
          </p:nvPr>
        </p:nvSpPr>
        <p:spPr>
          <a:solidFill>
            <a:srgbClr val="002060"/>
          </a:solidFill>
        </p:spPr>
        <p:txBody>
          <a:bodyPr/>
          <a:lstStyle/>
          <a:p>
            <a:r>
              <a:rPr lang="en-GB" dirty="0">
                <a:solidFill>
                  <a:schemeClr val="bg1"/>
                </a:solidFill>
              </a:rPr>
              <a:t>Learning outcomes </a:t>
            </a:r>
          </a:p>
        </p:txBody>
      </p:sp>
      <p:sp>
        <p:nvSpPr>
          <p:cNvPr id="5" name="Content Placeholder 4">
            <a:extLst>
              <a:ext uri="{FF2B5EF4-FFF2-40B4-BE49-F238E27FC236}">
                <a16:creationId xmlns:a16="http://schemas.microsoft.com/office/drawing/2014/main" id="{893739B3-3017-D403-47B6-664EBFC7D20B}"/>
              </a:ext>
            </a:extLst>
          </p:cNvPr>
          <p:cNvSpPr>
            <a:spLocks noGrp="1"/>
          </p:cNvSpPr>
          <p:nvPr>
            <p:ph sz="half" idx="1"/>
          </p:nvPr>
        </p:nvSpPr>
        <p:spPr/>
        <p:txBody>
          <a:bodyPr>
            <a:normAutofit/>
          </a:bodyPr>
          <a:lstStyle/>
          <a:p>
            <a:pPr marL="0" indent="0">
              <a:buNone/>
            </a:pPr>
            <a:r>
              <a:rPr lang="en-GB" sz="2000" dirty="0"/>
              <a:t>1. Introduction &amp; overview of the contemporary issues in Policing.</a:t>
            </a:r>
          </a:p>
          <a:p>
            <a:pPr marL="0" indent="0">
              <a:lnSpc>
                <a:spcPct val="90000"/>
              </a:lnSpc>
              <a:spcBef>
                <a:spcPct val="20000"/>
              </a:spcBef>
              <a:buNone/>
            </a:pPr>
            <a:endParaRPr lang="en-GB" sz="2000" dirty="0"/>
          </a:p>
          <a:p>
            <a:pPr marL="0" indent="0">
              <a:lnSpc>
                <a:spcPct val="90000"/>
              </a:lnSpc>
              <a:spcBef>
                <a:spcPct val="20000"/>
              </a:spcBef>
              <a:buNone/>
            </a:pPr>
            <a:r>
              <a:rPr lang="en-GB" sz="2000" dirty="0"/>
              <a:t>2. </a:t>
            </a:r>
            <a:r>
              <a:rPr lang="en-GB" sz="2000" b="1" dirty="0"/>
              <a:t>Broad overview </a:t>
            </a:r>
          </a:p>
          <a:p>
            <a:pPr>
              <a:lnSpc>
                <a:spcPct val="90000"/>
              </a:lnSpc>
              <a:spcBef>
                <a:spcPct val="20000"/>
              </a:spcBef>
              <a:buFont typeface="Arial" pitchFamily="34" charset="0"/>
            </a:pPr>
            <a:endParaRPr lang="en-GB" sz="2000" dirty="0"/>
          </a:p>
          <a:p>
            <a:pPr marL="214313" indent="-214313">
              <a:lnSpc>
                <a:spcPct val="90000"/>
              </a:lnSpc>
              <a:spcBef>
                <a:spcPct val="20000"/>
              </a:spcBef>
              <a:buFont typeface="Arial" pitchFamily="34" charset="0"/>
              <a:buChar char="•"/>
            </a:pPr>
            <a:r>
              <a:rPr lang="en-GB" sz="2000" dirty="0"/>
              <a:t>Policing and Partnerships </a:t>
            </a:r>
          </a:p>
          <a:p>
            <a:pPr marL="214313" indent="-214313">
              <a:lnSpc>
                <a:spcPct val="90000"/>
              </a:lnSpc>
              <a:spcBef>
                <a:spcPct val="20000"/>
              </a:spcBef>
              <a:buFont typeface="Arial" pitchFamily="34" charset="0"/>
              <a:buChar char="•"/>
            </a:pPr>
            <a:r>
              <a:rPr lang="en-GB" sz="2000" dirty="0"/>
              <a:t>Public confidence and Policing </a:t>
            </a:r>
          </a:p>
          <a:p>
            <a:pPr marL="214313" indent="-214313">
              <a:lnSpc>
                <a:spcPct val="90000"/>
              </a:lnSpc>
              <a:spcBef>
                <a:spcPct val="20000"/>
              </a:spcBef>
              <a:buFont typeface="Arial" pitchFamily="34" charset="0"/>
              <a:buChar char="•"/>
            </a:pPr>
            <a:r>
              <a:rPr lang="en-GB" sz="2000" dirty="0"/>
              <a:t>A review of some of the key challenges facing policing. </a:t>
            </a:r>
          </a:p>
          <a:p>
            <a:pPr marL="0" indent="0">
              <a:lnSpc>
                <a:spcPct val="90000"/>
              </a:lnSpc>
              <a:spcBef>
                <a:spcPct val="20000"/>
              </a:spcBef>
              <a:buNone/>
            </a:pPr>
            <a:endParaRPr lang="en-GB" sz="2000" dirty="0"/>
          </a:p>
          <a:p>
            <a:pPr marL="0" indent="0">
              <a:lnSpc>
                <a:spcPct val="90000"/>
              </a:lnSpc>
              <a:spcBef>
                <a:spcPct val="20000"/>
              </a:spcBef>
              <a:buNone/>
            </a:pPr>
            <a:endParaRPr lang="en-GB" sz="2000" dirty="0"/>
          </a:p>
          <a:p>
            <a:pPr marL="0" indent="0">
              <a:buNone/>
            </a:pPr>
            <a:endParaRPr lang="en-GB" sz="2000" dirty="0"/>
          </a:p>
          <a:p>
            <a:endParaRPr lang="en-GB" sz="2000" dirty="0"/>
          </a:p>
        </p:txBody>
      </p:sp>
      <p:pic>
        <p:nvPicPr>
          <p:cNvPr id="6" name="Content Placeholder 5">
            <a:extLst>
              <a:ext uri="{FF2B5EF4-FFF2-40B4-BE49-F238E27FC236}">
                <a16:creationId xmlns:a16="http://schemas.microsoft.com/office/drawing/2014/main" id="{6CECE75F-28F1-0C74-25AD-FC42315DCB3D}"/>
              </a:ext>
            </a:extLst>
          </p:cNvPr>
          <p:cNvPicPr>
            <a:picLocks noGrp="1" noChangeAspect="1"/>
          </p:cNvPicPr>
          <p:nvPr>
            <p:ph sz="half" idx="2"/>
          </p:nvPr>
        </p:nvPicPr>
        <p:blipFill>
          <a:blip r:embed="rId3"/>
          <a:stretch>
            <a:fillRect/>
          </a:stretch>
        </p:blipFill>
        <p:spPr>
          <a:xfrm>
            <a:off x="5153025" y="2491410"/>
            <a:ext cx="3721444" cy="1860722"/>
          </a:xfrm>
          <a:prstGeom prst="rect">
            <a:avLst/>
          </a:prstGeom>
        </p:spPr>
      </p:pic>
    </p:spTree>
    <p:extLst>
      <p:ext uri="{BB962C8B-B14F-4D97-AF65-F5344CB8AC3E}">
        <p14:creationId xmlns:p14="http://schemas.microsoft.com/office/powerpoint/2010/main" val="2665078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20D95E-A165-5703-0ABD-894314055534}"/>
              </a:ext>
            </a:extLst>
          </p:cNvPr>
          <p:cNvPicPr>
            <a:picLocks noChangeAspect="1"/>
          </p:cNvPicPr>
          <p:nvPr/>
        </p:nvPicPr>
        <p:blipFill>
          <a:blip r:embed="rId2"/>
          <a:stretch>
            <a:fillRect/>
          </a:stretch>
        </p:blipFill>
        <p:spPr>
          <a:xfrm>
            <a:off x="1393014" y="1638301"/>
            <a:ext cx="6357971" cy="2366962"/>
          </a:xfrm>
          <a:prstGeom prst="rect">
            <a:avLst/>
          </a:prstGeom>
        </p:spPr>
      </p:pic>
    </p:spTree>
    <p:extLst>
      <p:ext uri="{BB962C8B-B14F-4D97-AF65-F5344CB8AC3E}">
        <p14:creationId xmlns:p14="http://schemas.microsoft.com/office/powerpoint/2010/main" val="35666518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14117</TotalTime>
  <Words>3374</Words>
  <Application>Microsoft Office PowerPoint</Application>
  <PresentationFormat>On-screen Show (4:3)</PresentationFormat>
  <Paragraphs>246</Paragraphs>
  <Slides>15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Helvetica LT W01 Light</vt:lpstr>
      <vt:lpstr>HelveticaNeueLTStd</vt:lpstr>
      <vt:lpstr>Myriad Pro</vt:lpstr>
      <vt:lpstr>Wingdings</vt:lpstr>
      <vt:lpstr>Theme1.thmx first page pp</vt:lpstr>
      <vt:lpstr>Contemporary issues in Policing – An overview</vt:lpstr>
      <vt:lpstr>Learning outcomes </vt:lpstr>
      <vt:lpstr>Strategic Review of Policing in England &amp; Wales (2022)</vt:lpstr>
      <vt:lpstr>Strategic Review of Policing (2022)</vt:lpstr>
      <vt:lpstr>Strategic Review of Policing (2022) – Key Headlines</vt:lpstr>
      <vt:lpstr>Strategic Review of Policing continued.. </vt:lpstr>
      <vt:lpstr>Policing and Partnerships </vt:lpstr>
      <vt:lpstr>Policing and Collaboration. </vt:lpstr>
      <vt:lpstr>A Crisis of Confidence? </vt:lpstr>
      <vt:lpstr>Public Expectation vs Public Reality</vt:lpstr>
      <vt:lpstr>Fairness, Inclusion&amp; Legitimacy</vt:lpstr>
      <vt:lpstr>Crime Prevention &amp; Crime reduction </vt:lpstr>
      <vt:lpstr>Neighbourhood Policing </vt:lpstr>
      <vt:lpstr>Learning outcomes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dc:title>
  <dc:creator>joneds@me.com</dc:creator>
  <cp:lastModifiedBy>Ali COOKE</cp:lastModifiedBy>
  <cp:revision>22</cp:revision>
  <cp:lastPrinted>2022-05-26T13:52:07Z</cp:lastPrinted>
  <dcterms:created xsi:type="dcterms:W3CDTF">2022-05-04T21:52:48Z</dcterms:created>
  <dcterms:modified xsi:type="dcterms:W3CDTF">2024-06-04T13:24:08Z</dcterms:modified>
</cp:coreProperties>
</file>