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31" r:id="rId1"/>
  </p:sldMasterIdLst>
  <p:notesMasterIdLst>
    <p:notesMasterId r:id="rId22"/>
  </p:notesMasterIdLst>
  <p:sldIdLst>
    <p:sldId id="310" r:id="rId2"/>
    <p:sldId id="256" r:id="rId3"/>
    <p:sldId id="298" r:id="rId4"/>
    <p:sldId id="268" r:id="rId5"/>
    <p:sldId id="318" r:id="rId6"/>
    <p:sldId id="316" r:id="rId7"/>
    <p:sldId id="315" r:id="rId8"/>
    <p:sldId id="273" r:id="rId9"/>
    <p:sldId id="301" r:id="rId10"/>
    <p:sldId id="260" r:id="rId11"/>
    <p:sldId id="311" r:id="rId12"/>
    <p:sldId id="303" r:id="rId13"/>
    <p:sldId id="319" r:id="rId14"/>
    <p:sldId id="312" r:id="rId15"/>
    <p:sldId id="274" r:id="rId16"/>
    <p:sldId id="313" r:id="rId17"/>
    <p:sldId id="299" r:id="rId18"/>
    <p:sldId id="320" r:id="rId19"/>
    <p:sldId id="322" r:id="rId20"/>
    <p:sldId id="323" r:id="rId21"/>
  </p:sldIdLst>
  <p:sldSz cx="12192000" cy="6858000"/>
  <p:notesSz cx="6799263" cy="9929813"/>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elanie Gough" initials="MG" lastIdx="1" clrIdx="0">
    <p:extLst>
      <p:ext uri="{19B8F6BF-5375-455C-9EA6-DF929625EA0E}">
        <p15:presenceInfo xmlns:p15="http://schemas.microsoft.com/office/powerpoint/2012/main" userId="0070cf4626fea3fb"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1397" autoAdjust="0"/>
    <p:restoredTop sz="72727" autoAdjust="0"/>
  </p:normalViewPr>
  <p:slideViewPr>
    <p:cSldViewPr snapToGrid="0">
      <p:cViewPr varScale="1">
        <p:scale>
          <a:sx n="49" d="100"/>
          <a:sy n="49" d="100"/>
        </p:scale>
        <p:origin x="1602" y="36"/>
      </p:cViewPr>
      <p:guideLst/>
    </p:cSldViewPr>
  </p:slideViewPr>
  <p:outlineViewPr>
    <p:cViewPr>
      <p:scale>
        <a:sx n="33" d="100"/>
        <a:sy n="33" d="100"/>
      </p:scale>
      <p:origin x="0" y="-12324"/>
    </p:cViewPr>
  </p:outlineViewPr>
  <p:notesTextViewPr>
    <p:cViewPr>
      <p:scale>
        <a:sx n="1" d="1"/>
        <a:sy n="1" d="1"/>
      </p:scale>
      <p:origin x="0" y="0"/>
    </p:cViewPr>
  </p:notesTextViewPr>
  <p:sorterViewPr>
    <p:cViewPr>
      <p:scale>
        <a:sx n="100" d="100"/>
        <a:sy n="100" d="100"/>
      </p:scale>
      <p:origin x="0" y="-9432"/>
    </p:cViewPr>
  </p:sorterViewPr>
  <p:notesViewPr>
    <p:cSldViewPr snapToGrid="0">
      <p:cViewPr>
        <p:scale>
          <a:sx n="90" d="100"/>
          <a:sy n="90" d="100"/>
        </p:scale>
        <p:origin x="2052" y="-492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commentAuthors" Target="commentAuthor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C88719D-1C52-419E-A6F7-0547E894CD5F}" type="doc">
      <dgm:prSet loTypeId="urn:microsoft.com/office/officeart/2005/8/layout/radial6" loCatId="cycle" qsTypeId="urn:microsoft.com/office/officeart/2005/8/quickstyle/simple1" qsCatId="simple" csTypeId="urn:microsoft.com/office/officeart/2005/8/colors/accent1_2" csCatId="accent1" phldr="1"/>
      <dgm:spPr/>
      <dgm:t>
        <a:bodyPr/>
        <a:lstStyle/>
        <a:p>
          <a:endParaRPr lang="en-GB"/>
        </a:p>
      </dgm:t>
    </dgm:pt>
    <dgm:pt modelId="{4753D809-FA4A-443B-9668-E7665141555A}">
      <dgm:prSet phldrT="[Text]" custT="1"/>
      <dgm:spPr>
        <a:solidFill>
          <a:schemeClr val="accent1">
            <a:lumMod val="40000"/>
            <a:lumOff val="60000"/>
          </a:schemeClr>
        </a:solidFill>
      </dgm:spPr>
      <dgm:t>
        <a:bodyPr/>
        <a:lstStyle/>
        <a:p>
          <a:r>
            <a:rPr lang="en-GB" sz="2000" b="1" dirty="0">
              <a:solidFill>
                <a:schemeClr val="accent1">
                  <a:lumMod val="50000"/>
                </a:schemeClr>
              </a:solidFill>
              <a:effectLst>
                <a:outerShdw blurRad="50800" dist="38100" dir="2700000" algn="tl" rotWithShape="0">
                  <a:prstClr val="black">
                    <a:alpha val="40000"/>
                  </a:prstClr>
                </a:outerShdw>
              </a:effectLst>
            </a:rPr>
            <a:t>Key</a:t>
          </a:r>
          <a:r>
            <a:rPr lang="en-GB" sz="2000" b="0" dirty="0">
              <a:solidFill>
                <a:schemeClr val="accent1">
                  <a:lumMod val="50000"/>
                </a:schemeClr>
              </a:solidFill>
              <a:effectLst>
                <a:outerShdw blurRad="50800" dist="38100" dir="2700000" algn="tl" rotWithShape="0">
                  <a:prstClr val="black">
                    <a:alpha val="40000"/>
                  </a:prstClr>
                </a:outerShdw>
              </a:effectLst>
            </a:rPr>
            <a:t> </a:t>
          </a:r>
          <a:r>
            <a:rPr lang="en-GB" sz="2000" b="1" dirty="0">
              <a:solidFill>
                <a:schemeClr val="accent1">
                  <a:lumMod val="50000"/>
                </a:schemeClr>
              </a:solidFill>
              <a:effectLst>
                <a:outerShdw blurRad="50800" dist="38100" dir="2700000" algn="tl" rotWithShape="0">
                  <a:prstClr val="black">
                    <a:alpha val="40000"/>
                  </a:prstClr>
                </a:outerShdw>
              </a:effectLst>
            </a:rPr>
            <a:t>Components of HPW</a:t>
          </a:r>
        </a:p>
      </dgm:t>
    </dgm:pt>
    <dgm:pt modelId="{B760145B-7A11-4812-A212-5E8325A7C9AA}" type="parTrans" cxnId="{7C2BBB77-DFB4-4974-A297-7630A6D2D605}">
      <dgm:prSet/>
      <dgm:spPr/>
      <dgm:t>
        <a:bodyPr/>
        <a:lstStyle/>
        <a:p>
          <a:endParaRPr lang="en-GB">
            <a:effectLst>
              <a:outerShdw blurRad="50800" dist="38100" dir="2700000" algn="tl" rotWithShape="0">
                <a:prstClr val="black">
                  <a:alpha val="40000"/>
                </a:prstClr>
              </a:outerShdw>
            </a:effectLst>
          </a:endParaRPr>
        </a:p>
      </dgm:t>
    </dgm:pt>
    <dgm:pt modelId="{D3510A48-8E98-4525-B29F-27CF5A8219A1}" type="sibTrans" cxnId="{7C2BBB77-DFB4-4974-A297-7630A6D2D605}">
      <dgm:prSet/>
      <dgm:spPr/>
      <dgm:t>
        <a:bodyPr/>
        <a:lstStyle/>
        <a:p>
          <a:endParaRPr lang="en-GB">
            <a:effectLst>
              <a:outerShdw blurRad="50800" dist="38100" dir="2700000" algn="tl" rotWithShape="0">
                <a:prstClr val="black">
                  <a:alpha val="40000"/>
                </a:prstClr>
              </a:outerShdw>
            </a:effectLst>
          </a:endParaRPr>
        </a:p>
      </dgm:t>
    </dgm:pt>
    <dgm:pt modelId="{CC19609A-9CDA-4F51-88B8-2BB9A14328FB}">
      <dgm:prSet phldrT="[Text]" custT="1"/>
      <dgm:spPr>
        <a:solidFill>
          <a:schemeClr val="accent1">
            <a:lumMod val="40000"/>
            <a:lumOff val="60000"/>
          </a:schemeClr>
        </a:solidFill>
      </dgm:spPr>
      <dgm:t>
        <a:bodyPr/>
        <a:lstStyle/>
        <a:p>
          <a:pPr>
            <a:buFont typeface="Wingdings" panose="05000000000000000000" pitchFamily="2" charset="2"/>
            <a:buChar char=""/>
          </a:pPr>
          <a:r>
            <a:rPr lang="en-GB" sz="800" b="0">
              <a:solidFill>
                <a:schemeClr val="accent1">
                  <a:lumMod val="50000"/>
                </a:schemeClr>
              </a:solidFill>
              <a:effectLst>
                <a:outerShdw blurRad="50800" dist="38100" dir="2700000" algn="tl" rotWithShape="0">
                  <a:prstClr val="black">
                    <a:alpha val="40000"/>
                  </a:prstClr>
                </a:outerShdw>
              </a:effectLst>
            </a:rPr>
            <a:t>Rigorous and sophisticated recruitment and selection</a:t>
          </a:r>
        </a:p>
      </dgm:t>
    </dgm:pt>
    <dgm:pt modelId="{8FBA3D36-EF23-4C3F-B63F-2DA12F7A74E2}" type="parTrans" cxnId="{7DFE755F-5D1E-4C61-B528-246F7476B133}">
      <dgm:prSet/>
      <dgm:spPr/>
      <dgm:t>
        <a:bodyPr/>
        <a:lstStyle/>
        <a:p>
          <a:endParaRPr lang="en-GB">
            <a:effectLst>
              <a:outerShdw blurRad="50800" dist="38100" dir="2700000" algn="tl" rotWithShape="0">
                <a:prstClr val="black">
                  <a:alpha val="40000"/>
                </a:prstClr>
              </a:outerShdw>
            </a:effectLst>
          </a:endParaRPr>
        </a:p>
      </dgm:t>
    </dgm:pt>
    <dgm:pt modelId="{9ABDB4F6-7F86-4F6A-892B-C327C94129DB}" type="sibTrans" cxnId="{7DFE755F-5D1E-4C61-B528-246F7476B133}">
      <dgm:prSet/>
      <dgm:spPr>
        <a:solidFill>
          <a:schemeClr val="accent1">
            <a:lumMod val="40000"/>
            <a:lumOff val="60000"/>
          </a:schemeClr>
        </a:solidFill>
      </dgm:spPr>
      <dgm:t>
        <a:bodyPr/>
        <a:lstStyle/>
        <a:p>
          <a:endParaRPr lang="en-GB" sz="800" b="0">
            <a:solidFill>
              <a:schemeClr val="accent1">
                <a:lumMod val="50000"/>
              </a:schemeClr>
            </a:solidFill>
            <a:effectLst>
              <a:outerShdw blurRad="50800" dist="38100" dir="2700000" algn="tl" rotWithShape="0">
                <a:prstClr val="black">
                  <a:alpha val="40000"/>
                </a:prstClr>
              </a:outerShdw>
            </a:effectLst>
          </a:endParaRPr>
        </a:p>
      </dgm:t>
    </dgm:pt>
    <dgm:pt modelId="{8C98292C-42FC-47FD-90ED-6E4558E05EC5}">
      <dgm:prSet custT="1"/>
      <dgm:spPr>
        <a:solidFill>
          <a:schemeClr val="accent1">
            <a:lumMod val="40000"/>
            <a:lumOff val="60000"/>
          </a:schemeClr>
        </a:solidFill>
      </dgm:spPr>
      <dgm:t>
        <a:bodyPr/>
        <a:lstStyle/>
        <a:p>
          <a:pPr>
            <a:buFont typeface="Wingdings" panose="05000000000000000000" pitchFamily="2" charset="2"/>
            <a:buChar char=""/>
          </a:pPr>
          <a:r>
            <a:rPr lang="en-GB" sz="800" b="0">
              <a:solidFill>
                <a:schemeClr val="accent1">
                  <a:lumMod val="50000"/>
                </a:schemeClr>
              </a:solidFill>
              <a:effectLst>
                <a:outerShdw blurRad="50800" dist="38100" dir="2700000" algn="tl" rotWithShape="0">
                  <a:prstClr val="black">
                    <a:alpha val="40000"/>
                  </a:prstClr>
                </a:outerShdw>
              </a:effectLst>
            </a:rPr>
            <a:t>High levels of investment in training and development</a:t>
          </a:r>
        </a:p>
      </dgm:t>
    </dgm:pt>
    <dgm:pt modelId="{D68279CB-9637-4942-B2CF-35B434876493}" type="parTrans" cxnId="{2189C348-7405-4DA7-89D6-8725FB348FCA}">
      <dgm:prSet/>
      <dgm:spPr/>
      <dgm:t>
        <a:bodyPr/>
        <a:lstStyle/>
        <a:p>
          <a:endParaRPr lang="en-GB">
            <a:effectLst>
              <a:outerShdw blurRad="50800" dist="38100" dir="2700000" algn="tl" rotWithShape="0">
                <a:prstClr val="black">
                  <a:alpha val="40000"/>
                </a:prstClr>
              </a:outerShdw>
            </a:effectLst>
          </a:endParaRPr>
        </a:p>
      </dgm:t>
    </dgm:pt>
    <dgm:pt modelId="{9F3485A8-885C-413D-8C4A-561E7D529DB0}" type="sibTrans" cxnId="{2189C348-7405-4DA7-89D6-8725FB348FCA}">
      <dgm:prSet/>
      <dgm:spPr>
        <a:solidFill>
          <a:schemeClr val="accent1">
            <a:lumMod val="40000"/>
            <a:lumOff val="60000"/>
          </a:schemeClr>
        </a:solidFill>
      </dgm:spPr>
      <dgm:t>
        <a:bodyPr/>
        <a:lstStyle/>
        <a:p>
          <a:endParaRPr lang="en-GB" sz="800" b="0">
            <a:solidFill>
              <a:schemeClr val="accent1">
                <a:lumMod val="50000"/>
              </a:schemeClr>
            </a:solidFill>
            <a:effectLst>
              <a:outerShdw blurRad="50800" dist="38100" dir="2700000" algn="tl" rotWithShape="0">
                <a:prstClr val="black">
                  <a:alpha val="40000"/>
                </a:prstClr>
              </a:outerShdw>
            </a:effectLst>
          </a:endParaRPr>
        </a:p>
      </dgm:t>
    </dgm:pt>
    <dgm:pt modelId="{3852B899-1CED-4DAC-8DD7-D4D5C522A3BD}">
      <dgm:prSet custT="1"/>
      <dgm:spPr>
        <a:solidFill>
          <a:schemeClr val="accent1">
            <a:lumMod val="40000"/>
            <a:lumOff val="60000"/>
          </a:schemeClr>
        </a:solidFill>
      </dgm:spPr>
      <dgm:t>
        <a:bodyPr/>
        <a:lstStyle/>
        <a:p>
          <a:pPr>
            <a:buFont typeface="Wingdings" panose="05000000000000000000" pitchFamily="2" charset="2"/>
            <a:buChar char=""/>
          </a:pPr>
          <a:r>
            <a:rPr lang="en-GB" sz="800" b="0">
              <a:solidFill>
                <a:schemeClr val="accent1">
                  <a:lumMod val="50000"/>
                </a:schemeClr>
              </a:solidFill>
              <a:effectLst>
                <a:outerShdw blurRad="50800" dist="38100" dir="2700000" algn="tl" rotWithShape="0">
                  <a:prstClr val="black">
                    <a:alpha val="40000"/>
                  </a:prstClr>
                </a:outerShdw>
              </a:effectLst>
            </a:rPr>
            <a:t>Relatively high levels of pay driven by performance</a:t>
          </a:r>
        </a:p>
      </dgm:t>
    </dgm:pt>
    <dgm:pt modelId="{C2FB6FE7-D6E6-444C-8DF3-2CAB66E5BB08}" type="parTrans" cxnId="{8A699ED5-8BB8-4816-BFFF-D352CB1A6982}">
      <dgm:prSet/>
      <dgm:spPr/>
      <dgm:t>
        <a:bodyPr/>
        <a:lstStyle/>
        <a:p>
          <a:endParaRPr lang="en-GB">
            <a:effectLst>
              <a:outerShdw blurRad="50800" dist="38100" dir="2700000" algn="tl" rotWithShape="0">
                <a:prstClr val="black">
                  <a:alpha val="40000"/>
                </a:prstClr>
              </a:outerShdw>
            </a:effectLst>
          </a:endParaRPr>
        </a:p>
      </dgm:t>
    </dgm:pt>
    <dgm:pt modelId="{3AF01DC3-8DF1-4587-8731-C497F8D40080}" type="sibTrans" cxnId="{8A699ED5-8BB8-4816-BFFF-D352CB1A6982}">
      <dgm:prSet/>
      <dgm:spPr>
        <a:solidFill>
          <a:schemeClr val="accent1">
            <a:lumMod val="40000"/>
            <a:lumOff val="60000"/>
          </a:schemeClr>
        </a:solidFill>
      </dgm:spPr>
      <dgm:t>
        <a:bodyPr/>
        <a:lstStyle/>
        <a:p>
          <a:endParaRPr lang="en-GB" sz="800" b="0">
            <a:solidFill>
              <a:schemeClr val="accent1">
                <a:lumMod val="50000"/>
              </a:schemeClr>
            </a:solidFill>
            <a:effectLst>
              <a:outerShdw blurRad="50800" dist="38100" dir="2700000" algn="tl" rotWithShape="0">
                <a:prstClr val="black">
                  <a:alpha val="40000"/>
                </a:prstClr>
              </a:outerShdw>
            </a:effectLst>
          </a:endParaRPr>
        </a:p>
      </dgm:t>
    </dgm:pt>
    <dgm:pt modelId="{319173F0-6531-4D03-9815-E0474B012BC0}">
      <dgm:prSet custT="1"/>
      <dgm:spPr>
        <a:solidFill>
          <a:schemeClr val="accent1">
            <a:lumMod val="40000"/>
            <a:lumOff val="60000"/>
          </a:schemeClr>
        </a:solidFill>
      </dgm:spPr>
      <dgm:t>
        <a:bodyPr/>
        <a:lstStyle/>
        <a:p>
          <a:pPr>
            <a:buFont typeface="Wingdings" panose="05000000000000000000" pitchFamily="2" charset="2"/>
            <a:buChar char=""/>
          </a:pPr>
          <a:r>
            <a:rPr lang="en-GB" sz="800" b="0">
              <a:solidFill>
                <a:schemeClr val="accent1">
                  <a:lumMod val="50000"/>
                </a:schemeClr>
              </a:solidFill>
              <a:effectLst>
                <a:outerShdw blurRad="50800" dist="38100" dir="2700000" algn="tl" rotWithShape="0">
                  <a:prstClr val="black">
                    <a:alpha val="40000"/>
                  </a:prstClr>
                </a:outerShdw>
              </a:effectLst>
            </a:rPr>
            <a:t>Internal promotion systems based on merit</a:t>
          </a:r>
        </a:p>
      </dgm:t>
    </dgm:pt>
    <dgm:pt modelId="{B7DF837F-67BA-4AD2-A487-0BAC91622960}" type="parTrans" cxnId="{EDAC706B-092C-4AA8-A1F1-5B53CE7B46ED}">
      <dgm:prSet/>
      <dgm:spPr/>
      <dgm:t>
        <a:bodyPr/>
        <a:lstStyle/>
        <a:p>
          <a:endParaRPr lang="en-GB">
            <a:effectLst>
              <a:outerShdw blurRad="50800" dist="38100" dir="2700000" algn="tl" rotWithShape="0">
                <a:prstClr val="black">
                  <a:alpha val="40000"/>
                </a:prstClr>
              </a:outerShdw>
            </a:effectLst>
          </a:endParaRPr>
        </a:p>
      </dgm:t>
    </dgm:pt>
    <dgm:pt modelId="{DDBFCBA2-1CB5-4BC3-8859-2E5067FF0F3C}" type="sibTrans" cxnId="{EDAC706B-092C-4AA8-A1F1-5B53CE7B46ED}">
      <dgm:prSet/>
      <dgm:spPr>
        <a:solidFill>
          <a:schemeClr val="accent1">
            <a:lumMod val="40000"/>
            <a:lumOff val="60000"/>
          </a:schemeClr>
        </a:solidFill>
      </dgm:spPr>
      <dgm:t>
        <a:bodyPr/>
        <a:lstStyle/>
        <a:p>
          <a:endParaRPr lang="en-GB" sz="800" b="0">
            <a:solidFill>
              <a:schemeClr val="accent1">
                <a:lumMod val="50000"/>
              </a:schemeClr>
            </a:solidFill>
            <a:effectLst>
              <a:outerShdw blurRad="50800" dist="38100" dir="2700000" algn="tl" rotWithShape="0">
                <a:prstClr val="black">
                  <a:alpha val="40000"/>
                </a:prstClr>
              </a:outerShdw>
            </a:effectLst>
          </a:endParaRPr>
        </a:p>
      </dgm:t>
    </dgm:pt>
    <dgm:pt modelId="{8757FAC8-1006-4F79-BA97-D350417CC09A}">
      <dgm:prSet custT="1"/>
      <dgm:spPr>
        <a:solidFill>
          <a:schemeClr val="accent1">
            <a:lumMod val="40000"/>
            <a:lumOff val="60000"/>
          </a:schemeClr>
        </a:solidFill>
      </dgm:spPr>
      <dgm:t>
        <a:bodyPr/>
        <a:lstStyle/>
        <a:p>
          <a:pPr>
            <a:buFont typeface="Wingdings" panose="05000000000000000000" pitchFamily="2" charset="2"/>
            <a:buChar char=""/>
          </a:pPr>
          <a:r>
            <a:rPr lang="en-GB" sz="800" b="0" dirty="0">
              <a:solidFill>
                <a:schemeClr val="accent1">
                  <a:lumMod val="50000"/>
                </a:schemeClr>
              </a:solidFill>
              <a:effectLst>
                <a:outerShdw blurRad="50800" dist="38100" dir="2700000" algn="tl" rotWithShape="0">
                  <a:prstClr val="black">
                    <a:alpha val="40000"/>
                  </a:prstClr>
                </a:outerShdw>
              </a:effectLst>
            </a:rPr>
            <a:t>Team-based approaches to work</a:t>
          </a:r>
        </a:p>
      </dgm:t>
    </dgm:pt>
    <dgm:pt modelId="{C65B6418-2FD4-4A4E-ACF8-9B213A888227}" type="parTrans" cxnId="{BCA0689E-B2BE-41E7-821C-D4C9FC0DBD39}">
      <dgm:prSet/>
      <dgm:spPr/>
      <dgm:t>
        <a:bodyPr/>
        <a:lstStyle/>
        <a:p>
          <a:endParaRPr lang="en-GB">
            <a:effectLst>
              <a:outerShdw blurRad="50800" dist="38100" dir="2700000" algn="tl" rotWithShape="0">
                <a:prstClr val="black">
                  <a:alpha val="40000"/>
                </a:prstClr>
              </a:outerShdw>
            </a:effectLst>
          </a:endParaRPr>
        </a:p>
      </dgm:t>
    </dgm:pt>
    <dgm:pt modelId="{76E3D72D-3C63-47E8-92A7-5993A5194801}" type="sibTrans" cxnId="{BCA0689E-B2BE-41E7-821C-D4C9FC0DBD39}">
      <dgm:prSet/>
      <dgm:spPr>
        <a:solidFill>
          <a:schemeClr val="accent1">
            <a:lumMod val="40000"/>
            <a:lumOff val="60000"/>
          </a:schemeClr>
        </a:solidFill>
      </dgm:spPr>
      <dgm:t>
        <a:bodyPr/>
        <a:lstStyle/>
        <a:p>
          <a:endParaRPr lang="en-GB" sz="800" b="0">
            <a:solidFill>
              <a:schemeClr val="accent1">
                <a:lumMod val="50000"/>
              </a:schemeClr>
            </a:solidFill>
            <a:effectLst>
              <a:outerShdw blurRad="50800" dist="38100" dir="2700000" algn="tl" rotWithShape="0">
                <a:prstClr val="black">
                  <a:alpha val="40000"/>
                </a:prstClr>
              </a:outerShdw>
            </a:effectLst>
          </a:endParaRPr>
        </a:p>
      </dgm:t>
    </dgm:pt>
    <dgm:pt modelId="{26C12A9D-5ABE-4A0A-B29B-4099A66BBF4C}">
      <dgm:prSet custT="1"/>
      <dgm:spPr>
        <a:solidFill>
          <a:schemeClr val="accent1">
            <a:lumMod val="40000"/>
            <a:lumOff val="60000"/>
          </a:schemeClr>
        </a:solidFill>
      </dgm:spPr>
      <dgm:t>
        <a:bodyPr/>
        <a:lstStyle/>
        <a:p>
          <a:pPr>
            <a:buFont typeface="Wingdings" panose="05000000000000000000" pitchFamily="2" charset="2"/>
            <a:buChar char=""/>
          </a:pPr>
          <a:r>
            <a:rPr lang="en-GB" sz="800" b="0">
              <a:solidFill>
                <a:schemeClr val="accent1">
                  <a:lumMod val="50000"/>
                </a:schemeClr>
              </a:solidFill>
              <a:effectLst>
                <a:outerShdw blurRad="50800" dist="38100" dir="2700000" algn="tl" rotWithShape="0">
                  <a:prstClr val="black">
                    <a:alpha val="40000"/>
                  </a:prstClr>
                </a:outerShdw>
              </a:effectLst>
            </a:rPr>
            <a:t>Information sharing</a:t>
          </a:r>
        </a:p>
      </dgm:t>
    </dgm:pt>
    <dgm:pt modelId="{D2B82EBA-7225-4BA8-983F-D0480013C027}" type="parTrans" cxnId="{2E056DD9-36BE-4C19-B9C7-66357D88D104}">
      <dgm:prSet/>
      <dgm:spPr/>
      <dgm:t>
        <a:bodyPr/>
        <a:lstStyle/>
        <a:p>
          <a:endParaRPr lang="en-GB">
            <a:effectLst>
              <a:outerShdw blurRad="50800" dist="38100" dir="2700000" algn="tl" rotWithShape="0">
                <a:prstClr val="black">
                  <a:alpha val="40000"/>
                </a:prstClr>
              </a:outerShdw>
            </a:effectLst>
          </a:endParaRPr>
        </a:p>
      </dgm:t>
    </dgm:pt>
    <dgm:pt modelId="{FD5AD514-8AC1-43AC-A8EB-24B9808CDCA2}" type="sibTrans" cxnId="{2E056DD9-36BE-4C19-B9C7-66357D88D104}">
      <dgm:prSet/>
      <dgm:spPr>
        <a:solidFill>
          <a:schemeClr val="accent1">
            <a:lumMod val="40000"/>
            <a:lumOff val="60000"/>
          </a:schemeClr>
        </a:solidFill>
      </dgm:spPr>
      <dgm:t>
        <a:bodyPr/>
        <a:lstStyle/>
        <a:p>
          <a:endParaRPr lang="en-GB" sz="800" b="0">
            <a:solidFill>
              <a:schemeClr val="accent1">
                <a:lumMod val="50000"/>
              </a:schemeClr>
            </a:solidFill>
            <a:effectLst>
              <a:outerShdw blurRad="50800" dist="38100" dir="2700000" algn="tl" rotWithShape="0">
                <a:prstClr val="black">
                  <a:alpha val="40000"/>
                </a:prstClr>
              </a:outerShdw>
            </a:effectLst>
          </a:endParaRPr>
        </a:p>
      </dgm:t>
    </dgm:pt>
    <dgm:pt modelId="{D1E2F688-6B71-4DDF-A212-3EAAACFCACAD}">
      <dgm:prSet custT="1"/>
      <dgm:spPr>
        <a:solidFill>
          <a:schemeClr val="accent1">
            <a:lumMod val="40000"/>
            <a:lumOff val="60000"/>
          </a:schemeClr>
        </a:solidFill>
      </dgm:spPr>
      <dgm:t>
        <a:bodyPr/>
        <a:lstStyle/>
        <a:p>
          <a:pPr>
            <a:buFont typeface="Wingdings" panose="05000000000000000000" pitchFamily="2" charset="2"/>
            <a:buChar char=""/>
          </a:pPr>
          <a:r>
            <a:rPr lang="en-GB" sz="800" b="0">
              <a:solidFill>
                <a:schemeClr val="accent1">
                  <a:lumMod val="50000"/>
                </a:schemeClr>
              </a:solidFill>
              <a:effectLst>
                <a:outerShdw blurRad="50800" dist="38100" dir="2700000" algn="tl" rotWithShape="0">
                  <a:prstClr val="black">
                    <a:alpha val="40000"/>
                  </a:prstClr>
                </a:outerShdw>
              </a:effectLst>
            </a:rPr>
            <a:t>A high degree of participation in decision-making</a:t>
          </a:r>
        </a:p>
      </dgm:t>
    </dgm:pt>
    <dgm:pt modelId="{DFD19F3A-4A47-454D-B535-E17EA145938F}" type="parTrans" cxnId="{A8F1ECCC-C9A3-421C-970E-425E81F4DAC9}">
      <dgm:prSet/>
      <dgm:spPr/>
      <dgm:t>
        <a:bodyPr/>
        <a:lstStyle/>
        <a:p>
          <a:endParaRPr lang="en-GB">
            <a:effectLst>
              <a:outerShdw blurRad="50800" dist="38100" dir="2700000" algn="tl" rotWithShape="0">
                <a:prstClr val="black">
                  <a:alpha val="40000"/>
                </a:prstClr>
              </a:outerShdw>
            </a:effectLst>
          </a:endParaRPr>
        </a:p>
      </dgm:t>
    </dgm:pt>
    <dgm:pt modelId="{76105F4C-CE88-4A7E-B789-B38906FB790A}" type="sibTrans" cxnId="{A8F1ECCC-C9A3-421C-970E-425E81F4DAC9}">
      <dgm:prSet/>
      <dgm:spPr>
        <a:solidFill>
          <a:schemeClr val="accent1">
            <a:lumMod val="40000"/>
            <a:lumOff val="60000"/>
          </a:schemeClr>
        </a:solidFill>
      </dgm:spPr>
      <dgm:t>
        <a:bodyPr/>
        <a:lstStyle/>
        <a:p>
          <a:endParaRPr lang="en-GB" sz="800" b="0">
            <a:solidFill>
              <a:schemeClr val="accent1">
                <a:lumMod val="50000"/>
              </a:schemeClr>
            </a:solidFill>
            <a:effectLst>
              <a:outerShdw blurRad="50800" dist="38100" dir="2700000" algn="tl" rotWithShape="0">
                <a:prstClr val="black">
                  <a:alpha val="40000"/>
                </a:prstClr>
              </a:outerShdw>
            </a:effectLst>
          </a:endParaRPr>
        </a:p>
      </dgm:t>
    </dgm:pt>
    <dgm:pt modelId="{14DA614F-EA32-429D-8254-63061CD25B9F}">
      <dgm:prSet custT="1"/>
      <dgm:spPr>
        <a:solidFill>
          <a:schemeClr val="accent1">
            <a:lumMod val="40000"/>
            <a:lumOff val="60000"/>
          </a:schemeClr>
        </a:solidFill>
      </dgm:spPr>
      <dgm:t>
        <a:bodyPr/>
        <a:lstStyle/>
        <a:p>
          <a:pPr>
            <a:buFont typeface="Wingdings" panose="05000000000000000000" pitchFamily="2" charset="2"/>
            <a:buChar char=""/>
          </a:pPr>
          <a:r>
            <a:rPr lang="en-GB" sz="800" b="0">
              <a:solidFill>
                <a:schemeClr val="accent1">
                  <a:lumMod val="50000"/>
                </a:schemeClr>
              </a:solidFill>
              <a:effectLst>
                <a:outerShdw blurRad="50800" dist="38100" dir="2700000" algn="tl" rotWithShape="0">
                  <a:prstClr val="black">
                    <a:alpha val="40000"/>
                  </a:prstClr>
                </a:outerShdw>
              </a:effectLst>
            </a:rPr>
            <a:t>Grievance procedures that can be used without fear of repercussions</a:t>
          </a:r>
        </a:p>
      </dgm:t>
    </dgm:pt>
    <dgm:pt modelId="{AA36F4B4-12B6-4AEA-98D0-1C83916C7ADC}" type="parTrans" cxnId="{01D22140-ABAA-4D46-9EE5-9707404903F3}">
      <dgm:prSet/>
      <dgm:spPr/>
      <dgm:t>
        <a:bodyPr/>
        <a:lstStyle/>
        <a:p>
          <a:endParaRPr lang="en-GB">
            <a:effectLst>
              <a:outerShdw blurRad="50800" dist="38100" dir="2700000" algn="tl" rotWithShape="0">
                <a:prstClr val="black">
                  <a:alpha val="40000"/>
                </a:prstClr>
              </a:outerShdw>
            </a:effectLst>
          </a:endParaRPr>
        </a:p>
      </dgm:t>
    </dgm:pt>
    <dgm:pt modelId="{0887E447-5905-4B14-8793-EBE004D75EB4}" type="sibTrans" cxnId="{01D22140-ABAA-4D46-9EE5-9707404903F3}">
      <dgm:prSet/>
      <dgm:spPr>
        <a:solidFill>
          <a:schemeClr val="accent1">
            <a:lumMod val="40000"/>
            <a:lumOff val="60000"/>
          </a:schemeClr>
        </a:solidFill>
      </dgm:spPr>
      <dgm:t>
        <a:bodyPr/>
        <a:lstStyle/>
        <a:p>
          <a:endParaRPr lang="en-GB" sz="800" b="0">
            <a:solidFill>
              <a:schemeClr val="accent1">
                <a:lumMod val="50000"/>
              </a:schemeClr>
            </a:solidFill>
            <a:effectLst>
              <a:outerShdw blurRad="50800" dist="38100" dir="2700000" algn="tl" rotWithShape="0">
                <a:prstClr val="black">
                  <a:alpha val="40000"/>
                </a:prstClr>
              </a:outerShdw>
            </a:effectLst>
          </a:endParaRPr>
        </a:p>
      </dgm:t>
    </dgm:pt>
    <dgm:pt modelId="{59A5B2D5-9EF3-4B63-B2C5-13F4729468DF}">
      <dgm:prSet custT="1"/>
      <dgm:spPr>
        <a:solidFill>
          <a:schemeClr val="accent1">
            <a:lumMod val="40000"/>
            <a:lumOff val="60000"/>
          </a:schemeClr>
        </a:solidFill>
      </dgm:spPr>
      <dgm:t>
        <a:bodyPr/>
        <a:lstStyle/>
        <a:p>
          <a:pPr>
            <a:buFont typeface="Wingdings" panose="05000000000000000000" pitchFamily="2" charset="2"/>
            <a:buChar char=""/>
          </a:pPr>
          <a:r>
            <a:rPr lang="en-GB" sz="800" b="0">
              <a:solidFill>
                <a:schemeClr val="accent1">
                  <a:lumMod val="50000"/>
                </a:schemeClr>
              </a:solidFill>
              <a:effectLst>
                <a:outerShdw blurRad="50800" dist="38100" dir="2700000" algn="tl" rotWithShape="0">
                  <a:prstClr val="black">
                    <a:alpha val="40000"/>
                  </a:prstClr>
                </a:outerShdw>
              </a:effectLst>
            </a:rPr>
            <a:t>An effective performance appraisal system</a:t>
          </a:r>
        </a:p>
      </dgm:t>
    </dgm:pt>
    <dgm:pt modelId="{EDBEB59E-2BEC-472A-8E6F-6FD4ABAECFA7}" type="parTrans" cxnId="{CA446E4E-F2D9-4B23-8C11-50712545F05F}">
      <dgm:prSet/>
      <dgm:spPr/>
      <dgm:t>
        <a:bodyPr/>
        <a:lstStyle/>
        <a:p>
          <a:endParaRPr lang="en-GB">
            <a:effectLst>
              <a:outerShdw blurRad="50800" dist="38100" dir="2700000" algn="tl" rotWithShape="0">
                <a:prstClr val="black">
                  <a:alpha val="40000"/>
                </a:prstClr>
              </a:outerShdw>
            </a:effectLst>
          </a:endParaRPr>
        </a:p>
      </dgm:t>
    </dgm:pt>
    <dgm:pt modelId="{22DB8232-314E-4B5C-A763-6584E58A019C}" type="sibTrans" cxnId="{CA446E4E-F2D9-4B23-8C11-50712545F05F}">
      <dgm:prSet/>
      <dgm:spPr>
        <a:solidFill>
          <a:schemeClr val="accent1">
            <a:lumMod val="40000"/>
            <a:lumOff val="60000"/>
          </a:schemeClr>
        </a:solidFill>
      </dgm:spPr>
      <dgm:t>
        <a:bodyPr/>
        <a:lstStyle/>
        <a:p>
          <a:endParaRPr lang="en-GB" sz="800" b="0">
            <a:solidFill>
              <a:schemeClr val="accent1">
                <a:lumMod val="50000"/>
              </a:schemeClr>
            </a:solidFill>
            <a:effectLst>
              <a:outerShdw blurRad="50800" dist="38100" dir="2700000" algn="tl" rotWithShape="0">
                <a:prstClr val="black">
                  <a:alpha val="40000"/>
                </a:prstClr>
              </a:outerShdw>
            </a:effectLst>
          </a:endParaRPr>
        </a:p>
      </dgm:t>
    </dgm:pt>
    <dgm:pt modelId="{D1F88445-6B64-4999-B40A-19724903373A}">
      <dgm:prSet custT="1"/>
      <dgm:spPr>
        <a:solidFill>
          <a:schemeClr val="accent1">
            <a:lumMod val="40000"/>
            <a:lumOff val="60000"/>
          </a:schemeClr>
        </a:solidFill>
      </dgm:spPr>
      <dgm:t>
        <a:bodyPr/>
        <a:lstStyle/>
        <a:p>
          <a:pPr>
            <a:buFont typeface="Wingdings" panose="05000000000000000000" pitchFamily="2" charset="2"/>
            <a:buChar char=""/>
          </a:pPr>
          <a:r>
            <a:rPr lang="en-GB" sz="800" b="0">
              <a:solidFill>
                <a:schemeClr val="accent1">
                  <a:lumMod val="50000"/>
                </a:schemeClr>
              </a:solidFill>
              <a:effectLst>
                <a:outerShdw blurRad="50800" dist="38100" dir="2700000" algn="tl" rotWithShape="0">
                  <a:prstClr val="black">
                    <a:alpha val="40000"/>
                  </a:prstClr>
                </a:outerShdw>
              </a:effectLst>
            </a:rPr>
            <a:t>Flexible working</a:t>
          </a:r>
        </a:p>
      </dgm:t>
    </dgm:pt>
    <dgm:pt modelId="{CCD812B6-6BAF-4AF1-8141-C81B0E5E105E}" type="parTrans" cxnId="{46EC4913-947C-4C4E-8997-C5F39FC471A9}">
      <dgm:prSet/>
      <dgm:spPr/>
      <dgm:t>
        <a:bodyPr/>
        <a:lstStyle/>
        <a:p>
          <a:endParaRPr lang="en-GB">
            <a:effectLst>
              <a:outerShdw blurRad="50800" dist="38100" dir="2700000" algn="tl" rotWithShape="0">
                <a:prstClr val="black">
                  <a:alpha val="40000"/>
                </a:prstClr>
              </a:outerShdw>
            </a:effectLst>
          </a:endParaRPr>
        </a:p>
      </dgm:t>
    </dgm:pt>
    <dgm:pt modelId="{BEE559C6-7E0F-47EE-B5CC-E4C890B25448}" type="sibTrans" cxnId="{46EC4913-947C-4C4E-8997-C5F39FC471A9}">
      <dgm:prSet/>
      <dgm:spPr>
        <a:solidFill>
          <a:schemeClr val="accent1">
            <a:lumMod val="40000"/>
            <a:lumOff val="60000"/>
          </a:schemeClr>
        </a:solidFill>
      </dgm:spPr>
      <dgm:t>
        <a:bodyPr/>
        <a:lstStyle/>
        <a:p>
          <a:endParaRPr lang="en-GB" sz="800" b="0">
            <a:solidFill>
              <a:schemeClr val="accent1">
                <a:lumMod val="50000"/>
              </a:schemeClr>
            </a:solidFill>
            <a:effectLst>
              <a:outerShdw blurRad="50800" dist="38100" dir="2700000" algn="tl" rotWithShape="0">
                <a:prstClr val="black">
                  <a:alpha val="40000"/>
                </a:prstClr>
              </a:outerShdw>
            </a:effectLst>
          </a:endParaRPr>
        </a:p>
      </dgm:t>
    </dgm:pt>
    <dgm:pt modelId="{17376A42-B57F-4444-B5AC-322955D1DD0B}">
      <dgm:prSet custT="1"/>
      <dgm:spPr>
        <a:solidFill>
          <a:schemeClr val="accent1">
            <a:lumMod val="40000"/>
            <a:lumOff val="60000"/>
          </a:schemeClr>
        </a:solidFill>
      </dgm:spPr>
      <dgm:t>
        <a:bodyPr/>
        <a:lstStyle/>
        <a:p>
          <a:pPr>
            <a:buFont typeface="Wingdings" panose="05000000000000000000" pitchFamily="2" charset="2"/>
            <a:buChar char=""/>
          </a:pPr>
          <a:r>
            <a:rPr lang="en-GB" sz="800" b="0">
              <a:solidFill>
                <a:schemeClr val="accent1">
                  <a:lumMod val="50000"/>
                </a:schemeClr>
              </a:solidFill>
              <a:effectLst>
                <a:outerShdw blurRad="50800" dist="38100" dir="2700000" algn="tl" rotWithShape="0">
                  <a:prstClr val="black">
                    <a:alpha val="40000"/>
                  </a:prstClr>
                </a:outerShdw>
              </a:effectLst>
            </a:rPr>
            <a:t>A high degree of job security</a:t>
          </a:r>
        </a:p>
      </dgm:t>
    </dgm:pt>
    <dgm:pt modelId="{27FBB334-D896-4572-9B42-4C8686C18BBC}" type="parTrans" cxnId="{850AA877-ED75-4259-BDEF-D73DE32DA157}">
      <dgm:prSet/>
      <dgm:spPr/>
      <dgm:t>
        <a:bodyPr/>
        <a:lstStyle/>
        <a:p>
          <a:endParaRPr lang="en-GB">
            <a:effectLst>
              <a:outerShdw blurRad="50800" dist="38100" dir="2700000" algn="tl" rotWithShape="0">
                <a:prstClr val="black">
                  <a:alpha val="40000"/>
                </a:prstClr>
              </a:outerShdw>
            </a:effectLst>
          </a:endParaRPr>
        </a:p>
      </dgm:t>
    </dgm:pt>
    <dgm:pt modelId="{BD511C99-7A70-46E1-9E49-A2F2F8240014}" type="sibTrans" cxnId="{850AA877-ED75-4259-BDEF-D73DE32DA157}">
      <dgm:prSet/>
      <dgm:spPr>
        <a:solidFill>
          <a:schemeClr val="accent1">
            <a:lumMod val="40000"/>
            <a:lumOff val="60000"/>
          </a:schemeClr>
        </a:solidFill>
      </dgm:spPr>
      <dgm:t>
        <a:bodyPr/>
        <a:lstStyle/>
        <a:p>
          <a:endParaRPr lang="en-GB" sz="800" b="0">
            <a:solidFill>
              <a:schemeClr val="accent1">
                <a:lumMod val="50000"/>
              </a:schemeClr>
            </a:solidFill>
            <a:effectLst>
              <a:outerShdw blurRad="50800" dist="38100" dir="2700000" algn="tl" rotWithShape="0">
                <a:prstClr val="black">
                  <a:alpha val="40000"/>
                </a:prstClr>
              </a:outerShdw>
            </a:effectLst>
          </a:endParaRPr>
        </a:p>
      </dgm:t>
    </dgm:pt>
    <dgm:pt modelId="{729F8ADD-E460-4727-ABDA-6B378F4F806D}">
      <dgm:prSet custT="1"/>
      <dgm:spPr>
        <a:solidFill>
          <a:schemeClr val="accent1">
            <a:lumMod val="40000"/>
            <a:lumOff val="60000"/>
          </a:schemeClr>
        </a:solidFill>
      </dgm:spPr>
      <dgm:t>
        <a:bodyPr/>
        <a:lstStyle/>
        <a:p>
          <a:pPr>
            <a:buFont typeface="Wingdings" panose="05000000000000000000" pitchFamily="2" charset="2"/>
            <a:buChar char=""/>
          </a:pPr>
          <a:r>
            <a:rPr lang="en-GB" sz="800" b="0">
              <a:solidFill>
                <a:schemeClr val="accent1">
                  <a:lumMod val="50000"/>
                </a:schemeClr>
              </a:solidFill>
              <a:effectLst>
                <a:outerShdw blurRad="50800" dist="38100" dir="2700000" algn="tl" rotWithShape="0">
                  <a:prstClr val="black">
                    <a:alpha val="40000"/>
                  </a:prstClr>
                </a:outerShdw>
              </a:effectLst>
            </a:rPr>
            <a:t>Provision of a good work-life balance</a:t>
          </a:r>
        </a:p>
      </dgm:t>
    </dgm:pt>
    <dgm:pt modelId="{CF429C79-831A-4AED-98D7-90B81CD139C1}" type="parTrans" cxnId="{5C1D503E-26FF-4DEF-9F33-F4CE92025DB0}">
      <dgm:prSet/>
      <dgm:spPr/>
      <dgm:t>
        <a:bodyPr/>
        <a:lstStyle/>
        <a:p>
          <a:endParaRPr lang="en-GB">
            <a:effectLst>
              <a:outerShdw blurRad="50800" dist="38100" dir="2700000" algn="tl" rotWithShape="0">
                <a:prstClr val="black">
                  <a:alpha val="40000"/>
                </a:prstClr>
              </a:outerShdw>
            </a:effectLst>
          </a:endParaRPr>
        </a:p>
      </dgm:t>
    </dgm:pt>
    <dgm:pt modelId="{F1B9DCB0-4CEC-42D8-AFB5-3E4FCB0E2652}" type="sibTrans" cxnId="{5C1D503E-26FF-4DEF-9F33-F4CE92025DB0}">
      <dgm:prSet/>
      <dgm:spPr>
        <a:solidFill>
          <a:schemeClr val="accent1">
            <a:lumMod val="40000"/>
            <a:lumOff val="60000"/>
          </a:schemeClr>
        </a:solidFill>
      </dgm:spPr>
      <dgm:t>
        <a:bodyPr/>
        <a:lstStyle/>
        <a:p>
          <a:endParaRPr lang="en-GB" sz="800" b="0">
            <a:solidFill>
              <a:schemeClr val="accent1">
                <a:lumMod val="50000"/>
              </a:schemeClr>
            </a:solidFill>
            <a:effectLst>
              <a:outerShdw blurRad="50800" dist="38100" dir="2700000" algn="tl" rotWithShape="0">
                <a:prstClr val="black">
                  <a:alpha val="40000"/>
                </a:prstClr>
              </a:outerShdw>
            </a:effectLst>
          </a:endParaRPr>
        </a:p>
      </dgm:t>
    </dgm:pt>
    <dgm:pt modelId="{9F40273C-60EB-4A01-8657-349EF4628F07}">
      <dgm:prSet custT="1"/>
      <dgm:spPr>
        <a:solidFill>
          <a:schemeClr val="accent1">
            <a:lumMod val="40000"/>
            <a:lumOff val="60000"/>
          </a:schemeClr>
        </a:solidFill>
      </dgm:spPr>
      <dgm:t>
        <a:bodyPr/>
        <a:lstStyle/>
        <a:p>
          <a:pPr>
            <a:buFont typeface="Wingdings" panose="05000000000000000000" pitchFamily="2" charset="2"/>
            <a:buChar char=""/>
          </a:pPr>
          <a:r>
            <a:rPr lang="en-GB" sz="800" b="0" dirty="0">
              <a:solidFill>
                <a:schemeClr val="accent1">
                  <a:lumMod val="50000"/>
                </a:schemeClr>
              </a:solidFill>
              <a:effectLst>
                <a:outerShdw blurRad="50800" dist="38100" dir="2700000" algn="tl" rotWithShape="0">
                  <a:prstClr val="black">
                    <a:alpha val="40000"/>
                  </a:prstClr>
                </a:outerShdw>
              </a:effectLst>
            </a:rPr>
            <a:t>A high level of harmonisation in respect of terms and conditions	</a:t>
          </a:r>
        </a:p>
      </dgm:t>
    </dgm:pt>
    <dgm:pt modelId="{E1DA7273-41C2-4442-82E0-31C17F3BF409}" type="parTrans" cxnId="{2F76D7C7-CF21-413A-8DB6-78B1BBE1A251}">
      <dgm:prSet/>
      <dgm:spPr/>
      <dgm:t>
        <a:bodyPr/>
        <a:lstStyle/>
        <a:p>
          <a:endParaRPr lang="en-GB">
            <a:effectLst>
              <a:outerShdw blurRad="50800" dist="38100" dir="2700000" algn="tl" rotWithShape="0">
                <a:prstClr val="black">
                  <a:alpha val="40000"/>
                </a:prstClr>
              </a:outerShdw>
            </a:effectLst>
          </a:endParaRPr>
        </a:p>
      </dgm:t>
    </dgm:pt>
    <dgm:pt modelId="{A15B737D-6F4A-44E2-93A0-6F844DB40532}" type="sibTrans" cxnId="{2F76D7C7-CF21-413A-8DB6-78B1BBE1A251}">
      <dgm:prSet/>
      <dgm:spPr>
        <a:solidFill>
          <a:schemeClr val="accent1">
            <a:lumMod val="40000"/>
            <a:lumOff val="60000"/>
          </a:schemeClr>
        </a:solidFill>
      </dgm:spPr>
      <dgm:t>
        <a:bodyPr/>
        <a:lstStyle/>
        <a:p>
          <a:endParaRPr lang="en-GB" sz="800" b="0">
            <a:solidFill>
              <a:schemeClr val="accent1">
                <a:lumMod val="50000"/>
              </a:schemeClr>
            </a:solidFill>
            <a:effectLst>
              <a:outerShdw blurRad="50800" dist="38100" dir="2700000" algn="tl" rotWithShape="0">
                <a:prstClr val="black">
                  <a:alpha val="40000"/>
                </a:prstClr>
              </a:outerShdw>
            </a:effectLst>
          </a:endParaRPr>
        </a:p>
      </dgm:t>
    </dgm:pt>
    <dgm:pt modelId="{2B305AB7-D33A-478E-B43A-6BE7DF479E2F}" type="pres">
      <dgm:prSet presAssocID="{4C88719D-1C52-419E-A6F7-0547E894CD5F}" presName="Name0" presStyleCnt="0">
        <dgm:presLayoutVars>
          <dgm:chMax val="1"/>
          <dgm:dir/>
          <dgm:animLvl val="ctr"/>
          <dgm:resizeHandles val="exact"/>
        </dgm:presLayoutVars>
      </dgm:prSet>
      <dgm:spPr/>
    </dgm:pt>
    <dgm:pt modelId="{0BAA4A22-C81A-47B7-9CA9-6F1F4EFD2490}" type="pres">
      <dgm:prSet presAssocID="{4753D809-FA4A-443B-9668-E7665141555A}" presName="centerShape" presStyleLbl="node0" presStyleIdx="0" presStyleCnt="1" custScaleX="269365" custScaleY="269365"/>
      <dgm:spPr/>
    </dgm:pt>
    <dgm:pt modelId="{B0679C4E-E3D2-44ED-A613-5C09D63D159D}" type="pres">
      <dgm:prSet presAssocID="{CC19609A-9CDA-4F51-88B8-2BB9A14328FB}" presName="node" presStyleLbl="node1" presStyleIdx="0" presStyleCnt="13" custScaleX="179577" custScaleY="179577">
        <dgm:presLayoutVars>
          <dgm:bulletEnabled val="1"/>
        </dgm:presLayoutVars>
      </dgm:prSet>
      <dgm:spPr/>
    </dgm:pt>
    <dgm:pt modelId="{69AED6A2-9832-4E46-B47A-A38A71472581}" type="pres">
      <dgm:prSet presAssocID="{CC19609A-9CDA-4F51-88B8-2BB9A14328FB}" presName="dummy" presStyleCnt="0"/>
      <dgm:spPr/>
    </dgm:pt>
    <dgm:pt modelId="{1984BE30-630A-455F-970D-008EF902B06A}" type="pres">
      <dgm:prSet presAssocID="{9ABDB4F6-7F86-4F6A-892B-C327C94129DB}" presName="sibTrans" presStyleLbl="sibTrans2D1" presStyleIdx="0" presStyleCnt="13" custScaleX="26538" custScaleY="26538"/>
      <dgm:spPr/>
    </dgm:pt>
    <dgm:pt modelId="{0AF300B7-7C8A-4BE5-86A8-EF437EB2BF83}" type="pres">
      <dgm:prSet presAssocID="{8C98292C-42FC-47FD-90ED-6E4558E05EC5}" presName="node" presStyleLbl="node1" presStyleIdx="1" presStyleCnt="13" custScaleX="179577" custScaleY="179577">
        <dgm:presLayoutVars>
          <dgm:bulletEnabled val="1"/>
        </dgm:presLayoutVars>
      </dgm:prSet>
      <dgm:spPr/>
    </dgm:pt>
    <dgm:pt modelId="{EB728632-5209-43FA-AC55-E5E9DF096929}" type="pres">
      <dgm:prSet presAssocID="{8C98292C-42FC-47FD-90ED-6E4558E05EC5}" presName="dummy" presStyleCnt="0"/>
      <dgm:spPr/>
    </dgm:pt>
    <dgm:pt modelId="{DEB99F88-6152-4981-8494-C736D92FA8CF}" type="pres">
      <dgm:prSet presAssocID="{9F3485A8-885C-413D-8C4A-561E7D529DB0}" presName="sibTrans" presStyleLbl="sibTrans2D1" presStyleIdx="1" presStyleCnt="13" custScaleX="26538" custScaleY="26538"/>
      <dgm:spPr/>
    </dgm:pt>
    <dgm:pt modelId="{D736EE4D-7506-48B8-AC39-7E7FB104D50F}" type="pres">
      <dgm:prSet presAssocID="{3852B899-1CED-4DAC-8DD7-D4D5C522A3BD}" presName="node" presStyleLbl="node1" presStyleIdx="2" presStyleCnt="13" custScaleX="179577" custScaleY="179577">
        <dgm:presLayoutVars>
          <dgm:bulletEnabled val="1"/>
        </dgm:presLayoutVars>
      </dgm:prSet>
      <dgm:spPr/>
    </dgm:pt>
    <dgm:pt modelId="{688FC6E0-8EC9-4550-8B43-CB064434E6F5}" type="pres">
      <dgm:prSet presAssocID="{3852B899-1CED-4DAC-8DD7-D4D5C522A3BD}" presName="dummy" presStyleCnt="0"/>
      <dgm:spPr/>
    </dgm:pt>
    <dgm:pt modelId="{F62701F6-C1AE-46BA-ADA5-8997907E736D}" type="pres">
      <dgm:prSet presAssocID="{3AF01DC3-8DF1-4587-8731-C497F8D40080}" presName="sibTrans" presStyleLbl="sibTrans2D1" presStyleIdx="2" presStyleCnt="13" custScaleX="26538" custScaleY="26538"/>
      <dgm:spPr/>
    </dgm:pt>
    <dgm:pt modelId="{1EC98F30-A482-470B-BAF4-3EF56C9B0D4D}" type="pres">
      <dgm:prSet presAssocID="{319173F0-6531-4D03-9815-E0474B012BC0}" presName="node" presStyleLbl="node1" presStyleIdx="3" presStyleCnt="13" custScaleX="179577" custScaleY="179577">
        <dgm:presLayoutVars>
          <dgm:bulletEnabled val="1"/>
        </dgm:presLayoutVars>
      </dgm:prSet>
      <dgm:spPr/>
    </dgm:pt>
    <dgm:pt modelId="{F395ED73-DE8C-4961-97EB-B650B4310DDE}" type="pres">
      <dgm:prSet presAssocID="{319173F0-6531-4D03-9815-E0474B012BC0}" presName="dummy" presStyleCnt="0"/>
      <dgm:spPr/>
    </dgm:pt>
    <dgm:pt modelId="{0149299B-544F-47EC-BFF3-1AABBE8B5024}" type="pres">
      <dgm:prSet presAssocID="{DDBFCBA2-1CB5-4BC3-8859-2E5067FF0F3C}" presName="sibTrans" presStyleLbl="sibTrans2D1" presStyleIdx="3" presStyleCnt="13" custScaleX="26538" custScaleY="26538"/>
      <dgm:spPr/>
    </dgm:pt>
    <dgm:pt modelId="{BD4595A9-A513-458B-9BC9-693F0D9167D9}" type="pres">
      <dgm:prSet presAssocID="{8757FAC8-1006-4F79-BA97-D350417CC09A}" presName="node" presStyleLbl="node1" presStyleIdx="4" presStyleCnt="13" custScaleX="179577" custScaleY="179577">
        <dgm:presLayoutVars>
          <dgm:bulletEnabled val="1"/>
        </dgm:presLayoutVars>
      </dgm:prSet>
      <dgm:spPr/>
    </dgm:pt>
    <dgm:pt modelId="{58D36C7D-9621-45DF-AF8E-D3FF42C07100}" type="pres">
      <dgm:prSet presAssocID="{8757FAC8-1006-4F79-BA97-D350417CC09A}" presName="dummy" presStyleCnt="0"/>
      <dgm:spPr/>
    </dgm:pt>
    <dgm:pt modelId="{302A37A3-726F-49EF-9D5F-D15F0C16C29A}" type="pres">
      <dgm:prSet presAssocID="{76E3D72D-3C63-47E8-92A7-5993A5194801}" presName="sibTrans" presStyleLbl="sibTrans2D1" presStyleIdx="4" presStyleCnt="13" custScaleX="26538" custScaleY="26538"/>
      <dgm:spPr/>
    </dgm:pt>
    <dgm:pt modelId="{929468B0-381B-4390-AA0D-92818406643A}" type="pres">
      <dgm:prSet presAssocID="{26C12A9D-5ABE-4A0A-B29B-4099A66BBF4C}" presName="node" presStyleLbl="node1" presStyleIdx="5" presStyleCnt="13" custScaleX="179577" custScaleY="179577">
        <dgm:presLayoutVars>
          <dgm:bulletEnabled val="1"/>
        </dgm:presLayoutVars>
      </dgm:prSet>
      <dgm:spPr/>
    </dgm:pt>
    <dgm:pt modelId="{4AFB53FF-C103-48A3-AE74-3371CEE08D78}" type="pres">
      <dgm:prSet presAssocID="{26C12A9D-5ABE-4A0A-B29B-4099A66BBF4C}" presName="dummy" presStyleCnt="0"/>
      <dgm:spPr/>
    </dgm:pt>
    <dgm:pt modelId="{02C180A8-CBFC-4F84-8020-906B11157495}" type="pres">
      <dgm:prSet presAssocID="{FD5AD514-8AC1-43AC-A8EB-24B9808CDCA2}" presName="sibTrans" presStyleLbl="sibTrans2D1" presStyleIdx="5" presStyleCnt="13" custScaleX="26538" custScaleY="26538"/>
      <dgm:spPr/>
    </dgm:pt>
    <dgm:pt modelId="{4AC991AD-FAD1-4717-8C82-4179AD81188F}" type="pres">
      <dgm:prSet presAssocID="{D1E2F688-6B71-4DDF-A212-3EAAACFCACAD}" presName="node" presStyleLbl="node1" presStyleIdx="6" presStyleCnt="13" custScaleX="179577" custScaleY="179577">
        <dgm:presLayoutVars>
          <dgm:bulletEnabled val="1"/>
        </dgm:presLayoutVars>
      </dgm:prSet>
      <dgm:spPr/>
    </dgm:pt>
    <dgm:pt modelId="{745774CB-2884-467A-8E26-AA7F71235993}" type="pres">
      <dgm:prSet presAssocID="{D1E2F688-6B71-4DDF-A212-3EAAACFCACAD}" presName="dummy" presStyleCnt="0"/>
      <dgm:spPr/>
    </dgm:pt>
    <dgm:pt modelId="{14F701D5-71CC-4AEA-A30A-CE44BB2D767B}" type="pres">
      <dgm:prSet presAssocID="{76105F4C-CE88-4A7E-B789-B38906FB790A}" presName="sibTrans" presStyleLbl="sibTrans2D1" presStyleIdx="6" presStyleCnt="13" custScaleX="26538" custScaleY="26538"/>
      <dgm:spPr/>
    </dgm:pt>
    <dgm:pt modelId="{3FA9FB48-4FF4-4E3C-9F43-835C43442854}" type="pres">
      <dgm:prSet presAssocID="{14DA614F-EA32-429D-8254-63061CD25B9F}" presName="node" presStyleLbl="node1" presStyleIdx="7" presStyleCnt="13" custScaleX="179577" custScaleY="179577">
        <dgm:presLayoutVars>
          <dgm:bulletEnabled val="1"/>
        </dgm:presLayoutVars>
      </dgm:prSet>
      <dgm:spPr/>
    </dgm:pt>
    <dgm:pt modelId="{AEF6314B-E380-4EE4-A732-A0A7173D0F2C}" type="pres">
      <dgm:prSet presAssocID="{14DA614F-EA32-429D-8254-63061CD25B9F}" presName="dummy" presStyleCnt="0"/>
      <dgm:spPr/>
    </dgm:pt>
    <dgm:pt modelId="{11868531-BA8A-4E13-B79D-1CF3FBC9361A}" type="pres">
      <dgm:prSet presAssocID="{0887E447-5905-4B14-8793-EBE004D75EB4}" presName="sibTrans" presStyleLbl="sibTrans2D1" presStyleIdx="7" presStyleCnt="13" custScaleX="26538" custScaleY="26538"/>
      <dgm:spPr/>
    </dgm:pt>
    <dgm:pt modelId="{E5A793F3-3DD2-462D-BDF6-B16D4BE58955}" type="pres">
      <dgm:prSet presAssocID="{59A5B2D5-9EF3-4B63-B2C5-13F4729468DF}" presName="node" presStyleLbl="node1" presStyleIdx="8" presStyleCnt="13" custScaleX="179577" custScaleY="179577">
        <dgm:presLayoutVars>
          <dgm:bulletEnabled val="1"/>
        </dgm:presLayoutVars>
      </dgm:prSet>
      <dgm:spPr/>
    </dgm:pt>
    <dgm:pt modelId="{B46789A5-0067-45F5-B46C-226F38071523}" type="pres">
      <dgm:prSet presAssocID="{59A5B2D5-9EF3-4B63-B2C5-13F4729468DF}" presName="dummy" presStyleCnt="0"/>
      <dgm:spPr/>
    </dgm:pt>
    <dgm:pt modelId="{871EB78B-BA57-4B60-82E3-280DF16FEBF2}" type="pres">
      <dgm:prSet presAssocID="{22DB8232-314E-4B5C-A763-6584E58A019C}" presName="sibTrans" presStyleLbl="sibTrans2D1" presStyleIdx="8" presStyleCnt="13" custScaleX="26538" custScaleY="26538"/>
      <dgm:spPr/>
    </dgm:pt>
    <dgm:pt modelId="{BDCDD207-A9D8-45AA-B474-9D151D522C38}" type="pres">
      <dgm:prSet presAssocID="{D1F88445-6B64-4999-B40A-19724903373A}" presName="node" presStyleLbl="node1" presStyleIdx="9" presStyleCnt="13" custScaleX="179577" custScaleY="179577">
        <dgm:presLayoutVars>
          <dgm:bulletEnabled val="1"/>
        </dgm:presLayoutVars>
      </dgm:prSet>
      <dgm:spPr/>
    </dgm:pt>
    <dgm:pt modelId="{26B9EA93-DE5F-4F5A-8469-50FF148372F0}" type="pres">
      <dgm:prSet presAssocID="{D1F88445-6B64-4999-B40A-19724903373A}" presName="dummy" presStyleCnt="0"/>
      <dgm:spPr/>
    </dgm:pt>
    <dgm:pt modelId="{32BDA4C1-890F-4CAF-911C-282EED211ECA}" type="pres">
      <dgm:prSet presAssocID="{BEE559C6-7E0F-47EE-B5CC-E4C890B25448}" presName="sibTrans" presStyleLbl="sibTrans2D1" presStyleIdx="9" presStyleCnt="13" custScaleX="26538" custScaleY="26538"/>
      <dgm:spPr/>
    </dgm:pt>
    <dgm:pt modelId="{6AA55206-30AF-4861-98AF-E312069CBD7E}" type="pres">
      <dgm:prSet presAssocID="{17376A42-B57F-4444-B5AC-322955D1DD0B}" presName="node" presStyleLbl="node1" presStyleIdx="10" presStyleCnt="13" custScaleX="179577" custScaleY="179577">
        <dgm:presLayoutVars>
          <dgm:bulletEnabled val="1"/>
        </dgm:presLayoutVars>
      </dgm:prSet>
      <dgm:spPr/>
    </dgm:pt>
    <dgm:pt modelId="{49ED4F52-B6C5-4DD8-9EDA-CDAB4046F70C}" type="pres">
      <dgm:prSet presAssocID="{17376A42-B57F-4444-B5AC-322955D1DD0B}" presName="dummy" presStyleCnt="0"/>
      <dgm:spPr/>
    </dgm:pt>
    <dgm:pt modelId="{1575D21E-F8A5-49A2-BFCC-9C2B7798E137}" type="pres">
      <dgm:prSet presAssocID="{BD511C99-7A70-46E1-9E49-A2F2F8240014}" presName="sibTrans" presStyleLbl="sibTrans2D1" presStyleIdx="10" presStyleCnt="13" custScaleX="26538" custScaleY="26538"/>
      <dgm:spPr/>
    </dgm:pt>
    <dgm:pt modelId="{B2DF2B22-79FB-4EA1-B40C-3C2684A98D34}" type="pres">
      <dgm:prSet presAssocID="{729F8ADD-E460-4727-ABDA-6B378F4F806D}" presName="node" presStyleLbl="node1" presStyleIdx="11" presStyleCnt="13" custScaleX="179577" custScaleY="179577">
        <dgm:presLayoutVars>
          <dgm:bulletEnabled val="1"/>
        </dgm:presLayoutVars>
      </dgm:prSet>
      <dgm:spPr/>
    </dgm:pt>
    <dgm:pt modelId="{9FDE77F4-77EB-405C-A308-83480539494C}" type="pres">
      <dgm:prSet presAssocID="{729F8ADD-E460-4727-ABDA-6B378F4F806D}" presName="dummy" presStyleCnt="0"/>
      <dgm:spPr/>
    </dgm:pt>
    <dgm:pt modelId="{68CB2D42-BEAF-4642-803C-DF8C650BAE93}" type="pres">
      <dgm:prSet presAssocID="{F1B9DCB0-4CEC-42D8-AFB5-3E4FCB0E2652}" presName="sibTrans" presStyleLbl="sibTrans2D1" presStyleIdx="11" presStyleCnt="13" custScaleX="26538" custScaleY="26538"/>
      <dgm:spPr/>
    </dgm:pt>
    <dgm:pt modelId="{91C1F459-2C47-4AC5-BC75-3ADF61582868}" type="pres">
      <dgm:prSet presAssocID="{9F40273C-60EB-4A01-8657-349EF4628F07}" presName="node" presStyleLbl="node1" presStyleIdx="12" presStyleCnt="13" custScaleX="179577" custScaleY="179577">
        <dgm:presLayoutVars>
          <dgm:bulletEnabled val="1"/>
        </dgm:presLayoutVars>
      </dgm:prSet>
      <dgm:spPr/>
    </dgm:pt>
    <dgm:pt modelId="{21279E9D-A316-4CE2-BE39-E3403283B916}" type="pres">
      <dgm:prSet presAssocID="{9F40273C-60EB-4A01-8657-349EF4628F07}" presName="dummy" presStyleCnt="0"/>
      <dgm:spPr/>
    </dgm:pt>
    <dgm:pt modelId="{3EFD0865-1C07-4528-8A96-0CB965D6D78F}" type="pres">
      <dgm:prSet presAssocID="{A15B737D-6F4A-44E2-93A0-6F844DB40532}" presName="sibTrans" presStyleLbl="sibTrans2D1" presStyleIdx="12" presStyleCnt="13" custScaleX="26538" custScaleY="26538"/>
      <dgm:spPr/>
    </dgm:pt>
  </dgm:ptLst>
  <dgm:cxnLst>
    <dgm:cxn modelId="{46EC4913-947C-4C4E-8997-C5F39FC471A9}" srcId="{4753D809-FA4A-443B-9668-E7665141555A}" destId="{D1F88445-6B64-4999-B40A-19724903373A}" srcOrd="9" destOrd="0" parTransId="{CCD812B6-6BAF-4AF1-8141-C81B0E5E105E}" sibTransId="{BEE559C6-7E0F-47EE-B5CC-E4C890B25448}"/>
    <dgm:cxn modelId="{187CF513-8DE5-4ABA-978E-2BF2BA9EED12}" type="presOf" srcId="{4C88719D-1C52-419E-A6F7-0547E894CD5F}" destId="{2B305AB7-D33A-478E-B43A-6BE7DF479E2F}" srcOrd="0" destOrd="0" presId="urn:microsoft.com/office/officeart/2005/8/layout/radial6"/>
    <dgm:cxn modelId="{29FB1E17-EE4A-4245-93B4-75467254308E}" type="presOf" srcId="{D1E2F688-6B71-4DDF-A212-3EAAACFCACAD}" destId="{4AC991AD-FAD1-4717-8C82-4179AD81188F}" srcOrd="0" destOrd="0" presId="urn:microsoft.com/office/officeart/2005/8/layout/radial6"/>
    <dgm:cxn modelId="{7119BE1A-D9D0-4F7C-A2A4-DCE44741421F}" type="presOf" srcId="{CC19609A-9CDA-4F51-88B8-2BB9A14328FB}" destId="{B0679C4E-E3D2-44ED-A613-5C09D63D159D}" srcOrd="0" destOrd="0" presId="urn:microsoft.com/office/officeart/2005/8/layout/radial6"/>
    <dgm:cxn modelId="{F615B01B-E751-4BB1-A44C-CDCEB0BEC446}" type="presOf" srcId="{59A5B2D5-9EF3-4B63-B2C5-13F4729468DF}" destId="{E5A793F3-3DD2-462D-BDF6-B16D4BE58955}" srcOrd="0" destOrd="0" presId="urn:microsoft.com/office/officeart/2005/8/layout/radial6"/>
    <dgm:cxn modelId="{6A3D7F1C-D2C6-4CCA-8AB1-24A8B472A2BC}" type="presOf" srcId="{BD511C99-7A70-46E1-9E49-A2F2F8240014}" destId="{1575D21E-F8A5-49A2-BFCC-9C2B7798E137}" srcOrd="0" destOrd="0" presId="urn:microsoft.com/office/officeart/2005/8/layout/radial6"/>
    <dgm:cxn modelId="{D5682B21-6CBA-446B-A5BD-0981F914A2F6}" type="presOf" srcId="{3852B899-1CED-4DAC-8DD7-D4D5C522A3BD}" destId="{D736EE4D-7506-48B8-AC39-7E7FB104D50F}" srcOrd="0" destOrd="0" presId="urn:microsoft.com/office/officeart/2005/8/layout/radial6"/>
    <dgm:cxn modelId="{5CF3A323-9129-48C9-95DC-F61AB32B6B2A}" type="presOf" srcId="{0887E447-5905-4B14-8793-EBE004D75EB4}" destId="{11868531-BA8A-4E13-B79D-1CF3FBC9361A}" srcOrd="0" destOrd="0" presId="urn:microsoft.com/office/officeart/2005/8/layout/radial6"/>
    <dgm:cxn modelId="{A5B12225-AFA0-4AA8-8621-E716030DCBD6}" type="presOf" srcId="{9F40273C-60EB-4A01-8657-349EF4628F07}" destId="{91C1F459-2C47-4AC5-BC75-3ADF61582868}" srcOrd="0" destOrd="0" presId="urn:microsoft.com/office/officeart/2005/8/layout/radial6"/>
    <dgm:cxn modelId="{3BB78D31-90E8-4667-BEEE-4BC46C08AFF3}" type="presOf" srcId="{17376A42-B57F-4444-B5AC-322955D1DD0B}" destId="{6AA55206-30AF-4861-98AF-E312069CBD7E}" srcOrd="0" destOrd="0" presId="urn:microsoft.com/office/officeart/2005/8/layout/radial6"/>
    <dgm:cxn modelId="{01DEA737-02FD-4712-B02B-03C5DD020397}" type="presOf" srcId="{22DB8232-314E-4B5C-A763-6584E58A019C}" destId="{871EB78B-BA57-4B60-82E3-280DF16FEBF2}" srcOrd="0" destOrd="0" presId="urn:microsoft.com/office/officeart/2005/8/layout/radial6"/>
    <dgm:cxn modelId="{10A09B3D-F7B0-4F12-8D5E-6F30404A4777}" type="presOf" srcId="{76E3D72D-3C63-47E8-92A7-5993A5194801}" destId="{302A37A3-726F-49EF-9D5F-D15F0C16C29A}" srcOrd="0" destOrd="0" presId="urn:microsoft.com/office/officeart/2005/8/layout/radial6"/>
    <dgm:cxn modelId="{5C1D503E-26FF-4DEF-9F33-F4CE92025DB0}" srcId="{4753D809-FA4A-443B-9668-E7665141555A}" destId="{729F8ADD-E460-4727-ABDA-6B378F4F806D}" srcOrd="11" destOrd="0" parTransId="{CF429C79-831A-4AED-98D7-90B81CD139C1}" sibTransId="{F1B9DCB0-4CEC-42D8-AFB5-3E4FCB0E2652}"/>
    <dgm:cxn modelId="{391A4C3F-B3B3-4AB2-AF76-0A6DE4018AB4}" type="presOf" srcId="{4753D809-FA4A-443B-9668-E7665141555A}" destId="{0BAA4A22-C81A-47B7-9CA9-6F1F4EFD2490}" srcOrd="0" destOrd="0" presId="urn:microsoft.com/office/officeart/2005/8/layout/radial6"/>
    <dgm:cxn modelId="{01D22140-ABAA-4D46-9EE5-9707404903F3}" srcId="{4753D809-FA4A-443B-9668-E7665141555A}" destId="{14DA614F-EA32-429D-8254-63061CD25B9F}" srcOrd="7" destOrd="0" parTransId="{AA36F4B4-12B6-4AEA-98D0-1C83916C7ADC}" sibTransId="{0887E447-5905-4B14-8793-EBE004D75EB4}"/>
    <dgm:cxn modelId="{7DFE755F-5D1E-4C61-B528-246F7476B133}" srcId="{4753D809-FA4A-443B-9668-E7665141555A}" destId="{CC19609A-9CDA-4F51-88B8-2BB9A14328FB}" srcOrd="0" destOrd="0" parTransId="{8FBA3D36-EF23-4C3F-B63F-2DA12F7A74E2}" sibTransId="{9ABDB4F6-7F86-4F6A-892B-C327C94129DB}"/>
    <dgm:cxn modelId="{97C04D60-542A-4931-B0AF-438DE39FD060}" type="presOf" srcId="{76105F4C-CE88-4A7E-B789-B38906FB790A}" destId="{14F701D5-71CC-4AEA-A30A-CE44BB2D767B}" srcOrd="0" destOrd="0" presId="urn:microsoft.com/office/officeart/2005/8/layout/radial6"/>
    <dgm:cxn modelId="{96C5D042-1FBB-4C20-9729-EC74AD56A0E0}" type="presOf" srcId="{8C98292C-42FC-47FD-90ED-6E4558E05EC5}" destId="{0AF300B7-7C8A-4BE5-86A8-EF437EB2BF83}" srcOrd="0" destOrd="0" presId="urn:microsoft.com/office/officeart/2005/8/layout/radial6"/>
    <dgm:cxn modelId="{715D0E47-88DE-4D5E-AAFF-4BCF8836F217}" type="presOf" srcId="{3AF01DC3-8DF1-4587-8731-C497F8D40080}" destId="{F62701F6-C1AE-46BA-ADA5-8997907E736D}" srcOrd="0" destOrd="0" presId="urn:microsoft.com/office/officeart/2005/8/layout/radial6"/>
    <dgm:cxn modelId="{2189C348-7405-4DA7-89D6-8725FB348FCA}" srcId="{4753D809-FA4A-443B-9668-E7665141555A}" destId="{8C98292C-42FC-47FD-90ED-6E4558E05EC5}" srcOrd="1" destOrd="0" parTransId="{D68279CB-9637-4942-B2CF-35B434876493}" sibTransId="{9F3485A8-885C-413D-8C4A-561E7D529DB0}"/>
    <dgm:cxn modelId="{6E74C96A-45C9-42D7-B79C-4524677486B7}" type="presOf" srcId="{319173F0-6531-4D03-9815-E0474B012BC0}" destId="{1EC98F30-A482-470B-BAF4-3EF56C9B0D4D}" srcOrd="0" destOrd="0" presId="urn:microsoft.com/office/officeart/2005/8/layout/radial6"/>
    <dgm:cxn modelId="{EDAC706B-092C-4AA8-A1F1-5B53CE7B46ED}" srcId="{4753D809-FA4A-443B-9668-E7665141555A}" destId="{319173F0-6531-4D03-9815-E0474B012BC0}" srcOrd="3" destOrd="0" parTransId="{B7DF837F-67BA-4AD2-A487-0BAC91622960}" sibTransId="{DDBFCBA2-1CB5-4BC3-8859-2E5067FF0F3C}"/>
    <dgm:cxn modelId="{589B634E-765B-4C09-AFE2-EC0FD50B4BE8}" type="presOf" srcId="{9F3485A8-885C-413D-8C4A-561E7D529DB0}" destId="{DEB99F88-6152-4981-8494-C736D92FA8CF}" srcOrd="0" destOrd="0" presId="urn:microsoft.com/office/officeart/2005/8/layout/radial6"/>
    <dgm:cxn modelId="{CA446E4E-F2D9-4B23-8C11-50712545F05F}" srcId="{4753D809-FA4A-443B-9668-E7665141555A}" destId="{59A5B2D5-9EF3-4B63-B2C5-13F4729468DF}" srcOrd="8" destOrd="0" parTransId="{EDBEB59E-2BEC-472A-8E6F-6FD4ABAECFA7}" sibTransId="{22DB8232-314E-4B5C-A763-6584E58A019C}"/>
    <dgm:cxn modelId="{850AA877-ED75-4259-BDEF-D73DE32DA157}" srcId="{4753D809-FA4A-443B-9668-E7665141555A}" destId="{17376A42-B57F-4444-B5AC-322955D1DD0B}" srcOrd="10" destOrd="0" parTransId="{27FBB334-D896-4572-9B42-4C8686C18BBC}" sibTransId="{BD511C99-7A70-46E1-9E49-A2F2F8240014}"/>
    <dgm:cxn modelId="{7C2BBB77-DFB4-4974-A297-7630A6D2D605}" srcId="{4C88719D-1C52-419E-A6F7-0547E894CD5F}" destId="{4753D809-FA4A-443B-9668-E7665141555A}" srcOrd="0" destOrd="0" parTransId="{B760145B-7A11-4812-A212-5E8325A7C9AA}" sibTransId="{D3510A48-8E98-4525-B29F-27CF5A8219A1}"/>
    <dgm:cxn modelId="{5443B47E-F1E7-449E-862B-30FB5F7A90CA}" type="presOf" srcId="{729F8ADD-E460-4727-ABDA-6B378F4F806D}" destId="{B2DF2B22-79FB-4EA1-B40C-3C2684A98D34}" srcOrd="0" destOrd="0" presId="urn:microsoft.com/office/officeart/2005/8/layout/radial6"/>
    <dgm:cxn modelId="{9E98A383-5389-4F77-BCD3-EB599C583576}" type="presOf" srcId="{9ABDB4F6-7F86-4F6A-892B-C327C94129DB}" destId="{1984BE30-630A-455F-970D-008EF902B06A}" srcOrd="0" destOrd="0" presId="urn:microsoft.com/office/officeart/2005/8/layout/radial6"/>
    <dgm:cxn modelId="{8985EE8C-E90B-475B-A751-A356F86BA5D8}" type="presOf" srcId="{D1F88445-6B64-4999-B40A-19724903373A}" destId="{BDCDD207-A9D8-45AA-B474-9D151D522C38}" srcOrd="0" destOrd="0" presId="urn:microsoft.com/office/officeart/2005/8/layout/radial6"/>
    <dgm:cxn modelId="{E4399A90-5819-46A5-B277-8DE13D45E22D}" type="presOf" srcId="{BEE559C6-7E0F-47EE-B5CC-E4C890B25448}" destId="{32BDA4C1-890F-4CAF-911C-282EED211ECA}" srcOrd="0" destOrd="0" presId="urn:microsoft.com/office/officeart/2005/8/layout/radial6"/>
    <dgm:cxn modelId="{A217D796-8AE3-4F2B-AD26-D1E7D18B01A4}" type="presOf" srcId="{A15B737D-6F4A-44E2-93A0-6F844DB40532}" destId="{3EFD0865-1C07-4528-8A96-0CB965D6D78F}" srcOrd="0" destOrd="0" presId="urn:microsoft.com/office/officeart/2005/8/layout/radial6"/>
    <dgm:cxn modelId="{BCA0689E-B2BE-41E7-821C-D4C9FC0DBD39}" srcId="{4753D809-FA4A-443B-9668-E7665141555A}" destId="{8757FAC8-1006-4F79-BA97-D350417CC09A}" srcOrd="4" destOrd="0" parTransId="{C65B6418-2FD4-4A4E-ACF8-9B213A888227}" sibTransId="{76E3D72D-3C63-47E8-92A7-5993A5194801}"/>
    <dgm:cxn modelId="{C702E4A8-4696-4327-A18C-41F46B851B04}" type="presOf" srcId="{14DA614F-EA32-429D-8254-63061CD25B9F}" destId="{3FA9FB48-4FF4-4E3C-9F43-835C43442854}" srcOrd="0" destOrd="0" presId="urn:microsoft.com/office/officeart/2005/8/layout/radial6"/>
    <dgm:cxn modelId="{C1D3DCAB-BC05-4FB8-8795-9A9E2C1CB56B}" type="presOf" srcId="{FD5AD514-8AC1-43AC-A8EB-24B9808CDCA2}" destId="{02C180A8-CBFC-4F84-8020-906B11157495}" srcOrd="0" destOrd="0" presId="urn:microsoft.com/office/officeart/2005/8/layout/radial6"/>
    <dgm:cxn modelId="{7A6464B5-5A41-45E5-B5F8-5DF2B77D368B}" type="presOf" srcId="{8757FAC8-1006-4F79-BA97-D350417CC09A}" destId="{BD4595A9-A513-458B-9BC9-693F0D9167D9}" srcOrd="0" destOrd="0" presId="urn:microsoft.com/office/officeart/2005/8/layout/radial6"/>
    <dgm:cxn modelId="{2F76D7C7-CF21-413A-8DB6-78B1BBE1A251}" srcId="{4753D809-FA4A-443B-9668-E7665141555A}" destId="{9F40273C-60EB-4A01-8657-349EF4628F07}" srcOrd="12" destOrd="0" parTransId="{E1DA7273-41C2-4442-82E0-31C17F3BF409}" sibTransId="{A15B737D-6F4A-44E2-93A0-6F844DB40532}"/>
    <dgm:cxn modelId="{3C7ADCC9-69D9-4C5A-9676-51ABE17537D2}" type="presOf" srcId="{F1B9DCB0-4CEC-42D8-AFB5-3E4FCB0E2652}" destId="{68CB2D42-BEAF-4642-803C-DF8C650BAE93}" srcOrd="0" destOrd="0" presId="urn:microsoft.com/office/officeart/2005/8/layout/radial6"/>
    <dgm:cxn modelId="{A8F1ECCC-C9A3-421C-970E-425E81F4DAC9}" srcId="{4753D809-FA4A-443B-9668-E7665141555A}" destId="{D1E2F688-6B71-4DDF-A212-3EAAACFCACAD}" srcOrd="6" destOrd="0" parTransId="{DFD19F3A-4A47-454D-B535-E17EA145938F}" sibTransId="{76105F4C-CE88-4A7E-B789-B38906FB790A}"/>
    <dgm:cxn modelId="{8A699ED5-8BB8-4816-BFFF-D352CB1A6982}" srcId="{4753D809-FA4A-443B-9668-E7665141555A}" destId="{3852B899-1CED-4DAC-8DD7-D4D5C522A3BD}" srcOrd="2" destOrd="0" parTransId="{C2FB6FE7-D6E6-444C-8DF3-2CAB66E5BB08}" sibTransId="{3AF01DC3-8DF1-4587-8731-C497F8D40080}"/>
    <dgm:cxn modelId="{2E056DD9-36BE-4C19-B9C7-66357D88D104}" srcId="{4753D809-FA4A-443B-9668-E7665141555A}" destId="{26C12A9D-5ABE-4A0A-B29B-4099A66BBF4C}" srcOrd="5" destOrd="0" parTransId="{D2B82EBA-7225-4BA8-983F-D0480013C027}" sibTransId="{FD5AD514-8AC1-43AC-A8EB-24B9808CDCA2}"/>
    <dgm:cxn modelId="{FDC390E1-BA29-4146-A13A-B5AA8CC4DFFD}" type="presOf" srcId="{26C12A9D-5ABE-4A0A-B29B-4099A66BBF4C}" destId="{929468B0-381B-4390-AA0D-92818406643A}" srcOrd="0" destOrd="0" presId="urn:microsoft.com/office/officeart/2005/8/layout/radial6"/>
    <dgm:cxn modelId="{1F4951F2-B3F8-4BD5-8237-70CAD1FEFC1B}" type="presOf" srcId="{DDBFCBA2-1CB5-4BC3-8859-2E5067FF0F3C}" destId="{0149299B-544F-47EC-BFF3-1AABBE8B5024}" srcOrd="0" destOrd="0" presId="urn:microsoft.com/office/officeart/2005/8/layout/radial6"/>
    <dgm:cxn modelId="{72A97659-59C5-488B-9DAA-2D1C73D3FEBC}" type="presParOf" srcId="{2B305AB7-D33A-478E-B43A-6BE7DF479E2F}" destId="{0BAA4A22-C81A-47B7-9CA9-6F1F4EFD2490}" srcOrd="0" destOrd="0" presId="urn:microsoft.com/office/officeart/2005/8/layout/radial6"/>
    <dgm:cxn modelId="{523664A7-BE78-4222-9A0E-800DD3C49FFE}" type="presParOf" srcId="{2B305AB7-D33A-478E-B43A-6BE7DF479E2F}" destId="{B0679C4E-E3D2-44ED-A613-5C09D63D159D}" srcOrd="1" destOrd="0" presId="urn:microsoft.com/office/officeart/2005/8/layout/radial6"/>
    <dgm:cxn modelId="{2EDBD215-17CC-4BF2-90D2-09B294A62EE9}" type="presParOf" srcId="{2B305AB7-D33A-478E-B43A-6BE7DF479E2F}" destId="{69AED6A2-9832-4E46-B47A-A38A71472581}" srcOrd="2" destOrd="0" presId="urn:microsoft.com/office/officeart/2005/8/layout/radial6"/>
    <dgm:cxn modelId="{1D7F37F0-9B41-4B5D-A5C1-00884C3F1A46}" type="presParOf" srcId="{2B305AB7-D33A-478E-B43A-6BE7DF479E2F}" destId="{1984BE30-630A-455F-970D-008EF902B06A}" srcOrd="3" destOrd="0" presId="urn:microsoft.com/office/officeart/2005/8/layout/radial6"/>
    <dgm:cxn modelId="{713F7CF1-9C88-48E0-A1FD-DF6817F7D692}" type="presParOf" srcId="{2B305AB7-D33A-478E-B43A-6BE7DF479E2F}" destId="{0AF300B7-7C8A-4BE5-86A8-EF437EB2BF83}" srcOrd="4" destOrd="0" presId="urn:microsoft.com/office/officeart/2005/8/layout/radial6"/>
    <dgm:cxn modelId="{80CE8A08-5498-46FC-89CD-D09861A9411A}" type="presParOf" srcId="{2B305AB7-D33A-478E-B43A-6BE7DF479E2F}" destId="{EB728632-5209-43FA-AC55-E5E9DF096929}" srcOrd="5" destOrd="0" presId="urn:microsoft.com/office/officeart/2005/8/layout/radial6"/>
    <dgm:cxn modelId="{DB2CCF88-8520-471C-A13E-424C74F7F040}" type="presParOf" srcId="{2B305AB7-D33A-478E-B43A-6BE7DF479E2F}" destId="{DEB99F88-6152-4981-8494-C736D92FA8CF}" srcOrd="6" destOrd="0" presId="urn:microsoft.com/office/officeart/2005/8/layout/radial6"/>
    <dgm:cxn modelId="{7D49352F-7F9C-4B5A-A05D-F552C096F789}" type="presParOf" srcId="{2B305AB7-D33A-478E-B43A-6BE7DF479E2F}" destId="{D736EE4D-7506-48B8-AC39-7E7FB104D50F}" srcOrd="7" destOrd="0" presId="urn:microsoft.com/office/officeart/2005/8/layout/radial6"/>
    <dgm:cxn modelId="{87143C1B-5DF6-4833-857D-183F353406E6}" type="presParOf" srcId="{2B305AB7-D33A-478E-B43A-6BE7DF479E2F}" destId="{688FC6E0-8EC9-4550-8B43-CB064434E6F5}" srcOrd="8" destOrd="0" presId="urn:microsoft.com/office/officeart/2005/8/layout/radial6"/>
    <dgm:cxn modelId="{2115BAC8-A829-4605-95BC-41061912A92E}" type="presParOf" srcId="{2B305AB7-D33A-478E-B43A-6BE7DF479E2F}" destId="{F62701F6-C1AE-46BA-ADA5-8997907E736D}" srcOrd="9" destOrd="0" presId="urn:microsoft.com/office/officeart/2005/8/layout/radial6"/>
    <dgm:cxn modelId="{1E281389-C5B8-4BE2-94B2-BED2AD6187EC}" type="presParOf" srcId="{2B305AB7-D33A-478E-B43A-6BE7DF479E2F}" destId="{1EC98F30-A482-470B-BAF4-3EF56C9B0D4D}" srcOrd="10" destOrd="0" presId="urn:microsoft.com/office/officeart/2005/8/layout/radial6"/>
    <dgm:cxn modelId="{AFF4284F-B8F7-429C-AB8C-08F967B20A62}" type="presParOf" srcId="{2B305AB7-D33A-478E-B43A-6BE7DF479E2F}" destId="{F395ED73-DE8C-4961-97EB-B650B4310DDE}" srcOrd="11" destOrd="0" presId="urn:microsoft.com/office/officeart/2005/8/layout/radial6"/>
    <dgm:cxn modelId="{0FBC6A6B-7B21-40D7-8A42-CD32D2DEC345}" type="presParOf" srcId="{2B305AB7-D33A-478E-B43A-6BE7DF479E2F}" destId="{0149299B-544F-47EC-BFF3-1AABBE8B5024}" srcOrd="12" destOrd="0" presId="urn:microsoft.com/office/officeart/2005/8/layout/radial6"/>
    <dgm:cxn modelId="{0C9F9627-9D34-4A0C-BF71-23AFDBD74A9F}" type="presParOf" srcId="{2B305AB7-D33A-478E-B43A-6BE7DF479E2F}" destId="{BD4595A9-A513-458B-9BC9-693F0D9167D9}" srcOrd="13" destOrd="0" presId="urn:microsoft.com/office/officeart/2005/8/layout/radial6"/>
    <dgm:cxn modelId="{6572DB46-3DBE-4AD5-A6C8-B6330E3E0F43}" type="presParOf" srcId="{2B305AB7-D33A-478E-B43A-6BE7DF479E2F}" destId="{58D36C7D-9621-45DF-AF8E-D3FF42C07100}" srcOrd="14" destOrd="0" presId="urn:microsoft.com/office/officeart/2005/8/layout/radial6"/>
    <dgm:cxn modelId="{51364747-EDA3-4FF2-9F42-7747BD023D5D}" type="presParOf" srcId="{2B305AB7-D33A-478E-B43A-6BE7DF479E2F}" destId="{302A37A3-726F-49EF-9D5F-D15F0C16C29A}" srcOrd="15" destOrd="0" presId="urn:microsoft.com/office/officeart/2005/8/layout/radial6"/>
    <dgm:cxn modelId="{A0CDAE4C-1067-47F5-8E2C-1515B357D727}" type="presParOf" srcId="{2B305AB7-D33A-478E-B43A-6BE7DF479E2F}" destId="{929468B0-381B-4390-AA0D-92818406643A}" srcOrd="16" destOrd="0" presId="urn:microsoft.com/office/officeart/2005/8/layout/radial6"/>
    <dgm:cxn modelId="{08770029-A7D7-40F6-9DC5-5FF0AC851ABF}" type="presParOf" srcId="{2B305AB7-D33A-478E-B43A-6BE7DF479E2F}" destId="{4AFB53FF-C103-48A3-AE74-3371CEE08D78}" srcOrd="17" destOrd="0" presId="urn:microsoft.com/office/officeart/2005/8/layout/radial6"/>
    <dgm:cxn modelId="{5F79383E-0740-400C-B788-DA4F857D8E39}" type="presParOf" srcId="{2B305AB7-D33A-478E-B43A-6BE7DF479E2F}" destId="{02C180A8-CBFC-4F84-8020-906B11157495}" srcOrd="18" destOrd="0" presId="urn:microsoft.com/office/officeart/2005/8/layout/radial6"/>
    <dgm:cxn modelId="{51203EC7-999D-4C81-96C7-BB466F3A6410}" type="presParOf" srcId="{2B305AB7-D33A-478E-B43A-6BE7DF479E2F}" destId="{4AC991AD-FAD1-4717-8C82-4179AD81188F}" srcOrd="19" destOrd="0" presId="urn:microsoft.com/office/officeart/2005/8/layout/radial6"/>
    <dgm:cxn modelId="{3CA86F9D-2752-4C2B-9AA3-A4C0C51069A7}" type="presParOf" srcId="{2B305AB7-D33A-478E-B43A-6BE7DF479E2F}" destId="{745774CB-2884-467A-8E26-AA7F71235993}" srcOrd="20" destOrd="0" presId="urn:microsoft.com/office/officeart/2005/8/layout/radial6"/>
    <dgm:cxn modelId="{BAAB62DD-2A58-4BBE-9803-1ED7D8EB578D}" type="presParOf" srcId="{2B305AB7-D33A-478E-B43A-6BE7DF479E2F}" destId="{14F701D5-71CC-4AEA-A30A-CE44BB2D767B}" srcOrd="21" destOrd="0" presId="urn:microsoft.com/office/officeart/2005/8/layout/radial6"/>
    <dgm:cxn modelId="{0103C69B-DA87-43D7-A152-A004F3E95D3A}" type="presParOf" srcId="{2B305AB7-D33A-478E-B43A-6BE7DF479E2F}" destId="{3FA9FB48-4FF4-4E3C-9F43-835C43442854}" srcOrd="22" destOrd="0" presId="urn:microsoft.com/office/officeart/2005/8/layout/radial6"/>
    <dgm:cxn modelId="{EEA8031A-478C-44DA-88DF-BFF48C2A3CE3}" type="presParOf" srcId="{2B305AB7-D33A-478E-B43A-6BE7DF479E2F}" destId="{AEF6314B-E380-4EE4-A732-A0A7173D0F2C}" srcOrd="23" destOrd="0" presId="urn:microsoft.com/office/officeart/2005/8/layout/radial6"/>
    <dgm:cxn modelId="{91E447CB-7A27-4B3F-822D-FEEEDA428120}" type="presParOf" srcId="{2B305AB7-D33A-478E-B43A-6BE7DF479E2F}" destId="{11868531-BA8A-4E13-B79D-1CF3FBC9361A}" srcOrd="24" destOrd="0" presId="urn:microsoft.com/office/officeart/2005/8/layout/radial6"/>
    <dgm:cxn modelId="{8F964849-FF0E-4E6C-8067-75592777F73F}" type="presParOf" srcId="{2B305AB7-D33A-478E-B43A-6BE7DF479E2F}" destId="{E5A793F3-3DD2-462D-BDF6-B16D4BE58955}" srcOrd="25" destOrd="0" presId="urn:microsoft.com/office/officeart/2005/8/layout/radial6"/>
    <dgm:cxn modelId="{1C9F4E60-161D-4622-AB39-2859062B507D}" type="presParOf" srcId="{2B305AB7-D33A-478E-B43A-6BE7DF479E2F}" destId="{B46789A5-0067-45F5-B46C-226F38071523}" srcOrd="26" destOrd="0" presId="urn:microsoft.com/office/officeart/2005/8/layout/radial6"/>
    <dgm:cxn modelId="{42C271CF-9F8B-47A3-9F59-B43CBEC1632D}" type="presParOf" srcId="{2B305AB7-D33A-478E-B43A-6BE7DF479E2F}" destId="{871EB78B-BA57-4B60-82E3-280DF16FEBF2}" srcOrd="27" destOrd="0" presId="urn:microsoft.com/office/officeart/2005/8/layout/radial6"/>
    <dgm:cxn modelId="{07A7F5D1-FF59-4F04-AEA2-7203FF71E035}" type="presParOf" srcId="{2B305AB7-D33A-478E-B43A-6BE7DF479E2F}" destId="{BDCDD207-A9D8-45AA-B474-9D151D522C38}" srcOrd="28" destOrd="0" presId="urn:microsoft.com/office/officeart/2005/8/layout/radial6"/>
    <dgm:cxn modelId="{2A8FC8FF-9B76-4612-B4D8-563CC5C1B634}" type="presParOf" srcId="{2B305AB7-D33A-478E-B43A-6BE7DF479E2F}" destId="{26B9EA93-DE5F-4F5A-8469-50FF148372F0}" srcOrd="29" destOrd="0" presId="urn:microsoft.com/office/officeart/2005/8/layout/radial6"/>
    <dgm:cxn modelId="{5853DF98-2FD0-4C0D-87FC-5536AD9CB9E3}" type="presParOf" srcId="{2B305AB7-D33A-478E-B43A-6BE7DF479E2F}" destId="{32BDA4C1-890F-4CAF-911C-282EED211ECA}" srcOrd="30" destOrd="0" presId="urn:microsoft.com/office/officeart/2005/8/layout/radial6"/>
    <dgm:cxn modelId="{0CBFCF7F-E8FD-4EDD-AF2B-CF371A87C2FA}" type="presParOf" srcId="{2B305AB7-D33A-478E-B43A-6BE7DF479E2F}" destId="{6AA55206-30AF-4861-98AF-E312069CBD7E}" srcOrd="31" destOrd="0" presId="urn:microsoft.com/office/officeart/2005/8/layout/radial6"/>
    <dgm:cxn modelId="{D26F5C95-856A-4C51-8020-0E72CC4274C7}" type="presParOf" srcId="{2B305AB7-D33A-478E-B43A-6BE7DF479E2F}" destId="{49ED4F52-B6C5-4DD8-9EDA-CDAB4046F70C}" srcOrd="32" destOrd="0" presId="urn:microsoft.com/office/officeart/2005/8/layout/radial6"/>
    <dgm:cxn modelId="{2040E1EC-5DFC-4E5D-B512-C23F4AA6D25E}" type="presParOf" srcId="{2B305AB7-D33A-478E-B43A-6BE7DF479E2F}" destId="{1575D21E-F8A5-49A2-BFCC-9C2B7798E137}" srcOrd="33" destOrd="0" presId="urn:microsoft.com/office/officeart/2005/8/layout/radial6"/>
    <dgm:cxn modelId="{5B2F0ABA-EF21-486B-94E8-EC077E6B22FC}" type="presParOf" srcId="{2B305AB7-D33A-478E-B43A-6BE7DF479E2F}" destId="{B2DF2B22-79FB-4EA1-B40C-3C2684A98D34}" srcOrd="34" destOrd="0" presId="urn:microsoft.com/office/officeart/2005/8/layout/radial6"/>
    <dgm:cxn modelId="{A4CADCBD-4EBD-4887-AAAA-D2A7744B08EB}" type="presParOf" srcId="{2B305AB7-D33A-478E-B43A-6BE7DF479E2F}" destId="{9FDE77F4-77EB-405C-A308-83480539494C}" srcOrd="35" destOrd="0" presId="urn:microsoft.com/office/officeart/2005/8/layout/radial6"/>
    <dgm:cxn modelId="{DDB717D2-DEFF-4C12-9978-0383653E476E}" type="presParOf" srcId="{2B305AB7-D33A-478E-B43A-6BE7DF479E2F}" destId="{68CB2D42-BEAF-4642-803C-DF8C650BAE93}" srcOrd="36" destOrd="0" presId="urn:microsoft.com/office/officeart/2005/8/layout/radial6"/>
    <dgm:cxn modelId="{45FC469A-B9C5-4791-A17E-206C0BFC0C79}" type="presParOf" srcId="{2B305AB7-D33A-478E-B43A-6BE7DF479E2F}" destId="{91C1F459-2C47-4AC5-BC75-3ADF61582868}" srcOrd="37" destOrd="0" presId="urn:microsoft.com/office/officeart/2005/8/layout/radial6"/>
    <dgm:cxn modelId="{42BF08D1-449C-4881-84FA-5EAC35C88320}" type="presParOf" srcId="{2B305AB7-D33A-478E-B43A-6BE7DF479E2F}" destId="{21279E9D-A316-4CE2-BE39-E3403283B916}" srcOrd="38" destOrd="0" presId="urn:microsoft.com/office/officeart/2005/8/layout/radial6"/>
    <dgm:cxn modelId="{F74E24C2-19CC-437A-A6E6-D7304EC99C51}" type="presParOf" srcId="{2B305AB7-D33A-478E-B43A-6BE7DF479E2F}" destId="{3EFD0865-1C07-4528-8A96-0CB965D6D78F}" srcOrd="39" destOrd="0" presId="urn:microsoft.com/office/officeart/2005/8/layout/radial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EFD0865-1C07-4528-8A96-0CB965D6D78F}">
      <dsp:nvSpPr>
        <dsp:cNvPr id="0" name=""/>
        <dsp:cNvSpPr/>
      </dsp:nvSpPr>
      <dsp:spPr>
        <a:xfrm>
          <a:off x="2922741" y="1537604"/>
          <a:ext cx="935461" cy="935461"/>
        </a:xfrm>
        <a:prstGeom prst="blockArc">
          <a:avLst>
            <a:gd name="adj1" fmla="val 14538462"/>
            <a:gd name="adj2" fmla="val 16200000"/>
            <a:gd name="adj3" fmla="val 2130"/>
          </a:avLst>
        </a:prstGeom>
        <a:solidFill>
          <a:schemeClr val="accent1">
            <a:lumMod val="40000"/>
            <a:lumOff val="60000"/>
          </a:schemeClr>
        </a:solidFill>
        <a:ln>
          <a:noFill/>
        </a:ln>
        <a:effectLst/>
      </dsp:spPr>
      <dsp:style>
        <a:lnRef idx="0">
          <a:scrgbClr r="0" g="0" b="0"/>
        </a:lnRef>
        <a:fillRef idx="1">
          <a:scrgbClr r="0" g="0" b="0"/>
        </a:fillRef>
        <a:effectRef idx="0">
          <a:scrgbClr r="0" g="0" b="0"/>
        </a:effectRef>
        <a:fontRef idx="minor">
          <a:schemeClr val="lt1"/>
        </a:fontRef>
      </dsp:style>
    </dsp:sp>
    <dsp:sp modelId="{68CB2D42-BEAF-4642-803C-DF8C650BAE93}">
      <dsp:nvSpPr>
        <dsp:cNvPr id="0" name=""/>
        <dsp:cNvSpPr/>
      </dsp:nvSpPr>
      <dsp:spPr>
        <a:xfrm>
          <a:off x="2922741" y="1537604"/>
          <a:ext cx="935461" cy="935461"/>
        </a:xfrm>
        <a:prstGeom prst="blockArc">
          <a:avLst>
            <a:gd name="adj1" fmla="val 12876923"/>
            <a:gd name="adj2" fmla="val 14538462"/>
            <a:gd name="adj3" fmla="val 2130"/>
          </a:avLst>
        </a:prstGeom>
        <a:solidFill>
          <a:schemeClr val="accent1">
            <a:lumMod val="40000"/>
            <a:lumOff val="60000"/>
          </a:schemeClr>
        </a:solidFill>
        <a:ln>
          <a:noFill/>
        </a:ln>
        <a:effectLst/>
      </dsp:spPr>
      <dsp:style>
        <a:lnRef idx="0">
          <a:scrgbClr r="0" g="0" b="0"/>
        </a:lnRef>
        <a:fillRef idx="1">
          <a:scrgbClr r="0" g="0" b="0"/>
        </a:fillRef>
        <a:effectRef idx="0">
          <a:scrgbClr r="0" g="0" b="0"/>
        </a:effectRef>
        <a:fontRef idx="minor">
          <a:schemeClr val="lt1"/>
        </a:fontRef>
      </dsp:style>
    </dsp:sp>
    <dsp:sp modelId="{1575D21E-F8A5-49A2-BFCC-9C2B7798E137}">
      <dsp:nvSpPr>
        <dsp:cNvPr id="0" name=""/>
        <dsp:cNvSpPr/>
      </dsp:nvSpPr>
      <dsp:spPr>
        <a:xfrm>
          <a:off x="2922741" y="1537604"/>
          <a:ext cx="935461" cy="935461"/>
        </a:xfrm>
        <a:prstGeom prst="blockArc">
          <a:avLst>
            <a:gd name="adj1" fmla="val 11215385"/>
            <a:gd name="adj2" fmla="val 12876923"/>
            <a:gd name="adj3" fmla="val 2130"/>
          </a:avLst>
        </a:prstGeom>
        <a:solidFill>
          <a:schemeClr val="accent1">
            <a:lumMod val="40000"/>
            <a:lumOff val="60000"/>
          </a:schemeClr>
        </a:solidFill>
        <a:ln>
          <a:noFill/>
        </a:ln>
        <a:effectLst/>
      </dsp:spPr>
      <dsp:style>
        <a:lnRef idx="0">
          <a:scrgbClr r="0" g="0" b="0"/>
        </a:lnRef>
        <a:fillRef idx="1">
          <a:scrgbClr r="0" g="0" b="0"/>
        </a:fillRef>
        <a:effectRef idx="0">
          <a:scrgbClr r="0" g="0" b="0"/>
        </a:effectRef>
        <a:fontRef idx="minor">
          <a:schemeClr val="lt1"/>
        </a:fontRef>
      </dsp:style>
    </dsp:sp>
    <dsp:sp modelId="{32BDA4C1-890F-4CAF-911C-282EED211ECA}">
      <dsp:nvSpPr>
        <dsp:cNvPr id="0" name=""/>
        <dsp:cNvSpPr/>
      </dsp:nvSpPr>
      <dsp:spPr>
        <a:xfrm>
          <a:off x="2922741" y="1537604"/>
          <a:ext cx="935461" cy="935461"/>
        </a:xfrm>
        <a:prstGeom prst="blockArc">
          <a:avLst>
            <a:gd name="adj1" fmla="val 9553846"/>
            <a:gd name="adj2" fmla="val 11215385"/>
            <a:gd name="adj3" fmla="val 2130"/>
          </a:avLst>
        </a:prstGeom>
        <a:solidFill>
          <a:schemeClr val="accent1">
            <a:lumMod val="40000"/>
            <a:lumOff val="60000"/>
          </a:schemeClr>
        </a:solidFill>
        <a:ln>
          <a:noFill/>
        </a:ln>
        <a:effectLst/>
      </dsp:spPr>
      <dsp:style>
        <a:lnRef idx="0">
          <a:scrgbClr r="0" g="0" b="0"/>
        </a:lnRef>
        <a:fillRef idx="1">
          <a:scrgbClr r="0" g="0" b="0"/>
        </a:fillRef>
        <a:effectRef idx="0">
          <a:scrgbClr r="0" g="0" b="0"/>
        </a:effectRef>
        <a:fontRef idx="minor">
          <a:schemeClr val="lt1"/>
        </a:fontRef>
      </dsp:style>
    </dsp:sp>
    <dsp:sp modelId="{871EB78B-BA57-4B60-82E3-280DF16FEBF2}">
      <dsp:nvSpPr>
        <dsp:cNvPr id="0" name=""/>
        <dsp:cNvSpPr/>
      </dsp:nvSpPr>
      <dsp:spPr>
        <a:xfrm>
          <a:off x="2922741" y="1537604"/>
          <a:ext cx="935461" cy="935461"/>
        </a:xfrm>
        <a:prstGeom prst="blockArc">
          <a:avLst>
            <a:gd name="adj1" fmla="val 7892308"/>
            <a:gd name="adj2" fmla="val 9553846"/>
            <a:gd name="adj3" fmla="val 2130"/>
          </a:avLst>
        </a:prstGeom>
        <a:solidFill>
          <a:schemeClr val="accent1">
            <a:lumMod val="40000"/>
            <a:lumOff val="60000"/>
          </a:schemeClr>
        </a:solidFill>
        <a:ln>
          <a:noFill/>
        </a:ln>
        <a:effectLst/>
      </dsp:spPr>
      <dsp:style>
        <a:lnRef idx="0">
          <a:scrgbClr r="0" g="0" b="0"/>
        </a:lnRef>
        <a:fillRef idx="1">
          <a:scrgbClr r="0" g="0" b="0"/>
        </a:fillRef>
        <a:effectRef idx="0">
          <a:scrgbClr r="0" g="0" b="0"/>
        </a:effectRef>
        <a:fontRef idx="minor">
          <a:schemeClr val="lt1"/>
        </a:fontRef>
      </dsp:style>
    </dsp:sp>
    <dsp:sp modelId="{11868531-BA8A-4E13-B79D-1CF3FBC9361A}">
      <dsp:nvSpPr>
        <dsp:cNvPr id="0" name=""/>
        <dsp:cNvSpPr/>
      </dsp:nvSpPr>
      <dsp:spPr>
        <a:xfrm>
          <a:off x="2922741" y="1537604"/>
          <a:ext cx="935461" cy="935461"/>
        </a:xfrm>
        <a:prstGeom prst="blockArc">
          <a:avLst>
            <a:gd name="adj1" fmla="val 6230769"/>
            <a:gd name="adj2" fmla="val 7892308"/>
            <a:gd name="adj3" fmla="val 2130"/>
          </a:avLst>
        </a:prstGeom>
        <a:solidFill>
          <a:schemeClr val="accent1">
            <a:lumMod val="40000"/>
            <a:lumOff val="60000"/>
          </a:schemeClr>
        </a:solidFill>
        <a:ln>
          <a:noFill/>
        </a:ln>
        <a:effectLst/>
      </dsp:spPr>
      <dsp:style>
        <a:lnRef idx="0">
          <a:scrgbClr r="0" g="0" b="0"/>
        </a:lnRef>
        <a:fillRef idx="1">
          <a:scrgbClr r="0" g="0" b="0"/>
        </a:fillRef>
        <a:effectRef idx="0">
          <a:scrgbClr r="0" g="0" b="0"/>
        </a:effectRef>
        <a:fontRef idx="minor">
          <a:schemeClr val="lt1"/>
        </a:fontRef>
      </dsp:style>
    </dsp:sp>
    <dsp:sp modelId="{14F701D5-71CC-4AEA-A30A-CE44BB2D767B}">
      <dsp:nvSpPr>
        <dsp:cNvPr id="0" name=""/>
        <dsp:cNvSpPr/>
      </dsp:nvSpPr>
      <dsp:spPr>
        <a:xfrm>
          <a:off x="2922741" y="1537604"/>
          <a:ext cx="935461" cy="935461"/>
        </a:xfrm>
        <a:prstGeom prst="blockArc">
          <a:avLst>
            <a:gd name="adj1" fmla="val 4569231"/>
            <a:gd name="adj2" fmla="val 6230769"/>
            <a:gd name="adj3" fmla="val 2130"/>
          </a:avLst>
        </a:prstGeom>
        <a:solidFill>
          <a:schemeClr val="accent1">
            <a:lumMod val="40000"/>
            <a:lumOff val="60000"/>
          </a:schemeClr>
        </a:solidFill>
        <a:ln>
          <a:noFill/>
        </a:ln>
        <a:effectLst/>
      </dsp:spPr>
      <dsp:style>
        <a:lnRef idx="0">
          <a:scrgbClr r="0" g="0" b="0"/>
        </a:lnRef>
        <a:fillRef idx="1">
          <a:scrgbClr r="0" g="0" b="0"/>
        </a:fillRef>
        <a:effectRef idx="0">
          <a:scrgbClr r="0" g="0" b="0"/>
        </a:effectRef>
        <a:fontRef idx="minor">
          <a:schemeClr val="lt1"/>
        </a:fontRef>
      </dsp:style>
    </dsp:sp>
    <dsp:sp modelId="{02C180A8-CBFC-4F84-8020-906B11157495}">
      <dsp:nvSpPr>
        <dsp:cNvPr id="0" name=""/>
        <dsp:cNvSpPr/>
      </dsp:nvSpPr>
      <dsp:spPr>
        <a:xfrm>
          <a:off x="2922741" y="1537604"/>
          <a:ext cx="935461" cy="935461"/>
        </a:xfrm>
        <a:prstGeom prst="blockArc">
          <a:avLst>
            <a:gd name="adj1" fmla="val 2907692"/>
            <a:gd name="adj2" fmla="val 4569231"/>
            <a:gd name="adj3" fmla="val 2130"/>
          </a:avLst>
        </a:prstGeom>
        <a:solidFill>
          <a:schemeClr val="accent1">
            <a:lumMod val="40000"/>
            <a:lumOff val="60000"/>
          </a:schemeClr>
        </a:solidFill>
        <a:ln>
          <a:noFill/>
        </a:ln>
        <a:effectLst/>
      </dsp:spPr>
      <dsp:style>
        <a:lnRef idx="0">
          <a:scrgbClr r="0" g="0" b="0"/>
        </a:lnRef>
        <a:fillRef idx="1">
          <a:scrgbClr r="0" g="0" b="0"/>
        </a:fillRef>
        <a:effectRef idx="0">
          <a:scrgbClr r="0" g="0" b="0"/>
        </a:effectRef>
        <a:fontRef idx="minor">
          <a:schemeClr val="lt1"/>
        </a:fontRef>
      </dsp:style>
    </dsp:sp>
    <dsp:sp modelId="{302A37A3-726F-49EF-9D5F-D15F0C16C29A}">
      <dsp:nvSpPr>
        <dsp:cNvPr id="0" name=""/>
        <dsp:cNvSpPr/>
      </dsp:nvSpPr>
      <dsp:spPr>
        <a:xfrm>
          <a:off x="2922741" y="1537604"/>
          <a:ext cx="935461" cy="935461"/>
        </a:xfrm>
        <a:prstGeom prst="blockArc">
          <a:avLst>
            <a:gd name="adj1" fmla="val 1246154"/>
            <a:gd name="adj2" fmla="val 2907692"/>
            <a:gd name="adj3" fmla="val 2130"/>
          </a:avLst>
        </a:prstGeom>
        <a:solidFill>
          <a:schemeClr val="accent1">
            <a:lumMod val="40000"/>
            <a:lumOff val="60000"/>
          </a:schemeClr>
        </a:solidFill>
        <a:ln>
          <a:noFill/>
        </a:ln>
        <a:effectLst/>
      </dsp:spPr>
      <dsp:style>
        <a:lnRef idx="0">
          <a:scrgbClr r="0" g="0" b="0"/>
        </a:lnRef>
        <a:fillRef idx="1">
          <a:scrgbClr r="0" g="0" b="0"/>
        </a:fillRef>
        <a:effectRef idx="0">
          <a:scrgbClr r="0" g="0" b="0"/>
        </a:effectRef>
        <a:fontRef idx="minor">
          <a:schemeClr val="lt1"/>
        </a:fontRef>
      </dsp:style>
    </dsp:sp>
    <dsp:sp modelId="{0149299B-544F-47EC-BFF3-1AABBE8B5024}">
      <dsp:nvSpPr>
        <dsp:cNvPr id="0" name=""/>
        <dsp:cNvSpPr/>
      </dsp:nvSpPr>
      <dsp:spPr>
        <a:xfrm>
          <a:off x="2922741" y="1537604"/>
          <a:ext cx="935461" cy="935461"/>
        </a:xfrm>
        <a:prstGeom prst="blockArc">
          <a:avLst>
            <a:gd name="adj1" fmla="val 21184615"/>
            <a:gd name="adj2" fmla="val 1246154"/>
            <a:gd name="adj3" fmla="val 2130"/>
          </a:avLst>
        </a:prstGeom>
        <a:solidFill>
          <a:schemeClr val="accent1">
            <a:lumMod val="40000"/>
            <a:lumOff val="60000"/>
          </a:schemeClr>
        </a:solidFill>
        <a:ln>
          <a:noFill/>
        </a:ln>
        <a:effectLst/>
      </dsp:spPr>
      <dsp:style>
        <a:lnRef idx="0">
          <a:scrgbClr r="0" g="0" b="0"/>
        </a:lnRef>
        <a:fillRef idx="1">
          <a:scrgbClr r="0" g="0" b="0"/>
        </a:fillRef>
        <a:effectRef idx="0">
          <a:scrgbClr r="0" g="0" b="0"/>
        </a:effectRef>
        <a:fontRef idx="minor">
          <a:schemeClr val="lt1"/>
        </a:fontRef>
      </dsp:style>
    </dsp:sp>
    <dsp:sp modelId="{F62701F6-C1AE-46BA-ADA5-8997907E736D}">
      <dsp:nvSpPr>
        <dsp:cNvPr id="0" name=""/>
        <dsp:cNvSpPr/>
      </dsp:nvSpPr>
      <dsp:spPr>
        <a:xfrm>
          <a:off x="2922741" y="1537604"/>
          <a:ext cx="935461" cy="935461"/>
        </a:xfrm>
        <a:prstGeom prst="blockArc">
          <a:avLst>
            <a:gd name="adj1" fmla="val 19523077"/>
            <a:gd name="adj2" fmla="val 21184615"/>
            <a:gd name="adj3" fmla="val 2130"/>
          </a:avLst>
        </a:prstGeom>
        <a:solidFill>
          <a:schemeClr val="accent1">
            <a:lumMod val="40000"/>
            <a:lumOff val="60000"/>
          </a:schemeClr>
        </a:solidFill>
        <a:ln>
          <a:noFill/>
        </a:ln>
        <a:effectLst/>
      </dsp:spPr>
      <dsp:style>
        <a:lnRef idx="0">
          <a:scrgbClr r="0" g="0" b="0"/>
        </a:lnRef>
        <a:fillRef idx="1">
          <a:scrgbClr r="0" g="0" b="0"/>
        </a:fillRef>
        <a:effectRef idx="0">
          <a:scrgbClr r="0" g="0" b="0"/>
        </a:effectRef>
        <a:fontRef idx="minor">
          <a:schemeClr val="lt1"/>
        </a:fontRef>
      </dsp:style>
    </dsp:sp>
    <dsp:sp modelId="{DEB99F88-6152-4981-8494-C736D92FA8CF}">
      <dsp:nvSpPr>
        <dsp:cNvPr id="0" name=""/>
        <dsp:cNvSpPr/>
      </dsp:nvSpPr>
      <dsp:spPr>
        <a:xfrm>
          <a:off x="2922741" y="1537604"/>
          <a:ext cx="935461" cy="935461"/>
        </a:xfrm>
        <a:prstGeom prst="blockArc">
          <a:avLst>
            <a:gd name="adj1" fmla="val 17861538"/>
            <a:gd name="adj2" fmla="val 19523077"/>
            <a:gd name="adj3" fmla="val 2130"/>
          </a:avLst>
        </a:prstGeom>
        <a:solidFill>
          <a:schemeClr val="accent1">
            <a:lumMod val="40000"/>
            <a:lumOff val="60000"/>
          </a:schemeClr>
        </a:solidFill>
        <a:ln>
          <a:noFill/>
        </a:ln>
        <a:effectLst/>
      </dsp:spPr>
      <dsp:style>
        <a:lnRef idx="0">
          <a:scrgbClr r="0" g="0" b="0"/>
        </a:lnRef>
        <a:fillRef idx="1">
          <a:scrgbClr r="0" g="0" b="0"/>
        </a:fillRef>
        <a:effectRef idx="0">
          <a:scrgbClr r="0" g="0" b="0"/>
        </a:effectRef>
        <a:fontRef idx="minor">
          <a:schemeClr val="lt1"/>
        </a:fontRef>
      </dsp:style>
    </dsp:sp>
    <dsp:sp modelId="{1984BE30-630A-455F-970D-008EF902B06A}">
      <dsp:nvSpPr>
        <dsp:cNvPr id="0" name=""/>
        <dsp:cNvSpPr/>
      </dsp:nvSpPr>
      <dsp:spPr>
        <a:xfrm>
          <a:off x="2922741" y="1537604"/>
          <a:ext cx="935461" cy="935461"/>
        </a:xfrm>
        <a:prstGeom prst="blockArc">
          <a:avLst>
            <a:gd name="adj1" fmla="val 16200000"/>
            <a:gd name="adj2" fmla="val 17861538"/>
            <a:gd name="adj3" fmla="val 2130"/>
          </a:avLst>
        </a:prstGeom>
        <a:solidFill>
          <a:schemeClr val="accent1">
            <a:lumMod val="40000"/>
            <a:lumOff val="60000"/>
          </a:schemeClr>
        </a:solidFill>
        <a:ln>
          <a:noFill/>
        </a:ln>
        <a:effectLst/>
      </dsp:spPr>
      <dsp:style>
        <a:lnRef idx="0">
          <a:scrgbClr r="0" g="0" b="0"/>
        </a:lnRef>
        <a:fillRef idx="1">
          <a:scrgbClr r="0" g="0" b="0"/>
        </a:fillRef>
        <a:effectRef idx="0">
          <a:scrgbClr r="0" g="0" b="0"/>
        </a:effectRef>
        <a:fontRef idx="minor">
          <a:schemeClr val="lt1"/>
        </a:fontRef>
      </dsp:style>
    </dsp:sp>
    <dsp:sp modelId="{0BAA4A22-C81A-47B7-9CA9-6F1F4EFD2490}">
      <dsp:nvSpPr>
        <dsp:cNvPr id="0" name=""/>
        <dsp:cNvSpPr/>
      </dsp:nvSpPr>
      <dsp:spPr>
        <a:xfrm>
          <a:off x="2387119" y="1001981"/>
          <a:ext cx="2006706" cy="2006706"/>
        </a:xfrm>
        <a:prstGeom prst="ellipse">
          <a:avLst/>
        </a:prstGeom>
        <a:solidFill>
          <a:schemeClr val="accent1">
            <a:lumMod val="40000"/>
            <a:lumOff val="6000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GB" sz="2000" b="1" kern="1200" dirty="0">
              <a:solidFill>
                <a:schemeClr val="accent1">
                  <a:lumMod val="50000"/>
                </a:schemeClr>
              </a:solidFill>
              <a:effectLst>
                <a:outerShdw blurRad="50800" dist="38100" dir="2700000" algn="tl" rotWithShape="0">
                  <a:prstClr val="black">
                    <a:alpha val="40000"/>
                  </a:prstClr>
                </a:outerShdw>
              </a:effectLst>
            </a:rPr>
            <a:t>Key</a:t>
          </a:r>
          <a:r>
            <a:rPr lang="en-GB" sz="2000" b="0" kern="1200" dirty="0">
              <a:solidFill>
                <a:schemeClr val="accent1">
                  <a:lumMod val="50000"/>
                </a:schemeClr>
              </a:solidFill>
              <a:effectLst>
                <a:outerShdw blurRad="50800" dist="38100" dir="2700000" algn="tl" rotWithShape="0">
                  <a:prstClr val="black">
                    <a:alpha val="40000"/>
                  </a:prstClr>
                </a:outerShdw>
              </a:effectLst>
            </a:rPr>
            <a:t> </a:t>
          </a:r>
          <a:r>
            <a:rPr lang="en-GB" sz="2000" b="1" kern="1200" dirty="0">
              <a:solidFill>
                <a:schemeClr val="accent1">
                  <a:lumMod val="50000"/>
                </a:schemeClr>
              </a:solidFill>
              <a:effectLst>
                <a:outerShdw blurRad="50800" dist="38100" dir="2700000" algn="tl" rotWithShape="0">
                  <a:prstClr val="black">
                    <a:alpha val="40000"/>
                  </a:prstClr>
                </a:outerShdw>
              </a:effectLst>
            </a:rPr>
            <a:t>Components of HPW</a:t>
          </a:r>
        </a:p>
      </dsp:txBody>
      <dsp:txXfrm>
        <a:off x="2680994" y="1295856"/>
        <a:ext cx="1418956" cy="1418956"/>
      </dsp:txXfrm>
    </dsp:sp>
    <dsp:sp modelId="{B0679C4E-E3D2-44ED-A613-5C09D63D159D}">
      <dsp:nvSpPr>
        <dsp:cNvPr id="0" name=""/>
        <dsp:cNvSpPr/>
      </dsp:nvSpPr>
      <dsp:spPr>
        <a:xfrm>
          <a:off x="2922240" y="-206618"/>
          <a:ext cx="936464" cy="936464"/>
        </a:xfrm>
        <a:prstGeom prst="ellipse">
          <a:avLst/>
        </a:prstGeom>
        <a:solidFill>
          <a:schemeClr val="accent1">
            <a:lumMod val="40000"/>
            <a:lumOff val="6000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355600">
            <a:lnSpc>
              <a:spcPct val="90000"/>
            </a:lnSpc>
            <a:spcBef>
              <a:spcPct val="0"/>
            </a:spcBef>
            <a:spcAft>
              <a:spcPct val="35000"/>
            </a:spcAft>
            <a:buFont typeface="Wingdings" panose="05000000000000000000" pitchFamily="2" charset="2"/>
            <a:buNone/>
          </a:pPr>
          <a:r>
            <a:rPr lang="en-GB" sz="800" b="0" kern="1200">
              <a:solidFill>
                <a:schemeClr val="accent1">
                  <a:lumMod val="50000"/>
                </a:schemeClr>
              </a:solidFill>
              <a:effectLst>
                <a:outerShdw blurRad="50800" dist="38100" dir="2700000" algn="tl" rotWithShape="0">
                  <a:prstClr val="black">
                    <a:alpha val="40000"/>
                  </a:prstClr>
                </a:outerShdw>
              </a:effectLst>
            </a:rPr>
            <a:t>Rigorous and sophisticated recruitment and selection</a:t>
          </a:r>
        </a:p>
      </dsp:txBody>
      <dsp:txXfrm>
        <a:off x="3059382" y="-69476"/>
        <a:ext cx="662180" cy="662180"/>
      </dsp:txXfrm>
    </dsp:sp>
    <dsp:sp modelId="{0AF300B7-7C8A-4BE5-86A8-EF437EB2BF83}">
      <dsp:nvSpPr>
        <dsp:cNvPr id="0" name=""/>
        <dsp:cNvSpPr/>
      </dsp:nvSpPr>
      <dsp:spPr>
        <a:xfrm>
          <a:off x="3732587" y="-6885"/>
          <a:ext cx="936464" cy="936464"/>
        </a:xfrm>
        <a:prstGeom prst="ellipse">
          <a:avLst/>
        </a:prstGeom>
        <a:solidFill>
          <a:schemeClr val="accent1">
            <a:lumMod val="40000"/>
            <a:lumOff val="6000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355600">
            <a:lnSpc>
              <a:spcPct val="90000"/>
            </a:lnSpc>
            <a:spcBef>
              <a:spcPct val="0"/>
            </a:spcBef>
            <a:spcAft>
              <a:spcPct val="35000"/>
            </a:spcAft>
            <a:buFont typeface="Wingdings" panose="05000000000000000000" pitchFamily="2" charset="2"/>
            <a:buNone/>
          </a:pPr>
          <a:r>
            <a:rPr lang="en-GB" sz="800" b="0" kern="1200">
              <a:solidFill>
                <a:schemeClr val="accent1">
                  <a:lumMod val="50000"/>
                </a:schemeClr>
              </a:solidFill>
              <a:effectLst>
                <a:outerShdw blurRad="50800" dist="38100" dir="2700000" algn="tl" rotWithShape="0">
                  <a:prstClr val="black">
                    <a:alpha val="40000"/>
                  </a:prstClr>
                </a:outerShdw>
              </a:effectLst>
            </a:rPr>
            <a:t>High levels of investment in training and development</a:t>
          </a:r>
        </a:p>
      </dsp:txBody>
      <dsp:txXfrm>
        <a:off x="3869729" y="130257"/>
        <a:ext cx="662180" cy="662180"/>
      </dsp:txXfrm>
    </dsp:sp>
    <dsp:sp modelId="{D736EE4D-7506-48B8-AC39-7E7FB104D50F}">
      <dsp:nvSpPr>
        <dsp:cNvPr id="0" name=""/>
        <dsp:cNvSpPr/>
      </dsp:nvSpPr>
      <dsp:spPr>
        <a:xfrm>
          <a:off x="4357293" y="546556"/>
          <a:ext cx="936464" cy="936464"/>
        </a:xfrm>
        <a:prstGeom prst="ellipse">
          <a:avLst/>
        </a:prstGeom>
        <a:solidFill>
          <a:schemeClr val="accent1">
            <a:lumMod val="40000"/>
            <a:lumOff val="6000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355600">
            <a:lnSpc>
              <a:spcPct val="90000"/>
            </a:lnSpc>
            <a:spcBef>
              <a:spcPct val="0"/>
            </a:spcBef>
            <a:spcAft>
              <a:spcPct val="35000"/>
            </a:spcAft>
            <a:buFont typeface="Wingdings" panose="05000000000000000000" pitchFamily="2" charset="2"/>
            <a:buNone/>
          </a:pPr>
          <a:r>
            <a:rPr lang="en-GB" sz="800" b="0" kern="1200">
              <a:solidFill>
                <a:schemeClr val="accent1">
                  <a:lumMod val="50000"/>
                </a:schemeClr>
              </a:solidFill>
              <a:effectLst>
                <a:outerShdw blurRad="50800" dist="38100" dir="2700000" algn="tl" rotWithShape="0">
                  <a:prstClr val="black">
                    <a:alpha val="40000"/>
                  </a:prstClr>
                </a:outerShdw>
              </a:effectLst>
            </a:rPr>
            <a:t>Relatively high levels of pay driven by performance</a:t>
          </a:r>
        </a:p>
      </dsp:txBody>
      <dsp:txXfrm>
        <a:off x="4494435" y="683698"/>
        <a:ext cx="662180" cy="662180"/>
      </dsp:txXfrm>
    </dsp:sp>
    <dsp:sp modelId="{1EC98F30-A482-470B-BAF4-3EF56C9B0D4D}">
      <dsp:nvSpPr>
        <dsp:cNvPr id="0" name=""/>
        <dsp:cNvSpPr/>
      </dsp:nvSpPr>
      <dsp:spPr>
        <a:xfrm>
          <a:off x="4653246" y="1326919"/>
          <a:ext cx="936464" cy="936464"/>
        </a:xfrm>
        <a:prstGeom prst="ellipse">
          <a:avLst/>
        </a:prstGeom>
        <a:solidFill>
          <a:schemeClr val="accent1">
            <a:lumMod val="40000"/>
            <a:lumOff val="6000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355600">
            <a:lnSpc>
              <a:spcPct val="90000"/>
            </a:lnSpc>
            <a:spcBef>
              <a:spcPct val="0"/>
            </a:spcBef>
            <a:spcAft>
              <a:spcPct val="35000"/>
            </a:spcAft>
            <a:buFont typeface="Wingdings" panose="05000000000000000000" pitchFamily="2" charset="2"/>
            <a:buNone/>
          </a:pPr>
          <a:r>
            <a:rPr lang="en-GB" sz="800" b="0" kern="1200">
              <a:solidFill>
                <a:schemeClr val="accent1">
                  <a:lumMod val="50000"/>
                </a:schemeClr>
              </a:solidFill>
              <a:effectLst>
                <a:outerShdw blurRad="50800" dist="38100" dir="2700000" algn="tl" rotWithShape="0">
                  <a:prstClr val="black">
                    <a:alpha val="40000"/>
                  </a:prstClr>
                </a:outerShdw>
              </a:effectLst>
            </a:rPr>
            <a:t>Internal promotion systems based on merit</a:t>
          </a:r>
        </a:p>
      </dsp:txBody>
      <dsp:txXfrm>
        <a:off x="4790388" y="1464061"/>
        <a:ext cx="662180" cy="662180"/>
      </dsp:txXfrm>
    </dsp:sp>
    <dsp:sp modelId="{BD4595A9-A513-458B-9BC9-693F0D9167D9}">
      <dsp:nvSpPr>
        <dsp:cNvPr id="0" name=""/>
        <dsp:cNvSpPr/>
      </dsp:nvSpPr>
      <dsp:spPr>
        <a:xfrm>
          <a:off x="4552646" y="2155433"/>
          <a:ext cx="936464" cy="936464"/>
        </a:xfrm>
        <a:prstGeom prst="ellipse">
          <a:avLst/>
        </a:prstGeom>
        <a:solidFill>
          <a:schemeClr val="accent1">
            <a:lumMod val="40000"/>
            <a:lumOff val="6000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355600">
            <a:lnSpc>
              <a:spcPct val="90000"/>
            </a:lnSpc>
            <a:spcBef>
              <a:spcPct val="0"/>
            </a:spcBef>
            <a:spcAft>
              <a:spcPct val="35000"/>
            </a:spcAft>
            <a:buFont typeface="Wingdings" panose="05000000000000000000" pitchFamily="2" charset="2"/>
            <a:buNone/>
          </a:pPr>
          <a:r>
            <a:rPr lang="en-GB" sz="800" b="0" kern="1200" dirty="0">
              <a:solidFill>
                <a:schemeClr val="accent1">
                  <a:lumMod val="50000"/>
                </a:schemeClr>
              </a:solidFill>
              <a:effectLst>
                <a:outerShdw blurRad="50800" dist="38100" dir="2700000" algn="tl" rotWithShape="0">
                  <a:prstClr val="black">
                    <a:alpha val="40000"/>
                  </a:prstClr>
                </a:outerShdw>
              </a:effectLst>
            </a:rPr>
            <a:t>Team-based approaches to work</a:t>
          </a:r>
        </a:p>
      </dsp:txBody>
      <dsp:txXfrm>
        <a:off x="4689788" y="2292575"/>
        <a:ext cx="662180" cy="662180"/>
      </dsp:txXfrm>
    </dsp:sp>
    <dsp:sp modelId="{929468B0-381B-4390-AA0D-92818406643A}">
      <dsp:nvSpPr>
        <dsp:cNvPr id="0" name=""/>
        <dsp:cNvSpPr/>
      </dsp:nvSpPr>
      <dsp:spPr>
        <a:xfrm>
          <a:off x="4078540" y="2842295"/>
          <a:ext cx="936464" cy="936464"/>
        </a:xfrm>
        <a:prstGeom prst="ellipse">
          <a:avLst/>
        </a:prstGeom>
        <a:solidFill>
          <a:schemeClr val="accent1">
            <a:lumMod val="40000"/>
            <a:lumOff val="6000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355600">
            <a:lnSpc>
              <a:spcPct val="90000"/>
            </a:lnSpc>
            <a:spcBef>
              <a:spcPct val="0"/>
            </a:spcBef>
            <a:spcAft>
              <a:spcPct val="35000"/>
            </a:spcAft>
            <a:buFont typeface="Wingdings" panose="05000000000000000000" pitchFamily="2" charset="2"/>
            <a:buNone/>
          </a:pPr>
          <a:r>
            <a:rPr lang="en-GB" sz="800" b="0" kern="1200">
              <a:solidFill>
                <a:schemeClr val="accent1">
                  <a:lumMod val="50000"/>
                </a:schemeClr>
              </a:solidFill>
              <a:effectLst>
                <a:outerShdw blurRad="50800" dist="38100" dir="2700000" algn="tl" rotWithShape="0">
                  <a:prstClr val="black">
                    <a:alpha val="40000"/>
                  </a:prstClr>
                </a:outerShdw>
              </a:effectLst>
            </a:rPr>
            <a:t>Information sharing</a:t>
          </a:r>
        </a:p>
      </dsp:txBody>
      <dsp:txXfrm>
        <a:off x="4215682" y="2979437"/>
        <a:ext cx="662180" cy="662180"/>
      </dsp:txXfrm>
    </dsp:sp>
    <dsp:sp modelId="{4AC991AD-FAD1-4717-8C82-4179AD81188F}">
      <dsp:nvSpPr>
        <dsp:cNvPr id="0" name=""/>
        <dsp:cNvSpPr/>
      </dsp:nvSpPr>
      <dsp:spPr>
        <a:xfrm>
          <a:off x="3339539" y="3230153"/>
          <a:ext cx="936464" cy="936464"/>
        </a:xfrm>
        <a:prstGeom prst="ellipse">
          <a:avLst/>
        </a:prstGeom>
        <a:solidFill>
          <a:schemeClr val="accent1">
            <a:lumMod val="40000"/>
            <a:lumOff val="6000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355600">
            <a:lnSpc>
              <a:spcPct val="90000"/>
            </a:lnSpc>
            <a:spcBef>
              <a:spcPct val="0"/>
            </a:spcBef>
            <a:spcAft>
              <a:spcPct val="35000"/>
            </a:spcAft>
            <a:buFont typeface="Wingdings" panose="05000000000000000000" pitchFamily="2" charset="2"/>
            <a:buNone/>
          </a:pPr>
          <a:r>
            <a:rPr lang="en-GB" sz="800" b="0" kern="1200">
              <a:solidFill>
                <a:schemeClr val="accent1">
                  <a:lumMod val="50000"/>
                </a:schemeClr>
              </a:solidFill>
              <a:effectLst>
                <a:outerShdw blurRad="50800" dist="38100" dir="2700000" algn="tl" rotWithShape="0">
                  <a:prstClr val="black">
                    <a:alpha val="40000"/>
                  </a:prstClr>
                </a:outerShdw>
              </a:effectLst>
            </a:rPr>
            <a:t>A high degree of participation in decision-making</a:t>
          </a:r>
        </a:p>
      </dsp:txBody>
      <dsp:txXfrm>
        <a:off x="3476681" y="3367295"/>
        <a:ext cx="662180" cy="662180"/>
      </dsp:txXfrm>
    </dsp:sp>
    <dsp:sp modelId="{3FA9FB48-4FF4-4E3C-9F43-835C43442854}">
      <dsp:nvSpPr>
        <dsp:cNvPr id="0" name=""/>
        <dsp:cNvSpPr/>
      </dsp:nvSpPr>
      <dsp:spPr>
        <a:xfrm>
          <a:off x="2504940" y="3230153"/>
          <a:ext cx="936464" cy="936464"/>
        </a:xfrm>
        <a:prstGeom prst="ellipse">
          <a:avLst/>
        </a:prstGeom>
        <a:solidFill>
          <a:schemeClr val="accent1">
            <a:lumMod val="40000"/>
            <a:lumOff val="6000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355600">
            <a:lnSpc>
              <a:spcPct val="90000"/>
            </a:lnSpc>
            <a:spcBef>
              <a:spcPct val="0"/>
            </a:spcBef>
            <a:spcAft>
              <a:spcPct val="35000"/>
            </a:spcAft>
            <a:buFont typeface="Wingdings" panose="05000000000000000000" pitchFamily="2" charset="2"/>
            <a:buNone/>
          </a:pPr>
          <a:r>
            <a:rPr lang="en-GB" sz="800" b="0" kern="1200">
              <a:solidFill>
                <a:schemeClr val="accent1">
                  <a:lumMod val="50000"/>
                </a:schemeClr>
              </a:solidFill>
              <a:effectLst>
                <a:outerShdw blurRad="50800" dist="38100" dir="2700000" algn="tl" rotWithShape="0">
                  <a:prstClr val="black">
                    <a:alpha val="40000"/>
                  </a:prstClr>
                </a:outerShdw>
              </a:effectLst>
            </a:rPr>
            <a:t>Grievance procedures that can be used without fear of repercussions</a:t>
          </a:r>
        </a:p>
      </dsp:txBody>
      <dsp:txXfrm>
        <a:off x="2642082" y="3367295"/>
        <a:ext cx="662180" cy="662180"/>
      </dsp:txXfrm>
    </dsp:sp>
    <dsp:sp modelId="{E5A793F3-3DD2-462D-BDF6-B16D4BE58955}">
      <dsp:nvSpPr>
        <dsp:cNvPr id="0" name=""/>
        <dsp:cNvSpPr/>
      </dsp:nvSpPr>
      <dsp:spPr>
        <a:xfrm>
          <a:off x="1765939" y="2842295"/>
          <a:ext cx="936464" cy="936464"/>
        </a:xfrm>
        <a:prstGeom prst="ellipse">
          <a:avLst/>
        </a:prstGeom>
        <a:solidFill>
          <a:schemeClr val="accent1">
            <a:lumMod val="40000"/>
            <a:lumOff val="6000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355600">
            <a:lnSpc>
              <a:spcPct val="90000"/>
            </a:lnSpc>
            <a:spcBef>
              <a:spcPct val="0"/>
            </a:spcBef>
            <a:spcAft>
              <a:spcPct val="35000"/>
            </a:spcAft>
            <a:buFont typeface="Wingdings" panose="05000000000000000000" pitchFamily="2" charset="2"/>
            <a:buNone/>
          </a:pPr>
          <a:r>
            <a:rPr lang="en-GB" sz="800" b="0" kern="1200">
              <a:solidFill>
                <a:schemeClr val="accent1">
                  <a:lumMod val="50000"/>
                </a:schemeClr>
              </a:solidFill>
              <a:effectLst>
                <a:outerShdw blurRad="50800" dist="38100" dir="2700000" algn="tl" rotWithShape="0">
                  <a:prstClr val="black">
                    <a:alpha val="40000"/>
                  </a:prstClr>
                </a:outerShdw>
              </a:effectLst>
            </a:rPr>
            <a:t>An effective performance appraisal system</a:t>
          </a:r>
        </a:p>
      </dsp:txBody>
      <dsp:txXfrm>
        <a:off x="1903081" y="2979437"/>
        <a:ext cx="662180" cy="662180"/>
      </dsp:txXfrm>
    </dsp:sp>
    <dsp:sp modelId="{BDCDD207-A9D8-45AA-B474-9D151D522C38}">
      <dsp:nvSpPr>
        <dsp:cNvPr id="0" name=""/>
        <dsp:cNvSpPr/>
      </dsp:nvSpPr>
      <dsp:spPr>
        <a:xfrm>
          <a:off x="1291833" y="2155433"/>
          <a:ext cx="936464" cy="936464"/>
        </a:xfrm>
        <a:prstGeom prst="ellipse">
          <a:avLst/>
        </a:prstGeom>
        <a:solidFill>
          <a:schemeClr val="accent1">
            <a:lumMod val="40000"/>
            <a:lumOff val="6000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355600">
            <a:lnSpc>
              <a:spcPct val="90000"/>
            </a:lnSpc>
            <a:spcBef>
              <a:spcPct val="0"/>
            </a:spcBef>
            <a:spcAft>
              <a:spcPct val="35000"/>
            </a:spcAft>
            <a:buFont typeface="Wingdings" panose="05000000000000000000" pitchFamily="2" charset="2"/>
            <a:buNone/>
          </a:pPr>
          <a:r>
            <a:rPr lang="en-GB" sz="800" b="0" kern="1200">
              <a:solidFill>
                <a:schemeClr val="accent1">
                  <a:lumMod val="50000"/>
                </a:schemeClr>
              </a:solidFill>
              <a:effectLst>
                <a:outerShdw blurRad="50800" dist="38100" dir="2700000" algn="tl" rotWithShape="0">
                  <a:prstClr val="black">
                    <a:alpha val="40000"/>
                  </a:prstClr>
                </a:outerShdw>
              </a:effectLst>
            </a:rPr>
            <a:t>Flexible working</a:t>
          </a:r>
        </a:p>
      </dsp:txBody>
      <dsp:txXfrm>
        <a:off x="1428975" y="2292575"/>
        <a:ext cx="662180" cy="662180"/>
      </dsp:txXfrm>
    </dsp:sp>
    <dsp:sp modelId="{6AA55206-30AF-4861-98AF-E312069CBD7E}">
      <dsp:nvSpPr>
        <dsp:cNvPr id="0" name=""/>
        <dsp:cNvSpPr/>
      </dsp:nvSpPr>
      <dsp:spPr>
        <a:xfrm>
          <a:off x="1191233" y="1326919"/>
          <a:ext cx="936464" cy="936464"/>
        </a:xfrm>
        <a:prstGeom prst="ellipse">
          <a:avLst/>
        </a:prstGeom>
        <a:solidFill>
          <a:schemeClr val="accent1">
            <a:lumMod val="40000"/>
            <a:lumOff val="6000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355600">
            <a:lnSpc>
              <a:spcPct val="90000"/>
            </a:lnSpc>
            <a:spcBef>
              <a:spcPct val="0"/>
            </a:spcBef>
            <a:spcAft>
              <a:spcPct val="35000"/>
            </a:spcAft>
            <a:buFont typeface="Wingdings" panose="05000000000000000000" pitchFamily="2" charset="2"/>
            <a:buNone/>
          </a:pPr>
          <a:r>
            <a:rPr lang="en-GB" sz="800" b="0" kern="1200">
              <a:solidFill>
                <a:schemeClr val="accent1">
                  <a:lumMod val="50000"/>
                </a:schemeClr>
              </a:solidFill>
              <a:effectLst>
                <a:outerShdw blurRad="50800" dist="38100" dir="2700000" algn="tl" rotWithShape="0">
                  <a:prstClr val="black">
                    <a:alpha val="40000"/>
                  </a:prstClr>
                </a:outerShdw>
              </a:effectLst>
            </a:rPr>
            <a:t>A high degree of job security</a:t>
          </a:r>
        </a:p>
      </dsp:txBody>
      <dsp:txXfrm>
        <a:off x="1328375" y="1464061"/>
        <a:ext cx="662180" cy="662180"/>
      </dsp:txXfrm>
    </dsp:sp>
    <dsp:sp modelId="{B2DF2B22-79FB-4EA1-B40C-3C2684A98D34}">
      <dsp:nvSpPr>
        <dsp:cNvPr id="0" name=""/>
        <dsp:cNvSpPr/>
      </dsp:nvSpPr>
      <dsp:spPr>
        <a:xfrm>
          <a:off x="1487186" y="546556"/>
          <a:ext cx="936464" cy="936464"/>
        </a:xfrm>
        <a:prstGeom prst="ellipse">
          <a:avLst/>
        </a:prstGeom>
        <a:solidFill>
          <a:schemeClr val="accent1">
            <a:lumMod val="40000"/>
            <a:lumOff val="6000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355600">
            <a:lnSpc>
              <a:spcPct val="90000"/>
            </a:lnSpc>
            <a:spcBef>
              <a:spcPct val="0"/>
            </a:spcBef>
            <a:spcAft>
              <a:spcPct val="35000"/>
            </a:spcAft>
            <a:buFont typeface="Wingdings" panose="05000000000000000000" pitchFamily="2" charset="2"/>
            <a:buNone/>
          </a:pPr>
          <a:r>
            <a:rPr lang="en-GB" sz="800" b="0" kern="1200">
              <a:solidFill>
                <a:schemeClr val="accent1">
                  <a:lumMod val="50000"/>
                </a:schemeClr>
              </a:solidFill>
              <a:effectLst>
                <a:outerShdw blurRad="50800" dist="38100" dir="2700000" algn="tl" rotWithShape="0">
                  <a:prstClr val="black">
                    <a:alpha val="40000"/>
                  </a:prstClr>
                </a:outerShdw>
              </a:effectLst>
            </a:rPr>
            <a:t>Provision of a good work-life balance</a:t>
          </a:r>
        </a:p>
      </dsp:txBody>
      <dsp:txXfrm>
        <a:off x="1624328" y="683698"/>
        <a:ext cx="662180" cy="662180"/>
      </dsp:txXfrm>
    </dsp:sp>
    <dsp:sp modelId="{91C1F459-2C47-4AC5-BC75-3ADF61582868}">
      <dsp:nvSpPr>
        <dsp:cNvPr id="0" name=""/>
        <dsp:cNvSpPr/>
      </dsp:nvSpPr>
      <dsp:spPr>
        <a:xfrm>
          <a:off x="2111892" y="-6885"/>
          <a:ext cx="936464" cy="936464"/>
        </a:xfrm>
        <a:prstGeom prst="ellipse">
          <a:avLst/>
        </a:prstGeom>
        <a:solidFill>
          <a:schemeClr val="accent1">
            <a:lumMod val="40000"/>
            <a:lumOff val="6000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355600">
            <a:lnSpc>
              <a:spcPct val="90000"/>
            </a:lnSpc>
            <a:spcBef>
              <a:spcPct val="0"/>
            </a:spcBef>
            <a:spcAft>
              <a:spcPct val="35000"/>
            </a:spcAft>
            <a:buFont typeface="Wingdings" panose="05000000000000000000" pitchFamily="2" charset="2"/>
            <a:buNone/>
          </a:pPr>
          <a:r>
            <a:rPr lang="en-GB" sz="800" b="0" kern="1200" dirty="0">
              <a:solidFill>
                <a:schemeClr val="accent1">
                  <a:lumMod val="50000"/>
                </a:schemeClr>
              </a:solidFill>
              <a:effectLst>
                <a:outerShdw blurRad="50800" dist="38100" dir="2700000" algn="tl" rotWithShape="0">
                  <a:prstClr val="black">
                    <a:alpha val="40000"/>
                  </a:prstClr>
                </a:outerShdw>
              </a:effectLst>
            </a:rPr>
            <a:t>A high level of harmonisation in respect of terms and conditions	</a:t>
          </a:r>
        </a:p>
      </dsp:txBody>
      <dsp:txXfrm>
        <a:off x="2249034" y="130257"/>
        <a:ext cx="662180" cy="662180"/>
      </dsp:txXfrm>
    </dsp:sp>
  </dsp:spTree>
</dsp:drawing>
</file>

<file path=ppt/diagrams/layout1.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347" cy="498215"/>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1342" y="0"/>
            <a:ext cx="2946347" cy="498215"/>
          </a:xfrm>
          <a:prstGeom prst="rect">
            <a:avLst/>
          </a:prstGeom>
        </p:spPr>
        <p:txBody>
          <a:bodyPr vert="horz" lIns="91440" tIns="45720" rIns="91440" bIns="45720" rtlCol="0"/>
          <a:lstStyle>
            <a:lvl1pPr algn="r">
              <a:defRPr sz="1200"/>
            </a:lvl1pPr>
          </a:lstStyle>
          <a:p>
            <a:fld id="{542DFF38-EA2B-4C2B-99D1-A2E931C14A98}" type="datetimeFigureOut">
              <a:rPr lang="en-GB" smtClean="0"/>
              <a:t>31/10/2020</a:t>
            </a:fld>
            <a:endParaRPr lang="en-GB"/>
          </a:p>
        </p:txBody>
      </p:sp>
      <p:sp>
        <p:nvSpPr>
          <p:cNvPr id="4" name="Slide Image Placeholder 3"/>
          <p:cNvSpPr>
            <a:spLocks noGrp="1" noRot="1" noChangeAspect="1"/>
          </p:cNvSpPr>
          <p:nvPr>
            <p:ph type="sldImg" idx="2"/>
          </p:nvPr>
        </p:nvSpPr>
        <p:spPr>
          <a:xfrm>
            <a:off x="422275" y="1241425"/>
            <a:ext cx="5954713" cy="3351213"/>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927" y="4778722"/>
            <a:ext cx="5439410" cy="390986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31600"/>
            <a:ext cx="2946347" cy="498214"/>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1342" y="9431600"/>
            <a:ext cx="2946347" cy="498214"/>
          </a:xfrm>
          <a:prstGeom prst="rect">
            <a:avLst/>
          </a:prstGeom>
        </p:spPr>
        <p:txBody>
          <a:bodyPr vert="horz" lIns="91440" tIns="45720" rIns="91440" bIns="45720" rtlCol="0" anchor="b"/>
          <a:lstStyle>
            <a:lvl1pPr algn="r">
              <a:defRPr sz="1200"/>
            </a:lvl1pPr>
          </a:lstStyle>
          <a:p>
            <a:fld id="{83243B00-FF2F-4248-97C2-C0B5CFD0372F}" type="slidenum">
              <a:rPr lang="en-GB" smtClean="0"/>
              <a:t>‹#›</a:t>
            </a:fld>
            <a:endParaRPr lang="en-GB"/>
          </a:p>
        </p:txBody>
      </p:sp>
    </p:spTree>
    <p:extLst>
      <p:ext uri="{BB962C8B-B14F-4D97-AF65-F5344CB8AC3E}">
        <p14:creationId xmlns:p14="http://schemas.microsoft.com/office/powerpoint/2010/main" val="41243467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3243B00-FF2F-4248-97C2-C0B5CFD0372F}" type="slidenum">
              <a:rPr lang="en-GB" smtClean="0"/>
              <a:t>1</a:t>
            </a:fld>
            <a:endParaRPr lang="en-GB"/>
          </a:p>
        </p:txBody>
      </p:sp>
    </p:spTree>
    <p:extLst>
      <p:ext uri="{BB962C8B-B14F-4D97-AF65-F5344CB8AC3E}">
        <p14:creationId xmlns:p14="http://schemas.microsoft.com/office/powerpoint/2010/main" val="6565817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83243B00-FF2F-4248-97C2-C0B5CFD0372F}" type="slidenum">
              <a:rPr lang="en-GB" smtClean="0"/>
              <a:t>2</a:t>
            </a:fld>
            <a:endParaRPr lang="en-GB"/>
          </a:p>
        </p:txBody>
      </p:sp>
    </p:spTree>
    <p:extLst>
      <p:ext uri="{BB962C8B-B14F-4D97-AF65-F5344CB8AC3E}">
        <p14:creationId xmlns:p14="http://schemas.microsoft.com/office/powerpoint/2010/main" val="121433610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3243B00-FF2F-4248-97C2-C0B5CFD0372F}" type="slidenum">
              <a:rPr lang="en-GB" smtClean="0"/>
              <a:t>3</a:t>
            </a:fld>
            <a:endParaRPr lang="en-GB" dirty="0"/>
          </a:p>
        </p:txBody>
      </p:sp>
    </p:spTree>
    <p:extLst>
      <p:ext uri="{BB962C8B-B14F-4D97-AF65-F5344CB8AC3E}">
        <p14:creationId xmlns:p14="http://schemas.microsoft.com/office/powerpoint/2010/main" val="404033120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800" b="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Much research exists that suggests that people perform better when they are motivated and several studies have identified the key components of high-performance working, from the more traditional views of Taylor (1911) who argues that employees “are driven by the desire to earn as much money as possible” (Hutchinson, 2013, p. 53) to the more contemporary views of Dan Pink (2010) who believes that “autonomy, mastery and purpose” are the key ingredients of genuine motivation (p. 49). </a:t>
            </a:r>
            <a:endParaRPr lang="en-GB" sz="180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 </a:t>
            </a:r>
            <a:endParaRPr lang="en-GB" sz="180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20000"/>
              </a:lnSpc>
              <a:spcBef>
                <a:spcPts val="0"/>
              </a:spcBef>
              <a:buNone/>
            </a:pPr>
            <a:endParaRPr lang="en-GB" b="0" dirty="0">
              <a:solidFill>
                <a:schemeClr val="tx1"/>
              </a:solidFill>
            </a:endParaRPr>
          </a:p>
        </p:txBody>
      </p:sp>
      <p:sp>
        <p:nvSpPr>
          <p:cNvPr id="4" name="Slide Number Placeholder 3"/>
          <p:cNvSpPr>
            <a:spLocks noGrp="1"/>
          </p:cNvSpPr>
          <p:nvPr>
            <p:ph type="sldNum" sz="quarter" idx="10"/>
          </p:nvPr>
        </p:nvSpPr>
        <p:spPr/>
        <p:txBody>
          <a:bodyPr/>
          <a:lstStyle/>
          <a:p>
            <a:fld id="{83243B00-FF2F-4248-97C2-C0B5CFD0372F}" type="slidenum">
              <a:rPr lang="en-GB" smtClean="0"/>
              <a:t>4</a:t>
            </a:fld>
            <a:endParaRPr lang="en-GB"/>
          </a:p>
        </p:txBody>
      </p:sp>
    </p:spTree>
    <p:extLst>
      <p:ext uri="{BB962C8B-B14F-4D97-AF65-F5344CB8AC3E}">
        <p14:creationId xmlns:p14="http://schemas.microsoft.com/office/powerpoint/2010/main" val="44807139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200" b="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Taylor and Woodhams (2016) identify “a bundle of distinct human resource management policies and practices”, which they believe are the components that underpin high-performance working, which include “rigorous and sophisticated recruitment and selection” and “high levels of investment in training and development”. (p. 199)  </a:t>
            </a:r>
            <a:endParaRPr lang="en-GB" sz="120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200" b="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 </a:t>
            </a:r>
            <a:endParaRPr lang="en-GB" sz="120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200" b="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Organisations that adopt high-performance work practices are more likely to attract and retain employees who display the behaviours of a high-performance worker - engaged, committed and motivated. Likewise, employees that work for organisations that have adopted high-performance work practices are more likely to be benefit in terms of receiving training and development, job security and a good work-life balance.</a:t>
            </a:r>
            <a:endParaRPr lang="en-GB" dirty="0"/>
          </a:p>
        </p:txBody>
      </p:sp>
      <p:sp>
        <p:nvSpPr>
          <p:cNvPr id="4" name="Slide Number Placeholder 3"/>
          <p:cNvSpPr>
            <a:spLocks noGrp="1"/>
          </p:cNvSpPr>
          <p:nvPr>
            <p:ph type="sldNum" sz="quarter" idx="5"/>
          </p:nvPr>
        </p:nvSpPr>
        <p:spPr/>
        <p:txBody>
          <a:bodyPr/>
          <a:lstStyle/>
          <a:p>
            <a:fld id="{83243B00-FF2F-4248-97C2-C0B5CFD0372F}" type="slidenum">
              <a:rPr lang="en-GB" smtClean="0"/>
              <a:t>5</a:t>
            </a:fld>
            <a:endParaRPr lang="en-GB"/>
          </a:p>
        </p:txBody>
      </p:sp>
    </p:spTree>
    <p:extLst>
      <p:ext uri="{BB962C8B-B14F-4D97-AF65-F5344CB8AC3E}">
        <p14:creationId xmlns:p14="http://schemas.microsoft.com/office/powerpoint/2010/main" val="226942542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800" b="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With </a:t>
            </a:r>
            <a:r>
              <a:rPr lang="en-GB" sz="1800" b="0" spc="-5" dirty="0">
                <a:solidFill>
                  <a:schemeClr val="tx1"/>
                </a:solidFill>
                <a:effectLst/>
                <a:latin typeface="Calibri" panose="020F0502020204030204" pitchFamily="34" charset="0"/>
                <a:ea typeface="Calibri" panose="020F0502020204030204" pitchFamily="34" charset="0"/>
                <a:cs typeface="Calibri" panose="020F0502020204030204" pitchFamily="34" charset="0"/>
              </a:rPr>
              <a:t>a reputation for hiring and retaining exceptional talent, it is no surprise that Google are often ranked by Fortune as one of the ‘Best Companies to Work For’. S</a:t>
            </a:r>
            <a:r>
              <a:rPr lang="en-GB" sz="1800" b="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pending “twice as much of its people budget on hiring than the average company”, (Bock, 2016) Google believe this investment saves time and resource managing poor performers. This view is reinforced by </a:t>
            </a:r>
            <a:r>
              <a:rPr lang="en-GB" sz="1800" b="0" spc="-5" dirty="0">
                <a:solidFill>
                  <a:schemeClr val="tx1"/>
                </a:solidFill>
                <a:effectLst/>
                <a:latin typeface="Calibri" panose="020F0502020204030204" pitchFamily="34" charset="0"/>
                <a:ea typeface="Calibri" panose="020F0502020204030204" pitchFamily="34" charset="0"/>
                <a:cs typeface="Calibri" panose="020F0502020204030204" pitchFamily="34" charset="0"/>
              </a:rPr>
              <a:t>Lisa Stern Haynes, Staffing Lead at Google, who’s passion is “bringing amazing talent to the best place on earth to work”. </a:t>
            </a:r>
            <a:r>
              <a:rPr lang="en-GB" sz="1800" b="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(2018)</a:t>
            </a:r>
            <a:endParaRPr lang="en-GB" sz="180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0" spc="-5" dirty="0">
                <a:solidFill>
                  <a:schemeClr val="tx1"/>
                </a:solidFill>
                <a:effectLst/>
                <a:latin typeface="Calibri" panose="020F0502020204030204" pitchFamily="34" charset="0"/>
                <a:ea typeface="Calibri" panose="020F0502020204030204" pitchFamily="34" charset="0"/>
                <a:cs typeface="Calibri" panose="020F0502020204030204" pitchFamily="34" charset="0"/>
              </a:rPr>
              <a:t> </a:t>
            </a:r>
            <a:endParaRPr lang="en-GB" sz="180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Laszlo Bock, former Senior VP of People Operations at Google, inc. and author of Work Rules! introduced people analytics to the Google’s People Operations team, which resulted in a more streamlined recruitment and selection process. Google revealed that structured interviews were “highly predictive indicators of future performance scores of our employees”. (</a:t>
            </a:r>
            <a:r>
              <a:rPr lang="en-GB" sz="1800" b="0" dirty="0" err="1">
                <a:solidFill>
                  <a:schemeClr val="tx1"/>
                </a:solidFill>
                <a:effectLst/>
                <a:latin typeface="Calibri" panose="020F0502020204030204" pitchFamily="34" charset="0"/>
                <a:ea typeface="Calibri" panose="020F0502020204030204" pitchFamily="34" charset="0"/>
                <a:cs typeface="Calibri" panose="020F0502020204030204" pitchFamily="34" charset="0"/>
              </a:rPr>
              <a:t>Langshur</a:t>
            </a:r>
            <a:r>
              <a:rPr lang="en-GB" sz="1800" b="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 &amp; Stern Haynes, 2018)</a:t>
            </a:r>
            <a:endParaRPr lang="en-GB" sz="180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 </a:t>
            </a:r>
            <a:endParaRPr lang="en-GB" sz="180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r>
              <a:rPr lang="en-GB" sz="1800" b="0" dirty="0">
                <a:solidFill>
                  <a:schemeClr val="tx1"/>
                </a:solidFill>
                <a:effectLst/>
                <a:latin typeface="Calibri" panose="020F0502020204030204" pitchFamily="34" charset="0"/>
                <a:ea typeface="Calibri" panose="020F0502020204030204" pitchFamily="34" charset="0"/>
              </a:rPr>
              <a:t>Bock (2016) revealed that candidates were previously interviewed between 15-25 times per opening, but later reported that “four interviews were enough” (p. 103) to predict candidate success with 86 percent confidence, thus significantly reducing the average time spent hiring from 6 months to around 47 hours. The recruitment and selection process is rigorous, but it’s about getting the right candidate, whatever the cost and Google defend their rigorous process by reinforcing that “hiring better is the single best way to do it” as “a bad hire can have a really long-lasting negative effect on a team or a company’s culture”. (</a:t>
            </a:r>
            <a:r>
              <a:rPr lang="en-GB" sz="1800" b="0" dirty="0" err="1">
                <a:solidFill>
                  <a:schemeClr val="tx1"/>
                </a:solidFill>
                <a:effectLst/>
                <a:latin typeface="Calibri" panose="020F0502020204030204" pitchFamily="34" charset="0"/>
                <a:ea typeface="Calibri" panose="020F0502020204030204" pitchFamily="34" charset="0"/>
              </a:rPr>
              <a:t>Langshur</a:t>
            </a:r>
            <a:r>
              <a:rPr lang="en-GB" sz="1800" b="0" dirty="0">
                <a:solidFill>
                  <a:schemeClr val="tx1"/>
                </a:solidFill>
                <a:effectLst/>
                <a:latin typeface="Calibri" panose="020F0502020204030204" pitchFamily="34" charset="0"/>
                <a:ea typeface="Calibri" panose="020F0502020204030204" pitchFamily="34" charset="0"/>
              </a:rPr>
              <a:t> &amp; Stern Haynes, 2018) as well as a financial impact.</a:t>
            </a:r>
            <a:endParaRPr lang="en-GB" b="0" dirty="0">
              <a:solidFill>
                <a:schemeClr val="tx1"/>
              </a:solidFill>
            </a:endParaRPr>
          </a:p>
        </p:txBody>
      </p:sp>
      <p:sp>
        <p:nvSpPr>
          <p:cNvPr id="4" name="Slide Number Placeholder 3"/>
          <p:cNvSpPr>
            <a:spLocks noGrp="1"/>
          </p:cNvSpPr>
          <p:nvPr>
            <p:ph type="sldNum" sz="quarter" idx="5"/>
          </p:nvPr>
        </p:nvSpPr>
        <p:spPr/>
        <p:txBody>
          <a:bodyPr/>
          <a:lstStyle/>
          <a:p>
            <a:fld id="{83243B00-FF2F-4248-97C2-C0B5CFD0372F}" type="slidenum">
              <a:rPr lang="en-GB" smtClean="0"/>
              <a:t>6</a:t>
            </a:fld>
            <a:endParaRPr lang="en-GB"/>
          </a:p>
        </p:txBody>
      </p:sp>
    </p:spTree>
    <p:extLst>
      <p:ext uri="{BB962C8B-B14F-4D97-AF65-F5344CB8AC3E}">
        <p14:creationId xmlns:p14="http://schemas.microsoft.com/office/powerpoint/2010/main" val="1046574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800" b="0" dirty="0">
                <a:effectLst/>
                <a:latin typeface="Calibri" panose="020F0502020204030204" pitchFamily="34" charset="0"/>
                <a:ea typeface="Calibri" panose="020F0502020204030204" pitchFamily="34" charset="0"/>
                <a:cs typeface="Calibri" panose="020F0502020204030204" pitchFamily="34" charset="0"/>
              </a:rPr>
              <a:t>The “growing recognition of the importance of individual and organisational learning” (Marchington, et al., 2016 p. 62) is supported by the government’s Workplace Employment Relations Study (WERS) 2011, which identified that “training has been extended to more employees in the workplace since 2004” (Van </a:t>
            </a:r>
            <a:r>
              <a:rPr lang="en-GB" sz="1800" b="0" dirty="0" err="1">
                <a:effectLst/>
                <a:latin typeface="Calibri" panose="020F0502020204030204" pitchFamily="34" charset="0"/>
                <a:ea typeface="Calibri" panose="020F0502020204030204" pitchFamily="34" charset="0"/>
                <a:cs typeface="Calibri" panose="020F0502020204030204" pitchFamily="34" charset="0"/>
              </a:rPr>
              <a:t>Wanrooy</a:t>
            </a:r>
            <a:r>
              <a:rPr lang="en-GB" sz="1800" b="0" dirty="0">
                <a:effectLst/>
                <a:latin typeface="Calibri" panose="020F0502020204030204" pitchFamily="34" charset="0"/>
                <a:ea typeface="Calibri" panose="020F0502020204030204" pitchFamily="34" charset="0"/>
                <a:cs typeface="Calibri" panose="020F0502020204030204" pitchFamily="34" charset="0"/>
              </a:rPr>
              <a:t>, et al., 2013). The study highlighted that despite the recession reducing the duration of training, employee satisfaction with training had increased. Equally, the study highlighted that those organisations that reduced their investment in training as a result of the recession reported a decrease in employee satisfaction with training, therefore reinforcing the link between training and development and employee satisfaction. </a:t>
            </a:r>
            <a:endParaRPr lang="en-GB" sz="1800" b="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0" dirty="0">
                <a:effectLst/>
                <a:latin typeface="Calibri" panose="020F0502020204030204" pitchFamily="34" charset="0"/>
                <a:ea typeface="Calibri" panose="020F0502020204030204" pitchFamily="34" charset="0"/>
                <a:cs typeface="Calibri" panose="020F0502020204030204" pitchFamily="34" charset="0"/>
              </a:rPr>
              <a:t> </a:t>
            </a:r>
            <a:endParaRPr lang="en-GB" sz="1800" b="0" dirty="0">
              <a:effectLst/>
              <a:latin typeface="Calibri" panose="020F0502020204030204" pitchFamily="34" charset="0"/>
              <a:ea typeface="Calibri" panose="020F0502020204030204" pitchFamily="34" charset="0"/>
              <a:cs typeface="Times New Roman" panose="02020603050405020304" pitchFamily="18" charset="0"/>
            </a:endParaRPr>
          </a:p>
          <a:p>
            <a:r>
              <a:rPr lang="en-GB" sz="1800" b="0" dirty="0">
                <a:effectLst/>
                <a:latin typeface="Calibri" panose="020F0502020204030204" pitchFamily="34" charset="0"/>
                <a:ea typeface="Calibri" panose="020F0502020204030204" pitchFamily="34" charset="0"/>
              </a:rPr>
              <a:t>Forbes reported that “a</a:t>
            </a:r>
            <a:r>
              <a:rPr lang="en-GB" sz="1800" b="0" dirty="0">
                <a:solidFill>
                  <a:srgbClr val="000000"/>
                </a:solidFill>
                <a:effectLst/>
                <a:latin typeface="Calibri" panose="020F0502020204030204" pitchFamily="34" charset="0"/>
                <a:ea typeface="Calibri" panose="020F0502020204030204" pitchFamily="34" charset="0"/>
              </a:rPr>
              <a:t>n employer who doesn’t focus on learning is going to lose out — in performance, engagement and retention.” </a:t>
            </a:r>
            <a:r>
              <a:rPr lang="en-GB" sz="1800" b="0" dirty="0">
                <a:effectLst/>
                <a:latin typeface="Calibri" panose="020F0502020204030204" pitchFamily="34" charset="0"/>
                <a:ea typeface="Calibri" panose="020F0502020204030204" pitchFamily="34" charset="0"/>
              </a:rPr>
              <a:t>(Biro, 2018) thus highlighting the importance of developing employees, while the link between training and retention is highlighted in the LinkedIn’s 2018 Workforce Learning Report, which found that </a:t>
            </a:r>
            <a:r>
              <a:rPr lang="en-GB" sz="1800" b="0" dirty="0">
                <a:solidFill>
                  <a:srgbClr val="000000"/>
                </a:solidFill>
                <a:effectLst/>
                <a:latin typeface="Calibri" panose="020F0502020204030204" pitchFamily="34" charset="0"/>
                <a:ea typeface="Calibri" panose="020F0502020204030204" pitchFamily="34" charset="0"/>
              </a:rPr>
              <a:t>“</a:t>
            </a:r>
            <a:r>
              <a:rPr lang="en-GB" sz="1800" b="0" dirty="0">
                <a:effectLst/>
                <a:latin typeface="Calibri" panose="020F0502020204030204" pitchFamily="34" charset="0"/>
                <a:ea typeface="Calibri" panose="020F0502020204030204" pitchFamily="34" charset="0"/>
                <a:cs typeface="Times New Roman" panose="02020603050405020304" pitchFamily="18" charset="0"/>
              </a:rPr>
              <a:t>94% of employees say that they would stay at a company longer if it invested in their career development”. (Spar, et al., 2018) </a:t>
            </a:r>
            <a:endParaRPr lang="en-GB" b="0" dirty="0"/>
          </a:p>
        </p:txBody>
      </p:sp>
      <p:sp>
        <p:nvSpPr>
          <p:cNvPr id="4" name="Slide Number Placeholder 3"/>
          <p:cNvSpPr>
            <a:spLocks noGrp="1"/>
          </p:cNvSpPr>
          <p:nvPr>
            <p:ph type="sldNum" sz="quarter" idx="5"/>
          </p:nvPr>
        </p:nvSpPr>
        <p:spPr/>
        <p:txBody>
          <a:bodyPr/>
          <a:lstStyle/>
          <a:p>
            <a:fld id="{83243B00-FF2F-4248-97C2-C0B5CFD0372F}" type="slidenum">
              <a:rPr lang="en-GB" smtClean="0"/>
              <a:t>7</a:t>
            </a:fld>
            <a:endParaRPr lang="en-GB"/>
          </a:p>
        </p:txBody>
      </p:sp>
    </p:spTree>
    <p:extLst>
      <p:ext uri="{BB962C8B-B14F-4D97-AF65-F5344CB8AC3E}">
        <p14:creationId xmlns:p14="http://schemas.microsoft.com/office/powerpoint/2010/main" val="29689555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tabLst>
                <a:tab pos="90170" algn="l"/>
              </a:tabLst>
            </a:pPr>
            <a:r>
              <a:rPr lang="en-GB" sz="120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Many research studies have been undertaken to understand the link between human resource management (HRM) and positive organisational outcomes, from </a:t>
            </a:r>
            <a:r>
              <a:rPr lang="en-GB" sz="1200" dirty="0" err="1">
                <a:solidFill>
                  <a:schemeClr val="tx1"/>
                </a:solidFill>
                <a:effectLst/>
                <a:latin typeface="Calibri" panose="020F0502020204030204" pitchFamily="34" charset="0"/>
                <a:ea typeface="Calibri" panose="020F0502020204030204" pitchFamily="34" charset="0"/>
                <a:cs typeface="Calibri" panose="020F0502020204030204" pitchFamily="34" charset="0"/>
              </a:rPr>
              <a:t>Huselid's</a:t>
            </a:r>
            <a:r>
              <a:rPr lang="en-GB" sz="120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 high performing work practices, to Pfeffer's seven practices of successful organizations and Macleod's Engaging for Success. </a:t>
            </a:r>
            <a:endParaRPr lang="en-GB" sz="1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tabLst>
                <a:tab pos="90170" algn="l"/>
              </a:tabLst>
            </a:pPr>
            <a:r>
              <a:rPr lang="en-GB" sz="120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 </a:t>
            </a:r>
            <a:endParaRPr lang="en-GB" sz="1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tabLst>
                <a:tab pos="90170" algn="l"/>
              </a:tabLst>
            </a:pPr>
            <a:r>
              <a:rPr lang="en-GB" sz="120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Mark </a:t>
            </a:r>
            <a:r>
              <a:rPr lang="en-GB" sz="1200" dirty="0" err="1">
                <a:solidFill>
                  <a:schemeClr val="tx1"/>
                </a:solidFill>
                <a:effectLst/>
                <a:latin typeface="Calibri" panose="020F0502020204030204" pitchFamily="34" charset="0"/>
                <a:ea typeface="Calibri" panose="020F0502020204030204" pitchFamily="34" charset="0"/>
                <a:cs typeface="Calibri" panose="020F0502020204030204" pitchFamily="34" charset="0"/>
              </a:rPr>
              <a:t>Huselid</a:t>
            </a:r>
            <a:r>
              <a:rPr lang="en-GB" sz="120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 (1995) evaluated the link between high-performance work practices and organisational performance. His research found that investments in high-performance work practices result in “lower employee turnover and greater productivity and corporate financial performance”. (</a:t>
            </a:r>
            <a:r>
              <a:rPr lang="en-GB" sz="1200" dirty="0" err="1">
                <a:solidFill>
                  <a:schemeClr val="tx1"/>
                </a:solidFill>
                <a:effectLst/>
                <a:latin typeface="Calibri" panose="020F0502020204030204" pitchFamily="34" charset="0"/>
                <a:ea typeface="Calibri" panose="020F0502020204030204" pitchFamily="34" charset="0"/>
                <a:cs typeface="Calibri" panose="020F0502020204030204" pitchFamily="34" charset="0"/>
              </a:rPr>
              <a:t>Huselid</a:t>
            </a:r>
            <a:r>
              <a:rPr lang="en-GB" sz="120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 1995) Specifically, in terms of </a:t>
            </a:r>
            <a:r>
              <a:rPr lang="en-GB" sz="1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competitive advantage and sustainable organisation performance</a:t>
            </a:r>
            <a:r>
              <a:rPr lang="en-GB" sz="120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 </a:t>
            </a:r>
            <a:r>
              <a:rPr lang="en-GB" sz="1200" dirty="0" err="1">
                <a:solidFill>
                  <a:schemeClr val="tx1"/>
                </a:solidFill>
                <a:effectLst/>
                <a:latin typeface="Calibri" panose="020F0502020204030204" pitchFamily="34" charset="0"/>
                <a:ea typeface="Calibri" panose="020F0502020204030204" pitchFamily="34" charset="0"/>
                <a:cs typeface="Calibri" panose="020F0502020204030204" pitchFamily="34" charset="0"/>
              </a:rPr>
              <a:t>Huselid</a:t>
            </a:r>
            <a:r>
              <a:rPr lang="en-GB" sz="120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 found that “a one-standard-deviation increase in High Performance Work Practices yields a $27,044 increase in sales and a $3,814 increase in profits. (</a:t>
            </a:r>
            <a:r>
              <a:rPr lang="en-GB" sz="1200" dirty="0" err="1">
                <a:solidFill>
                  <a:schemeClr val="tx1"/>
                </a:solidFill>
                <a:effectLst/>
                <a:latin typeface="Calibri" panose="020F0502020204030204" pitchFamily="34" charset="0"/>
                <a:ea typeface="Calibri" panose="020F0502020204030204" pitchFamily="34" charset="0"/>
                <a:cs typeface="Calibri" panose="020F0502020204030204" pitchFamily="34" charset="0"/>
              </a:rPr>
              <a:t>Huselid</a:t>
            </a:r>
            <a:r>
              <a:rPr lang="en-GB" sz="120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 1995)</a:t>
            </a:r>
            <a:endParaRPr lang="en-GB" sz="1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20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 </a:t>
            </a:r>
            <a:endParaRPr lang="en-GB" sz="1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Calibri" panose="020F0502020204030204" pitchFamily="34" charset="0"/>
              </a:rPr>
              <a:t>John Purcell’s (2003) study ‘Unlocking the Black Box’ identified 11 HR policies and practices that motivate employees and “</a:t>
            </a:r>
            <a:r>
              <a:rPr lang="en-GB" sz="1800" dirty="0">
                <a:effectLst/>
                <a:latin typeface="Calibri" panose="020F0502020204030204" pitchFamily="34" charset="0"/>
                <a:ea typeface="Calibri" panose="020F0502020204030204" pitchFamily="34" charset="0"/>
                <a:cs typeface="Times New Roman" panose="02020603050405020304" pitchFamily="18" charset="0"/>
              </a:rPr>
              <a:t>help induce discretionary behaviour” (p. ix) which in turn makes them perform better in their role. The study also found “clear evidence that HR policies and practices are a source of competitive advantage” (p. 37), but essentially how line managers implement those policies and practices are the key differentiators. This is supported by </a:t>
            </a:r>
            <a:r>
              <a:rPr lang="en-GB" sz="1800" dirty="0">
                <a:effectLst/>
                <a:latin typeface="Calibri" panose="020F0502020204030204" pitchFamily="34" charset="0"/>
                <a:ea typeface="Calibri" panose="020F0502020204030204" pitchFamily="34" charset="0"/>
                <a:cs typeface="Calibri" panose="020F0502020204030204" pitchFamily="34" charset="0"/>
              </a:rPr>
              <a:t>Cappelli and Crocker-</a:t>
            </a:r>
            <a:r>
              <a:rPr lang="en-GB" sz="1800" dirty="0" err="1">
                <a:effectLst/>
                <a:latin typeface="Calibri" panose="020F0502020204030204" pitchFamily="34" charset="0"/>
                <a:ea typeface="Calibri" panose="020F0502020204030204" pitchFamily="34" charset="0"/>
                <a:cs typeface="Calibri" panose="020F0502020204030204" pitchFamily="34" charset="0"/>
              </a:rPr>
              <a:t>Hefter</a:t>
            </a:r>
            <a:r>
              <a:rPr lang="en-GB" sz="1800" dirty="0">
                <a:effectLst/>
                <a:latin typeface="Calibri" panose="020F0502020204030204" pitchFamily="34" charset="0"/>
                <a:ea typeface="Calibri" panose="020F0502020204030204" pitchFamily="34" charset="0"/>
                <a:cs typeface="Calibri" panose="020F0502020204030204" pitchFamily="34" charset="0"/>
              </a:rPr>
              <a:t> (1996) who argue that “distinctive human resource practices help to create unique competencies that differentiate products and services and, in turn, drive competitiveness”. (Armstrong &amp; Taylor, 2020, p. 29)</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20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 </a:t>
            </a:r>
            <a:endParaRPr lang="en-GB" sz="1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MacLeod’s Report ‘Engaging for Success’ established that employee engagement was fundamental for organisational success, in particular its positive impact on organisational competitiveness.  The study identified ‘four enablers’ - strategic narrative, engaging managers, employee voice and organisational integrity, that were “commonly agreed to lie behind successful engagement approaches”. (MacLeod &amp; Clarke, 2009, p. 33) </a:t>
            </a:r>
            <a:r>
              <a:rPr lang="en-GB" sz="1200" dirty="0">
                <a:solidFill>
                  <a:schemeClr val="tx1"/>
                </a:solidFill>
                <a:effectLst/>
                <a:latin typeface="Calibri" panose="020F0502020204030204" pitchFamily="34" charset="0"/>
                <a:ea typeface="Calibri" panose="020F0502020204030204" pitchFamily="34" charset="0"/>
                <a:cs typeface="Arial" panose="020B0604020202020204" pitchFamily="34" charset="0"/>
              </a:rPr>
              <a:t>Employee engagement is “irrefutable proof that engagement isn't just something nice to have, it brings substantial return on investment and competitive advantage”</a:t>
            </a:r>
            <a:endParaRPr lang="en-GB" sz="1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20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 </a:t>
            </a:r>
            <a:endParaRPr lang="en-GB" sz="1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While these studies conclude that there is a positive link between HRM and organisation outcomes, they do not inform us how or why HR policies and practices translate into employee performance – this is known as ‘the black box’. </a:t>
            </a:r>
            <a:r>
              <a:rPr lang="en-GB" sz="120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John Purcell’s (2003) study examined the impact of people management on organisational performance, with its main purpose being to unlock the ‘black box’ to show the way in which HR practices impact on performance. One of the key findings was the crucial role of line managers in implementing HR policies and practices, in particular the “need to examine the exercise of line manager discretion”. (Purcell, et al 2003, p. 13)</a:t>
            </a:r>
            <a:endParaRPr lang="en-GB" sz="1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20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 </a:t>
            </a:r>
            <a:endParaRPr lang="en-GB" sz="1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20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The line manager is integral for individual and organisational performance. Gallup’s study on The Future of Work, and their subsequent book ‘It’s the Manager’ highlights that the quality of managers is at the heart of an organisations long-term success. Gallup believe that managers “behaving like bosses, rather than coaches” contributes to “70% of the variation between great workplace engagement and lousy workplace engagement” (Kruse, 2019)</a:t>
            </a:r>
          </a:p>
          <a:p>
            <a:pPr>
              <a:lnSpc>
                <a:spcPct val="107000"/>
              </a:lnSpc>
              <a:spcAft>
                <a:spcPts val="800"/>
              </a:spcAft>
            </a:pPr>
            <a:endParaRPr lang="en-GB" sz="1200" dirty="0">
              <a:solidFill>
                <a:schemeClr val="tx1"/>
              </a:solidFill>
              <a:effectLst/>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lang="en-GB" sz="1800" dirty="0">
                <a:effectLst/>
                <a:latin typeface="Calibri" panose="020F0502020204030204" pitchFamily="34" charset="0"/>
                <a:ea typeface="Calibri" panose="020F0502020204030204" pitchFamily="34" charset="0"/>
                <a:cs typeface="Calibri" panose="020F0502020204030204" pitchFamily="34" charset="0"/>
              </a:rPr>
              <a:t>Fleetwood and </a:t>
            </a:r>
            <a:r>
              <a:rPr lang="en-GB" sz="1800" dirty="0" err="1">
                <a:effectLst/>
                <a:latin typeface="Calibri" panose="020F0502020204030204" pitchFamily="34" charset="0"/>
                <a:ea typeface="Calibri" panose="020F0502020204030204" pitchFamily="34" charset="0"/>
                <a:cs typeface="Calibri" panose="020F0502020204030204" pitchFamily="34" charset="0"/>
              </a:rPr>
              <a:t>Hesketh</a:t>
            </a:r>
            <a:r>
              <a:rPr lang="en-GB" sz="1800" dirty="0">
                <a:effectLst/>
                <a:latin typeface="Calibri" panose="020F0502020204030204" pitchFamily="34" charset="0"/>
                <a:ea typeface="Calibri" panose="020F0502020204030204" pitchFamily="34" charset="0"/>
                <a:cs typeface="Calibri" panose="020F0502020204030204" pitchFamily="34" charset="0"/>
              </a:rPr>
              <a:t> (2010) challenge the link between organisational performance and HRM, arguing that “a quantifiable, measurable, empirical and statistical link” (p xii) does not exist, and that research studies that suggests otherwise, do not fully consider or appreciate “the complexities of organisations and the full range of issues that influence individual performance”.</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fld id="{83243B00-FF2F-4248-97C2-C0B5CFD0372F}" type="slidenum">
              <a:rPr lang="en-GB" smtClean="0"/>
              <a:t>8</a:t>
            </a:fld>
            <a:endParaRPr lang="en-GB"/>
          </a:p>
        </p:txBody>
      </p:sp>
    </p:spTree>
    <p:extLst>
      <p:ext uri="{BB962C8B-B14F-4D97-AF65-F5344CB8AC3E}">
        <p14:creationId xmlns:p14="http://schemas.microsoft.com/office/powerpoint/2010/main" val="381628635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800" b="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Many studies have been carried out to evaluate the link between high-performance working and employee well-being, and evidence demonstrates that “good working practices – such as autonomy, good management and work-life balance – are fundamental to both wellbeing and productivity” (Hancock &amp; Cooper, 2018) This is supported by the CIPD’s view that “an effective workplace well-being programme can deliver mutual benefit to people, organisations, economies and communities” (</a:t>
            </a:r>
            <a:r>
              <a:rPr lang="en-GB" sz="1800" b="0" dirty="0" err="1">
                <a:solidFill>
                  <a:schemeClr val="tx1"/>
                </a:solidFill>
                <a:effectLst/>
                <a:latin typeface="Calibri" panose="020F0502020204030204" pitchFamily="34" charset="0"/>
                <a:ea typeface="Calibri" panose="020F0502020204030204" pitchFamily="34" charset="0"/>
                <a:cs typeface="Calibri" panose="020F0502020204030204" pitchFamily="34" charset="0"/>
              </a:rPr>
              <a:t>Suff</a:t>
            </a:r>
            <a:r>
              <a:rPr lang="en-GB" sz="1800" b="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 2020).</a:t>
            </a:r>
            <a:endParaRPr lang="en-GB" sz="180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457200">
              <a:lnSpc>
                <a:spcPct val="107000"/>
              </a:lnSpc>
              <a:spcAft>
                <a:spcPts val="800"/>
              </a:spcAft>
            </a:pPr>
            <a:r>
              <a:rPr lang="en-GB" sz="1800" b="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 </a:t>
            </a:r>
            <a:endParaRPr lang="en-GB" sz="180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While Hancock &amp; Cooper (2018) are concerned that “employers are failing to see the link between employee wellbeing and productivity” </a:t>
            </a:r>
            <a:r>
              <a:rPr lang="en-GB" sz="180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the findings of a survey of employers carried out by Buck, </a:t>
            </a:r>
            <a:r>
              <a:rPr lang="en-GB" sz="1800" b="0" dirty="0">
                <a:solidFill>
                  <a:schemeClr val="tx1"/>
                </a:solidFill>
                <a:effectLst/>
                <a:latin typeface="Calibri" panose="020F0502020204030204" pitchFamily="34" charset="0"/>
                <a:ea typeface="Calibri" panose="020F0502020204030204" pitchFamily="34" charset="0"/>
                <a:cs typeface="Arial" panose="020B0604020202020204" pitchFamily="34" charset="0"/>
              </a:rPr>
              <a:t>found that 97 per cent of employers surveyed did recognise “</a:t>
            </a:r>
            <a:r>
              <a:rPr lang="en-GB" sz="1800" b="0" dirty="0">
                <a:solidFill>
                  <a:schemeClr val="tx1"/>
                </a:solidFill>
                <a:effectLst/>
                <a:latin typeface="Calibri" panose="020F0502020204030204" pitchFamily="34" charset="0"/>
                <a:ea typeface="Calibri" panose="020F0502020204030204" pitchFamily="34" charset="0"/>
                <a:cs typeface="Helvetica" panose="020B0604020202020204" pitchFamily="34" charset="0"/>
              </a:rPr>
              <a:t>the benefits that wellbeing initiatives can bring”, yet </a:t>
            </a:r>
            <a:r>
              <a:rPr lang="en-GB" sz="1800" b="0" dirty="0">
                <a:solidFill>
                  <a:schemeClr val="tx1"/>
                </a:solidFill>
                <a:effectLst/>
                <a:latin typeface="Calibri" panose="020F0502020204030204" pitchFamily="34" charset="0"/>
                <a:ea typeface="Calibri" panose="020F0502020204030204" pitchFamily="34" charset="0"/>
                <a:cs typeface="Arial" panose="020B0604020202020204" pitchFamily="34" charset="0"/>
              </a:rPr>
              <a:t>“</a:t>
            </a:r>
            <a:r>
              <a:rPr lang="en-GB" sz="1800" b="0" dirty="0">
                <a:solidFill>
                  <a:schemeClr val="tx1"/>
                </a:solidFill>
                <a:effectLst/>
                <a:latin typeface="Calibri" panose="020F0502020204030204" pitchFamily="34" charset="0"/>
                <a:ea typeface="Calibri" panose="020F0502020204030204" pitchFamily="34" charset="0"/>
                <a:cs typeface="Helvetica" panose="020B0604020202020204" pitchFamily="34" charset="0"/>
              </a:rPr>
              <a:t>only a quarter of UK businesses have a wellbeing programme in place</a:t>
            </a:r>
            <a:r>
              <a:rPr lang="en-GB" sz="1800" b="0" dirty="0">
                <a:solidFill>
                  <a:schemeClr val="tx1"/>
                </a:solidFill>
                <a:effectLst/>
                <a:latin typeface="Calibri" panose="020F0502020204030204" pitchFamily="34" charset="0"/>
                <a:ea typeface="Calibri" panose="020F0502020204030204" pitchFamily="34" charset="0"/>
                <a:cs typeface="Arial" panose="020B0604020202020204" pitchFamily="34" charset="0"/>
              </a:rPr>
              <a:t>” (Churchill, 2019), making it in</a:t>
            </a:r>
            <a:r>
              <a:rPr lang="en-GB" sz="180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creasingly important for </a:t>
            </a:r>
            <a:r>
              <a:rPr lang="en-GB" sz="1800" b="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organisations to introduce a strategy to promote a</a:t>
            </a:r>
            <a:r>
              <a:rPr lang="en-GB" sz="180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culture of health and well-being in the workplace. </a:t>
            </a:r>
          </a:p>
          <a:p>
            <a:pPr>
              <a:lnSpc>
                <a:spcPct val="107000"/>
              </a:lnSpc>
              <a:spcAft>
                <a:spcPts val="800"/>
              </a:spcAft>
            </a:pPr>
            <a:r>
              <a:rPr lang="en-GB" sz="1800" b="0" dirty="0">
                <a:solidFill>
                  <a:schemeClr val="tx1"/>
                </a:solidFill>
                <a:effectLst/>
                <a:latin typeface="Calibri" panose="020F0502020204030204" pitchFamily="34" charset="0"/>
                <a:ea typeface="Calibri" panose="020F0502020204030204" pitchFamily="34" charset="0"/>
                <a:cs typeface="Arial" panose="020B0604020202020204" pitchFamily="34" charset="0"/>
              </a:rPr>
              <a:t> </a:t>
            </a:r>
            <a:endParaRPr lang="en-GB" sz="180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One of the main causes of short-term and long-term absence is stress. According to the American Institute of Stress, the main causes of stress in the workplace are workload, people issues, juggling work and personal lives and lack of job security. Stress can have a detrimental impact on a person’s mental health, physical health, behaviour, relationships and work performance, so recognising the signs of stress and early intervention are vital in managing stress. While “</a:t>
            </a:r>
            <a:r>
              <a:rPr lang="en-GB" sz="1800" b="0" dirty="0">
                <a:solidFill>
                  <a:schemeClr val="tx1"/>
                </a:solidFill>
                <a:effectLst/>
                <a:latin typeface="Calibri" panose="020F0502020204030204" pitchFamily="34" charset="0"/>
                <a:ea typeface="Calibri" panose="020F0502020204030204" pitchFamily="34" charset="0"/>
                <a:cs typeface="Helvetica" panose="020B0604020202020204" pitchFamily="34" charset="0"/>
              </a:rPr>
              <a:t>stress-related absence continues to increase among UK employees”, </a:t>
            </a:r>
            <a:r>
              <a:rPr lang="en-GB" sz="1800" b="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a:t>
            </a:r>
            <a:r>
              <a:rPr lang="en-GB" sz="1800" b="0" dirty="0" err="1">
                <a:solidFill>
                  <a:schemeClr val="tx1"/>
                </a:solidFill>
                <a:effectLst/>
                <a:latin typeface="Calibri" panose="020F0502020204030204" pitchFamily="34" charset="0"/>
                <a:ea typeface="Calibri" panose="020F0502020204030204" pitchFamily="34" charset="0"/>
                <a:cs typeface="Calibri" panose="020F0502020204030204" pitchFamily="34" charset="0"/>
              </a:rPr>
              <a:t>Suff</a:t>
            </a:r>
            <a:r>
              <a:rPr lang="en-GB" sz="1800" b="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 2020) the CIPD’s 2020 ‘Health and Wellbeing at Work’ survey has reported the lowest average absence rate recorded at just 5.8 days absence per employee. However, the report indicates that this is partly due to increases in ‘presenteeism’ and ‘leavism’ – employees working when they are unwell or on leave.</a:t>
            </a:r>
            <a:endParaRPr lang="en-GB" sz="180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fld id="{83243B00-FF2F-4248-97C2-C0B5CFD0372F}" type="slidenum">
              <a:rPr lang="en-GB" smtClean="0"/>
              <a:t>9</a:t>
            </a:fld>
            <a:endParaRPr lang="en-GB"/>
          </a:p>
        </p:txBody>
      </p:sp>
    </p:spTree>
    <p:extLst>
      <p:ext uri="{BB962C8B-B14F-4D97-AF65-F5344CB8AC3E}">
        <p14:creationId xmlns:p14="http://schemas.microsoft.com/office/powerpoint/2010/main" val="283285615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800" b="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The performance management cycle is a continuous self-renewing process, which according to  Armstrong and Taylor (2000) encompasses three main stages, which they believe “flows from the organisation’s objectives and then through processes of planning, monitoring and reviewing” (p. 444) allowing both managers and employers to work towards achieving the organisations strategic objectives. While organisations develop their own performance management models, fundamentally the main stages of the performance management cycle are similar.</a:t>
            </a:r>
          </a:p>
          <a:p>
            <a:pPr>
              <a:lnSpc>
                <a:spcPct val="107000"/>
              </a:lnSpc>
              <a:spcAft>
                <a:spcPts val="800"/>
              </a:spcAft>
            </a:pPr>
            <a:endParaRPr lang="en-GB" sz="1800" b="0" dirty="0">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Calibri" panose="020F0502020204030204" pitchFamily="34" charset="0"/>
              </a:rPr>
              <a:t>The planning stage involves communication the organisation’s vision and goals, defining the role, setting performance objectives, and agreeing a development plan. At this stage it is important to identify any training and development needs – knowledge, skills and behaviours, that employees may need to develop to be able to achieve their objectives.</a:t>
            </a:r>
            <a:r>
              <a:rPr lang="en-GB"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Calibri" panose="020F0502020204030204" pitchFamily="34"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Calibri" panose="020F0502020204030204" pitchFamily="34" charset="0"/>
              </a:rPr>
              <a:t>Performance should be managed regularly throughout the year with continuous feedback provided. Feedback should be objective, unbiased, and transparent and conversations regarding underperformance should be positive.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Calibri" panose="020F0502020204030204" pitchFamily="34"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Calibri" panose="020F0502020204030204" pitchFamily="34" charset="0"/>
              </a:rPr>
              <a:t>Finally, it is essential to the performance management cycle to review and assess employee performance to determine if goals have been met and link back to the organisation’s goals.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fld id="{83243B00-FF2F-4248-97C2-C0B5CFD0372F}" type="slidenum">
              <a:rPr lang="en-GB" smtClean="0"/>
              <a:t>10</a:t>
            </a:fld>
            <a:endParaRPr lang="en-GB"/>
          </a:p>
        </p:txBody>
      </p:sp>
    </p:spTree>
    <p:extLst>
      <p:ext uri="{BB962C8B-B14F-4D97-AF65-F5344CB8AC3E}">
        <p14:creationId xmlns:p14="http://schemas.microsoft.com/office/powerpoint/2010/main" val="219299285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dirty="0">
                <a:solidFill>
                  <a:srgbClr val="000000"/>
                </a:solidFill>
                <a:effectLst/>
                <a:latin typeface="Calibri" panose="020F0502020204030204" pitchFamily="34" charset="0"/>
                <a:ea typeface="Times New Roman" panose="02020603050405020304" pitchFamily="18" charset="0"/>
              </a:rPr>
              <a:t>The CIPD define performance management as the activities that “establish objectives”, “improve performance” and “hold people to account”. (Gifford, 2019)</a:t>
            </a:r>
            <a:endParaRPr lang="en-GB" sz="1800" dirty="0">
              <a:effectLst/>
              <a:latin typeface="Times New Roman" panose="02020603050405020304" pitchFamily="18" charset="0"/>
              <a:ea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Calibri" panose="020F0502020204030204" pitchFamily="34"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Calibri" panose="020F0502020204030204" pitchFamily="34" charset="0"/>
              </a:rPr>
              <a:t>Performance management is a “strategically relevant business activity, not a perfunctory end-of-year duty” (Schrage, et al., 2019). </a:t>
            </a:r>
            <a:r>
              <a:rPr lang="en-GB" sz="1800" dirty="0">
                <a:effectLst/>
                <a:latin typeface="Calibri" panose="020F0502020204030204" pitchFamily="34" charset="0"/>
                <a:ea typeface="Calibri" panose="020F0502020204030204" pitchFamily="34" charset="0"/>
                <a:cs typeface="Times New Roman" panose="02020603050405020304" pitchFamily="18" charset="0"/>
              </a:rPr>
              <a:t>T</a:t>
            </a:r>
            <a:r>
              <a:rPr lang="en-GB" sz="1800" dirty="0">
                <a:effectLst/>
                <a:latin typeface="Calibri" panose="020F0502020204030204" pitchFamily="34" charset="0"/>
                <a:ea typeface="Calibri" panose="020F0502020204030204" pitchFamily="34" charset="0"/>
                <a:cs typeface="Calibri" panose="020F0502020204030204" pitchFamily="34" charset="0"/>
              </a:rPr>
              <a:t>here are arguments for and against formal performance management. Bloom et al (2012) argues that on average, organisations were “23% more productive” (Taylor &amp; Woodhams, 2016, p. 205) when they had formal performance management processes in place. The opposing views of </a:t>
            </a:r>
            <a:r>
              <a:rPr lang="en-GB"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management expert Elaine </a:t>
            </a:r>
            <a:r>
              <a:rPr lang="en-GB" sz="1800" dirty="0" err="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Pulakos</a:t>
            </a:r>
            <a:r>
              <a:rPr lang="en-GB"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are that “performance reviews are especially unhelpful and potentially harmful” (Woolston, 2019) while </a:t>
            </a:r>
            <a:r>
              <a:rPr lang="en-GB"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Laszlo Bock believes that “intrinsic motivation is the key to growth, but conventional performance management systems destroy that motivation.” </a:t>
            </a:r>
            <a:r>
              <a:rPr lang="en-GB" sz="1800" dirty="0">
                <a:effectLst/>
                <a:latin typeface="Calibri" panose="020F0502020204030204" pitchFamily="34" charset="0"/>
                <a:ea typeface="Calibri" panose="020F0502020204030204" pitchFamily="34" charset="0"/>
                <a:cs typeface="Calibri" panose="020F0502020204030204" pitchFamily="34" charset="0"/>
              </a:rPr>
              <a:t>(2016, p167)</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Calibri" panose="020F0502020204030204" pitchFamily="34"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Calibri" panose="020F0502020204030204" pitchFamily="34" charset="0"/>
              </a:rPr>
              <a:t>A Harvard Business Review discussed the bias and awkwardness that people experience during the annual performance review, which they believe has contributed to several Fortune 500 companies, such as Microsoft, abandoning performance evaluations altogether. Yet they also remind us that decisions regarding pay and promotions still needed to take place, meaning that employees do continue to be evaluated, they are just not present, making the evaluation more subjective and less transparent. When a CEB global survey asked 9,000 managers and employees about performance evaluations, they reported that “</a:t>
            </a:r>
            <a:r>
              <a:rPr lang="en-GB" sz="1800" spc="-15"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not having evaluations is worse”</a:t>
            </a:r>
            <a:r>
              <a:rPr lang="en-GB" sz="1800" dirty="0">
                <a:effectLst/>
                <a:latin typeface="Calibri" panose="020F0502020204030204" pitchFamily="34" charset="0"/>
                <a:ea typeface="Calibri" panose="020F0502020204030204" pitchFamily="34" charset="0"/>
                <a:cs typeface="Calibri" panose="020F0502020204030204" pitchFamily="34" charset="0"/>
              </a:rPr>
              <a:t> (Goler, et al., 2016) findings that are supported by a survey that Facebook conducted amongst its staff that revealed, “</a:t>
            </a:r>
            <a:r>
              <a:rPr lang="en-GB" sz="1800" spc="-15"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87% of people wanted to keep performance ratings”. </a:t>
            </a:r>
            <a:r>
              <a:rPr lang="en-GB" sz="1800" dirty="0">
                <a:effectLst/>
                <a:latin typeface="Calibri" panose="020F0502020204030204" pitchFamily="34" charset="0"/>
                <a:ea typeface="Calibri" panose="020F0502020204030204" pitchFamily="34" charset="0"/>
                <a:cs typeface="Calibri" panose="020F0502020204030204" pitchFamily="34" charset="0"/>
              </a:rPr>
              <a:t>(Goler, et al., 2016) But the </a:t>
            </a:r>
            <a:r>
              <a:rPr lang="en-GB"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CIPD acknowledge that “the dreaded annual appraisal” (Gifford, 2019) is outdated, and recommends that HR should be fostering “ongoing performance conversations”. (Gifford, 2019)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Calibri" panose="020F0502020204030204" pitchFamily="34"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Calibri" panose="020F0502020204030204" pitchFamily="34" charset="0"/>
              </a:rPr>
              <a:t>One of the key performance management activities is setting departmental and individual performance objectives. It is important for individual performance objectives to be aligned to the organisation’s strategic objectives. </a:t>
            </a:r>
            <a:r>
              <a:rPr lang="en-GB" sz="1800" dirty="0">
                <a:effectLst/>
                <a:latin typeface="Calibri" panose="020F0502020204030204" pitchFamily="34" charset="0"/>
                <a:ea typeface="Calibri" panose="020F0502020204030204" pitchFamily="34" charset="0"/>
                <a:cs typeface="Times New Roman" panose="02020603050405020304" pitchFamily="18" charset="0"/>
              </a:rPr>
              <a:t>While employees must feel that they are able to achieve their goals, Laszlo Bock argues that </a:t>
            </a:r>
            <a:r>
              <a:rPr lang="en-GB"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“If you’re achieving all your goals, you’re not setting them aggressively enough.” (2016, p155) </a:t>
            </a:r>
            <a:r>
              <a:rPr lang="en-GB" sz="1800" dirty="0">
                <a:effectLst/>
                <a:latin typeface="Calibri" panose="020F0502020204030204" pitchFamily="34" charset="0"/>
                <a:ea typeface="Calibri" panose="020F0502020204030204" pitchFamily="34" charset="0"/>
                <a:cs typeface="Calibri" panose="020F0502020204030204" pitchFamily="34" charset="0"/>
              </a:rPr>
              <a:t>Traditionally, objectives should be ‘SMART’ (specific, measurable, achievable, realistic, and time-bound), but the CIPD’s ‘Could do better?’ report challenges this goal setting tool, stating that SMART objectives only work “</a:t>
            </a:r>
            <a:r>
              <a:rPr lang="en-GB" sz="1800" dirty="0">
                <a:effectLst/>
                <a:latin typeface="Calibri" panose="020F0502020204030204" pitchFamily="34" charset="0"/>
                <a:ea typeface="Calibri" panose="020F0502020204030204" pitchFamily="34" charset="0"/>
                <a:cs typeface="Times New Roman" panose="02020603050405020304" pitchFamily="18" charset="0"/>
              </a:rPr>
              <a:t>in relatively straightforward and predictable tasks” </a:t>
            </a:r>
            <a:r>
              <a:rPr lang="en-GB" sz="1800" dirty="0">
                <a:effectLst/>
                <a:latin typeface="Calibri" panose="020F0502020204030204" pitchFamily="34" charset="0"/>
                <a:ea typeface="Calibri" panose="020F0502020204030204" pitchFamily="34" charset="0"/>
                <a:cs typeface="Calibri" panose="020F0502020204030204" pitchFamily="34" charset="0"/>
              </a:rPr>
              <a:t>(Gifford, 2016) and that in </a:t>
            </a:r>
            <a:r>
              <a:rPr lang="en-GB" sz="1800" dirty="0">
                <a:effectLst/>
                <a:latin typeface="Calibri" panose="020F0502020204030204" pitchFamily="34" charset="0"/>
                <a:ea typeface="Calibri" panose="020F0502020204030204" pitchFamily="34" charset="0"/>
                <a:cs typeface="Times New Roman" panose="02020603050405020304" pitchFamily="18" charset="0"/>
              </a:rPr>
              <a:t>“less predictable work, unspecific ‘do-your-best’ outcome goals can be more effective” </a:t>
            </a:r>
            <a:r>
              <a:rPr lang="en-GB" sz="1800" dirty="0">
                <a:effectLst/>
                <a:latin typeface="Calibri" panose="020F0502020204030204" pitchFamily="34" charset="0"/>
                <a:ea typeface="Calibri" panose="020F0502020204030204" pitchFamily="34" charset="0"/>
                <a:cs typeface="Calibri" panose="020F0502020204030204" pitchFamily="34" charset="0"/>
              </a:rPr>
              <a:t>(Gifford, 2016), supporting the CIPD view that o</a:t>
            </a:r>
            <a:r>
              <a:rPr lang="en-GB"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bjectives can be outcomes-focused:</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r>
              <a:rPr lang="en-GB"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Specific and challenging</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r>
              <a:rPr lang="en-GB"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focused on doing one’s best, or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Symbol" panose="05050102010706020507" pitchFamily="18" charset="2"/>
              <a:buChar char=""/>
            </a:pPr>
            <a:r>
              <a:rPr lang="en-GB"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focused on behaviour or learning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83243B00-FF2F-4248-97C2-C0B5CFD0372F}" type="slidenum">
              <a:rPr lang="en-GB" smtClean="0"/>
              <a:t>11</a:t>
            </a:fld>
            <a:endParaRPr lang="en-GB"/>
          </a:p>
        </p:txBody>
      </p:sp>
    </p:spTree>
    <p:extLst>
      <p:ext uri="{BB962C8B-B14F-4D97-AF65-F5344CB8AC3E}">
        <p14:creationId xmlns:p14="http://schemas.microsoft.com/office/powerpoint/2010/main" val="28644119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79927" y="4771634"/>
            <a:ext cx="5439410" cy="3909864"/>
          </a:xfrm>
        </p:spPr>
        <p:txBody>
          <a:bodyPr/>
          <a:lstStyle/>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Performance management activities, such as identifying and addressing training needs can enhance employee capability and commitment as it provides “</a:t>
            </a:r>
            <a:r>
              <a:rPr lang="en-GB"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the provision of opportunities to achieve, scope to develop skills, and guidance on career paths</a:t>
            </a:r>
            <a:r>
              <a:rPr lang="en-GB" sz="1800" dirty="0">
                <a:effectLst/>
                <a:latin typeface="Calibri" panose="020F0502020204030204" pitchFamily="34" charset="0"/>
                <a:ea typeface="Calibri" panose="020F0502020204030204" pitchFamily="34" charset="0"/>
                <a:cs typeface="Times New Roman" panose="02020603050405020304" pitchFamily="18" charset="0"/>
              </a:rPr>
              <a:t>”, </a:t>
            </a:r>
            <a:r>
              <a:rPr lang="en-GB" sz="1800" dirty="0">
                <a:effectLst/>
                <a:latin typeface="Calibri" panose="020F0502020204030204" pitchFamily="34" charset="0"/>
                <a:ea typeface="Calibri" panose="020F0502020204030204" pitchFamily="34" charset="0"/>
                <a:cs typeface="Calibri" panose="020F0502020204030204" pitchFamily="34" charset="0"/>
              </a:rPr>
              <a:t>(Armstrong, 2019, p. 99)</a:t>
            </a:r>
            <a:r>
              <a:rPr lang="en-GB" sz="1800" dirty="0">
                <a:effectLst/>
                <a:latin typeface="Calibri" panose="020F0502020204030204" pitchFamily="34" charset="0"/>
                <a:ea typeface="Calibri" panose="020F0502020204030204" pitchFamily="34" charset="0"/>
                <a:cs typeface="Times New Roman" panose="02020603050405020304" pitchFamily="18" charset="0"/>
              </a:rPr>
              <a:t> which in turn can motivate employees, thus enhancing employee capability and commitment.</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Calibri" panose="020F0502020204030204" pitchFamily="34"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Calibri" panose="020F0502020204030204" pitchFamily="34" charset="0"/>
              </a:rPr>
              <a:t>The theory that performance is a function of Ability, Motivation and Opportunity (AMO) was referred to in the 2003 study conducted by Purcell, et al., ‘Understanding the People and Performance Link: Unlocking the black box’, which found that “</a:t>
            </a:r>
            <a:r>
              <a:rPr lang="en-GB" sz="1800" dirty="0">
                <a:effectLst/>
                <a:latin typeface="Calibri" panose="020F0502020204030204" pitchFamily="34" charset="0"/>
                <a:ea typeface="Calibri" panose="020F0502020204030204" pitchFamily="34" charset="0"/>
                <a:cs typeface="Times New Roman" panose="02020603050405020304" pitchFamily="18" charset="0"/>
              </a:rPr>
              <a:t>people have discretion or some degree of choice on how, and how well, they are to do the job” (p. 5), which suggests that </a:t>
            </a:r>
            <a:r>
              <a:rPr lang="en-GB" sz="1800" dirty="0">
                <a:effectLst/>
                <a:latin typeface="Calibri" panose="020F0502020204030204" pitchFamily="34" charset="0"/>
                <a:ea typeface="Calibri" panose="020F0502020204030204" pitchFamily="34" charset="0"/>
                <a:cs typeface="Calibri" panose="020F0502020204030204" pitchFamily="34" charset="0"/>
              </a:rPr>
              <a:t>an individual’s performance is dependent on whether they have the ability to do the job, the motivation to do the job and the opportunity to perform. The study also found </a:t>
            </a:r>
            <a:r>
              <a:rPr lang="en-GB" sz="1800" dirty="0">
                <a:effectLst/>
                <a:latin typeface="Calibri" panose="020F0502020204030204" pitchFamily="34" charset="0"/>
                <a:ea typeface="Calibri" panose="020F0502020204030204" pitchFamily="34" charset="0"/>
                <a:cs typeface="Times New Roman" panose="02020603050405020304" pitchFamily="18" charset="0"/>
              </a:rPr>
              <a:t>“clear evidence of a link between positive attitudes towards HR policies and practices, levels of satisfaction, motivation and commitment” (p. 72) and that </a:t>
            </a:r>
            <a:r>
              <a:rPr lang="en-GB" sz="1800" dirty="0">
                <a:effectLst/>
                <a:latin typeface="Calibri" panose="020F0502020204030204" pitchFamily="34" charset="0"/>
                <a:ea typeface="Calibri" panose="020F0502020204030204" pitchFamily="34" charset="0"/>
                <a:cs typeface="Calibri" panose="020F0502020204030204" pitchFamily="34" charset="0"/>
              </a:rPr>
              <a:t>the role of line managers in implementing HR policies and practices is crucial, in particular, the “</a:t>
            </a:r>
            <a:r>
              <a:rPr lang="en-GB" sz="1800" dirty="0">
                <a:effectLst/>
                <a:latin typeface="Calibri" panose="020F0502020204030204" pitchFamily="34" charset="0"/>
                <a:ea typeface="Calibri" panose="020F0502020204030204" pitchFamily="34" charset="0"/>
                <a:cs typeface="Times New Roman" panose="02020603050405020304" pitchFamily="18" charset="0"/>
              </a:rPr>
              <a:t>way in which managers exercise their own discretion</a:t>
            </a:r>
            <a:r>
              <a:rPr lang="en-GB" sz="1800" dirty="0">
                <a:effectLst/>
                <a:latin typeface="Calibri" panose="020F0502020204030204" pitchFamily="34" charset="0"/>
                <a:ea typeface="Calibri" panose="020F0502020204030204" pitchFamily="34" charset="0"/>
                <a:cs typeface="Calibri" panose="020F0502020204030204" pitchFamily="34" charset="0"/>
              </a:rPr>
              <a:t>” affects employee discretion to go above and beyond. (p. x)</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sz="1800" b="1" dirty="0">
              <a:effectLst/>
              <a:latin typeface="Calibri" panose="020F0502020204030204" pitchFamily="34" charset="0"/>
              <a:ea typeface="Calibri" panose="020F0502020204030204" pitchFamily="34" charset="0"/>
              <a:cs typeface="Calibri" panose="020F0502020204030204" pitchFamily="34" charset="0"/>
            </a:endParaRPr>
          </a:p>
        </p:txBody>
      </p:sp>
      <p:sp>
        <p:nvSpPr>
          <p:cNvPr id="4" name="Slide Number Placeholder 3"/>
          <p:cNvSpPr>
            <a:spLocks noGrp="1"/>
          </p:cNvSpPr>
          <p:nvPr>
            <p:ph type="sldNum" sz="quarter" idx="10"/>
          </p:nvPr>
        </p:nvSpPr>
        <p:spPr/>
        <p:txBody>
          <a:bodyPr/>
          <a:lstStyle/>
          <a:p>
            <a:fld id="{83243B00-FF2F-4248-97C2-C0B5CFD0372F}" type="slidenum">
              <a:rPr lang="en-GB" smtClean="0"/>
              <a:t>12</a:t>
            </a:fld>
            <a:endParaRPr lang="en-GB"/>
          </a:p>
        </p:txBody>
      </p:sp>
    </p:spTree>
    <p:extLst>
      <p:ext uri="{BB962C8B-B14F-4D97-AF65-F5344CB8AC3E}">
        <p14:creationId xmlns:p14="http://schemas.microsoft.com/office/powerpoint/2010/main" val="113762961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Performance management activities can </a:t>
            </a:r>
            <a:r>
              <a:rPr lang="en-GB"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recognise and reward talent in “</a:t>
            </a:r>
            <a:r>
              <a:rPr lang="en-GB" sz="1800" dirty="0">
                <a:effectLst/>
                <a:latin typeface="Calibri" panose="020F0502020204030204" pitchFamily="34" charset="0"/>
                <a:ea typeface="Calibri" panose="020F0502020204030204" pitchFamily="34" charset="0"/>
                <a:cs typeface="Times New Roman" panose="02020603050405020304" pitchFamily="18" charset="0"/>
              </a:rPr>
              <a:t>the form of recognition through feedback”.</a:t>
            </a:r>
            <a:r>
              <a:rPr lang="en-GB" sz="1800" dirty="0">
                <a:effectLst/>
                <a:latin typeface="Calibri" panose="020F0502020204030204" pitchFamily="34" charset="0"/>
                <a:ea typeface="Calibri" panose="020F0502020204030204" pitchFamily="34" charset="0"/>
                <a:cs typeface="Calibri" panose="020F0502020204030204" pitchFamily="34" charset="0"/>
              </a:rPr>
              <a:t> (Armstrong, 2007, p. 151) Telling employees </a:t>
            </a:r>
            <a:r>
              <a:rPr lang="en-GB" sz="1800" dirty="0">
                <a:effectLst/>
                <a:latin typeface="Calibri" panose="020F0502020204030204" pitchFamily="34" charset="0"/>
                <a:ea typeface="Calibri" panose="020F0502020204030204" pitchFamily="34" charset="0"/>
                <a:cs typeface="Times New Roman" panose="02020603050405020304" pitchFamily="18" charset="0"/>
              </a:rPr>
              <a:t>when they are doing a good job and giving them the opportunity to respond to feedback is an important element of performance management activities. Armstrong (2007) argues that r</a:t>
            </a:r>
            <a:r>
              <a:rPr lang="en-GB" sz="1800" dirty="0">
                <a:effectLst/>
                <a:latin typeface="Calibri" panose="020F0502020204030204" pitchFamily="34" charset="0"/>
                <a:ea typeface="Calibri" panose="020F0502020204030204" pitchFamily="34" charset="0"/>
                <a:cs typeface="Calibri" panose="020F0502020204030204" pitchFamily="34" charset="0"/>
              </a:rPr>
              <a:t>ecognition through feedback is motivational, long lasting and can have “a more</a:t>
            </a:r>
            <a:r>
              <a:rPr lang="en-GB" sz="1800" dirty="0">
                <a:effectLst/>
                <a:latin typeface="Calibri" panose="020F0502020204030204" pitchFamily="34" charset="0"/>
                <a:ea typeface="Calibri" panose="020F0502020204030204" pitchFamily="34" charset="0"/>
                <a:cs typeface="Times New Roman" panose="02020603050405020304" pitchFamily="18" charset="0"/>
              </a:rPr>
              <a:t> powerful impact than financial rewards</a:t>
            </a:r>
            <a:r>
              <a:rPr lang="en-GB" sz="1800" dirty="0">
                <a:effectLst/>
                <a:latin typeface="Calibri" panose="020F0502020204030204" pitchFamily="34" charset="0"/>
                <a:ea typeface="Calibri" panose="020F0502020204030204" pitchFamily="34" charset="0"/>
                <a:cs typeface="Calibri" panose="020F0502020204030204" pitchFamily="34" charset="0"/>
              </a:rPr>
              <a:t>” (p. 151).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dirty="0">
                <a:effectLst/>
                <a:latin typeface="Calibri" panose="020F0502020204030204" pitchFamily="34" charset="0"/>
                <a:ea typeface="Calibri" panose="020F0502020204030204" pitchFamily="34" charset="0"/>
                <a:cs typeface="Calibri" panose="020F0502020204030204" pitchFamily="34"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Calibri" panose="020F0502020204030204" pitchFamily="34" charset="0"/>
              </a:rPr>
              <a:t>In a Harvard Business Review Article called ‘</a:t>
            </a:r>
            <a:r>
              <a:rPr lang="en-GB" sz="1800" spc="-20" dirty="0">
                <a:effectLst/>
                <a:latin typeface="Calibri" panose="020F0502020204030204" pitchFamily="34" charset="0"/>
                <a:ea typeface="Calibri" panose="020F0502020204030204" pitchFamily="34" charset="0"/>
                <a:cs typeface="Calibri" panose="020F0502020204030204" pitchFamily="34" charset="0"/>
              </a:rPr>
              <a:t>Tough Love Performance Reviews, in 10 Minutes</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Calibri" panose="020F0502020204030204" pitchFamily="34" charset="0"/>
              </a:rPr>
              <a:t>(2015), Mona Patel,</a:t>
            </a:r>
            <a:r>
              <a:rPr lang="en-GB" sz="1800" spc="-2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Founder and CEO at Motivate Design describes </a:t>
            </a:r>
            <a:r>
              <a:rPr lang="en-GB" sz="1800" dirty="0">
                <a:effectLst/>
                <a:latin typeface="Calibri" panose="020F0502020204030204" pitchFamily="34" charset="0"/>
                <a:ea typeface="Calibri" panose="020F0502020204030204" pitchFamily="34" charset="0"/>
                <a:cs typeface="Calibri" panose="020F0502020204030204" pitchFamily="34" charset="0"/>
              </a:rPr>
              <a:t>the innovative way she conducts performance management reviews with her staff – by holding a meaningful conversation in just ten minutes. Starting the conversation by asking the employee, on a scale of 1 to 10 “</a:t>
            </a:r>
            <a:r>
              <a:rPr lang="en-GB" sz="1800" spc="-15"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how do you feel like receiving advice today” (Patel, 2015), dictates the tone of the conversation, but importantly, it “gives control to the employee”(Patel, 2015). Since implementing the ‘tough love’ method, Patel confirmed that they have seen “a significant constructive change” (2015) in their employees.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dirty="0">
                <a:effectLst/>
                <a:latin typeface="Calibri" panose="020F0502020204030204" pitchFamily="34" charset="0"/>
                <a:ea typeface="Calibri" panose="020F0502020204030204" pitchFamily="34" charset="0"/>
                <a:cs typeface="Calibri" panose="020F0502020204030204" pitchFamily="34"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83243B00-FF2F-4248-97C2-C0B5CFD0372F}" type="slidenum">
              <a:rPr lang="en-GB" smtClean="0"/>
              <a:t>13</a:t>
            </a:fld>
            <a:endParaRPr lang="en-GB"/>
          </a:p>
        </p:txBody>
      </p:sp>
    </p:spTree>
    <p:extLst>
      <p:ext uri="{BB962C8B-B14F-4D97-AF65-F5344CB8AC3E}">
        <p14:creationId xmlns:p14="http://schemas.microsoft.com/office/powerpoint/2010/main" val="133193261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800" spc="1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According to Armstrong (2018) “managing performance is what line managers do and performance management is supposed to help them do it”, (p. 8) while Truss (2001) state the line manager’s role is to “mediate between individuals and HR practices”. (Taylor &amp; Woodhams, 2016) This is supported by </a:t>
            </a:r>
            <a:r>
              <a:rPr lang="en-GB" sz="1800" dirty="0">
                <a:effectLst/>
                <a:latin typeface="Calibri" panose="020F0502020204030204" pitchFamily="34" charset="0"/>
                <a:ea typeface="Calibri" panose="020F0502020204030204" pitchFamily="34" charset="0"/>
                <a:cs typeface="Calibri" panose="020F0502020204030204" pitchFamily="34" charset="0"/>
              </a:rPr>
              <a:t>John Purcell’s (2003) study ‘Unlocking the Black Box’, which found that line managers have</a:t>
            </a:r>
            <a:r>
              <a:rPr lang="en-GB"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“a pivotal role in implementing and enacting HR policies and practices”</a:t>
            </a:r>
            <a:r>
              <a:rPr lang="en-GB" sz="1800" dirty="0">
                <a:effectLst/>
                <a:latin typeface="Calibri" panose="020F0502020204030204" pitchFamily="34" charset="0"/>
                <a:ea typeface="Calibri" panose="020F0502020204030204" pitchFamily="34" charset="0"/>
                <a:cs typeface="Calibri" panose="020F0502020204030204" pitchFamily="34" charset="0"/>
              </a:rPr>
              <a:t> (p. 13) However, the role of the line manager goes beyond this, as the CIPD highlights that </a:t>
            </a:r>
            <a:r>
              <a:rPr lang="en-GB"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a:t>
            </a:r>
            <a:r>
              <a:rPr lang="en-GB" sz="1800" dirty="0">
                <a:effectLst/>
                <a:latin typeface="Calibri" panose="020F0502020204030204" pitchFamily="34" charset="0"/>
                <a:ea typeface="Calibri" panose="020F0502020204030204" pitchFamily="34" charset="0"/>
                <a:cs typeface="Calibri" panose="020F0502020204030204" pitchFamily="34" charset="0"/>
              </a:rPr>
              <a:t>people managers are central to performance management” (Gifford, 2019) and their role extends to </a:t>
            </a:r>
            <a:r>
              <a:rPr lang="en-GB"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“assessing and recognising performance”. (George &amp; Hayden, 2019) including </a:t>
            </a:r>
            <a:r>
              <a:rPr lang="en-GB" sz="1800" dirty="0">
                <a:effectLst/>
                <a:latin typeface="Calibri" panose="020F0502020204030204" pitchFamily="34" charset="0"/>
                <a:ea typeface="Calibri" panose="020F0502020204030204" pitchFamily="34" charset="0"/>
                <a:cs typeface="Calibri" panose="020F0502020204030204" pitchFamily="34" charset="0"/>
              </a:rPr>
              <a:t>setting objectives, measuring performance, assessing performance, providing continual feedback, reviewing progress and identifying and addressing training needs.</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ACAS suggest that “the key relationship in the workplace is between an individual employee and their immediate line manager”, (2012) so understanding what motivates their staff and having an effective performance management system in place will help line managers to get the best out their team. However, research has highlighted that not all line managers have the skills necessary to lead the performance management process. T</a:t>
            </a:r>
            <a:r>
              <a:rPr lang="en-GB" sz="1800" dirty="0">
                <a:effectLst/>
                <a:latin typeface="Calibri" panose="020F0502020204030204" pitchFamily="34" charset="0"/>
                <a:ea typeface="Calibri" panose="020F0502020204030204" pitchFamily="34" charset="0"/>
                <a:cs typeface="Calibri" panose="020F0502020204030204" pitchFamily="34" charset="0"/>
              </a:rPr>
              <a:t>he CIPD’s ‘Strengths Based Performance Conversations’ report points out the difficulties that line managers have instigating discussions around underperformance, and how they feel that they are </a:t>
            </a:r>
            <a:r>
              <a:rPr lang="en-GB" sz="1800" dirty="0">
                <a:effectLst/>
                <a:latin typeface="Calibri" panose="020F0502020204030204" pitchFamily="34" charset="0"/>
                <a:ea typeface="Calibri" panose="020F0502020204030204" pitchFamily="34" charset="0"/>
                <a:cs typeface="Times New Roman" panose="02020603050405020304" pitchFamily="18" charset="0"/>
              </a:rPr>
              <a:t>“not skilled or confident enough in approaching them”. (Gifford, et al., 2017) This is supported by an </a:t>
            </a:r>
            <a:r>
              <a:rPr lang="en-GB" sz="1800" dirty="0">
                <a:effectLst/>
                <a:latin typeface="Calibri" panose="020F0502020204030204" pitchFamily="34" charset="0"/>
                <a:ea typeface="Calibri" panose="020F0502020204030204" pitchFamily="34" charset="0"/>
                <a:cs typeface="Calibri" panose="020F0502020204030204" pitchFamily="34" charset="0"/>
              </a:rPr>
              <a:t>Institute of Employment Services (IES) report which aimed to “understand how ‘engaging managers’ – people who </a:t>
            </a:r>
            <a:r>
              <a:rPr lang="en-GB" sz="1800" dirty="0">
                <a:effectLst/>
                <a:latin typeface="Calibri" panose="020F0502020204030204" pitchFamily="34" charset="0"/>
                <a:ea typeface="Calibri" panose="020F0502020204030204" pitchFamily="34" charset="0"/>
                <a:cs typeface="Times New Roman" panose="02020603050405020304" pitchFamily="18" charset="0"/>
              </a:rPr>
              <a:t>inspire and motivate their teams to perform well – behave”, </a:t>
            </a:r>
            <a:r>
              <a:rPr lang="en-GB" sz="1800" dirty="0">
                <a:effectLst/>
                <a:latin typeface="Calibri" panose="020F0502020204030204" pitchFamily="34" charset="0"/>
                <a:ea typeface="Calibri" panose="020F0502020204030204" pitchFamily="34" charset="0"/>
                <a:cs typeface="Calibri" panose="020F0502020204030204" pitchFamily="34" charset="0"/>
              </a:rPr>
              <a:t>(Robinson, 2009) particularly </a:t>
            </a:r>
            <a:r>
              <a:rPr lang="en-GB" sz="1800" dirty="0">
                <a:effectLst/>
                <a:latin typeface="Calibri" panose="020F0502020204030204" pitchFamily="34" charset="0"/>
                <a:ea typeface="Calibri" panose="020F0502020204030204" pitchFamily="34" charset="0"/>
                <a:cs typeface="Times New Roman" panose="02020603050405020304" pitchFamily="18" charset="0"/>
              </a:rPr>
              <a:t>when faced with a difficult s</a:t>
            </a:r>
            <a:r>
              <a:rPr lang="en-GB" sz="1800" dirty="0">
                <a:effectLst/>
                <a:latin typeface="Calibri" panose="020F0502020204030204" pitchFamily="34" charset="0"/>
                <a:ea typeface="Calibri" panose="020F0502020204030204" pitchFamily="34" charset="0"/>
                <a:cs typeface="Calibri" panose="020F0502020204030204" pitchFamily="34" charset="0"/>
              </a:rPr>
              <a:t>ituation. The research indicated that although ‘engaging managers’ also found difficult conversations about performance unappealing, they were inclined to tackled the issue head on, which highlights the importance of dealing with difficult conversations in order to turn performance around. </a:t>
            </a:r>
            <a:endParaRPr lang="en-GB" dirty="0"/>
          </a:p>
        </p:txBody>
      </p:sp>
      <p:sp>
        <p:nvSpPr>
          <p:cNvPr id="4" name="Slide Number Placeholder 3"/>
          <p:cNvSpPr>
            <a:spLocks noGrp="1"/>
          </p:cNvSpPr>
          <p:nvPr>
            <p:ph type="sldNum" sz="quarter" idx="5"/>
          </p:nvPr>
        </p:nvSpPr>
        <p:spPr/>
        <p:txBody>
          <a:bodyPr/>
          <a:lstStyle/>
          <a:p>
            <a:fld id="{83243B00-FF2F-4248-97C2-C0B5CFD0372F}" type="slidenum">
              <a:rPr lang="en-GB" smtClean="0"/>
              <a:t>14</a:t>
            </a:fld>
            <a:endParaRPr lang="en-GB"/>
          </a:p>
        </p:txBody>
      </p:sp>
    </p:spTree>
    <p:extLst>
      <p:ext uri="{BB962C8B-B14F-4D97-AF65-F5344CB8AC3E}">
        <p14:creationId xmlns:p14="http://schemas.microsoft.com/office/powerpoint/2010/main" val="287374307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800" dirty="0">
                <a:effectLst/>
                <a:latin typeface="Calibri" panose="020F0502020204030204" pitchFamily="34" charset="0"/>
                <a:ea typeface="Calibri" panose="020F0502020204030204" pitchFamily="34" charset="0"/>
                <a:cs typeface="Calibri" panose="020F0502020204030204" pitchFamily="34" charset="0"/>
              </a:rPr>
              <a:t>The HR function and line managers need to work together to ensure successful people and performance management. While the HR function has overall responsibility for people and performance management, the evolving role of HR means that many of the people responsibilities previously carried out by HR have been redirected to line managers, allowing HR to take a more strategic role, such as developing the performance management practices that will lead to improved </a:t>
            </a:r>
            <a:r>
              <a:rPr lang="en-GB" sz="1800" spc="1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performance.</a:t>
            </a:r>
            <a:r>
              <a:rPr lang="en-GB" sz="1800" dirty="0">
                <a:effectLst/>
                <a:latin typeface="Calibri" panose="020F0502020204030204" pitchFamily="34" charset="0"/>
                <a:ea typeface="Calibri" panose="020F0502020204030204" pitchFamily="34" charset="0"/>
                <a:cs typeface="Calibri" panose="020F0502020204030204" pitchFamily="34" charset="0"/>
              </a:rPr>
              <a:t> Although the responsibility for pay, benefits and employee relations tend to stay with the HR function, line managers are responsible for day-to-day people management, including identifying training needs, allocating work, monitoring workload and leading the performance management process. As line managers have regular contact with their direct reports, it’s understandable that they would be the first point of contact when an employee raises a concern. It is important that HR works closely with line managers to develop their capabilities to ensure consistency, transparency and fairness when dealing with such issues.</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Calibri" panose="020F0502020204030204" pitchFamily="34"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spc="1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The </a:t>
            </a:r>
            <a:r>
              <a:rPr lang="en-GB" sz="1800" dirty="0">
                <a:effectLst/>
                <a:latin typeface="Calibri" panose="020F0502020204030204" pitchFamily="34" charset="0"/>
                <a:ea typeface="Calibri" panose="020F0502020204030204" pitchFamily="34" charset="0"/>
                <a:cs typeface="Calibri" panose="020F0502020204030204" pitchFamily="34" charset="0"/>
              </a:rPr>
              <a:t>role of HR is crucial to provide advice, guidance and support to line managers, from recruitment and selection through to ensuring compliance with HR policies and procedures, and also “providing them with the tools which help them to secure higher performance from individual employees”. (Taylor &amp; Woodhams, 2016) According to Rees &amp; French (2016) another key role of HR in the performance management process involves “facilitating communication and training for both appraisers and appraisees”. (p, 275) It is important that HR works closely with line managers to develop their capabilities to ensure they are able to conduct fair, unbiased and objective performance reviews, that are applied consistently.</a:t>
            </a:r>
            <a:endParaRPr lang="en-GB" dirty="0"/>
          </a:p>
        </p:txBody>
      </p:sp>
      <p:sp>
        <p:nvSpPr>
          <p:cNvPr id="4" name="Slide Number Placeholder 3"/>
          <p:cNvSpPr>
            <a:spLocks noGrp="1"/>
          </p:cNvSpPr>
          <p:nvPr>
            <p:ph type="sldNum" sz="quarter" idx="10"/>
          </p:nvPr>
        </p:nvSpPr>
        <p:spPr/>
        <p:txBody>
          <a:bodyPr/>
          <a:lstStyle/>
          <a:p>
            <a:fld id="{83243B00-FF2F-4248-97C2-C0B5CFD0372F}" type="slidenum">
              <a:rPr lang="en-GB" smtClean="0"/>
              <a:t>15</a:t>
            </a:fld>
            <a:endParaRPr lang="en-GB"/>
          </a:p>
        </p:txBody>
      </p:sp>
    </p:spTree>
    <p:extLst>
      <p:ext uri="{BB962C8B-B14F-4D97-AF65-F5344CB8AC3E}">
        <p14:creationId xmlns:p14="http://schemas.microsoft.com/office/powerpoint/2010/main" val="302681685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solidFill>
                  <a:srgbClr val="212529"/>
                </a:solidFill>
                <a:effectLst/>
                <a:latin typeface="Calibri" panose="020F0502020204030204" pitchFamily="34" charset="0"/>
                <a:ea typeface="Calibri" panose="020F0502020204030204" pitchFamily="34" charset="0"/>
                <a:cs typeface="Calibri" panose="020F0502020204030204" pitchFamily="34" charset="0"/>
              </a:rPr>
              <a:t>Much research exists that explains the positive link between high-performance working and organisational performance. </a:t>
            </a:r>
            <a:r>
              <a:rPr lang="en-GB" sz="1800" dirty="0">
                <a:effectLst/>
                <a:latin typeface="Calibri" panose="020F0502020204030204" pitchFamily="34" charset="0"/>
                <a:ea typeface="Calibri" panose="020F0502020204030204" pitchFamily="34" charset="0"/>
                <a:cs typeface="Calibri" panose="020F0502020204030204" pitchFamily="34" charset="0"/>
              </a:rPr>
              <a:t>Organisations are more likely maximise and sustain organisational performance if they embrace a culture of high-performance working – through implementing HR policies and practices consistently together with effective performance management processes. Research highlights the importance of performance management with the emphasis on how performance is managed, in particular the crucial role that line managers play in creating and maintaining a positive employment relationship that builds trust and drives motivation, commitment and performance. </a:t>
            </a:r>
            <a:r>
              <a:rPr lang="en-GB" sz="1800" dirty="0">
                <a:solidFill>
                  <a:srgbClr val="212529"/>
                </a:solidFill>
                <a:effectLst/>
                <a:latin typeface="Calibri" panose="020F0502020204030204" pitchFamily="34" charset="0"/>
                <a:ea typeface="Calibri" panose="020F0502020204030204" pitchFamily="34" charset="0"/>
                <a:cs typeface="Calibri" panose="020F0502020204030204" pitchFamily="34" charset="0"/>
              </a:rPr>
              <a:t>Both employees and organisations benefit from organisations that have adopted high-performance working practices.</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83243B00-FF2F-4248-97C2-C0B5CFD0372F}" type="slidenum">
              <a:rPr lang="en-GB" smtClean="0"/>
              <a:t>16</a:t>
            </a:fld>
            <a:endParaRPr lang="en-GB"/>
          </a:p>
        </p:txBody>
      </p:sp>
    </p:spTree>
    <p:extLst>
      <p:ext uri="{BB962C8B-B14F-4D97-AF65-F5344CB8AC3E}">
        <p14:creationId xmlns:p14="http://schemas.microsoft.com/office/powerpoint/2010/main" val="99461815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83243B00-FF2F-4248-97C2-C0B5CFD0372F}" type="slidenum">
              <a:rPr lang="en-GB" smtClean="0"/>
              <a:t>17</a:t>
            </a:fld>
            <a:endParaRPr lang="en-GB"/>
          </a:p>
        </p:txBody>
      </p:sp>
    </p:spTree>
    <p:extLst>
      <p:ext uri="{BB962C8B-B14F-4D97-AF65-F5344CB8AC3E}">
        <p14:creationId xmlns:p14="http://schemas.microsoft.com/office/powerpoint/2010/main" val="1980452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 y="6334316"/>
            <a:ext cx="12192000"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651C9DB-FBAF-4DFE-A2DE-2F543E706A38}" type="datetimeFigureOut">
              <a:rPr lang="en-GB" smtClean="0"/>
              <a:t>31/10/2020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D68206C-1E97-4B05-8A6D-6EB08677DB4B}"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580628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651C9DB-FBAF-4DFE-A2DE-2F543E706A38}" type="datetimeFigureOut">
              <a:rPr lang="en-GB" smtClean="0"/>
              <a:t>31/10/2020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D68206C-1E97-4B05-8A6D-6EB08677DB4B}" type="slidenum">
              <a:rPr lang="en-GB" smtClean="0"/>
              <a:t>‹#›</a:t>
            </a:fld>
            <a:endParaRPr lang="en-GB"/>
          </a:p>
        </p:txBody>
      </p:sp>
    </p:spTree>
    <p:extLst>
      <p:ext uri="{BB962C8B-B14F-4D97-AF65-F5344CB8AC3E}">
        <p14:creationId xmlns:p14="http://schemas.microsoft.com/office/powerpoint/2010/main" val="5548542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651C9DB-FBAF-4DFE-A2DE-2F543E706A38}" type="datetimeFigureOut">
              <a:rPr lang="en-GB" smtClean="0"/>
              <a:t>31/10/2020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D68206C-1E97-4B05-8A6D-6EB08677DB4B}"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586367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80" y="1845734"/>
            <a:ext cx="4937760" cy="402335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651C9DB-FBAF-4DFE-A2DE-2F543E706A38}" type="datetimeFigureOut">
              <a:rPr lang="en-GB" smtClean="0"/>
              <a:t>31/10/2020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D68206C-1E97-4B05-8A6D-6EB08677DB4B}" type="slidenum">
              <a:rPr lang="en-GB" smtClean="0"/>
              <a:t>‹#›</a:t>
            </a:fld>
            <a:endParaRPr lang="en-GB"/>
          </a:p>
        </p:txBody>
      </p:sp>
    </p:spTree>
    <p:extLst>
      <p:ext uri="{BB962C8B-B14F-4D97-AF65-F5344CB8AC3E}">
        <p14:creationId xmlns:p14="http://schemas.microsoft.com/office/powerpoint/2010/main" val="1252933507"/>
      </p:ext>
    </p:extLst>
  </p:cSld>
  <p:clrMapOvr>
    <a:masterClrMapping/>
  </p:clrMapOvr>
  <p:extLst>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582335"/>
            <a:ext cx="4937760" cy="32867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920" y="2582334"/>
            <a:ext cx="4937760" cy="32867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651C9DB-FBAF-4DFE-A2DE-2F543E706A38}" type="datetimeFigureOut">
              <a:rPr lang="en-GB" smtClean="0"/>
              <a:t>31/10/2020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D68206C-1E97-4B05-8A6D-6EB08677DB4B}" type="slidenum">
              <a:rPr lang="en-GB" smtClean="0"/>
              <a:t>‹#›</a:t>
            </a:fld>
            <a:endParaRPr lang="en-GB"/>
          </a:p>
        </p:txBody>
      </p:sp>
    </p:spTree>
    <p:extLst>
      <p:ext uri="{BB962C8B-B14F-4D97-AF65-F5344CB8AC3E}">
        <p14:creationId xmlns:p14="http://schemas.microsoft.com/office/powerpoint/2010/main" val="964636162"/>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651C9DB-FBAF-4DFE-A2DE-2F543E706A38}" type="datetimeFigureOut">
              <a:rPr lang="en-GB" smtClean="0"/>
              <a:t>31/10/2020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D68206C-1E97-4B05-8A6D-6EB08677DB4B}" type="slidenum">
              <a:rPr lang="en-GB" smtClean="0"/>
              <a:t>‹#›</a:t>
            </a:fld>
            <a:endParaRPr lang="en-GB"/>
          </a:p>
        </p:txBody>
      </p:sp>
    </p:spTree>
    <p:extLst>
      <p:ext uri="{BB962C8B-B14F-4D97-AF65-F5344CB8AC3E}">
        <p14:creationId xmlns:p14="http://schemas.microsoft.com/office/powerpoint/2010/main" val="6034266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2651C9DB-FBAF-4DFE-A2DE-2F543E706A38}" type="datetimeFigureOut">
              <a:rPr lang="en-GB" smtClean="0"/>
              <a:t>31/10/2020</a:t>
            </a:fld>
            <a:endParaRPr lang="en-GB"/>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GB"/>
          </a:p>
        </p:txBody>
      </p:sp>
      <p:sp>
        <p:nvSpPr>
          <p:cNvPr id="9" name="Slide Number Placeholder 8"/>
          <p:cNvSpPr>
            <a:spLocks noGrp="1"/>
          </p:cNvSpPr>
          <p:nvPr>
            <p:ph type="sldNum" sz="quarter" idx="12"/>
          </p:nvPr>
        </p:nvSpPr>
        <p:spPr/>
        <p:txBody>
          <a:bodyPr/>
          <a:lstStyle/>
          <a:p>
            <a:fld id="{7D68206C-1E97-4B05-8A6D-6EB08677DB4B}" type="slidenum">
              <a:rPr lang="en-GB" smtClean="0"/>
              <a:t>‹#›</a:t>
            </a:fld>
            <a:endParaRPr lang="en-GB"/>
          </a:p>
        </p:txBody>
      </p:sp>
    </p:spTree>
    <p:extLst>
      <p:ext uri="{BB962C8B-B14F-4D97-AF65-F5344CB8AC3E}">
        <p14:creationId xmlns:p14="http://schemas.microsoft.com/office/powerpoint/2010/main" val="12404970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2651C9DB-FBAF-4DFE-A2DE-2F543E706A38}" type="datetimeFigureOut">
              <a:rPr lang="en-GB" smtClean="0"/>
              <a:t>31/10/2020</a:t>
            </a:fld>
            <a:endParaRPr lang="en-GB"/>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GB"/>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7D68206C-1E97-4B05-8A6D-6EB08677DB4B}" type="slidenum">
              <a:rPr lang="en-GB" smtClean="0"/>
              <a:t>‹#›</a:t>
            </a:fld>
            <a:endParaRPr lang="en-GB"/>
          </a:p>
        </p:txBody>
      </p:sp>
    </p:spTree>
    <p:extLst>
      <p:ext uri="{BB962C8B-B14F-4D97-AF65-F5344CB8AC3E}">
        <p14:creationId xmlns:p14="http://schemas.microsoft.com/office/powerpoint/2010/main" val="2301241986"/>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tIns="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651C9DB-FBAF-4DFE-A2DE-2F543E706A38}" type="datetimeFigureOut">
              <a:rPr lang="en-GB" smtClean="0"/>
              <a:t>31/10/2020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D68206C-1E97-4B05-8A6D-6EB08677DB4B}" type="slidenum">
              <a:rPr lang="en-GB" smtClean="0"/>
              <a:t>‹#›</a:t>
            </a:fld>
            <a:endParaRPr lang="en-GB"/>
          </a:p>
        </p:txBody>
      </p:sp>
    </p:spTree>
    <p:extLst>
      <p:ext uri="{BB962C8B-B14F-4D97-AF65-F5344CB8AC3E}">
        <p14:creationId xmlns:p14="http://schemas.microsoft.com/office/powerpoint/2010/main" val="28565519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651C9DB-FBAF-4DFE-A2DE-2F543E706A38}" type="datetimeFigureOut">
              <a:rPr lang="en-GB" smtClean="0"/>
              <a:t>31/10/2020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D68206C-1E97-4B05-8A6D-6EB08677DB4B}" type="slidenum">
              <a:rPr lang="en-GB" smtClean="0"/>
              <a:t>‹#›</a:t>
            </a:fld>
            <a:endParaRPr lang="en-GB"/>
          </a:p>
        </p:txBody>
      </p:sp>
    </p:spTree>
    <p:extLst>
      <p:ext uri="{BB962C8B-B14F-4D97-AF65-F5344CB8AC3E}">
        <p14:creationId xmlns:p14="http://schemas.microsoft.com/office/powerpoint/2010/main" val="22839005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651C9DB-FBAF-4DFE-A2DE-2F543E706A38}" type="datetimeFigureOut">
              <a:rPr lang="en-GB" smtClean="0"/>
              <a:t>31/10/2020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D68206C-1E97-4B05-8A6D-6EB08677DB4B}" type="slidenum">
              <a:rPr lang="en-GB" smtClean="0"/>
              <a:t>‹#›</a:t>
            </a:fld>
            <a:endParaRPr lang="en-GB"/>
          </a:p>
        </p:txBody>
      </p:sp>
    </p:spTree>
    <p:extLst>
      <p:ext uri="{BB962C8B-B14F-4D97-AF65-F5344CB8AC3E}">
        <p14:creationId xmlns:p14="http://schemas.microsoft.com/office/powerpoint/2010/main" val="30835419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2651C9DB-FBAF-4DFE-A2DE-2F543E706A38}" type="datetimeFigureOut">
              <a:rPr lang="en-GB" smtClean="0"/>
              <a:t>31/10/2020</a:t>
            </a:fld>
            <a:endParaRPr lang="en-GB"/>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GB"/>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7D68206C-1E97-4B05-8A6D-6EB08677DB4B}" type="slidenum">
              <a:rPr lang="en-GB" smtClean="0"/>
              <a:t>‹#›</a:t>
            </a:fld>
            <a:endParaRPr lang="en-GB"/>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47124664"/>
      </p:ext>
    </p:extLst>
  </p:cSld>
  <p:clrMap bg1="lt1" tx1="dk1" bg2="lt2" tx2="dk2" accent1="accent1" accent2="accent2" accent3="accent3" accent4="accent4" accent5="accent5" accent6="accent6" hlink="hlink" folHlink="folHlink"/>
  <p:sldLayoutIdLst>
    <p:sldLayoutId id="2147483832" r:id="rId1"/>
    <p:sldLayoutId id="2147483833" r:id="rId2"/>
    <p:sldLayoutId id="2147483834" r:id="rId3"/>
    <p:sldLayoutId id="2147483835" r:id="rId4"/>
    <p:sldLayoutId id="2147483836" r:id="rId5"/>
    <p:sldLayoutId id="2147483837" r:id="rId6"/>
    <p:sldLayoutId id="2147483838" r:id="rId7"/>
    <p:sldLayoutId id="2147483839" r:id="rId8"/>
    <p:sldLayoutId id="2147483840" r:id="rId9"/>
    <p:sldLayoutId id="2147483841" r:id="rId10"/>
    <p:sldLayoutId id="2147483842"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81686" y="757382"/>
            <a:ext cx="10016197" cy="5419581"/>
          </a:xfrm>
        </p:spPr>
        <p:txBody>
          <a:bodyPr>
            <a:noAutofit/>
          </a:bodyPr>
          <a:lstStyle/>
          <a:p>
            <a:pPr marL="0" indent="0">
              <a:lnSpc>
                <a:spcPct val="100000"/>
              </a:lnSpc>
              <a:spcBef>
                <a:spcPts val="200"/>
              </a:spcBef>
              <a:buNone/>
            </a:pPr>
            <a:r>
              <a:rPr lang="en-US" b="1" dirty="0"/>
              <a:t>Qualification:</a:t>
            </a:r>
            <a:r>
              <a:rPr lang="en-US" dirty="0"/>
              <a:t> CIPD Diploma in Applied Human Resources</a:t>
            </a:r>
            <a:endParaRPr lang="en-GB" dirty="0"/>
          </a:p>
          <a:p>
            <a:pPr marL="0" indent="0">
              <a:lnSpc>
                <a:spcPct val="100000"/>
              </a:lnSpc>
              <a:spcBef>
                <a:spcPts val="200"/>
              </a:spcBef>
              <a:buNone/>
            </a:pPr>
            <a:r>
              <a:rPr lang="en-US" b="1" dirty="0"/>
              <a:t>Module Name:</a:t>
            </a:r>
            <a:r>
              <a:rPr lang="en-US" dirty="0"/>
              <a:t> </a:t>
            </a:r>
            <a:r>
              <a:rPr lang="en-GB" dirty="0"/>
              <a:t>Understanding the Link between Individual and Organisational Performance</a:t>
            </a:r>
          </a:p>
          <a:p>
            <a:pPr marL="0" indent="0">
              <a:lnSpc>
                <a:spcPct val="100000"/>
              </a:lnSpc>
              <a:spcBef>
                <a:spcPts val="200"/>
              </a:spcBef>
              <a:buNone/>
            </a:pPr>
            <a:r>
              <a:rPr lang="en-US" sz="1600" dirty="0"/>
              <a:t> </a:t>
            </a:r>
            <a:endParaRPr lang="en-GB" sz="1600" dirty="0"/>
          </a:p>
          <a:p>
            <a:pPr marL="0" indent="0">
              <a:lnSpc>
                <a:spcPct val="100000"/>
              </a:lnSpc>
              <a:spcBef>
                <a:spcPts val="200"/>
              </a:spcBef>
              <a:buNone/>
            </a:pPr>
            <a:endParaRPr lang="en-GB" sz="1600" dirty="0"/>
          </a:p>
          <a:p>
            <a:pPr marL="0" indent="0">
              <a:lnSpc>
                <a:spcPct val="100000"/>
              </a:lnSpc>
              <a:spcBef>
                <a:spcPts val="200"/>
              </a:spcBef>
              <a:buNone/>
            </a:pPr>
            <a:r>
              <a:rPr lang="en-GB" sz="1800" b="1" dirty="0"/>
              <a:t>Assessment:</a:t>
            </a:r>
            <a:r>
              <a:rPr lang="en-GB" sz="1800" dirty="0"/>
              <a:t> Managing and Improving Performance</a:t>
            </a:r>
          </a:p>
          <a:p>
            <a:pPr marL="0" indent="0">
              <a:lnSpc>
                <a:spcPct val="100000"/>
              </a:lnSpc>
              <a:spcBef>
                <a:spcPts val="200"/>
              </a:spcBef>
              <a:buNone/>
            </a:pPr>
            <a:endParaRPr lang="en-GB" sz="800" dirty="0"/>
          </a:p>
          <a:p>
            <a:pPr marL="0" indent="0">
              <a:lnSpc>
                <a:spcPct val="100000"/>
              </a:lnSpc>
              <a:spcBef>
                <a:spcPts val="200"/>
              </a:spcBef>
              <a:buNone/>
            </a:pPr>
            <a:r>
              <a:rPr lang="en-US" sz="1800" b="1" dirty="0"/>
              <a:t>Word Count:</a:t>
            </a:r>
            <a:r>
              <a:rPr lang="en-US" sz="1800" dirty="0"/>
              <a:t> Presentation 221 words, Notes 3,026 words, Total 3,247 words</a:t>
            </a:r>
            <a:endParaRPr lang="en-GB" sz="1800" dirty="0"/>
          </a:p>
          <a:p>
            <a:pPr marL="0" indent="0">
              <a:lnSpc>
                <a:spcPct val="100000"/>
              </a:lnSpc>
              <a:spcBef>
                <a:spcPts val="200"/>
              </a:spcBef>
              <a:buNone/>
            </a:pPr>
            <a:endParaRPr lang="en-US" sz="800" dirty="0"/>
          </a:p>
          <a:p>
            <a:pPr marL="0" indent="0">
              <a:lnSpc>
                <a:spcPct val="100000"/>
              </a:lnSpc>
              <a:spcBef>
                <a:spcPts val="200"/>
              </a:spcBef>
              <a:buNone/>
            </a:pPr>
            <a:endParaRPr lang="en-US" sz="1600" dirty="0"/>
          </a:p>
          <a:p>
            <a:pPr marL="0" indent="0">
              <a:lnSpc>
                <a:spcPct val="100000"/>
              </a:lnSpc>
              <a:spcBef>
                <a:spcPts val="200"/>
              </a:spcBef>
              <a:buNone/>
            </a:pPr>
            <a:r>
              <a:rPr lang="en-US" sz="1800" b="1" dirty="0"/>
              <a:t>Student Name:</a:t>
            </a:r>
            <a:r>
              <a:rPr lang="en-US" sz="1800" dirty="0"/>
              <a:t> Melanie Gough</a:t>
            </a:r>
            <a:endParaRPr lang="en-GB" sz="1800" dirty="0"/>
          </a:p>
          <a:p>
            <a:pPr marL="0" indent="0">
              <a:lnSpc>
                <a:spcPct val="100000"/>
              </a:lnSpc>
              <a:spcBef>
                <a:spcPts val="200"/>
              </a:spcBef>
              <a:buNone/>
            </a:pPr>
            <a:r>
              <a:rPr lang="en-US" sz="1800" b="1" dirty="0"/>
              <a:t>Student Number:</a:t>
            </a:r>
            <a:r>
              <a:rPr lang="en-US" sz="1800" dirty="0"/>
              <a:t> 1910141</a:t>
            </a:r>
            <a:endParaRPr lang="en-GB" sz="1800" dirty="0"/>
          </a:p>
          <a:p>
            <a:pPr marL="0" indent="0">
              <a:lnSpc>
                <a:spcPct val="100000"/>
              </a:lnSpc>
              <a:spcBef>
                <a:spcPts val="200"/>
              </a:spcBef>
              <a:buNone/>
            </a:pPr>
            <a:r>
              <a:rPr lang="en-US" sz="1800" b="1" dirty="0"/>
              <a:t>CIPD Membership Number:</a:t>
            </a:r>
            <a:r>
              <a:rPr lang="en-US" sz="1800" dirty="0"/>
              <a:t> 54660544</a:t>
            </a:r>
            <a:endParaRPr lang="en-GB" sz="1800" dirty="0"/>
          </a:p>
          <a:p>
            <a:pPr marL="0" indent="0">
              <a:lnSpc>
                <a:spcPct val="100000"/>
              </a:lnSpc>
              <a:spcBef>
                <a:spcPts val="200"/>
              </a:spcBef>
              <a:buNone/>
            </a:pPr>
            <a:endParaRPr lang="en-US" sz="1600" dirty="0"/>
          </a:p>
          <a:p>
            <a:pPr marL="0" indent="0">
              <a:lnSpc>
                <a:spcPct val="100000"/>
              </a:lnSpc>
              <a:spcBef>
                <a:spcPts val="200"/>
              </a:spcBef>
              <a:buNone/>
            </a:pPr>
            <a:r>
              <a:rPr lang="en-US" sz="1800" dirty="0"/>
              <a:t>By signing below, I confirm that the work/evidence presented is my own, unaided work. I understand the regulations pertaining to candidate malpractice and the action that may be taken as a result.</a:t>
            </a:r>
            <a:endParaRPr lang="en-GB" sz="1800" dirty="0"/>
          </a:p>
          <a:p>
            <a:pPr marL="0" indent="0">
              <a:lnSpc>
                <a:spcPct val="100000"/>
              </a:lnSpc>
              <a:spcBef>
                <a:spcPts val="200"/>
              </a:spcBef>
              <a:buNone/>
            </a:pPr>
            <a:r>
              <a:rPr lang="en-US" sz="1600" dirty="0"/>
              <a:t> </a:t>
            </a:r>
            <a:endParaRPr lang="en-GB" sz="1600" dirty="0"/>
          </a:p>
          <a:p>
            <a:pPr marL="0" indent="0">
              <a:lnSpc>
                <a:spcPct val="100000"/>
              </a:lnSpc>
              <a:spcBef>
                <a:spcPts val="200"/>
              </a:spcBef>
              <a:buNone/>
            </a:pPr>
            <a:r>
              <a:rPr lang="en-US" sz="1800" b="1" dirty="0"/>
              <a:t>Signed:</a:t>
            </a:r>
            <a:r>
              <a:rPr lang="en-US" sz="1800" dirty="0"/>
              <a:t> </a:t>
            </a:r>
            <a:r>
              <a:rPr lang="en-US" sz="1800" i="1" dirty="0">
                <a:latin typeface="Lucida Handwriting" panose="03010101010101010101" pitchFamily="66" charset="0"/>
              </a:rPr>
              <a:t>M R Gough</a:t>
            </a:r>
            <a:endParaRPr lang="en-GB" sz="1800" i="1" dirty="0">
              <a:latin typeface="Lucida Handwriting" panose="03010101010101010101" pitchFamily="66" charset="0"/>
            </a:endParaRPr>
          </a:p>
          <a:p>
            <a:pPr marL="0" indent="0">
              <a:lnSpc>
                <a:spcPct val="100000"/>
              </a:lnSpc>
              <a:spcBef>
                <a:spcPts val="200"/>
              </a:spcBef>
              <a:buNone/>
            </a:pPr>
            <a:r>
              <a:rPr lang="en-US" sz="1800" b="1" dirty="0"/>
              <a:t>Date:</a:t>
            </a:r>
            <a:r>
              <a:rPr lang="en-US" sz="1800" dirty="0"/>
              <a:t> 30/10/2020</a:t>
            </a:r>
            <a:endParaRPr lang="en-GB" sz="1800" dirty="0"/>
          </a:p>
        </p:txBody>
      </p:sp>
    </p:spTree>
    <p:extLst>
      <p:ext uri="{BB962C8B-B14F-4D97-AF65-F5344CB8AC3E}">
        <p14:creationId xmlns:p14="http://schemas.microsoft.com/office/powerpoint/2010/main" val="358370963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C04449-9417-4C8F-9191-61A57EE70269}"/>
              </a:ext>
            </a:extLst>
          </p:cNvPr>
          <p:cNvSpPr>
            <a:spLocks noGrp="1"/>
          </p:cNvSpPr>
          <p:nvPr>
            <p:ph type="ctrTitle"/>
          </p:nvPr>
        </p:nvSpPr>
        <p:spPr/>
        <p:txBody>
          <a:bodyPr>
            <a:noAutofit/>
          </a:bodyPr>
          <a:lstStyle/>
          <a:p>
            <a:pPr marL="0" indent="0" algn="ctr">
              <a:spcBef>
                <a:spcPts val="600"/>
              </a:spcBef>
              <a:buNone/>
            </a:pPr>
            <a:r>
              <a:rPr lang="en-GB" sz="7200" b="1" i="1" dirty="0">
                <a:solidFill>
                  <a:schemeClr val="accent2">
                    <a:lumMod val="50000"/>
                  </a:schemeClr>
                </a:solidFill>
                <a:effectLst>
                  <a:outerShdw blurRad="38100" dist="38100" dir="2700000" algn="tl">
                    <a:srgbClr val="000000">
                      <a:alpha val="43137"/>
                    </a:srgbClr>
                  </a:outerShdw>
                </a:effectLst>
              </a:rPr>
              <a:t>Managing and Improving Performance</a:t>
            </a:r>
          </a:p>
        </p:txBody>
      </p:sp>
    </p:spTree>
    <p:extLst>
      <p:ext uri="{BB962C8B-B14F-4D97-AF65-F5344CB8AC3E}">
        <p14:creationId xmlns:p14="http://schemas.microsoft.com/office/powerpoint/2010/main" val="13096213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2705F-5BEA-419F-8ECE-A84180CBF423}"/>
              </a:ext>
            </a:extLst>
          </p:cNvPr>
          <p:cNvSpPr>
            <a:spLocks noGrp="1"/>
          </p:cNvSpPr>
          <p:nvPr>
            <p:ph type="title"/>
          </p:nvPr>
        </p:nvSpPr>
        <p:spPr/>
        <p:txBody>
          <a:bodyPr>
            <a:normAutofit/>
          </a:bodyPr>
          <a:lstStyle/>
          <a:p>
            <a:pPr algn="ctr"/>
            <a:r>
              <a:rPr lang="en-GB" b="1" dirty="0">
                <a:solidFill>
                  <a:schemeClr val="accent2">
                    <a:lumMod val="50000"/>
                  </a:schemeClr>
                </a:solidFill>
                <a:effectLst>
                  <a:outerShdw blurRad="38100" dist="38100" dir="2700000" algn="tl">
                    <a:srgbClr val="000000">
                      <a:alpha val="43137"/>
                    </a:srgbClr>
                  </a:outerShdw>
                </a:effectLst>
              </a:rPr>
              <a:t>Aims and Objectives</a:t>
            </a:r>
          </a:p>
        </p:txBody>
      </p:sp>
      <p:sp>
        <p:nvSpPr>
          <p:cNvPr id="3" name="Content Placeholder 2">
            <a:extLst>
              <a:ext uri="{FF2B5EF4-FFF2-40B4-BE49-F238E27FC236}">
                <a16:creationId xmlns:a16="http://schemas.microsoft.com/office/drawing/2014/main" id="{48E7FDF1-599C-4E45-A6A1-B02DB85BAFDA}"/>
              </a:ext>
            </a:extLst>
          </p:cNvPr>
          <p:cNvSpPr>
            <a:spLocks noGrp="1"/>
          </p:cNvSpPr>
          <p:nvPr>
            <p:ph idx="1"/>
          </p:nvPr>
        </p:nvSpPr>
        <p:spPr/>
        <p:txBody>
          <a:bodyPr>
            <a:normAutofit/>
          </a:bodyPr>
          <a:lstStyle/>
          <a:p>
            <a:pPr marL="285750" lvl="0" indent="-285750"/>
            <a:endParaRPr lang="en-GB" dirty="0"/>
          </a:p>
          <a:p>
            <a:pPr marL="355600" lvl="0" indent="-260350">
              <a:buFont typeface="Wingdings" panose="05000000000000000000" pitchFamily="2" charset="2"/>
              <a:buChar char="Ø"/>
            </a:pPr>
            <a:r>
              <a:rPr lang="en-GB" dirty="0"/>
              <a:t>Understand the concept of high-performance working and how it can benefit individuals and the organisation</a:t>
            </a:r>
          </a:p>
          <a:p>
            <a:pPr marL="355600" lvl="0" indent="-260350">
              <a:buFont typeface="Wingdings" panose="05000000000000000000" pitchFamily="2" charset="2"/>
              <a:buChar char="Ø"/>
            </a:pPr>
            <a:endParaRPr lang="en-GB" dirty="0"/>
          </a:p>
          <a:p>
            <a:pPr marL="355600" lvl="0" indent="-260350">
              <a:buFont typeface="Wingdings" panose="05000000000000000000" pitchFamily="2" charset="2"/>
              <a:buChar char="Ø"/>
            </a:pPr>
            <a:r>
              <a:rPr lang="en-GB" dirty="0"/>
              <a:t>Understand the contribution of the performance management process to high levels of performance</a:t>
            </a:r>
          </a:p>
          <a:p>
            <a:pPr marL="355600" lvl="0" indent="-260350">
              <a:buFont typeface="Wingdings" panose="05000000000000000000" pitchFamily="2" charset="2"/>
              <a:buChar char="Ø"/>
            </a:pPr>
            <a:endParaRPr lang="en-GB" dirty="0"/>
          </a:p>
          <a:p>
            <a:pPr marL="355600" lvl="0" indent="-260350">
              <a:buFont typeface="Wingdings" panose="05000000000000000000" pitchFamily="2" charset="2"/>
              <a:buChar char="Ø"/>
            </a:pPr>
            <a:r>
              <a:rPr lang="en-GB" dirty="0"/>
              <a:t>Understand the role of line managers in performance management processes</a:t>
            </a:r>
          </a:p>
        </p:txBody>
      </p:sp>
    </p:spTree>
    <p:extLst>
      <p:ext uri="{BB962C8B-B14F-4D97-AF65-F5344CB8AC3E}">
        <p14:creationId xmlns:p14="http://schemas.microsoft.com/office/powerpoint/2010/main" val="32133251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064E062A-F7DD-4BD7-BAE5-8FB09112D357}"/>
              </a:ext>
            </a:extLst>
          </p:cNvPr>
          <p:cNvSpPr>
            <a:spLocks noGrp="1"/>
          </p:cNvSpPr>
          <p:nvPr>
            <p:ph type="title"/>
          </p:nvPr>
        </p:nvSpPr>
        <p:spPr/>
        <p:txBody>
          <a:bodyPr>
            <a:normAutofit/>
          </a:bodyPr>
          <a:lstStyle/>
          <a:p>
            <a:pPr algn="ctr"/>
            <a:r>
              <a:rPr lang="en-GB" sz="4800" b="1" dirty="0">
                <a:solidFill>
                  <a:schemeClr val="accent2">
                    <a:lumMod val="50000"/>
                  </a:schemeClr>
                </a:solidFill>
                <a:effectLst>
                  <a:outerShdw blurRad="38100" dist="38100" dir="2700000" algn="tl">
                    <a:srgbClr val="000000">
                      <a:alpha val="43137"/>
                    </a:srgbClr>
                  </a:outerShdw>
                </a:effectLst>
              </a:rPr>
              <a:t>The Concept and Key Components of High-performance Working</a:t>
            </a:r>
            <a:endParaRPr lang="en-GB" dirty="0"/>
          </a:p>
        </p:txBody>
      </p:sp>
      <p:sp>
        <p:nvSpPr>
          <p:cNvPr id="2" name="Text Placeholder 1">
            <a:extLst>
              <a:ext uri="{FF2B5EF4-FFF2-40B4-BE49-F238E27FC236}">
                <a16:creationId xmlns:a16="http://schemas.microsoft.com/office/drawing/2014/main" id="{0D342D7A-BE9D-4587-8C2B-EB2C4C83DCF6}"/>
              </a:ext>
            </a:extLst>
          </p:cNvPr>
          <p:cNvSpPr>
            <a:spLocks noGrp="1"/>
          </p:cNvSpPr>
          <p:nvPr>
            <p:ph idx="1"/>
          </p:nvPr>
        </p:nvSpPr>
        <p:spPr/>
        <p:txBody>
          <a:bodyPr>
            <a:normAutofit/>
          </a:bodyPr>
          <a:lstStyle/>
          <a:p>
            <a:endParaRPr lang="en-GB" dirty="0"/>
          </a:p>
          <a:p>
            <a:pPr algn="ctr"/>
            <a:r>
              <a:rPr lang="en-GB" sz="2500" dirty="0">
                <a:solidFill>
                  <a:schemeClr val="tx1"/>
                </a:solidFill>
              </a:rPr>
              <a:t>Becker and </a:t>
            </a:r>
            <a:r>
              <a:rPr lang="en-GB" sz="2500" dirty="0" err="1">
                <a:solidFill>
                  <a:schemeClr val="tx1"/>
                </a:solidFill>
              </a:rPr>
              <a:t>Huselid</a:t>
            </a:r>
            <a:r>
              <a:rPr lang="en-GB" sz="2500" dirty="0">
                <a:solidFill>
                  <a:schemeClr val="tx1"/>
                </a:solidFill>
              </a:rPr>
              <a:t> (1998) define a high-performance work system (HPWS) as “an internally consistent and coherent HRM system that is focussed on solving operational problems and implementing the firm’s competitive strategy” </a:t>
            </a:r>
          </a:p>
          <a:p>
            <a:pPr algn="ctr"/>
            <a:endParaRPr lang="en-GB" sz="2500" dirty="0">
              <a:solidFill>
                <a:schemeClr val="tx1"/>
              </a:solidFill>
            </a:endParaRPr>
          </a:p>
          <a:p>
            <a:pPr marL="0" indent="0" algn="r">
              <a:buNone/>
            </a:pPr>
            <a:r>
              <a:rPr lang="en-GB" sz="2500" dirty="0">
                <a:solidFill>
                  <a:schemeClr val="tx1"/>
                </a:solidFill>
              </a:rPr>
              <a:t>(Armstrong &amp; Taylor, 2016, p. 139)</a:t>
            </a:r>
          </a:p>
        </p:txBody>
      </p:sp>
    </p:spTree>
    <p:extLst>
      <p:ext uri="{BB962C8B-B14F-4D97-AF65-F5344CB8AC3E}">
        <p14:creationId xmlns:p14="http://schemas.microsoft.com/office/powerpoint/2010/main" val="3327037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52D9B7-3037-4E86-8669-5507746E4955}"/>
              </a:ext>
            </a:extLst>
          </p:cNvPr>
          <p:cNvSpPr>
            <a:spLocks noGrp="1"/>
          </p:cNvSpPr>
          <p:nvPr>
            <p:ph type="title"/>
          </p:nvPr>
        </p:nvSpPr>
        <p:spPr/>
        <p:txBody>
          <a:bodyPr>
            <a:normAutofit/>
          </a:bodyPr>
          <a:lstStyle/>
          <a:p>
            <a:pPr algn="ctr"/>
            <a:r>
              <a:rPr lang="en-GB" b="1" dirty="0">
                <a:solidFill>
                  <a:schemeClr val="accent2">
                    <a:lumMod val="50000"/>
                  </a:schemeClr>
                </a:solidFill>
                <a:effectLst>
                  <a:outerShdw blurRad="38100" dist="38100" dir="2700000" algn="tl">
                    <a:srgbClr val="000000">
                      <a:alpha val="43137"/>
                    </a:srgbClr>
                  </a:outerShdw>
                </a:effectLst>
              </a:rPr>
              <a:t>Key Components of High-performance Working</a:t>
            </a:r>
            <a:endParaRPr lang="en-GB" dirty="0"/>
          </a:p>
        </p:txBody>
      </p:sp>
      <p:sp>
        <p:nvSpPr>
          <p:cNvPr id="3" name="Content Placeholder 2">
            <a:extLst>
              <a:ext uri="{FF2B5EF4-FFF2-40B4-BE49-F238E27FC236}">
                <a16:creationId xmlns:a16="http://schemas.microsoft.com/office/drawing/2014/main" id="{0CA2166C-37D1-453A-9D69-92DDC0441B5B}"/>
              </a:ext>
            </a:extLst>
          </p:cNvPr>
          <p:cNvSpPr>
            <a:spLocks noGrp="1"/>
          </p:cNvSpPr>
          <p:nvPr>
            <p:ph idx="1"/>
          </p:nvPr>
        </p:nvSpPr>
        <p:spPr/>
        <p:txBody>
          <a:bodyPr>
            <a:normAutofit fontScale="85000" lnSpcReduction="20000"/>
          </a:bodyPr>
          <a:lstStyle/>
          <a:p>
            <a:endParaRPr lang="en-GB" dirty="0"/>
          </a:p>
          <a:p>
            <a:endParaRPr lang="en-GB" dirty="0"/>
          </a:p>
          <a:p>
            <a:endParaRPr lang="en-GB" dirty="0"/>
          </a:p>
          <a:p>
            <a:endParaRPr lang="en-GB" dirty="0"/>
          </a:p>
          <a:p>
            <a:endParaRPr lang="en-GB" dirty="0"/>
          </a:p>
          <a:p>
            <a:endParaRPr lang="en-GB" dirty="0"/>
          </a:p>
          <a:p>
            <a:endParaRPr lang="en-GB" dirty="0"/>
          </a:p>
          <a:p>
            <a:endParaRPr lang="en-GB" dirty="0"/>
          </a:p>
          <a:p>
            <a:pPr algn="r"/>
            <a:endParaRPr lang="en-GB" sz="2000" dirty="0">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a:p>
            <a:pPr algn="r"/>
            <a:endParaRPr lang="en-GB" sz="2000" dirty="0">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a:p>
            <a:pPr algn="r"/>
            <a:r>
              <a:rPr lang="en-GB" sz="200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(Taylor and Woodhams, 2016, p. 199)</a:t>
            </a:r>
            <a:endParaRPr lang="en-GB"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graphicFrame>
        <p:nvGraphicFramePr>
          <p:cNvPr id="5" name="Diagram 4">
            <a:extLst>
              <a:ext uri="{FF2B5EF4-FFF2-40B4-BE49-F238E27FC236}">
                <a16:creationId xmlns:a16="http://schemas.microsoft.com/office/drawing/2014/main" id="{F5AA2F48-0BB0-4254-AC7D-AD257EB55B9D}"/>
              </a:ext>
            </a:extLst>
          </p:cNvPr>
          <p:cNvGraphicFramePr>
            <a:graphicFrameLocks noChangeAspect="1"/>
          </p:cNvGraphicFramePr>
          <p:nvPr>
            <p:extLst>
              <p:ext uri="{D42A27DB-BD31-4B8C-83A1-F6EECF244321}">
                <p14:modId xmlns:p14="http://schemas.microsoft.com/office/powerpoint/2010/main" val="2258752790"/>
              </p:ext>
            </p:extLst>
          </p:nvPr>
        </p:nvGraphicFramePr>
        <p:xfrm>
          <a:off x="2705527" y="2017468"/>
          <a:ext cx="6780945" cy="3960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0987938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599C8F-58E2-4C21-8D65-8F68587E1EB3}"/>
              </a:ext>
            </a:extLst>
          </p:cNvPr>
          <p:cNvSpPr>
            <a:spLocks noGrp="1"/>
          </p:cNvSpPr>
          <p:nvPr>
            <p:ph type="title"/>
          </p:nvPr>
        </p:nvSpPr>
        <p:spPr/>
        <p:txBody>
          <a:bodyPr>
            <a:normAutofit/>
          </a:bodyPr>
          <a:lstStyle/>
          <a:p>
            <a:pPr algn="ctr"/>
            <a:r>
              <a:rPr lang="en-GB" b="1" dirty="0">
                <a:solidFill>
                  <a:schemeClr val="accent2">
                    <a:lumMod val="50000"/>
                  </a:schemeClr>
                </a:solidFill>
                <a:effectLst>
                  <a:outerShdw blurRad="38100" dist="38100" dir="2700000" algn="tl">
                    <a:srgbClr val="000000">
                      <a:alpha val="43137"/>
                    </a:srgbClr>
                  </a:outerShdw>
                </a:effectLst>
              </a:rPr>
              <a:t>Rigorous and Sophisticated Recruitment &amp; Selection</a:t>
            </a:r>
            <a:endParaRPr lang="en-GB" dirty="0"/>
          </a:p>
        </p:txBody>
      </p:sp>
      <p:sp>
        <p:nvSpPr>
          <p:cNvPr id="4" name="Content Placeholder 3">
            <a:extLst>
              <a:ext uri="{FF2B5EF4-FFF2-40B4-BE49-F238E27FC236}">
                <a16:creationId xmlns:a16="http://schemas.microsoft.com/office/drawing/2014/main" id="{D536CE7A-B3FE-4724-B941-FAF1BEDFCB5E}"/>
              </a:ext>
            </a:extLst>
          </p:cNvPr>
          <p:cNvSpPr>
            <a:spLocks noGrp="1"/>
          </p:cNvSpPr>
          <p:nvPr>
            <p:ph idx="1"/>
          </p:nvPr>
        </p:nvSpPr>
        <p:spPr/>
        <p:txBody>
          <a:bodyPr/>
          <a:lstStyle/>
          <a:p>
            <a:endParaRPr lang="en-GB" dirty="0"/>
          </a:p>
          <a:p>
            <a:pPr algn="ctr"/>
            <a:r>
              <a:rPr lang="en-GB" sz="2500" dirty="0">
                <a:solidFill>
                  <a:schemeClr val="tx1"/>
                </a:solidFill>
              </a:rPr>
              <a:t>Google “takes it’s hiring seriously” </a:t>
            </a:r>
          </a:p>
          <a:p>
            <a:pPr algn="r"/>
            <a:endParaRPr lang="en-GB" sz="2500" dirty="0">
              <a:solidFill>
                <a:schemeClr val="tx1"/>
              </a:solidFill>
              <a:highlight>
                <a:srgbClr val="FFFF00"/>
              </a:highlight>
            </a:endParaRPr>
          </a:p>
          <a:p>
            <a:pPr algn="r"/>
            <a:r>
              <a:rPr lang="en-GB" sz="2500" dirty="0">
                <a:solidFill>
                  <a:schemeClr val="tx1"/>
                </a:solidFill>
                <a:highlight>
                  <a:srgbClr val="FFFF00"/>
                </a:highlight>
              </a:rPr>
              <a:t>Laszlo Bock</a:t>
            </a:r>
          </a:p>
          <a:p>
            <a:endParaRPr lang="en-GB" sz="2500" dirty="0">
              <a:solidFill>
                <a:schemeClr val="tx1"/>
              </a:solidFill>
            </a:endParaRPr>
          </a:p>
          <a:p>
            <a:endParaRPr lang="en-GB" dirty="0"/>
          </a:p>
          <a:p>
            <a:endParaRPr lang="en-GB" dirty="0"/>
          </a:p>
        </p:txBody>
      </p:sp>
      <p:pic>
        <p:nvPicPr>
          <p:cNvPr id="6" name="Content Placeholder 4" descr="Logo, company name&#10;&#10;Description automatically generated">
            <a:extLst>
              <a:ext uri="{FF2B5EF4-FFF2-40B4-BE49-F238E27FC236}">
                <a16:creationId xmlns:a16="http://schemas.microsoft.com/office/drawing/2014/main" id="{5D85DEA3-AD73-435C-8C40-F5B04DB4B4B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09782" y="3857414"/>
            <a:ext cx="3245898" cy="2160000"/>
          </a:xfrm>
          <a:prstGeom prst="rect">
            <a:avLst/>
          </a:prstGeom>
        </p:spPr>
      </p:pic>
    </p:spTree>
    <p:extLst>
      <p:ext uri="{BB962C8B-B14F-4D97-AF65-F5344CB8AC3E}">
        <p14:creationId xmlns:p14="http://schemas.microsoft.com/office/powerpoint/2010/main" val="190076298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7E450E-8353-4293-9DB4-22ACF48DA148}"/>
              </a:ext>
            </a:extLst>
          </p:cNvPr>
          <p:cNvSpPr>
            <a:spLocks noGrp="1"/>
          </p:cNvSpPr>
          <p:nvPr>
            <p:ph type="title"/>
          </p:nvPr>
        </p:nvSpPr>
        <p:spPr/>
        <p:txBody>
          <a:bodyPr>
            <a:normAutofit/>
          </a:bodyPr>
          <a:lstStyle/>
          <a:p>
            <a:pPr algn="ctr"/>
            <a:r>
              <a:rPr lang="en-GB" b="1" dirty="0">
                <a:solidFill>
                  <a:schemeClr val="accent2">
                    <a:lumMod val="50000"/>
                  </a:schemeClr>
                </a:solidFill>
                <a:effectLst>
                  <a:outerShdw blurRad="38100" dist="38100" dir="2700000" algn="tl">
                    <a:srgbClr val="000000">
                      <a:alpha val="43137"/>
                    </a:srgbClr>
                  </a:outerShdw>
                </a:effectLst>
              </a:rPr>
              <a:t>High Levels of Investment in Training &amp; Development</a:t>
            </a:r>
            <a:endParaRPr lang="en-GB" dirty="0">
              <a:cs typeface="Calibri Light" panose="020F0302020204030204" pitchFamily="34" charset="0"/>
            </a:endParaRPr>
          </a:p>
        </p:txBody>
      </p:sp>
      <p:sp>
        <p:nvSpPr>
          <p:cNvPr id="3" name="Content Placeholder 2">
            <a:extLst>
              <a:ext uri="{FF2B5EF4-FFF2-40B4-BE49-F238E27FC236}">
                <a16:creationId xmlns:a16="http://schemas.microsoft.com/office/drawing/2014/main" id="{72923C1B-6FF9-4331-9E87-2FF535E75273}"/>
              </a:ext>
            </a:extLst>
          </p:cNvPr>
          <p:cNvSpPr>
            <a:spLocks noGrp="1"/>
          </p:cNvSpPr>
          <p:nvPr>
            <p:ph idx="1"/>
          </p:nvPr>
        </p:nvSpPr>
        <p:spPr/>
        <p:txBody>
          <a:bodyPr/>
          <a:lstStyle/>
          <a:p>
            <a:pPr algn="ctr"/>
            <a:endParaRPr lang="en-GB" sz="2500" dirty="0">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a:p>
            <a:pPr algn="ctr"/>
            <a:r>
              <a:rPr lang="en-GB" sz="250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Training is “one of the most widely quoted and important elements of high-commitment HRM” </a:t>
            </a:r>
          </a:p>
          <a:p>
            <a:pPr algn="r"/>
            <a:r>
              <a:rPr lang="en-GB" sz="250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(Marchington, et al 2016 p. 62)</a:t>
            </a:r>
            <a:r>
              <a:rPr lang="en-GB" sz="2500" b="1"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 </a:t>
            </a:r>
            <a:endParaRPr lang="en-GB" sz="25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algn="ctr"/>
            <a:endParaRPr lang="en-GB" dirty="0"/>
          </a:p>
        </p:txBody>
      </p:sp>
      <p:pic>
        <p:nvPicPr>
          <p:cNvPr id="4" name="Picture 3">
            <a:extLst>
              <a:ext uri="{FF2B5EF4-FFF2-40B4-BE49-F238E27FC236}">
                <a16:creationId xmlns:a16="http://schemas.microsoft.com/office/drawing/2014/main" id="{3AD7B6B8-6A74-4541-A974-580C59747658}"/>
              </a:ext>
            </a:extLst>
          </p:cNvPr>
          <p:cNvPicPr>
            <a:picLocks noChangeAspect="1"/>
          </p:cNvPicPr>
          <p:nvPr/>
        </p:nvPicPr>
        <p:blipFill>
          <a:blip r:embed="rId3"/>
          <a:stretch>
            <a:fillRect/>
          </a:stretch>
        </p:blipFill>
        <p:spPr>
          <a:xfrm>
            <a:off x="7497155" y="4933094"/>
            <a:ext cx="3658525" cy="936000"/>
          </a:xfrm>
          <a:prstGeom prst="rect">
            <a:avLst/>
          </a:prstGeom>
        </p:spPr>
      </p:pic>
    </p:spTree>
    <p:extLst>
      <p:ext uri="{BB962C8B-B14F-4D97-AF65-F5344CB8AC3E}">
        <p14:creationId xmlns:p14="http://schemas.microsoft.com/office/powerpoint/2010/main" val="294769184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0C897E-BAA3-46C1-9AE6-DD835169EF2E}"/>
              </a:ext>
            </a:extLst>
          </p:cNvPr>
          <p:cNvSpPr>
            <a:spLocks noGrp="1"/>
          </p:cNvSpPr>
          <p:nvPr>
            <p:ph type="title"/>
          </p:nvPr>
        </p:nvSpPr>
        <p:spPr/>
        <p:txBody>
          <a:bodyPr>
            <a:noAutofit/>
          </a:bodyPr>
          <a:lstStyle/>
          <a:p>
            <a:pPr algn="ctr"/>
            <a:r>
              <a:rPr lang="en-GB" sz="3450" b="1" dirty="0">
                <a:solidFill>
                  <a:schemeClr val="accent2">
                    <a:lumMod val="50000"/>
                  </a:schemeClr>
                </a:solidFill>
                <a:effectLst>
                  <a:outerShdw blurRad="38100" dist="38100" dir="2700000" algn="tl">
                    <a:srgbClr val="000000">
                      <a:alpha val="43137"/>
                    </a:srgbClr>
                  </a:outerShdw>
                </a:effectLst>
              </a:rPr>
              <a:t>The Link Between High-performance Working, Competitive Advantage and Sustainable Organisation Performance</a:t>
            </a:r>
          </a:p>
        </p:txBody>
      </p:sp>
      <p:sp>
        <p:nvSpPr>
          <p:cNvPr id="3" name="Content Placeholder 2">
            <a:extLst>
              <a:ext uri="{FF2B5EF4-FFF2-40B4-BE49-F238E27FC236}">
                <a16:creationId xmlns:a16="http://schemas.microsoft.com/office/drawing/2014/main" id="{4B36A0D3-E111-416B-A880-F878A3228B0C}"/>
              </a:ext>
            </a:extLst>
          </p:cNvPr>
          <p:cNvSpPr>
            <a:spLocks noGrp="1"/>
          </p:cNvSpPr>
          <p:nvPr>
            <p:ph idx="1"/>
          </p:nvPr>
        </p:nvSpPr>
        <p:spPr>
          <a:xfrm>
            <a:off x="1097280" y="1860724"/>
            <a:ext cx="10058400" cy="4023360"/>
          </a:xfrm>
        </p:spPr>
        <p:txBody>
          <a:bodyPr>
            <a:normAutofit/>
          </a:bodyPr>
          <a:lstStyle/>
          <a:p>
            <a:pPr>
              <a:lnSpc>
                <a:spcPct val="107000"/>
              </a:lnSpc>
              <a:spcAft>
                <a:spcPts val="800"/>
              </a:spcAft>
            </a:pPr>
            <a:r>
              <a:rPr lang="en-GB" sz="180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HRM practices “can help to create a source of sustained competitive advantage, especially when they are aligned with a firm’s competitive strategy” (</a:t>
            </a:r>
            <a:r>
              <a:rPr lang="en-GB" sz="1800" dirty="0" err="1">
                <a:solidFill>
                  <a:schemeClr val="tx1"/>
                </a:solidFill>
                <a:effectLst/>
                <a:latin typeface="Calibri" panose="020F0502020204030204" pitchFamily="34" charset="0"/>
                <a:ea typeface="Calibri" panose="020F0502020204030204" pitchFamily="34" charset="0"/>
                <a:cs typeface="Calibri" panose="020F0502020204030204" pitchFamily="34" charset="0"/>
              </a:rPr>
              <a:t>Huselid</a:t>
            </a:r>
            <a:r>
              <a:rPr lang="en-GB" sz="180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 1995)</a:t>
            </a:r>
            <a:endParaRPr lang="en-GB" sz="1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Bef>
                <a:spcPts val="0"/>
              </a:spcBef>
              <a:spcAft>
                <a:spcPts val="800"/>
              </a:spcAft>
            </a:pPr>
            <a:r>
              <a:rPr lang="en-GB" sz="180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 </a:t>
            </a:r>
          </a:p>
          <a:p>
            <a:pPr>
              <a:lnSpc>
                <a:spcPct val="107000"/>
              </a:lnSpc>
              <a:spcBef>
                <a:spcPts val="0"/>
              </a:spcBef>
              <a:spcAft>
                <a:spcPts val="800"/>
              </a:spcAft>
            </a:pPr>
            <a:r>
              <a:rPr lang="en-GB" sz="180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Research studies:</a:t>
            </a:r>
            <a:endParaRPr lang="en-GB" sz="1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0" indent="0" defTabSz="895350">
              <a:lnSpc>
                <a:spcPct val="110000"/>
              </a:lnSpc>
              <a:spcBef>
                <a:spcPts val="0"/>
              </a:spcBef>
              <a:buNone/>
              <a:tabLst>
                <a:tab pos="88900" algn="l"/>
                <a:tab pos="447675" algn="l"/>
              </a:tabLst>
            </a:pPr>
            <a:r>
              <a:rPr lang="en-GB" sz="180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		</a:t>
            </a:r>
            <a:r>
              <a:rPr lang="en-GB" sz="1800" dirty="0" err="1">
                <a:solidFill>
                  <a:schemeClr val="tx1"/>
                </a:solidFill>
                <a:effectLst/>
                <a:latin typeface="Calibri" panose="020F0502020204030204" pitchFamily="34" charset="0"/>
                <a:ea typeface="Calibri" panose="020F0502020204030204" pitchFamily="34" charset="0"/>
                <a:cs typeface="Calibri" panose="020F0502020204030204" pitchFamily="34" charset="0"/>
              </a:rPr>
              <a:t>Huselid's</a:t>
            </a:r>
            <a:r>
              <a:rPr lang="en-GB" sz="180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 High performing work practices</a:t>
            </a:r>
          </a:p>
          <a:p>
            <a:pPr marL="0" indent="0" defTabSz="895350">
              <a:lnSpc>
                <a:spcPct val="110000"/>
              </a:lnSpc>
              <a:spcBef>
                <a:spcPts val="0"/>
              </a:spcBef>
              <a:buNone/>
              <a:tabLst>
                <a:tab pos="88900" algn="l"/>
                <a:tab pos="447675" algn="l"/>
              </a:tabLst>
            </a:pPr>
            <a:r>
              <a:rPr lang="en-GB" sz="180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		Pfeffer's Seven practices of successful organizations</a:t>
            </a:r>
            <a:endParaRPr lang="en-GB" sz="1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0" indent="0" defTabSz="895350">
              <a:lnSpc>
                <a:spcPct val="110000"/>
              </a:lnSpc>
              <a:spcBef>
                <a:spcPts val="0"/>
              </a:spcBef>
              <a:buNone/>
              <a:tabLst>
                <a:tab pos="88900" algn="l"/>
                <a:tab pos="447675" algn="l"/>
              </a:tabLst>
            </a:pPr>
            <a:r>
              <a:rPr lang="en-GB" sz="180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		MacLeod's Engaging for Success</a:t>
            </a:r>
            <a:endParaRPr lang="en-GB" sz="1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0" indent="0" defTabSz="895350">
              <a:lnSpc>
                <a:spcPct val="110000"/>
              </a:lnSpc>
              <a:spcBef>
                <a:spcPts val="0"/>
              </a:spcBef>
              <a:buNone/>
              <a:tabLst>
                <a:tab pos="88900" algn="l"/>
                <a:tab pos="447675" algn="l"/>
              </a:tabLst>
            </a:pPr>
            <a:r>
              <a:rPr lang="en-GB" sz="180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		Hertzberg’s Two-Factor Theory</a:t>
            </a:r>
            <a:endParaRPr lang="en-GB" sz="1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0" indent="0" defTabSz="895350">
              <a:lnSpc>
                <a:spcPct val="110000"/>
              </a:lnSpc>
              <a:spcBef>
                <a:spcPts val="0"/>
              </a:spcBef>
              <a:buNone/>
              <a:tabLst>
                <a:tab pos="88900" algn="l"/>
                <a:tab pos="447675" algn="l"/>
              </a:tabLst>
            </a:pPr>
            <a:r>
              <a:rPr lang="en-GB" sz="180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		Purcell’s Unlocking the ‘Black Box’</a:t>
            </a:r>
          </a:p>
          <a:p>
            <a:pPr marL="0" indent="0" defTabSz="895350">
              <a:lnSpc>
                <a:spcPct val="110000"/>
              </a:lnSpc>
              <a:spcBef>
                <a:spcPts val="0"/>
              </a:spcBef>
              <a:buNone/>
              <a:tabLst>
                <a:tab pos="88900" algn="l"/>
                <a:tab pos="447675" algn="l"/>
              </a:tabLst>
            </a:pPr>
            <a:r>
              <a:rPr lang="en-GB" sz="180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		Gallup’s ‘It’s the Manager’</a:t>
            </a:r>
            <a:endParaRPr lang="en-GB" dirty="0">
              <a:solidFill>
                <a:schemeClr val="tx1"/>
              </a:solidFill>
            </a:endParaRPr>
          </a:p>
        </p:txBody>
      </p:sp>
    </p:spTree>
    <p:extLst>
      <p:ext uri="{BB962C8B-B14F-4D97-AF65-F5344CB8AC3E}">
        <p14:creationId xmlns:p14="http://schemas.microsoft.com/office/powerpoint/2010/main" val="240106634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0B4C56FF-AA5D-4FD8-BE39-D0988AF0B6E9}"/>
              </a:ext>
            </a:extLst>
          </p:cNvPr>
          <p:cNvSpPr>
            <a:spLocks noGrp="1"/>
          </p:cNvSpPr>
          <p:nvPr>
            <p:ph type="title"/>
          </p:nvPr>
        </p:nvSpPr>
        <p:spPr/>
        <p:txBody>
          <a:bodyPr>
            <a:normAutofit/>
          </a:bodyPr>
          <a:lstStyle/>
          <a:p>
            <a:pPr marL="0" indent="0" algn="ctr">
              <a:buNone/>
            </a:pPr>
            <a:r>
              <a:rPr lang="en-GB" b="1" dirty="0">
                <a:solidFill>
                  <a:schemeClr val="accent2">
                    <a:lumMod val="50000"/>
                  </a:schemeClr>
                </a:solidFill>
                <a:effectLst>
                  <a:outerShdw blurRad="38100" dist="38100" dir="2700000" algn="tl">
                    <a:srgbClr val="000000">
                      <a:alpha val="43137"/>
                    </a:srgbClr>
                  </a:outerShdw>
                </a:effectLst>
              </a:rPr>
              <a:t>The Link Between High-performance Working and Employee Well-being</a:t>
            </a:r>
          </a:p>
        </p:txBody>
      </p:sp>
      <p:pic>
        <p:nvPicPr>
          <p:cNvPr id="5" name="Content Placeholder 4">
            <a:extLst>
              <a:ext uri="{FF2B5EF4-FFF2-40B4-BE49-F238E27FC236}">
                <a16:creationId xmlns:a16="http://schemas.microsoft.com/office/drawing/2014/main" id="{51879632-2A76-4D0C-A26D-961FBDC50BA2}"/>
              </a:ext>
            </a:extLst>
          </p:cNvPr>
          <p:cNvPicPr>
            <a:picLocks noGrp="1"/>
          </p:cNvPicPr>
          <p:nvPr>
            <p:ph idx="1"/>
          </p:nvPr>
        </p:nvPicPr>
        <p:blipFill>
          <a:blip r:embed="rId3">
            <a:extLst>
              <a:ext uri="{28A0092B-C50C-407E-A947-70E740481C1C}">
                <a14:useLocalDpi xmlns:a14="http://schemas.microsoft.com/office/drawing/2010/main" val="0"/>
              </a:ext>
            </a:extLst>
          </a:blip>
          <a:stretch>
            <a:fillRect/>
          </a:stretch>
        </p:blipFill>
        <p:spPr>
          <a:xfrm>
            <a:off x="1956000" y="1877793"/>
            <a:ext cx="4140000" cy="4140000"/>
          </a:xfrm>
          <a:prstGeom prst="rect">
            <a:avLst/>
          </a:prstGeom>
        </p:spPr>
      </p:pic>
      <p:pic>
        <p:nvPicPr>
          <p:cNvPr id="6" name="Picture 5">
            <a:extLst>
              <a:ext uri="{FF2B5EF4-FFF2-40B4-BE49-F238E27FC236}">
                <a16:creationId xmlns:a16="http://schemas.microsoft.com/office/drawing/2014/main" id="{DCB2974E-4952-4692-8183-03234ABC0216}"/>
              </a:ext>
            </a:extLst>
          </p:cNvPr>
          <p:cNvPicPr/>
          <p:nvPr/>
        </p:nvPicPr>
        <p:blipFill>
          <a:blip r:embed="rId4">
            <a:extLst>
              <a:ext uri="{28A0092B-C50C-407E-A947-70E740481C1C}">
                <a14:useLocalDpi xmlns:a14="http://schemas.microsoft.com/office/drawing/2010/main" val="0"/>
              </a:ext>
            </a:extLst>
          </a:blip>
          <a:stretch>
            <a:fillRect/>
          </a:stretch>
        </p:blipFill>
        <p:spPr>
          <a:xfrm>
            <a:off x="6126480" y="3227793"/>
            <a:ext cx="3060000" cy="1440000"/>
          </a:xfrm>
          <a:prstGeom prst="rect">
            <a:avLst/>
          </a:prstGeom>
        </p:spPr>
      </p:pic>
    </p:spTree>
    <p:extLst>
      <p:ext uri="{BB962C8B-B14F-4D97-AF65-F5344CB8AC3E}">
        <p14:creationId xmlns:p14="http://schemas.microsoft.com/office/powerpoint/2010/main" val="29674326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8A0C897E-BAA3-46C1-9AE6-DD835169EF2E}"/>
              </a:ext>
            </a:extLst>
          </p:cNvPr>
          <p:cNvSpPr>
            <a:spLocks noGrp="1"/>
          </p:cNvSpPr>
          <p:nvPr>
            <p:ph type="title"/>
          </p:nvPr>
        </p:nvSpPr>
        <p:spPr/>
        <p:txBody>
          <a:bodyPr>
            <a:noAutofit/>
          </a:bodyPr>
          <a:lstStyle/>
          <a:p>
            <a:pPr algn="ctr"/>
            <a:r>
              <a:rPr lang="en-GB" b="1" dirty="0">
                <a:solidFill>
                  <a:schemeClr val="accent2">
                    <a:lumMod val="50000"/>
                  </a:schemeClr>
                </a:solidFill>
                <a:effectLst>
                  <a:outerShdw blurRad="38100" dist="38100" dir="2700000" algn="tl">
                    <a:srgbClr val="000000">
                      <a:alpha val="43137"/>
                    </a:srgbClr>
                  </a:outerShdw>
                </a:effectLst>
              </a:rPr>
              <a:t>The Main Stages of the Performance Management Cycle</a:t>
            </a:r>
          </a:p>
        </p:txBody>
      </p:sp>
      <p:sp>
        <p:nvSpPr>
          <p:cNvPr id="6" name="TextBox 5">
            <a:extLst>
              <a:ext uri="{FF2B5EF4-FFF2-40B4-BE49-F238E27FC236}">
                <a16:creationId xmlns:a16="http://schemas.microsoft.com/office/drawing/2014/main" id="{6C484C8C-0D74-4B8A-8048-6F12220D2B17}"/>
              </a:ext>
            </a:extLst>
          </p:cNvPr>
          <p:cNvSpPr txBox="1"/>
          <p:nvPr/>
        </p:nvSpPr>
        <p:spPr>
          <a:xfrm>
            <a:off x="5175354" y="5961512"/>
            <a:ext cx="6093500" cy="375552"/>
          </a:xfrm>
          <a:prstGeom prst="rect">
            <a:avLst/>
          </a:prstGeom>
          <a:noFill/>
        </p:spPr>
        <p:txBody>
          <a:bodyPr wrap="square">
            <a:spAutoFit/>
          </a:bodyPr>
          <a:lstStyle/>
          <a:p>
            <a:pPr algn="r">
              <a:lnSpc>
                <a:spcPct val="107000"/>
              </a:lnSpc>
              <a:spcAft>
                <a:spcPts val="800"/>
              </a:spcAft>
            </a:pPr>
            <a:r>
              <a:rPr lang="en-GB" sz="1800" dirty="0">
                <a:effectLst/>
                <a:latin typeface="Calibri" panose="020F0502020204030204" pitchFamily="34" charset="0"/>
                <a:ea typeface="Calibri" panose="020F0502020204030204" pitchFamily="34" charset="0"/>
                <a:cs typeface="Calibri" panose="020F0502020204030204" pitchFamily="34" charset="0"/>
              </a:rPr>
              <a:t>(Armstrong &amp; Taylor, 2020, p.444)</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7" name="Content Placeholder 6">
            <a:extLst>
              <a:ext uri="{FF2B5EF4-FFF2-40B4-BE49-F238E27FC236}">
                <a16:creationId xmlns:a16="http://schemas.microsoft.com/office/drawing/2014/main" id="{9E6D3A44-D26F-49C7-B1D1-983AD7504B83}"/>
              </a:ext>
            </a:extLst>
          </p:cNvPr>
          <p:cNvPicPr>
            <a:picLocks noGrp="1" noChangeAspect="1"/>
          </p:cNvPicPr>
          <p:nvPr>
            <p:ph idx="1"/>
          </p:nvPr>
        </p:nvPicPr>
        <p:blipFill>
          <a:blip r:embed="rId3"/>
          <a:stretch>
            <a:fillRect/>
          </a:stretch>
        </p:blipFill>
        <p:spPr>
          <a:xfrm>
            <a:off x="2903392" y="1860422"/>
            <a:ext cx="6446175" cy="4140000"/>
          </a:xfrm>
          <a:prstGeom prst="rect">
            <a:avLst/>
          </a:prstGeom>
        </p:spPr>
      </p:pic>
    </p:spTree>
    <p:extLst>
      <p:ext uri="{BB962C8B-B14F-4D97-AF65-F5344CB8AC3E}">
        <p14:creationId xmlns:p14="http://schemas.microsoft.com/office/powerpoint/2010/main" val="185105585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C93E64-BA1F-48FC-8E88-9A508344ABD4}"/>
              </a:ext>
            </a:extLst>
          </p:cNvPr>
          <p:cNvSpPr>
            <a:spLocks noGrp="1"/>
          </p:cNvSpPr>
          <p:nvPr>
            <p:ph type="title"/>
          </p:nvPr>
        </p:nvSpPr>
        <p:spPr/>
        <p:txBody>
          <a:bodyPr>
            <a:normAutofit/>
          </a:bodyPr>
          <a:lstStyle/>
          <a:p>
            <a:pPr algn="ctr"/>
            <a:r>
              <a:rPr lang="en-GB" b="1" dirty="0">
                <a:solidFill>
                  <a:schemeClr val="accent2">
                    <a:lumMod val="50000"/>
                  </a:schemeClr>
                </a:solidFill>
                <a:effectLst>
                  <a:outerShdw blurRad="38100" dist="38100" dir="2700000" algn="tl">
                    <a:srgbClr val="000000">
                      <a:alpha val="43137"/>
                    </a:srgbClr>
                  </a:outerShdw>
                </a:effectLst>
              </a:rPr>
              <a:t>Key Performance Management Activities</a:t>
            </a:r>
          </a:p>
        </p:txBody>
      </p:sp>
      <p:sp>
        <p:nvSpPr>
          <p:cNvPr id="3" name="Content Placeholder 2">
            <a:extLst>
              <a:ext uri="{FF2B5EF4-FFF2-40B4-BE49-F238E27FC236}">
                <a16:creationId xmlns:a16="http://schemas.microsoft.com/office/drawing/2014/main" id="{CD1A28C5-5CA2-466F-9870-4046B7A0689E}"/>
              </a:ext>
            </a:extLst>
          </p:cNvPr>
          <p:cNvSpPr>
            <a:spLocks noGrp="1"/>
          </p:cNvSpPr>
          <p:nvPr>
            <p:ph idx="1"/>
          </p:nvPr>
        </p:nvSpPr>
        <p:spPr/>
        <p:txBody>
          <a:bodyPr>
            <a:normAutofit/>
          </a:bodyPr>
          <a:lstStyle/>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r>
              <a:rPr lang="en-GB" dirty="0"/>
              <a:t>	</a:t>
            </a:r>
          </a:p>
          <a:p>
            <a:pPr marL="0" indent="0">
              <a:buNone/>
            </a:pPr>
            <a:endParaRPr lang="en-GB" dirty="0"/>
          </a:p>
          <a:p>
            <a:endParaRPr lang="en-GB" dirty="0"/>
          </a:p>
        </p:txBody>
      </p:sp>
      <p:pic>
        <p:nvPicPr>
          <p:cNvPr id="11" name="Content Placeholder 4">
            <a:extLst>
              <a:ext uri="{FF2B5EF4-FFF2-40B4-BE49-F238E27FC236}">
                <a16:creationId xmlns:a16="http://schemas.microsoft.com/office/drawing/2014/main" id="{96A426BD-518E-45AB-8A3D-D0100E18491A}"/>
              </a:ext>
            </a:extLst>
          </p:cNvPr>
          <p:cNvPicPr>
            <a:picLocks noChangeAspect="1"/>
          </p:cNvPicPr>
          <p:nvPr/>
        </p:nvPicPr>
        <p:blipFill>
          <a:blip r:embed="rId3"/>
          <a:stretch>
            <a:fillRect/>
          </a:stretch>
        </p:blipFill>
        <p:spPr>
          <a:xfrm>
            <a:off x="2307175" y="1846263"/>
            <a:ext cx="7637975" cy="4022725"/>
          </a:xfrm>
          <a:prstGeom prst="rect">
            <a:avLst/>
          </a:prstGeom>
        </p:spPr>
      </p:pic>
    </p:spTree>
    <p:extLst>
      <p:ext uri="{BB962C8B-B14F-4D97-AF65-F5344CB8AC3E}">
        <p14:creationId xmlns:p14="http://schemas.microsoft.com/office/powerpoint/2010/main" val="235725493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AEAADE-A122-4BE2-86FE-75EA592FCA7C}"/>
              </a:ext>
            </a:extLst>
          </p:cNvPr>
          <p:cNvSpPr>
            <a:spLocks noGrp="1"/>
          </p:cNvSpPr>
          <p:nvPr>
            <p:ph type="title"/>
          </p:nvPr>
        </p:nvSpPr>
        <p:spPr/>
        <p:txBody>
          <a:bodyPr>
            <a:noAutofit/>
          </a:bodyPr>
          <a:lstStyle/>
          <a:p>
            <a:pPr algn="ctr"/>
            <a:r>
              <a:rPr lang="en-GB" sz="4400" b="1" dirty="0">
                <a:solidFill>
                  <a:schemeClr val="accent2">
                    <a:lumMod val="50000"/>
                  </a:schemeClr>
                </a:solidFill>
                <a:effectLst>
                  <a:outerShdw blurRad="38100" dist="38100" dir="2700000" algn="tl">
                    <a:srgbClr val="000000">
                      <a:alpha val="43137"/>
                    </a:srgbClr>
                  </a:outerShdw>
                </a:effectLst>
              </a:rPr>
              <a:t>How Performance Management Activities can </a:t>
            </a:r>
            <a:r>
              <a:rPr lang="en-GB" sz="4400" b="1" cap="none" dirty="0">
                <a:solidFill>
                  <a:schemeClr val="accent2">
                    <a:lumMod val="50000"/>
                  </a:schemeClr>
                </a:solidFill>
                <a:effectLst>
                  <a:outerShdw blurRad="38100" dist="38100" dir="2700000" algn="tl">
                    <a:srgbClr val="000000">
                      <a:alpha val="43137"/>
                    </a:srgbClr>
                  </a:outerShdw>
                </a:effectLst>
              </a:rPr>
              <a:t>Enhance Employee Capability &amp; Commitment</a:t>
            </a:r>
            <a:endParaRPr lang="en-GB" sz="4400" b="1" dirty="0">
              <a:solidFill>
                <a:schemeClr val="accent2">
                  <a:lumMod val="50000"/>
                </a:schemeClr>
              </a:solidFill>
              <a:effectLst>
                <a:outerShdw blurRad="38100" dist="38100" dir="2700000" algn="tl">
                  <a:srgbClr val="000000">
                    <a:alpha val="43137"/>
                  </a:srgbClr>
                </a:outerShdw>
              </a:effectLst>
            </a:endParaRPr>
          </a:p>
        </p:txBody>
      </p:sp>
      <p:sp>
        <p:nvSpPr>
          <p:cNvPr id="4" name="Content Placeholder 3">
            <a:extLst>
              <a:ext uri="{FF2B5EF4-FFF2-40B4-BE49-F238E27FC236}">
                <a16:creationId xmlns:a16="http://schemas.microsoft.com/office/drawing/2014/main" id="{68898F1A-AFFE-47A3-93B2-B885554F24DF}"/>
              </a:ext>
            </a:extLst>
          </p:cNvPr>
          <p:cNvSpPr>
            <a:spLocks noGrp="1"/>
          </p:cNvSpPr>
          <p:nvPr>
            <p:ph idx="1"/>
          </p:nvPr>
        </p:nvSpPr>
        <p:spPr/>
        <p:txBody>
          <a:bodyPr/>
          <a:lstStyle/>
          <a:p>
            <a:endParaRPr lang="en-GB" dirty="0"/>
          </a:p>
          <a:p>
            <a:endParaRPr lang="en-GB" dirty="0"/>
          </a:p>
        </p:txBody>
      </p:sp>
      <p:pic>
        <p:nvPicPr>
          <p:cNvPr id="26" name="Picture 25">
            <a:extLst>
              <a:ext uri="{FF2B5EF4-FFF2-40B4-BE49-F238E27FC236}">
                <a16:creationId xmlns:a16="http://schemas.microsoft.com/office/drawing/2014/main" id="{C8FE64D0-1228-4BDF-81EA-66B6C3D6FB66}"/>
              </a:ext>
            </a:extLst>
          </p:cNvPr>
          <p:cNvPicPr/>
          <p:nvPr/>
        </p:nvPicPr>
        <p:blipFill>
          <a:blip r:embed="rId3"/>
          <a:stretch>
            <a:fillRect/>
          </a:stretch>
        </p:blipFill>
        <p:spPr>
          <a:xfrm>
            <a:off x="3426480" y="2597414"/>
            <a:ext cx="5400000" cy="2520000"/>
          </a:xfrm>
          <a:prstGeom prst="rect">
            <a:avLst/>
          </a:prstGeom>
        </p:spPr>
      </p:pic>
    </p:spTree>
    <p:extLst>
      <p:ext uri="{BB962C8B-B14F-4D97-AF65-F5344CB8AC3E}">
        <p14:creationId xmlns:p14="http://schemas.microsoft.com/office/powerpoint/2010/main" val="91601282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AC8522-8ED1-4D84-B2DC-91D4E9F4D6AB}"/>
              </a:ext>
            </a:extLst>
          </p:cNvPr>
          <p:cNvSpPr>
            <a:spLocks noGrp="1"/>
          </p:cNvSpPr>
          <p:nvPr>
            <p:ph type="title"/>
          </p:nvPr>
        </p:nvSpPr>
        <p:spPr/>
        <p:txBody>
          <a:bodyPr>
            <a:normAutofit/>
          </a:bodyPr>
          <a:lstStyle/>
          <a:p>
            <a:pPr algn="ctr"/>
            <a:r>
              <a:rPr lang="en-GB" sz="4400" b="1" dirty="0">
                <a:solidFill>
                  <a:schemeClr val="accent2">
                    <a:lumMod val="50000"/>
                  </a:schemeClr>
                </a:solidFill>
                <a:effectLst>
                  <a:outerShdw blurRad="38100" dist="38100" dir="2700000" algn="tl">
                    <a:srgbClr val="000000">
                      <a:alpha val="43137"/>
                    </a:srgbClr>
                  </a:outerShdw>
                </a:effectLst>
              </a:rPr>
              <a:t>How Performance Management Activities </a:t>
            </a:r>
            <a:r>
              <a:rPr lang="en-GB" sz="4400" b="1" cap="none" dirty="0">
                <a:solidFill>
                  <a:schemeClr val="accent2">
                    <a:lumMod val="50000"/>
                  </a:schemeClr>
                </a:solidFill>
                <a:effectLst>
                  <a:outerShdw blurRad="38100" dist="38100" dir="2700000" algn="tl">
                    <a:srgbClr val="000000">
                      <a:alpha val="43137"/>
                    </a:srgbClr>
                  </a:outerShdw>
                </a:effectLst>
              </a:rPr>
              <a:t> Recognise &amp; Reward Talent</a:t>
            </a:r>
            <a:endParaRPr lang="en-GB" sz="4400" dirty="0"/>
          </a:p>
        </p:txBody>
      </p:sp>
      <p:pic>
        <p:nvPicPr>
          <p:cNvPr id="4" name="Content Placeholder 3">
            <a:extLst>
              <a:ext uri="{FF2B5EF4-FFF2-40B4-BE49-F238E27FC236}">
                <a16:creationId xmlns:a16="http://schemas.microsoft.com/office/drawing/2014/main" id="{DD7679FB-737C-4B32-A795-0969EE3B9DBF}"/>
              </a:ext>
            </a:extLst>
          </p:cNvPr>
          <p:cNvPicPr>
            <a:picLocks noGrp="1" noChangeAspect="1"/>
          </p:cNvPicPr>
          <p:nvPr>
            <p:ph idx="1"/>
          </p:nvPr>
        </p:nvPicPr>
        <p:blipFill>
          <a:blip r:embed="rId3"/>
          <a:stretch>
            <a:fillRect/>
          </a:stretch>
        </p:blipFill>
        <p:spPr>
          <a:xfrm>
            <a:off x="3692525" y="2290763"/>
            <a:ext cx="4867275" cy="3133725"/>
          </a:xfrm>
          <a:prstGeom prst="rect">
            <a:avLst/>
          </a:prstGeom>
        </p:spPr>
      </p:pic>
    </p:spTree>
    <p:extLst>
      <p:ext uri="{BB962C8B-B14F-4D97-AF65-F5344CB8AC3E}">
        <p14:creationId xmlns:p14="http://schemas.microsoft.com/office/powerpoint/2010/main" val="18859524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D7CF34-759B-4763-8197-319C5257538A}"/>
              </a:ext>
            </a:extLst>
          </p:cNvPr>
          <p:cNvSpPr>
            <a:spLocks noGrp="1"/>
          </p:cNvSpPr>
          <p:nvPr>
            <p:ph type="title"/>
          </p:nvPr>
        </p:nvSpPr>
        <p:spPr/>
        <p:txBody>
          <a:bodyPr>
            <a:normAutofit/>
          </a:bodyPr>
          <a:lstStyle/>
          <a:p>
            <a:pPr algn="ctr"/>
            <a:r>
              <a:rPr lang="en-GB" b="1" dirty="0">
                <a:solidFill>
                  <a:schemeClr val="accent2">
                    <a:lumMod val="50000"/>
                  </a:schemeClr>
                </a:solidFill>
                <a:effectLst>
                  <a:outerShdw blurRad="38100" dist="38100" dir="2700000" algn="tl">
                    <a:srgbClr val="000000">
                      <a:alpha val="43137"/>
                    </a:srgbClr>
                  </a:outerShdw>
                </a:effectLst>
              </a:rPr>
              <a:t>The Role of Line Managers in Performance Management Processes</a:t>
            </a:r>
          </a:p>
        </p:txBody>
      </p:sp>
      <p:pic>
        <p:nvPicPr>
          <p:cNvPr id="4" name="Content Placeholder 3">
            <a:extLst>
              <a:ext uri="{FF2B5EF4-FFF2-40B4-BE49-F238E27FC236}">
                <a16:creationId xmlns:a16="http://schemas.microsoft.com/office/drawing/2014/main" id="{79E261B3-1DCD-4DD1-8A53-FD2E0096B782}"/>
              </a:ext>
            </a:extLst>
          </p:cNvPr>
          <p:cNvPicPr>
            <a:picLocks noGrp="1"/>
          </p:cNvPicPr>
          <p:nvPr>
            <p:ph idx="1"/>
          </p:nvPr>
        </p:nvPicPr>
        <p:blipFill>
          <a:blip r:embed="rId3"/>
          <a:stretch>
            <a:fillRect/>
          </a:stretch>
        </p:blipFill>
        <p:spPr>
          <a:xfrm>
            <a:off x="2292349" y="2138362"/>
            <a:ext cx="7956000" cy="3672000"/>
          </a:xfrm>
          <a:prstGeom prst="rect">
            <a:avLst/>
          </a:prstGeom>
        </p:spPr>
      </p:pic>
    </p:spTree>
    <p:extLst>
      <p:ext uri="{BB962C8B-B14F-4D97-AF65-F5344CB8AC3E}">
        <p14:creationId xmlns:p14="http://schemas.microsoft.com/office/powerpoint/2010/main" val="377818518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E711E8F-7D79-4D60-BC64-0C5F6FDAD8AE}"/>
              </a:ext>
            </a:extLst>
          </p:cNvPr>
          <p:cNvSpPr>
            <a:spLocks noGrp="1"/>
          </p:cNvSpPr>
          <p:nvPr>
            <p:ph type="title"/>
          </p:nvPr>
        </p:nvSpPr>
        <p:spPr/>
        <p:txBody>
          <a:bodyPr>
            <a:normAutofit/>
          </a:bodyPr>
          <a:lstStyle/>
          <a:p>
            <a:pPr algn="ctr"/>
            <a:r>
              <a:rPr lang="en-GB" sz="4200" b="1" dirty="0">
                <a:solidFill>
                  <a:schemeClr val="accent2">
                    <a:lumMod val="50000"/>
                  </a:schemeClr>
                </a:solidFill>
                <a:effectLst>
                  <a:outerShdw blurRad="38100" dist="38100" dir="2700000" algn="tl">
                    <a:srgbClr val="000000">
                      <a:alpha val="43137"/>
                    </a:srgbClr>
                  </a:outerShdw>
                </a:effectLst>
              </a:rPr>
              <a:t>How HR and Line Managers can Work Together in Performance Management Processes</a:t>
            </a:r>
          </a:p>
        </p:txBody>
      </p:sp>
      <p:pic>
        <p:nvPicPr>
          <p:cNvPr id="6" name="Content Placeholder 5">
            <a:extLst>
              <a:ext uri="{FF2B5EF4-FFF2-40B4-BE49-F238E27FC236}">
                <a16:creationId xmlns:a16="http://schemas.microsoft.com/office/drawing/2014/main" id="{AF48F932-5957-455E-A551-E11BCD2832E8}"/>
              </a:ext>
            </a:extLst>
          </p:cNvPr>
          <p:cNvPicPr>
            <a:picLocks noGrp="1"/>
          </p:cNvPicPr>
          <p:nvPr>
            <p:ph idx="1"/>
          </p:nvPr>
        </p:nvPicPr>
        <p:blipFill>
          <a:blip r:embed="rId3"/>
          <a:stretch>
            <a:fillRect/>
          </a:stretch>
        </p:blipFill>
        <p:spPr>
          <a:xfrm>
            <a:off x="2740442" y="1846263"/>
            <a:ext cx="6771441" cy="4022725"/>
          </a:xfrm>
          <a:prstGeom prst="rect">
            <a:avLst/>
          </a:prstGeom>
        </p:spPr>
      </p:pic>
    </p:spTree>
    <p:extLst>
      <p:ext uri="{BB962C8B-B14F-4D97-AF65-F5344CB8AC3E}">
        <p14:creationId xmlns:p14="http://schemas.microsoft.com/office/powerpoint/2010/main" val="57408619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peech Bubble: Oval 12">
            <a:extLst>
              <a:ext uri="{FF2B5EF4-FFF2-40B4-BE49-F238E27FC236}">
                <a16:creationId xmlns:a16="http://schemas.microsoft.com/office/drawing/2014/main" id="{95BA1120-AC85-4767-99C9-39ED5B83B33D}"/>
              </a:ext>
            </a:extLst>
          </p:cNvPr>
          <p:cNvSpPr/>
          <p:nvPr/>
        </p:nvSpPr>
        <p:spPr>
          <a:xfrm>
            <a:off x="2617694" y="1470212"/>
            <a:ext cx="6938682" cy="3514165"/>
          </a:xfrm>
          <a:prstGeom prst="wedgeEllipseCallout">
            <a:avLst>
              <a:gd name="adj1" fmla="val -40213"/>
              <a:gd name="adj2" fmla="val 71173"/>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B8D7C98E-516E-4152-87FE-9962C2F8A5FF}"/>
              </a:ext>
            </a:extLst>
          </p:cNvPr>
          <p:cNvSpPr/>
          <p:nvPr/>
        </p:nvSpPr>
        <p:spPr>
          <a:xfrm>
            <a:off x="2891725" y="2452075"/>
            <a:ext cx="6408549" cy="1446550"/>
          </a:xfrm>
          <a:prstGeom prst="rect">
            <a:avLst/>
          </a:prstGeom>
          <a:noFill/>
        </p:spPr>
        <p:txBody>
          <a:bodyPr wrap="none" lIns="91440" tIns="45720" rIns="91440" bIns="45720">
            <a:spAutoFit/>
          </a:bodyPr>
          <a:lstStyle/>
          <a:p>
            <a:pPr algn="ctr"/>
            <a:r>
              <a:rPr lang="en-GB" sz="8800" b="1" dirty="0">
                <a:ln w="22225">
                  <a:solidFill>
                    <a:schemeClr val="accent2"/>
                  </a:solidFill>
                  <a:prstDash val="solid"/>
                </a:ln>
                <a:solidFill>
                  <a:schemeClr val="accent2">
                    <a:lumMod val="40000"/>
                    <a:lumOff val="60000"/>
                  </a:schemeClr>
                </a:solidFill>
              </a:rPr>
              <a:t>CONCLUSION</a:t>
            </a:r>
          </a:p>
        </p:txBody>
      </p:sp>
    </p:spTree>
    <p:extLst>
      <p:ext uri="{BB962C8B-B14F-4D97-AF65-F5344CB8AC3E}">
        <p14:creationId xmlns:p14="http://schemas.microsoft.com/office/powerpoint/2010/main" val="366929144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F0B6DB-58F2-408F-AB30-B050F36545BF}"/>
              </a:ext>
            </a:extLst>
          </p:cNvPr>
          <p:cNvSpPr>
            <a:spLocks noGrp="1"/>
          </p:cNvSpPr>
          <p:nvPr>
            <p:ph type="title"/>
          </p:nvPr>
        </p:nvSpPr>
        <p:spPr/>
        <p:txBody>
          <a:bodyPr>
            <a:normAutofit/>
          </a:bodyPr>
          <a:lstStyle/>
          <a:p>
            <a:pPr algn="ctr"/>
            <a:r>
              <a:rPr lang="en-GB" b="1" dirty="0">
                <a:solidFill>
                  <a:schemeClr val="accent2">
                    <a:lumMod val="50000"/>
                  </a:schemeClr>
                </a:solidFill>
                <a:effectLst>
                  <a:outerShdw blurRad="38100" dist="38100" dir="2700000" algn="tl">
                    <a:srgbClr val="000000">
                      <a:alpha val="43137"/>
                    </a:srgbClr>
                  </a:outerShdw>
                </a:effectLst>
              </a:rPr>
              <a:t>References &amp; Bibliography</a:t>
            </a:r>
          </a:p>
        </p:txBody>
      </p:sp>
      <p:pic>
        <p:nvPicPr>
          <p:cNvPr id="3" name="Picture 2">
            <a:extLst>
              <a:ext uri="{FF2B5EF4-FFF2-40B4-BE49-F238E27FC236}">
                <a16:creationId xmlns:a16="http://schemas.microsoft.com/office/drawing/2014/main" id="{14B370B8-F0AC-4E7E-BFE6-65EED1A1CE3D}"/>
              </a:ext>
            </a:extLst>
          </p:cNvPr>
          <p:cNvPicPr>
            <a:picLocks noChangeAspect="1"/>
          </p:cNvPicPr>
          <p:nvPr/>
        </p:nvPicPr>
        <p:blipFill>
          <a:blip r:embed="rId3"/>
          <a:stretch>
            <a:fillRect/>
          </a:stretch>
        </p:blipFill>
        <p:spPr>
          <a:xfrm>
            <a:off x="1145593" y="1844480"/>
            <a:ext cx="9900814" cy="4320000"/>
          </a:xfrm>
          <a:prstGeom prst="rect">
            <a:avLst/>
          </a:prstGeom>
        </p:spPr>
      </p:pic>
    </p:spTree>
    <p:extLst>
      <p:ext uri="{BB962C8B-B14F-4D97-AF65-F5344CB8AC3E}">
        <p14:creationId xmlns:p14="http://schemas.microsoft.com/office/powerpoint/2010/main" val="223448565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12A34D3D-861E-49F7-9442-FBA4DDC65CA1}"/>
              </a:ext>
            </a:extLst>
          </p:cNvPr>
          <p:cNvPicPr>
            <a:picLocks noChangeAspect="1"/>
          </p:cNvPicPr>
          <p:nvPr/>
        </p:nvPicPr>
        <p:blipFill>
          <a:blip r:embed="rId2"/>
          <a:stretch>
            <a:fillRect/>
          </a:stretch>
        </p:blipFill>
        <p:spPr>
          <a:xfrm>
            <a:off x="614837" y="729000"/>
            <a:ext cx="10962325" cy="5400000"/>
          </a:xfrm>
          <a:prstGeom prst="rect">
            <a:avLst/>
          </a:prstGeom>
        </p:spPr>
      </p:pic>
    </p:spTree>
    <p:extLst>
      <p:ext uri="{BB962C8B-B14F-4D97-AF65-F5344CB8AC3E}">
        <p14:creationId xmlns:p14="http://schemas.microsoft.com/office/powerpoint/2010/main" val="405939665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728E0D1F-70CC-4C1F-8B0C-B88F71EBE356}"/>
              </a:ext>
            </a:extLst>
          </p:cNvPr>
          <p:cNvPicPr>
            <a:picLocks noChangeAspect="1"/>
          </p:cNvPicPr>
          <p:nvPr/>
        </p:nvPicPr>
        <p:blipFill>
          <a:blip r:embed="rId2"/>
          <a:stretch>
            <a:fillRect/>
          </a:stretch>
        </p:blipFill>
        <p:spPr>
          <a:xfrm>
            <a:off x="690757" y="729000"/>
            <a:ext cx="10810485" cy="5400000"/>
          </a:xfrm>
          <a:prstGeom prst="rect">
            <a:avLst/>
          </a:prstGeom>
        </p:spPr>
      </p:pic>
    </p:spTree>
    <p:extLst>
      <p:ext uri="{BB962C8B-B14F-4D97-AF65-F5344CB8AC3E}">
        <p14:creationId xmlns:p14="http://schemas.microsoft.com/office/powerpoint/2010/main" val="123464391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C883BFD-8066-4A3D-A50C-7BBF8E07F663}"/>
              </a:ext>
            </a:extLst>
          </p:cNvPr>
          <p:cNvPicPr>
            <a:picLocks noChangeAspect="1"/>
          </p:cNvPicPr>
          <p:nvPr/>
        </p:nvPicPr>
        <p:blipFill>
          <a:blip r:embed="rId2"/>
          <a:stretch>
            <a:fillRect/>
          </a:stretch>
        </p:blipFill>
        <p:spPr>
          <a:xfrm>
            <a:off x="746752" y="729000"/>
            <a:ext cx="10698496" cy="5400000"/>
          </a:xfrm>
          <a:prstGeom prst="rect">
            <a:avLst/>
          </a:prstGeom>
        </p:spPr>
      </p:pic>
    </p:spTree>
    <p:extLst>
      <p:ext uri="{BB962C8B-B14F-4D97-AF65-F5344CB8AC3E}">
        <p14:creationId xmlns:p14="http://schemas.microsoft.com/office/powerpoint/2010/main" val="4047226324"/>
      </p:ext>
    </p:extLst>
  </p:cSld>
  <p:clrMapOvr>
    <a:masterClrMapping/>
  </p:clrMapOvr>
</p:sld>
</file>

<file path=ppt/theme/theme1.xml><?xml version="1.0" encoding="utf-8"?>
<a:theme xmlns:a="http://schemas.openxmlformats.org/drawingml/2006/main" name="Retrospect">
  <a:themeElements>
    <a:clrScheme name="Retrospect">
      <a:dk1>
        <a:sysClr val="windowText" lastClr="000000"/>
      </a:dk1>
      <a:lt1>
        <a:sysClr val="window" lastClr="FFFFFF"/>
      </a:lt1>
      <a:dk2>
        <a:srgbClr val="344068"/>
      </a:dk2>
      <a:lt2>
        <a:srgbClr val="D9E0E6"/>
      </a:lt2>
      <a:accent1>
        <a:srgbClr val="1CADE4"/>
      </a:accent1>
      <a:accent2>
        <a:srgbClr val="2683C6"/>
      </a:accent2>
      <a:accent3>
        <a:srgbClr val="28C4CC"/>
      </a:accent3>
      <a:accent4>
        <a:srgbClr val="42BA97"/>
      </a:accent4>
      <a:accent5>
        <a:srgbClr val="3E8853"/>
      </a:accent5>
      <a:accent6>
        <a:srgbClr val="62A39F"/>
      </a:accent6>
      <a:hlink>
        <a:srgbClr val="6EAC1C"/>
      </a:hlink>
      <a:folHlink>
        <a:srgbClr val="B26B02"/>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9CC26709-368C-4D72-9060-94E5B3FF3CD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Retrospect</Template>
  <TotalTime>19187</TotalTime>
  <Words>4203</Words>
  <Application>Microsoft Office PowerPoint</Application>
  <PresentationFormat>Widescreen</PresentationFormat>
  <Paragraphs>171</Paragraphs>
  <Slides>20</Slides>
  <Notes>17</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20</vt:i4>
      </vt:variant>
    </vt:vector>
  </HeadingPairs>
  <TitlesOfParts>
    <vt:vector size="28" baseType="lpstr">
      <vt:lpstr>Arial</vt:lpstr>
      <vt:lpstr>Calibri</vt:lpstr>
      <vt:lpstr>Calibri Light</vt:lpstr>
      <vt:lpstr>Lucida Handwriting</vt:lpstr>
      <vt:lpstr>Symbol</vt:lpstr>
      <vt:lpstr>Times New Roman</vt:lpstr>
      <vt:lpstr>Wingdings</vt:lpstr>
      <vt:lpstr>Retrospect</vt:lpstr>
      <vt:lpstr>PowerPoint Presentation</vt:lpstr>
      <vt:lpstr>Managing and Improving Performance</vt:lpstr>
      <vt:lpstr>Aims and Objectives</vt:lpstr>
      <vt:lpstr>The Concept and Key Components of High-performance Working</vt:lpstr>
      <vt:lpstr>Key Components of High-performance Working</vt:lpstr>
      <vt:lpstr>Rigorous and Sophisticated Recruitment &amp; Selection</vt:lpstr>
      <vt:lpstr>High Levels of Investment in Training &amp; Development</vt:lpstr>
      <vt:lpstr>The Link Between High-performance Working, Competitive Advantage and Sustainable Organisation Performance</vt:lpstr>
      <vt:lpstr>The Link Between High-performance Working and Employee Well-being</vt:lpstr>
      <vt:lpstr>The Main Stages of the Performance Management Cycle</vt:lpstr>
      <vt:lpstr>Key Performance Management Activities</vt:lpstr>
      <vt:lpstr>How Performance Management Activities can Enhance Employee Capability &amp; Commitment</vt:lpstr>
      <vt:lpstr>How Performance Management Activities  Recognise &amp; Reward Talent</vt:lpstr>
      <vt:lpstr>The Role of Line Managers in Performance Management Processes</vt:lpstr>
      <vt:lpstr>How HR and Line Managers can Work Together in Performance Management Processes</vt:lpstr>
      <vt:lpstr>PowerPoint Presentation</vt:lpstr>
      <vt:lpstr>References &amp; Bibliography</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Function of HR</dc:title>
  <dc:creator>Melanie Gough</dc:creator>
  <cp:lastModifiedBy>Melanie Gough</cp:lastModifiedBy>
  <cp:revision>278</cp:revision>
  <cp:lastPrinted>2020-02-16T11:48:28Z</cp:lastPrinted>
  <dcterms:created xsi:type="dcterms:W3CDTF">2019-12-06T09:51:32Z</dcterms:created>
  <dcterms:modified xsi:type="dcterms:W3CDTF">2020-10-31T23:17:19Z</dcterms:modified>
</cp:coreProperties>
</file>