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8" r:id="rId1"/>
  </p:sldMasterIdLst>
  <p:sldIdLst>
    <p:sldId id="256" r:id="rId2"/>
    <p:sldId id="265" r:id="rId3"/>
    <p:sldId id="263" r:id="rId4"/>
    <p:sldId id="264" r:id="rId5"/>
    <p:sldId id="266" r:id="rId6"/>
    <p:sldId id="257" r:id="rId7"/>
    <p:sldId id="262" r:id="rId8"/>
    <p:sldId id="258"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4660"/>
  </p:normalViewPr>
  <p:slideViewPr>
    <p:cSldViewPr snapToGrid="0">
      <p:cViewPr>
        <p:scale>
          <a:sx n="106" d="100"/>
          <a:sy n="106" d="100"/>
        </p:scale>
        <p:origin x="786"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932057-505F-4454-989F-E110EE43BD9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8C99414-BDD5-4180-ACA1-159E3CA81B41}">
      <dgm:prSet custT="1"/>
      <dgm:spPr/>
      <dgm:t>
        <a:bodyPr/>
        <a:lstStyle/>
        <a:p>
          <a:pPr algn="l"/>
          <a:endParaRPr lang="en-GB" sz="1400" dirty="0"/>
        </a:p>
        <a:p>
          <a:pPr algn="l"/>
          <a:endParaRPr lang="en-GB" sz="1400" dirty="0"/>
        </a:p>
        <a:p>
          <a:pPr algn="l"/>
          <a:r>
            <a:rPr lang="en-GB" sz="1400" dirty="0"/>
            <a:t>By using the Pestel Analysis the causes that are impacting the stress in the UK are affected for example:</a:t>
          </a:r>
          <a:br>
            <a:rPr lang="en-GB" sz="1400" dirty="0"/>
          </a:br>
          <a:r>
            <a:rPr lang="en-GB" sz="1400" dirty="0"/>
            <a:t> By social factors in relationship stress, family stress, relationship stress, health stress.</a:t>
          </a:r>
          <a:br>
            <a:rPr lang="en-GB" sz="1400" dirty="0"/>
          </a:br>
          <a:r>
            <a:rPr lang="en-GB" sz="1400" dirty="0"/>
            <a:t>By Economical  factors in financial stress.</a:t>
          </a:r>
        </a:p>
        <a:p>
          <a:pPr algn="l"/>
          <a:r>
            <a:rPr lang="en-GB" sz="1400" dirty="0"/>
            <a:t>By Legal factors in work stress.</a:t>
          </a:r>
          <a:br>
            <a:rPr lang="en-GB" sz="1400" dirty="0"/>
          </a:br>
          <a:br>
            <a:rPr lang="en-GB" sz="1400" dirty="0"/>
          </a:br>
          <a:r>
            <a:rPr lang="en-GB" sz="1400" dirty="0"/>
            <a:t>Most of the courses that affect the workers in the UK and the organisations are causes that affect the organisation from the outside and can be identified easily by Pestel.</a:t>
          </a:r>
          <a:br>
            <a:rPr lang="en-GB" sz="1400" dirty="0"/>
          </a:br>
          <a:br>
            <a:rPr lang="en-GB" sz="1400" dirty="0"/>
          </a:br>
          <a:r>
            <a:rPr lang="en-GB" sz="1400" dirty="0"/>
            <a:t>Economical factors: Low payments, Increased costs.</a:t>
          </a:r>
          <a:br>
            <a:rPr lang="en-GB" sz="1400" dirty="0"/>
          </a:br>
          <a:r>
            <a:rPr lang="en-GB" sz="1400" dirty="0"/>
            <a:t>Social factors: Day to day responsibilities, age differences, health problems, conjugal problems, etc.</a:t>
          </a:r>
        </a:p>
        <a:p>
          <a:pPr algn="l"/>
          <a:r>
            <a:rPr lang="en-GB" sz="1400" dirty="0"/>
            <a:t>Legal factors: work pressure, angry costumers or supervisors, unpaid salaries, etc.</a:t>
          </a:r>
        </a:p>
        <a:p>
          <a:pPr algn="l"/>
          <a:endParaRPr lang="en-GB" sz="1400" dirty="0"/>
        </a:p>
        <a:p>
          <a:pPr algn="l"/>
          <a:endParaRPr lang="en-GB" sz="1400" dirty="0"/>
        </a:p>
        <a:p>
          <a:pPr algn="l"/>
          <a:endParaRPr lang="en-GB" sz="1400" dirty="0"/>
        </a:p>
        <a:p>
          <a:pPr algn="l"/>
          <a:endParaRPr lang="en-GB" sz="1400" dirty="0"/>
        </a:p>
        <a:p>
          <a:pPr algn="l"/>
          <a:endParaRPr lang="en-GB" sz="1400" dirty="0"/>
        </a:p>
        <a:p>
          <a:pPr algn="l"/>
          <a:br>
            <a:rPr lang="en-GB" sz="1400" dirty="0"/>
          </a:br>
          <a:br>
            <a:rPr lang="en-GB" sz="1400" dirty="0"/>
          </a:br>
          <a:br>
            <a:rPr lang="en-GB" sz="1400" dirty="0"/>
          </a:br>
          <a:br>
            <a:rPr lang="en-GB" sz="1400" dirty="0"/>
          </a:br>
          <a:br>
            <a:rPr lang="en-GB" sz="1400" dirty="0"/>
          </a:br>
          <a:br>
            <a:rPr lang="en-GB" sz="500" dirty="0"/>
          </a:br>
          <a:br>
            <a:rPr lang="en-GB" sz="500" dirty="0"/>
          </a:br>
          <a:endParaRPr lang="en-GB" sz="500" dirty="0"/>
        </a:p>
      </dgm:t>
    </dgm:pt>
    <dgm:pt modelId="{32C43FFA-66ED-4412-B405-44B716C216EF}" type="parTrans" cxnId="{BF8E1214-0CA0-42E8-8870-DAB8E500962A}">
      <dgm:prSet/>
      <dgm:spPr/>
      <dgm:t>
        <a:bodyPr/>
        <a:lstStyle/>
        <a:p>
          <a:endParaRPr lang="en-GB"/>
        </a:p>
      </dgm:t>
    </dgm:pt>
    <dgm:pt modelId="{E9F23711-A111-4508-BD50-CAD0FA4A873A}" type="sibTrans" cxnId="{BF8E1214-0CA0-42E8-8870-DAB8E500962A}">
      <dgm:prSet/>
      <dgm:spPr/>
      <dgm:t>
        <a:bodyPr/>
        <a:lstStyle/>
        <a:p>
          <a:endParaRPr lang="en-GB"/>
        </a:p>
      </dgm:t>
    </dgm:pt>
    <dgm:pt modelId="{B0B27B28-9DCD-4302-A806-0F3649B1C667}" type="pres">
      <dgm:prSet presAssocID="{33932057-505F-4454-989F-E110EE43BD92}" presName="Name0" presStyleCnt="0">
        <dgm:presLayoutVars>
          <dgm:dir/>
          <dgm:animLvl val="lvl"/>
          <dgm:resizeHandles val="exact"/>
        </dgm:presLayoutVars>
      </dgm:prSet>
      <dgm:spPr/>
    </dgm:pt>
    <dgm:pt modelId="{84219328-ECD2-4ECF-A633-279A61D0B28F}" type="pres">
      <dgm:prSet presAssocID="{C8C99414-BDD5-4180-ACA1-159E3CA81B41}" presName="composite" presStyleCnt="0"/>
      <dgm:spPr/>
    </dgm:pt>
    <dgm:pt modelId="{B325D602-E8E9-46C1-B9F9-627553B9A977}" type="pres">
      <dgm:prSet presAssocID="{C8C99414-BDD5-4180-ACA1-159E3CA81B41}" presName="parTx" presStyleLbl="alignNode1" presStyleIdx="0" presStyleCnt="1" custScaleY="268064" custLinFactNeighborX="503">
        <dgm:presLayoutVars>
          <dgm:chMax val="0"/>
          <dgm:chPref val="0"/>
          <dgm:bulletEnabled val="1"/>
        </dgm:presLayoutVars>
      </dgm:prSet>
      <dgm:spPr/>
    </dgm:pt>
    <dgm:pt modelId="{EFFD0E0B-C33C-44DE-A916-3EDD22B6545E}" type="pres">
      <dgm:prSet presAssocID="{C8C99414-BDD5-4180-ACA1-159E3CA81B41}" presName="desTx" presStyleLbl="alignAccFollowNode1" presStyleIdx="0" presStyleCnt="1" custScaleX="1316" custScaleY="158201" custLinFactX="-13350" custLinFactNeighborX="-100000" custLinFactNeighborY="25903">
        <dgm:presLayoutVars>
          <dgm:bulletEnabled val="1"/>
        </dgm:presLayoutVars>
      </dgm:prSet>
      <dgm:spPr/>
    </dgm:pt>
  </dgm:ptLst>
  <dgm:cxnLst>
    <dgm:cxn modelId="{BF8E1214-0CA0-42E8-8870-DAB8E500962A}" srcId="{33932057-505F-4454-989F-E110EE43BD92}" destId="{C8C99414-BDD5-4180-ACA1-159E3CA81B41}" srcOrd="0" destOrd="0" parTransId="{32C43FFA-66ED-4412-B405-44B716C216EF}" sibTransId="{E9F23711-A111-4508-BD50-CAD0FA4A873A}"/>
    <dgm:cxn modelId="{A1C69138-B6A8-42B6-95F6-E1E4A8260164}" type="presOf" srcId="{C8C99414-BDD5-4180-ACA1-159E3CA81B41}" destId="{B325D602-E8E9-46C1-B9F9-627553B9A977}" srcOrd="0" destOrd="0" presId="urn:microsoft.com/office/officeart/2005/8/layout/hList1"/>
    <dgm:cxn modelId="{2DEBD1E0-882B-496C-93E6-EB1A053A1045}" type="presOf" srcId="{33932057-505F-4454-989F-E110EE43BD92}" destId="{B0B27B28-9DCD-4302-A806-0F3649B1C667}" srcOrd="0" destOrd="0" presId="urn:microsoft.com/office/officeart/2005/8/layout/hList1"/>
    <dgm:cxn modelId="{C6437CF0-E3C5-42F1-A704-89B7444EDD77}" type="presParOf" srcId="{B0B27B28-9DCD-4302-A806-0F3649B1C667}" destId="{84219328-ECD2-4ECF-A633-279A61D0B28F}" srcOrd="0" destOrd="0" presId="urn:microsoft.com/office/officeart/2005/8/layout/hList1"/>
    <dgm:cxn modelId="{2F2224CF-4BF0-4E48-A9BE-AD7B7294C488}" type="presParOf" srcId="{84219328-ECD2-4ECF-A633-279A61D0B28F}" destId="{B325D602-E8E9-46C1-B9F9-627553B9A977}" srcOrd="0" destOrd="0" presId="urn:microsoft.com/office/officeart/2005/8/layout/hList1"/>
    <dgm:cxn modelId="{96CF5A2D-0509-4024-8BD4-B60F9C06E2D2}" type="presParOf" srcId="{84219328-ECD2-4ECF-A633-279A61D0B28F}" destId="{EFFD0E0B-C33C-44DE-A916-3EDD22B6545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557544-F53A-497F-AED8-0164020D134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D38BB22-3A03-4A15-8B2E-358750F40490}">
      <dgm:prSet phldrT="[Text]" custT="1"/>
      <dgm:spPr/>
      <dgm:t>
        <a:bodyPr/>
        <a:lstStyle/>
        <a:p>
          <a:r>
            <a:rPr lang="en-GB" sz="1100" dirty="0"/>
            <a:t>To try to relax and to build confidence to deal with the work stress. To be open to suggestion and maybe in the future look for a job that will make them pleasure and make them happy, if the pressure from work or the angry employers is the main problem then the best solution is to quit that job and find one that will make them happy.</a:t>
          </a:r>
        </a:p>
        <a:p>
          <a:endParaRPr lang="en-GB" sz="1100" dirty="0"/>
        </a:p>
        <a:p>
          <a:endParaRPr lang="en-GB" sz="1100" dirty="0"/>
        </a:p>
      </dgm:t>
    </dgm:pt>
    <dgm:pt modelId="{060D5E55-1942-43B8-B4AD-93C2B0CFFBFF}" type="parTrans" cxnId="{00D480E2-33D6-4F3E-AA28-D556CB3A1090}">
      <dgm:prSet/>
      <dgm:spPr/>
      <dgm:t>
        <a:bodyPr/>
        <a:lstStyle/>
        <a:p>
          <a:endParaRPr lang="en-GB"/>
        </a:p>
      </dgm:t>
    </dgm:pt>
    <dgm:pt modelId="{D968C854-F2DD-4278-962A-E11C943F1B7B}" type="sibTrans" cxnId="{00D480E2-33D6-4F3E-AA28-D556CB3A1090}">
      <dgm:prSet/>
      <dgm:spPr/>
      <dgm:t>
        <a:bodyPr/>
        <a:lstStyle/>
        <a:p>
          <a:endParaRPr lang="en-GB"/>
        </a:p>
      </dgm:t>
    </dgm:pt>
    <dgm:pt modelId="{935DE6FC-821A-4C66-823D-5240C87D09F5}">
      <dgm:prSet phldrT="[Text]" custT="1"/>
      <dgm:spPr/>
      <dgm:t>
        <a:bodyPr/>
        <a:lstStyle/>
        <a:p>
          <a:r>
            <a:rPr lang="en-GB" sz="1100" dirty="0"/>
            <a:t>To try to find a solution to resolve the relationship problems the best way to do it is to understand the partners problems as well and to look together to the perfect solution, to talk open with the partner and to pay attention to the partners needs.</a:t>
          </a:r>
        </a:p>
      </dgm:t>
    </dgm:pt>
    <dgm:pt modelId="{5230E741-FB9E-405A-B2BD-3273B761F733}" type="parTrans" cxnId="{4437AA7D-8347-49A4-B37B-A4FB6A70AAD8}">
      <dgm:prSet/>
      <dgm:spPr/>
      <dgm:t>
        <a:bodyPr/>
        <a:lstStyle/>
        <a:p>
          <a:endParaRPr lang="en-GB"/>
        </a:p>
      </dgm:t>
    </dgm:pt>
    <dgm:pt modelId="{6C09940B-41D5-4E47-AC43-8505FB145931}" type="sibTrans" cxnId="{4437AA7D-8347-49A4-B37B-A4FB6A70AAD8}">
      <dgm:prSet/>
      <dgm:spPr/>
      <dgm:t>
        <a:bodyPr/>
        <a:lstStyle/>
        <a:p>
          <a:endParaRPr lang="en-GB"/>
        </a:p>
      </dgm:t>
    </dgm:pt>
    <dgm:pt modelId="{D10FDDE8-A9D5-45AB-AF3F-94AFC75852EA}">
      <dgm:prSet phldrT="[Text]" custT="1"/>
      <dgm:spPr/>
      <dgm:t>
        <a:bodyPr/>
        <a:lstStyle/>
        <a:p>
          <a:r>
            <a:rPr lang="en-GB" sz="1100" dirty="0"/>
            <a:t>To  find a solution for the  financial stress is to have always a trust found that will allow you to have some founds even in the worst situations.</a:t>
          </a:r>
        </a:p>
        <a:p>
          <a:r>
            <a:rPr lang="en-GB" sz="1100" dirty="0"/>
            <a:t>To save every month  a small amount a money that will be very efficient in times of need.</a:t>
          </a:r>
        </a:p>
      </dgm:t>
    </dgm:pt>
    <dgm:pt modelId="{8767AAF4-3E9A-4CCD-852F-81D8CC0722DC}" type="sibTrans" cxnId="{F6315BA8-ECB0-465E-AC77-355594633C4C}">
      <dgm:prSet/>
      <dgm:spPr/>
      <dgm:t>
        <a:bodyPr/>
        <a:lstStyle/>
        <a:p>
          <a:endParaRPr lang="en-GB"/>
        </a:p>
      </dgm:t>
    </dgm:pt>
    <dgm:pt modelId="{7C5A3BD9-9542-48A9-8FBF-251427F91E7E}" type="parTrans" cxnId="{F6315BA8-ECB0-465E-AC77-355594633C4C}">
      <dgm:prSet/>
      <dgm:spPr/>
      <dgm:t>
        <a:bodyPr/>
        <a:lstStyle/>
        <a:p>
          <a:endParaRPr lang="en-GB"/>
        </a:p>
      </dgm:t>
    </dgm:pt>
    <dgm:pt modelId="{FDB1F02D-831D-45BC-81CA-A83845845341}" type="pres">
      <dgm:prSet presAssocID="{CC557544-F53A-497F-AED8-0164020D1345}" presName="linear" presStyleCnt="0">
        <dgm:presLayoutVars>
          <dgm:dir/>
          <dgm:animLvl val="lvl"/>
          <dgm:resizeHandles val="exact"/>
        </dgm:presLayoutVars>
      </dgm:prSet>
      <dgm:spPr/>
    </dgm:pt>
    <dgm:pt modelId="{F3819E4C-50D6-4DD6-802B-6A6CEC234111}" type="pres">
      <dgm:prSet presAssocID="{0D38BB22-3A03-4A15-8B2E-358750F40490}" presName="parentLin" presStyleCnt="0"/>
      <dgm:spPr/>
    </dgm:pt>
    <dgm:pt modelId="{E3B3E496-1388-4EAD-BB71-2187B134D12A}" type="pres">
      <dgm:prSet presAssocID="{0D38BB22-3A03-4A15-8B2E-358750F40490}" presName="parentLeftMargin" presStyleLbl="node1" presStyleIdx="0" presStyleCnt="3"/>
      <dgm:spPr/>
    </dgm:pt>
    <dgm:pt modelId="{B17F5304-54F0-48E3-893C-6C8A22E323BE}" type="pres">
      <dgm:prSet presAssocID="{0D38BB22-3A03-4A15-8B2E-358750F40490}" presName="parentText" presStyleLbl="node1" presStyleIdx="0" presStyleCnt="3" custScaleX="95009" custScaleY="771946" custLinFactNeighborX="22626">
        <dgm:presLayoutVars>
          <dgm:chMax val="0"/>
          <dgm:bulletEnabled val="1"/>
        </dgm:presLayoutVars>
      </dgm:prSet>
      <dgm:spPr/>
    </dgm:pt>
    <dgm:pt modelId="{17A10F9C-236E-481E-B186-2626E68457AD}" type="pres">
      <dgm:prSet presAssocID="{0D38BB22-3A03-4A15-8B2E-358750F40490}" presName="negativeSpace" presStyleCnt="0"/>
      <dgm:spPr/>
    </dgm:pt>
    <dgm:pt modelId="{19A2F588-3F4A-4057-9617-71970CCADB4B}" type="pres">
      <dgm:prSet presAssocID="{0D38BB22-3A03-4A15-8B2E-358750F40490}" presName="childText" presStyleLbl="conFgAcc1" presStyleIdx="0" presStyleCnt="3">
        <dgm:presLayoutVars>
          <dgm:bulletEnabled val="1"/>
        </dgm:presLayoutVars>
      </dgm:prSet>
      <dgm:spPr/>
    </dgm:pt>
    <dgm:pt modelId="{7C2CD32E-B490-495A-8BA8-9E65AA120827}" type="pres">
      <dgm:prSet presAssocID="{D968C854-F2DD-4278-962A-E11C943F1B7B}" presName="spaceBetweenRectangles" presStyleCnt="0"/>
      <dgm:spPr/>
    </dgm:pt>
    <dgm:pt modelId="{DDCA81AC-9B23-46E8-8324-FD37AE4745F7}" type="pres">
      <dgm:prSet presAssocID="{935DE6FC-821A-4C66-823D-5240C87D09F5}" presName="parentLin" presStyleCnt="0"/>
      <dgm:spPr/>
    </dgm:pt>
    <dgm:pt modelId="{23D06572-8F80-4545-BD4B-F2BD14D4F652}" type="pres">
      <dgm:prSet presAssocID="{935DE6FC-821A-4C66-823D-5240C87D09F5}" presName="parentLeftMargin" presStyleLbl="node1" presStyleIdx="0" presStyleCnt="3"/>
      <dgm:spPr/>
    </dgm:pt>
    <dgm:pt modelId="{3D2547DE-1C40-4A56-8DD5-AA5061A2128D}" type="pres">
      <dgm:prSet presAssocID="{935DE6FC-821A-4C66-823D-5240C87D09F5}" presName="parentText" presStyleLbl="node1" presStyleIdx="1" presStyleCnt="3" custScaleX="96322" custScaleY="699223" custLinFactNeighborX="13196" custLinFactNeighborY="7033">
        <dgm:presLayoutVars>
          <dgm:chMax val="0"/>
          <dgm:bulletEnabled val="1"/>
        </dgm:presLayoutVars>
      </dgm:prSet>
      <dgm:spPr/>
    </dgm:pt>
    <dgm:pt modelId="{73AEA632-77F8-4263-BC57-55D84C1A2AB1}" type="pres">
      <dgm:prSet presAssocID="{935DE6FC-821A-4C66-823D-5240C87D09F5}" presName="negativeSpace" presStyleCnt="0"/>
      <dgm:spPr/>
    </dgm:pt>
    <dgm:pt modelId="{14D576FE-A4CF-45FB-A52F-A76142DB9ABB}" type="pres">
      <dgm:prSet presAssocID="{935DE6FC-821A-4C66-823D-5240C87D09F5}" presName="childText" presStyleLbl="conFgAcc1" presStyleIdx="1" presStyleCnt="3">
        <dgm:presLayoutVars>
          <dgm:bulletEnabled val="1"/>
        </dgm:presLayoutVars>
      </dgm:prSet>
      <dgm:spPr/>
    </dgm:pt>
    <dgm:pt modelId="{A06F1C19-AA07-4FA1-A005-01A51D4FFAFE}" type="pres">
      <dgm:prSet presAssocID="{6C09940B-41D5-4E47-AC43-8505FB145931}" presName="spaceBetweenRectangles" presStyleCnt="0"/>
      <dgm:spPr/>
    </dgm:pt>
    <dgm:pt modelId="{07D93C87-1F00-4B3D-A2AC-2A2739AEEA0C}" type="pres">
      <dgm:prSet presAssocID="{D10FDDE8-A9D5-45AB-AF3F-94AFC75852EA}" presName="parentLin" presStyleCnt="0"/>
      <dgm:spPr/>
    </dgm:pt>
    <dgm:pt modelId="{F39BE7CC-DCB2-42BE-BFD2-FAB95EB0B212}" type="pres">
      <dgm:prSet presAssocID="{D10FDDE8-A9D5-45AB-AF3F-94AFC75852EA}" presName="parentLeftMargin" presStyleLbl="node1" presStyleIdx="1" presStyleCnt="3"/>
      <dgm:spPr/>
    </dgm:pt>
    <dgm:pt modelId="{4992E01B-6E71-4161-A733-943CD7398349}" type="pres">
      <dgm:prSet presAssocID="{D10FDDE8-A9D5-45AB-AF3F-94AFC75852EA}" presName="parentText" presStyleLbl="node1" presStyleIdx="2" presStyleCnt="3" custScaleX="95565" custScaleY="779809" custLinFactNeighborX="9307" custLinFactNeighborY="-426">
        <dgm:presLayoutVars>
          <dgm:chMax val="0"/>
          <dgm:bulletEnabled val="1"/>
        </dgm:presLayoutVars>
      </dgm:prSet>
      <dgm:spPr/>
    </dgm:pt>
    <dgm:pt modelId="{3A504D3F-C075-4105-AA35-4BD8C60BC690}" type="pres">
      <dgm:prSet presAssocID="{D10FDDE8-A9D5-45AB-AF3F-94AFC75852EA}" presName="negativeSpace" presStyleCnt="0"/>
      <dgm:spPr/>
    </dgm:pt>
    <dgm:pt modelId="{D70FCB8B-9D1D-4AA9-B384-C031A88F32AD}" type="pres">
      <dgm:prSet presAssocID="{D10FDDE8-A9D5-45AB-AF3F-94AFC75852EA}" presName="childText" presStyleLbl="conFgAcc1" presStyleIdx="2" presStyleCnt="3" custLinFactNeighborX="42" custLinFactNeighborY="-54523">
        <dgm:presLayoutVars>
          <dgm:bulletEnabled val="1"/>
        </dgm:presLayoutVars>
      </dgm:prSet>
      <dgm:spPr/>
    </dgm:pt>
  </dgm:ptLst>
  <dgm:cxnLst>
    <dgm:cxn modelId="{7AD0592A-365E-492A-9575-2A8DE92D5FCF}" type="presOf" srcId="{D10FDDE8-A9D5-45AB-AF3F-94AFC75852EA}" destId="{4992E01B-6E71-4161-A733-943CD7398349}" srcOrd="1" destOrd="0" presId="urn:microsoft.com/office/officeart/2005/8/layout/list1"/>
    <dgm:cxn modelId="{BD3F383A-A5B2-4C92-96C1-B65D4EA47C68}" type="presOf" srcId="{935DE6FC-821A-4C66-823D-5240C87D09F5}" destId="{3D2547DE-1C40-4A56-8DD5-AA5061A2128D}" srcOrd="1" destOrd="0" presId="urn:microsoft.com/office/officeart/2005/8/layout/list1"/>
    <dgm:cxn modelId="{2B11ED3D-99F6-4DEC-B5F8-E96776A3BF39}" type="presOf" srcId="{0D38BB22-3A03-4A15-8B2E-358750F40490}" destId="{B17F5304-54F0-48E3-893C-6C8A22E323BE}" srcOrd="1" destOrd="0" presId="urn:microsoft.com/office/officeart/2005/8/layout/list1"/>
    <dgm:cxn modelId="{4437AA7D-8347-49A4-B37B-A4FB6A70AAD8}" srcId="{CC557544-F53A-497F-AED8-0164020D1345}" destId="{935DE6FC-821A-4C66-823D-5240C87D09F5}" srcOrd="1" destOrd="0" parTransId="{5230E741-FB9E-405A-B2BD-3273B761F733}" sibTransId="{6C09940B-41D5-4E47-AC43-8505FB145931}"/>
    <dgm:cxn modelId="{02352F94-F33F-48F3-9BA3-3003FAE7C114}" type="presOf" srcId="{CC557544-F53A-497F-AED8-0164020D1345}" destId="{FDB1F02D-831D-45BC-81CA-A83845845341}" srcOrd="0" destOrd="0" presId="urn:microsoft.com/office/officeart/2005/8/layout/list1"/>
    <dgm:cxn modelId="{60974996-299B-429F-A0EC-CBB03DD6369B}" type="presOf" srcId="{935DE6FC-821A-4C66-823D-5240C87D09F5}" destId="{23D06572-8F80-4545-BD4B-F2BD14D4F652}" srcOrd="0" destOrd="0" presId="urn:microsoft.com/office/officeart/2005/8/layout/list1"/>
    <dgm:cxn modelId="{F6315BA8-ECB0-465E-AC77-355594633C4C}" srcId="{CC557544-F53A-497F-AED8-0164020D1345}" destId="{D10FDDE8-A9D5-45AB-AF3F-94AFC75852EA}" srcOrd="2" destOrd="0" parTransId="{7C5A3BD9-9542-48A9-8FBF-251427F91E7E}" sibTransId="{8767AAF4-3E9A-4CCD-852F-81D8CC0722DC}"/>
    <dgm:cxn modelId="{4A52AEDE-1664-4866-A49C-0D2864C15771}" type="presOf" srcId="{0D38BB22-3A03-4A15-8B2E-358750F40490}" destId="{E3B3E496-1388-4EAD-BB71-2187B134D12A}" srcOrd="0" destOrd="0" presId="urn:microsoft.com/office/officeart/2005/8/layout/list1"/>
    <dgm:cxn modelId="{00D480E2-33D6-4F3E-AA28-D556CB3A1090}" srcId="{CC557544-F53A-497F-AED8-0164020D1345}" destId="{0D38BB22-3A03-4A15-8B2E-358750F40490}" srcOrd="0" destOrd="0" parTransId="{060D5E55-1942-43B8-B4AD-93C2B0CFFBFF}" sibTransId="{D968C854-F2DD-4278-962A-E11C943F1B7B}"/>
    <dgm:cxn modelId="{C43570E8-147F-4C41-BDB6-49A811126318}" type="presOf" srcId="{D10FDDE8-A9D5-45AB-AF3F-94AFC75852EA}" destId="{F39BE7CC-DCB2-42BE-BFD2-FAB95EB0B212}" srcOrd="0" destOrd="0" presId="urn:microsoft.com/office/officeart/2005/8/layout/list1"/>
    <dgm:cxn modelId="{80183BDD-96FD-4FE2-B04B-C5F32850781B}" type="presParOf" srcId="{FDB1F02D-831D-45BC-81CA-A83845845341}" destId="{F3819E4C-50D6-4DD6-802B-6A6CEC234111}" srcOrd="0" destOrd="0" presId="urn:microsoft.com/office/officeart/2005/8/layout/list1"/>
    <dgm:cxn modelId="{3425E44E-B87A-4D0D-BAD0-8822A93B0F4C}" type="presParOf" srcId="{F3819E4C-50D6-4DD6-802B-6A6CEC234111}" destId="{E3B3E496-1388-4EAD-BB71-2187B134D12A}" srcOrd="0" destOrd="0" presId="urn:microsoft.com/office/officeart/2005/8/layout/list1"/>
    <dgm:cxn modelId="{F2079F36-F7EA-47FC-83F9-8613EA81FE94}" type="presParOf" srcId="{F3819E4C-50D6-4DD6-802B-6A6CEC234111}" destId="{B17F5304-54F0-48E3-893C-6C8A22E323BE}" srcOrd="1" destOrd="0" presId="urn:microsoft.com/office/officeart/2005/8/layout/list1"/>
    <dgm:cxn modelId="{B9EB2749-DA1E-4635-AC46-15D9B60456AE}" type="presParOf" srcId="{FDB1F02D-831D-45BC-81CA-A83845845341}" destId="{17A10F9C-236E-481E-B186-2626E68457AD}" srcOrd="1" destOrd="0" presId="urn:microsoft.com/office/officeart/2005/8/layout/list1"/>
    <dgm:cxn modelId="{22AA7C8B-EA65-4306-84F0-AE4AC272457F}" type="presParOf" srcId="{FDB1F02D-831D-45BC-81CA-A83845845341}" destId="{19A2F588-3F4A-4057-9617-71970CCADB4B}" srcOrd="2" destOrd="0" presId="urn:microsoft.com/office/officeart/2005/8/layout/list1"/>
    <dgm:cxn modelId="{9FCDD14B-45CB-47ED-B08A-084770EE3E1C}" type="presParOf" srcId="{FDB1F02D-831D-45BC-81CA-A83845845341}" destId="{7C2CD32E-B490-495A-8BA8-9E65AA120827}" srcOrd="3" destOrd="0" presId="urn:microsoft.com/office/officeart/2005/8/layout/list1"/>
    <dgm:cxn modelId="{92ED8F9A-643D-46ED-BCBC-6F976992B19F}" type="presParOf" srcId="{FDB1F02D-831D-45BC-81CA-A83845845341}" destId="{DDCA81AC-9B23-46E8-8324-FD37AE4745F7}" srcOrd="4" destOrd="0" presId="urn:microsoft.com/office/officeart/2005/8/layout/list1"/>
    <dgm:cxn modelId="{45C1B582-F08F-47BE-A350-D42F832184A1}" type="presParOf" srcId="{DDCA81AC-9B23-46E8-8324-FD37AE4745F7}" destId="{23D06572-8F80-4545-BD4B-F2BD14D4F652}" srcOrd="0" destOrd="0" presId="urn:microsoft.com/office/officeart/2005/8/layout/list1"/>
    <dgm:cxn modelId="{C93CCC21-1110-414E-AB49-5202B811D73C}" type="presParOf" srcId="{DDCA81AC-9B23-46E8-8324-FD37AE4745F7}" destId="{3D2547DE-1C40-4A56-8DD5-AA5061A2128D}" srcOrd="1" destOrd="0" presId="urn:microsoft.com/office/officeart/2005/8/layout/list1"/>
    <dgm:cxn modelId="{45BC8F5A-4800-440F-BE75-60FF91AFA249}" type="presParOf" srcId="{FDB1F02D-831D-45BC-81CA-A83845845341}" destId="{73AEA632-77F8-4263-BC57-55D84C1A2AB1}" srcOrd="5" destOrd="0" presId="urn:microsoft.com/office/officeart/2005/8/layout/list1"/>
    <dgm:cxn modelId="{4DF4E611-006C-4E2E-A2F5-03D24E77CDFF}" type="presParOf" srcId="{FDB1F02D-831D-45BC-81CA-A83845845341}" destId="{14D576FE-A4CF-45FB-A52F-A76142DB9ABB}" srcOrd="6" destOrd="0" presId="urn:microsoft.com/office/officeart/2005/8/layout/list1"/>
    <dgm:cxn modelId="{A8A6A693-F128-44A9-B36C-3042E298D824}" type="presParOf" srcId="{FDB1F02D-831D-45BC-81CA-A83845845341}" destId="{A06F1C19-AA07-4FA1-A005-01A51D4FFAFE}" srcOrd="7" destOrd="0" presId="urn:microsoft.com/office/officeart/2005/8/layout/list1"/>
    <dgm:cxn modelId="{86B2BD76-9620-4BFC-8815-A8D9C860EEF2}" type="presParOf" srcId="{FDB1F02D-831D-45BC-81CA-A83845845341}" destId="{07D93C87-1F00-4B3D-A2AC-2A2739AEEA0C}" srcOrd="8" destOrd="0" presId="urn:microsoft.com/office/officeart/2005/8/layout/list1"/>
    <dgm:cxn modelId="{FD915BEE-C4F5-42AE-A67B-02D5439CA16B}" type="presParOf" srcId="{07D93C87-1F00-4B3D-A2AC-2A2739AEEA0C}" destId="{F39BE7CC-DCB2-42BE-BFD2-FAB95EB0B212}" srcOrd="0" destOrd="0" presId="urn:microsoft.com/office/officeart/2005/8/layout/list1"/>
    <dgm:cxn modelId="{F9789F7F-00AE-486C-98FD-2795D902E729}" type="presParOf" srcId="{07D93C87-1F00-4B3D-A2AC-2A2739AEEA0C}" destId="{4992E01B-6E71-4161-A733-943CD7398349}" srcOrd="1" destOrd="0" presId="urn:microsoft.com/office/officeart/2005/8/layout/list1"/>
    <dgm:cxn modelId="{7BAA7E48-2C04-4E51-AB58-129265BD3ADC}" type="presParOf" srcId="{FDB1F02D-831D-45BC-81CA-A83845845341}" destId="{3A504D3F-C075-4105-AA35-4BD8C60BC690}" srcOrd="9" destOrd="0" presId="urn:microsoft.com/office/officeart/2005/8/layout/list1"/>
    <dgm:cxn modelId="{A27E7656-BF87-47C6-BDCA-F479939F21EB}" type="presParOf" srcId="{FDB1F02D-831D-45BC-81CA-A83845845341}" destId="{D70FCB8B-9D1D-4AA9-B384-C031A88F32AD}"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5D602-E8E9-46C1-B9F9-627553B9A977}">
      <dsp:nvSpPr>
        <dsp:cNvPr id="0" name=""/>
        <dsp:cNvSpPr/>
      </dsp:nvSpPr>
      <dsp:spPr>
        <a:xfrm>
          <a:off x="5391" y="-4"/>
          <a:ext cx="5515192" cy="5913698"/>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a:t>By using the Pestel Analysis the causes that are impacting the stress in the UK are affected for example:</a:t>
          </a:r>
          <a:br>
            <a:rPr lang="en-GB" sz="1400" kern="1200" dirty="0"/>
          </a:br>
          <a:r>
            <a:rPr lang="en-GB" sz="1400" kern="1200" dirty="0"/>
            <a:t> By social factors in relationship stress, family stress, relationship stress, health stress.</a:t>
          </a:r>
          <a:br>
            <a:rPr lang="en-GB" sz="1400" kern="1200" dirty="0"/>
          </a:br>
          <a:r>
            <a:rPr lang="en-GB" sz="1400" kern="1200" dirty="0"/>
            <a:t>By Economical  factors in financial stress.</a:t>
          </a:r>
        </a:p>
        <a:p>
          <a:pPr marL="0" lvl="0" indent="0" algn="l" defTabSz="622300">
            <a:lnSpc>
              <a:spcPct val="90000"/>
            </a:lnSpc>
            <a:spcBef>
              <a:spcPct val="0"/>
            </a:spcBef>
            <a:spcAft>
              <a:spcPct val="35000"/>
            </a:spcAft>
            <a:buNone/>
          </a:pPr>
          <a:r>
            <a:rPr lang="en-GB" sz="1400" kern="1200" dirty="0"/>
            <a:t>By Legal factors in work stress.</a:t>
          </a:r>
          <a:br>
            <a:rPr lang="en-GB" sz="1400" kern="1200" dirty="0"/>
          </a:br>
          <a:br>
            <a:rPr lang="en-GB" sz="1400" kern="1200" dirty="0"/>
          </a:br>
          <a:r>
            <a:rPr lang="en-GB" sz="1400" kern="1200" dirty="0"/>
            <a:t>Most of the courses that affect the workers in the UK and the organisations are causes that affect the organisation from the outside and can be identified easily by Pestel.</a:t>
          </a:r>
          <a:br>
            <a:rPr lang="en-GB" sz="1400" kern="1200" dirty="0"/>
          </a:br>
          <a:br>
            <a:rPr lang="en-GB" sz="1400" kern="1200" dirty="0"/>
          </a:br>
          <a:r>
            <a:rPr lang="en-GB" sz="1400" kern="1200" dirty="0"/>
            <a:t>Economical factors: Low payments, Increased costs.</a:t>
          </a:r>
          <a:br>
            <a:rPr lang="en-GB" sz="1400" kern="1200" dirty="0"/>
          </a:br>
          <a:r>
            <a:rPr lang="en-GB" sz="1400" kern="1200" dirty="0"/>
            <a:t>Social factors: Day to day responsibilities, age differences, health problems, conjugal problems, etc.</a:t>
          </a:r>
        </a:p>
        <a:p>
          <a:pPr marL="0" lvl="0" indent="0" algn="l" defTabSz="622300">
            <a:lnSpc>
              <a:spcPct val="90000"/>
            </a:lnSpc>
            <a:spcBef>
              <a:spcPct val="0"/>
            </a:spcBef>
            <a:spcAft>
              <a:spcPct val="35000"/>
            </a:spcAft>
            <a:buNone/>
          </a:pPr>
          <a:r>
            <a:rPr lang="en-GB" sz="1400" kern="1200" dirty="0"/>
            <a:t>Legal factors: work pressure, angry costumers or supervisors, unpaid salaries, etc.</a:t>
          </a:r>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br>
            <a:rPr lang="en-GB" sz="1400" kern="1200" dirty="0"/>
          </a:br>
          <a:br>
            <a:rPr lang="en-GB" sz="1400" kern="1200" dirty="0"/>
          </a:br>
          <a:br>
            <a:rPr lang="en-GB" sz="1400" kern="1200" dirty="0"/>
          </a:br>
          <a:br>
            <a:rPr lang="en-GB" sz="1400" kern="1200" dirty="0"/>
          </a:br>
          <a:br>
            <a:rPr lang="en-GB" sz="1400" kern="1200" dirty="0"/>
          </a:br>
          <a:br>
            <a:rPr lang="en-GB" sz="500" kern="1200" dirty="0"/>
          </a:br>
          <a:br>
            <a:rPr lang="en-GB" sz="500" kern="1200" dirty="0"/>
          </a:br>
          <a:endParaRPr lang="en-GB" sz="500" kern="1200" dirty="0"/>
        </a:p>
      </dsp:txBody>
      <dsp:txXfrm>
        <a:off x="5391" y="-4"/>
        <a:ext cx="5515192" cy="5913698"/>
      </dsp:txXfrm>
    </dsp:sp>
    <dsp:sp modelId="{EFFD0E0B-C33C-44DE-A916-3EDD22B6545E}">
      <dsp:nvSpPr>
        <dsp:cNvPr id="0" name=""/>
        <dsp:cNvSpPr/>
      </dsp:nvSpPr>
      <dsp:spPr>
        <a:xfrm>
          <a:off x="0" y="4048774"/>
          <a:ext cx="955" cy="549605"/>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2F588-3F4A-4057-9617-71970CCADB4B}">
      <dsp:nvSpPr>
        <dsp:cNvPr id="0" name=""/>
        <dsp:cNvSpPr/>
      </dsp:nvSpPr>
      <dsp:spPr>
        <a:xfrm>
          <a:off x="0" y="1553668"/>
          <a:ext cx="9612439" cy="176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7F5304-54F0-48E3-893C-6C8A22E323BE}">
      <dsp:nvSpPr>
        <dsp:cNvPr id="0" name=""/>
        <dsp:cNvSpPr/>
      </dsp:nvSpPr>
      <dsp:spPr>
        <a:xfrm>
          <a:off x="588791" y="61839"/>
          <a:ext cx="6386634" cy="159514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29" tIns="0" rIns="254329" bIns="0" numCol="1" spcCol="1270" anchor="ctr" anchorCtr="0">
          <a:noAutofit/>
        </a:bodyPr>
        <a:lstStyle/>
        <a:p>
          <a:pPr marL="0" lvl="0" indent="0" algn="l" defTabSz="488950">
            <a:lnSpc>
              <a:spcPct val="90000"/>
            </a:lnSpc>
            <a:spcBef>
              <a:spcPct val="0"/>
            </a:spcBef>
            <a:spcAft>
              <a:spcPct val="35000"/>
            </a:spcAft>
            <a:buNone/>
          </a:pPr>
          <a:r>
            <a:rPr lang="en-GB" sz="1100" kern="1200" dirty="0"/>
            <a:t>To try to relax and to build confidence to deal with the work stress. To be open to suggestion and maybe in the future look for a job that will make them pleasure and make them happy, if the pressure from work or the angry employers is the main problem then the best solution is to quit that job and find one that will make them happy.</a:t>
          </a:r>
        </a:p>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endParaRPr lang="en-GB" sz="1100" kern="1200" dirty="0"/>
        </a:p>
      </dsp:txBody>
      <dsp:txXfrm>
        <a:off x="666660" y="139708"/>
        <a:ext cx="6230896" cy="1439411"/>
      </dsp:txXfrm>
    </dsp:sp>
    <dsp:sp modelId="{14D576FE-A4CF-45FB-A52F-A76142DB9ABB}">
      <dsp:nvSpPr>
        <dsp:cNvPr id="0" name=""/>
        <dsp:cNvSpPr/>
      </dsp:nvSpPr>
      <dsp:spPr>
        <a:xfrm>
          <a:off x="0" y="3109423"/>
          <a:ext cx="9612439" cy="176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D2547DE-1C40-4A56-8DD5-AA5061A2128D}">
      <dsp:nvSpPr>
        <dsp:cNvPr id="0" name=""/>
        <dsp:cNvSpPr/>
      </dsp:nvSpPr>
      <dsp:spPr>
        <a:xfrm>
          <a:off x="543513" y="1782401"/>
          <a:ext cx="6474896" cy="144487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29" tIns="0" rIns="254329" bIns="0" numCol="1" spcCol="1270" anchor="ctr" anchorCtr="0">
          <a:noAutofit/>
        </a:bodyPr>
        <a:lstStyle/>
        <a:p>
          <a:pPr marL="0" lvl="0" indent="0" algn="l" defTabSz="488950">
            <a:lnSpc>
              <a:spcPct val="90000"/>
            </a:lnSpc>
            <a:spcBef>
              <a:spcPct val="0"/>
            </a:spcBef>
            <a:spcAft>
              <a:spcPct val="35000"/>
            </a:spcAft>
            <a:buNone/>
          </a:pPr>
          <a:r>
            <a:rPr lang="en-GB" sz="1100" kern="1200" dirty="0"/>
            <a:t>To try to find a solution to resolve the relationship problems the best way to do it is to understand the partners problems as well and to look together to the perfect solution, to talk open with the partner and to pay attention to the partners needs.</a:t>
          </a:r>
        </a:p>
      </dsp:txBody>
      <dsp:txXfrm>
        <a:off x="614046" y="1852934"/>
        <a:ext cx="6333830" cy="1303808"/>
      </dsp:txXfrm>
    </dsp:sp>
    <dsp:sp modelId="{D70FCB8B-9D1D-4AA9-B384-C031A88F32AD}">
      <dsp:nvSpPr>
        <dsp:cNvPr id="0" name=""/>
        <dsp:cNvSpPr/>
      </dsp:nvSpPr>
      <dsp:spPr>
        <a:xfrm>
          <a:off x="0" y="4775367"/>
          <a:ext cx="9612439" cy="176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92E01B-6E71-4161-A733-943CD7398349}">
      <dsp:nvSpPr>
        <dsp:cNvPr id="0" name=""/>
        <dsp:cNvSpPr/>
      </dsp:nvSpPr>
      <dsp:spPr>
        <a:xfrm>
          <a:off x="524840" y="3322742"/>
          <a:ext cx="6424009" cy="161139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329" tIns="0" rIns="254329" bIns="0" numCol="1" spcCol="1270" anchor="ctr" anchorCtr="0">
          <a:noAutofit/>
        </a:bodyPr>
        <a:lstStyle/>
        <a:p>
          <a:pPr marL="0" lvl="0" indent="0" algn="l" defTabSz="488950">
            <a:lnSpc>
              <a:spcPct val="90000"/>
            </a:lnSpc>
            <a:spcBef>
              <a:spcPct val="0"/>
            </a:spcBef>
            <a:spcAft>
              <a:spcPct val="35000"/>
            </a:spcAft>
            <a:buNone/>
          </a:pPr>
          <a:r>
            <a:rPr lang="en-GB" sz="1100" kern="1200" dirty="0"/>
            <a:t>To  find a solution for the  financial stress is to have always a trust found that will allow you to have some founds even in the worst situations.</a:t>
          </a:r>
        </a:p>
        <a:p>
          <a:pPr marL="0" lvl="0" indent="0" algn="l" defTabSz="488950">
            <a:lnSpc>
              <a:spcPct val="90000"/>
            </a:lnSpc>
            <a:spcBef>
              <a:spcPct val="0"/>
            </a:spcBef>
            <a:spcAft>
              <a:spcPct val="35000"/>
            </a:spcAft>
            <a:buNone/>
          </a:pPr>
          <a:r>
            <a:rPr lang="en-GB" sz="1100" kern="1200" dirty="0"/>
            <a:t>To save every month  a small amount a money that will be very efficient in times of need.</a:t>
          </a:r>
        </a:p>
      </dsp:txBody>
      <dsp:txXfrm>
        <a:off x="603502" y="3401404"/>
        <a:ext cx="6266685" cy="1454073"/>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6061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077920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46314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08048B-57AF-4F53-BC84-8E0A1033FBEC}"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090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08048B-57AF-4F53-BC84-8E0A1033FBEC}" type="datetimeFigureOut">
              <a:rPr lang="en-US" smtClean="0"/>
              <a:t>11/8/2021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1194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08048B-57AF-4F53-BC84-8E0A1033FBEC}"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01947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8048B-57AF-4F53-BC84-8E0A1033FBEC}" type="datetimeFigureOut">
              <a:rPr lang="en-US" smtClean="0"/>
              <a:t>11/8/2021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28028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2226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41757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497486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D8A8A1B-4E1E-43EF-8A39-7D4A3879B941}"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8193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522351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8A8A1B-4E1E-43EF-8A39-7D4A3879B941}"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55137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073191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37708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47962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208048B-57AF-4F53-BC84-8E0A1033FBEC}" type="datetimeFigureOut">
              <a:rPr lang="en-US" smtClean="0"/>
              <a:pPr/>
              <a:t>11/8/2021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4222505045"/>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6CB21-D72A-461D-B4F9-E5BA330A2E85}"/>
              </a:ext>
            </a:extLst>
          </p:cNvPr>
          <p:cNvSpPr>
            <a:spLocks noGrp="1"/>
          </p:cNvSpPr>
          <p:nvPr>
            <p:ph type="ctrTitle"/>
          </p:nvPr>
        </p:nvSpPr>
        <p:spPr>
          <a:xfrm>
            <a:off x="2118511" y="409074"/>
            <a:ext cx="8061890" cy="993523"/>
          </a:xfrm>
        </p:spPr>
        <p:txBody>
          <a:bodyPr>
            <a:normAutofit fontScale="90000"/>
          </a:bodyPr>
          <a:lstStyle/>
          <a:p>
            <a:pPr algn="ctr"/>
            <a:r>
              <a:rPr lang="en-GB" sz="1800" dirty="0">
                <a:solidFill>
                  <a:schemeClr val="tx1"/>
                </a:solidFill>
              </a:rPr>
              <a:t>              </a:t>
            </a:r>
            <a:r>
              <a:rPr lang="en-GB" sz="3200" dirty="0">
                <a:solidFill>
                  <a:schemeClr val="tx1"/>
                </a:solidFill>
              </a:rPr>
              <a:t>Understanding and resolving   complex problems of work  stress in the UK</a:t>
            </a:r>
          </a:p>
        </p:txBody>
      </p:sp>
      <p:sp>
        <p:nvSpPr>
          <p:cNvPr id="3" name="Subtitle 2">
            <a:extLst>
              <a:ext uri="{FF2B5EF4-FFF2-40B4-BE49-F238E27FC236}">
                <a16:creationId xmlns:a16="http://schemas.microsoft.com/office/drawing/2014/main" id="{AC3F250F-1850-40C6-AA1F-75054670B0E3}"/>
              </a:ext>
            </a:extLst>
          </p:cNvPr>
          <p:cNvSpPr>
            <a:spLocks noGrp="1"/>
          </p:cNvSpPr>
          <p:nvPr>
            <p:ph type="subTitle" idx="1"/>
          </p:nvPr>
        </p:nvSpPr>
        <p:spPr>
          <a:xfrm>
            <a:off x="394233" y="3569368"/>
            <a:ext cx="10923472" cy="2602612"/>
          </a:xfrm>
        </p:spPr>
        <p:txBody>
          <a:bodyPr>
            <a:normAutofit/>
          </a:bodyPr>
          <a:lstStyle/>
          <a:p>
            <a:pPr algn="ctr"/>
            <a:endParaRPr lang="en-GB" dirty="0">
              <a:solidFill>
                <a:srgbClr val="FFFFFF"/>
              </a:solidFill>
            </a:endParaRPr>
          </a:p>
          <a:p>
            <a:pPr algn="ctr"/>
            <a:r>
              <a:rPr lang="en-GB" sz="1600" dirty="0">
                <a:solidFill>
                  <a:schemeClr val="tx1"/>
                </a:solidFill>
              </a:rPr>
              <a:t>Iuliana Georgiana Duca</a:t>
            </a:r>
          </a:p>
          <a:p>
            <a:pPr algn="ctr"/>
            <a:r>
              <a:rPr lang="en-GB" sz="1600" dirty="0">
                <a:solidFill>
                  <a:schemeClr val="tx1"/>
                </a:solidFill>
              </a:rPr>
              <a:t>2026747</a:t>
            </a:r>
          </a:p>
          <a:p>
            <a:pPr algn="ctr"/>
            <a:r>
              <a:rPr lang="en-GB" sz="1600" dirty="0">
                <a:solidFill>
                  <a:schemeClr val="tx1"/>
                </a:solidFill>
              </a:rPr>
              <a:t>Module: Problems and decision making</a:t>
            </a:r>
          </a:p>
          <a:p>
            <a:pPr algn="ctr"/>
            <a:r>
              <a:rPr lang="en-GB" sz="1600" dirty="0">
                <a:solidFill>
                  <a:schemeClr val="tx1"/>
                </a:solidFill>
              </a:rPr>
              <a:t>Lecturer: </a:t>
            </a:r>
            <a:r>
              <a:rPr lang="en-GB" sz="1600" dirty="0" err="1">
                <a:solidFill>
                  <a:schemeClr val="tx1"/>
                </a:solidFill>
              </a:rPr>
              <a:t>Chijioke</a:t>
            </a:r>
            <a:r>
              <a:rPr lang="en-GB" sz="1600" dirty="0">
                <a:solidFill>
                  <a:schemeClr val="tx1"/>
                </a:solidFill>
              </a:rPr>
              <a:t> Uba</a:t>
            </a:r>
          </a:p>
          <a:p>
            <a:endParaRPr lang="en-GB" dirty="0">
              <a:solidFill>
                <a:srgbClr val="FFFFFF"/>
              </a:solidFill>
            </a:endParaRPr>
          </a:p>
        </p:txBody>
      </p:sp>
    </p:spTree>
    <p:extLst>
      <p:ext uri="{BB962C8B-B14F-4D97-AF65-F5344CB8AC3E}">
        <p14:creationId xmlns:p14="http://schemas.microsoft.com/office/powerpoint/2010/main" val="275232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FA3F8-191E-4E80-B7AB-1654042F572C}"/>
              </a:ext>
            </a:extLst>
          </p:cNvPr>
          <p:cNvSpPr>
            <a:spLocks noGrp="1"/>
          </p:cNvSpPr>
          <p:nvPr>
            <p:ph type="title"/>
          </p:nvPr>
        </p:nvSpPr>
        <p:spPr/>
        <p:txBody>
          <a:bodyPr/>
          <a:lstStyle/>
          <a:p>
            <a:r>
              <a:rPr lang="en-GB" dirty="0"/>
              <a:t>Introduction </a:t>
            </a:r>
            <a:br>
              <a:rPr lang="en-GB" dirty="0"/>
            </a:br>
            <a:endParaRPr lang="en-GB" dirty="0"/>
          </a:p>
        </p:txBody>
      </p:sp>
      <p:sp>
        <p:nvSpPr>
          <p:cNvPr id="3" name="Content Placeholder 2">
            <a:extLst>
              <a:ext uri="{FF2B5EF4-FFF2-40B4-BE49-F238E27FC236}">
                <a16:creationId xmlns:a16="http://schemas.microsoft.com/office/drawing/2014/main" id="{EE61AF82-85D0-4855-ACE8-646F11CAE88D}"/>
              </a:ext>
            </a:extLst>
          </p:cNvPr>
          <p:cNvSpPr>
            <a:spLocks noGrp="1"/>
          </p:cNvSpPr>
          <p:nvPr>
            <p:ph idx="1"/>
          </p:nvPr>
        </p:nvSpPr>
        <p:spPr>
          <a:xfrm>
            <a:off x="2589212" y="1433593"/>
            <a:ext cx="8915400" cy="4477629"/>
          </a:xfrm>
        </p:spPr>
        <p:txBody>
          <a:bodyPr/>
          <a:lstStyle/>
          <a:p>
            <a:pPr marL="0" indent="0">
              <a:buNone/>
            </a:pPr>
            <a:r>
              <a:rPr lang="en-GB" sz="1400" dirty="0"/>
              <a:t>According to Perk box, 2020 stress in the UK increased in the last two years with</a:t>
            </a:r>
          </a:p>
          <a:p>
            <a:pPr marL="0" indent="0">
              <a:buNone/>
            </a:pPr>
            <a:r>
              <a:rPr lang="en-GB" sz="1400" dirty="0"/>
              <a:t>20%, the employees are felling pressured about their performance all the time and most of them are resigning in less then 3 months.</a:t>
            </a:r>
          </a:p>
          <a:p>
            <a:pPr marL="0" indent="0">
              <a:buNone/>
            </a:pPr>
            <a:r>
              <a:rPr lang="en-GB" sz="1400" dirty="0"/>
              <a:t>The first cause of stress in the UK is work stress which affects 79% of the UK employees.</a:t>
            </a:r>
          </a:p>
          <a:p>
            <a:pPr marL="0" indent="0">
              <a:buNone/>
            </a:pPr>
            <a:r>
              <a:rPr lang="en-GB" sz="1400" dirty="0"/>
              <a:t>Recently it was registered that the number of employees that call in sick with reasons like work stress, depression and anxiety has risen by 5%.</a:t>
            </a:r>
          </a:p>
          <a:p>
            <a:pPr marL="0" indent="0">
              <a:buNone/>
            </a:pPr>
            <a:r>
              <a:rPr lang="en-GB" sz="1400" dirty="0"/>
              <a:t>There are causes like financial stress , family stress or health stress that affects the healthy life stile of the UK population.</a:t>
            </a:r>
          </a:p>
          <a:p>
            <a:pPr marL="0" indent="0">
              <a:buNone/>
            </a:pPr>
            <a:r>
              <a:rPr lang="en-GB" sz="1400" dirty="0"/>
              <a:t>That is why in the next presentation I am going to analyse the work stress problems in the UK and try to fine appropriate solution for them.</a:t>
            </a:r>
          </a:p>
          <a:p>
            <a:pPr marL="0" indent="0">
              <a:buNone/>
            </a:pPr>
            <a:endParaRPr lang="en-GB" sz="14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266148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7E409-BF4F-4674-B6F4-8B457442EFFE}"/>
              </a:ext>
            </a:extLst>
          </p:cNvPr>
          <p:cNvSpPr>
            <a:spLocks noGrp="1"/>
          </p:cNvSpPr>
          <p:nvPr>
            <p:ph type="title"/>
          </p:nvPr>
        </p:nvSpPr>
        <p:spPr>
          <a:xfrm>
            <a:off x="1844299" y="107233"/>
            <a:ext cx="7616757" cy="1799059"/>
          </a:xfrm>
        </p:spPr>
        <p:txBody>
          <a:bodyPr>
            <a:normAutofit/>
          </a:bodyPr>
          <a:lstStyle/>
          <a:p>
            <a:pPr algn="ctr"/>
            <a:r>
              <a:rPr lang="en-GB" dirty="0"/>
              <a:t>   </a:t>
            </a:r>
            <a:r>
              <a:rPr lang="en-GB" sz="1800" dirty="0">
                <a:latin typeface="Arial" panose="020B0604020202020204" pitchFamily="34" charset="0"/>
                <a:cs typeface="Arial" panose="020B0604020202020204" pitchFamily="34" charset="0"/>
              </a:rPr>
              <a:t>The nature and impact of work stress on employees and organisation in the UK</a:t>
            </a:r>
          </a:p>
        </p:txBody>
      </p:sp>
      <p:sp>
        <p:nvSpPr>
          <p:cNvPr id="3" name="Content Placeholder 2">
            <a:extLst>
              <a:ext uri="{FF2B5EF4-FFF2-40B4-BE49-F238E27FC236}">
                <a16:creationId xmlns:a16="http://schemas.microsoft.com/office/drawing/2014/main" id="{62249408-FA57-4EAE-8C2A-155702A6A413}"/>
              </a:ext>
            </a:extLst>
          </p:cNvPr>
          <p:cNvSpPr>
            <a:spLocks noGrp="1"/>
          </p:cNvSpPr>
          <p:nvPr>
            <p:ph idx="1"/>
          </p:nvPr>
        </p:nvSpPr>
        <p:spPr>
          <a:xfrm>
            <a:off x="2619213" y="1627322"/>
            <a:ext cx="8893148" cy="4082422"/>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Some of the most encountered causes that the employees in the UK are struggling with are:</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Financial stress, work related stress, family stress, relation ship stress and health stress.</a:t>
            </a:r>
          </a:p>
          <a:p>
            <a:pPr marL="0" indent="0">
              <a:buNone/>
            </a:pPr>
            <a:r>
              <a:rPr lang="en-GB" sz="5600" dirty="0">
                <a:latin typeface="Arial" panose="020B0604020202020204" pitchFamily="34" charset="0"/>
                <a:cs typeface="Arial" panose="020B0604020202020204" pitchFamily="34" charset="0"/>
              </a:rPr>
              <a:t>The impact that this causes have on the employees and the organisation is threatening the evolution of the organisations. All this causes can create in time shortages, can overwhelm the employees by the volume of needs. </a:t>
            </a:r>
          </a:p>
          <a:p>
            <a:pPr marL="0" indent="0">
              <a:buNone/>
            </a:pPr>
            <a:r>
              <a:rPr lang="en-GB" sz="5600" dirty="0">
                <a:latin typeface="Arial" panose="020B0604020202020204" pitchFamily="34" charset="0"/>
                <a:cs typeface="Arial" panose="020B0604020202020204" pitchFamily="34" charset="0"/>
              </a:rPr>
              <a:t>All this cause can have some factors that determinates and provide information of why the causes are happening:</a:t>
            </a:r>
          </a:p>
          <a:p>
            <a:pPr marL="0" indent="0">
              <a:buNone/>
            </a:pPr>
            <a:r>
              <a:rPr lang="en-GB" sz="5600" dirty="0">
                <a:latin typeface="Arial" panose="020B0604020202020204" pitchFamily="34" charset="0"/>
                <a:cs typeface="Arial" panose="020B0604020202020204" pitchFamily="34" charset="0"/>
              </a:rPr>
              <a:t> For example, one of the causes is work stress and it's determined to happen by:  </a:t>
            </a:r>
          </a:p>
          <a:p>
            <a:pPr>
              <a:buFont typeface="Arial" panose="020B0604020202020204" pitchFamily="34" charset="0"/>
              <a:buChar char="•"/>
            </a:pPr>
            <a:endParaRPr lang="en-GB" sz="5600" dirty="0">
              <a:latin typeface="Arial" panose="020B0604020202020204" pitchFamily="34" charset="0"/>
              <a:cs typeface="Arial" panose="020B0604020202020204" pitchFamily="34" charset="0"/>
            </a:endParaRPr>
          </a:p>
          <a:p>
            <a:r>
              <a:rPr lang="en-GB" sz="5600" dirty="0">
                <a:latin typeface="Arial" panose="020B0604020202020204" pitchFamily="34" charset="0"/>
                <a:cs typeface="Arial" panose="020B0604020202020204" pitchFamily="34" charset="0"/>
              </a:rPr>
              <a:t>Pressure on the performance</a:t>
            </a:r>
          </a:p>
          <a:p>
            <a:r>
              <a:rPr lang="en-GB" sz="5600" dirty="0">
                <a:latin typeface="Arial" panose="020B0604020202020204" pitchFamily="34" charset="0"/>
                <a:cs typeface="Arial" panose="020B0604020202020204" pitchFamily="34" charset="0"/>
              </a:rPr>
              <a:t>Angry costumers</a:t>
            </a:r>
          </a:p>
          <a:p>
            <a:r>
              <a:rPr lang="en-GB" sz="5600" dirty="0">
                <a:latin typeface="Arial" panose="020B0604020202020204" pitchFamily="34" charset="0"/>
                <a:cs typeface="Arial" panose="020B0604020202020204" pitchFamily="34" charset="0"/>
              </a:rPr>
              <a:t>Pressure work environment</a:t>
            </a:r>
          </a:p>
          <a:p>
            <a:pPr marL="0" indent="0">
              <a:buNone/>
            </a:pPr>
            <a:endParaRPr lang="en-GB" sz="4400" dirty="0"/>
          </a:p>
          <a:p>
            <a:endParaRPr lang="en-GB" sz="16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077070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CDB63647-6F83-4245-8245-0DB2E1665C84}"/>
              </a:ext>
            </a:extLst>
          </p:cNvPr>
          <p:cNvGraphicFramePr/>
          <p:nvPr>
            <p:extLst>
              <p:ext uri="{D42A27DB-BD31-4B8C-83A1-F6EECF244321}">
                <p14:modId xmlns:p14="http://schemas.microsoft.com/office/powerpoint/2010/main" val="3292360356"/>
              </p:ext>
            </p:extLst>
          </p:nvPr>
        </p:nvGraphicFramePr>
        <p:xfrm>
          <a:off x="6520441" y="222191"/>
          <a:ext cx="5520584" cy="5913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B4D43DCC-D1A5-46D5-9986-B8C9AE552F1A}"/>
              </a:ext>
            </a:extLst>
          </p:cNvPr>
          <p:cNvSpPr>
            <a:spLocks noGrp="1"/>
          </p:cNvSpPr>
          <p:nvPr>
            <p:ph idx="1"/>
          </p:nvPr>
        </p:nvSpPr>
        <p:spPr>
          <a:xfrm>
            <a:off x="1665072" y="152401"/>
            <a:ext cx="4964328" cy="5749298"/>
          </a:xfrm>
        </p:spPr>
        <p:txBody>
          <a:bodyPr/>
          <a:lstStyle/>
          <a:p>
            <a:pPr marL="0" indent="0">
              <a:buNone/>
            </a:pPr>
            <a:r>
              <a:rPr lang="en-GB" dirty="0">
                <a:latin typeface="Arial" panose="020B0604020202020204" pitchFamily="34" charset="0"/>
                <a:cs typeface="Arial" panose="020B0604020202020204" pitchFamily="34" charset="0"/>
              </a:rPr>
              <a:t>The Pestel Analysis</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The Pastel Analysis is an acronym for:</a:t>
            </a:r>
          </a:p>
          <a:p>
            <a:r>
              <a:rPr lang="en-GB" sz="1400" dirty="0">
                <a:latin typeface="Arial" panose="020B0604020202020204" pitchFamily="34" charset="0"/>
                <a:cs typeface="Arial" panose="020B0604020202020204" pitchFamily="34" charset="0"/>
              </a:rPr>
              <a:t> P ( Political)</a:t>
            </a:r>
          </a:p>
          <a:p>
            <a:r>
              <a:rPr lang="en-GB" sz="1400" dirty="0">
                <a:latin typeface="Arial" panose="020B0604020202020204" pitchFamily="34" charset="0"/>
                <a:cs typeface="Arial" panose="020B0604020202020204" pitchFamily="34" charset="0"/>
              </a:rPr>
              <a:t>E ( Economical)</a:t>
            </a:r>
          </a:p>
          <a:p>
            <a:r>
              <a:rPr lang="en-GB" sz="1400" dirty="0">
                <a:latin typeface="Arial" panose="020B0604020202020204" pitchFamily="34" charset="0"/>
                <a:cs typeface="Arial" panose="020B0604020202020204" pitchFamily="34" charset="0"/>
              </a:rPr>
              <a:t>S (Social)</a:t>
            </a:r>
          </a:p>
          <a:p>
            <a:r>
              <a:rPr lang="en-GB" sz="1400" dirty="0">
                <a:latin typeface="Arial" panose="020B0604020202020204" pitchFamily="34" charset="0"/>
                <a:cs typeface="Arial" panose="020B0604020202020204" pitchFamily="34" charset="0"/>
              </a:rPr>
              <a:t>T ( Technological)</a:t>
            </a:r>
          </a:p>
          <a:p>
            <a:r>
              <a:rPr lang="en-GB" sz="1400" dirty="0">
                <a:latin typeface="Arial" panose="020B0604020202020204" pitchFamily="34" charset="0"/>
                <a:cs typeface="Arial" panose="020B0604020202020204" pitchFamily="34" charset="0"/>
              </a:rPr>
              <a:t>E ( Environmental)</a:t>
            </a:r>
          </a:p>
          <a:p>
            <a:r>
              <a:rPr lang="en-GB" sz="1400" dirty="0">
                <a:latin typeface="Arial" panose="020B0604020202020204" pitchFamily="34" charset="0"/>
                <a:cs typeface="Arial" panose="020B0604020202020204" pitchFamily="34" charset="0"/>
              </a:rPr>
              <a:t>L ( Legal)</a:t>
            </a:r>
          </a:p>
          <a:p>
            <a:pPr marL="0" indent="0">
              <a:buNone/>
            </a:pPr>
            <a:r>
              <a:rPr lang="en-GB" sz="1400" dirty="0">
                <a:solidFill>
                  <a:schemeClr val="tx1"/>
                </a:solidFill>
                <a:latin typeface="Arial" panose="020B0604020202020204" pitchFamily="34" charset="0"/>
                <a:cs typeface="Arial" panose="020B0604020202020204" pitchFamily="34" charset="0"/>
              </a:rPr>
              <a:t>Pestel identifies the factors that can affect the organisation from the outside. Pestel analysis is a useful tool for understanding the “big picture” of the environment in which you are operating, and the opportunities and threats that lie within it.  Is a useful tool for understanding risks associated with market growth or decline.</a:t>
            </a:r>
          </a:p>
          <a:p>
            <a:pPr marL="0" indent="0">
              <a:buNone/>
            </a:pPr>
            <a:endParaRPr lang="en-GB" sz="1100" dirty="0">
              <a:solidFill>
                <a:schemeClr val="tx1"/>
              </a:solidFill>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1310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0F4B39A-20D7-4C54-AB3D-1B377756F253}"/>
              </a:ext>
            </a:extLst>
          </p:cNvPr>
          <p:cNvPicPr>
            <a:picLocks noGrp="1" noChangeAspect="1"/>
          </p:cNvPicPr>
          <p:nvPr>
            <p:ph idx="1"/>
          </p:nvPr>
        </p:nvPicPr>
        <p:blipFill>
          <a:blip r:embed="rId2"/>
          <a:stretch>
            <a:fillRect/>
          </a:stretch>
        </p:blipFill>
        <p:spPr>
          <a:xfrm>
            <a:off x="3023857" y="1161435"/>
            <a:ext cx="6681458" cy="4940600"/>
          </a:xfrm>
          <a:prstGeom prst="rect">
            <a:avLst/>
          </a:prstGeom>
        </p:spPr>
      </p:pic>
    </p:spTree>
    <p:extLst>
      <p:ext uri="{BB962C8B-B14F-4D97-AF65-F5344CB8AC3E}">
        <p14:creationId xmlns:p14="http://schemas.microsoft.com/office/powerpoint/2010/main" val="116947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56E0E-42A2-4699-8070-3822C39924D6}"/>
              </a:ext>
            </a:extLst>
          </p:cNvPr>
          <p:cNvSpPr>
            <a:spLocks noGrp="1"/>
          </p:cNvSpPr>
          <p:nvPr>
            <p:ph type="title"/>
          </p:nvPr>
        </p:nvSpPr>
        <p:spPr>
          <a:xfrm>
            <a:off x="2592925" y="228600"/>
            <a:ext cx="8911687" cy="600075"/>
          </a:xfrm>
        </p:spPr>
        <p:txBody>
          <a:bodyPr>
            <a:normAutofit/>
          </a:bodyPr>
          <a:lstStyle/>
          <a:p>
            <a:r>
              <a:rPr lang="en-GB" sz="2400" dirty="0">
                <a:latin typeface="Arial" panose="020B0604020202020204" pitchFamily="34" charset="0"/>
                <a:cs typeface="Arial" panose="020B0604020202020204" pitchFamily="34" charset="0"/>
              </a:rPr>
              <a:t>The FISHBONE Analysis of stress in the UK</a:t>
            </a:r>
          </a:p>
        </p:txBody>
      </p:sp>
      <p:sp>
        <p:nvSpPr>
          <p:cNvPr id="3" name="Content Placeholder 2">
            <a:extLst>
              <a:ext uri="{FF2B5EF4-FFF2-40B4-BE49-F238E27FC236}">
                <a16:creationId xmlns:a16="http://schemas.microsoft.com/office/drawing/2014/main" id="{012B973D-EEF6-4EBC-B8BD-1AE98CEEABE7}"/>
              </a:ext>
            </a:extLst>
          </p:cNvPr>
          <p:cNvSpPr>
            <a:spLocks noGrp="1"/>
          </p:cNvSpPr>
          <p:nvPr>
            <p:ph idx="1"/>
          </p:nvPr>
        </p:nvSpPr>
        <p:spPr>
          <a:xfrm>
            <a:off x="2589212" y="942975"/>
            <a:ext cx="8915400" cy="5686425"/>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The Fishbone Analysis is a method that can make you identify the Root causes, helps you understand the problem, the nature of the problem, scope impact and consequences. Helps identifies possible solution that address factors and causes identified.</a:t>
            </a:r>
          </a:p>
          <a:p>
            <a:pPr marL="0" indent="0">
              <a:buNone/>
            </a:pPr>
            <a:r>
              <a:rPr lang="en-GB" dirty="0">
                <a:latin typeface="Arial" panose="020B0604020202020204" pitchFamily="34" charset="0"/>
                <a:cs typeface="Arial" panose="020B0604020202020204" pitchFamily="34" charset="0"/>
              </a:rPr>
              <a:t>The main causes and effects  that are creating stress in the UK are:</a:t>
            </a:r>
          </a:p>
          <a:p>
            <a:pPr>
              <a:buFont typeface="Arial" panose="020B0604020202020204" pitchFamily="34" charset="0"/>
              <a:buChar char="•"/>
            </a:pPr>
            <a:r>
              <a:rPr lang="en-GB" dirty="0">
                <a:latin typeface="Arial" panose="020B0604020202020204" pitchFamily="34" charset="0"/>
                <a:cs typeface="Arial" panose="020B0604020202020204" pitchFamily="34" charset="0"/>
              </a:rPr>
              <a:t>Family stress:</a:t>
            </a:r>
          </a:p>
          <a:p>
            <a:pPr marL="0" indent="0">
              <a:buNone/>
            </a:pPr>
            <a:r>
              <a:rPr lang="en-GB" dirty="0">
                <a:latin typeface="Arial" panose="020B0604020202020204" pitchFamily="34" charset="0"/>
                <a:cs typeface="Arial" panose="020B0604020202020204" pitchFamily="34" charset="0"/>
              </a:rPr>
              <a:t>The effects that are creating family stress are mainly created by family members and responsibilities ( children, husband, family duties, like cooking)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Financial stress:</a:t>
            </a:r>
          </a:p>
          <a:p>
            <a:pPr marL="0" indent="0">
              <a:buNone/>
            </a:pPr>
            <a:r>
              <a:rPr lang="en-GB" dirty="0">
                <a:latin typeface="Arial" panose="020B0604020202020204" pitchFamily="34" charset="0"/>
                <a:cs typeface="Arial" panose="020B0604020202020204" pitchFamily="34" charset="0"/>
              </a:rPr>
              <a:t>The financial stress is caused by increased bills, low income, insufficient founds.</a:t>
            </a:r>
          </a:p>
          <a:p>
            <a:pPr>
              <a:buFont typeface="Arial" panose="020B0604020202020204" pitchFamily="34" charset="0"/>
              <a:buChar char="•"/>
            </a:pPr>
            <a:r>
              <a:rPr lang="en-GB" dirty="0">
                <a:latin typeface="Arial" panose="020B0604020202020204" pitchFamily="34" charset="0"/>
                <a:cs typeface="Arial" panose="020B0604020202020204" pitchFamily="34" charset="0"/>
              </a:rPr>
              <a:t>Relationship stress:</a:t>
            </a:r>
          </a:p>
          <a:p>
            <a:pPr marL="0" indent="0">
              <a:buNone/>
            </a:pPr>
            <a:r>
              <a:rPr lang="en-GB" dirty="0">
                <a:latin typeface="Arial" panose="020B0604020202020204" pitchFamily="34" charset="0"/>
                <a:cs typeface="Arial" panose="020B0604020202020204" pitchFamily="34" charset="0"/>
              </a:rPr>
              <a:t>The relationship stress is caused by effects like conjugal fights, living with a difficult partner, stress for both man and woman.</a:t>
            </a:r>
          </a:p>
          <a:p>
            <a:pPr>
              <a:buFont typeface="Arial" panose="020B0604020202020204" pitchFamily="34" charset="0"/>
              <a:buChar char="•"/>
            </a:pPr>
            <a:r>
              <a:rPr lang="en-GB" dirty="0">
                <a:latin typeface="Arial" panose="020B0604020202020204" pitchFamily="34" charset="0"/>
                <a:cs typeface="Arial" panose="020B0604020202020204" pitchFamily="34" charset="0"/>
              </a:rPr>
              <a:t>Work stress:</a:t>
            </a:r>
          </a:p>
          <a:p>
            <a:pPr marL="0" indent="0">
              <a:buNone/>
            </a:pPr>
            <a:r>
              <a:rPr lang="en-GB" dirty="0">
                <a:latin typeface="Arial" panose="020B0604020202020204" pitchFamily="34" charset="0"/>
                <a:cs typeface="Arial" panose="020B0604020202020204" pitchFamily="34" charset="0"/>
              </a:rPr>
              <a:t>In work stress there are a lot of effects that can cause this to happen, like the pression that the employees feel when at work, the angry costumers, the angry employers, the high number of tasks.</a:t>
            </a:r>
          </a:p>
          <a:p>
            <a:pPr>
              <a:buFont typeface="Arial" panose="020B0604020202020204" pitchFamily="34" charset="0"/>
              <a:buChar char="•"/>
            </a:pPr>
            <a:r>
              <a:rPr lang="en-GB" dirty="0">
                <a:latin typeface="Arial" panose="020B0604020202020204" pitchFamily="34" charset="0"/>
                <a:cs typeface="Arial" panose="020B0604020202020204" pitchFamily="34" charset="0"/>
              </a:rPr>
              <a:t>Health stress:</a:t>
            </a:r>
          </a:p>
          <a:p>
            <a:pPr marL="0" indent="0">
              <a:buNone/>
            </a:pPr>
            <a:r>
              <a:rPr lang="en-GB" dirty="0">
                <a:latin typeface="Arial" panose="020B0604020202020204" pitchFamily="34" charset="0"/>
                <a:cs typeface="Arial" panose="020B0604020202020204" pitchFamily="34" charset="0"/>
              </a:rPr>
              <a:t>The health stress is affected by unknow nee pains like chest pain due to stress, headaches, the high cost of health care.</a:t>
            </a:r>
          </a:p>
          <a:p>
            <a:pPr marL="0" indent="0">
              <a:buNone/>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70811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3CE89AE4-F039-40A4-89E7-E02951A5AF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14858" y="690393"/>
            <a:ext cx="9362284" cy="5477214"/>
          </a:xfrm>
        </p:spPr>
      </p:pic>
    </p:spTree>
    <p:extLst>
      <p:ext uri="{BB962C8B-B14F-4D97-AF65-F5344CB8AC3E}">
        <p14:creationId xmlns:p14="http://schemas.microsoft.com/office/powerpoint/2010/main" val="3602115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697FC-DD80-4E48-A29F-FF3ACB0643ED}"/>
              </a:ext>
            </a:extLst>
          </p:cNvPr>
          <p:cNvSpPr>
            <a:spLocks noGrp="1"/>
          </p:cNvSpPr>
          <p:nvPr>
            <p:ph type="title"/>
          </p:nvPr>
        </p:nvSpPr>
        <p:spPr/>
        <p:txBody>
          <a:bodyPr/>
          <a:lstStyle/>
          <a:p>
            <a:r>
              <a:rPr lang="en-GB" dirty="0"/>
              <a:t>Possible solution to solve the problems</a:t>
            </a:r>
          </a:p>
        </p:txBody>
      </p:sp>
      <p:graphicFrame>
        <p:nvGraphicFramePr>
          <p:cNvPr id="4" name="Content Placeholder 3">
            <a:extLst>
              <a:ext uri="{FF2B5EF4-FFF2-40B4-BE49-F238E27FC236}">
                <a16:creationId xmlns:a16="http://schemas.microsoft.com/office/drawing/2014/main" id="{9FB1C412-5621-4853-8282-2521B2C1D3E8}"/>
              </a:ext>
            </a:extLst>
          </p:cNvPr>
          <p:cNvGraphicFramePr>
            <a:graphicFrameLocks noGrp="1"/>
          </p:cNvGraphicFramePr>
          <p:nvPr>
            <p:ph idx="1"/>
            <p:extLst>
              <p:ext uri="{D42A27DB-BD31-4B8C-83A1-F6EECF244321}">
                <p14:modId xmlns:p14="http://schemas.microsoft.com/office/powerpoint/2010/main" val="2505081286"/>
              </p:ext>
            </p:extLst>
          </p:nvPr>
        </p:nvGraphicFramePr>
        <p:xfrm>
          <a:off x="1892174" y="1457609"/>
          <a:ext cx="9612439" cy="5069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8679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C03F022-CE98-484D-97E0-10A84A18C550}"/>
              </a:ext>
            </a:extLst>
          </p:cNvPr>
          <p:cNvGraphicFramePr>
            <a:graphicFrameLocks noGrp="1"/>
          </p:cNvGraphicFramePr>
          <p:nvPr>
            <p:ph idx="1"/>
            <p:extLst>
              <p:ext uri="{D42A27DB-BD31-4B8C-83A1-F6EECF244321}">
                <p14:modId xmlns:p14="http://schemas.microsoft.com/office/powerpoint/2010/main" val="629194266"/>
              </p:ext>
            </p:extLst>
          </p:nvPr>
        </p:nvGraphicFramePr>
        <p:xfrm>
          <a:off x="2326741" y="525101"/>
          <a:ext cx="8347295" cy="5244779"/>
        </p:xfrm>
        <a:graphic>
          <a:graphicData uri="http://schemas.openxmlformats.org/drawingml/2006/table">
            <a:tbl>
              <a:tblPr firstRow="1" bandRow="1">
                <a:tableStyleId>{5C22544A-7EE6-4342-B048-85BDC9FD1C3A}</a:tableStyleId>
              </a:tblPr>
              <a:tblGrid>
                <a:gridCol w="1068309">
                  <a:extLst>
                    <a:ext uri="{9D8B030D-6E8A-4147-A177-3AD203B41FA5}">
                      <a16:colId xmlns:a16="http://schemas.microsoft.com/office/drawing/2014/main" val="1168907207"/>
                    </a:ext>
                  </a:extLst>
                </a:gridCol>
                <a:gridCol w="2236205">
                  <a:extLst>
                    <a:ext uri="{9D8B030D-6E8A-4147-A177-3AD203B41FA5}">
                      <a16:colId xmlns:a16="http://schemas.microsoft.com/office/drawing/2014/main" val="3015721941"/>
                    </a:ext>
                  </a:extLst>
                </a:gridCol>
                <a:gridCol w="1952354">
                  <a:extLst>
                    <a:ext uri="{9D8B030D-6E8A-4147-A177-3AD203B41FA5}">
                      <a16:colId xmlns:a16="http://schemas.microsoft.com/office/drawing/2014/main" val="790082119"/>
                    </a:ext>
                  </a:extLst>
                </a:gridCol>
                <a:gridCol w="1940637">
                  <a:extLst>
                    <a:ext uri="{9D8B030D-6E8A-4147-A177-3AD203B41FA5}">
                      <a16:colId xmlns:a16="http://schemas.microsoft.com/office/drawing/2014/main" val="3507417504"/>
                    </a:ext>
                  </a:extLst>
                </a:gridCol>
                <a:gridCol w="1149790">
                  <a:extLst>
                    <a:ext uri="{9D8B030D-6E8A-4147-A177-3AD203B41FA5}">
                      <a16:colId xmlns:a16="http://schemas.microsoft.com/office/drawing/2014/main" val="2014589865"/>
                    </a:ext>
                  </a:extLst>
                </a:gridCol>
              </a:tblGrid>
              <a:tr h="501455">
                <a:tc>
                  <a:txBody>
                    <a:bodyPr/>
                    <a:lstStyle/>
                    <a:p>
                      <a:endParaRPr lang="en-GB" dirty="0"/>
                    </a:p>
                  </a:txBody>
                  <a:tcPr/>
                </a:tc>
                <a:tc>
                  <a:txBody>
                    <a:bodyPr/>
                    <a:lstStyle/>
                    <a:p>
                      <a:r>
                        <a:rPr lang="en-GB" dirty="0"/>
                        <a:t>                   P</a:t>
                      </a:r>
                    </a:p>
                    <a:p>
                      <a:r>
                        <a:rPr lang="en-GB" dirty="0"/>
                        <a:t>                  (+)</a:t>
                      </a:r>
                    </a:p>
                  </a:txBody>
                  <a:tcPr/>
                </a:tc>
                <a:tc>
                  <a:txBody>
                    <a:bodyPr/>
                    <a:lstStyle/>
                    <a:p>
                      <a:r>
                        <a:rPr lang="en-GB" dirty="0"/>
                        <a:t>                  M</a:t>
                      </a:r>
                    </a:p>
                    <a:p>
                      <a:r>
                        <a:rPr lang="en-GB" dirty="0"/>
                        <a:t>                 (-)</a:t>
                      </a:r>
                    </a:p>
                  </a:txBody>
                  <a:tcPr/>
                </a:tc>
                <a:tc>
                  <a:txBody>
                    <a:bodyPr/>
                    <a:lstStyle/>
                    <a:p>
                      <a:r>
                        <a:rPr lang="en-GB" dirty="0"/>
                        <a:t>                  I</a:t>
                      </a:r>
                    </a:p>
                    <a:p>
                      <a:r>
                        <a:rPr lang="en-GB" dirty="0"/>
                        <a:t>                (?)</a:t>
                      </a:r>
                    </a:p>
                  </a:txBody>
                  <a:tcPr/>
                </a:tc>
                <a:tc>
                  <a:txBody>
                    <a:bodyPr/>
                    <a:lstStyle/>
                    <a:p>
                      <a:endParaRPr lang="en-GB" dirty="0"/>
                    </a:p>
                  </a:txBody>
                  <a:tcPr/>
                </a:tc>
                <a:extLst>
                  <a:ext uri="{0D108BD9-81ED-4DB2-BD59-A6C34878D82A}">
                    <a16:rowId xmlns:a16="http://schemas.microsoft.com/office/drawing/2014/main" val="3354219455"/>
                  </a:ext>
                </a:extLst>
              </a:tr>
              <a:tr h="156438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Work Stress Solution</a:t>
                      </a:r>
                    </a:p>
                    <a:p>
                      <a:endParaRPr lang="en-GB" sz="1200" dirty="0"/>
                    </a:p>
                  </a:txBody>
                  <a:tcPr/>
                </a:tc>
                <a:tc>
                  <a:txBody>
                    <a:bodyPr/>
                    <a:lstStyle/>
                    <a:p>
                      <a:r>
                        <a:rPr lang="en-GB" sz="1200" dirty="0"/>
                        <a:t>Less stress at work(+6 )</a:t>
                      </a:r>
                    </a:p>
                    <a:p>
                      <a:r>
                        <a:rPr lang="en-GB" sz="1200" dirty="0"/>
                        <a:t>Happier environment( +4)</a:t>
                      </a:r>
                    </a:p>
                    <a:p>
                      <a:r>
                        <a:rPr lang="en-GB" sz="1200" dirty="0"/>
                        <a:t>More friends at work( +4)</a:t>
                      </a:r>
                    </a:p>
                    <a:p>
                      <a:r>
                        <a:rPr lang="en-GB" sz="1200" dirty="0"/>
                        <a:t>Be able to work more( +5)</a:t>
                      </a:r>
                    </a:p>
                    <a:p>
                      <a:endParaRPr lang="en-GB" sz="1200" dirty="0"/>
                    </a:p>
                  </a:txBody>
                  <a:tcPr/>
                </a:tc>
                <a:tc>
                  <a:txBody>
                    <a:bodyPr/>
                    <a:lstStyle/>
                    <a:p>
                      <a:r>
                        <a:rPr lang="en-GB" sz="1200" dirty="0"/>
                        <a:t>Must make  new friends at work (-5)</a:t>
                      </a:r>
                    </a:p>
                    <a:p>
                      <a:r>
                        <a:rPr lang="en-GB" sz="1200" dirty="0"/>
                        <a:t>Needed to have training(-3)</a:t>
                      </a:r>
                    </a:p>
                    <a:p>
                      <a:r>
                        <a:rPr lang="en-GB" sz="1200" dirty="0"/>
                        <a:t>Need to accommodate with the place(-8)</a:t>
                      </a:r>
                    </a:p>
                    <a:p>
                      <a:endParaRPr lang="en-GB" sz="1200" dirty="0"/>
                    </a:p>
                  </a:txBody>
                  <a:tcPr/>
                </a:tc>
                <a:tc>
                  <a:txBody>
                    <a:bodyPr/>
                    <a:lstStyle/>
                    <a:p>
                      <a:r>
                        <a:rPr lang="en-GB" sz="1200" dirty="0"/>
                        <a:t>Might learn new things(+5)</a:t>
                      </a:r>
                    </a:p>
                    <a:p>
                      <a:r>
                        <a:rPr lang="en-GB" sz="1200" dirty="0"/>
                        <a:t>Might meet some interesting people(+3)</a:t>
                      </a:r>
                    </a:p>
                    <a:p>
                      <a:endParaRPr lang="en-GB" sz="1200" dirty="0"/>
                    </a:p>
                  </a:txBody>
                  <a:tcPr/>
                </a:tc>
                <a:tc>
                  <a:txBody>
                    <a:bodyPr/>
                    <a:lstStyle/>
                    <a:p>
                      <a:endParaRPr lang="en-GB" sz="1200" dirty="0"/>
                    </a:p>
                    <a:p>
                      <a:endParaRPr lang="en-GB" sz="1200" dirty="0"/>
                    </a:p>
                    <a:p>
                      <a:endParaRPr lang="en-GB" sz="1200" dirty="0"/>
                    </a:p>
                    <a:p>
                      <a:r>
                        <a:rPr lang="en-GB" sz="1200" dirty="0"/>
                        <a:t>    +11</a:t>
                      </a:r>
                    </a:p>
                  </a:txBody>
                  <a:tcPr/>
                </a:tc>
                <a:extLst>
                  <a:ext uri="{0D108BD9-81ED-4DB2-BD59-A6C34878D82A}">
                    <a16:rowId xmlns:a16="http://schemas.microsoft.com/office/drawing/2014/main" val="3894231000"/>
                  </a:ext>
                </a:extLst>
              </a:tr>
              <a:tr h="138158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Relationship  Stress Solution</a:t>
                      </a:r>
                    </a:p>
                    <a:p>
                      <a:endParaRPr lang="en-GB" sz="1200" dirty="0"/>
                    </a:p>
                  </a:txBody>
                  <a:tcPr/>
                </a:tc>
                <a:tc>
                  <a:txBody>
                    <a:bodyPr/>
                    <a:lstStyle/>
                    <a:p>
                      <a:r>
                        <a:rPr lang="en-GB" sz="1200" dirty="0"/>
                        <a:t>Learn how to listen to your partner.(+6)</a:t>
                      </a:r>
                    </a:p>
                    <a:p>
                      <a:endParaRPr lang="en-GB" sz="1200" dirty="0"/>
                    </a:p>
                    <a:p>
                      <a:r>
                        <a:rPr lang="en-GB" sz="1200" dirty="0"/>
                        <a:t> Understand your partners needs(+7)</a:t>
                      </a:r>
                    </a:p>
                  </a:txBody>
                  <a:tcPr/>
                </a:tc>
                <a:tc>
                  <a:txBody>
                    <a:bodyPr/>
                    <a:lstStyle/>
                    <a:p>
                      <a:r>
                        <a:rPr lang="en-GB" sz="1200" dirty="0"/>
                        <a:t>Your partner might not share the  same ideas as you(-4)</a:t>
                      </a:r>
                    </a:p>
                    <a:p>
                      <a:r>
                        <a:rPr lang="en-GB" sz="1200" dirty="0"/>
                        <a:t>The solution might not be as effective as it seems and cause worse.(-8)</a:t>
                      </a:r>
                    </a:p>
                  </a:txBody>
                  <a:tcPr/>
                </a:tc>
                <a:tc>
                  <a:txBody>
                    <a:bodyPr/>
                    <a:lstStyle/>
                    <a:p>
                      <a:r>
                        <a:rPr lang="en-GB" sz="1200" dirty="0"/>
                        <a:t>Could learn how to communicate with your partner and how to talk to solve problems.(+9)</a:t>
                      </a:r>
                    </a:p>
                  </a:txBody>
                  <a:tcPr/>
                </a:tc>
                <a:tc>
                  <a:txBody>
                    <a:bodyPr/>
                    <a:lstStyle/>
                    <a:p>
                      <a:endParaRPr lang="en-GB" sz="1200" dirty="0"/>
                    </a:p>
                    <a:p>
                      <a:endParaRPr lang="en-GB" sz="1200" dirty="0"/>
                    </a:p>
                    <a:p>
                      <a:endParaRPr lang="en-GB" sz="1200" dirty="0"/>
                    </a:p>
                    <a:p>
                      <a:r>
                        <a:rPr lang="en-GB" sz="1200" dirty="0"/>
                        <a:t>      +10</a:t>
                      </a:r>
                    </a:p>
                    <a:p>
                      <a:r>
                        <a:rPr lang="en-GB" sz="1200" dirty="0"/>
                        <a:t>     </a:t>
                      </a:r>
                    </a:p>
                  </a:txBody>
                  <a:tcPr/>
                </a:tc>
                <a:extLst>
                  <a:ext uri="{0D108BD9-81ED-4DB2-BD59-A6C34878D82A}">
                    <a16:rowId xmlns:a16="http://schemas.microsoft.com/office/drawing/2014/main" val="1339613797"/>
                  </a:ext>
                </a:extLst>
              </a:tr>
              <a:tr h="165873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solidFill>
                            <a:srgbClr val="FF0000"/>
                          </a:solidFill>
                        </a:rPr>
                        <a:t>Financial  Stress Solution</a:t>
                      </a:r>
                    </a:p>
                    <a:p>
                      <a:endParaRPr lang="en-GB" sz="1200" dirty="0">
                        <a:solidFill>
                          <a:srgbClr val="FF0000"/>
                        </a:solidFill>
                      </a:endParaRPr>
                    </a:p>
                  </a:txBody>
                  <a:tcPr/>
                </a:tc>
                <a:tc>
                  <a:txBody>
                    <a:bodyPr/>
                    <a:lstStyle/>
                    <a:p>
                      <a:r>
                        <a:rPr lang="en-GB" sz="1200" dirty="0">
                          <a:solidFill>
                            <a:srgbClr val="FF0000"/>
                          </a:solidFill>
                        </a:rPr>
                        <a:t>Might end up saving money(+7)</a:t>
                      </a:r>
                    </a:p>
                    <a:p>
                      <a:r>
                        <a:rPr lang="en-GB" sz="1200" dirty="0">
                          <a:solidFill>
                            <a:srgbClr val="FF0000"/>
                          </a:solidFill>
                        </a:rPr>
                        <a:t>Have money to help others as well( +6)</a:t>
                      </a:r>
                    </a:p>
                    <a:p>
                      <a:r>
                        <a:rPr lang="en-GB" sz="1200" dirty="0">
                          <a:solidFill>
                            <a:srgbClr val="FF0000"/>
                          </a:solidFill>
                        </a:rPr>
                        <a:t>Save money for rainy days and not depend to others(+7)</a:t>
                      </a:r>
                    </a:p>
                  </a:txBody>
                  <a:tcPr/>
                </a:tc>
                <a:tc>
                  <a:txBody>
                    <a:bodyPr/>
                    <a:lstStyle/>
                    <a:p>
                      <a:r>
                        <a:rPr lang="en-GB" sz="1200" dirty="0">
                          <a:solidFill>
                            <a:srgbClr val="FF0000"/>
                          </a:solidFill>
                        </a:rPr>
                        <a:t>Not saving money every month(-4)</a:t>
                      </a:r>
                    </a:p>
                    <a:p>
                      <a:r>
                        <a:rPr lang="en-GB" sz="1200" dirty="0">
                          <a:solidFill>
                            <a:srgbClr val="FF0000"/>
                          </a:solidFill>
                        </a:rPr>
                        <a:t>End up by spending more than saving(-6)</a:t>
                      </a:r>
                    </a:p>
                  </a:txBody>
                  <a:tcPr/>
                </a:tc>
                <a:tc>
                  <a:txBody>
                    <a:bodyPr/>
                    <a:lstStyle/>
                    <a:p>
                      <a:r>
                        <a:rPr lang="en-GB" sz="1200" dirty="0">
                          <a:solidFill>
                            <a:srgbClr val="FF0000"/>
                          </a:solidFill>
                        </a:rPr>
                        <a:t>Learn how to save money and how to spend wise.(+8)</a:t>
                      </a:r>
                    </a:p>
                    <a:p>
                      <a:r>
                        <a:rPr lang="en-GB" sz="1200" dirty="0">
                          <a:solidFill>
                            <a:srgbClr val="FF0000"/>
                          </a:solidFill>
                        </a:rPr>
                        <a:t> </a:t>
                      </a:r>
                    </a:p>
                    <a:p>
                      <a:r>
                        <a:rPr lang="en-GB" sz="1200" dirty="0">
                          <a:solidFill>
                            <a:srgbClr val="FF0000"/>
                          </a:solidFill>
                        </a:rPr>
                        <a:t> Learn how to appreciate more the money that you work for.(+7)</a:t>
                      </a:r>
                    </a:p>
                  </a:txBody>
                  <a:tcPr/>
                </a:tc>
                <a:tc>
                  <a:txBody>
                    <a:bodyPr/>
                    <a:lstStyle/>
                    <a:p>
                      <a:endParaRPr lang="en-GB" sz="1200" dirty="0">
                        <a:solidFill>
                          <a:srgbClr val="FF0000"/>
                        </a:solidFill>
                      </a:endParaRPr>
                    </a:p>
                    <a:p>
                      <a:endParaRPr lang="en-GB" sz="1200" dirty="0">
                        <a:solidFill>
                          <a:srgbClr val="FF0000"/>
                        </a:solidFill>
                      </a:endParaRPr>
                    </a:p>
                    <a:p>
                      <a:endParaRPr lang="en-GB" sz="1200" dirty="0">
                        <a:solidFill>
                          <a:srgbClr val="FF0000"/>
                        </a:solidFill>
                      </a:endParaRPr>
                    </a:p>
                    <a:p>
                      <a:endParaRPr lang="en-GB" sz="1200" dirty="0">
                        <a:solidFill>
                          <a:srgbClr val="FF0000"/>
                        </a:solidFill>
                      </a:endParaRPr>
                    </a:p>
                    <a:p>
                      <a:r>
                        <a:rPr lang="en-GB" sz="1200" dirty="0">
                          <a:solidFill>
                            <a:srgbClr val="FF0000"/>
                          </a:solidFill>
                        </a:rPr>
                        <a:t>      +21</a:t>
                      </a:r>
                    </a:p>
                  </a:txBody>
                  <a:tcPr/>
                </a:tc>
                <a:extLst>
                  <a:ext uri="{0D108BD9-81ED-4DB2-BD59-A6C34878D82A}">
                    <a16:rowId xmlns:a16="http://schemas.microsoft.com/office/drawing/2014/main" val="231032187"/>
                  </a:ext>
                </a:extLst>
              </a:tr>
            </a:tbl>
          </a:graphicData>
        </a:graphic>
      </p:graphicFrame>
    </p:spTree>
    <p:extLst>
      <p:ext uri="{BB962C8B-B14F-4D97-AF65-F5344CB8AC3E}">
        <p14:creationId xmlns:p14="http://schemas.microsoft.com/office/powerpoint/2010/main" val="5238410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5061</TotalTime>
  <Words>1167</Words>
  <Application>Microsoft Office PowerPoint</Application>
  <PresentationFormat>Widescreen</PresentationFormat>
  <Paragraphs>123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Wingdings</vt:lpstr>
      <vt:lpstr>Wingdings 3</vt:lpstr>
      <vt:lpstr>Wisp</vt:lpstr>
      <vt:lpstr>              Understanding and resolving   complex problems of work  stress in the UK</vt:lpstr>
      <vt:lpstr>Introduction  </vt:lpstr>
      <vt:lpstr>   The nature and impact of work stress on employees and organisation in the UK</vt:lpstr>
      <vt:lpstr>PowerPoint Presentation</vt:lpstr>
      <vt:lpstr>PowerPoint Presentation</vt:lpstr>
      <vt:lpstr>The FISHBONE Analysis of stress in the UK</vt:lpstr>
      <vt:lpstr>PowerPoint Presentation</vt:lpstr>
      <vt:lpstr>Possible solution to solve the problems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resolving complex problems of work  stress in the UK</dc:title>
  <dc:creator>Iuliana Georgiana Duca (2026747)</dc:creator>
  <cp:lastModifiedBy>Iuliana Georgiana Duca (2026747)</cp:lastModifiedBy>
  <cp:revision>9</cp:revision>
  <dcterms:created xsi:type="dcterms:W3CDTF">2021-10-15T11:19:02Z</dcterms:created>
  <dcterms:modified xsi:type="dcterms:W3CDTF">2021-11-08T21:45:22Z</dcterms:modified>
</cp:coreProperties>
</file>