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4" r:id="rId7"/>
    <p:sldId id="262" r:id="rId8"/>
    <p:sldId id="261" r:id="rId9"/>
    <p:sldId id="266" r:id="rId10"/>
    <p:sldId id="263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989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B2BCB-1E84-461E-8619-AE98D106B8E2}" type="datetimeFigureOut">
              <a:rPr lang="en-GB" smtClean="0"/>
              <a:pPr/>
              <a:t>12/11/2014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D5522-2750-4456-BBF8-D7A9A0A3AA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B2BCB-1E84-461E-8619-AE98D106B8E2}" type="datetimeFigureOut">
              <a:rPr lang="en-GB" smtClean="0"/>
              <a:pPr/>
              <a:t>12/11/2014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D5522-2750-4456-BBF8-D7A9A0A3AA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B2BCB-1E84-461E-8619-AE98D106B8E2}" type="datetimeFigureOut">
              <a:rPr lang="en-GB" smtClean="0"/>
              <a:pPr/>
              <a:t>12/11/2014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D5522-2750-4456-BBF8-D7A9A0A3AA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B2BCB-1E84-461E-8619-AE98D106B8E2}" type="datetimeFigureOut">
              <a:rPr lang="en-GB" smtClean="0"/>
              <a:pPr/>
              <a:t>12/11/2014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D5522-2750-4456-BBF8-D7A9A0A3AA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B2BCB-1E84-461E-8619-AE98D106B8E2}" type="datetimeFigureOut">
              <a:rPr lang="en-GB" smtClean="0"/>
              <a:pPr/>
              <a:t>12/11/2014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D5522-2750-4456-BBF8-D7A9A0A3AA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B2BCB-1E84-461E-8619-AE98D106B8E2}" type="datetimeFigureOut">
              <a:rPr lang="en-GB" smtClean="0"/>
              <a:pPr/>
              <a:t>12/11/2014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D5522-2750-4456-BBF8-D7A9A0A3AA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B2BCB-1E84-461E-8619-AE98D106B8E2}" type="datetimeFigureOut">
              <a:rPr lang="en-GB" smtClean="0"/>
              <a:pPr/>
              <a:t>12/11/2014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D5522-2750-4456-BBF8-D7A9A0A3AA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B2BCB-1E84-461E-8619-AE98D106B8E2}" type="datetimeFigureOut">
              <a:rPr lang="en-GB" smtClean="0"/>
              <a:pPr/>
              <a:t>12/11/2014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D5522-2750-4456-BBF8-D7A9A0A3AA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B2BCB-1E84-461E-8619-AE98D106B8E2}" type="datetimeFigureOut">
              <a:rPr lang="en-GB" smtClean="0"/>
              <a:pPr/>
              <a:t>12/11/2014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D5522-2750-4456-BBF8-D7A9A0A3AA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B2BCB-1E84-461E-8619-AE98D106B8E2}" type="datetimeFigureOut">
              <a:rPr lang="en-GB" smtClean="0"/>
              <a:pPr/>
              <a:t>12/11/2014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D5522-2750-4456-BBF8-D7A9A0A3AA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B2BCB-1E84-461E-8619-AE98D106B8E2}" type="datetimeFigureOut">
              <a:rPr lang="en-GB" smtClean="0"/>
              <a:pPr/>
              <a:t>12/11/2014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D5522-2750-4456-BBF8-D7A9A0A3AA3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3B2BCB-1E84-461E-8619-AE98D106B8E2}" type="datetimeFigureOut">
              <a:rPr lang="en-GB" smtClean="0"/>
              <a:pPr/>
              <a:t>12/11/2014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D5522-2750-4456-BBF8-D7A9A0A3AA3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static.newworldencyclopedia.org/0/05/Innozenz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5" y="279895"/>
            <a:ext cx="4608512" cy="5309345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1907704" y="5622339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Innocent III</a:t>
            </a:r>
            <a:r>
              <a:rPr lang="en-GB" sz="2400" dirty="0" smtClean="0"/>
              <a:t>: pope 1198 -1216, man of the moment, and architect of Lateran IV (1215) 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11560" y="358780"/>
            <a:ext cx="7632848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 </a:t>
            </a:r>
            <a:r>
              <a:rPr lang="en-GB" sz="2500" dirty="0" err="1" smtClean="0">
                <a:solidFill>
                  <a:schemeClr val="tx2"/>
                </a:solidFill>
                <a:latin typeface="Antique Olive" pitchFamily="34" charset="0"/>
              </a:rPr>
              <a:t>Periodization</a:t>
            </a:r>
            <a:r>
              <a:rPr lang="en-GB" sz="2500" dirty="0" smtClean="0">
                <a:solidFill>
                  <a:schemeClr val="tx2"/>
                </a:solidFill>
                <a:latin typeface="Antique Olive" pitchFamily="34" charset="0"/>
              </a:rPr>
              <a:t> </a:t>
            </a:r>
            <a:r>
              <a:rPr lang="en-GB" sz="2500" dirty="0">
                <a:solidFill>
                  <a:schemeClr val="tx2"/>
                </a:solidFill>
                <a:latin typeface="Antique Olive" pitchFamily="34" charset="0"/>
              </a:rPr>
              <a:t>of papal history:</a:t>
            </a:r>
          </a:p>
          <a:p>
            <a:pPr lvl="0">
              <a:lnSpc>
                <a:spcPct val="150000"/>
              </a:lnSpc>
            </a:pPr>
            <a:endParaRPr lang="en-GB" dirty="0" smtClean="0"/>
          </a:p>
          <a:p>
            <a:pPr lvl="0">
              <a:lnSpc>
                <a:spcPct val="200000"/>
              </a:lnSpc>
            </a:pPr>
            <a:r>
              <a:rPr lang="en-GB" b="1" dirty="0" smtClean="0">
                <a:latin typeface="Antique Olive" pitchFamily="34" charset="0"/>
              </a:rPr>
              <a:t>‘</a:t>
            </a:r>
            <a:r>
              <a:rPr lang="en-GB" b="1" dirty="0">
                <a:latin typeface="Antique Olive" pitchFamily="34" charset="0"/>
              </a:rPr>
              <a:t>Papal monarchy’, 1198-1303, </a:t>
            </a:r>
            <a:r>
              <a:rPr lang="en-GB" b="1" dirty="0" err="1">
                <a:latin typeface="Antique Olive" pitchFamily="34" charset="0"/>
              </a:rPr>
              <a:t>esp</a:t>
            </a:r>
            <a:r>
              <a:rPr lang="en-GB" b="1" dirty="0">
                <a:latin typeface="Antique Olive" pitchFamily="34" charset="0"/>
              </a:rPr>
              <a:t>:</a:t>
            </a:r>
          </a:p>
          <a:p>
            <a:pPr lvl="1">
              <a:lnSpc>
                <a:spcPct val="200000"/>
              </a:lnSpc>
            </a:pPr>
            <a:r>
              <a:rPr lang="en-GB" dirty="0" smtClean="0">
                <a:latin typeface="Antique Olive" pitchFamily="34" charset="0"/>
              </a:rPr>
              <a:t>	   Innocent </a:t>
            </a:r>
            <a:r>
              <a:rPr lang="en-GB" dirty="0">
                <a:latin typeface="Antique Olive" pitchFamily="34" charset="0"/>
              </a:rPr>
              <a:t>III (1198-1216): Lateran IV, 1215</a:t>
            </a:r>
          </a:p>
          <a:p>
            <a:pPr lvl="1">
              <a:lnSpc>
                <a:spcPct val="200000"/>
              </a:lnSpc>
            </a:pPr>
            <a:r>
              <a:rPr lang="en-GB" dirty="0">
                <a:latin typeface="Antique Olive" pitchFamily="34" charset="0"/>
              </a:rPr>
              <a:t> </a:t>
            </a:r>
            <a:r>
              <a:rPr lang="en-GB" dirty="0" smtClean="0">
                <a:latin typeface="Antique Olive" pitchFamily="34" charset="0"/>
              </a:rPr>
              <a:t>       Honorius </a:t>
            </a:r>
            <a:r>
              <a:rPr lang="en-GB" dirty="0">
                <a:latin typeface="Antique Olive" pitchFamily="34" charset="0"/>
              </a:rPr>
              <a:t>III (1216-27</a:t>
            </a:r>
            <a:r>
              <a:rPr lang="en-GB" dirty="0" smtClean="0">
                <a:latin typeface="Antique Olive" pitchFamily="34" charset="0"/>
              </a:rPr>
              <a:t>)</a:t>
            </a:r>
          </a:p>
          <a:p>
            <a:pPr lvl="1">
              <a:lnSpc>
                <a:spcPct val="200000"/>
              </a:lnSpc>
            </a:pPr>
            <a:r>
              <a:rPr lang="en-GB" dirty="0" smtClean="0">
                <a:latin typeface="Antique Olive" pitchFamily="34" charset="0"/>
              </a:rPr>
              <a:t>	       Gregory IX (1227-41)  </a:t>
            </a:r>
          </a:p>
          <a:p>
            <a:pPr lvl="1">
              <a:lnSpc>
                <a:spcPct val="200000"/>
              </a:lnSpc>
            </a:pPr>
            <a:r>
              <a:rPr lang="en-GB" dirty="0" smtClean="0">
                <a:latin typeface="Antique Olive" pitchFamily="34" charset="0"/>
              </a:rPr>
              <a:t>	   Boniface VIII (1294-1303)</a:t>
            </a:r>
          </a:p>
          <a:p>
            <a:pPr lvl="1">
              <a:lnSpc>
                <a:spcPct val="200000"/>
              </a:lnSpc>
            </a:pPr>
            <a:endParaRPr lang="en-GB" dirty="0" smtClean="0">
              <a:latin typeface="Antique Olive" pitchFamily="34" charset="0"/>
            </a:endParaRPr>
          </a:p>
          <a:p>
            <a:pPr lvl="0">
              <a:lnSpc>
                <a:spcPct val="200000"/>
              </a:lnSpc>
            </a:pPr>
            <a:r>
              <a:rPr lang="en-GB" b="1" dirty="0" smtClean="0">
                <a:latin typeface="Antique Olive" pitchFamily="34" charset="0"/>
              </a:rPr>
              <a:t>‘Avignon’ papacy 1309-1376</a:t>
            </a:r>
          </a:p>
          <a:p>
            <a:pPr>
              <a:lnSpc>
                <a:spcPct val="200000"/>
              </a:lnSpc>
            </a:pPr>
            <a:endParaRPr lang="en-GB" b="1" dirty="0" smtClean="0">
              <a:latin typeface="Antique Olive" pitchFamily="34" charset="0"/>
            </a:endParaRPr>
          </a:p>
          <a:p>
            <a:pPr>
              <a:lnSpc>
                <a:spcPct val="200000"/>
              </a:lnSpc>
            </a:pPr>
            <a:r>
              <a:rPr lang="en-GB" b="1" dirty="0" smtClean="0">
                <a:latin typeface="Antique Olive" pitchFamily="34" charset="0"/>
              </a:rPr>
              <a:t>The </a:t>
            </a:r>
            <a:r>
              <a:rPr lang="en-GB" b="1" dirty="0">
                <a:latin typeface="Antique Olive" pitchFamily="34" charset="0"/>
              </a:rPr>
              <a:t>Great Schism </a:t>
            </a:r>
            <a:r>
              <a:rPr lang="en-GB" b="1" dirty="0" smtClean="0">
                <a:latin typeface="Antique Olive" pitchFamily="34" charset="0"/>
              </a:rPr>
              <a:t>1378-1417</a:t>
            </a:r>
            <a:endParaRPr lang="en-GB" b="1" dirty="0">
              <a:latin typeface="Antique Olive" pitchFamily="34" charset="0"/>
            </a:endParaRPr>
          </a:p>
        </p:txBody>
      </p:sp>
      <p:pic>
        <p:nvPicPr>
          <p:cNvPr id="7" name="Picture 2" descr="http://static.newworldencyclopedia.org/0/05/Innozenz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268760"/>
            <a:ext cx="792088" cy="912544"/>
          </a:xfrm>
          <a:prstGeom prst="rect">
            <a:avLst/>
          </a:prstGeom>
          <a:noFill/>
        </p:spPr>
      </p:pic>
      <p:pic>
        <p:nvPicPr>
          <p:cNvPr id="12292" name="Picture 4" descr="Honorius III.JPG (10515 bytes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060848"/>
            <a:ext cx="792088" cy="792089"/>
          </a:xfrm>
          <a:prstGeom prst="rect">
            <a:avLst/>
          </a:prstGeom>
          <a:noFill/>
        </p:spPr>
      </p:pic>
      <p:pic>
        <p:nvPicPr>
          <p:cNvPr id="9" name="Picture 2" descr="http://saints.sqpn.com/pope01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2556752"/>
            <a:ext cx="504056" cy="951049"/>
          </a:xfrm>
          <a:prstGeom prst="rect">
            <a:avLst/>
          </a:prstGeom>
          <a:noFill/>
        </p:spPr>
      </p:pic>
      <p:pic>
        <p:nvPicPr>
          <p:cNvPr id="10" name="Picture 4" descr="http://www.s9.com/images/portraits/3261_Boniface-VIII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429000"/>
            <a:ext cx="691608" cy="1108240"/>
          </a:xfrm>
          <a:prstGeom prst="rect">
            <a:avLst/>
          </a:prstGeom>
          <a:noFill/>
        </p:spPr>
      </p:pic>
      <p:pic>
        <p:nvPicPr>
          <p:cNvPr id="11" name="Picture 6" descr="http://pic50.picturetrail.com/VOL470/9093123/16721723/25786404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34957" y="3933056"/>
            <a:ext cx="2334227" cy="1806828"/>
          </a:xfrm>
          <a:prstGeom prst="rect">
            <a:avLst/>
          </a:prstGeom>
          <a:noFill/>
        </p:spPr>
      </p:pic>
      <p:pic>
        <p:nvPicPr>
          <p:cNvPr id="12294" name="Picture 6" descr="http://www.languageandconflict.info/images/other/great_schism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2240" y="3356992"/>
            <a:ext cx="2376264" cy="3505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20" name="AutoShape 12" descr="http://upload.wikimedia.org/wikipedia/commons/d/d1/Filippoilbello.gif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7422" name="Picture 14" descr="http://upload.wikimedia.org/wikipedia/commons/d/d1/Filippoilbello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043362"/>
            <a:ext cx="2520280" cy="4473870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827584" y="572396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Philip IV of France, 1268-1314</a:t>
            </a:r>
            <a:endParaRPr lang="en-GB" dirty="0"/>
          </a:p>
        </p:txBody>
      </p:sp>
      <p:sp>
        <p:nvSpPr>
          <p:cNvPr id="17424" name="AutoShape 16" descr="data:image/jpg;base64,/9j/4AAQSkZJRgABAQAAAQABAAD/2wCEAAkGBhQSERUUExQWFRUVGBsYGRgYGBkaGBgXGBcYFxgYFxocGyYeHRojGxkcIC8gIycpLCwsGB8xNTAqNSYrLCkBCQoKDgwOGg8PGiokHyQqLCwpLCksKSwsKSwsLCwsLCksKSwpLCwpLCwpKSksKSksLCwsKSkpKSwsLCwsKSwsLP/AABEIARYAtQMBIgACEQEDEQH/xAAcAAABBQEBAQAAAAAAAAAAAAAFAAIDBAYBBwj/xABEEAACAQIEAwYDBgQEBQMFAQABAhEDIQAEEjEFQVEGEyJhcYEykaEHI0KxwfAUUmJygtHh8SQzQ1OiNLLSFRdzksIW/8QAGgEAAgMBAQAAAAAAAAAAAAAAAgMAAQQFBv/EACwRAAICAgIBAwIFBQEAAAAAAAABAhEDIRIxQQQiURMyBWFxgaEjM0KR8BT/2gAMAwEAAhEDEQA/APM3pkor9ZHtNj6TIxCTi6yOLMquoGmVgaQTMSCCCDeGxSYec/r54CL+R0lsSLM9eVwMLR5be+OKflh6tBtiwaI8dGEMIYtFMWHNT22Mid/0w0nE9PNsAApIgzF/KZ/yxHZFT7K/TDpw6rU1Ek7m5iAN+gGHUMszmwmPp6/LFEpt6GBSSAP3z/THMGOHJ3RioCpbYwJiCLcxgfnH1VGIuJgGIm5j53wCnboY4VFPyV8PD2j0+mOFD0w0nB6F7Q93n9/SMcGGDD6azNwIE3PTEJ2LCDRhHHJxCiRW9LneOg9MdovtMn9LYaRYXn9LxfDnpET57YgXLySoPGJ/EP39MHKOXNRghJ8bnUxt4ZJZmHKEBJ6RgZwqgCSSJKxF4AF7kczt6X6jBqjnaNKlUqVlZjWDJSpq2hu7LQ7s0HSpjRsTEgbzjPlb6XZrx0o8ij2g4g1POZgLAGuACAYCKqrH+EDHMRZo1c45qUsu0gBG7vWw8IhdRMnXAuZvAwsHFwUUn3+wtym3aegTUcnf1gWH+vqcRE4cxtiOcOQhseMdnyw0YTG+IVYoxMlKQCI5jce1jviHDi/y+sTyxPBcWr2SVaBUwwIm8ERiy2XpmjqE6gQDeIkmxHSOcnFOrW1fP84F/li7wSpDsDGlkYGRaw1b9bEWv0wudpBwrlRQOCfDMs6+IGD0+W/+UYi/gfEdALLNp3i++CnDqk2HdryOprSZ3jbb12wGWdrRow40pXJkNZCXvMFrWkLaSZJneeWIGqkoQqggWkxabczbpI2M4sZmqCSC41DyMbyyQRznfpiHLZgoJlG/paZgna0gj1wvwN9vL8iQ8HM2kjlaThDhgNmPxQEtYtPjmRIIEW8ybxi2OIERCNJvpDBlvMfEBB6QcPfMF0kqPCT/AFXWQZtGk7WNr4DlNdjHjxyXtM+2TtIMx9RO/viKlUKmRY7egO+DtZTbwk7C3xECF+HckTFgdsCs9RAY7g8wykHy3Aw/HkvTMmbEo7iX6nBJy+tdRIUEW3OzDafOb7HFHPZIUiBqkxcRsZO5tHpjQ5NVqUdKrBC93pRtWoqtyGm+reRbxHyxms9mzUdmmRsPQAAfQT74DFKUm7+SZVFJOvBGiqfiP6DE9XSRzI6mZ6wPlipP5Ynq5kFAoFxuf09saGZ4tFqhmlK6Ij5/XF/h2cYEKNNRAf8Al1VFROsDVdJ/pOAVAAm+3li3k3IYwYI2PXyYbYVOHwacWS9SPReD9qKaly1RaAIUCjVGlKcav+S1JdLKZvI1Ai84WM/kqFVqav3bENMaJYSDDCJlSI2PljuOdLFFvf8A38GlJfJi6g/LEYw9jOFSMHHY6OY0cjCAxYFMEwpvJ3tblcHnjtHKt8cEorCTAMRvYx1wLlonBkVSkVJBBB6HDJwRz1Mu4g8jzWBBNgQSPmScVwyhCpJlSY+GCDAPKfrioytFyhTorAYK5Dhp3MxEGDBM7j9MVky4OkhgbAneBI29f8sHV2Ag7e/QT5nfCc02tI1emwp7YS7Gdj1zYfVqEEEQdgCYETDYL1/sxqpGlaLARsWU2H9U3PMzi99k+aApsvmDHoCNsb1qyHnc+x288cnLmyRm0maX7WtHm/Dfs7dmYmnRRfhk+KJiSBp3j03wS419ndCnQdilStUAk92qrpBOosqqDJ5X1WI6Y2eWqhZEwSfKwPrvi4uYBi/lthK9Tku2xc276PCuIdnhQqClUSwGoFSw1LsSINmFgRtiFssq/AWVhKmDbax25zvzkY9B+0LLwEqxOhpaOamzDfmpPuMYCrTGsiRMQJ2dPwmesY34cjyRs2RjGrorNkyCWDTsQTMggzeCMRZyi7XY6zsCWNl/Dc9MFUpwYII6SR7XmPnhFYN7H6+4wxToqWFS2gVmOLsKbK4Ksw0jSYEEXMjyJtPPAGcaTO5YMCPP5YzlRIJHTGnC1Wjn+rUuVs4cIY5hA40GIcrYlFSL3mfliDD1a1xJNtp+WIwk6N12PqUij06wBUEVEnl3g0tHjX/tr88dxmKZVlX7wKQAL74WMUsSbs26BGk45icEbHmTzNgNrSRiADG5GFqmdDcuuCvBsyFfSwPjYGfmIuRM/pgScFuFqtRO7YXU6rblNLfQNePPC8v2jcP3FviTmCd/GYg7HSAZ/wDlzv5QBYX9p+mDr5Ylqau3iuPEb76g1v5hFvI9MCeI1NVVj7fIATheL4GZl5ZcyFiJ/Zwao046z9B6eeBPDyCUNpM/PTb64OsoFJmW+kJ6AuQs+xJ+mEZXs6GBJQDn2dsiJUYUqlaoWYCmgEKoNtbtABJJjn4dsa7L9p6ZfuKlKpla0SqvDIxAMAHqYtIvyx5jw3jVelFCkz0ya4YqpBZ2ZSSCFE6SNNrg8hjS8e4bVKZQMamupUVQtTQGUk+I0xIYKAZIKqNsZsmK3b8i7UpUzWf/AFenSpGrVhASAqog7yoxUHSoH4rjyHpfFjLcUzBGo5CoE6mqveR5oRY9ZOMTxriFSpnU/hgCVpk0QSIDkKNXTVC2E2xc4XkcxRpGrX72nUUCH8KANux0mXM2GkKAYM74QsMVG2DkW/1NpmcrSzVIgBv6kcQw6gg/njxx1fK1HpMEdablSHGpQYtcEFZEbHHpfA+NZupD1aKiBBZTduhKR9JjHnKktTqVKhB1lXqOxPxatekTHOFPlA54LAqtDIKS76CmR7twzKp0AfeUS0sqnapRb8W0x5EHripxPK92xUnVABU9VPwkdLcjhdjcyozKzdFUgyNx4FEjoWnliLOZvV6Kulbcgzafzwxp86NWMpVT16H6YzGd+M4PZ0lvCnxeI+gsJOBmfyGm8zaZxtwaMPqU5LQNw5cNOOjGs5Z1tscXHZxzEIS6/wBxOFhijCxCWyOMLrhTi5lKgNN1Nr6gYBJIEFbjaB8xgm6LitlPDkqlbgwRzGJKqCBDC4mBPn++X64hIwPfZbTiHMuYyz1iZYkJF/imxJ3EbiOmBVKiWgmwJif6om9xghk8ozZaoNPxMjL/AIZDGN9j0wOStCkQDcG4uCP5TPPY4TBVY6b6sJUacQVIDAg7g33AABI3HXBGhmnEqVOg2gGYUwSpHQEb8rYCJnIN+UXJn1GCi1wV6aiCCRZgORvf9nCskGbsU4vov5FSuZpOjldRMsLnYSecwJmOQxseOZgjMM4mo9KiY1XALK+nn/MFv09cee180AVi8HU3qRBgdIJEY2nAOMBKmp1LisCpFrsippXTzATxCdifXGecNqTGuSadFvinDNNbLut53ZdtdiYPSZjyjGko8M16TUbXHKbW6jbAbh1RSUUgzVqEK4P3ZUAhZBJKVASBAtc+xLNZ7uTDAzIsACduk452bk2khuN8o0vBq4UJ4fX6f6Y8g7c5U0MyzopFGqfvBujvOogLsJs3rJxvKPEzUAjYx5bjz254CfaPT0ZalqFzVUmNrneOsAD3OKwScclf7ELE4d+TFZD/AIemf56gvz0gwfWQPywPfMl4C3vPpHwg+gufMjFvMsFq1HqKjsFU01qltDKdyNJlmnltjRZvJ0kpoxUJ3mXNYKZJpusmxN4YcusY6XJLdbYxy/x6RnKOU0AkwWG8gT88DM46vWVCfCzAbxAJE3I29cWuNcZBspmwUmPQ4z9SoSZ629pxow421yZj9RmSXFFrM8P0FwSQVgARIPKQ4JHKfniji1VzhOoaQFYklVELtaPSPrjn8IdCt1Dk7CNBUHc33B/TGpX5MEqb0V8JRhRgjwqooFUMTD0ysBouPFPTlHvi26VkjG2UQnVgv9039I/d8dwZVqa06cZipTLLqKqrG5JBmGWLiPSD5BYS8wf0mAIxyMTV2X8M2MXjpM226c8Q4f2Laoepsb9I+eODCBsfb88S04KRaQZ2Enw7deWI9ESsMcNq1Go1qmuO6C2InVIMXO3wnAatWLMWO5ONL2dy3/B54GDqoo4ibQ7Az53xlThGPcpDsn2xEMSlGWDeDcflNjiMYuLmx3ZEKWXSAWFypJLKoj/ymfkMNYqPZW1HmcepdlkqzTSiaSstAOKlS8F2hwo2mFAljtOPM81pLSvhBJsb8p+X4fbG34DWOYy9OkpGth3RJHhCoSb7naDYXIGMnqvtTN3pUm5RbNXmRmjQqsuZyuYCXFNEBhwQRpNMjSd7mZvg/wASyXfU1qKCZUNbcSARE7g3+WMr/wD5epkYqM1N0MK4CtYsdKtpJh4JsD6423Cqg7kLOwgajHPT4WGxAB25nljk5ZX0am/ppTh8kXCeDECXsBBgR4uQ1D3PyGBPbfLJmMzk8uw1B38YvdFgmR6gicGc1xFaKNJAAnYRBJYnxE+UEYodkMo2ZzD56oPCB3dHlKzLOPKfCDz8XLEwpt6FSct5Zv8AQzvavsm2QprUp1iy6oRXpoxVo1Dxlha0bcseW8S4xVrMS7sxYiSTvG3+2Por7QOH97kKqRNgfkRtj52znDW0s4uFZlaJldPMjpfl7462KMVKmY5ZJygm2JuEstAVC9ONWwaWlgRBgET4biZE3AnA7Tvi1/FjSiwPARvcMskmegm3hi04jzNRS8qoUSbARblaSB5gHfGtWIa1ZEW8uUY6ATAid453MTHyHyxw/r9MSZVwrBj+G/SeUYspKyMqehgeRj8scn0xdcU4IBbVrIE6SCovJkSPnecUhiJ2XKNaHA4WOLhYlA2yJRjpGEpxYUKQskqQYMAfCWnUbSY2jFuVIJKyBbSPT6Y5iSot95uR0/f+mGgYl+SumajsbUmlnV5tlmA9izdMZnRbUQYNp5A+vljS9hCO9rrvqy9T/wAYb8sAstnAtMAqrEEEahNiIYAbH364RG1KVfkO1KCshZCtjz9Lj2xFGL3FM2rvK6oFgGYtFhME3AtETFptMYpThyehLERg72W47/D1JZSyTcDlJA+u3vgFi/wqNTKVLh1KlbxA8RYnosD2m4wGSKlFph4pOMrR6PnPtHR00zaDqBgAyIJ5mfTacFMnxfN5gacvlqgX+ZiVF1IB1MB6/XHn3CuACpTrOx0ChSZ2MmO8iVpKGO+owfQ49l+zPiYqZGkpPjpjSZJJ6je+2OXPBjjRv+u1HUVor8M7C1GIObq6xb7pSdJjk7G7X5CJ6nG0pUgoAAgDYbADyxIDhYdHGl0YsuaeR+5kWcohkII3x49xfhjcPrVWdDVytf8A5gAlkN9NVP6l6bMLb49nfFDiPDFqqVYAg9RI3m4xeXlHJyiTHNJOMuj5t4pkKZLaXQtLFAFMVFAOp9XIDSIEC7N0wGzFJlJVhpIMEHkemN1x7g4pPmFpNpp06pp6OTAh4Mi3hYwf7h54yfGYNaoQsSf1Mnpf8oxqxzsLLFJWgfoPMEeoI88IDl+/TBE58OSxJDwPiIZGKiPhKGDHOfLFPMqA5A9jtI8xywxNsU0qtERQY5OHFumOIJIESSQI3nyjBNgrejgwsaJloaiQyKGAaBT0gW0lbNyKnlz88LAKYTgZjHTh7046j1EfseeGgYaAdC/phAYX+mJ6WWlC3RriQIUje5GKdeS0m+g/9nrxmyD+KjWB5bUyf0xmf0xqOxFDTnqQYFda1FvaZpPMGemM1WWGYdGP5nCU/wCo6/IZJe1DIxLToSrNqUaYsSZM819MMGJEdwCqzDWYC0wZAPPfDWKQ7KZXW6LMa2A6wOZjyF45xg9SygSm3dpGmGNRx458Q8FxIgkEAH8M74ocDpDvlne56DaPzMWwezrtRHdgju4DMNMwjFC1ODFpGwMGAbG4Rkk74ofiVRcmXchwuvU/4dCBSVgxANm0kyXn4jPtzx6rwrgQShTK3dFidtQ3gxijwWn3NFTAbLxK1BBKSYCuQJ0gRpe9jDbajpsmYW11NwQZEG9jzxgz45N+4b9VcKiSZHMalvuLHFtcDKjinLfhO/SZxdy1WVnrtiYJNaYicfKLBGA/antCuTy7VDdz4aazd6h+ED8z0AOHZvjkMadFe+qi2kGFUkTNWpcJa8XY8hjBcUpirnWq5mrrGWRlnamazAalooTZEtLSTqjUfhA3p+2/kCEblRkO0OXFLR4lquKZq1SNJ8eogiQZIZwlriWMTfGLzNNpE3JAIIuCCAQQf305YO8dzJqkKAWeqQ51HUyoJ0AsbybsT0C9SALp1RTOmnDGILx4QeZXqfPBY1Ssdlnb4/BRNJtyCMMJ6n3nF9aIa7h33uGi8CBcEG5w2jQIusqRs3Py5b+YuDhjYhqiAZZzfS3WYMRyMxt54YVi45c/O/li9VRvCpqFi8ypfSAQ0DUWsSRefzxRzFEq0EEc77/7eeKT2V4OCoRs0YWG8sLBFHa9cuZPlz2gR9d8RxjmH914dRIgmNxPy3xNIPcnZxRY4S1CARyII+eHlYB9sMUYtgp10absQWfiFC5lnAmSf+mwuSdzgVxTL/f1hYAVKg8oFRx77Yv9kmK5rLHVtWpkKLxqeG1W+IC/0xWzNMHMVZv435DmxI+hn3xnup/sO242VVo3EET5D8rYdWaJnxAHz/L988TV107WJgj6+flthuU0s6ioToexK7rEAFZtY3jmJwywGi32cypd3aRFNJIO8TeD8IuAL9cFuKaahrOoUBYIAcKACWMDUJcm8RyBNrYvplkyyBECG4LOVhWhtiFnw2IgAmCd8A6+cla4jw9+pgCICpXQgQRc6p25HaMJvlId1A9K+yPtYKlL+HqN4khVk9LAe4/LG+q9n6RMqGpnrTZqczcyFMEz1GPmbJcSNColWmSY+MSNJvt5A+fPHvHYnt/TzaBWYax1N/RvO2+NVWtmS6J+IcAr0RrpZuq3LRUCNJ2nUFBA9iT1G+OZfsa9YK2bzFZ4gmkrGnS9GVYLDffyxouIVkCDVBBK8pHX9nHanEaaqzF10qCWMiFA3JPIYWsME7SC+pJ6BvGc0mRyx7pFU/DSQQAajWUHymWJ6AnHmHaIIBSRCWUKXrVNp8TNUYyYLFtcRbxqBIiZu1XbmhWqVKlQsVQacvTErMOmuqxixbYDcAbXIPn+e4m9c+OymIAkbbCJsotbyHTAv3D4NQV+SHN50szXuxOtgTEf9tSfwjbzgYjyqao5Cw9bxhopC8CT+Xli1wZhrhhspE/6dZw2tUIs1/COFJ8OmR59ZGC2f7NU3ptpUDc7WmMCOz3EAGAPz9Ma+lXlTYgbXge48sW4eUL5Ozx+vR7vvadQXIJXyYGfym+BZNgPL/XGw7dZUK6sBfGUpAM6qWCgwJiYHUgXOA/ManZEDjuLWZ4ayEhtViROhgDB5SOkH0IwsFaJxZQxPSzRVSo5xuJvPoYETivhyjrtiMidMmqvqkwAJEx0i2OUhziY5XPQDb9zh9E+B7WlNuVzAnzvghwBXasgUsoBBJBIgBpmR5wN+eIRbCnBuG6AlQ/EHpuu1yaiwCemKnHqHc5+sgmzx0MaQeX6dMaPiSJ3LMNJ0NSAIJVwSxMdIgbm0RgL21pac/mZvp97mwj54zLeT9hy/tv9UAMxU1H64b+GdowlollZ5Hg0g9fGWAj0jbExQBTq503PvBC/UjGjQrs2WSzWuWIBKpaVJEhDewEGHLSSRKj0xnKx0pXQGQW1AEg3625w0TjS5WgaeWciYqBUO0FiQ2k21W06rct5xmaPirVFMQ+sctwPDt5DCce2x+TUEU+FkE6TaYINrEQR6iRzxElepRqEqxRgf3bYjERBVvMdPXBSsoq0zU3ZAAwA3HJunlh5l7C2W+0bNqgUy4GwLGOvw7e2BvFO1+ZzNqj2GwAAQf2qoAnzMn05i3gAX/25YtplxAj09x/vidBUlsZQyZMa2JAEgEk2JvvtMn1nBLL5aLkSPTYGP0w/h+Un6b87yR6WOCmcokTvDk8vOBGKUbBcgXmKAGogEWt8x+hxTyzhaoMSAGJnnAJMe2CddOp6T58hgZm6WlSSBuQJ6aWFvfEcWiJphX+IAKusBdiBFiDDAHnczPnjT0+MhlEEdPUb4wOTZjTACkgOB7MkGTyBt8sWjntBYfysV6gxvB9sFF+CpIL9unlFI9B9cYWca7tdUPd0l5xq+YnGPYYnGiJhTLcRhmLAsSF+LSxsCCfEpifLCwOQ4WK4oZyYqoE229ZjlvbHKiwY6SPljmOzc/vniAktESpNwJWTyvO/ytgvwHMBO8qHnppr5u5J+gQ4E00+7Y8pQfPXFuZscFKeW/4At1rrPoEf/wCWIV0Ws3xNiNANjpkWPiBABuJt5dbyb4vfaQNOczH9Zpx6aSTjLtWvP79car7SSP4lf60RjG3w2PrB+uEtVkX7jo7xyMnRa0SQCRO8GJIkc488Ez966id0Kz4VnS4IvYbDHofYnsZwnO5anDt3+kd4nfQ4fZpU8pmItGC//wBnst3zKj1kVEUq0qX1MWG5XToAG0T4jfbDGgE0jFZ2oaaIADvqESfCAACQCNI0+InyEggxjPOAmZGkwDo36tTUm/SSceu1/spYqwp5wrqBH/JGxEEHSwEGBMATHmQcjxr7IM+G10+5q2A8LlGJUQCRUtMR+LlgIQa7G5MkZKkYji+X0ZggR8QIJsLkb/PDnzBpv3gA3Mj8LKSQVP8ASfaRGDnaHsrm6YWpWy1VIUB20h15CdVMuALc4xnWdWZBcLFzv6aRMRYc9zhjExQs1lxCsklG2m5F7qx6gexsd8WMuJBA3A+sCfyw1HCEaYZHsQTOx59OV8EctkVfxUjq6r/1E9V5jzGKTskkS8PbfpN/eFA+uCtYgkzFiPh2mLQfzwF71qbbC/PqN/zxMmfXc2UXO28RtzN46YbGrEyvo7mTIidjP0BF8d4lw/7tidN/GIvAFTQwYGCZBBtsGBwxc2jaQV52kadepxEt0nw+XpibinFGcAf9PkYOotq2AWQALCd7C4wvJJjscLdMHPbKkFy03ImbEKoBEkbq0bGI2JIxDwylUr1rywJUM58WwKqCdyT+mFTUTDAkOCuxsNTEEQJnUDfGm7OcB7vLM+oBqjDSzSCU8Sr6FtY36fJcW6bH5oxi0mwP24rTUHRRFh9PpjKvTMTjQcXYtV1C5Vt/rivnstpy4Mfi3iB13xodmNMCA4WH4WBsYMx044DiSqkW/d8UQfTqeA/3KY6xr2v5xtzxrOFZPvOG1VEEg648o5fLGPVjpI6spj0Df543fYOp8SNswttyjecFHsCTpGIm08+f1vjYdv6eqtlCIlsuPIWMDfouMxxfK91VrUz+FiB6XI+mNN24c6MlUBPiouB7Mo9vTGef9xfuaMbuEv2MpTSWUdOf6/7Y2/C3CfD3isVIGitURtRkSPFfxMoi4Ipk7kzneE8MLVI5KivcEA6gCkagJknfbwnpj0nsj2PbNorudOWDErpEVK0LoI1DakTMxdiTECCbmm1SLxUnyl0Vuz3GuJ1ahNCpVrhFKw602o67eF6h0ERzhmIjYmx9CyQ4i6/fHKUmi4QVal/Vivyv64Ccf+0HK8OVaVGl3oTwlaOlUpmBClo0z/SJa0xi/wAJzWdziLUqL/A05kIDrrMOWosoVFPTTPpg46VXYGV8puSVL4D1LvR8YRrbrKyZ2gzaPPGe7S/Z1ks142QUahM97ThTP9Q+Fr9RPQ4L5uo1CgdLPVYRZnXXFgYOmCRvf6Yy2e7Q1qlMo/dU6dQga2VnfS8aAUUECRuzHnsLYk5qOgYxb6MPx37IM3Rk0NGYQfyeGoPVC0E/2n2xj3p1Uc61dKi7iCrgwNgQCPTbHt3YziK0dQqPFNgHV9eqmNXxSxi5cm8Az4WvE6niPCcvnEAq06dZCJBYBhcWKncW5g4GEuSsKWtM+euFdrLhK41AkeMbqJ3jn/pjUZTIcPzEtqPxX0k7Ek853GHdtvszFCshoprSqwRJfSUaZ0sSIbwzBNzEGSBOMzvC2o1O7RqikuUYCJDIZPMT4JK8yVI5jDFPdMF4rjaNTxCjkKLJoGYrVUVSi6wAqr4gxOg+EA7xcwBJjAFFVleoYUN4FEnSlOmyxGol58IAm9iTzmOrZ6nd6gGad5PdidC+gifMxNxirmcrUqKi30zJAInc9T1298KnkUtdGjHhcPdLYQ4TwIVswmmQi6XZ2Ig6wGVRAkGDMbyeWNRxfP6UKDZVLC4mEC1PnA/TGHzPEWpvEaVUiFB+AksZIXd4ANt9Rw7KcbZylMyzhiqn+ZaimmV8mhjB64amlGjLO5T5MctPYwCHZlHO6hCbf2sMEO0OVVcmgHI+gvuLn8sT9muH/eOSCJR1gGJWJaY3AiSJ5Ytdsf8A0oI5+VrmbfLDVbQq6Z55hY6DhYUMO0luMS5o+I/vrjmRXxX5AnDHaSTiBElFZU2tqW/+Gob/AL5YL8K433NQESQOhi3PAZASpgGNQFusNA+U4s5zhpokB51wCRuFJvpJ5sBvEAeeL62DV6DHbYo9WnXQ+CvSB3mHQ6WU+dwfcYudq3H8Fw8m/wB1U5nmwgyOkYz4ZTlWH4krB/Z00PHrCfLGi4zlS+T4aNgVrA78nWdjPTbbflGE5X7ov8x+Je2SLv2d9lWzjaGLLQpwazSZcsDFJOg0c+QZ+ojYdru1K1VGWy3gpIYdx4BYFRRTSfhj4iNrDeYxAzAWmEol6QcDvRTqmKsgFNURcLIPyuIAu0XUUlUAGCQB/LAXoNgCRhGXNqkdT0XouT5ZP9BmlXSk2WJRRToV6TEaRA166ZMbSpZTJ5icb7L1nzmvdcqYCsNSvVAHi07EUyZ8Viw2tdvPuC8K/jGqNUEUKQV6wAM1GQalpRESTBbYwAOc41Od7QVaymsjinkVcUy6T3tSG0O6sLJSXaRc6DsIwOC8cNmf1/F5qiFk7hMwtCkFI7t1emplaYAUiaeyag8ExJtO2KfbBVozXVX1hVGpRKgq47olT4SwLEdYawPKrnfswyy/eUUYVVk69b62a5LMwIYk9ZwS7PcBbuVJzGaE7BqgewPhILqzAEX3540yjyRzlKmCU7NVcyj1F0UzVOkBlZWCCU1NobxMRttYwSYvtOFoFpKAdQVQs3M6RpJkkkmRzxmu12Uq0Mm7rmqw0lBYU50tUVXJIQX0k3tG+NFw3Ld1RRFOoKAASZkdeu2JjiosObtFftNkRWyzrEsv3i/30zrXbqRHoceScf7LrUZm1f8ANSlXTSADpqB58+TfTHs1UJSDvEBjqbcyYC7X5AY8wytV2SgzuCtSjUUKN0FKpAU9SrNHti51yTCg3waRga3AHp1SwfQl4YglQBOgkD8JMAxtPPEnZhDUFZifEQsWEyXAI5CAPlHLGxzSKad4E2k+R/KeWBHA6IormmMQQqgHqxMxHPw/KcPzYoqLYrBklKaX5mP4+umudiGVTeD+HReDY+GY88V6NE3q04mmQWUibagNQHNZgEeeLnFKYevUK3kmbAQegP4o6+2O8HogZhQdnOk3tpYXn2wqCuKCzP3v9SZuJMD31OQjRrXbQ7DS4I/lYTBFiJsMHe0OYWpkgwIggH9MZTPZgpTFACAHZibeKSCoP9sR0sI54ny2dLZOrTJ+AyPQn/PDYOk0xc0m00A4wsdOFgaITUm0qx9F9zc/QYhUTiQjwf4j+QwssLjFF2ajslkgWUEfjLc76VYCRt+PfBDjXZ01XLAE2kc/Ll0xZ7N0Qiq3VKhvYR91JPkAZnywYzOpCpcEK4BVVWahUmZCm6ggbteQu2+ByZFFbDx45TlSPNcxwmpSfSdPiEXddj1vy39sbSuxp5DInTLKa6gahZ1e3IyPSN9U+HEvEwol+4OizaTVaYiBJWBHPyI53llWrryOTImO+zIMeFiD92QADGrSxIA3I5SYyzyKdV8nQjgeJrl5KSwojUSCfiE+LcSB9YO1hbHTUNwm/LptqkjkNsNpuSVVSYgxcg6ZLmRMgxy33v0nydILqZjcIzct4Apg+rHboAemEyOvgagthar2yFPh6ZXL02p6qYNWoxEsz/8AM0kEyztJL8hMXssHA+0CUKGbypRnSvrNFVXUNVRShpmBCg+FpNvi6YF16xGlQQfCBpnY/eC42klpBvaOeFUoEODqDwULeQJ2vbkfK/rgnKzO/Sw4vXk03Zn7R6uVX+HzQNRFACVRdl2GlwPiSLhhJiJB3HpfBuJLVoU6mpACAfCwK+Q1bbRPnjwXiIZnZ2/FLc4iYETyuAMV8nTqLUBpOQxPLm0W1cibEbThmPPX3Gf1H4Y65Yz3jtLnKT5ashZTKMIkHltil2E4r3+UUMw1UoQkbEKAVPpHPqDjzfhna16BUVctSq2DSwcEhvEDOorcX+HBXs52vjMVhSpLRFWnqRSxanrQbHwqQSOke+DeSLdmD/z5YxfJG+47nRrRCxVSCXJICd2RJYk7ARE23jGBzeabuw50CmuYrqhB/nrMxvIH4G6iI9r9DNB6eZzRempMBE1GO4Z5bcC9UyBYHeMZts8GoUUKEKuaZjMxBqCVm0wPCTv4RbFc7dsuGJ8f4/gYOIeMTAA6bxAmMHezPAlzGSzLubLULiwB+7RrSdhLGTjz6rXI1Am4MR1JJU/Vfrj1bstnVXItT2NRKzwBa6sY+mOrL3xs5cW4PR5BkqYLrsAQJPInbbBx3pUgdENUYaZj4Qd46EjnvjKNWsBJtHnbFinW5EzjMhj3sZn6V/z/AEjFfL0jprRYCnJ//emL+7YIP4gZxHnXCUio3cifQXj54tlpgcDrhYkVR5/rPOffCxQRKgmk39y2/wAJxDlUlgOp/cYnoMCrD/P/AD2wQ4DkRq1sGKgjUVE6U1AM8TECd959MBJ0hkI2zV5Bl0Cbtp0JTXd6mqlpUkgDSCR8m8sFMk3/AA1R3bVUNZAzSN0DQP7QCBAt0xls8tag9B9LBSpNEsxOqHWJtCzptYSCptg/m893lBjaWrkmOYFIRN7csc7PydfB2/SQi+vknGZ1BxNm03kWBgmMZ+lmm0mlYU6XeVwxJDDvFSgwED+dlgdXnli/35YMFE+FSRMWAEtJsoHM7fSeVuDuuXqVRpAsDyZgZ2G6rusMAxLEwIBxWJKPZo9W1SXkoLWIiD8JBA8409N4gYt5bMQGSy973QkltRP4RCi4YqJnlpjbAmlJZQIvz8omfS+qTyxaSsyPIN9+RA0iF6WEemCr5Bjck6JqtLRUiSGBUi15JBVQOcaoxHc0yw/7mkEi51LBNz6e5OJa+eHfPUUEEwVPRpUzE7EJ9cVKIN1tOtGvvqkgARYL4rnlpGJQ9SdJs7Uc93cXkKCDawLNPuV+RxNw+oEcs0giAOZ1RBiLfzD3xVrvJgGQCSCZkyST5H4bDHMy2kCOZJ3vZYA3sZOK4jI5rVMtZ9wdMEnwrcgckAte19Sx/SMVHclSVElL2tO8gH+3UPfCrRrIggSY6xy39cdpZrQT7GeZjlHnOLS2XndY6ibLi+fp18pRKAKO7pwwDal8RQBjtoZNZE/ysbHAatmU7h0/F31XSoDWQgNaLT8G++luuK3ZptSJRUx98Syk9VYK0RsQ8RyKtAvi/U4YfvdZaXXvVIjTVBLICAfw6kJWbkE/zIMNVo4U0lVmWzg++abjvDtF/FqONjwfNM9daSyFp0ajN0hKbL7+JsZTOJFZY2Ko/O0pDDz8SsPY423YHLBlzdaIIouoPkwJ546WOVx0cbKqls8v7vUAFgmAeRJjzi2+2IUBBgg2N+R+uJNcQy2KxMxHKfacFanHEdAXRGI2sP8ALC7GdA+hVaRb8WnluBO89MQcQzGtj0Fh+mHvnQbKoUHkN49emKxA3AtF5kifLyxCIVZxAAAtPnvfY2HthYs5DKB9UnaOnn/pjmIFRZyORK/FHiUMf6QTA1SI23G4ke2l4VkVr1aNPutbJUctobWzpKAaCICr4WEtESSGG2KXAcq9RxTARmr+CC2pwxYHxAklREXYEwCR8OCiZk5OuyVO9Uq0eHQKbch95DEDoCojaeeM0m3s1Uoa8ml7Z8Eesw78rPcgJSp/DSUvGlBu7gLd4AtbSoOMxksmxWmr1NR5aSERiBpLGoUcsdICnQmmdmOCvD6y55ypqHxoEJ1Ff+p4pZixqQBPjYgz8PTXcR7LqMvqd/vyI+GS/iWISSWOraSY1mdzhMneqH45vD5APB+yrM8HTPIBiJqKs3JJLsoII2C6iQoKyDmWyUB8rlxpBAWpUVPCo8IqJTBBVn0uTc2UKBMQJuAZmtmYTw0KaAfCPvHVgxlW2TxC4AnzxquH8LSjZBA3gfzaQCfUxJ88XCDmJyZm7s8EzFNcn3tOq2pwdB6jS3qCAVg7c/LFarmPEWkGGg+NJMXfwglmG41AXPlcaf7XeEilnUqgDTWW8iBqQzExMwSbbxGMnSoACBHig2EkgRA81mI8xiSik9m7DOcori6HCur1CNS+KTLOFUCCb2MWHXmMcyuaNU6W0IbAsSFA1VIJJv4RqB5xGH1cuVn5e1uc+eIaSsfnc+e35YHkkroc1kdb/gfScOU1Mqaz8RkqoWEkkCYJM2BNzvFq2ZzkPUnSfE51BlI3JN5vPI+mLFXLmzhVJWCAyyCBYgi2oHpO+OZalIYDxBSblQCRYgxH8pxdqrJCE5S4t/oQnUraCQxDEeF1bYm8gxFjz5Ykqqy/FTYSJBIkQdjKzYwYw2tlQtoET/KDbDVpazLFhIKm5P4TynYGDGK0x9ZoqrTCvYjLd5n6NIHwVSRUUGG0hGJibgRIJF4cxBON79rOTvQKLPganpW34gyXERADETYYxP2b8Xehn6XeSys2gjfSXmmjkm4AL9dmOPUu1+UOZ7ymqy609SzzdTqC+jCUPk2NUYXF0cL1GRrKnJHjXFEKsAwIZZBHIAnXEwLhy49QeYMeh9jMvp4bmW5tTY/+J+dxjFV8uao8RaHYAOy6ZcjUm1mgwC0T94ZO+PR+E09PC6oAIik35HDvTP2tfBk9ZqSfyeLZBA5ZLanU6SbxfUTH+GPbFTuSYNp1kXgTZYt6k/PEvCye/pX/ABqvsx0kf+RPTCp0QdclW8Wklp/E48Rj3t/VtgKqTGKnFFRafXyMdZwx+X+X09MEKlHSrA7mmjjlANIORBuTGKJEH9/v/bBIFkqVgqgc5JN/SLYWI3gBTI8QJ+pGFiEPbPsu7OoatbOBNCF2FJb2Zp1H1AIW0AFnEWGLnCaYHFaikeFlIuLHSTI6HGxy+UTK5YJTslJIWfIG5PMk3J6k4854Zn/+OpN0MHp4yT+U4GuKSI7k2zUZ7sFlqteoUBoP3aQ1GFgs9WSUIKNOkbrywBOWzHCnNSqBXptbv7mPECvehiTTI2DAlZ3i2N7l/wD1dX/8NH/35nFnP01NKoHAKlGkG4IgyD5YkoJlqTM1w3ii5hUr0wFbxB03+FipYHmJG/njU0KuoTjx/wCzfhrV3ommSi5WT/czudSnqBS8BHn5Y3nHe0H8EVGksz2RRzCkap5jw7GNyMKUnHbG8eWkBvth4X3mVSoPiSqkX8+XnvjzFRC6ljYH0vIJ9TffHs3bKr3nDi8WIR4ubAhugv8ALHksTTRgwKHxKJgqpIeXUXuSLmdj64Vmduzpfh7v2sgVxrYXMh4A8UEA6SAT1G/IE4SwKeoXOojUQTYpuAekneeXvA9OR5yYMbbHrHxEn2GL2ZzSkaFFo0tMSROpYM7Cdr/Cbi2EXZ1J4+MloqVmAeApUKYAuIXUYkEmOvmThg+7qOoUgAshYsDNyyKE0jSAoYbmSIkbYVYc+dr+vXE3GaRLipMBqa1YgksU0qwkbCHJJPLriJ3oHJH6fCXwyrmHuY6mJxynY/P6j/I4c92jq2FTFvMHy5SDv7YCzo8US8POl3UT44AM7XYDl1v6gY9XyXFDVNLMKCSQrN62DjyurR7Y8hpkaxyOpY6fEJJ9pj0x6p9mNNa1BwTqFNmUR1Ls23y3xv8ASy7s8v8AiuLqu7Mz2t4CaObakgZkqnvKaKAQwqOA08wEMiRsCk741eTqj/6XUOqfumJPWVkEeTCD6k9MEO2XZxnppVpMTVy57xATuFu6D+4CfVV5TjLLWYZSoSFFKvSZkKjdTdh8UEqW7wT+FnAC7Bil9OTfhnOmnmxpeUeQ0YDXmwYCJENB0k87MNscQEnVE/igixEzJ/p/XHa40u4/qI+R39DhozbEAEkiCsf0zIB8gbjBN+QVrQ6nmjMkn4dJiB4dOnSCfIYZmEgL1ZZkjfrF+UG+JKVEdw7kSdaIpvYaXd/cwB88V67zHpzPIT5bYtFElQ/DaIRR13Gv/wDrHMSvlGa41EQL6Wj4VFonbb2wsVyRdH0D2aRsxRZajs1NTp06iJMSZIvp8pxW7X8Kp0aINFdJRg/MyVVoBJJJ364WFgwKD3AMyalV2POhl/zr74fxziRTvEgEdxUfzkMqgekMcLCxQSM59kOWC5LVzZmn5n/PFLtLxJ6+bKKYWmrFFNhK6ZZt769Ef0hh+LHMLGPL1RswRTk7+CfOcQ1cOKtJ1BmXyA3B9GBgdCByx5vTUCmwH/bpxYbAxc7ydRv5DHcLC5vR0fQJfUf/AHkizFS/ox/P1w0MNVhbp62/U45hYSktncm+jryYM/vb8sLO5yVUEtaaYvcDQYAgDwyv1O8DCwsVD7jN6pf0n+pVpuTB5mDbrAnE4Mh/Jv0GFhYIfHpHaR8ag7TPutx7Y9N+xJ5yuYJ/75/9qn9cLCxr9OcL8U7PRmGPK+MzRbMZMR3Wrv6dpKrUBLU+UAkuJvAPOcLCwzN0czD2zyHidPRVYST4iNzeGgTPphlSmvh3kkz6DTEed8LCwfhC8n3DXdlXQT4TDwDbUVifUCRPTEJ2E35bmwvt03wsLBIA7UqajJH0HUnbYb4WFhYoI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426" name="AutoShape 18" descr="data:image/jpg;base64,/9j/4AAQSkZJRgABAQAAAQABAAD/2wCEAAkGBhQSERUUExQWFRUVGBsYGRgYGBkaGBgXGBcYFxgYFxocGyYeHRojGxkcIC8gIycpLCwsGB8xNTAqNSYrLCkBCQoKDgwOGg8PGiokHyQqLCwpLCksKSwsKSwsLCwsLCksKSwpLCwpLCwpKSksKSksLCwsKSkpKSwsLCwsKSwsLP/AABEIARYAtQMBIgACEQEDEQH/xAAcAAABBQEBAQAAAAAAAAAAAAAFAAIDBAYBBwj/xABEEAACAQIEAwYDBgQEBQMFAQABAhEDIQAEEjEFQVEGEyJhcYEykaEHI0KxwfAUUmJygtHh8SQzQ1OiNLLSFRdzksIW/8QAGgEAAgMBAQAAAAAAAAAAAAAAAgMAAQQFBv/EACwRAAICAgIBAwIFBQEAAAAAAAABAhEDIRIxQQQiURMyBWFxgaEjM0KR8BT/2gAMAwEAAhEDEQA/APM3pkor9ZHtNj6TIxCTi6yOLMquoGmVgaQTMSCCCDeGxSYec/r54CL+R0lsSLM9eVwMLR5be+OKflh6tBtiwaI8dGEMIYtFMWHNT22Mid/0w0nE9PNsAApIgzF/KZ/yxHZFT7K/TDpw6rU1Ek7m5iAN+gGHUMszmwmPp6/LFEpt6GBSSAP3z/THMGOHJ3RioCpbYwJiCLcxgfnH1VGIuJgGIm5j53wCnboY4VFPyV8PD2j0+mOFD0w0nB6F7Q93n9/SMcGGDD6azNwIE3PTEJ2LCDRhHHJxCiRW9LneOg9MdovtMn9LYaRYXn9LxfDnpET57YgXLySoPGJ/EP39MHKOXNRghJ8bnUxt4ZJZmHKEBJ6RgZwqgCSSJKxF4AF7kczt6X6jBqjnaNKlUqVlZjWDJSpq2hu7LQ7s0HSpjRsTEgbzjPlb6XZrx0o8ij2g4g1POZgLAGuACAYCKqrH+EDHMRZo1c45qUsu0gBG7vWw8IhdRMnXAuZvAwsHFwUUn3+wtym3aegTUcnf1gWH+vqcRE4cxtiOcOQhseMdnyw0YTG+IVYoxMlKQCI5jce1jviHDi/y+sTyxPBcWr2SVaBUwwIm8ERiy2XpmjqE6gQDeIkmxHSOcnFOrW1fP84F/li7wSpDsDGlkYGRaw1b9bEWv0wudpBwrlRQOCfDMs6+IGD0+W/+UYi/gfEdALLNp3i++CnDqk2HdryOprSZ3jbb12wGWdrRow40pXJkNZCXvMFrWkLaSZJneeWIGqkoQqggWkxabczbpI2M4sZmqCSC41DyMbyyQRznfpiHLZgoJlG/paZgna0gj1wvwN9vL8iQ8HM2kjlaThDhgNmPxQEtYtPjmRIIEW8ybxi2OIERCNJvpDBlvMfEBB6QcPfMF0kqPCT/AFXWQZtGk7WNr4DlNdjHjxyXtM+2TtIMx9RO/viKlUKmRY7egO+DtZTbwk7C3xECF+HckTFgdsCs9RAY7g8wykHy3Aw/HkvTMmbEo7iX6nBJy+tdRIUEW3OzDafOb7HFHPZIUiBqkxcRsZO5tHpjQ5NVqUdKrBC93pRtWoqtyGm+reRbxHyxms9mzUdmmRsPQAAfQT74DFKUm7+SZVFJOvBGiqfiP6DE9XSRzI6mZ6wPlipP5Ynq5kFAoFxuf09saGZ4tFqhmlK6Ij5/XF/h2cYEKNNRAf8Al1VFROsDVdJ/pOAVAAm+3li3k3IYwYI2PXyYbYVOHwacWS9SPReD9qKaly1RaAIUCjVGlKcav+S1JdLKZvI1Ai84WM/kqFVqav3bENMaJYSDDCJlSI2PljuOdLFFvf8A38GlJfJi6g/LEYw9jOFSMHHY6OY0cjCAxYFMEwpvJ3tblcHnjtHKt8cEorCTAMRvYx1wLlonBkVSkVJBBB6HDJwRz1Mu4g8jzWBBNgQSPmScVwyhCpJlSY+GCDAPKfrioytFyhTorAYK5Dhp3MxEGDBM7j9MVky4OkhgbAneBI29f8sHV2Ag7e/QT5nfCc02tI1emwp7YS7Gdj1zYfVqEEEQdgCYETDYL1/sxqpGlaLARsWU2H9U3PMzi99k+aApsvmDHoCNsb1qyHnc+x288cnLmyRm0maX7WtHm/Dfs7dmYmnRRfhk+KJiSBp3j03wS419ndCnQdilStUAk92qrpBOosqqDJ5X1WI6Y2eWqhZEwSfKwPrvi4uYBi/lthK9Tku2xc276PCuIdnhQqClUSwGoFSw1LsSINmFgRtiFssq/AWVhKmDbax25zvzkY9B+0LLwEqxOhpaOamzDfmpPuMYCrTGsiRMQJ2dPwmesY34cjyRs2RjGrorNkyCWDTsQTMggzeCMRZyi7XY6zsCWNl/Dc9MFUpwYII6SR7XmPnhFYN7H6+4wxToqWFS2gVmOLsKbK4Ksw0jSYEEXMjyJtPPAGcaTO5YMCPP5YzlRIJHTGnC1Wjn+rUuVs4cIY5hA40GIcrYlFSL3mfliDD1a1xJNtp+WIwk6N12PqUij06wBUEVEnl3g0tHjX/tr88dxmKZVlX7wKQAL74WMUsSbs26BGk45icEbHmTzNgNrSRiADG5GFqmdDcuuCvBsyFfSwPjYGfmIuRM/pgScFuFqtRO7YXU6rblNLfQNePPC8v2jcP3FviTmCd/GYg7HSAZ/wDlzv5QBYX9p+mDr5Ylqau3iuPEb76g1v5hFvI9MCeI1NVVj7fIATheL4GZl5ZcyFiJ/Zwao046z9B6eeBPDyCUNpM/PTb64OsoFJmW+kJ6AuQs+xJ+mEZXs6GBJQDn2dsiJUYUqlaoWYCmgEKoNtbtABJJjn4dsa7L9p6ZfuKlKpla0SqvDIxAMAHqYtIvyx5jw3jVelFCkz0ya4YqpBZ2ZSSCFE6SNNrg8hjS8e4bVKZQMamupUVQtTQGUk+I0xIYKAZIKqNsZsmK3b8i7UpUzWf/AFenSpGrVhASAqog7yoxUHSoH4rjyHpfFjLcUzBGo5CoE6mqveR5oRY9ZOMTxriFSpnU/hgCVpk0QSIDkKNXTVC2E2xc4XkcxRpGrX72nUUCH8KANux0mXM2GkKAYM74QsMVG2DkW/1NpmcrSzVIgBv6kcQw6gg/njxx1fK1HpMEdablSHGpQYtcEFZEbHHpfA+NZupD1aKiBBZTduhKR9JjHnKktTqVKhB1lXqOxPxatekTHOFPlA54LAqtDIKS76CmR7twzKp0AfeUS0sqnapRb8W0x5EHripxPK92xUnVABU9VPwkdLcjhdjcyozKzdFUgyNx4FEjoWnliLOZvV6Kulbcgzafzwxp86NWMpVT16H6YzGd+M4PZ0lvCnxeI+gsJOBmfyGm8zaZxtwaMPqU5LQNw5cNOOjGs5Z1tscXHZxzEIS6/wBxOFhijCxCWyOMLrhTi5lKgNN1Nr6gYBJIEFbjaB8xgm6LitlPDkqlbgwRzGJKqCBDC4mBPn++X64hIwPfZbTiHMuYyz1iZYkJF/imxJ3EbiOmBVKiWgmwJif6om9xghk8ozZaoNPxMjL/AIZDGN9j0wOStCkQDcG4uCP5TPPY4TBVY6b6sJUacQVIDAg7g33AABI3HXBGhmnEqVOg2gGYUwSpHQEb8rYCJnIN+UXJn1GCi1wV6aiCCRZgORvf9nCskGbsU4vov5FSuZpOjldRMsLnYSecwJmOQxseOZgjMM4mo9KiY1XALK+nn/MFv09cee180AVi8HU3qRBgdIJEY2nAOMBKmp1LisCpFrsippXTzATxCdifXGecNqTGuSadFvinDNNbLut53ZdtdiYPSZjyjGko8M16TUbXHKbW6jbAbh1RSUUgzVqEK4P3ZUAhZBJKVASBAtc+xLNZ7uTDAzIsACduk452bk2khuN8o0vBq4UJ4fX6f6Y8g7c5U0MyzopFGqfvBujvOogLsJs3rJxvKPEzUAjYx5bjz254CfaPT0ZalqFzVUmNrneOsAD3OKwScclf7ELE4d+TFZD/AIemf56gvz0gwfWQPywPfMl4C3vPpHwg+gufMjFvMsFq1HqKjsFU01qltDKdyNJlmnltjRZvJ0kpoxUJ3mXNYKZJpusmxN4YcusY6XJLdbYxy/x6RnKOU0AkwWG8gT88DM46vWVCfCzAbxAJE3I29cWuNcZBspmwUmPQ4z9SoSZ629pxow421yZj9RmSXFFrM8P0FwSQVgARIPKQ4JHKfniji1VzhOoaQFYklVELtaPSPrjn8IdCt1Dk7CNBUHc33B/TGpX5MEqb0V8JRhRgjwqooFUMTD0ysBouPFPTlHvi26VkjG2UQnVgv9039I/d8dwZVqa06cZipTLLqKqrG5JBmGWLiPSD5BYS8wf0mAIxyMTV2X8M2MXjpM226c8Q4f2Laoepsb9I+eODCBsfb88S04KRaQZ2Enw7deWI9ESsMcNq1Go1qmuO6C2InVIMXO3wnAatWLMWO5ONL2dy3/B54GDqoo4ibQ7Az53xlThGPcpDsn2xEMSlGWDeDcflNjiMYuLmx3ZEKWXSAWFypJLKoj/ymfkMNYqPZW1HmcepdlkqzTSiaSstAOKlS8F2hwo2mFAljtOPM81pLSvhBJsb8p+X4fbG34DWOYy9OkpGth3RJHhCoSb7naDYXIGMnqvtTN3pUm5RbNXmRmjQqsuZyuYCXFNEBhwQRpNMjSd7mZvg/wASyXfU1qKCZUNbcSARE7g3+WMr/wD5epkYqM1N0MK4CtYsdKtpJh4JsD6423Cqg7kLOwgajHPT4WGxAB25nljk5ZX0am/ppTh8kXCeDECXsBBgR4uQ1D3PyGBPbfLJmMzk8uw1B38YvdFgmR6gicGc1xFaKNJAAnYRBJYnxE+UEYodkMo2ZzD56oPCB3dHlKzLOPKfCDz8XLEwpt6FSct5Zv8AQzvavsm2QprUp1iy6oRXpoxVo1Dxlha0bcseW8S4xVrMS7sxYiSTvG3+2Por7QOH97kKqRNgfkRtj52znDW0s4uFZlaJldPMjpfl7462KMVKmY5ZJygm2JuEstAVC9ONWwaWlgRBgET4biZE3AnA7Tvi1/FjSiwPARvcMskmegm3hi04jzNRS8qoUSbARblaSB5gHfGtWIa1ZEW8uUY6ATAid453MTHyHyxw/r9MSZVwrBj+G/SeUYspKyMqehgeRj8scn0xdcU4IBbVrIE6SCovJkSPnecUhiJ2XKNaHA4WOLhYlA2yJRjpGEpxYUKQskqQYMAfCWnUbSY2jFuVIJKyBbSPT6Y5iSot95uR0/f+mGgYl+SumajsbUmlnV5tlmA9izdMZnRbUQYNp5A+vljS9hCO9rrvqy9T/wAYb8sAstnAtMAqrEEEahNiIYAbH364RG1KVfkO1KCshZCtjz9Lj2xFGL3FM2rvK6oFgGYtFhME3AtETFptMYpThyehLERg72W47/D1JZSyTcDlJA+u3vgFi/wqNTKVLh1KlbxA8RYnosD2m4wGSKlFph4pOMrR6PnPtHR00zaDqBgAyIJ5mfTacFMnxfN5gacvlqgX+ZiVF1IB1MB6/XHn3CuACpTrOx0ChSZ2MmO8iVpKGO+owfQ49l+zPiYqZGkpPjpjSZJJ6je+2OXPBjjRv+u1HUVor8M7C1GIObq6xb7pSdJjk7G7X5CJ6nG0pUgoAAgDYbADyxIDhYdHGl0YsuaeR+5kWcohkII3x49xfhjcPrVWdDVytf8A5gAlkN9NVP6l6bMLb49nfFDiPDFqqVYAg9RI3m4xeXlHJyiTHNJOMuj5t4pkKZLaXQtLFAFMVFAOp9XIDSIEC7N0wGzFJlJVhpIMEHkemN1x7g4pPmFpNpp06pp6OTAh4Mi3hYwf7h54yfGYNaoQsSf1Mnpf8oxqxzsLLFJWgfoPMEeoI88IDl+/TBE58OSxJDwPiIZGKiPhKGDHOfLFPMqA5A9jtI8xywxNsU0qtERQY5OHFumOIJIESSQI3nyjBNgrejgwsaJloaiQyKGAaBT0gW0lbNyKnlz88LAKYTgZjHTh7046j1EfseeGgYaAdC/phAYX+mJ6WWlC3RriQIUje5GKdeS0m+g/9nrxmyD+KjWB5bUyf0xmf0xqOxFDTnqQYFda1FvaZpPMGemM1WWGYdGP5nCU/wCo6/IZJe1DIxLToSrNqUaYsSZM819MMGJEdwCqzDWYC0wZAPPfDWKQ7KZXW6LMa2A6wOZjyF45xg9SygSm3dpGmGNRx458Q8FxIgkEAH8M74ocDpDvlne56DaPzMWwezrtRHdgju4DMNMwjFC1ODFpGwMGAbG4Rkk74ofiVRcmXchwuvU/4dCBSVgxANm0kyXn4jPtzx6rwrgQShTK3dFidtQ3gxijwWn3NFTAbLxK1BBKSYCuQJ0gRpe9jDbajpsmYW11NwQZEG9jzxgz45N+4b9VcKiSZHMalvuLHFtcDKjinLfhO/SZxdy1WVnrtiYJNaYicfKLBGA/antCuTy7VDdz4aazd6h+ED8z0AOHZvjkMadFe+qi2kGFUkTNWpcJa8XY8hjBcUpirnWq5mrrGWRlnamazAalooTZEtLSTqjUfhA3p+2/kCEblRkO0OXFLR4lquKZq1SNJ8eogiQZIZwlriWMTfGLzNNpE3JAIIuCCAQQf305YO8dzJqkKAWeqQ51HUyoJ0AsbybsT0C9SALp1RTOmnDGILx4QeZXqfPBY1Ssdlnb4/BRNJtyCMMJ6n3nF9aIa7h33uGi8CBcEG5w2jQIusqRs3Py5b+YuDhjYhqiAZZzfS3WYMRyMxt54YVi45c/O/li9VRvCpqFi8ypfSAQ0DUWsSRefzxRzFEq0EEc77/7eeKT2V4OCoRs0YWG8sLBFHa9cuZPlz2gR9d8RxjmH914dRIgmNxPy3xNIPcnZxRY4S1CARyII+eHlYB9sMUYtgp10absQWfiFC5lnAmSf+mwuSdzgVxTL/f1hYAVKg8oFRx77Yv9kmK5rLHVtWpkKLxqeG1W+IC/0xWzNMHMVZv435DmxI+hn3xnup/sO242VVo3EET5D8rYdWaJnxAHz/L988TV107WJgj6+flthuU0s6ioToexK7rEAFZtY3jmJwywGi32cypd3aRFNJIO8TeD8IuAL9cFuKaahrOoUBYIAcKACWMDUJcm8RyBNrYvplkyyBECG4LOVhWhtiFnw2IgAmCd8A6+cla4jw9+pgCICpXQgQRc6p25HaMJvlId1A9K+yPtYKlL+HqN4khVk9LAe4/LG+q9n6RMqGpnrTZqczcyFMEz1GPmbJcSNColWmSY+MSNJvt5A+fPHvHYnt/TzaBWYax1N/RvO2+NVWtmS6J+IcAr0RrpZuq3LRUCNJ2nUFBA9iT1G+OZfsa9YK2bzFZ4gmkrGnS9GVYLDffyxouIVkCDVBBK8pHX9nHanEaaqzF10qCWMiFA3JPIYWsME7SC+pJ6BvGc0mRyx7pFU/DSQQAajWUHymWJ6AnHmHaIIBSRCWUKXrVNp8TNUYyYLFtcRbxqBIiZu1XbmhWqVKlQsVQacvTErMOmuqxixbYDcAbXIPn+e4m9c+OymIAkbbCJsotbyHTAv3D4NQV+SHN50szXuxOtgTEf9tSfwjbzgYjyqao5Cw9bxhopC8CT+Xli1wZhrhhspE/6dZw2tUIs1/COFJ8OmR59ZGC2f7NU3ptpUDc7WmMCOz3EAGAPz9Ma+lXlTYgbXge48sW4eUL5Ozx+vR7vvadQXIJXyYGfym+BZNgPL/XGw7dZUK6sBfGUpAM6qWCgwJiYHUgXOA/ManZEDjuLWZ4ayEhtViROhgDB5SOkH0IwsFaJxZQxPSzRVSo5xuJvPoYETivhyjrtiMidMmqvqkwAJEx0i2OUhziY5XPQDb9zh9E+B7WlNuVzAnzvghwBXasgUsoBBJBIgBpmR5wN+eIRbCnBuG6AlQ/EHpuu1yaiwCemKnHqHc5+sgmzx0MaQeX6dMaPiSJ3LMNJ0NSAIJVwSxMdIgbm0RgL21pac/mZvp97mwj54zLeT9hy/tv9UAMxU1H64b+GdowlollZ5Hg0g9fGWAj0jbExQBTq503PvBC/UjGjQrs2WSzWuWIBKpaVJEhDewEGHLSSRKj0xnKx0pXQGQW1AEg3625w0TjS5WgaeWciYqBUO0FiQ2k21W06rct5xmaPirVFMQ+sctwPDt5DCce2x+TUEU+FkE6TaYINrEQR6iRzxElepRqEqxRgf3bYjERBVvMdPXBSsoq0zU3ZAAwA3HJunlh5l7C2W+0bNqgUy4GwLGOvw7e2BvFO1+ZzNqj2GwAAQf2qoAnzMn05i3gAX/25YtplxAj09x/vidBUlsZQyZMa2JAEgEk2JvvtMn1nBLL5aLkSPTYGP0w/h+Un6b87yR6WOCmcokTvDk8vOBGKUbBcgXmKAGogEWt8x+hxTyzhaoMSAGJnnAJMe2CddOp6T58hgZm6WlSSBuQJ6aWFvfEcWiJphX+IAKusBdiBFiDDAHnczPnjT0+MhlEEdPUb4wOTZjTACkgOB7MkGTyBt8sWjntBYfysV6gxvB9sFF+CpIL9unlFI9B9cYWca7tdUPd0l5xq+YnGPYYnGiJhTLcRhmLAsSF+LSxsCCfEpifLCwOQ4WK4oZyYqoE229ZjlvbHKiwY6SPljmOzc/vniAktESpNwJWTyvO/ytgvwHMBO8qHnppr5u5J+gQ4E00+7Y8pQfPXFuZscFKeW/4At1rrPoEf/wCWIV0Ws3xNiNANjpkWPiBABuJt5dbyb4vfaQNOczH9Zpx6aSTjLtWvP79car7SSP4lf60RjG3w2PrB+uEtVkX7jo7xyMnRa0SQCRO8GJIkc488Ez966id0Kz4VnS4IvYbDHofYnsZwnO5anDt3+kd4nfQ4fZpU8pmItGC//wBnst3zKj1kVEUq0qX1MWG5XToAG0T4jfbDGgE0jFZ2oaaIADvqESfCAACQCNI0+InyEggxjPOAmZGkwDo36tTUm/SSceu1/spYqwp5wrqBH/JGxEEHSwEGBMATHmQcjxr7IM+G10+5q2A8LlGJUQCRUtMR+LlgIQa7G5MkZKkYji+X0ZggR8QIJsLkb/PDnzBpv3gA3Mj8LKSQVP8ASfaRGDnaHsrm6YWpWy1VIUB20h15CdVMuALc4xnWdWZBcLFzv6aRMRYc9zhjExQs1lxCsklG2m5F7qx6gexsd8WMuJBA3A+sCfyw1HCEaYZHsQTOx59OV8EctkVfxUjq6r/1E9V5jzGKTskkS8PbfpN/eFA+uCtYgkzFiPh2mLQfzwF71qbbC/PqN/zxMmfXc2UXO28RtzN46YbGrEyvo7mTIidjP0BF8d4lw/7tidN/GIvAFTQwYGCZBBtsGBwxc2jaQV52kadepxEt0nw+XpibinFGcAf9PkYOotq2AWQALCd7C4wvJJjscLdMHPbKkFy03ImbEKoBEkbq0bGI2JIxDwylUr1rywJUM58WwKqCdyT+mFTUTDAkOCuxsNTEEQJnUDfGm7OcB7vLM+oBqjDSzSCU8Sr6FtY36fJcW6bH5oxi0mwP24rTUHRRFh9PpjKvTMTjQcXYtV1C5Vt/rivnstpy4Mfi3iB13xodmNMCA4WH4WBsYMx044DiSqkW/d8UQfTqeA/3KY6xr2v5xtzxrOFZPvOG1VEEg648o5fLGPVjpI6spj0Df543fYOp8SNswttyjecFHsCTpGIm08+f1vjYdv6eqtlCIlsuPIWMDfouMxxfK91VrUz+FiB6XI+mNN24c6MlUBPiouB7Mo9vTGef9xfuaMbuEv2MpTSWUdOf6/7Y2/C3CfD3isVIGitURtRkSPFfxMoi4Ipk7kzneE8MLVI5KivcEA6gCkagJknfbwnpj0nsj2PbNorudOWDErpEVK0LoI1DakTMxdiTECCbmm1SLxUnyl0Vuz3GuJ1ahNCpVrhFKw602o67eF6h0ERzhmIjYmx9CyQ4i6/fHKUmi4QVal/Vivyv64Ccf+0HK8OVaVGl3oTwlaOlUpmBClo0z/SJa0xi/wAJzWdziLUqL/A05kIDrrMOWosoVFPTTPpg46VXYGV8puSVL4D1LvR8YRrbrKyZ2gzaPPGe7S/Z1ks142QUahM97ThTP9Q+Fr9RPQ4L5uo1CgdLPVYRZnXXFgYOmCRvf6Yy2e7Q1qlMo/dU6dQga2VnfS8aAUUECRuzHnsLYk5qOgYxb6MPx37IM3Rk0NGYQfyeGoPVC0E/2n2xj3p1Uc61dKi7iCrgwNgQCPTbHt3YziK0dQqPFNgHV9eqmNXxSxi5cm8Az4WvE6niPCcvnEAq06dZCJBYBhcWKncW5g4GEuSsKWtM+euFdrLhK41AkeMbqJ3jn/pjUZTIcPzEtqPxX0k7Ek853GHdtvszFCshoprSqwRJfSUaZ0sSIbwzBNzEGSBOMzvC2o1O7RqikuUYCJDIZPMT4JK8yVI5jDFPdMF4rjaNTxCjkKLJoGYrVUVSi6wAqr4gxOg+EA7xcwBJjAFFVleoYUN4FEnSlOmyxGol58IAm9iTzmOrZ6nd6gGad5PdidC+gifMxNxirmcrUqKi30zJAInc9T1298KnkUtdGjHhcPdLYQ4TwIVswmmQi6XZ2Ig6wGVRAkGDMbyeWNRxfP6UKDZVLC4mEC1PnA/TGHzPEWpvEaVUiFB+AksZIXd4ANt9Rw7KcbZylMyzhiqn+ZaimmV8mhjB64amlGjLO5T5MctPYwCHZlHO6hCbf2sMEO0OVVcmgHI+gvuLn8sT9muH/eOSCJR1gGJWJaY3AiSJ5Ytdsf8A0oI5+VrmbfLDVbQq6Z55hY6DhYUMO0luMS5o+I/vrjmRXxX5AnDHaSTiBElFZU2tqW/+Gob/AL5YL8K433NQESQOhi3PAZASpgGNQFusNA+U4s5zhpokB51wCRuFJvpJ5sBvEAeeL62DV6DHbYo9WnXQ+CvSB3mHQ6WU+dwfcYudq3H8Fw8m/wB1U5nmwgyOkYz4ZTlWH4krB/Z00PHrCfLGi4zlS+T4aNgVrA78nWdjPTbbflGE5X7ov8x+Je2SLv2d9lWzjaGLLQpwazSZcsDFJOg0c+QZ+ojYdru1K1VGWy3gpIYdx4BYFRRTSfhj4iNrDeYxAzAWmEol6QcDvRTqmKsgFNURcLIPyuIAu0XUUlUAGCQB/LAXoNgCRhGXNqkdT0XouT5ZP9BmlXSk2WJRRToV6TEaRA166ZMbSpZTJ5icb7L1nzmvdcqYCsNSvVAHi07EUyZ8Viw2tdvPuC8K/jGqNUEUKQV6wAM1GQalpRESTBbYwAOc41Od7QVaymsjinkVcUy6T3tSG0O6sLJSXaRc6DsIwOC8cNmf1/F5qiFk7hMwtCkFI7t1emplaYAUiaeyag8ExJtO2KfbBVozXVX1hVGpRKgq47olT4SwLEdYawPKrnfswyy/eUUYVVk69b62a5LMwIYk9ZwS7PcBbuVJzGaE7BqgewPhILqzAEX3540yjyRzlKmCU7NVcyj1F0UzVOkBlZWCCU1NobxMRttYwSYvtOFoFpKAdQVQs3M6RpJkkkmRzxmu12Uq0Mm7rmqw0lBYU50tUVXJIQX0k3tG+NFw3Ld1RRFOoKAASZkdeu2JjiosObtFftNkRWyzrEsv3i/30zrXbqRHoceScf7LrUZm1f8ANSlXTSADpqB58+TfTHs1UJSDvEBjqbcyYC7X5AY8wytV2SgzuCtSjUUKN0FKpAU9SrNHti51yTCg3waRga3AHp1SwfQl4YglQBOgkD8JMAxtPPEnZhDUFZifEQsWEyXAI5CAPlHLGxzSKad4E2k+R/KeWBHA6IormmMQQqgHqxMxHPw/KcPzYoqLYrBklKaX5mP4+umudiGVTeD+HReDY+GY88V6NE3q04mmQWUibagNQHNZgEeeLnFKYevUK3kmbAQegP4o6+2O8HogZhQdnOk3tpYXn2wqCuKCzP3v9SZuJMD31OQjRrXbQ7DS4I/lYTBFiJsMHe0OYWpkgwIggH9MZTPZgpTFACAHZibeKSCoP9sR0sI54ny2dLZOrTJ+AyPQn/PDYOk0xc0m00A4wsdOFgaITUm0qx9F9zc/QYhUTiQjwf4j+QwssLjFF2ajslkgWUEfjLc76VYCRt+PfBDjXZ01XLAE2kc/Ll0xZ7N0Qiq3VKhvYR91JPkAZnywYzOpCpcEK4BVVWahUmZCm6ggbteQu2+ByZFFbDx45TlSPNcxwmpSfSdPiEXddj1vy39sbSuxp5DInTLKa6gahZ1e3IyPSN9U+HEvEwol+4OizaTVaYiBJWBHPyI53llWrryOTImO+zIMeFiD92QADGrSxIA3I5SYyzyKdV8nQjgeJrl5KSwojUSCfiE+LcSB9YO1hbHTUNwm/LptqkjkNsNpuSVVSYgxcg6ZLmRMgxy33v0nydILqZjcIzct4Apg+rHboAemEyOvgagthar2yFPh6ZXL02p6qYNWoxEsz/8AM0kEyztJL8hMXssHA+0CUKGbypRnSvrNFVXUNVRShpmBCg+FpNvi6YF16xGlQQfCBpnY/eC42klpBvaOeFUoEODqDwULeQJ2vbkfK/rgnKzO/Sw4vXk03Zn7R6uVX+HzQNRFACVRdl2GlwPiSLhhJiJB3HpfBuJLVoU6mpACAfCwK+Q1bbRPnjwXiIZnZ2/FLc4iYETyuAMV8nTqLUBpOQxPLm0W1cibEbThmPPX3Gf1H4Y65Yz3jtLnKT5ashZTKMIkHltil2E4r3+UUMw1UoQkbEKAVPpHPqDjzfhna16BUVctSq2DSwcEhvEDOorcX+HBXs52vjMVhSpLRFWnqRSxanrQbHwqQSOke+DeSLdmD/z5YxfJG+47nRrRCxVSCXJICd2RJYk7ARE23jGBzeabuw50CmuYrqhB/nrMxvIH4G6iI9r9DNB6eZzRempMBE1GO4Z5bcC9UyBYHeMZts8GoUUKEKuaZjMxBqCVm0wPCTv4RbFc7dsuGJ8f4/gYOIeMTAA6bxAmMHezPAlzGSzLubLULiwB+7RrSdhLGTjz6rXI1Am4MR1JJU/Vfrj1bstnVXItT2NRKzwBa6sY+mOrL3xs5cW4PR5BkqYLrsAQJPInbbBx3pUgdENUYaZj4Qd46EjnvjKNWsBJtHnbFinW5EzjMhj3sZn6V/z/AEjFfL0jprRYCnJ//emL+7YIP4gZxHnXCUio3cifQXj54tlpgcDrhYkVR5/rPOffCxQRKgmk39y2/wAJxDlUlgOp/cYnoMCrD/P/AD2wQ4DkRq1sGKgjUVE6U1AM8TECd959MBJ0hkI2zV5Bl0Cbtp0JTXd6mqlpUkgDSCR8m8sFMk3/AA1R3bVUNZAzSN0DQP7QCBAt0xls8tag9B9LBSpNEsxOqHWJtCzptYSCptg/m893lBjaWrkmOYFIRN7csc7PydfB2/SQi+vknGZ1BxNm03kWBgmMZ+lmm0mlYU6XeVwxJDDvFSgwED+dlgdXnli/35YMFE+FSRMWAEtJsoHM7fSeVuDuuXqVRpAsDyZgZ2G6rusMAxLEwIBxWJKPZo9W1SXkoLWIiD8JBA8409N4gYt5bMQGSy973QkltRP4RCi4YqJnlpjbAmlJZQIvz8omfS+qTyxaSsyPIN9+RA0iF6WEemCr5Bjck6JqtLRUiSGBUi15JBVQOcaoxHc0yw/7mkEi51LBNz6e5OJa+eHfPUUEEwVPRpUzE7EJ9cVKIN1tOtGvvqkgARYL4rnlpGJQ9SdJs7Uc93cXkKCDawLNPuV+RxNw+oEcs0giAOZ1RBiLfzD3xVrvJgGQCSCZkyST5H4bDHMy2kCOZJ3vZYA3sZOK4jI5rVMtZ9wdMEnwrcgckAte19Sx/SMVHclSVElL2tO8gH+3UPfCrRrIggSY6xy39cdpZrQT7GeZjlHnOLS2XndY6ibLi+fp18pRKAKO7pwwDal8RQBjtoZNZE/ysbHAatmU7h0/F31XSoDWQgNaLT8G++luuK3ZptSJRUx98Syk9VYK0RsQ8RyKtAvi/U4YfvdZaXXvVIjTVBLICAfw6kJWbkE/zIMNVo4U0lVmWzg++abjvDtF/FqONjwfNM9daSyFp0ajN0hKbL7+JsZTOJFZY2Ko/O0pDDz8SsPY423YHLBlzdaIIouoPkwJ546WOVx0cbKqls8v7vUAFgmAeRJjzi2+2IUBBgg2N+R+uJNcQy2KxMxHKfacFanHEdAXRGI2sP8ALC7GdA+hVaRb8WnluBO89MQcQzGtj0Fh+mHvnQbKoUHkN49emKxA3AtF5kifLyxCIVZxAAAtPnvfY2HthYs5DKB9UnaOnn/pjmIFRZyORK/FHiUMf6QTA1SI23G4ke2l4VkVr1aNPutbJUctobWzpKAaCICr4WEtESSGG2KXAcq9RxTARmr+CC2pwxYHxAklREXYEwCR8OCiZk5OuyVO9Uq0eHQKbch95DEDoCojaeeM0m3s1Uoa8ml7Z8Eesw78rPcgJSp/DSUvGlBu7gLd4AtbSoOMxksmxWmr1NR5aSERiBpLGoUcsdICnQmmdmOCvD6y55ypqHxoEJ1Ff+p4pZixqQBPjYgz8PTXcR7LqMvqd/vyI+GS/iWISSWOraSY1mdzhMneqH45vD5APB+yrM8HTPIBiJqKs3JJLsoII2C6iQoKyDmWyUB8rlxpBAWpUVPCo8IqJTBBVn0uTc2UKBMQJuAZmtmYTw0KaAfCPvHVgxlW2TxC4AnzxquH8LSjZBA3gfzaQCfUxJ88XCDmJyZm7s8EzFNcn3tOq2pwdB6jS3qCAVg7c/LFarmPEWkGGg+NJMXfwglmG41AXPlcaf7XeEilnUqgDTWW8iBqQzExMwSbbxGMnSoACBHig2EkgRA81mI8xiSik9m7DOcori6HCur1CNS+KTLOFUCCb2MWHXmMcyuaNU6W0IbAsSFA1VIJJv4RqB5xGH1cuVn5e1uc+eIaSsfnc+e35YHkkroc1kdb/gfScOU1Mqaz8RkqoWEkkCYJM2BNzvFq2ZzkPUnSfE51BlI3JN5vPI+mLFXLmzhVJWCAyyCBYgi2oHpO+OZalIYDxBSblQCRYgxH8pxdqrJCE5S4t/oQnUraCQxDEeF1bYm8gxFjz5Ykqqy/FTYSJBIkQdjKzYwYw2tlQtoET/KDbDVpazLFhIKm5P4TynYGDGK0x9ZoqrTCvYjLd5n6NIHwVSRUUGG0hGJibgRIJF4cxBON79rOTvQKLPganpW34gyXERADETYYxP2b8Xehn6XeSys2gjfSXmmjkm4AL9dmOPUu1+UOZ7ymqy609SzzdTqC+jCUPk2NUYXF0cL1GRrKnJHjXFEKsAwIZZBHIAnXEwLhy49QeYMeh9jMvp4bmW5tTY/+J+dxjFV8uao8RaHYAOy6ZcjUm1mgwC0T94ZO+PR+E09PC6oAIik35HDvTP2tfBk9ZqSfyeLZBA5ZLanU6SbxfUTH+GPbFTuSYNp1kXgTZYt6k/PEvCye/pX/ABqvsx0kf+RPTCp0QdclW8Wklp/E48Rj3t/VtgKqTGKnFFRafXyMdZwx+X+X09MEKlHSrA7mmjjlANIORBuTGKJEH9/v/bBIFkqVgqgc5JN/SLYWI3gBTI8QJ+pGFiEPbPsu7OoatbOBNCF2FJb2Zp1H1AIW0AFnEWGLnCaYHFaikeFlIuLHSTI6HGxy+UTK5YJTslJIWfIG5PMk3J6k4854Zn/+OpN0MHp4yT+U4GuKSI7k2zUZ7sFlqteoUBoP3aQ1GFgs9WSUIKNOkbrywBOWzHCnNSqBXptbv7mPECvehiTTI2DAlZ3i2N7l/wD1dX/8NH/35nFnP01NKoHAKlGkG4IgyD5YkoJlqTM1w3ii5hUr0wFbxB03+FipYHmJG/njU0KuoTjx/wCzfhrV3ommSi5WT/czudSnqBS8BHn5Y3nHe0H8EVGksz2RRzCkap5jw7GNyMKUnHbG8eWkBvth4X3mVSoPiSqkX8+XnvjzFRC6ljYH0vIJ9TffHs3bKr3nDi8WIR4ubAhugv8ALHksTTRgwKHxKJgqpIeXUXuSLmdj64Vmduzpfh7v2sgVxrYXMh4A8UEA6SAT1G/IE4SwKeoXOojUQTYpuAekneeXvA9OR5yYMbbHrHxEn2GL2ZzSkaFFo0tMSROpYM7Cdr/Cbi2EXZ1J4+MloqVmAeApUKYAuIXUYkEmOvmThg+7qOoUgAshYsDNyyKE0jSAoYbmSIkbYVYc+dr+vXE3GaRLipMBqa1YgksU0qwkbCHJJPLriJ3oHJH6fCXwyrmHuY6mJxynY/P6j/I4c92jq2FTFvMHy5SDv7YCzo8US8POl3UT44AM7XYDl1v6gY9XyXFDVNLMKCSQrN62DjyurR7Y8hpkaxyOpY6fEJJ9pj0x6p9mNNa1BwTqFNmUR1Ls23y3xv8ASy7s8v8AiuLqu7Mz2t4CaObakgZkqnvKaKAQwqOA08wEMiRsCk741eTqj/6XUOqfumJPWVkEeTCD6k9MEO2XZxnppVpMTVy57xATuFu6D+4CfVV5TjLLWYZSoSFFKvSZkKjdTdh8UEqW7wT+FnAC7Bil9OTfhnOmnmxpeUeQ0YDXmwYCJENB0k87MNscQEnVE/igixEzJ/p/XHa40u4/qI+R39DhozbEAEkiCsf0zIB8gbjBN+QVrQ6nmjMkn4dJiB4dOnSCfIYZmEgL1ZZkjfrF+UG+JKVEdw7kSdaIpvYaXd/cwB88V67zHpzPIT5bYtFElQ/DaIRR13Gv/wDrHMSvlGa41EQL6Wj4VFonbb2wsVyRdH0D2aRsxRZajs1NTp06iJMSZIvp8pxW7X8Kp0aINFdJRg/MyVVoBJJJ364WFgwKD3AMyalV2POhl/zr74fxziRTvEgEdxUfzkMqgekMcLCxQSM59kOWC5LVzZmn5n/PFLtLxJ6+bKKYWmrFFNhK6ZZt769Ef0hh+LHMLGPL1RswRTk7+CfOcQ1cOKtJ1BmXyA3B9GBgdCByx5vTUCmwH/bpxYbAxc7ydRv5DHcLC5vR0fQJfUf/AHkizFS/ox/P1w0MNVhbp62/U45hYSktncm+jryYM/vb8sLO5yVUEtaaYvcDQYAgDwyv1O8DCwsVD7jN6pf0n+pVpuTB5mDbrAnE4Mh/Jv0GFhYIfHpHaR8ag7TPutx7Y9N+xJ5yuYJ/75/9qn9cLCxr9OcL8U7PRmGPK+MzRbMZMR3Wrv6dpKrUBLU+UAkuJvAPOcLCwzN0czD2zyHidPRVYST4iNzeGgTPphlSmvh3kkz6DTEed8LCwfhC8n3DXdlXQT4TDwDbUVifUCRPTEJ2E35bmwvt03wsLBIA7UqajJH0HUnbYb4WFhYoI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7428" name="Picture 20" descr="http://www.bbc.co.uk/history/british/middle_ages/images/gal_nations_edward_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095688"/>
            <a:ext cx="2880320" cy="4421544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5220072" y="5723964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Edward I of England, 1272-1307</a:t>
            </a:r>
            <a:endParaRPr lang="en-GB" dirty="0"/>
          </a:p>
        </p:txBody>
      </p:sp>
      <p:sp>
        <p:nvSpPr>
          <p:cNvPr id="15" name="Lightning Bolt 14"/>
          <p:cNvSpPr/>
          <p:nvPr/>
        </p:nvSpPr>
        <p:spPr>
          <a:xfrm>
            <a:off x="3851920" y="1268760"/>
            <a:ext cx="1152128" cy="1224136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Lightning Bolt 15"/>
          <p:cNvSpPr/>
          <p:nvPr/>
        </p:nvSpPr>
        <p:spPr>
          <a:xfrm rot="4104410">
            <a:off x="3730036" y="3281333"/>
            <a:ext cx="1342311" cy="1093188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1115616" y="188640"/>
            <a:ext cx="68407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France </a:t>
            </a:r>
            <a:r>
              <a:rPr lang="en-GB" sz="3000" b="1" dirty="0" smtClean="0"/>
              <a:t>V</a:t>
            </a:r>
            <a:r>
              <a:rPr lang="en-GB" sz="2800" dirty="0" smtClean="0"/>
              <a:t> England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74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74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8" presetClass="entr" presetSubtype="0" ac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8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5" grpId="0" animBg="1"/>
      <p:bldP spid="16" grpId="1" animBg="1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static.newworldencyclopedia.org/0/05/Innozenz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5" y="188640"/>
            <a:ext cx="4608512" cy="5309345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1907704" y="5445224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Innocent III</a:t>
            </a:r>
            <a:r>
              <a:rPr lang="en-GB" sz="2400" dirty="0" smtClean="0"/>
              <a:t>: pope 1198 -1216, man of the moment, and architect of Lateran IV (1215) 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475656" y="6309320"/>
            <a:ext cx="640871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500" i="1" dirty="0" smtClean="0">
                <a:solidFill>
                  <a:schemeClr val="accent2">
                    <a:lumMod val="75000"/>
                  </a:schemeClr>
                </a:solidFill>
              </a:rPr>
              <a:t>Christ’s Vicar on Earth</a:t>
            </a:r>
            <a:endParaRPr lang="en-GB" sz="2500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cathar.info/12cathars/fourthl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4626"/>
            <a:ext cx="4046847" cy="1951856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2915816" y="1916832"/>
            <a:ext cx="453650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 smtClean="0"/>
              <a:t>Fourth Lateran Council, 1215</a:t>
            </a:r>
            <a:r>
              <a:rPr lang="en-GB" sz="2200" dirty="0" smtClean="0"/>
              <a:t> 	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899592" y="2996952"/>
            <a:ext cx="27363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A.</a:t>
            </a:r>
            <a:r>
              <a:rPr lang="en-GB" sz="2000" dirty="0" smtClean="0"/>
              <a:t> Recover the Holy Lands for Christians</a:t>
            </a:r>
          </a:p>
          <a:p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5580112" y="2780928"/>
            <a:ext cx="3096344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u="sng" dirty="0"/>
          </a:p>
          <a:p>
            <a:r>
              <a:rPr lang="en-GB" sz="2000" b="1" dirty="0" smtClean="0"/>
              <a:t>B. </a:t>
            </a:r>
            <a:r>
              <a:rPr lang="en-GB" sz="2000" dirty="0" smtClean="0"/>
              <a:t>Consolidate earlier church reforms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323528" y="3645024"/>
            <a:ext cx="8640960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 		 </a:t>
            </a:r>
            <a:r>
              <a:rPr lang="en-GB" sz="2000" b="1" dirty="0" smtClean="0"/>
              <a:t>                 </a:t>
            </a:r>
            <a:r>
              <a:rPr lang="en-GB" sz="2000" b="1" u="sng" dirty="0" smtClean="0"/>
              <a:t>Additional &amp; related:</a:t>
            </a:r>
          </a:p>
          <a:p>
            <a:pPr algn="ctr"/>
            <a:endParaRPr lang="en-GB" sz="2000" b="1" dirty="0" smtClean="0"/>
          </a:p>
          <a:p>
            <a:r>
              <a:rPr lang="en-GB" sz="2000" dirty="0" smtClean="0"/>
              <a:t>* Address heresy, esp. </a:t>
            </a:r>
            <a:r>
              <a:rPr lang="en-GB" sz="2000" dirty="0" err="1" smtClean="0"/>
              <a:t>Catharism</a:t>
            </a:r>
            <a:r>
              <a:rPr lang="en-GB" sz="2000" dirty="0" smtClean="0"/>
              <a:t>: grill Count Raymond &amp; establish an HTS (‘heresy testing system’)</a:t>
            </a:r>
          </a:p>
          <a:p>
            <a:endParaRPr lang="en-GB" sz="2000" dirty="0"/>
          </a:p>
          <a:p>
            <a:r>
              <a:rPr lang="en-GB" sz="2000" dirty="0" smtClean="0"/>
              <a:t>* Ban new monastic orders</a:t>
            </a:r>
          </a:p>
          <a:p>
            <a:endParaRPr lang="en-GB" sz="2000" dirty="0" smtClean="0"/>
          </a:p>
          <a:p>
            <a:r>
              <a:rPr lang="en-GB" sz="2000" dirty="0" smtClean="0"/>
              <a:t>* Curb saints, relics, requests for canonisation </a:t>
            </a:r>
          </a:p>
          <a:p>
            <a:endParaRPr lang="en-GB" sz="2000" dirty="0" smtClean="0"/>
          </a:p>
          <a:p>
            <a:r>
              <a:rPr lang="en-GB" sz="2000" dirty="0" smtClean="0"/>
              <a:t>* Spiritual Health &amp;</a:t>
            </a:r>
            <a:r>
              <a:rPr lang="en-GB" sz="2000" dirty="0"/>
              <a:t> </a:t>
            </a:r>
            <a:r>
              <a:rPr lang="en-GB" sz="2000" dirty="0" smtClean="0"/>
              <a:t>Safety: take communion, confess once a year (**Easter**)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987824" y="2564904"/>
            <a:ext cx="30243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 smtClean="0"/>
              <a:t>Intended Outcomes</a:t>
            </a:r>
            <a:endParaRPr lang="en-GB" sz="2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upload.wikimedia.org/wikipedia/commons/0/07/Friedrich-barbarossa-und-soehne-welfenchronik_1-1000x154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0871"/>
            <a:ext cx="3888432" cy="5988187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395536" y="6095037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Frederick Barbarossa (d. 1190) and his sons: Henry VI and Duke Frederick VI</a:t>
            </a:r>
            <a:endParaRPr lang="en-GB" dirty="0"/>
          </a:p>
        </p:txBody>
      </p:sp>
      <p:pic>
        <p:nvPicPr>
          <p:cNvPr id="5124" name="Picture 4" descr="File:Barbaross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65590"/>
            <a:ext cx="2952329" cy="3998639"/>
          </a:xfrm>
          <a:prstGeom prst="rect">
            <a:avLst/>
          </a:prstGeom>
          <a:noFill/>
        </p:spPr>
      </p:pic>
      <p:pic>
        <p:nvPicPr>
          <p:cNvPr id="5122" name="Picture 2" descr="File:Kaiser Heinrich VI. im Codex Maness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1022" y="3374444"/>
            <a:ext cx="2493226" cy="3438932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6840760" y="4005064"/>
            <a:ext cx="2195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Frederick Barbarossa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804248" y="638132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Henry VI, d. 1197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Otto IV. und Papst Innocenz III. reichen sich vor den ankommenden Schiffen Friedrichs II. die Hän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3232679" cy="4032448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251520" y="4365104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Innocent III and Otto of Brunswick</a:t>
            </a:r>
          </a:p>
          <a:p>
            <a:pPr algn="ctr"/>
            <a:r>
              <a:rPr lang="en-GB" dirty="0" smtClean="0"/>
              <a:t> in happier times</a:t>
            </a:r>
            <a:endParaRPr lang="en-GB" dirty="0"/>
          </a:p>
        </p:txBody>
      </p:sp>
      <p:pic>
        <p:nvPicPr>
          <p:cNvPr id="1028" name="Picture 4" descr="File:Frederick II and eag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14714" y="116632"/>
            <a:ext cx="3621782" cy="5194671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652120" y="5291916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Frederick II, 1194-1250</a:t>
            </a:r>
            <a:endParaRPr lang="en-GB" dirty="0"/>
          </a:p>
        </p:txBody>
      </p:sp>
      <p:pic>
        <p:nvPicPr>
          <p:cNvPr id="1030" name="Picture 6" descr="File:Gregory IX bas-relief in the U.S. House of Representatives chamb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4265704"/>
            <a:ext cx="1968153" cy="2475664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1547664" y="6237312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    Pope Gregory IX</a:t>
            </a:r>
          </a:p>
          <a:p>
            <a:r>
              <a:rPr lang="en-GB" dirty="0" smtClean="0"/>
              <a:t>Pontificate: 1227-1241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11560" y="358780"/>
            <a:ext cx="7632848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 </a:t>
            </a:r>
            <a:r>
              <a:rPr lang="en-GB" sz="2500" dirty="0" err="1" smtClean="0">
                <a:solidFill>
                  <a:schemeClr val="tx2"/>
                </a:solidFill>
                <a:latin typeface="Antique Olive" pitchFamily="34" charset="0"/>
              </a:rPr>
              <a:t>Periodization</a:t>
            </a:r>
            <a:r>
              <a:rPr lang="en-GB" sz="2500" dirty="0" smtClean="0">
                <a:solidFill>
                  <a:schemeClr val="tx2"/>
                </a:solidFill>
                <a:latin typeface="Antique Olive" pitchFamily="34" charset="0"/>
              </a:rPr>
              <a:t> </a:t>
            </a:r>
            <a:r>
              <a:rPr lang="en-GB" sz="2500" dirty="0">
                <a:solidFill>
                  <a:schemeClr val="tx2"/>
                </a:solidFill>
                <a:latin typeface="Antique Olive" pitchFamily="34" charset="0"/>
              </a:rPr>
              <a:t>of papal history:</a:t>
            </a:r>
          </a:p>
          <a:p>
            <a:pPr lvl="0">
              <a:lnSpc>
                <a:spcPct val="150000"/>
              </a:lnSpc>
            </a:pPr>
            <a:endParaRPr lang="en-GB" dirty="0" smtClean="0"/>
          </a:p>
          <a:p>
            <a:pPr lvl="0">
              <a:lnSpc>
                <a:spcPct val="200000"/>
              </a:lnSpc>
            </a:pPr>
            <a:r>
              <a:rPr lang="en-GB" b="1" dirty="0" smtClean="0">
                <a:latin typeface="Antique Olive" pitchFamily="34" charset="0"/>
              </a:rPr>
              <a:t>‘</a:t>
            </a:r>
            <a:r>
              <a:rPr lang="en-GB" b="1" dirty="0">
                <a:latin typeface="Antique Olive" pitchFamily="34" charset="0"/>
              </a:rPr>
              <a:t>Papal monarchy’, 1198-1303, </a:t>
            </a:r>
            <a:r>
              <a:rPr lang="en-GB" b="1" dirty="0" err="1">
                <a:latin typeface="Antique Olive" pitchFamily="34" charset="0"/>
              </a:rPr>
              <a:t>esp</a:t>
            </a:r>
            <a:r>
              <a:rPr lang="en-GB" b="1" dirty="0">
                <a:latin typeface="Antique Olive" pitchFamily="34" charset="0"/>
              </a:rPr>
              <a:t>:</a:t>
            </a:r>
          </a:p>
          <a:p>
            <a:pPr lvl="1">
              <a:lnSpc>
                <a:spcPct val="200000"/>
              </a:lnSpc>
            </a:pPr>
            <a:r>
              <a:rPr lang="en-GB" dirty="0" smtClean="0">
                <a:latin typeface="Antique Olive" pitchFamily="34" charset="0"/>
              </a:rPr>
              <a:t>	       Innocent </a:t>
            </a:r>
            <a:r>
              <a:rPr lang="en-GB" dirty="0">
                <a:latin typeface="Antique Olive" pitchFamily="34" charset="0"/>
              </a:rPr>
              <a:t>III (1198-1216): Lateran IV, 1215</a:t>
            </a:r>
          </a:p>
          <a:p>
            <a:pPr lvl="1">
              <a:lnSpc>
                <a:spcPct val="200000"/>
              </a:lnSpc>
            </a:pPr>
            <a:r>
              <a:rPr lang="en-GB" dirty="0">
                <a:latin typeface="Antique Olive" pitchFamily="34" charset="0"/>
              </a:rPr>
              <a:t> </a:t>
            </a:r>
            <a:r>
              <a:rPr lang="en-GB" dirty="0" smtClean="0">
                <a:latin typeface="Antique Olive" pitchFamily="34" charset="0"/>
              </a:rPr>
              <a:t>        Honorius </a:t>
            </a:r>
            <a:r>
              <a:rPr lang="en-GB" dirty="0">
                <a:latin typeface="Antique Olive" pitchFamily="34" charset="0"/>
              </a:rPr>
              <a:t>III (1216-27</a:t>
            </a:r>
            <a:r>
              <a:rPr lang="en-GB" dirty="0" smtClean="0">
                <a:latin typeface="Antique Olive" pitchFamily="34" charset="0"/>
              </a:rPr>
              <a:t>)</a:t>
            </a:r>
          </a:p>
          <a:p>
            <a:pPr lvl="1">
              <a:lnSpc>
                <a:spcPct val="200000"/>
              </a:lnSpc>
            </a:pPr>
            <a:r>
              <a:rPr lang="en-GB" dirty="0" smtClean="0">
                <a:latin typeface="Antique Olive" pitchFamily="34" charset="0"/>
              </a:rPr>
              <a:t>	       Gregory IX (1227-41)  </a:t>
            </a:r>
          </a:p>
          <a:p>
            <a:pPr lvl="1">
              <a:lnSpc>
                <a:spcPct val="200000"/>
              </a:lnSpc>
            </a:pPr>
            <a:r>
              <a:rPr lang="en-GB" dirty="0" smtClean="0">
                <a:latin typeface="Antique Olive" pitchFamily="34" charset="0"/>
              </a:rPr>
              <a:t>	   </a:t>
            </a:r>
          </a:p>
          <a:p>
            <a:pPr lvl="1">
              <a:lnSpc>
                <a:spcPct val="200000"/>
              </a:lnSpc>
            </a:pPr>
            <a:endParaRPr lang="en-GB" dirty="0" smtClean="0">
              <a:latin typeface="Antique Olive" pitchFamily="34" charset="0"/>
            </a:endParaRPr>
          </a:p>
          <a:p>
            <a:pPr lvl="1">
              <a:lnSpc>
                <a:spcPct val="200000"/>
              </a:lnSpc>
            </a:pPr>
            <a:r>
              <a:rPr lang="en-GB" dirty="0" smtClean="0">
                <a:latin typeface="Antique Olive" pitchFamily="34" charset="0"/>
              </a:rPr>
              <a:t>	</a:t>
            </a:r>
          </a:p>
          <a:p>
            <a:pPr lvl="0">
              <a:lnSpc>
                <a:spcPct val="200000"/>
              </a:lnSpc>
            </a:pPr>
            <a:r>
              <a:rPr lang="en-GB" b="1" dirty="0" smtClean="0">
                <a:latin typeface="Antique Olive" pitchFamily="34" charset="0"/>
              </a:rPr>
              <a:t>‘Avignon’ Papacy 1309-1376</a:t>
            </a:r>
          </a:p>
          <a:p>
            <a:pPr>
              <a:lnSpc>
                <a:spcPct val="200000"/>
              </a:lnSpc>
            </a:pPr>
            <a:endParaRPr lang="en-GB" b="1" dirty="0" smtClean="0">
              <a:latin typeface="Antique Olive" pitchFamily="34" charset="0"/>
            </a:endParaRPr>
          </a:p>
          <a:p>
            <a:pPr>
              <a:lnSpc>
                <a:spcPct val="200000"/>
              </a:lnSpc>
            </a:pPr>
            <a:r>
              <a:rPr lang="en-GB" b="1" dirty="0" smtClean="0">
                <a:latin typeface="Antique Olive" pitchFamily="34" charset="0"/>
              </a:rPr>
              <a:t>The </a:t>
            </a:r>
            <a:r>
              <a:rPr lang="en-GB" b="1" dirty="0">
                <a:latin typeface="Antique Olive" pitchFamily="34" charset="0"/>
              </a:rPr>
              <a:t>Great Schism </a:t>
            </a:r>
            <a:r>
              <a:rPr lang="en-GB" b="1" dirty="0" smtClean="0">
                <a:latin typeface="Antique Olive" pitchFamily="34" charset="0"/>
              </a:rPr>
              <a:t>1378-1417</a:t>
            </a:r>
            <a:endParaRPr lang="en-GB" b="1" dirty="0">
              <a:latin typeface="Antique Olive" pitchFamily="34" charset="0"/>
            </a:endParaRPr>
          </a:p>
        </p:txBody>
      </p:sp>
      <p:pic>
        <p:nvPicPr>
          <p:cNvPr id="7" name="Picture 2" descr="http://static.newworldencyclopedia.org/0/05/Innozenz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268760"/>
            <a:ext cx="792088" cy="912544"/>
          </a:xfrm>
          <a:prstGeom prst="rect">
            <a:avLst/>
          </a:prstGeom>
          <a:noFill/>
        </p:spPr>
      </p:pic>
      <p:pic>
        <p:nvPicPr>
          <p:cNvPr id="12292" name="Picture 4" descr="Honorius III.JPG (10515 bytes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060848"/>
            <a:ext cx="792088" cy="792089"/>
          </a:xfrm>
          <a:prstGeom prst="rect">
            <a:avLst/>
          </a:prstGeom>
          <a:noFill/>
        </p:spPr>
      </p:pic>
      <p:pic>
        <p:nvPicPr>
          <p:cNvPr id="9" name="Picture 2" descr="http://saints.sqpn.com/pope01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2556752"/>
            <a:ext cx="504056" cy="951049"/>
          </a:xfrm>
          <a:prstGeom prst="rect">
            <a:avLst/>
          </a:prstGeom>
          <a:noFill/>
        </p:spPr>
      </p:pic>
      <p:pic>
        <p:nvPicPr>
          <p:cNvPr id="10" name="Picture 4" descr="http://www.s9.com/images/portraits/3261_Boniface-VIII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501008"/>
            <a:ext cx="691608" cy="1108240"/>
          </a:xfrm>
          <a:prstGeom prst="rect">
            <a:avLst/>
          </a:prstGeom>
          <a:noFill/>
        </p:spPr>
      </p:pic>
      <p:sp>
        <p:nvSpPr>
          <p:cNvPr id="12" name="Notched Right Arrow 11"/>
          <p:cNvSpPr/>
          <p:nvPr/>
        </p:nvSpPr>
        <p:spPr>
          <a:xfrm rot="5400000">
            <a:off x="5234924" y="3630172"/>
            <a:ext cx="834392" cy="144016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5796136" y="357301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ntique Olive" pitchFamily="34" charset="0"/>
              </a:rPr>
              <a:t>11 popes to 1254-94 </a:t>
            </a:r>
          </a:p>
          <a:p>
            <a:endParaRPr lang="en-GB" dirty="0">
              <a:latin typeface="Antique Olive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763688" y="407707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ntique Olive" pitchFamily="34" charset="0"/>
              </a:rPr>
              <a:t>Boniface VII (1294-1303)</a:t>
            </a:r>
            <a:endParaRPr lang="en-GB" dirty="0">
              <a:latin typeface="Antique Oliv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travellinghistorian.com/lionp4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8640"/>
            <a:ext cx="1903515" cy="5955035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323528" y="616530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Phillip Augustus</a:t>
            </a:r>
          </a:p>
          <a:p>
            <a:pPr algn="ctr"/>
            <a:r>
              <a:rPr lang="en-GB" dirty="0" smtClean="0"/>
              <a:t>King from 1180 to1223</a:t>
            </a:r>
            <a:endParaRPr lang="en-GB" dirty="0"/>
          </a:p>
        </p:txBody>
      </p:sp>
      <p:pic>
        <p:nvPicPr>
          <p:cNvPr id="1030" name="Picture 6" descr="Click to see an enlarged pictur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34985" y="188640"/>
            <a:ext cx="2153039" cy="2160240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6757962" y="4941168"/>
            <a:ext cx="23860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Louis IX</a:t>
            </a:r>
          </a:p>
          <a:p>
            <a:r>
              <a:rPr lang="en-GB" dirty="0" smtClean="0"/>
              <a:t>King from 1226 to 1270</a:t>
            </a:r>
            <a:endParaRPr lang="en-GB" dirty="0"/>
          </a:p>
        </p:txBody>
      </p:sp>
      <p:pic>
        <p:nvPicPr>
          <p:cNvPr id="1032" name="Picture 8" descr="http://upload.wikimedia.org/wikipedia/en/7/7b/Louis9_profilebus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940152" y="0"/>
            <a:ext cx="3168352" cy="4977856"/>
          </a:xfrm>
          <a:prstGeom prst="rect">
            <a:avLst/>
          </a:prstGeom>
          <a:noFill/>
        </p:spPr>
      </p:pic>
      <p:pic>
        <p:nvPicPr>
          <p:cNvPr id="1034" name="Picture 10" descr="http://www.dashinvaine.co.uk/Louis_IX%20and%20his%20mims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4461594"/>
            <a:ext cx="3312368" cy="2351782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6732240" y="609329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... with his mother, Blanche of Castile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203848" y="234888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...his seal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915816" y="3239978"/>
            <a:ext cx="295232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 smtClean="0">
                <a:solidFill>
                  <a:srgbClr val="7030A0"/>
                </a:solidFill>
                <a:latin typeface="Albertus Extra Bold" pitchFamily="34" charset="0"/>
              </a:rPr>
              <a:t>THE CAPETIANS</a:t>
            </a:r>
            <a:endParaRPr lang="en-GB" sz="2500" dirty="0">
              <a:solidFill>
                <a:srgbClr val="7030A0"/>
              </a:solidFill>
              <a:latin typeface="Albertus Extra Bold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upload.wikimedia.org/wikipedia/commons/thumb/b/b7/Giotto_-_Bonifatius_VIII.jpg/220px-Giotto_-_Bonifatius_VI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16631"/>
            <a:ext cx="3312368" cy="3989899"/>
          </a:xfrm>
          <a:prstGeom prst="rect">
            <a:avLst/>
          </a:prstGeom>
          <a:noFill/>
        </p:spPr>
      </p:pic>
      <p:pic>
        <p:nvPicPr>
          <p:cNvPr id="20484" name="Picture 4" descr="B Colestin 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578" y="188640"/>
            <a:ext cx="2798238" cy="360040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971600" y="37797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Celestine V</a:t>
            </a:r>
            <a:endParaRPr lang="en-GB" dirty="0"/>
          </a:p>
        </p:txBody>
      </p:sp>
      <p:pic>
        <p:nvPicPr>
          <p:cNvPr id="2050" name="Picture 2" descr="http://t3.gstatic.com/images?q=tbn:ANd9GcT1Qoui4icEPTkcM1FAvjwKdxtiCdiuXa396nBQZMqv0SkrQ_EWL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16674" y="4007286"/>
            <a:ext cx="3219822" cy="2230026"/>
          </a:xfrm>
          <a:prstGeom prst="rect">
            <a:avLst/>
          </a:prstGeom>
          <a:noFill/>
        </p:spPr>
      </p:pic>
      <p:pic>
        <p:nvPicPr>
          <p:cNvPr id="2052" name="Picture 4" descr="http://upload.wikimedia.org/wikipedia/commons/thumb/9/96/Anagni04.jpg/250px-Anagni0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2924943"/>
            <a:ext cx="2880320" cy="3836587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139952" y="62068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Boniface VIII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084168" y="622802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Boniface and his cardinals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95536" y="5949280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Papal palace at </a:t>
            </a:r>
            <a:r>
              <a:rPr lang="en-GB" dirty="0" err="1" smtClean="0"/>
              <a:t>Anagni</a:t>
            </a:r>
            <a:r>
              <a:rPr lang="en-GB" dirty="0" smtClean="0"/>
              <a:t>, home of Boniface VIII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File:Avignon, Palais des Papes by JM Rosi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6632"/>
            <a:ext cx="7620000" cy="314325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3131840" y="334770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Palais</a:t>
            </a:r>
            <a:r>
              <a:rPr lang="en-GB" i="1" dirty="0" smtClean="0"/>
              <a:t> des </a:t>
            </a:r>
            <a:r>
              <a:rPr lang="en-GB" i="1" dirty="0" err="1" smtClean="0"/>
              <a:t>Papes</a:t>
            </a:r>
            <a:r>
              <a:rPr lang="en-GB" i="1" dirty="0" smtClean="0"/>
              <a:t>, </a:t>
            </a:r>
            <a:r>
              <a:rPr lang="en-GB" dirty="0" smtClean="0"/>
              <a:t>Avignon</a:t>
            </a:r>
            <a:endParaRPr lang="en-GB" i="1" dirty="0"/>
          </a:p>
        </p:txBody>
      </p:sp>
      <p:pic>
        <p:nvPicPr>
          <p:cNvPr id="1026" name="Picture 2" descr="http://upload.wikimedia.org/wikipedia/commons/thumb/b/b2/Palais_des_papes_grand_chapel.jpg/220px-Palais_des_papes_grand_chape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979" y="2780928"/>
            <a:ext cx="2216765" cy="2952328"/>
          </a:xfrm>
          <a:prstGeom prst="rect">
            <a:avLst/>
          </a:prstGeom>
          <a:noFill/>
        </p:spPr>
      </p:pic>
      <p:pic>
        <p:nvPicPr>
          <p:cNvPr id="1028" name="Picture 4" descr="File:Avignon, Palais des Papes depuis Tour Philippe le Bel by JM Rosi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3861048"/>
            <a:ext cx="4974195" cy="2978300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commons/thumb/6/66/Palais_des_Papes%2C_Avignon.jpg/250px-Palais_des_Papes%2C_Avigno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3137494"/>
            <a:ext cx="2381250" cy="31718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2700</TotalTime>
  <Words>186</Words>
  <Application>Microsoft Office PowerPoint</Application>
  <PresentationFormat>On-screen Show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Emma Cavell</dc:creator>
  <cp:lastModifiedBy>Emma Cavell</cp:lastModifiedBy>
  <cp:revision>99</cp:revision>
  <dcterms:created xsi:type="dcterms:W3CDTF">2011-03-02T17:53:49Z</dcterms:created>
  <dcterms:modified xsi:type="dcterms:W3CDTF">2014-11-12T22:01:00Z</dcterms:modified>
</cp:coreProperties>
</file>