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6" r:id="rId29"/>
    <p:sldId id="287" r:id="rId30"/>
    <p:sldId id="288" r:id="rId31"/>
    <p:sldId id="289" r:id="rId32"/>
    <p:sldId id="290" r:id="rId33"/>
    <p:sldId id="291" r:id="rId34"/>
    <p:sldId id="292" r:id="rId35"/>
    <p:sldId id="283" r:id="rId36"/>
    <p:sldId id="293" r:id="rId37"/>
    <p:sldId id="284" r:id="rId38"/>
    <p:sldId id="285" r:id="rId39"/>
    <p:sldId id="29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EA9890-B313-460E-AD37-80325832CF83}" v="4" dt="2022-12-05T18:41:43.1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35" autoAdjust="0"/>
    <p:restoredTop sz="94660"/>
  </p:normalViewPr>
  <p:slideViewPr>
    <p:cSldViewPr snapToGrid="0">
      <p:cViewPr>
        <p:scale>
          <a:sx n="53" d="100"/>
          <a:sy n="53" d="100"/>
        </p:scale>
        <p:origin x="732" y="4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55EA9890-B313-460E-AD37-80325832CF83}"/>
    <pc:docChg chg="undo custSel addSld modSld sldOrd">
      <pc:chgData name="Luke Roach" userId="3c173453-1e89-4ab7-a897-c035ad6940d7" providerId="ADAL" clId="{55EA9890-B313-460E-AD37-80325832CF83}" dt="2022-12-05T18:42:00.489" v="339"/>
      <pc:docMkLst>
        <pc:docMk/>
      </pc:docMkLst>
      <pc:sldChg chg="addSp modSp mod setBg">
        <pc:chgData name="Luke Roach" userId="3c173453-1e89-4ab7-a897-c035ad6940d7" providerId="ADAL" clId="{55EA9890-B313-460E-AD37-80325832CF83}" dt="2022-12-05T18:22:32.173" v="0" actId="26606"/>
        <pc:sldMkLst>
          <pc:docMk/>
          <pc:sldMk cId="2727259261" sldId="257"/>
        </pc:sldMkLst>
        <pc:spChg chg="mod">
          <ac:chgData name="Luke Roach" userId="3c173453-1e89-4ab7-a897-c035ad6940d7" providerId="ADAL" clId="{55EA9890-B313-460E-AD37-80325832CF83}" dt="2022-12-05T18:22:32.173" v="0" actId="26606"/>
          <ac:spMkLst>
            <pc:docMk/>
            <pc:sldMk cId="2727259261" sldId="257"/>
            <ac:spMk id="2" creationId="{489F27AD-06DC-89DD-3002-8EEC1A847348}"/>
          </ac:spMkLst>
        </pc:spChg>
        <pc:spChg chg="mod">
          <ac:chgData name="Luke Roach" userId="3c173453-1e89-4ab7-a897-c035ad6940d7" providerId="ADAL" clId="{55EA9890-B313-460E-AD37-80325832CF83}" dt="2022-12-05T18:22:32.173" v="0" actId="26606"/>
          <ac:spMkLst>
            <pc:docMk/>
            <pc:sldMk cId="2727259261" sldId="257"/>
            <ac:spMk id="3" creationId="{46460C32-0AFD-0BF0-73AF-D31B2DEBA914}"/>
          </ac:spMkLst>
        </pc:spChg>
        <pc:spChg chg="add">
          <ac:chgData name="Luke Roach" userId="3c173453-1e89-4ab7-a897-c035ad6940d7" providerId="ADAL" clId="{55EA9890-B313-460E-AD37-80325832CF83}" dt="2022-12-05T18:22:32.173" v="0" actId="26606"/>
          <ac:spMkLst>
            <pc:docMk/>
            <pc:sldMk cId="2727259261" sldId="257"/>
            <ac:spMk id="8" creationId="{C9A36457-A5F4-4103-A443-02581C09185B}"/>
          </ac:spMkLst>
        </pc:spChg>
        <pc:spChg chg="add">
          <ac:chgData name="Luke Roach" userId="3c173453-1e89-4ab7-a897-c035ad6940d7" providerId="ADAL" clId="{55EA9890-B313-460E-AD37-80325832CF83}" dt="2022-12-05T18:22:32.173" v="0" actId="26606"/>
          <ac:spMkLst>
            <pc:docMk/>
            <pc:sldMk cId="2727259261" sldId="257"/>
            <ac:spMk id="10" creationId="{DC5FB7E8-B636-40FA-BE8D-48145C0F5C57}"/>
          </ac:spMkLst>
        </pc:spChg>
        <pc:spChg chg="add">
          <ac:chgData name="Luke Roach" userId="3c173453-1e89-4ab7-a897-c035ad6940d7" providerId="ADAL" clId="{55EA9890-B313-460E-AD37-80325832CF83}" dt="2022-12-05T18:22:32.173" v="0" actId="26606"/>
          <ac:spMkLst>
            <pc:docMk/>
            <pc:sldMk cId="2727259261" sldId="257"/>
            <ac:spMk id="12" creationId="{142DCE2C-2863-46FA-9BE7-24365A24D9BA}"/>
          </ac:spMkLst>
        </pc:spChg>
      </pc:sldChg>
      <pc:sldChg chg="addSp modSp mod setBg">
        <pc:chgData name="Luke Roach" userId="3c173453-1e89-4ab7-a897-c035ad6940d7" providerId="ADAL" clId="{55EA9890-B313-460E-AD37-80325832CF83}" dt="2022-12-05T18:22:47.244" v="2" actId="403"/>
        <pc:sldMkLst>
          <pc:docMk/>
          <pc:sldMk cId="2653600348" sldId="258"/>
        </pc:sldMkLst>
        <pc:spChg chg="mod">
          <ac:chgData name="Luke Roach" userId="3c173453-1e89-4ab7-a897-c035ad6940d7" providerId="ADAL" clId="{55EA9890-B313-460E-AD37-80325832CF83}" dt="2022-12-05T18:22:38.596" v="1" actId="26606"/>
          <ac:spMkLst>
            <pc:docMk/>
            <pc:sldMk cId="2653600348" sldId="258"/>
            <ac:spMk id="2" creationId="{20C868F8-D711-29FC-6354-96C582990A78}"/>
          </ac:spMkLst>
        </pc:spChg>
        <pc:spChg chg="mod">
          <ac:chgData name="Luke Roach" userId="3c173453-1e89-4ab7-a897-c035ad6940d7" providerId="ADAL" clId="{55EA9890-B313-460E-AD37-80325832CF83}" dt="2022-12-05T18:22:47.244" v="2" actId="403"/>
          <ac:spMkLst>
            <pc:docMk/>
            <pc:sldMk cId="2653600348" sldId="258"/>
            <ac:spMk id="3" creationId="{2E7AF2BD-A195-8566-1F45-B906373B76DA}"/>
          </ac:spMkLst>
        </pc:spChg>
        <pc:spChg chg="add">
          <ac:chgData name="Luke Roach" userId="3c173453-1e89-4ab7-a897-c035ad6940d7" providerId="ADAL" clId="{55EA9890-B313-460E-AD37-80325832CF83}" dt="2022-12-05T18:22:38.596" v="1" actId="26606"/>
          <ac:spMkLst>
            <pc:docMk/>
            <pc:sldMk cId="2653600348" sldId="258"/>
            <ac:spMk id="8" creationId="{C9A36457-A5F4-4103-A443-02581C09185B}"/>
          </ac:spMkLst>
        </pc:spChg>
        <pc:spChg chg="add">
          <ac:chgData name="Luke Roach" userId="3c173453-1e89-4ab7-a897-c035ad6940d7" providerId="ADAL" clId="{55EA9890-B313-460E-AD37-80325832CF83}" dt="2022-12-05T18:22:38.596" v="1" actId="26606"/>
          <ac:spMkLst>
            <pc:docMk/>
            <pc:sldMk cId="2653600348" sldId="258"/>
            <ac:spMk id="10" creationId="{DC5FB7E8-B636-40FA-BE8D-48145C0F5C57}"/>
          </ac:spMkLst>
        </pc:spChg>
        <pc:spChg chg="add">
          <ac:chgData name="Luke Roach" userId="3c173453-1e89-4ab7-a897-c035ad6940d7" providerId="ADAL" clId="{55EA9890-B313-460E-AD37-80325832CF83}" dt="2022-12-05T18:22:38.596" v="1" actId="26606"/>
          <ac:spMkLst>
            <pc:docMk/>
            <pc:sldMk cId="2653600348" sldId="258"/>
            <ac:spMk id="12" creationId="{142DCE2C-2863-46FA-9BE7-24365A24D9BA}"/>
          </ac:spMkLst>
        </pc:spChg>
      </pc:sldChg>
      <pc:sldChg chg="addSp modSp mod setBg">
        <pc:chgData name="Luke Roach" userId="3c173453-1e89-4ab7-a897-c035ad6940d7" providerId="ADAL" clId="{55EA9890-B313-460E-AD37-80325832CF83}" dt="2022-12-05T18:32:32.630" v="3" actId="26606"/>
        <pc:sldMkLst>
          <pc:docMk/>
          <pc:sldMk cId="2165280128" sldId="259"/>
        </pc:sldMkLst>
        <pc:spChg chg="mod">
          <ac:chgData name="Luke Roach" userId="3c173453-1e89-4ab7-a897-c035ad6940d7" providerId="ADAL" clId="{55EA9890-B313-460E-AD37-80325832CF83}" dt="2022-12-05T18:32:32.630" v="3" actId="26606"/>
          <ac:spMkLst>
            <pc:docMk/>
            <pc:sldMk cId="2165280128" sldId="259"/>
            <ac:spMk id="2" creationId="{C7895B3A-DECC-45BC-E0C7-89AAA5F08FD8}"/>
          </ac:spMkLst>
        </pc:spChg>
        <pc:spChg chg="mod">
          <ac:chgData name="Luke Roach" userId="3c173453-1e89-4ab7-a897-c035ad6940d7" providerId="ADAL" clId="{55EA9890-B313-460E-AD37-80325832CF83}" dt="2022-12-05T18:32:32.630" v="3" actId="26606"/>
          <ac:spMkLst>
            <pc:docMk/>
            <pc:sldMk cId="2165280128" sldId="259"/>
            <ac:spMk id="3" creationId="{8D8AECA9-0D58-B011-5928-A3A359150974}"/>
          </ac:spMkLst>
        </pc:spChg>
        <pc:spChg chg="add">
          <ac:chgData name="Luke Roach" userId="3c173453-1e89-4ab7-a897-c035ad6940d7" providerId="ADAL" clId="{55EA9890-B313-460E-AD37-80325832CF83}" dt="2022-12-05T18:32:32.630" v="3" actId="26606"/>
          <ac:spMkLst>
            <pc:docMk/>
            <pc:sldMk cId="2165280128" sldId="259"/>
            <ac:spMk id="8" creationId="{17718681-A12E-49D6-9925-DD7C68176D61}"/>
          </ac:spMkLst>
        </pc:spChg>
        <pc:spChg chg="add">
          <ac:chgData name="Luke Roach" userId="3c173453-1e89-4ab7-a897-c035ad6940d7" providerId="ADAL" clId="{55EA9890-B313-460E-AD37-80325832CF83}" dt="2022-12-05T18:32:32.630" v="3" actId="26606"/>
          <ac:spMkLst>
            <pc:docMk/>
            <pc:sldMk cId="2165280128" sldId="259"/>
            <ac:spMk id="10" creationId="{FBD77573-9EF2-4C35-8285-A1CF6FBB0EA5}"/>
          </ac:spMkLst>
        </pc:spChg>
      </pc:sldChg>
      <pc:sldChg chg="addSp modSp mod setBg">
        <pc:chgData name="Luke Roach" userId="3c173453-1e89-4ab7-a897-c035ad6940d7" providerId="ADAL" clId="{55EA9890-B313-460E-AD37-80325832CF83}" dt="2022-12-05T18:33:49.096" v="32" actId="403"/>
        <pc:sldMkLst>
          <pc:docMk/>
          <pc:sldMk cId="1697422413" sldId="260"/>
        </pc:sldMkLst>
        <pc:spChg chg="mod">
          <ac:chgData name="Luke Roach" userId="3c173453-1e89-4ab7-a897-c035ad6940d7" providerId="ADAL" clId="{55EA9890-B313-460E-AD37-80325832CF83}" dt="2022-12-05T18:33:04.474" v="5" actId="26606"/>
          <ac:spMkLst>
            <pc:docMk/>
            <pc:sldMk cId="1697422413" sldId="260"/>
            <ac:spMk id="2" creationId="{D571FBD3-C104-14DA-78D7-E40B7E3941D7}"/>
          </ac:spMkLst>
        </pc:spChg>
        <pc:spChg chg="mod">
          <ac:chgData name="Luke Roach" userId="3c173453-1e89-4ab7-a897-c035ad6940d7" providerId="ADAL" clId="{55EA9890-B313-460E-AD37-80325832CF83}" dt="2022-12-05T18:33:49.096" v="32" actId="403"/>
          <ac:spMkLst>
            <pc:docMk/>
            <pc:sldMk cId="1697422413" sldId="260"/>
            <ac:spMk id="3" creationId="{43DAF239-C70F-73DB-5A8C-8B9CD7F22770}"/>
          </ac:spMkLst>
        </pc:spChg>
        <pc:spChg chg="add">
          <ac:chgData name="Luke Roach" userId="3c173453-1e89-4ab7-a897-c035ad6940d7" providerId="ADAL" clId="{55EA9890-B313-460E-AD37-80325832CF83}" dt="2022-12-05T18:33:04.474" v="5" actId="26606"/>
          <ac:spMkLst>
            <pc:docMk/>
            <pc:sldMk cId="1697422413" sldId="260"/>
            <ac:spMk id="1031" creationId="{7FF47CB7-972F-479F-A36D-9E72D26EC8DA}"/>
          </ac:spMkLst>
        </pc:spChg>
        <pc:spChg chg="add">
          <ac:chgData name="Luke Roach" userId="3c173453-1e89-4ab7-a897-c035ad6940d7" providerId="ADAL" clId="{55EA9890-B313-460E-AD37-80325832CF83}" dt="2022-12-05T18:33:04.474" v="5" actId="26606"/>
          <ac:spMkLst>
            <pc:docMk/>
            <pc:sldMk cId="1697422413" sldId="260"/>
            <ac:spMk id="1033" creationId="{0D153B68-5844-490D-8E67-F616D6D721CA}"/>
          </ac:spMkLst>
        </pc:spChg>
        <pc:spChg chg="add">
          <ac:chgData name="Luke Roach" userId="3c173453-1e89-4ab7-a897-c035ad6940d7" providerId="ADAL" clId="{55EA9890-B313-460E-AD37-80325832CF83}" dt="2022-12-05T18:33:04.474" v="5" actId="26606"/>
          <ac:spMkLst>
            <pc:docMk/>
            <pc:sldMk cId="1697422413" sldId="260"/>
            <ac:spMk id="1035" creationId="{9A0D773F-7A7D-4DBB-9DEA-86BB8B8F4BC8}"/>
          </ac:spMkLst>
        </pc:spChg>
        <pc:picChg chg="add mod">
          <ac:chgData name="Luke Roach" userId="3c173453-1e89-4ab7-a897-c035ad6940d7" providerId="ADAL" clId="{55EA9890-B313-460E-AD37-80325832CF83}" dt="2022-12-05T18:33:34.815" v="24" actId="1076"/>
          <ac:picMkLst>
            <pc:docMk/>
            <pc:sldMk cId="1697422413" sldId="260"/>
            <ac:picMk id="1026" creationId="{E30EE7E1-F06F-F953-D274-A4288365CDC6}"/>
          </ac:picMkLst>
        </pc:picChg>
      </pc:sldChg>
      <pc:sldChg chg="addSp modSp mod setBg">
        <pc:chgData name="Luke Roach" userId="3c173453-1e89-4ab7-a897-c035ad6940d7" providerId="ADAL" clId="{55EA9890-B313-460E-AD37-80325832CF83}" dt="2022-12-05T18:33:57.552" v="33" actId="26606"/>
        <pc:sldMkLst>
          <pc:docMk/>
          <pc:sldMk cId="2843084503" sldId="261"/>
        </pc:sldMkLst>
        <pc:spChg chg="mod">
          <ac:chgData name="Luke Roach" userId="3c173453-1e89-4ab7-a897-c035ad6940d7" providerId="ADAL" clId="{55EA9890-B313-460E-AD37-80325832CF83}" dt="2022-12-05T18:33:57.552" v="33" actId="26606"/>
          <ac:spMkLst>
            <pc:docMk/>
            <pc:sldMk cId="2843084503" sldId="261"/>
            <ac:spMk id="2" creationId="{ED11F8D5-1BD8-0F74-21C7-1AA632822B91}"/>
          </ac:spMkLst>
        </pc:spChg>
        <pc:spChg chg="mod">
          <ac:chgData name="Luke Roach" userId="3c173453-1e89-4ab7-a897-c035ad6940d7" providerId="ADAL" clId="{55EA9890-B313-460E-AD37-80325832CF83}" dt="2022-12-05T18:33:57.552" v="33" actId="26606"/>
          <ac:spMkLst>
            <pc:docMk/>
            <pc:sldMk cId="2843084503" sldId="261"/>
            <ac:spMk id="3" creationId="{03B76C38-C42C-5CCD-FDD0-05A886C46224}"/>
          </ac:spMkLst>
        </pc:spChg>
        <pc:spChg chg="add">
          <ac:chgData name="Luke Roach" userId="3c173453-1e89-4ab7-a897-c035ad6940d7" providerId="ADAL" clId="{55EA9890-B313-460E-AD37-80325832CF83}" dt="2022-12-05T18:33:57.552" v="33" actId="26606"/>
          <ac:spMkLst>
            <pc:docMk/>
            <pc:sldMk cId="2843084503" sldId="261"/>
            <ac:spMk id="8" creationId="{6128F3BD-7564-4310-B528-888E64F87576}"/>
          </ac:spMkLst>
        </pc:spChg>
        <pc:spChg chg="add">
          <ac:chgData name="Luke Roach" userId="3c173453-1e89-4ab7-a897-c035ad6940d7" providerId="ADAL" clId="{55EA9890-B313-460E-AD37-80325832CF83}" dt="2022-12-05T18:33:57.552" v="33" actId="26606"/>
          <ac:spMkLst>
            <pc:docMk/>
            <pc:sldMk cId="2843084503" sldId="261"/>
            <ac:spMk id="10" creationId="{82AA3C4E-019E-440F-87AB-67EFA9BE6C81}"/>
          </ac:spMkLst>
        </pc:spChg>
      </pc:sldChg>
      <pc:sldChg chg="addSp modSp mod setBg">
        <pc:chgData name="Luke Roach" userId="3c173453-1e89-4ab7-a897-c035ad6940d7" providerId="ADAL" clId="{55EA9890-B313-460E-AD37-80325832CF83}" dt="2022-12-05T18:34:22.345" v="49" actId="27636"/>
        <pc:sldMkLst>
          <pc:docMk/>
          <pc:sldMk cId="2694160486" sldId="262"/>
        </pc:sldMkLst>
        <pc:spChg chg="mod">
          <ac:chgData name="Luke Roach" userId="3c173453-1e89-4ab7-a897-c035ad6940d7" providerId="ADAL" clId="{55EA9890-B313-460E-AD37-80325832CF83}" dt="2022-12-05T18:34:03.570" v="34" actId="26606"/>
          <ac:spMkLst>
            <pc:docMk/>
            <pc:sldMk cId="2694160486" sldId="262"/>
            <ac:spMk id="2" creationId="{83A19B85-EB07-D08E-4B98-ADF2DFFA0143}"/>
          </ac:spMkLst>
        </pc:spChg>
        <pc:spChg chg="mod">
          <ac:chgData name="Luke Roach" userId="3c173453-1e89-4ab7-a897-c035ad6940d7" providerId="ADAL" clId="{55EA9890-B313-460E-AD37-80325832CF83}" dt="2022-12-05T18:34:22.345" v="49" actId="27636"/>
          <ac:spMkLst>
            <pc:docMk/>
            <pc:sldMk cId="2694160486" sldId="262"/>
            <ac:spMk id="3" creationId="{D85FACC1-3050-2939-B054-BFEDB4DB0BCF}"/>
          </ac:spMkLst>
        </pc:spChg>
        <pc:spChg chg="add">
          <ac:chgData name="Luke Roach" userId="3c173453-1e89-4ab7-a897-c035ad6940d7" providerId="ADAL" clId="{55EA9890-B313-460E-AD37-80325832CF83}" dt="2022-12-05T18:34:03.570" v="34" actId="26606"/>
          <ac:spMkLst>
            <pc:docMk/>
            <pc:sldMk cId="2694160486" sldId="262"/>
            <ac:spMk id="8" creationId="{6128F3BD-7564-4310-B528-888E64F87576}"/>
          </ac:spMkLst>
        </pc:spChg>
        <pc:spChg chg="add">
          <ac:chgData name="Luke Roach" userId="3c173453-1e89-4ab7-a897-c035ad6940d7" providerId="ADAL" clId="{55EA9890-B313-460E-AD37-80325832CF83}" dt="2022-12-05T18:34:03.570" v="34" actId="26606"/>
          <ac:spMkLst>
            <pc:docMk/>
            <pc:sldMk cId="2694160486" sldId="262"/>
            <ac:spMk id="10" creationId="{82AA3C4E-019E-440F-87AB-67EFA9BE6C81}"/>
          </ac:spMkLst>
        </pc:spChg>
      </pc:sldChg>
      <pc:sldChg chg="addSp modSp mod setBg">
        <pc:chgData name="Luke Roach" userId="3c173453-1e89-4ab7-a897-c035ad6940d7" providerId="ADAL" clId="{55EA9890-B313-460E-AD37-80325832CF83}" dt="2022-12-05T18:34:50.722" v="65" actId="27636"/>
        <pc:sldMkLst>
          <pc:docMk/>
          <pc:sldMk cId="435252436" sldId="263"/>
        </pc:sldMkLst>
        <pc:spChg chg="mod">
          <ac:chgData name="Luke Roach" userId="3c173453-1e89-4ab7-a897-c035ad6940d7" providerId="ADAL" clId="{55EA9890-B313-460E-AD37-80325832CF83}" dt="2022-12-05T18:34:32.580" v="50" actId="26606"/>
          <ac:spMkLst>
            <pc:docMk/>
            <pc:sldMk cId="435252436" sldId="263"/>
            <ac:spMk id="2" creationId="{2A0ACE90-685B-0C8A-CDDD-24FEEE6DE4DC}"/>
          </ac:spMkLst>
        </pc:spChg>
        <pc:spChg chg="mod">
          <ac:chgData name="Luke Roach" userId="3c173453-1e89-4ab7-a897-c035ad6940d7" providerId="ADAL" clId="{55EA9890-B313-460E-AD37-80325832CF83}" dt="2022-12-05T18:34:50.722" v="65" actId="27636"/>
          <ac:spMkLst>
            <pc:docMk/>
            <pc:sldMk cId="435252436" sldId="263"/>
            <ac:spMk id="3" creationId="{1F1FEA04-414C-88B9-B499-28DA389FC795}"/>
          </ac:spMkLst>
        </pc:spChg>
        <pc:spChg chg="add">
          <ac:chgData name="Luke Roach" userId="3c173453-1e89-4ab7-a897-c035ad6940d7" providerId="ADAL" clId="{55EA9890-B313-460E-AD37-80325832CF83}" dt="2022-12-05T18:34:32.580" v="50" actId="26606"/>
          <ac:spMkLst>
            <pc:docMk/>
            <pc:sldMk cId="435252436" sldId="263"/>
            <ac:spMk id="8" creationId="{6128F3BD-7564-4310-B528-888E64F87576}"/>
          </ac:spMkLst>
        </pc:spChg>
        <pc:spChg chg="add">
          <ac:chgData name="Luke Roach" userId="3c173453-1e89-4ab7-a897-c035ad6940d7" providerId="ADAL" clId="{55EA9890-B313-460E-AD37-80325832CF83}" dt="2022-12-05T18:34:32.580" v="50" actId="26606"/>
          <ac:spMkLst>
            <pc:docMk/>
            <pc:sldMk cId="435252436" sldId="263"/>
            <ac:spMk id="10" creationId="{82AA3C4E-019E-440F-87AB-67EFA9BE6C81}"/>
          </ac:spMkLst>
        </pc:spChg>
      </pc:sldChg>
      <pc:sldChg chg="addSp modSp mod setBg">
        <pc:chgData name="Luke Roach" userId="3c173453-1e89-4ab7-a897-c035ad6940d7" providerId="ADAL" clId="{55EA9890-B313-460E-AD37-80325832CF83}" dt="2022-12-05T18:35:32.688" v="93" actId="403"/>
        <pc:sldMkLst>
          <pc:docMk/>
          <pc:sldMk cId="839488959" sldId="265"/>
        </pc:sldMkLst>
        <pc:spChg chg="mod">
          <ac:chgData name="Luke Roach" userId="3c173453-1e89-4ab7-a897-c035ad6940d7" providerId="ADAL" clId="{55EA9890-B313-460E-AD37-80325832CF83}" dt="2022-12-05T18:34:59.971" v="66" actId="26606"/>
          <ac:spMkLst>
            <pc:docMk/>
            <pc:sldMk cId="839488959" sldId="265"/>
            <ac:spMk id="2" creationId="{07775CDE-F300-B412-91B2-120E1019FFCF}"/>
          </ac:spMkLst>
        </pc:spChg>
        <pc:spChg chg="mod">
          <ac:chgData name="Luke Roach" userId="3c173453-1e89-4ab7-a897-c035ad6940d7" providerId="ADAL" clId="{55EA9890-B313-460E-AD37-80325832CF83}" dt="2022-12-05T18:35:32.688" v="93" actId="403"/>
          <ac:spMkLst>
            <pc:docMk/>
            <pc:sldMk cId="839488959" sldId="265"/>
            <ac:spMk id="3" creationId="{3683E601-0637-DA28-2119-236E28DA0DC0}"/>
          </ac:spMkLst>
        </pc:spChg>
        <pc:spChg chg="add">
          <ac:chgData name="Luke Roach" userId="3c173453-1e89-4ab7-a897-c035ad6940d7" providerId="ADAL" clId="{55EA9890-B313-460E-AD37-80325832CF83}" dt="2022-12-05T18:34:59.971" v="66" actId="26606"/>
          <ac:spMkLst>
            <pc:docMk/>
            <pc:sldMk cId="839488959" sldId="265"/>
            <ac:spMk id="8" creationId="{6128F3BD-7564-4310-B528-888E64F87576}"/>
          </ac:spMkLst>
        </pc:spChg>
        <pc:spChg chg="add">
          <ac:chgData name="Luke Roach" userId="3c173453-1e89-4ab7-a897-c035ad6940d7" providerId="ADAL" clId="{55EA9890-B313-460E-AD37-80325832CF83}" dt="2022-12-05T18:34:59.971" v="66" actId="26606"/>
          <ac:spMkLst>
            <pc:docMk/>
            <pc:sldMk cId="839488959" sldId="265"/>
            <ac:spMk id="10" creationId="{82AA3C4E-019E-440F-87AB-67EFA9BE6C81}"/>
          </ac:spMkLst>
        </pc:spChg>
      </pc:sldChg>
      <pc:sldChg chg="addSp modSp mod setBg">
        <pc:chgData name="Luke Roach" userId="3c173453-1e89-4ab7-a897-c035ad6940d7" providerId="ADAL" clId="{55EA9890-B313-460E-AD37-80325832CF83}" dt="2022-12-05T18:35:53.236" v="104" actId="403"/>
        <pc:sldMkLst>
          <pc:docMk/>
          <pc:sldMk cId="3231247419" sldId="267"/>
        </pc:sldMkLst>
        <pc:spChg chg="mod">
          <ac:chgData name="Luke Roach" userId="3c173453-1e89-4ab7-a897-c035ad6940d7" providerId="ADAL" clId="{55EA9890-B313-460E-AD37-80325832CF83}" dt="2022-12-05T18:35:40.730" v="94" actId="26606"/>
          <ac:spMkLst>
            <pc:docMk/>
            <pc:sldMk cId="3231247419" sldId="267"/>
            <ac:spMk id="2" creationId="{91714801-90F7-A157-C397-123176083FD5}"/>
          </ac:spMkLst>
        </pc:spChg>
        <pc:spChg chg="mod">
          <ac:chgData name="Luke Roach" userId="3c173453-1e89-4ab7-a897-c035ad6940d7" providerId="ADAL" clId="{55EA9890-B313-460E-AD37-80325832CF83}" dt="2022-12-05T18:35:53.236" v="104" actId="403"/>
          <ac:spMkLst>
            <pc:docMk/>
            <pc:sldMk cId="3231247419" sldId="267"/>
            <ac:spMk id="3" creationId="{0B073969-B712-D627-B760-DCB1225BC7D1}"/>
          </ac:spMkLst>
        </pc:spChg>
        <pc:spChg chg="add">
          <ac:chgData name="Luke Roach" userId="3c173453-1e89-4ab7-a897-c035ad6940d7" providerId="ADAL" clId="{55EA9890-B313-460E-AD37-80325832CF83}" dt="2022-12-05T18:35:40.730" v="94" actId="26606"/>
          <ac:spMkLst>
            <pc:docMk/>
            <pc:sldMk cId="3231247419" sldId="267"/>
            <ac:spMk id="8" creationId="{6128F3BD-7564-4310-B528-888E64F87576}"/>
          </ac:spMkLst>
        </pc:spChg>
        <pc:spChg chg="add">
          <ac:chgData name="Luke Roach" userId="3c173453-1e89-4ab7-a897-c035ad6940d7" providerId="ADAL" clId="{55EA9890-B313-460E-AD37-80325832CF83}" dt="2022-12-05T18:35:40.730" v="94" actId="26606"/>
          <ac:spMkLst>
            <pc:docMk/>
            <pc:sldMk cId="3231247419" sldId="267"/>
            <ac:spMk id="10" creationId="{82AA3C4E-019E-440F-87AB-67EFA9BE6C81}"/>
          </ac:spMkLst>
        </pc:spChg>
      </pc:sldChg>
      <pc:sldChg chg="addSp modSp mod setBg">
        <pc:chgData name="Luke Roach" userId="3c173453-1e89-4ab7-a897-c035ad6940d7" providerId="ADAL" clId="{55EA9890-B313-460E-AD37-80325832CF83}" dt="2022-12-05T18:36:15.714" v="112" actId="403"/>
        <pc:sldMkLst>
          <pc:docMk/>
          <pc:sldMk cId="324924048" sldId="271"/>
        </pc:sldMkLst>
        <pc:spChg chg="mod">
          <ac:chgData name="Luke Roach" userId="3c173453-1e89-4ab7-a897-c035ad6940d7" providerId="ADAL" clId="{55EA9890-B313-460E-AD37-80325832CF83}" dt="2022-12-05T18:36:05.617" v="105" actId="26606"/>
          <ac:spMkLst>
            <pc:docMk/>
            <pc:sldMk cId="324924048" sldId="271"/>
            <ac:spMk id="2" creationId="{A88B8D75-6F0F-E59D-ACB6-2E5F45422FAC}"/>
          </ac:spMkLst>
        </pc:spChg>
        <pc:spChg chg="mod">
          <ac:chgData name="Luke Roach" userId="3c173453-1e89-4ab7-a897-c035ad6940d7" providerId="ADAL" clId="{55EA9890-B313-460E-AD37-80325832CF83}" dt="2022-12-05T18:36:15.714" v="112" actId="403"/>
          <ac:spMkLst>
            <pc:docMk/>
            <pc:sldMk cId="324924048" sldId="271"/>
            <ac:spMk id="3" creationId="{87080BED-F06C-A5F4-31AA-AE9A480C0815}"/>
          </ac:spMkLst>
        </pc:spChg>
        <pc:spChg chg="add">
          <ac:chgData name="Luke Roach" userId="3c173453-1e89-4ab7-a897-c035ad6940d7" providerId="ADAL" clId="{55EA9890-B313-460E-AD37-80325832CF83}" dt="2022-12-05T18:36:05.617" v="105" actId="26606"/>
          <ac:spMkLst>
            <pc:docMk/>
            <pc:sldMk cId="324924048" sldId="271"/>
            <ac:spMk id="8" creationId="{6128F3BD-7564-4310-B528-888E64F87576}"/>
          </ac:spMkLst>
        </pc:spChg>
        <pc:spChg chg="add">
          <ac:chgData name="Luke Roach" userId="3c173453-1e89-4ab7-a897-c035ad6940d7" providerId="ADAL" clId="{55EA9890-B313-460E-AD37-80325832CF83}" dt="2022-12-05T18:36:05.617" v="105" actId="26606"/>
          <ac:spMkLst>
            <pc:docMk/>
            <pc:sldMk cId="324924048" sldId="271"/>
            <ac:spMk id="10" creationId="{82AA3C4E-019E-440F-87AB-67EFA9BE6C81}"/>
          </ac:spMkLst>
        </pc:spChg>
      </pc:sldChg>
      <pc:sldChg chg="addSp modSp mod setBg">
        <pc:chgData name="Luke Roach" userId="3c173453-1e89-4ab7-a897-c035ad6940d7" providerId="ADAL" clId="{55EA9890-B313-460E-AD37-80325832CF83}" dt="2022-12-05T18:36:25.975" v="116" actId="27636"/>
        <pc:sldMkLst>
          <pc:docMk/>
          <pc:sldMk cId="2806519250" sldId="272"/>
        </pc:sldMkLst>
        <pc:spChg chg="mod">
          <ac:chgData name="Luke Roach" userId="3c173453-1e89-4ab7-a897-c035ad6940d7" providerId="ADAL" clId="{55EA9890-B313-460E-AD37-80325832CF83}" dt="2022-12-05T18:36:22.360" v="113" actId="26606"/>
          <ac:spMkLst>
            <pc:docMk/>
            <pc:sldMk cId="2806519250" sldId="272"/>
            <ac:spMk id="2" creationId="{0E9FAE50-863A-1579-A5DB-0344872826AD}"/>
          </ac:spMkLst>
        </pc:spChg>
        <pc:spChg chg="mod">
          <ac:chgData name="Luke Roach" userId="3c173453-1e89-4ab7-a897-c035ad6940d7" providerId="ADAL" clId="{55EA9890-B313-460E-AD37-80325832CF83}" dt="2022-12-05T18:36:25.975" v="116" actId="27636"/>
          <ac:spMkLst>
            <pc:docMk/>
            <pc:sldMk cId="2806519250" sldId="272"/>
            <ac:spMk id="3" creationId="{67E0901F-ED01-9C75-EE42-BF7EE8EC4CFE}"/>
          </ac:spMkLst>
        </pc:spChg>
        <pc:spChg chg="add">
          <ac:chgData name="Luke Roach" userId="3c173453-1e89-4ab7-a897-c035ad6940d7" providerId="ADAL" clId="{55EA9890-B313-460E-AD37-80325832CF83}" dt="2022-12-05T18:36:22.360" v="113" actId="26606"/>
          <ac:spMkLst>
            <pc:docMk/>
            <pc:sldMk cId="2806519250" sldId="272"/>
            <ac:spMk id="8" creationId="{6128F3BD-7564-4310-B528-888E64F87576}"/>
          </ac:spMkLst>
        </pc:spChg>
        <pc:spChg chg="add">
          <ac:chgData name="Luke Roach" userId="3c173453-1e89-4ab7-a897-c035ad6940d7" providerId="ADAL" clId="{55EA9890-B313-460E-AD37-80325832CF83}" dt="2022-12-05T18:36:22.360" v="113" actId="26606"/>
          <ac:spMkLst>
            <pc:docMk/>
            <pc:sldMk cId="2806519250" sldId="272"/>
            <ac:spMk id="10" creationId="{82AA3C4E-019E-440F-87AB-67EFA9BE6C81}"/>
          </ac:spMkLst>
        </pc:spChg>
      </pc:sldChg>
      <pc:sldChg chg="addSp modSp mod setBg">
        <pc:chgData name="Luke Roach" userId="3c173453-1e89-4ab7-a897-c035ad6940d7" providerId="ADAL" clId="{55EA9890-B313-460E-AD37-80325832CF83}" dt="2022-12-05T18:36:33.286" v="117" actId="26606"/>
        <pc:sldMkLst>
          <pc:docMk/>
          <pc:sldMk cId="3565536719" sldId="273"/>
        </pc:sldMkLst>
        <pc:spChg chg="mod">
          <ac:chgData name="Luke Roach" userId="3c173453-1e89-4ab7-a897-c035ad6940d7" providerId="ADAL" clId="{55EA9890-B313-460E-AD37-80325832CF83}" dt="2022-12-05T18:36:33.286" v="117" actId="26606"/>
          <ac:spMkLst>
            <pc:docMk/>
            <pc:sldMk cId="3565536719" sldId="273"/>
            <ac:spMk id="2" creationId="{93B0014C-2DE6-794A-15EE-86189F6630D3}"/>
          </ac:spMkLst>
        </pc:spChg>
        <pc:spChg chg="mod">
          <ac:chgData name="Luke Roach" userId="3c173453-1e89-4ab7-a897-c035ad6940d7" providerId="ADAL" clId="{55EA9890-B313-460E-AD37-80325832CF83}" dt="2022-12-05T18:36:33.286" v="117" actId="26606"/>
          <ac:spMkLst>
            <pc:docMk/>
            <pc:sldMk cId="3565536719" sldId="273"/>
            <ac:spMk id="3" creationId="{79DCA9C2-EBC9-7C4E-DB33-79E7BC34A61D}"/>
          </ac:spMkLst>
        </pc:spChg>
        <pc:spChg chg="add">
          <ac:chgData name="Luke Roach" userId="3c173453-1e89-4ab7-a897-c035ad6940d7" providerId="ADAL" clId="{55EA9890-B313-460E-AD37-80325832CF83}" dt="2022-12-05T18:36:33.286" v="117" actId="26606"/>
          <ac:spMkLst>
            <pc:docMk/>
            <pc:sldMk cId="3565536719" sldId="273"/>
            <ac:spMk id="8" creationId="{100EDD19-6802-4EC3-95CE-CFFAB042CFD6}"/>
          </ac:spMkLst>
        </pc:spChg>
        <pc:spChg chg="add">
          <ac:chgData name="Luke Roach" userId="3c173453-1e89-4ab7-a897-c035ad6940d7" providerId="ADAL" clId="{55EA9890-B313-460E-AD37-80325832CF83}" dt="2022-12-05T18:36:33.286" v="117" actId="26606"/>
          <ac:spMkLst>
            <pc:docMk/>
            <pc:sldMk cId="3565536719" sldId="273"/>
            <ac:spMk id="10" creationId="{DB17E863-922E-4C26-BD64-E8FD41D28661}"/>
          </ac:spMkLst>
        </pc:spChg>
      </pc:sldChg>
      <pc:sldChg chg="addSp modSp mod setBg">
        <pc:chgData name="Luke Roach" userId="3c173453-1e89-4ab7-a897-c035ad6940d7" providerId="ADAL" clId="{55EA9890-B313-460E-AD37-80325832CF83}" dt="2022-12-05T18:36:40.839" v="118" actId="26606"/>
        <pc:sldMkLst>
          <pc:docMk/>
          <pc:sldMk cId="3214886083" sldId="275"/>
        </pc:sldMkLst>
        <pc:spChg chg="mod">
          <ac:chgData name="Luke Roach" userId="3c173453-1e89-4ab7-a897-c035ad6940d7" providerId="ADAL" clId="{55EA9890-B313-460E-AD37-80325832CF83}" dt="2022-12-05T18:36:40.839" v="118" actId="26606"/>
          <ac:spMkLst>
            <pc:docMk/>
            <pc:sldMk cId="3214886083" sldId="275"/>
            <ac:spMk id="2" creationId="{3E1717A4-840D-371A-6862-6B38892C9F2A}"/>
          </ac:spMkLst>
        </pc:spChg>
        <pc:spChg chg="mod">
          <ac:chgData name="Luke Roach" userId="3c173453-1e89-4ab7-a897-c035ad6940d7" providerId="ADAL" clId="{55EA9890-B313-460E-AD37-80325832CF83}" dt="2022-12-05T18:36:40.839" v="118" actId="26606"/>
          <ac:spMkLst>
            <pc:docMk/>
            <pc:sldMk cId="3214886083" sldId="275"/>
            <ac:spMk id="3" creationId="{A528103B-25FA-7F35-82EB-7E9C261FCE28}"/>
          </ac:spMkLst>
        </pc:spChg>
        <pc:spChg chg="add">
          <ac:chgData name="Luke Roach" userId="3c173453-1e89-4ab7-a897-c035ad6940d7" providerId="ADAL" clId="{55EA9890-B313-460E-AD37-80325832CF83}" dt="2022-12-05T18:36:40.839" v="118" actId="26606"/>
          <ac:spMkLst>
            <pc:docMk/>
            <pc:sldMk cId="3214886083" sldId="275"/>
            <ac:spMk id="8" creationId="{100EDD19-6802-4EC3-95CE-CFFAB042CFD6}"/>
          </ac:spMkLst>
        </pc:spChg>
        <pc:spChg chg="add">
          <ac:chgData name="Luke Roach" userId="3c173453-1e89-4ab7-a897-c035ad6940d7" providerId="ADAL" clId="{55EA9890-B313-460E-AD37-80325832CF83}" dt="2022-12-05T18:36:40.839" v="118" actId="26606"/>
          <ac:spMkLst>
            <pc:docMk/>
            <pc:sldMk cId="3214886083" sldId="275"/>
            <ac:spMk id="10" creationId="{DB17E863-922E-4C26-BD64-E8FD41D28661}"/>
          </ac:spMkLst>
        </pc:spChg>
      </pc:sldChg>
      <pc:sldChg chg="addSp modSp mod setBg">
        <pc:chgData name="Luke Roach" userId="3c173453-1e89-4ab7-a897-c035ad6940d7" providerId="ADAL" clId="{55EA9890-B313-460E-AD37-80325832CF83}" dt="2022-12-05T18:37:07.322" v="131" actId="403"/>
        <pc:sldMkLst>
          <pc:docMk/>
          <pc:sldMk cId="3233813093" sldId="277"/>
        </pc:sldMkLst>
        <pc:spChg chg="mod">
          <ac:chgData name="Luke Roach" userId="3c173453-1e89-4ab7-a897-c035ad6940d7" providerId="ADAL" clId="{55EA9890-B313-460E-AD37-80325832CF83}" dt="2022-12-05T18:36:47.274" v="119" actId="26606"/>
          <ac:spMkLst>
            <pc:docMk/>
            <pc:sldMk cId="3233813093" sldId="277"/>
            <ac:spMk id="2" creationId="{8E7458DE-64A1-4E29-5974-D148FA28CC28}"/>
          </ac:spMkLst>
        </pc:spChg>
        <pc:spChg chg="mod">
          <ac:chgData name="Luke Roach" userId="3c173453-1e89-4ab7-a897-c035ad6940d7" providerId="ADAL" clId="{55EA9890-B313-460E-AD37-80325832CF83}" dt="2022-12-05T18:37:07.322" v="131" actId="403"/>
          <ac:spMkLst>
            <pc:docMk/>
            <pc:sldMk cId="3233813093" sldId="277"/>
            <ac:spMk id="3" creationId="{52929063-881C-6B51-1C6D-DF3E2DFF70F0}"/>
          </ac:spMkLst>
        </pc:spChg>
        <pc:spChg chg="add">
          <ac:chgData name="Luke Roach" userId="3c173453-1e89-4ab7-a897-c035ad6940d7" providerId="ADAL" clId="{55EA9890-B313-460E-AD37-80325832CF83}" dt="2022-12-05T18:36:47.274" v="119" actId="26606"/>
          <ac:spMkLst>
            <pc:docMk/>
            <pc:sldMk cId="3233813093" sldId="277"/>
            <ac:spMk id="8" creationId="{6128F3BD-7564-4310-B528-888E64F87576}"/>
          </ac:spMkLst>
        </pc:spChg>
        <pc:spChg chg="add">
          <ac:chgData name="Luke Roach" userId="3c173453-1e89-4ab7-a897-c035ad6940d7" providerId="ADAL" clId="{55EA9890-B313-460E-AD37-80325832CF83}" dt="2022-12-05T18:36:47.274" v="119" actId="26606"/>
          <ac:spMkLst>
            <pc:docMk/>
            <pc:sldMk cId="3233813093" sldId="277"/>
            <ac:spMk id="10" creationId="{82AA3C4E-019E-440F-87AB-67EFA9BE6C81}"/>
          </ac:spMkLst>
        </pc:spChg>
      </pc:sldChg>
      <pc:sldChg chg="addSp modSp mod setBg">
        <pc:chgData name="Luke Roach" userId="3c173453-1e89-4ab7-a897-c035ad6940d7" providerId="ADAL" clId="{55EA9890-B313-460E-AD37-80325832CF83}" dt="2022-12-05T18:37:24.835" v="140" actId="403"/>
        <pc:sldMkLst>
          <pc:docMk/>
          <pc:sldMk cId="842605711" sldId="278"/>
        </pc:sldMkLst>
        <pc:spChg chg="mod">
          <ac:chgData name="Luke Roach" userId="3c173453-1e89-4ab7-a897-c035ad6940d7" providerId="ADAL" clId="{55EA9890-B313-460E-AD37-80325832CF83}" dt="2022-12-05T18:37:13.045" v="132" actId="26606"/>
          <ac:spMkLst>
            <pc:docMk/>
            <pc:sldMk cId="842605711" sldId="278"/>
            <ac:spMk id="2" creationId="{6439BC1A-FE55-D252-65C5-3EAE7C234728}"/>
          </ac:spMkLst>
        </pc:spChg>
        <pc:spChg chg="mod">
          <ac:chgData name="Luke Roach" userId="3c173453-1e89-4ab7-a897-c035ad6940d7" providerId="ADAL" clId="{55EA9890-B313-460E-AD37-80325832CF83}" dt="2022-12-05T18:37:24.835" v="140" actId="403"/>
          <ac:spMkLst>
            <pc:docMk/>
            <pc:sldMk cId="842605711" sldId="278"/>
            <ac:spMk id="3" creationId="{D78E588D-702D-818F-7770-E582D730F110}"/>
          </ac:spMkLst>
        </pc:spChg>
        <pc:spChg chg="add">
          <ac:chgData name="Luke Roach" userId="3c173453-1e89-4ab7-a897-c035ad6940d7" providerId="ADAL" clId="{55EA9890-B313-460E-AD37-80325832CF83}" dt="2022-12-05T18:37:13.045" v="132" actId="26606"/>
          <ac:spMkLst>
            <pc:docMk/>
            <pc:sldMk cId="842605711" sldId="278"/>
            <ac:spMk id="8" creationId="{6128F3BD-7564-4310-B528-888E64F87576}"/>
          </ac:spMkLst>
        </pc:spChg>
        <pc:spChg chg="add">
          <ac:chgData name="Luke Roach" userId="3c173453-1e89-4ab7-a897-c035ad6940d7" providerId="ADAL" clId="{55EA9890-B313-460E-AD37-80325832CF83}" dt="2022-12-05T18:37:13.045" v="132" actId="26606"/>
          <ac:spMkLst>
            <pc:docMk/>
            <pc:sldMk cId="842605711" sldId="278"/>
            <ac:spMk id="10" creationId="{82AA3C4E-019E-440F-87AB-67EFA9BE6C81}"/>
          </ac:spMkLst>
        </pc:spChg>
      </pc:sldChg>
      <pc:sldChg chg="addSp modSp mod setBg">
        <pc:chgData name="Luke Roach" userId="3c173453-1e89-4ab7-a897-c035ad6940d7" providerId="ADAL" clId="{55EA9890-B313-460E-AD37-80325832CF83}" dt="2022-12-05T18:37:49.983" v="148" actId="27636"/>
        <pc:sldMkLst>
          <pc:docMk/>
          <pc:sldMk cId="749778393" sldId="279"/>
        </pc:sldMkLst>
        <pc:spChg chg="mod">
          <ac:chgData name="Luke Roach" userId="3c173453-1e89-4ab7-a897-c035ad6940d7" providerId="ADAL" clId="{55EA9890-B313-460E-AD37-80325832CF83}" dt="2022-12-05T18:37:33.009" v="141" actId="26606"/>
          <ac:spMkLst>
            <pc:docMk/>
            <pc:sldMk cId="749778393" sldId="279"/>
            <ac:spMk id="2" creationId="{90A902AF-0BCA-E75C-DA3B-F03736E4DAAD}"/>
          </ac:spMkLst>
        </pc:spChg>
        <pc:spChg chg="mod">
          <ac:chgData name="Luke Roach" userId="3c173453-1e89-4ab7-a897-c035ad6940d7" providerId="ADAL" clId="{55EA9890-B313-460E-AD37-80325832CF83}" dt="2022-12-05T18:37:49.983" v="148" actId="27636"/>
          <ac:spMkLst>
            <pc:docMk/>
            <pc:sldMk cId="749778393" sldId="279"/>
            <ac:spMk id="3" creationId="{D6B518D4-C02E-8D82-F9FA-B4797F82C2B6}"/>
          </ac:spMkLst>
        </pc:spChg>
        <pc:spChg chg="add">
          <ac:chgData name="Luke Roach" userId="3c173453-1e89-4ab7-a897-c035ad6940d7" providerId="ADAL" clId="{55EA9890-B313-460E-AD37-80325832CF83}" dt="2022-12-05T18:37:33.009" v="141" actId="26606"/>
          <ac:spMkLst>
            <pc:docMk/>
            <pc:sldMk cId="749778393" sldId="279"/>
            <ac:spMk id="8" creationId="{6128F3BD-7564-4310-B528-888E64F87576}"/>
          </ac:spMkLst>
        </pc:spChg>
        <pc:spChg chg="add">
          <ac:chgData name="Luke Roach" userId="3c173453-1e89-4ab7-a897-c035ad6940d7" providerId="ADAL" clId="{55EA9890-B313-460E-AD37-80325832CF83}" dt="2022-12-05T18:37:33.009" v="141" actId="26606"/>
          <ac:spMkLst>
            <pc:docMk/>
            <pc:sldMk cId="749778393" sldId="279"/>
            <ac:spMk id="10" creationId="{82AA3C4E-019E-440F-87AB-67EFA9BE6C81}"/>
          </ac:spMkLst>
        </pc:spChg>
      </pc:sldChg>
      <pc:sldChg chg="addSp modSp mod setBg">
        <pc:chgData name="Luke Roach" userId="3c173453-1e89-4ab7-a897-c035ad6940d7" providerId="ADAL" clId="{55EA9890-B313-460E-AD37-80325832CF83}" dt="2022-12-05T18:38:09.245" v="157" actId="403"/>
        <pc:sldMkLst>
          <pc:docMk/>
          <pc:sldMk cId="3307475285" sldId="280"/>
        </pc:sldMkLst>
        <pc:spChg chg="mod">
          <ac:chgData name="Luke Roach" userId="3c173453-1e89-4ab7-a897-c035ad6940d7" providerId="ADAL" clId="{55EA9890-B313-460E-AD37-80325832CF83}" dt="2022-12-05T18:37:57.200" v="149" actId="26606"/>
          <ac:spMkLst>
            <pc:docMk/>
            <pc:sldMk cId="3307475285" sldId="280"/>
            <ac:spMk id="2" creationId="{46B3F548-6906-2D78-C30C-09071F76320A}"/>
          </ac:spMkLst>
        </pc:spChg>
        <pc:spChg chg="mod">
          <ac:chgData name="Luke Roach" userId="3c173453-1e89-4ab7-a897-c035ad6940d7" providerId="ADAL" clId="{55EA9890-B313-460E-AD37-80325832CF83}" dt="2022-12-05T18:38:09.245" v="157" actId="403"/>
          <ac:spMkLst>
            <pc:docMk/>
            <pc:sldMk cId="3307475285" sldId="280"/>
            <ac:spMk id="3" creationId="{7B099107-B745-44DF-CF28-7A9AEB390B76}"/>
          </ac:spMkLst>
        </pc:spChg>
        <pc:spChg chg="add">
          <ac:chgData name="Luke Roach" userId="3c173453-1e89-4ab7-a897-c035ad6940d7" providerId="ADAL" clId="{55EA9890-B313-460E-AD37-80325832CF83}" dt="2022-12-05T18:37:57.200" v="149" actId="26606"/>
          <ac:spMkLst>
            <pc:docMk/>
            <pc:sldMk cId="3307475285" sldId="280"/>
            <ac:spMk id="8" creationId="{100EDD19-6802-4EC3-95CE-CFFAB042CFD6}"/>
          </ac:spMkLst>
        </pc:spChg>
        <pc:spChg chg="add">
          <ac:chgData name="Luke Roach" userId="3c173453-1e89-4ab7-a897-c035ad6940d7" providerId="ADAL" clId="{55EA9890-B313-460E-AD37-80325832CF83}" dt="2022-12-05T18:37:57.200" v="149" actId="26606"/>
          <ac:spMkLst>
            <pc:docMk/>
            <pc:sldMk cId="3307475285" sldId="280"/>
            <ac:spMk id="10" creationId="{DB17E863-922E-4C26-BD64-E8FD41D28661}"/>
          </ac:spMkLst>
        </pc:spChg>
      </pc:sldChg>
      <pc:sldChg chg="addSp modSp mod setBg">
        <pc:chgData name="Luke Roach" userId="3c173453-1e89-4ab7-a897-c035ad6940d7" providerId="ADAL" clId="{55EA9890-B313-460E-AD37-80325832CF83}" dt="2022-12-05T18:38:20.185" v="159" actId="403"/>
        <pc:sldMkLst>
          <pc:docMk/>
          <pc:sldMk cId="1211408836" sldId="281"/>
        </pc:sldMkLst>
        <pc:spChg chg="mod">
          <ac:chgData name="Luke Roach" userId="3c173453-1e89-4ab7-a897-c035ad6940d7" providerId="ADAL" clId="{55EA9890-B313-460E-AD37-80325832CF83}" dt="2022-12-05T18:38:14.860" v="158" actId="26606"/>
          <ac:spMkLst>
            <pc:docMk/>
            <pc:sldMk cId="1211408836" sldId="281"/>
            <ac:spMk id="2" creationId="{A5AB6B78-5B66-F565-E8E6-6395DF51079B}"/>
          </ac:spMkLst>
        </pc:spChg>
        <pc:spChg chg="mod">
          <ac:chgData name="Luke Roach" userId="3c173453-1e89-4ab7-a897-c035ad6940d7" providerId="ADAL" clId="{55EA9890-B313-460E-AD37-80325832CF83}" dt="2022-12-05T18:38:20.185" v="159" actId="403"/>
          <ac:spMkLst>
            <pc:docMk/>
            <pc:sldMk cId="1211408836" sldId="281"/>
            <ac:spMk id="3" creationId="{011C9819-E243-E281-4EAA-94AEE0217D1F}"/>
          </ac:spMkLst>
        </pc:spChg>
        <pc:spChg chg="add">
          <ac:chgData name="Luke Roach" userId="3c173453-1e89-4ab7-a897-c035ad6940d7" providerId="ADAL" clId="{55EA9890-B313-460E-AD37-80325832CF83}" dt="2022-12-05T18:38:14.860" v="158" actId="26606"/>
          <ac:spMkLst>
            <pc:docMk/>
            <pc:sldMk cId="1211408836" sldId="281"/>
            <ac:spMk id="8" creationId="{100EDD19-6802-4EC3-95CE-CFFAB042CFD6}"/>
          </ac:spMkLst>
        </pc:spChg>
        <pc:spChg chg="add">
          <ac:chgData name="Luke Roach" userId="3c173453-1e89-4ab7-a897-c035ad6940d7" providerId="ADAL" clId="{55EA9890-B313-460E-AD37-80325832CF83}" dt="2022-12-05T18:38:14.860" v="158" actId="26606"/>
          <ac:spMkLst>
            <pc:docMk/>
            <pc:sldMk cId="1211408836" sldId="281"/>
            <ac:spMk id="10" creationId="{DB17E863-922E-4C26-BD64-E8FD41D28661}"/>
          </ac:spMkLst>
        </pc:spChg>
      </pc:sldChg>
      <pc:sldChg chg="addSp delSp modSp mod setBg">
        <pc:chgData name="Luke Roach" userId="3c173453-1e89-4ab7-a897-c035ad6940d7" providerId="ADAL" clId="{55EA9890-B313-460E-AD37-80325832CF83}" dt="2022-12-05T18:39:18.244" v="189" actId="403"/>
        <pc:sldMkLst>
          <pc:docMk/>
          <pc:sldMk cId="623828225" sldId="283"/>
        </pc:sldMkLst>
        <pc:spChg chg="mod">
          <ac:chgData name="Luke Roach" userId="3c173453-1e89-4ab7-a897-c035ad6940d7" providerId="ADAL" clId="{55EA9890-B313-460E-AD37-80325832CF83}" dt="2022-12-05T18:38:46.962" v="166" actId="26606"/>
          <ac:spMkLst>
            <pc:docMk/>
            <pc:sldMk cId="623828225" sldId="283"/>
            <ac:spMk id="2" creationId="{3B0E4232-B18C-E262-9C59-9F939F987118}"/>
          </ac:spMkLst>
        </pc:spChg>
        <pc:spChg chg="mod">
          <ac:chgData name="Luke Roach" userId="3c173453-1e89-4ab7-a897-c035ad6940d7" providerId="ADAL" clId="{55EA9890-B313-460E-AD37-80325832CF83}" dt="2022-12-05T18:39:18.244" v="189" actId="403"/>
          <ac:spMkLst>
            <pc:docMk/>
            <pc:sldMk cId="623828225" sldId="283"/>
            <ac:spMk id="3" creationId="{DBB2CD1D-9BB6-1B19-E2E6-74B6A0258664}"/>
          </ac:spMkLst>
        </pc:spChg>
        <pc:spChg chg="add del">
          <ac:chgData name="Luke Roach" userId="3c173453-1e89-4ab7-a897-c035ad6940d7" providerId="ADAL" clId="{55EA9890-B313-460E-AD37-80325832CF83}" dt="2022-12-05T18:38:44.582" v="163" actId="26606"/>
          <ac:spMkLst>
            <pc:docMk/>
            <pc:sldMk cId="623828225" sldId="283"/>
            <ac:spMk id="8" creationId="{6128F3BD-7564-4310-B528-888E64F87576}"/>
          </ac:spMkLst>
        </pc:spChg>
        <pc:spChg chg="add del">
          <ac:chgData name="Luke Roach" userId="3c173453-1e89-4ab7-a897-c035ad6940d7" providerId="ADAL" clId="{55EA9890-B313-460E-AD37-80325832CF83}" dt="2022-12-05T18:38:44.582" v="163" actId="26606"/>
          <ac:spMkLst>
            <pc:docMk/>
            <pc:sldMk cId="623828225" sldId="283"/>
            <ac:spMk id="10" creationId="{82AA3C4E-019E-440F-87AB-67EFA9BE6C81}"/>
          </ac:spMkLst>
        </pc:spChg>
        <pc:spChg chg="add del">
          <ac:chgData name="Luke Roach" userId="3c173453-1e89-4ab7-a897-c035ad6940d7" providerId="ADAL" clId="{55EA9890-B313-460E-AD37-80325832CF83}" dt="2022-12-05T18:38:46.485" v="165" actId="26606"/>
          <ac:spMkLst>
            <pc:docMk/>
            <pc:sldMk cId="623828225" sldId="283"/>
            <ac:spMk id="12" creationId="{100EDD19-6802-4EC3-95CE-CFFAB042CFD6}"/>
          </ac:spMkLst>
        </pc:spChg>
        <pc:spChg chg="add del">
          <ac:chgData name="Luke Roach" userId="3c173453-1e89-4ab7-a897-c035ad6940d7" providerId="ADAL" clId="{55EA9890-B313-460E-AD37-80325832CF83}" dt="2022-12-05T18:38:46.485" v="165" actId="26606"/>
          <ac:spMkLst>
            <pc:docMk/>
            <pc:sldMk cId="623828225" sldId="283"/>
            <ac:spMk id="13" creationId="{DB17E863-922E-4C26-BD64-E8FD41D28661}"/>
          </ac:spMkLst>
        </pc:spChg>
        <pc:spChg chg="add">
          <ac:chgData name="Luke Roach" userId="3c173453-1e89-4ab7-a897-c035ad6940d7" providerId="ADAL" clId="{55EA9890-B313-460E-AD37-80325832CF83}" dt="2022-12-05T18:38:46.962" v="166" actId="26606"/>
          <ac:spMkLst>
            <pc:docMk/>
            <pc:sldMk cId="623828225" sldId="283"/>
            <ac:spMk id="15" creationId="{6128F3BD-7564-4310-B528-888E64F87576}"/>
          </ac:spMkLst>
        </pc:spChg>
        <pc:spChg chg="add">
          <ac:chgData name="Luke Roach" userId="3c173453-1e89-4ab7-a897-c035ad6940d7" providerId="ADAL" clId="{55EA9890-B313-460E-AD37-80325832CF83}" dt="2022-12-05T18:38:46.962" v="166" actId="26606"/>
          <ac:spMkLst>
            <pc:docMk/>
            <pc:sldMk cId="623828225" sldId="283"/>
            <ac:spMk id="16" creationId="{82AA3C4E-019E-440F-87AB-67EFA9BE6C81}"/>
          </ac:spMkLst>
        </pc:spChg>
      </pc:sldChg>
      <pc:sldChg chg="addSp modSp mod setBg">
        <pc:chgData name="Luke Roach" userId="3c173453-1e89-4ab7-a897-c035ad6940d7" providerId="ADAL" clId="{55EA9890-B313-460E-AD37-80325832CF83}" dt="2022-12-05T18:38:30.049" v="160" actId="26606"/>
        <pc:sldMkLst>
          <pc:docMk/>
          <pc:sldMk cId="2734991725" sldId="286"/>
        </pc:sldMkLst>
        <pc:spChg chg="mod">
          <ac:chgData name="Luke Roach" userId="3c173453-1e89-4ab7-a897-c035ad6940d7" providerId="ADAL" clId="{55EA9890-B313-460E-AD37-80325832CF83}" dt="2022-12-05T18:38:30.049" v="160" actId="26606"/>
          <ac:spMkLst>
            <pc:docMk/>
            <pc:sldMk cId="2734991725" sldId="286"/>
            <ac:spMk id="2" creationId="{2D5EEE10-8644-EE52-120C-4AFD08C344F9}"/>
          </ac:spMkLst>
        </pc:spChg>
        <pc:spChg chg="mod">
          <ac:chgData name="Luke Roach" userId="3c173453-1e89-4ab7-a897-c035ad6940d7" providerId="ADAL" clId="{55EA9890-B313-460E-AD37-80325832CF83}" dt="2022-12-05T18:38:30.049" v="160" actId="26606"/>
          <ac:spMkLst>
            <pc:docMk/>
            <pc:sldMk cId="2734991725" sldId="286"/>
            <ac:spMk id="3" creationId="{5676DED7-962B-5BF2-065A-F418646A00EF}"/>
          </ac:spMkLst>
        </pc:spChg>
        <pc:spChg chg="add">
          <ac:chgData name="Luke Roach" userId="3c173453-1e89-4ab7-a897-c035ad6940d7" providerId="ADAL" clId="{55EA9890-B313-460E-AD37-80325832CF83}" dt="2022-12-05T18:38:30.049" v="160" actId="26606"/>
          <ac:spMkLst>
            <pc:docMk/>
            <pc:sldMk cId="2734991725" sldId="286"/>
            <ac:spMk id="8" creationId="{100EDD19-6802-4EC3-95CE-CFFAB042CFD6}"/>
          </ac:spMkLst>
        </pc:spChg>
        <pc:spChg chg="add">
          <ac:chgData name="Luke Roach" userId="3c173453-1e89-4ab7-a897-c035ad6940d7" providerId="ADAL" clId="{55EA9890-B313-460E-AD37-80325832CF83}" dt="2022-12-05T18:38:30.049" v="160" actId="26606"/>
          <ac:spMkLst>
            <pc:docMk/>
            <pc:sldMk cId="2734991725" sldId="286"/>
            <ac:spMk id="10" creationId="{DB17E863-922E-4C26-BD64-E8FD41D28661}"/>
          </ac:spMkLst>
        </pc:spChg>
      </pc:sldChg>
      <pc:sldChg chg="addSp modSp mod setBg">
        <pc:chgData name="Luke Roach" userId="3c173453-1e89-4ab7-a897-c035ad6940d7" providerId="ADAL" clId="{55EA9890-B313-460E-AD37-80325832CF83}" dt="2022-12-05T18:38:38.396" v="161" actId="26606"/>
        <pc:sldMkLst>
          <pc:docMk/>
          <pc:sldMk cId="1856756744" sldId="291"/>
        </pc:sldMkLst>
        <pc:spChg chg="mod">
          <ac:chgData name="Luke Roach" userId="3c173453-1e89-4ab7-a897-c035ad6940d7" providerId="ADAL" clId="{55EA9890-B313-460E-AD37-80325832CF83}" dt="2022-12-05T18:38:38.396" v="161" actId="26606"/>
          <ac:spMkLst>
            <pc:docMk/>
            <pc:sldMk cId="1856756744" sldId="291"/>
            <ac:spMk id="2" creationId="{6E334B9E-4296-332F-F49F-7FF5C184A29E}"/>
          </ac:spMkLst>
        </pc:spChg>
        <pc:spChg chg="mod">
          <ac:chgData name="Luke Roach" userId="3c173453-1e89-4ab7-a897-c035ad6940d7" providerId="ADAL" clId="{55EA9890-B313-460E-AD37-80325832CF83}" dt="2022-12-05T18:38:38.396" v="161" actId="26606"/>
          <ac:spMkLst>
            <pc:docMk/>
            <pc:sldMk cId="1856756744" sldId="291"/>
            <ac:spMk id="3" creationId="{138D3A5A-0665-E421-4807-53701432ABE9}"/>
          </ac:spMkLst>
        </pc:spChg>
        <pc:spChg chg="add">
          <ac:chgData name="Luke Roach" userId="3c173453-1e89-4ab7-a897-c035ad6940d7" providerId="ADAL" clId="{55EA9890-B313-460E-AD37-80325832CF83}" dt="2022-12-05T18:38:38.396" v="161" actId="26606"/>
          <ac:spMkLst>
            <pc:docMk/>
            <pc:sldMk cId="1856756744" sldId="291"/>
            <ac:spMk id="8" creationId="{6128F3BD-7564-4310-B528-888E64F87576}"/>
          </ac:spMkLst>
        </pc:spChg>
        <pc:spChg chg="add">
          <ac:chgData name="Luke Roach" userId="3c173453-1e89-4ab7-a897-c035ad6940d7" providerId="ADAL" clId="{55EA9890-B313-460E-AD37-80325832CF83}" dt="2022-12-05T18:38:38.396" v="161" actId="26606"/>
          <ac:spMkLst>
            <pc:docMk/>
            <pc:sldMk cId="1856756744" sldId="291"/>
            <ac:spMk id="10" creationId="{82AA3C4E-019E-440F-87AB-67EFA9BE6C81}"/>
          </ac:spMkLst>
        </pc:spChg>
      </pc:sldChg>
      <pc:sldChg chg="addSp modSp new mod setBg">
        <pc:chgData name="Luke Roach" userId="3c173453-1e89-4ab7-a897-c035ad6940d7" providerId="ADAL" clId="{55EA9890-B313-460E-AD37-80325832CF83}" dt="2022-12-05T18:39:47.611" v="271" actId="26606"/>
        <pc:sldMkLst>
          <pc:docMk/>
          <pc:sldMk cId="887198340" sldId="293"/>
        </pc:sldMkLst>
        <pc:spChg chg="mod">
          <ac:chgData name="Luke Roach" userId="3c173453-1e89-4ab7-a897-c035ad6940d7" providerId="ADAL" clId="{55EA9890-B313-460E-AD37-80325832CF83}" dt="2022-12-05T18:39:47.611" v="271" actId="26606"/>
          <ac:spMkLst>
            <pc:docMk/>
            <pc:sldMk cId="887198340" sldId="293"/>
            <ac:spMk id="2" creationId="{109837BF-2738-C095-567A-4327BE822F49}"/>
          </ac:spMkLst>
        </pc:spChg>
        <pc:spChg chg="mod">
          <ac:chgData name="Luke Roach" userId="3c173453-1e89-4ab7-a897-c035ad6940d7" providerId="ADAL" clId="{55EA9890-B313-460E-AD37-80325832CF83}" dt="2022-12-05T18:39:47.611" v="271" actId="26606"/>
          <ac:spMkLst>
            <pc:docMk/>
            <pc:sldMk cId="887198340" sldId="293"/>
            <ac:spMk id="3" creationId="{6940E6E9-0690-C047-8F6E-1079BFB6FCEE}"/>
          </ac:spMkLst>
        </pc:spChg>
        <pc:spChg chg="add">
          <ac:chgData name="Luke Roach" userId="3c173453-1e89-4ab7-a897-c035ad6940d7" providerId="ADAL" clId="{55EA9890-B313-460E-AD37-80325832CF83}" dt="2022-12-05T18:39:47.611" v="271" actId="26606"/>
          <ac:spMkLst>
            <pc:docMk/>
            <pc:sldMk cId="887198340" sldId="293"/>
            <ac:spMk id="8" creationId="{6128F3BD-7564-4310-B528-888E64F87576}"/>
          </ac:spMkLst>
        </pc:spChg>
        <pc:spChg chg="add">
          <ac:chgData name="Luke Roach" userId="3c173453-1e89-4ab7-a897-c035ad6940d7" providerId="ADAL" clId="{55EA9890-B313-460E-AD37-80325832CF83}" dt="2022-12-05T18:39:47.611" v="271" actId="26606"/>
          <ac:spMkLst>
            <pc:docMk/>
            <pc:sldMk cId="887198340" sldId="293"/>
            <ac:spMk id="10" creationId="{82AA3C4E-019E-440F-87AB-67EFA9BE6C81}"/>
          </ac:spMkLst>
        </pc:spChg>
      </pc:sldChg>
      <pc:sldChg chg="addSp modSp new mod ord setBg">
        <pc:chgData name="Luke Roach" userId="3c173453-1e89-4ab7-a897-c035ad6940d7" providerId="ADAL" clId="{55EA9890-B313-460E-AD37-80325832CF83}" dt="2022-12-05T18:42:00.489" v="339"/>
        <pc:sldMkLst>
          <pc:docMk/>
          <pc:sldMk cId="2044706715" sldId="294"/>
        </pc:sldMkLst>
        <pc:spChg chg="mod">
          <ac:chgData name="Luke Roach" userId="3c173453-1e89-4ab7-a897-c035ad6940d7" providerId="ADAL" clId="{55EA9890-B313-460E-AD37-80325832CF83}" dt="2022-12-05T18:41:47.919" v="337" actId="26606"/>
          <ac:spMkLst>
            <pc:docMk/>
            <pc:sldMk cId="2044706715" sldId="294"/>
            <ac:spMk id="2" creationId="{A9E430D6-E35B-3FA7-21FE-191EB6BAE084}"/>
          </ac:spMkLst>
        </pc:spChg>
        <pc:spChg chg="mod">
          <ac:chgData name="Luke Roach" userId="3c173453-1e89-4ab7-a897-c035ad6940d7" providerId="ADAL" clId="{55EA9890-B313-460E-AD37-80325832CF83}" dt="2022-12-05T18:41:47.919" v="337" actId="26606"/>
          <ac:spMkLst>
            <pc:docMk/>
            <pc:sldMk cId="2044706715" sldId="294"/>
            <ac:spMk id="3" creationId="{368C64CA-FB2B-C2B1-8418-2C27FC87F796}"/>
          </ac:spMkLst>
        </pc:spChg>
        <pc:spChg chg="add">
          <ac:chgData name="Luke Roach" userId="3c173453-1e89-4ab7-a897-c035ad6940d7" providerId="ADAL" clId="{55EA9890-B313-460E-AD37-80325832CF83}" dt="2022-12-05T18:41:47.919" v="337" actId="26606"/>
          <ac:spMkLst>
            <pc:docMk/>
            <pc:sldMk cId="2044706715" sldId="294"/>
            <ac:spMk id="2055" creationId="{743AA782-23D1-4521-8CAD-47662984AA08}"/>
          </ac:spMkLst>
        </pc:spChg>
        <pc:spChg chg="add">
          <ac:chgData name="Luke Roach" userId="3c173453-1e89-4ab7-a897-c035ad6940d7" providerId="ADAL" clId="{55EA9890-B313-460E-AD37-80325832CF83}" dt="2022-12-05T18:41:47.919" v="337" actId="26606"/>
          <ac:spMkLst>
            <pc:docMk/>
            <pc:sldMk cId="2044706715" sldId="294"/>
            <ac:spMk id="2057" creationId="{71877DBC-BB60-40F0-AC93-2ACDBAAE60CE}"/>
          </ac:spMkLst>
        </pc:spChg>
        <pc:picChg chg="add mod">
          <ac:chgData name="Luke Roach" userId="3c173453-1e89-4ab7-a897-c035ad6940d7" providerId="ADAL" clId="{55EA9890-B313-460E-AD37-80325832CF83}" dt="2022-12-05T18:41:47.919" v="337" actId="26606"/>
          <ac:picMkLst>
            <pc:docMk/>
            <pc:sldMk cId="2044706715" sldId="294"/>
            <ac:picMk id="2050" creationId="{5309BA77-0F26-8C99-D41C-0C00C1A43E3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DEC2B-66D4-BBE6-27EA-77ABE88051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81B17B5-03E8-F630-2DE9-1FB2FAE824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84DBF4-E18E-7F96-A2FA-0BF7724E9991}"/>
              </a:ext>
            </a:extLst>
          </p:cNvPr>
          <p:cNvSpPr>
            <a:spLocks noGrp="1"/>
          </p:cNvSpPr>
          <p:nvPr>
            <p:ph type="dt" sz="half" idx="10"/>
          </p:nvPr>
        </p:nvSpPr>
        <p:spPr/>
        <p:txBody>
          <a:bodyPr/>
          <a:lstStyle/>
          <a:p>
            <a:fld id="{FAA698D1-913E-4D09-B91F-3EDB7C94CC72}" type="datetimeFigureOut">
              <a:rPr lang="en-GB" smtClean="0"/>
              <a:t>05/12/2022</a:t>
            </a:fld>
            <a:endParaRPr lang="en-GB"/>
          </a:p>
        </p:txBody>
      </p:sp>
      <p:sp>
        <p:nvSpPr>
          <p:cNvPr id="5" name="Footer Placeholder 4">
            <a:extLst>
              <a:ext uri="{FF2B5EF4-FFF2-40B4-BE49-F238E27FC236}">
                <a16:creationId xmlns:a16="http://schemas.microsoft.com/office/drawing/2014/main" id="{11A0A78F-A224-1801-CF9B-E04094E622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380769-AF59-5268-E078-83C38BA29DF3}"/>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3140239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A8637-D823-8602-787B-73B9CC0D0A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86BE15-53DC-C699-A27E-2CB604AFC9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53900E-3D6A-7734-15BA-CE652F2EE0AB}"/>
              </a:ext>
            </a:extLst>
          </p:cNvPr>
          <p:cNvSpPr>
            <a:spLocks noGrp="1"/>
          </p:cNvSpPr>
          <p:nvPr>
            <p:ph type="dt" sz="half" idx="10"/>
          </p:nvPr>
        </p:nvSpPr>
        <p:spPr/>
        <p:txBody>
          <a:bodyPr/>
          <a:lstStyle/>
          <a:p>
            <a:fld id="{FAA698D1-913E-4D09-B91F-3EDB7C94CC72}" type="datetimeFigureOut">
              <a:rPr lang="en-GB" smtClean="0"/>
              <a:t>05/12/2022</a:t>
            </a:fld>
            <a:endParaRPr lang="en-GB"/>
          </a:p>
        </p:txBody>
      </p:sp>
      <p:sp>
        <p:nvSpPr>
          <p:cNvPr id="5" name="Footer Placeholder 4">
            <a:extLst>
              <a:ext uri="{FF2B5EF4-FFF2-40B4-BE49-F238E27FC236}">
                <a16:creationId xmlns:a16="http://schemas.microsoft.com/office/drawing/2014/main" id="{BA312625-3279-E3D4-864E-B9671E6E01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022665-1743-1179-57A5-5EFE98A0BA3F}"/>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1193991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D9EB5-3026-1679-100D-C10BF0AD84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DDF4D3-5282-32B1-BAED-650C58B6D56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121F71-246B-6650-C66B-093F780B1483}"/>
              </a:ext>
            </a:extLst>
          </p:cNvPr>
          <p:cNvSpPr>
            <a:spLocks noGrp="1"/>
          </p:cNvSpPr>
          <p:nvPr>
            <p:ph type="dt" sz="half" idx="10"/>
          </p:nvPr>
        </p:nvSpPr>
        <p:spPr/>
        <p:txBody>
          <a:bodyPr/>
          <a:lstStyle/>
          <a:p>
            <a:fld id="{FAA698D1-913E-4D09-B91F-3EDB7C94CC72}" type="datetimeFigureOut">
              <a:rPr lang="en-GB" smtClean="0"/>
              <a:t>05/12/2022</a:t>
            </a:fld>
            <a:endParaRPr lang="en-GB"/>
          </a:p>
        </p:txBody>
      </p:sp>
      <p:sp>
        <p:nvSpPr>
          <p:cNvPr id="5" name="Footer Placeholder 4">
            <a:extLst>
              <a:ext uri="{FF2B5EF4-FFF2-40B4-BE49-F238E27FC236}">
                <a16:creationId xmlns:a16="http://schemas.microsoft.com/office/drawing/2014/main" id="{5F0B312F-6DDB-0496-C72D-840C4BC8B0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576C6B-1094-21A9-CC34-55F7079A7338}"/>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3065919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CCAE3-D891-80F9-188A-CB0C84281D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2F72B8-B5D7-843F-03D5-33D9C58816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F734F5-C0F0-B99E-F898-6002A14B10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BE8CD0-C00E-D374-FBC8-95E637686903}"/>
              </a:ext>
            </a:extLst>
          </p:cNvPr>
          <p:cNvSpPr>
            <a:spLocks noGrp="1"/>
          </p:cNvSpPr>
          <p:nvPr>
            <p:ph type="dt" sz="half" idx="10"/>
          </p:nvPr>
        </p:nvSpPr>
        <p:spPr/>
        <p:txBody>
          <a:bodyPr/>
          <a:lstStyle/>
          <a:p>
            <a:fld id="{FAA698D1-913E-4D09-B91F-3EDB7C94CC72}" type="datetimeFigureOut">
              <a:rPr lang="en-GB" smtClean="0"/>
              <a:t>05/12/2022</a:t>
            </a:fld>
            <a:endParaRPr lang="en-GB"/>
          </a:p>
        </p:txBody>
      </p:sp>
      <p:sp>
        <p:nvSpPr>
          <p:cNvPr id="6" name="Footer Placeholder 5">
            <a:extLst>
              <a:ext uri="{FF2B5EF4-FFF2-40B4-BE49-F238E27FC236}">
                <a16:creationId xmlns:a16="http://schemas.microsoft.com/office/drawing/2014/main" id="{27853945-0EE4-3DC5-E1FD-0532D21420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733971-0647-897A-B1BD-7E99753B5FFC}"/>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1092120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54B5A-8EAA-D88B-37A7-CB1C47345E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C1A458-BF33-BF8E-33CF-4E2A115E36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1C20FE-3398-5845-2011-D753AA7F94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44B75C-0FD9-1994-62FE-1E28B0A90C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0D534D-C346-6100-6FF8-57049F770D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8D5AE1-549C-1B3F-188F-AE3F2966176B}"/>
              </a:ext>
            </a:extLst>
          </p:cNvPr>
          <p:cNvSpPr>
            <a:spLocks noGrp="1"/>
          </p:cNvSpPr>
          <p:nvPr>
            <p:ph type="dt" sz="half" idx="10"/>
          </p:nvPr>
        </p:nvSpPr>
        <p:spPr/>
        <p:txBody>
          <a:bodyPr/>
          <a:lstStyle/>
          <a:p>
            <a:fld id="{FAA698D1-913E-4D09-B91F-3EDB7C94CC72}" type="datetimeFigureOut">
              <a:rPr lang="en-GB" smtClean="0"/>
              <a:t>05/12/2022</a:t>
            </a:fld>
            <a:endParaRPr lang="en-GB"/>
          </a:p>
        </p:txBody>
      </p:sp>
      <p:sp>
        <p:nvSpPr>
          <p:cNvPr id="8" name="Footer Placeholder 7">
            <a:extLst>
              <a:ext uri="{FF2B5EF4-FFF2-40B4-BE49-F238E27FC236}">
                <a16:creationId xmlns:a16="http://schemas.microsoft.com/office/drawing/2014/main" id="{E17EB5FF-88FF-5FF9-8ED2-3054ED1465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2DD2AB-1213-4372-B624-25D09A026CBC}"/>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1741661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1AA67-56C2-90DD-5463-8325F4DE53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01B43E1-B058-936E-5C20-421A76C22D97}"/>
              </a:ext>
            </a:extLst>
          </p:cNvPr>
          <p:cNvSpPr>
            <a:spLocks noGrp="1"/>
          </p:cNvSpPr>
          <p:nvPr>
            <p:ph type="dt" sz="half" idx="10"/>
          </p:nvPr>
        </p:nvSpPr>
        <p:spPr/>
        <p:txBody>
          <a:bodyPr/>
          <a:lstStyle/>
          <a:p>
            <a:fld id="{FAA698D1-913E-4D09-B91F-3EDB7C94CC72}" type="datetimeFigureOut">
              <a:rPr lang="en-GB" smtClean="0"/>
              <a:t>05/12/2022</a:t>
            </a:fld>
            <a:endParaRPr lang="en-GB"/>
          </a:p>
        </p:txBody>
      </p:sp>
      <p:sp>
        <p:nvSpPr>
          <p:cNvPr id="4" name="Footer Placeholder 3">
            <a:extLst>
              <a:ext uri="{FF2B5EF4-FFF2-40B4-BE49-F238E27FC236}">
                <a16:creationId xmlns:a16="http://schemas.microsoft.com/office/drawing/2014/main" id="{E5435456-F27B-7964-09A3-63A9D40DF3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C99313B-BCB9-02BE-21AF-68390314BD37}"/>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669767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4CFBD5-EC2F-6090-9290-A936F51FC744}"/>
              </a:ext>
            </a:extLst>
          </p:cNvPr>
          <p:cNvSpPr>
            <a:spLocks noGrp="1"/>
          </p:cNvSpPr>
          <p:nvPr>
            <p:ph type="dt" sz="half" idx="10"/>
          </p:nvPr>
        </p:nvSpPr>
        <p:spPr/>
        <p:txBody>
          <a:bodyPr/>
          <a:lstStyle/>
          <a:p>
            <a:fld id="{FAA698D1-913E-4D09-B91F-3EDB7C94CC72}" type="datetimeFigureOut">
              <a:rPr lang="en-GB" smtClean="0"/>
              <a:t>05/12/2022</a:t>
            </a:fld>
            <a:endParaRPr lang="en-GB"/>
          </a:p>
        </p:txBody>
      </p:sp>
      <p:sp>
        <p:nvSpPr>
          <p:cNvPr id="3" name="Footer Placeholder 2">
            <a:extLst>
              <a:ext uri="{FF2B5EF4-FFF2-40B4-BE49-F238E27FC236}">
                <a16:creationId xmlns:a16="http://schemas.microsoft.com/office/drawing/2014/main" id="{CA9F1F89-B50A-10B8-D4E7-F56E07EFDF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3B63855-D601-DDD4-FAA3-2A50FB9CCF0C}"/>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2478117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46A36-7C20-6202-D97D-A4436BF863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317601-7D09-55DB-3683-FC7CE210C1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FBAA96-B507-963E-3146-4C865A9AFF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E4FEB9-C4E8-D126-DD62-7C86BD61F396}"/>
              </a:ext>
            </a:extLst>
          </p:cNvPr>
          <p:cNvSpPr>
            <a:spLocks noGrp="1"/>
          </p:cNvSpPr>
          <p:nvPr>
            <p:ph type="dt" sz="half" idx="10"/>
          </p:nvPr>
        </p:nvSpPr>
        <p:spPr/>
        <p:txBody>
          <a:bodyPr/>
          <a:lstStyle/>
          <a:p>
            <a:fld id="{FAA698D1-913E-4D09-B91F-3EDB7C94CC72}" type="datetimeFigureOut">
              <a:rPr lang="en-GB" smtClean="0"/>
              <a:t>05/12/2022</a:t>
            </a:fld>
            <a:endParaRPr lang="en-GB"/>
          </a:p>
        </p:txBody>
      </p:sp>
      <p:sp>
        <p:nvSpPr>
          <p:cNvPr id="6" name="Footer Placeholder 5">
            <a:extLst>
              <a:ext uri="{FF2B5EF4-FFF2-40B4-BE49-F238E27FC236}">
                <a16:creationId xmlns:a16="http://schemas.microsoft.com/office/drawing/2014/main" id="{9063AE7B-62F6-A8D7-385F-D835BD4374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20B23E-2B47-79C6-6E5F-4E4F18947B28}"/>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3500704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955B0-D491-DD06-2ECB-26DDAF8BF5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C5CBA3-928D-B918-1E72-AE7727A1FC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CD8B80-02D0-1755-7212-96A86C0689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E17276-AEB7-EEF2-68D0-F64FC5AE93BF}"/>
              </a:ext>
            </a:extLst>
          </p:cNvPr>
          <p:cNvSpPr>
            <a:spLocks noGrp="1"/>
          </p:cNvSpPr>
          <p:nvPr>
            <p:ph type="dt" sz="half" idx="10"/>
          </p:nvPr>
        </p:nvSpPr>
        <p:spPr/>
        <p:txBody>
          <a:bodyPr/>
          <a:lstStyle/>
          <a:p>
            <a:fld id="{FAA698D1-913E-4D09-B91F-3EDB7C94CC72}" type="datetimeFigureOut">
              <a:rPr lang="en-GB" smtClean="0"/>
              <a:t>05/12/2022</a:t>
            </a:fld>
            <a:endParaRPr lang="en-GB"/>
          </a:p>
        </p:txBody>
      </p:sp>
      <p:sp>
        <p:nvSpPr>
          <p:cNvPr id="6" name="Footer Placeholder 5">
            <a:extLst>
              <a:ext uri="{FF2B5EF4-FFF2-40B4-BE49-F238E27FC236}">
                <a16:creationId xmlns:a16="http://schemas.microsoft.com/office/drawing/2014/main" id="{3E245967-9CE4-3EA0-BCE3-CCBE44A2EF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47568-DFF2-53D7-1A90-6866D1E5207F}"/>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3797196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8BE5C-C9BB-20B0-AEED-B1EE75A25C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42BFB8-D43A-3891-CA36-0C2983C6AA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9D11AD-9797-BB7F-D651-28149B25CA62}"/>
              </a:ext>
            </a:extLst>
          </p:cNvPr>
          <p:cNvSpPr>
            <a:spLocks noGrp="1"/>
          </p:cNvSpPr>
          <p:nvPr>
            <p:ph type="dt" sz="half" idx="10"/>
          </p:nvPr>
        </p:nvSpPr>
        <p:spPr/>
        <p:txBody>
          <a:bodyPr/>
          <a:lstStyle/>
          <a:p>
            <a:fld id="{FAA698D1-913E-4D09-B91F-3EDB7C94CC72}" type="datetimeFigureOut">
              <a:rPr lang="en-GB" smtClean="0"/>
              <a:t>05/12/2022</a:t>
            </a:fld>
            <a:endParaRPr lang="en-GB"/>
          </a:p>
        </p:txBody>
      </p:sp>
      <p:sp>
        <p:nvSpPr>
          <p:cNvPr id="5" name="Footer Placeholder 4">
            <a:extLst>
              <a:ext uri="{FF2B5EF4-FFF2-40B4-BE49-F238E27FC236}">
                <a16:creationId xmlns:a16="http://schemas.microsoft.com/office/drawing/2014/main" id="{D2422558-1507-1309-A6B9-3B208CA019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704F8F-4409-7C2E-9606-497713FAFA27}"/>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1165592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24505D-579D-1C34-1D29-A033DF72E4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01370F-9722-F6D2-6586-66F6CBF923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59350B-2638-CE2F-3C82-D6FEB2E2BADE}"/>
              </a:ext>
            </a:extLst>
          </p:cNvPr>
          <p:cNvSpPr>
            <a:spLocks noGrp="1"/>
          </p:cNvSpPr>
          <p:nvPr>
            <p:ph type="dt" sz="half" idx="10"/>
          </p:nvPr>
        </p:nvSpPr>
        <p:spPr/>
        <p:txBody>
          <a:bodyPr/>
          <a:lstStyle/>
          <a:p>
            <a:fld id="{FAA698D1-913E-4D09-B91F-3EDB7C94CC72}" type="datetimeFigureOut">
              <a:rPr lang="en-GB" smtClean="0"/>
              <a:t>05/12/2022</a:t>
            </a:fld>
            <a:endParaRPr lang="en-GB"/>
          </a:p>
        </p:txBody>
      </p:sp>
      <p:sp>
        <p:nvSpPr>
          <p:cNvPr id="5" name="Footer Placeholder 4">
            <a:extLst>
              <a:ext uri="{FF2B5EF4-FFF2-40B4-BE49-F238E27FC236}">
                <a16:creationId xmlns:a16="http://schemas.microsoft.com/office/drawing/2014/main" id="{74114DE7-5353-EE8F-EE3A-19E1E1E362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0927BB-EC03-56DF-21F3-45FD09FC02A7}"/>
              </a:ext>
            </a:extLst>
          </p:cNvPr>
          <p:cNvSpPr>
            <a:spLocks noGrp="1"/>
          </p:cNvSpPr>
          <p:nvPr>
            <p:ph type="sldNum" sz="quarter" idx="12"/>
          </p:nvPr>
        </p:nvSpPr>
        <p:spPr/>
        <p:txBody>
          <a:bodyPr/>
          <a:lstStyle/>
          <a:p>
            <a:fld id="{56010345-6AB7-497F-90CA-8E30DF4F2679}" type="slidenum">
              <a:rPr lang="en-GB" smtClean="0"/>
              <a:t>‹#›</a:t>
            </a:fld>
            <a:endParaRPr lang="en-GB"/>
          </a:p>
        </p:txBody>
      </p:sp>
    </p:spTree>
    <p:extLst>
      <p:ext uri="{BB962C8B-B14F-4D97-AF65-F5344CB8AC3E}">
        <p14:creationId xmlns:p14="http://schemas.microsoft.com/office/powerpoint/2010/main" val="3620048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ADBA2C-6442-07B5-A211-F07E7C11CA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63C35D-1E22-58B9-80FE-6FB29F8CD0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CFA83A-5D65-6DBB-DDE8-8778A29F6A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A698D1-913E-4D09-B91F-3EDB7C94CC72}" type="datetimeFigureOut">
              <a:rPr lang="en-GB" smtClean="0"/>
              <a:t>05/12/2022</a:t>
            </a:fld>
            <a:endParaRPr lang="en-GB"/>
          </a:p>
        </p:txBody>
      </p:sp>
      <p:sp>
        <p:nvSpPr>
          <p:cNvPr id="5" name="Footer Placeholder 4">
            <a:extLst>
              <a:ext uri="{FF2B5EF4-FFF2-40B4-BE49-F238E27FC236}">
                <a16:creationId xmlns:a16="http://schemas.microsoft.com/office/drawing/2014/main" id="{762DFEDB-40C3-1F0B-9EFC-0C2649B1DE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47F6AB2-B089-1517-A3A3-1C444FDC34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010345-6AB7-497F-90CA-8E30DF4F2679}" type="slidenum">
              <a:rPr lang="en-GB" smtClean="0"/>
              <a:t>‹#›</a:t>
            </a:fld>
            <a:endParaRPr lang="en-GB"/>
          </a:p>
        </p:txBody>
      </p:sp>
    </p:spTree>
    <p:extLst>
      <p:ext uri="{BB962C8B-B14F-4D97-AF65-F5344CB8AC3E}">
        <p14:creationId xmlns:p14="http://schemas.microsoft.com/office/powerpoint/2010/main" val="4977438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hyperlink" Target="https://www.bbc.co.uk/news/uk-england-manchester-40008389" TargetMode="External"/><Relationship Id="rId13" Type="http://schemas.openxmlformats.org/officeDocument/2006/relationships/hyperlink" Target="https://www.bbc.co.uk/news/uk-england-manchester-54512769" TargetMode="External"/><Relationship Id="rId3" Type="http://schemas.openxmlformats.org/officeDocument/2006/relationships/hyperlink" Target="https://www.counterextremism.com/extremists/abu-qatada" TargetMode="External"/><Relationship Id="rId7" Type="http://schemas.openxmlformats.org/officeDocument/2006/relationships/hyperlink" Target="https://www.brookings.edu/opinions/how-to-hunt-a-lone-wolf-countering-terrorists-who-act-on-their-own/" TargetMode="External"/><Relationship Id="rId12" Type="http://schemas.openxmlformats.org/officeDocument/2006/relationships/hyperlink" Target="https://www.gmp.police.uk/news/greater-manchester/news/news/2020/march/a-man-who-conspired-with-his-brother-to-carry-out-a-terror-attack-that-killed-22-people-at-the-manchester-arena-has-been-jailed/" TargetMode="External"/><Relationship Id="rId2" Type="http://schemas.openxmlformats.org/officeDocument/2006/relationships/hyperlink" Target="https://www.counterextremism.com/extremists/salman-abedi" TargetMode="External"/><Relationship Id="rId1" Type="http://schemas.openxmlformats.org/officeDocument/2006/relationships/slideLayout" Target="../slideLayouts/slideLayout2.xml"/><Relationship Id="rId6" Type="http://schemas.openxmlformats.org/officeDocument/2006/relationships/hyperlink" Target="https://time.com/4790201/isis-manchester-concert-terrorist-attack/" TargetMode="External"/><Relationship Id="rId11" Type="http://schemas.openxmlformats.org/officeDocument/2006/relationships/hyperlink" Target="https://www.counterextremism.com/extremists/hashem-abedi" TargetMode="External"/><Relationship Id="rId5" Type="http://schemas.openxmlformats.org/officeDocument/2006/relationships/hyperlink" Target="https://www.independent.co.uk/news/uk/home-news/manchester-attack-salman-abedi-revenge-syria-airstrikes-sister-jomana-abedi-a7756361.html" TargetMode="External"/><Relationship Id="rId15" Type="http://schemas.openxmlformats.org/officeDocument/2006/relationships/hyperlink" Target="https://assets.publishing.service.gov.uk/government/uploads/system/uploads/attachment_data/file/664682/Attacks_in_London_and_Manchester_Open_Report.pdf" TargetMode="External"/><Relationship Id="rId10" Type="http://schemas.openxmlformats.org/officeDocument/2006/relationships/hyperlink" Target="https://www.independent.co.uk/news/uk/home-news/manchester-bomb-ambulance-delay-hospital-b1862865.html" TargetMode="External"/><Relationship Id="rId4" Type="http://schemas.openxmlformats.org/officeDocument/2006/relationships/hyperlink" Target="https://digitalcommons.usf.edu/cgi/viewcontent.cgi?article=1668&amp;context=jss" TargetMode="External"/><Relationship Id="rId9" Type="http://schemas.openxmlformats.org/officeDocument/2006/relationships/hyperlink" Target="https://www.bbc.co.uk/news/uk-england-manchester-44129386" TargetMode="External"/><Relationship Id="rId14" Type="http://schemas.openxmlformats.org/officeDocument/2006/relationships/hyperlink" Target="https://assets.publishing.service.gov.uk/government/uploads/system/uploads/attachment_data/file/994856/CCS0321126370-002_MAI_Report_Volume_ONE_WebAccessible.pdf"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jesip.org.uk/uploads/media/Documents%20Products/Kerslake_Report_Manchester_Are.pdf" TargetMode="External"/><Relationship Id="rId2" Type="http://schemas.openxmlformats.org/officeDocument/2006/relationships/hyperlink" Target="https://www.independent.co.uk/news/uk/home-news/manchester-arena-bombing-mi5-abedi-b1945714.html" TargetMode="External"/><Relationship Id="rId1" Type="http://schemas.openxmlformats.org/officeDocument/2006/relationships/slideLayout" Target="../slideLayouts/slideLayout2.xml"/><Relationship Id="rId6" Type="http://schemas.openxmlformats.org/officeDocument/2006/relationships/hyperlink" Target="https://democracy.manchester.gov.uk/documents/s13150/Appendix%201%20-%20Martyns_Law_Final_Report.pdf" TargetMode="External"/><Relationship Id="rId5" Type="http://schemas.openxmlformats.org/officeDocument/2006/relationships/hyperlink" Target="https://time.com/4790103/theresa-may-reacts-manchester-suicide-bomb/" TargetMode="External"/><Relationship Id="rId4" Type="http://schemas.openxmlformats.org/officeDocument/2006/relationships/hyperlink" Target="https://www.gov.uk/government/news/government-sets-out-24-million-for-greater-manchester-following-2017-terror-attack"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32.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82B1F-8099-32E6-426D-2FEBD8BA20D7}"/>
              </a:ext>
            </a:extLst>
          </p:cNvPr>
          <p:cNvSpPr>
            <a:spLocks noGrp="1"/>
          </p:cNvSpPr>
          <p:nvPr>
            <p:ph type="ctrTitle"/>
          </p:nvPr>
        </p:nvSpPr>
        <p:spPr>
          <a:xfrm>
            <a:off x="638882" y="639193"/>
            <a:ext cx="3571810" cy="3573516"/>
          </a:xfrm>
        </p:spPr>
        <p:txBody>
          <a:bodyPr>
            <a:normAutofit/>
          </a:bodyPr>
          <a:lstStyle/>
          <a:p>
            <a:pPr algn="l"/>
            <a:r>
              <a:rPr lang="en-GB" sz="6600"/>
              <a:t>Policing Terrorism</a:t>
            </a:r>
          </a:p>
        </p:txBody>
      </p:sp>
      <p:sp>
        <p:nvSpPr>
          <p:cNvPr id="3" name="Subtitle 2">
            <a:extLst>
              <a:ext uri="{FF2B5EF4-FFF2-40B4-BE49-F238E27FC236}">
                <a16:creationId xmlns:a16="http://schemas.microsoft.com/office/drawing/2014/main" id="{2D73A4D3-77EE-614E-9C71-5838E9C4E381}"/>
              </a:ext>
            </a:extLst>
          </p:cNvPr>
          <p:cNvSpPr>
            <a:spLocks noGrp="1"/>
          </p:cNvSpPr>
          <p:nvPr>
            <p:ph type="subTitle" idx="1"/>
          </p:nvPr>
        </p:nvSpPr>
        <p:spPr>
          <a:xfrm>
            <a:off x="638882" y="4631161"/>
            <a:ext cx="3571810" cy="1559327"/>
          </a:xfrm>
        </p:spPr>
        <p:txBody>
          <a:bodyPr>
            <a:normAutofit/>
          </a:bodyPr>
          <a:lstStyle/>
          <a:p>
            <a:pPr algn="l"/>
            <a:r>
              <a:rPr lang="en-GB" sz="2200"/>
              <a:t>Week 8 – Manchester Arena Attack</a:t>
            </a:r>
          </a:p>
          <a:p>
            <a:pPr algn="l"/>
            <a:r>
              <a:rPr lang="en-GB" sz="2200" err="1"/>
              <a:t>Dr.</a:t>
            </a:r>
            <a:r>
              <a:rPr lang="en-GB" sz="2200"/>
              <a:t> Luke Roach</a:t>
            </a:r>
          </a:p>
          <a:p>
            <a:pPr algn="l"/>
            <a:r>
              <a:rPr lang="en-GB" sz="2200"/>
              <a:t>l.roach@uwtsd.ac.uk</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UK marks 3rd anniversary of Manchester Arena attack - Xinhua |  English.news.cn">
            <a:extLst>
              <a:ext uri="{FF2B5EF4-FFF2-40B4-BE49-F238E27FC236}">
                <a16:creationId xmlns:a16="http://schemas.microsoft.com/office/drawing/2014/main" id="{F59C95C5-4D53-EAC8-FB4A-B8A083C919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938" r="-658" b="2"/>
          <a:stretch/>
        </p:blipFill>
        <p:spPr bwMode="auto">
          <a:xfrm>
            <a:off x="4376171" y="653796"/>
            <a:ext cx="7650349"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6796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9F27AD-06DC-89DD-3002-8EEC1A847348}"/>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Aim</a:t>
            </a:r>
          </a:p>
        </p:txBody>
      </p:sp>
      <p:sp>
        <p:nvSpPr>
          <p:cNvPr id="3" name="Content Placeholder 2">
            <a:extLst>
              <a:ext uri="{FF2B5EF4-FFF2-40B4-BE49-F238E27FC236}">
                <a16:creationId xmlns:a16="http://schemas.microsoft.com/office/drawing/2014/main" id="{46460C32-0AFD-0BF0-73AF-D31B2DEBA914}"/>
              </a:ext>
            </a:extLst>
          </p:cNvPr>
          <p:cNvSpPr>
            <a:spLocks noGrp="1"/>
          </p:cNvSpPr>
          <p:nvPr>
            <p:ph idx="1"/>
          </p:nvPr>
        </p:nvSpPr>
        <p:spPr>
          <a:xfrm>
            <a:off x="1957987" y="2431765"/>
            <a:ext cx="8276026" cy="3320031"/>
          </a:xfrm>
        </p:spPr>
        <p:txBody>
          <a:bodyPr anchor="ctr">
            <a:normAutofit/>
          </a:bodyPr>
          <a:lstStyle/>
          <a:p>
            <a:r>
              <a:rPr lang="en-GB" sz="2000" dirty="0">
                <a:solidFill>
                  <a:schemeClr val="tx1">
                    <a:lumMod val="85000"/>
                    <a:lumOff val="15000"/>
                  </a:schemeClr>
                </a:solidFill>
              </a:rPr>
              <a:t>To explore the Manchester Arena attack.</a:t>
            </a:r>
            <a:endParaRPr lang="en-US" sz="2000" dirty="0">
              <a:solidFill>
                <a:schemeClr val="tx1">
                  <a:lumMod val="85000"/>
                  <a:lumOff val="15000"/>
                </a:schemeClr>
              </a:solidFill>
            </a:endParaRPr>
          </a:p>
          <a:p>
            <a:r>
              <a:rPr lang="en-GB" sz="2000" dirty="0">
                <a:solidFill>
                  <a:schemeClr val="tx1">
                    <a:lumMod val="85000"/>
                    <a:lumOff val="15000"/>
                  </a:schemeClr>
                </a:solidFill>
              </a:rPr>
              <a:t>Distinguish who the attacker was, ties to terrorist organisations, who the victims were.</a:t>
            </a:r>
            <a:endParaRPr lang="en-US" sz="2000" dirty="0">
              <a:solidFill>
                <a:schemeClr val="tx1">
                  <a:lumMod val="85000"/>
                  <a:lumOff val="15000"/>
                </a:schemeClr>
              </a:solidFill>
            </a:endParaRPr>
          </a:p>
          <a:p>
            <a:r>
              <a:rPr lang="en-GB" sz="2000" dirty="0">
                <a:solidFill>
                  <a:schemeClr val="tx1">
                    <a:lumMod val="85000"/>
                    <a:lumOff val="15000"/>
                  </a:schemeClr>
                </a:solidFill>
              </a:rPr>
              <a:t>Describe the responses from the government, and briefly look at the emergency service response.</a:t>
            </a:r>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7259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C868F8-D711-29FC-6354-96C582990A78}"/>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Objectives</a:t>
            </a:r>
          </a:p>
        </p:txBody>
      </p:sp>
      <p:sp>
        <p:nvSpPr>
          <p:cNvPr id="3" name="Content Placeholder 2">
            <a:extLst>
              <a:ext uri="{FF2B5EF4-FFF2-40B4-BE49-F238E27FC236}">
                <a16:creationId xmlns:a16="http://schemas.microsoft.com/office/drawing/2014/main" id="{2E7AF2BD-A195-8566-1F45-B906373B76DA}"/>
              </a:ext>
            </a:extLst>
          </p:cNvPr>
          <p:cNvSpPr>
            <a:spLocks noGrp="1"/>
          </p:cNvSpPr>
          <p:nvPr>
            <p:ph idx="1"/>
          </p:nvPr>
        </p:nvSpPr>
        <p:spPr>
          <a:xfrm>
            <a:off x="1957987" y="2431765"/>
            <a:ext cx="8276026" cy="3320031"/>
          </a:xfrm>
        </p:spPr>
        <p:txBody>
          <a:bodyPr anchor="ctr">
            <a:normAutofit/>
          </a:bodyPr>
          <a:lstStyle/>
          <a:p>
            <a:r>
              <a:rPr lang="en-US" sz="1800" dirty="0">
                <a:solidFill>
                  <a:schemeClr val="tx1">
                    <a:lumMod val="85000"/>
                    <a:lumOff val="15000"/>
                  </a:schemeClr>
                </a:solidFill>
              </a:rPr>
              <a:t>Establish Who the Manchester Arena attacker was.</a:t>
            </a:r>
          </a:p>
          <a:p>
            <a:r>
              <a:rPr lang="en-US" sz="1800" dirty="0">
                <a:solidFill>
                  <a:schemeClr val="tx1">
                    <a:lumMod val="85000"/>
                    <a:lumOff val="15000"/>
                  </a:schemeClr>
                </a:solidFill>
              </a:rPr>
              <a:t>Distinguish The ties to terrorist </a:t>
            </a:r>
            <a:r>
              <a:rPr lang="en-US" sz="1800" dirty="0" err="1">
                <a:solidFill>
                  <a:schemeClr val="tx1">
                    <a:lumMod val="85000"/>
                    <a:lumOff val="15000"/>
                  </a:schemeClr>
                </a:solidFill>
              </a:rPr>
              <a:t>organisations</a:t>
            </a:r>
            <a:r>
              <a:rPr lang="en-US" sz="1800" dirty="0">
                <a:solidFill>
                  <a:schemeClr val="tx1">
                    <a:lumMod val="85000"/>
                    <a:lumOff val="15000"/>
                  </a:schemeClr>
                </a:solidFill>
              </a:rPr>
              <a:t> and the ideology, motives and goals of the attacker.</a:t>
            </a:r>
          </a:p>
          <a:p>
            <a:r>
              <a:rPr lang="en-US" sz="1800" dirty="0">
                <a:solidFill>
                  <a:schemeClr val="tx1">
                    <a:lumMod val="85000"/>
                    <a:lumOff val="15000"/>
                  </a:schemeClr>
                </a:solidFill>
              </a:rPr>
              <a:t>Discover What happened during the attack and how the attackers brother helped aid the attack.</a:t>
            </a:r>
          </a:p>
          <a:p>
            <a:r>
              <a:rPr lang="en-US" sz="1800" dirty="0">
                <a:solidFill>
                  <a:schemeClr val="tx1">
                    <a:lumMod val="85000"/>
                    <a:lumOff val="15000"/>
                  </a:schemeClr>
                </a:solidFill>
              </a:rPr>
              <a:t>Distinguish Who the victims of the attack were.</a:t>
            </a:r>
          </a:p>
          <a:p>
            <a:r>
              <a:rPr lang="en-US" sz="1800" dirty="0">
                <a:solidFill>
                  <a:schemeClr val="tx1">
                    <a:lumMod val="85000"/>
                    <a:lumOff val="15000"/>
                  </a:schemeClr>
                </a:solidFill>
              </a:rPr>
              <a:t>Examine The signs missed and what the emergency and governmental response to the event was. </a:t>
            </a:r>
          </a:p>
          <a:p>
            <a:r>
              <a:rPr lang="en-US" sz="1800" dirty="0">
                <a:solidFill>
                  <a:schemeClr val="tx1">
                    <a:lumMod val="85000"/>
                    <a:lumOff val="15000"/>
                  </a:schemeClr>
                </a:solidFill>
              </a:rPr>
              <a:t>Outline The inquests and proposed legislation following the Manchester Arena attack</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3600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7895B3A-DECC-45BC-E0C7-89AAA5F08FD8}"/>
              </a:ext>
            </a:extLst>
          </p:cNvPr>
          <p:cNvSpPr>
            <a:spLocks noGrp="1"/>
          </p:cNvSpPr>
          <p:nvPr>
            <p:ph type="title"/>
          </p:nvPr>
        </p:nvSpPr>
        <p:spPr>
          <a:xfrm>
            <a:off x="838200" y="713312"/>
            <a:ext cx="4038600" cy="5431376"/>
          </a:xfrm>
        </p:spPr>
        <p:txBody>
          <a:bodyPr>
            <a:normAutofit/>
          </a:bodyPr>
          <a:lstStyle/>
          <a:p>
            <a:r>
              <a:rPr lang="en-GB"/>
              <a:t>Summary of events</a:t>
            </a:r>
            <a:endParaRPr lang="en-GB" dirty="0"/>
          </a:p>
        </p:txBody>
      </p:sp>
      <p:sp>
        <p:nvSpPr>
          <p:cNvPr id="3" name="Content Placeholder 2">
            <a:extLst>
              <a:ext uri="{FF2B5EF4-FFF2-40B4-BE49-F238E27FC236}">
                <a16:creationId xmlns:a16="http://schemas.microsoft.com/office/drawing/2014/main" id="{8D8AECA9-0D58-B011-5928-A3A359150974}"/>
              </a:ext>
            </a:extLst>
          </p:cNvPr>
          <p:cNvSpPr>
            <a:spLocks noGrp="1"/>
          </p:cNvSpPr>
          <p:nvPr>
            <p:ph idx="1"/>
          </p:nvPr>
        </p:nvSpPr>
        <p:spPr>
          <a:xfrm>
            <a:off x="6095999" y="713313"/>
            <a:ext cx="5257801" cy="5431376"/>
          </a:xfrm>
        </p:spPr>
        <p:txBody>
          <a:bodyPr anchor="ctr">
            <a:normAutofit/>
          </a:bodyPr>
          <a:lstStyle/>
          <a:p>
            <a:r>
              <a:rPr lang="en-GB" sz="2000" dirty="0"/>
              <a:t>May 22, 2017, a suicide bomber detonated an explosive device in the Manchester Arena.</a:t>
            </a:r>
            <a:endParaRPr lang="en-US" sz="2000" dirty="0"/>
          </a:p>
          <a:p>
            <a:r>
              <a:rPr lang="en-GB" sz="2000" dirty="0"/>
              <a:t>Happened moments after Ariana Grande finished her final song.</a:t>
            </a:r>
            <a:endParaRPr lang="en-US" sz="2000" dirty="0"/>
          </a:p>
          <a:p>
            <a:r>
              <a:rPr lang="en-GB" sz="2000" dirty="0"/>
              <a:t>Deadliest attack in the UK since the 2005 London Bombings.</a:t>
            </a:r>
            <a:endParaRPr lang="en-US" sz="2000" dirty="0"/>
          </a:p>
        </p:txBody>
      </p:sp>
    </p:spTree>
    <p:extLst>
      <p:ext uri="{BB962C8B-B14F-4D97-AF65-F5344CB8AC3E}">
        <p14:creationId xmlns:p14="http://schemas.microsoft.com/office/powerpoint/2010/main" val="2165280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71FBD3-C104-14DA-78D7-E40B7E3941D7}"/>
              </a:ext>
            </a:extLst>
          </p:cNvPr>
          <p:cNvSpPr>
            <a:spLocks noGrp="1"/>
          </p:cNvSpPr>
          <p:nvPr>
            <p:ph type="title"/>
          </p:nvPr>
        </p:nvSpPr>
        <p:spPr>
          <a:xfrm>
            <a:off x="1137034" y="609597"/>
            <a:ext cx="9392421" cy="1330841"/>
          </a:xfrm>
        </p:spPr>
        <p:txBody>
          <a:bodyPr>
            <a:normAutofit/>
          </a:bodyPr>
          <a:lstStyle/>
          <a:p>
            <a:r>
              <a:rPr lang="en-GB" dirty="0"/>
              <a:t>The Attacker</a:t>
            </a:r>
          </a:p>
        </p:txBody>
      </p:sp>
      <p:sp>
        <p:nvSpPr>
          <p:cNvPr id="3" name="Content Placeholder 2">
            <a:extLst>
              <a:ext uri="{FF2B5EF4-FFF2-40B4-BE49-F238E27FC236}">
                <a16:creationId xmlns:a16="http://schemas.microsoft.com/office/drawing/2014/main" id="{43DAF239-C70F-73DB-5A8C-8B9CD7F22770}"/>
              </a:ext>
            </a:extLst>
          </p:cNvPr>
          <p:cNvSpPr>
            <a:spLocks noGrp="1"/>
          </p:cNvSpPr>
          <p:nvPr>
            <p:ph idx="1"/>
          </p:nvPr>
        </p:nvSpPr>
        <p:spPr>
          <a:xfrm>
            <a:off x="312936" y="1940438"/>
            <a:ext cx="6810374" cy="4804394"/>
          </a:xfrm>
        </p:spPr>
        <p:txBody>
          <a:bodyPr>
            <a:normAutofit fontScale="92500" lnSpcReduction="20000"/>
          </a:bodyPr>
          <a:lstStyle/>
          <a:p>
            <a:r>
              <a:rPr lang="en-GB" sz="2000" dirty="0"/>
              <a:t>Salman Abedi was a British born citizen of Libyan descent. </a:t>
            </a:r>
          </a:p>
          <a:p>
            <a:r>
              <a:rPr lang="en-GB" sz="2000" dirty="0"/>
              <a:t>He was born December 31</a:t>
            </a:r>
            <a:r>
              <a:rPr lang="en-GB" sz="2000" baseline="30000" dirty="0"/>
              <a:t>st</a:t>
            </a:r>
            <a:r>
              <a:rPr lang="en-GB" sz="2000" dirty="0"/>
              <a:t> 1994 in Manchester and his parents had previously fled Libya as opponents of the Gaddafi regime (Gaddafi came into power in Libya in September 1969 and was a skilled political manipulator that played different tribes against each other. </a:t>
            </a:r>
          </a:p>
          <a:p>
            <a:r>
              <a:rPr lang="en-GB" sz="2000" dirty="0"/>
              <a:t>Gaddafi banned all private enterprise and burned ‘unsound’ books’, essentially people in Libya were living in a dictatorship). Acquaintances report that Abedi and his family were religious however, Abedi regularly smoked and drank. </a:t>
            </a:r>
          </a:p>
          <a:p>
            <a:r>
              <a:rPr lang="en-GB" sz="2000" dirty="0"/>
              <a:t>He attended Didsbury Mosque whilst growing up and his father supported the radical cleric Abu Qatada. </a:t>
            </a:r>
          </a:p>
          <a:p>
            <a:r>
              <a:rPr lang="en-GB" sz="2000" dirty="0"/>
              <a:t>Abu Qatada was at one point considered Osama bin Ladens spiritual ambassador in Europe – the United Nations accuses Qatada of encouraging ‘’the commission, preparation and instigation of acts of terrorism’’. </a:t>
            </a:r>
          </a:p>
          <a:p>
            <a:r>
              <a:rPr lang="en-GB" sz="2000" dirty="0"/>
              <a:t>British Law forbade Qatada’s deportation due to the possibility of him being tortured in Jordan. </a:t>
            </a:r>
          </a:p>
        </p:txBody>
      </p:sp>
      <p:pic>
        <p:nvPicPr>
          <p:cNvPr id="1026" name="Picture 2">
            <a:extLst>
              <a:ext uri="{FF2B5EF4-FFF2-40B4-BE49-F238E27FC236}">
                <a16:creationId xmlns:a16="http://schemas.microsoft.com/office/drawing/2014/main" id="{E30EE7E1-F06F-F953-D274-A4288365CDC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39101" y="1940438"/>
            <a:ext cx="4788505" cy="3591378"/>
          </a:xfrm>
          <a:prstGeom prst="rect">
            <a:avLst/>
          </a:prstGeom>
          <a:noFill/>
          <a:extLst>
            <a:ext uri="{909E8E84-426E-40DD-AFC4-6F175D3DCCD1}">
              <a14:hiddenFill xmlns:a14="http://schemas.microsoft.com/office/drawing/2010/main">
                <a:solidFill>
                  <a:srgbClr val="FFFFFF"/>
                </a:solidFill>
              </a14:hiddenFill>
            </a:ext>
          </a:extLst>
        </p:spPr>
      </p:pic>
      <p:sp>
        <p:nvSpPr>
          <p:cNvPr id="1035" name="Freeform: Shape 10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97422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11F8D5-1BD8-0F74-21C7-1AA632822B91}"/>
              </a:ext>
            </a:extLst>
          </p:cNvPr>
          <p:cNvSpPr>
            <a:spLocks noGrp="1"/>
          </p:cNvSpPr>
          <p:nvPr>
            <p:ph type="title"/>
          </p:nvPr>
        </p:nvSpPr>
        <p:spPr>
          <a:xfrm>
            <a:off x="1137036" y="609600"/>
            <a:ext cx="8548386" cy="1282459"/>
          </a:xfrm>
        </p:spPr>
        <p:txBody>
          <a:bodyPr>
            <a:normAutofit/>
          </a:bodyPr>
          <a:lstStyle/>
          <a:p>
            <a:r>
              <a:rPr lang="en-GB"/>
              <a:t>The Attacker, Cont.</a:t>
            </a:r>
            <a:endParaRPr lang="en-GB" dirty="0"/>
          </a:p>
        </p:txBody>
      </p:sp>
      <p:sp>
        <p:nvSpPr>
          <p:cNvPr id="3" name="Content Placeholder 2">
            <a:extLst>
              <a:ext uri="{FF2B5EF4-FFF2-40B4-BE49-F238E27FC236}">
                <a16:creationId xmlns:a16="http://schemas.microsoft.com/office/drawing/2014/main" id="{03B76C38-C42C-5CCD-FDD0-05A886C46224}"/>
              </a:ext>
            </a:extLst>
          </p:cNvPr>
          <p:cNvSpPr>
            <a:spLocks noGrp="1"/>
          </p:cNvSpPr>
          <p:nvPr>
            <p:ph idx="1"/>
          </p:nvPr>
        </p:nvSpPr>
        <p:spPr>
          <a:xfrm>
            <a:off x="1137035" y="2147358"/>
            <a:ext cx="8548386" cy="4076394"/>
          </a:xfrm>
        </p:spPr>
        <p:txBody>
          <a:bodyPr>
            <a:normAutofit/>
          </a:bodyPr>
          <a:lstStyle/>
          <a:p>
            <a:r>
              <a:rPr lang="en-GB" sz="2000"/>
              <a:t>Abedi attended the Burnage academy for boys from 2009-2011 and Manchester College from 2011-2031. </a:t>
            </a:r>
          </a:p>
          <a:p>
            <a:r>
              <a:rPr lang="en-GB" sz="2000"/>
              <a:t>In 2014 he began a business course at Salford University but dropped out during his second year of studies. </a:t>
            </a:r>
          </a:p>
          <a:p>
            <a:r>
              <a:rPr lang="en-GB" sz="2000"/>
              <a:t>In 2012 Abedi was arrested for minor theft and assault charges and at the same time he was becoming more outwardly religious. </a:t>
            </a:r>
          </a:p>
          <a:p>
            <a:endParaRPr lang="en-GB" sz="2000"/>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843084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A19B85-EB07-D08E-4B98-ADF2DFFA0143}"/>
              </a:ext>
            </a:extLst>
          </p:cNvPr>
          <p:cNvSpPr>
            <a:spLocks noGrp="1"/>
          </p:cNvSpPr>
          <p:nvPr>
            <p:ph type="title"/>
          </p:nvPr>
        </p:nvSpPr>
        <p:spPr>
          <a:xfrm>
            <a:off x="1137036" y="609600"/>
            <a:ext cx="8548386" cy="1282459"/>
          </a:xfrm>
        </p:spPr>
        <p:txBody>
          <a:bodyPr>
            <a:normAutofit/>
          </a:bodyPr>
          <a:lstStyle/>
          <a:p>
            <a:r>
              <a:rPr lang="en-GB" dirty="0"/>
              <a:t>Ties to terrorist organisations?</a:t>
            </a:r>
          </a:p>
        </p:txBody>
      </p:sp>
      <p:sp>
        <p:nvSpPr>
          <p:cNvPr id="3" name="Content Placeholder 2">
            <a:extLst>
              <a:ext uri="{FF2B5EF4-FFF2-40B4-BE49-F238E27FC236}">
                <a16:creationId xmlns:a16="http://schemas.microsoft.com/office/drawing/2014/main" id="{D85FACC1-3050-2939-B054-BFEDB4DB0BCF}"/>
              </a:ext>
            </a:extLst>
          </p:cNvPr>
          <p:cNvSpPr>
            <a:spLocks noGrp="1"/>
          </p:cNvSpPr>
          <p:nvPr>
            <p:ph idx="1"/>
          </p:nvPr>
        </p:nvSpPr>
        <p:spPr>
          <a:xfrm>
            <a:off x="606582" y="2147357"/>
            <a:ext cx="10004079" cy="4380191"/>
          </a:xfrm>
        </p:spPr>
        <p:txBody>
          <a:bodyPr>
            <a:normAutofit fontScale="92500" lnSpcReduction="20000"/>
          </a:bodyPr>
          <a:lstStyle/>
          <a:p>
            <a:r>
              <a:rPr lang="en-GB" sz="2000" dirty="0"/>
              <a:t>In 2011 Abedi travelled to Libya with his father to fight for the UK-sanctioned Libyan Islamic Fighting Group against the Gaddafi regime. Abedi began to express extremist views after his families departure in 2011. After the regime was overthrown later that year, Abedi’s parents and younger siblings moved back to Libya leaving Abedi and his older brother in the UK. Abedi reportedly travelled back and forth to Libya and UK and is thought to have for an Islamist Group in Libya again in 2014. When he was arrested for theft and assault charges in 2013 he was becoming more religious – he grew a beard and began to dress in traditional Islamic clothing. </a:t>
            </a:r>
          </a:p>
          <a:p>
            <a:r>
              <a:rPr lang="en-GB" sz="2000" dirty="0"/>
              <a:t>In 2015 a sermon at the Didsbury mosque made comments condemning terrorism and a neighbour reported that Abedi objected to these comments and the imam stated that Abedi was hostile to him. </a:t>
            </a:r>
          </a:p>
          <a:p>
            <a:r>
              <a:rPr lang="en-GB" sz="2000" dirty="0"/>
              <a:t>Moreover, according to officials Abedi met members of a ISIS unit while in Libya – the unit, </a:t>
            </a:r>
            <a:r>
              <a:rPr lang="en-GB" sz="2000" dirty="0" err="1"/>
              <a:t>Katibat</a:t>
            </a:r>
            <a:r>
              <a:rPr lang="en-GB" sz="2000" dirty="0"/>
              <a:t> al-</a:t>
            </a:r>
            <a:r>
              <a:rPr lang="en-GB" sz="2000" dirty="0" err="1"/>
              <a:t>Battar</a:t>
            </a:r>
            <a:r>
              <a:rPr lang="en-GB" sz="2000" dirty="0"/>
              <a:t> al-</a:t>
            </a:r>
            <a:r>
              <a:rPr lang="en-GB" sz="2000" dirty="0" err="1"/>
              <a:t>Libi</a:t>
            </a:r>
            <a:r>
              <a:rPr lang="en-GB" sz="2000" dirty="0"/>
              <a:t> has been linked to the 2015 Paris attacks which was organised by a former member of the unit </a:t>
            </a:r>
            <a:r>
              <a:rPr lang="en-GB" sz="2000" dirty="0" err="1"/>
              <a:t>Abaaoud</a:t>
            </a:r>
            <a:r>
              <a:rPr lang="en-GB" sz="2000" dirty="0"/>
              <a:t>. Abedi reportedly remained in contact with some members of the unit while in the UK.</a:t>
            </a:r>
          </a:p>
          <a:p>
            <a:r>
              <a:rPr lang="en-GB" sz="2000" dirty="0"/>
              <a:t>Abedi took a trip to Libya before carrying out the Manchester Arena attack in 2017, he returned to the UK on May 17, five days before the attack. During the last trip to Libya, Abedi’s parents said that they were worried about his extremist views and seized his passport but returned it to him when he said he wanted to travel to Mecca.</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694160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0ACE90-685B-0C8A-CDDD-24FEEE6DE4DC}"/>
              </a:ext>
            </a:extLst>
          </p:cNvPr>
          <p:cNvSpPr>
            <a:spLocks noGrp="1"/>
          </p:cNvSpPr>
          <p:nvPr>
            <p:ph type="title"/>
          </p:nvPr>
        </p:nvSpPr>
        <p:spPr>
          <a:xfrm>
            <a:off x="1137036" y="609600"/>
            <a:ext cx="8548386" cy="1282459"/>
          </a:xfrm>
        </p:spPr>
        <p:txBody>
          <a:bodyPr>
            <a:normAutofit/>
          </a:bodyPr>
          <a:lstStyle/>
          <a:p>
            <a:r>
              <a:rPr lang="en-GB"/>
              <a:t>Ties to terrorist organisations? Cont. </a:t>
            </a:r>
            <a:endParaRPr lang="en-GB" dirty="0"/>
          </a:p>
        </p:txBody>
      </p:sp>
      <p:sp>
        <p:nvSpPr>
          <p:cNvPr id="3" name="Content Placeholder 2">
            <a:extLst>
              <a:ext uri="{FF2B5EF4-FFF2-40B4-BE49-F238E27FC236}">
                <a16:creationId xmlns:a16="http://schemas.microsoft.com/office/drawing/2014/main" id="{1F1FEA04-414C-88B9-B499-28DA389FC795}"/>
              </a:ext>
            </a:extLst>
          </p:cNvPr>
          <p:cNvSpPr>
            <a:spLocks noGrp="1"/>
          </p:cNvSpPr>
          <p:nvPr>
            <p:ph idx="1"/>
          </p:nvPr>
        </p:nvSpPr>
        <p:spPr>
          <a:xfrm>
            <a:off x="660903" y="2147357"/>
            <a:ext cx="9813956" cy="4371137"/>
          </a:xfrm>
        </p:spPr>
        <p:txBody>
          <a:bodyPr>
            <a:normAutofit fontScale="92500" lnSpcReduction="20000"/>
          </a:bodyPr>
          <a:lstStyle/>
          <a:p>
            <a:pPr>
              <a:spcBef>
                <a:spcPts val="0"/>
              </a:spcBef>
              <a:defRPr/>
            </a:pPr>
            <a:r>
              <a:rPr lang="en-GB" sz="2000" dirty="0"/>
              <a:t>While at Manchester College (2011-2013) acquaintances reported him to a counterterrorism hotline due to his professed support for terrorism and statements that he made such as ’’being a suicide bomber is ok’’.</a:t>
            </a:r>
          </a:p>
          <a:p>
            <a:endParaRPr lang="en-GB" sz="2000" dirty="0"/>
          </a:p>
          <a:p>
            <a:r>
              <a:rPr lang="en-GB" sz="2000" dirty="0"/>
              <a:t>Abedi was reported to authorities by community members in 2015 as they suspected involvement in terrorism.</a:t>
            </a:r>
          </a:p>
          <a:p>
            <a:endParaRPr lang="en-GB" sz="2000" dirty="0"/>
          </a:p>
          <a:p>
            <a:r>
              <a:rPr lang="en-GB" sz="2000" dirty="0"/>
              <a:t>Upon his return from Libya in 2017 – Abedi began buying items that he would use to make the homemade bomb, aka; nuts, screws and batteries, immediately after his return. Abedi constructed the bomb in under four days – authorities believe he may have received in-person training from ISIS-linked operatives in Libya. An investigation revealed that he used tutorial videos on YouTube and other open sources to manufacture the explosive used in the attack.</a:t>
            </a:r>
          </a:p>
          <a:p>
            <a:endParaRPr lang="en-GB" sz="2000" dirty="0"/>
          </a:p>
          <a:p>
            <a:r>
              <a:rPr lang="en-GB" sz="2000" dirty="0"/>
              <a:t>Abedi was associated and involved with 6 different MI5 interests and Abedi himself was a subject of interest in 2014 but the file was closed after five months due to the lack of engagement with individuals of interests.</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35252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17517EF-BD4D-4055-BDB4-A322C5356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2B0276D-9704-9E41-A45F-A3D4913624CA}"/>
              </a:ext>
            </a:extLst>
          </p:cNvPr>
          <p:cNvSpPr>
            <a:spLocks noGrp="1"/>
          </p:cNvSpPr>
          <p:nvPr>
            <p:ph type="title"/>
          </p:nvPr>
        </p:nvSpPr>
        <p:spPr>
          <a:xfrm>
            <a:off x="901690" y="405575"/>
            <a:ext cx="6430414" cy="1371600"/>
          </a:xfrm>
        </p:spPr>
        <p:txBody>
          <a:bodyPr vert="horz" lIns="91440" tIns="45720" rIns="91440" bIns="45720" rtlCol="0" anchor="ctr">
            <a:normAutofit/>
          </a:bodyPr>
          <a:lstStyle/>
          <a:p>
            <a:r>
              <a:rPr lang="en-US" sz="4000" kern="1200" dirty="0">
                <a:solidFill>
                  <a:schemeClr val="tx1"/>
                </a:solidFill>
                <a:latin typeface="+mj-lt"/>
                <a:ea typeface="+mj-ea"/>
                <a:cs typeface="+mj-cs"/>
              </a:rPr>
              <a:t>Ideology, Motives and Goals</a:t>
            </a:r>
          </a:p>
        </p:txBody>
      </p:sp>
      <p:sp>
        <p:nvSpPr>
          <p:cNvPr id="13" name="Rectangle 12">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26032" y="1067264"/>
            <a:ext cx="1021458"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descr="Text&#10;&#10;Description automatically generated">
            <a:extLst>
              <a:ext uri="{FF2B5EF4-FFF2-40B4-BE49-F238E27FC236}">
                <a16:creationId xmlns:a16="http://schemas.microsoft.com/office/drawing/2014/main" id="{D6664AD2-6B5D-5A60-1A6E-DEB4E29E3B00}"/>
              </a:ext>
            </a:extLst>
          </p:cNvPr>
          <p:cNvPicPr>
            <a:picLocks noGrp="1" noChangeAspect="1"/>
          </p:cNvPicPr>
          <p:nvPr>
            <p:ph idx="1"/>
          </p:nvPr>
        </p:nvPicPr>
        <p:blipFill>
          <a:blip r:embed="rId2"/>
          <a:stretch>
            <a:fillRect/>
          </a:stretch>
        </p:blipFill>
        <p:spPr>
          <a:xfrm>
            <a:off x="549058" y="2214406"/>
            <a:ext cx="11097349" cy="3959617"/>
          </a:xfrm>
          <a:prstGeom prst="rect">
            <a:avLst/>
          </a:prstGeom>
        </p:spPr>
      </p:pic>
    </p:spTree>
    <p:extLst>
      <p:ext uri="{BB962C8B-B14F-4D97-AF65-F5344CB8AC3E}">
        <p14:creationId xmlns:p14="http://schemas.microsoft.com/office/powerpoint/2010/main" val="3590334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775CDE-F300-B412-91B2-120E1019FFCF}"/>
              </a:ext>
            </a:extLst>
          </p:cNvPr>
          <p:cNvSpPr>
            <a:spLocks noGrp="1"/>
          </p:cNvSpPr>
          <p:nvPr>
            <p:ph type="title"/>
          </p:nvPr>
        </p:nvSpPr>
        <p:spPr>
          <a:xfrm>
            <a:off x="1137036" y="609600"/>
            <a:ext cx="8548386" cy="1282459"/>
          </a:xfrm>
        </p:spPr>
        <p:txBody>
          <a:bodyPr>
            <a:normAutofit/>
          </a:bodyPr>
          <a:lstStyle/>
          <a:p>
            <a:r>
              <a:rPr lang="en-US" kern="1200">
                <a:latin typeface="+mj-lt"/>
                <a:ea typeface="+mj-ea"/>
                <a:cs typeface="+mj-cs"/>
              </a:rPr>
              <a:t>Ideology, Motives and Goals</a:t>
            </a:r>
            <a:endParaRPr lang="en-GB" dirty="0"/>
          </a:p>
        </p:txBody>
      </p:sp>
      <p:sp>
        <p:nvSpPr>
          <p:cNvPr id="3" name="Content Placeholder 2">
            <a:extLst>
              <a:ext uri="{FF2B5EF4-FFF2-40B4-BE49-F238E27FC236}">
                <a16:creationId xmlns:a16="http://schemas.microsoft.com/office/drawing/2014/main" id="{3683E601-0637-DA28-2119-236E28DA0DC0}"/>
              </a:ext>
            </a:extLst>
          </p:cNvPr>
          <p:cNvSpPr>
            <a:spLocks noGrp="1"/>
          </p:cNvSpPr>
          <p:nvPr>
            <p:ph idx="1"/>
          </p:nvPr>
        </p:nvSpPr>
        <p:spPr>
          <a:xfrm>
            <a:off x="362139" y="1756372"/>
            <a:ext cx="10628767" cy="5015619"/>
          </a:xfrm>
        </p:spPr>
        <p:txBody>
          <a:bodyPr>
            <a:normAutofit fontScale="92500" lnSpcReduction="20000"/>
          </a:bodyPr>
          <a:lstStyle/>
          <a:p>
            <a:r>
              <a:rPr lang="en-GB" sz="1800" dirty="0"/>
              <a:t>Abedi utilised online communications such as telegram and </a:t>
            </a:r>
            <a:r>
              <a:rPr lang="en-GB" sz="1800" dirty="0" err="1"/>
              <a:t>Zello</a:t>
            </a:r>
            <a:r>
              <a:rPr lang="en-GB" sz="1800" dirty="0"/>
              <a:t>, </a:t>
            </a:r>
            <a:r>
              <a:rPr lang="en-GB" sz="1800" dirty="0" err="1"/>
              <a:t>Zello</a:t>
            </a:r>
            <a:r>
              <a:rPr lang="en-GB" sz="1800" dirty="0"/>
              <a:t> combines social media features with telephone and radio functions and is available on smartphones, tablets and computers. The FBI gained encrypted messages that implied that Abedi had online communications with Syrian and US-based radicals asking for advice in regards to the Manchester attack. Abedi inquired whether he was allowed to kill non-</a:t>
            </a:r>
            <a:r>
              <a:rPr lang="en-GB" sz="1800" dirty="0" err="1"/>
              <a:t>muslims</a:t>
            </a:r>
            <a:r>
              <a:rPr lang="en-GB" sz="1800" dirty="0"/>
              <a:t> in Britain with a bomb.</a:t>
            </a:r>
          </a:p>
          <a:p>
            <a:endParaRPr lang="en-GB" sz="1800" dirty="0"/>
          </a:p>
          <a:p>
            <a:r>
              <a:rPr lang="en-GB" sz="1800" dirty="0"/>
              <a:t>Linking back to the Islamic State lecture, it was stated that the ideology of the Islamic State is heavily rooted in Jihadism which is concerned with purifying the faith. It could be argued that Abedi wanted to carryout his attacks due ‘non-Muslims’ tainting the faith of Islam.</a:t>
            </a:r>
          </a:p>
          <a:p>
            <a:endParaRPr lang="en-GB" sz="1800" dirty="0"/>
          </a:p>
          <a:p>
            <a:pPr>
              <a:spcBef>
                <a:spcPts val="0"/>
              </a:spcBef>
              <a:defRPr/>
            </a:pPr>
            <a:r>
              <a:rPr lang="en-GB" sz="1800" dirty="0"/>
              <a:t>There is no research that points to the ideological motives and goals held by the Manchester attacker. </a:t>
            </a:r>
            <a:r>
              <a:rPr lang="en-GB" sz="1800" dirty="0" err="1"/>
              <a:t>Bunzel</a:t>
            </a:r>
            <a:r>
              <a:rPr lang="en-GB" sz="1800" dirty="0"/>
              <a:t> 2015 states that ’Individual members of the Islamic State are of course driven by numerous factors; not all members are motivated by—or even aware of—the ideology of the group that they support.’’ This highlights how IS members are driven by various ideologies and how not all supporters/members are even aware of the ideology that the IS holds.</a:t>
            </a:r>
          </a:p>
          <a:p>
            <a:endParaRPr lang="en-GB" sz="1800" dirty="0"/>
          </a:p>
          <a:p>
            <a:r>
              <a:rPr lang="en-GB" sz="1800" b="0" dirty="0"/>
              <a:t>However, Abedi’s sister stated that he wanted revenge for the airstrikes in Syria being carried out by the US and UK. </a:t>
            </a:r>
            <a:r>
              <a:rPr lang="en-GB" sz="1800" b="0" dirty="0" err="1"/>
              <a:t>Jomana</a:t>
            </a:r>
            <a:r>
              <a:rPr lang="en-GB" sz="1800" b="0" dirty="0"/>
              <a:t> Abedi said that ‘’I think he saw children – Muslim children dying everywhere, and wanted revenge’’, ‘’He saw the explosives America drops on children and wanted revenge. Whether he got that is between him and Gob’’</a:t>
            </a:r>
          </a:p>
          <a:p>
            <a:endParaRPr lang="en-GB" sz="1800" b="0" dirty="0"/>
          </a:p>
          <a:p>
            <a:r>
              <a:rPr lang="en-GB" sz="1800" b="1" dirty="0"/>
              <a:t>What do you think Abedi’s motives and goals were when carrying out the Manchester attack?</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39488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273DC-2D12-1588-49FF-2122758C79D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8C50A26-5190-16BC-098F-6B6C201E0A94}"/>
              </a:ext>
            </a:extLst>
          </p:cNvPr>
          <p:cNvSpPr>
            <a:spLocks noGrp="1"/>
          </p:cNvSpPr>
          <p:nvPr>
            <p:ph idx="1"/>
          </p:nvPr>
        </p:nvSpPr>
        <p:spPr/>
        <p:txBody>
          <a:bodyPr/>
          <a:lstStyle/>
          <a:p>
            <a:endParaRPr lang="en-GB"/>
          </a:p>
        </p:txBody>
      </p:sp>
      <p:pic>
        <p:nvPicPr>
          <p:cNvPr id="4" name="Picture 3" descr="Text&#10;&#10;Description automatically generated">
            <a:extLst>
              <a:ext uri="{FF2B5EF4-FFF2-40B4-BE49-F238E27FC236}">
                <a16:creationId xmlns:a16="http://schemas.microsoft.com/office/drawing/2014/main" id="{9082050A-A864-897F-CFDD-3CB6C1D245C1}"/>
              </a:ext>
            </a:extLst>
          </p:cNvPr>
          <p:cNvPicPr>
            <a:picLocks noChangeAspect="1"/>
          </p:cNvPicPr>
          <p:nvPr/>
        </p:nvPicPr>
        <p:blipFill>
          <a:blip r:embed="rId2"/>
          <a:stretch>
            <a:fillRect/>
          </a:stretch>
        </p:blipFill>
        <p:spPr>
          <a:xfrm>
            <a:off x="0" y="4882432"/>
            <a:ext cx="12192000" cy="2108200"/>
          </a:xfrm>
          <a:prstGeom prst="rect">
            <a:avLst/>
          </a:prstGeom>
        </p:spPr>
      </p:pic>
      <p:pic>
        <p:nvPicPr>
          <p:cNvPr id="5" name="Picture 4">
            <a:extLst>
              <a:ext uri="{FF2B5EF4-FFF2-40B4-BE49-F238E27FC236}">
                <a16:creationId xmlns:a16="http://schemas.microsoft.com/office/drawing/2014/main" id="{90FF5B84-15C9-0D32-EEE3-D215C143C309}"/>
              </a:ext>
            </a:extLst>
          </p:cNvPr>
          <p:cNvPicPr>
            <a:picLocks noChangeAspect="1"/>
          </p:cNvPicPr>
          <p:nvPr/>
        </p:nvPicPr>
        <p:blipFill>
          <a:blip r:embed="rId3"/>
          <a:stretch>
            <a:fillRect/>
          </a:stretch>
        </p:blipFill>
        <p:spPr>
          <a:xfrm>
            <a:off x="0" y="4730347"/>
            <a:ext cx="12191998" cy="571500"/>
          </a:xfrm>
          <a:prstGeom prst="rect">
            <a:avLst/>
          </a:prstGeom>
        </p:spPr>
      </p:pic>
      <p:pic>
        <p:nvPicPr>
          <p:cNvPr id="6" name="Picture 5" descr="A picture containing text&#10;&#10;Description automatically generated">
            <a:extLst>
              <a:ext uri="{FF2B5EF4-FFF2-40B4-BE49-F238E27FC236}">
                <a16:creationId xmlns:a16="http://schemas.microsoft.com/office/drawing/2014/main" id="{0401C4DE-DF39-9F8F-179D-8C1BA1C1086E}"/>
              </a:ext>
            </a:extLst>
          </p:cNvPr>
          <p:cNvPicPr>
            <a:picLocks noChangeAspect="1"/>
          </p:cNvPicPr>
          <p:nvPr/>
        </p:nvPicPr>
        <p:blipFill>
          <a:blip r:embed="rId4"/>
          <a:stretch>
            <a:fillRect/>
          </a:stretch>
        </p:blipFill>
        <p:spPr>
          <a:xfrm>
            <a:off x="-1" y="3162046"/>
            <a:ext cx="12192000" cy="1587500"/>
          </a:xfrm>
          <a:prstGeom prst="rect">
            <a:avLst/>
          </a:prstGeom>
        </p:spPr>
      </p:pic>
      <p:pic>
        <p:nvPicPr>
          <p:cNvPr id="7" name="Picture 6" descr="Text&#10;&#10;Description automatically generated">
            <a:extLst>
              <a:ext uri="{FF2B5EF4-FFF2-40B4-BE49-F238E27FC236}">
                <a16:creationId xmlns:a16="http://schemas.microsoft.com/office/drawing/2014/main" id="{BFD27074-C7BE-DF08-8E2F-4C557F66AB7E}"/>
              </a:ext>
            </a:extLst>
          </p:cNvPr>
          <p:cNvPicPr>
            <a:picLocks noChangeAspect="1"/>
          </p:cNvPicPr>
          <p:nvPr/>
        </p:nvPicPr>
        <p:blipFill>
          <a:blip r:embed="rId5"/>
          <a:stretch>
            <a:fillRect/>
          </a:stretch>
        </p:blipFill>
        <p:spPr>
          <a:xfrm>
            <a:off x="-2" y="1383495"/>
            <a:ext cx="12192002" cy="1790700"/>
          </a:xfrm>
          <a:prstGeom prst="rect">
            <a:avLst/>
          </a:prstGeom>
        </p:spPr>
      </p:pic>
      <p:pic>
        <p:nvPicPr>
          <p:cNvPr id="8" name="Content Placeholder 4" descr="Text&#10;&#10;Description automatically generated">
            <a:extLst>
              <a:ext uri="{FF2B5EF4-FFF2-40B4-BE49-F238E27FC236}">
                <a16:creationId xmlns:a16="http://schemas.microsoft.com/office/drawing/2014/main" id="{9A20BF81-8BEF-B10D-069A-79C30FD94A07}"/>
              </a:ext>
            </a:extLst>
          </p:cNvPr>
          <p:cNvPicPr>
            <a:picLocks noChangeAspect="1"/>
          </p:cNvPicPr>
          <p:nvPr/>
        </p:nvPicPr>
        <p:blipFill>
          <a:blip r:embed="rId6"/>
          <a:stretch>
            <a:fillRect/>
          </a:stretch>
        </p:blipFill>
        <p:spPr>
          <a:xfrm>
            <a:off x="-1" y="0"/>
            <a:ext cx="12191999" cy="1353725"/>
          </a:xfrm>
          <a:prstGeom prst="rect">
            <a:avLst/>
          </a:prstGeom>
        </p:spPr>
      </p:pic>
    </p:spTree>
    <p:extLst>
      <p:ext uri="{BB962C8B-B14F-4D97-AF65-F5344CB8AC3E}">
        <p14:creationId xmlns:p14="http://schemas.microsoft.com/office/powerpoint/2010/main" val="8877228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714801-90F7-A157-C397-123176083FD5}"/>
              </a:ext>
            </a:extLst>
          </p:cNvPr>
          <p:cNvSpPr>
            <a:spLocks noGrp="1"/>
          </p:cNvSpPr>
          <p:nvPr>
            <p:ph type="title"/>
          </p:nvPr>
        </p:nvSpPr>
        <p:spPr>
          <a:xfrm>
            <a:off x="1137036" y="609600"/>
            <a:ext cx="8548386" cy="1282459"/>
          </a:xfrm>
        </p:spPr>
        <p:txBody>
          <a:bodyPr>
            <a:normAutofit/>
          </a:bodyPr>
          <a:lstStyle/>
          <a:p>
            <a:r>
              <a:rPr lang="en-GB" dirty="0"/>
              <a:t>Islamic State Responsibility</a:t>
            </a:r>
          </a:p>
        </p:txBody>
      </p:sp>
      <p:sp>
        <p:nvSpPr>
          <p:cNvPr id="3" name="Content Placeholder 2">
            <a:extLst>
              <a:ext uri="{FF2B5EF4-FFF2-40B4-BE49-F238E27FC236}">
                <a16:creationId xmlns:a16="http://schemas.microsoft.com/office/drawing/2014/main" id="{0B073969-B712-D627-B760-DCB1225BC7D1}"/>
              </a:ext>
            </a:extLst>
          </p:cNvPr>
          <p:cNvSpPr>
            <a:spLocks noGrp="1"/>
          </p:cNvSpPr>
          <p:nvPr>
            <p:ph idx="1"/>
          </p:nvPr>
        </p:nvSpPr>
        <p:spPr>
          <a:xfrm>
            <a:off x="298764" y="1892059"/>
            <a:ext cx="10330004" cy="4753185"/>
          </a:xfrm>
        </p:spPr>
        <p:txBody>
          <a:bodyPr>
            <a:normAutofit fontScale="92500" lnSpcReduction="20000"/>
          </a:bodyPr>
          <a:lstStyle/>
          <a:p>
            <a:r>
              <a:rPr lang="en-GB" sz="1800" dirty="0"/>
              <a:t>The Islamic State claimed responsibility for the attack hours after the attack and stated that the group hails the ‘soldier of the caliphate’. Which essentially suggests that Abedi was fighting in regards the </a:t>
            </a:r>
            <a:r>
              <a:rPr lang="en-GB" sz="1800" dirty="0" err="1"/>
              <a:t>the</a:t>
            </a:r>
            <a:r>
              <a:rPr lang="en-GB" sz="1800" dirty="0"/>
              <a:t> Islamic State ruler. </a:t>
            </a:r>
          </a:p>
          <a:p>
            <a:endParaRPr lang="en-GB" sz="1800" dirty="0"/>
          </a:p>
          <a:p>
            <a:r>
              <a:rPr lang="en-GB" sz="1800" dirty="0"/>
              <a:t>A statement made via ISIS channels on Telegram said that ‘’one of the soldiers of the caliphate placed explosive devices in a gathering of crusaders in the middle of the British city of Manchester’’ and they were seen celebrating the bomb on Social Media, hailing it as a victory against ‘’the crusaders’’ of the West and framing it as a response to airstrikes in Iraq.</a:t>
            </a:r>
          </a:p>
          <a:p>
            <a:endParaRPr lang="en-GB" sz="1800" dirty="0"/>
          </a:p>
          <a:p>
            <a:r>
              <a:rPr lang="en-GB" sz="1800" dirty="0"/>
              <a:t>Abedi’s brother Hashem admitted in 2020 that the Manchester attack was for ISIS.</a:t>
            </a:r>
          </a:p>
          <a:p>
            <a:endParaRPr lang="en-GB" sz="1800" dirty="0"/>
          </a:p>
          <a:p>
            <a:r>
              <a:rPr lang="en-GB" sz="1800" dirty="0"/>
              <a:t>It has been noted that ISIS has embraced the tactic of claiming responsibility for lone wolf attacks carried out in the West. In early 2016 an Islamic State spokes person stated that ‘’the smallest action you do in the heart of the West is dear to us than the largest action by us and more effective and damaging’’. Generally, when governmental officials and media outlets link the Islamic State to lone wolf attacks this has a huge impact psychologically.</a:t>
            </a:r>
          </a:p>
          <a:p>
            <a:endParaRPr lang="en-GB" sz="1800" dirty="0"/>
          </a:p>
          <a:p>
            <a:r>
              <a:rPr lang="en-GB" sz="1800" b="1" dirty="0"/>
              <a:t>Thinking about what a lone wolf is (someone who is not part of a group or directed by an outside organisation), do you think Abedi acted on behalf of the Islamic State? He had links to both ISIS and al Qaeda so do you think that ISIS claiming responsibility is just a tactic to incite fear and worry?</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31247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6E7E46-9207-45DF-19B7-2D84A53F1D0E}"/>
              </a:ext>
            </a:extLst>
          </p:cNvPr>
          <p:cNvSpPr>
            <a:spLocks noGrp="1"/>
          </p:cNvSpPr>
          <p:nvPr>
            <p:ph type="title"/>
          </p:nvPr>
        </p:nvSpPr>
        <p:spPr>
          <a:xfrm>
            <a:off x="572493" y="238539"/>
            <a:ext cx="11018520" cy="1434415"/>
          </a:xfrm>
        </p:spPr>
        <p:txBody>
          <a:bodyPr anchor="b">
            <a:normAutofit/>
          </a:bodyPr>
          <a:lstStyle/>
          <a:p>
            <a:r>
              <a:rPr lang="en-GB" sz="5400"/>
              <a:t>What happened?</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BC0EF5-3EF9-6D97-38E0-61922B9A9285}"/>
              </a:ext>
            </a:extLst>
          </p:cNvPr>
          <p:cNvSpPr>
            <a:spLocks noGrp="1"/>
          </p:cNvSpPr>
          <p:nvPr>
            <p:ph idx="1"/>
          </p:nvPr>
        </p:nvSpPr>
        <p:spPr>
          <a:xfrm>
            <a:off x="572493" y="2071316"/>
            <a:ext cx="5712193" cy="4394508"/>
          </a:xfrm>
        </p:spPr>
        <p:txBody>
          <a:bodyPr anchor="t">
            <a:normAutofit/>
          </a:bodyPr>
          <a:lstStyle/>
          <a:p>
            <a:pPr>
              <a:spcBef>
                <a:spcPts val="0"/>
              </a:spcBef>
              <a:defRPr/>
            </a:pPr>
            <a:r>
              <a:rPr lang="en-GB" sz="1500" dirty="0"/>
              <a:t>Attacker 22 year old Salman Abedi detonated a home-made bomb in Manchester Arena’s foyer as event goers were leaving Ariana Grande’s performance just after 10:30pm on the 22 May 2017. Abedi was carrying the bomb in a </a:t>
            </a:r>
            <a:r>
              <a:rPr lang="en-GB" sz="1500" dirty="0" err="1"/>
              <a:t>Karrimor</a:t>
            </a:r>
            <a:r>
              <a:rPr lang="en-GB" sz="1500" dirty="0"/>
              <a:t> backpack. The image shows the remains of a </a:t>
            </a:r>
            <a:r>
              <a:rPr lang="en-GB" sz="1500" dirty="0" err="1"/>
              <a:t>Karrimor</a:t>
            </a:r>
            <a:r>
              <a:rPr lang="en-GB" sz="1500" dirty="0"/>
              <a:t> backpack and the possible detonator of the bomb.</a:t>
            </a:r>
          </a:p>
          <a:p>
            <a:endParaRPr lang="en-GB" sz="1500" dirty="0"/>
          </a:p>
          <a:p>
            <a:r>
              <a:rPr lang="en-GB" sz="1500" dirty="0"/>
              <a:t>The blast, between the main arena and neighbouring Victoria station was so powerful that it blew people off their feed and caused widespread panic. Witnesses described hearing an explosion before seeing a flash of fire. Frantic family members and friends began an hours-long search for their children and those who they had been separated from when the rush to safety began.</a:t>
            </a:r>
          </a:p>
          <a:p>
            <a:pPr marL="0" indent="0">
              <a:buNone/>
            </a:pPr>
            <a:endParaRPr lang="en-GB" sz="1500" dirty="0"/>
          </a:p>
          <a:p>
            <a:r>
              <a:rPr lang="en-GB" sz="1500" dirty="0"/>
              <a:t>More than 240 emergency calls were made and 60 ambulances and 400 police officers attended the event.</a:t>
            </a:r>
          </a:p>
        </p:txBody>
      </p:sp>
      <p:pic>
        <p:nvPicPr>
          <p:cNvPr id="4" name="Picture 3" descr="A picture containing text&#10;&#10;Description automatically generated">
            <a:extLst>
              <a:ext uri="{FF2B5EF4-FFF2-40B4-BE49-F238E27FC236}">
                <a16:creationId xmlns:a16="http://schemas.microsoft.com/office/drawing/2014/main" id="{8471EE46-68EE-5D41-94AF-6CEA15DA9E80}"/>
              </a:ext>
            </a:extLst>
          </p:cNvPr>
          <p:cNvPicPr>
            <a:picLocks noChangeAspect="1"/>
          </p:cNvPicPr>
          <p:nvPr/>
        </p:nvPicPr>
        <p:blipFill rotWithShape="1">
          <a:blip r:embed="rId2"/>
          <a:srcRect l="-477" t="-1" r="10678" b="-1"/>
          <a:stretch/>
        </p:blipFill>
        <p:spPr>
          <a:xfrm>
            <a:off x="6602476" y="2353055"/>
            <a:ext cx="5268686" cy="3314918"/>
          </a:xfrm>
          <a:prstGeom prst="rect">
            <a:avLst/>
          </a:prstGeom>
        </p:spPr>
      </p:pic>
    </p:spTree>
    <p:extLst>
      <p:ext uri="{BB962C8B-B14F-4D97-AF65-F5344CB8AC3E}">
        <p14:creationId xmlns:p14="http://schemas.microsoft.com/office/powerpoint/2010/main" val="2350371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28E08D-8C2E-DD1A-D494-A85624141CF0}"/>
              </a:ext>
            </a:extLst>
          </p:cNvPr>
          <p:cNvSpPr>
            <a:spLocks noGrp="1"/>
          </p:cNvSpPr>
          <p:nvPr>
            <p:ph type="title"/>
          </p:nvPr>
        </p:nvSpPr>
        <p:spPr>
          <a:xfrm>
            <a:off x="572493" y="238539"/>
            <a:ext cx="11018520" cy="1434415"/>
          </a:xfrm>
        </p:spPr>
        <p:txBody>
          <a:bodyPr anchor="b">
            <a:normAutofit/>
          </a:bodyPr>
          <a:lstStyle/>
          <a:p>
            <a:r>
              <a:rPr lang="en-GB" sz="5400"/>
              <a:t>The Event</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96C014-0FAF-D083-DE3D-399AB86F2A58}"/>
              </a:ext>
            </a:extLst>
          </p:cNvPr>
          <p:cNvSpPr>
            <a:spLocks noGrp="1"/>
          </p:cNvSpPr>
          <p:nvPr>
            <p:ph idx="1"/>
          </p:nvPr>
        </p:nvSpPr>
        <p:spPr>
          <a:xfrm>
            <a:off x="572493" y="2071316"/>
            <a:ext cx="4333336" cy="4119172"/>
          </a:xfrm>
        </p:spPr>
        <p:txBody>
          <a:bodyPr anchor="t">
            <a:normAutofit/>
          </a:bodyPr>
          <a:lstStyle/>
          <a:p>
            <a:r>
              <a:rPr lang="en-GB" sz="2200" dirty="0"/>
              <a:t>The bomb went off in the busiest exit from the arena – near the arena’s entrance/exit, the box office and the bridge to Victoria Station. </a:t>
            </a:r>
          </a:p>
          <a:p>
            <a:endParaRPr lang="en-GB" sz="2200" dirty="0"/>
          </a:p>
          <a:p>
            <a:r>
              <a:rPr lang="en-GB" sz="2200" dirty="0"/>
              <a:t>The people who were unfortunately killed due to the attack were very near the blast location highlighted on the picture in red.</a:t>
            </a:r>
          </a:p>
        </p:txBody>
      </p:sp>
      <p:pic>
        <p:nvPicPr>
          <p:cNvPr id="4" name="Content Placeholder 4" descr="A picture containing text&#10;&#10;Description automatically generated">
            <a:extLst>
              <a:ext uri="{FF2B5EF4-FFF2-40B4-BE49-F238E27FC236}">
                <a16:creationId xmlns:a16="http://schemas.microsoft.com/office/drawing/2014/main" id="{61F7F3B9-2F6E-F108-C8D7-3A41A2035F46}"/>
              </a:ext>
            </a:extLst>
          </p:cNvPr>
          <p:cNvPicPr>
            <a:picLocks noChangeAspect="1"/>
          </p:cNvPicPr>
          <p:nvPr/>
        </p:nvPicPr>
        <p:blipFill rotWithShape="1">
          <a:blip r:embed="rId2"/>
          <a:srcRect l="1017" r="16330" b="-2"/>
          <a:stretch/>
        </p:blipFill>
        <p:spPr>
          <a:xfrm>
            <a:off x="5478322" y="2071316"/>
            <a:ext cx="6270171" cy="4096512"/>
          </a:xfrm>
          <a:prstGeom prst="rect">
            <a:avLst/>
          </a:prstGeom>
        </p:spPr>
      </p:pic>
    </p:spTree>
    <p:extLst>
      <p:ext uri="{BB962C8B-B14F-4D97-AF65-F5344CB8AC3E}">
        <p14:creationId xmlns:p14="http://schemas.microsoft.com/office/powerpoint/2010/main" val="662994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EC814-B4E2-E53A-43CA-F5C4CF36F12D}"/>
              </a:ext>
            </a:extLst>
          </p:cNvPr>
          <p:cNvSpPr>
            <a:spLocks noGrp="1"/>
          </p:cNvSpPr>
          <p:nvPr>
            <p:ph type="title"/>
          </p:nvPr>
        </p:nvSpPr>
        <p:spPr>
          <a:xfrm>
            <a:off x="572493" y="238539"/>
            <a:ext cx="11018520" cy="1434415"/>
          </a:xfrm>
        </p:spPr>
        <p:txBody>
          <a:bodyPr anchor="b">
            <a:normAutofit/>
          </a:bodyPr>
          <a:lstStyle/>
          <a:p>
            <a:r>
              <a:rPr lang="en-GB" sz="5400"/>
              <a:t>The Event</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2CEA7B-348B-1DCE-F6C5-0780D9CA8758}"/>
              </a:ext>
            </a:extLst>
          </p:cNvPr>
          <p:cNvSpPr>
            <a:spLocks noGrp="1"/>
          </p:cNvSpPr>
          <p:nvPr>
            <p:ph idx="1"/>
          </p:nvPr>
        </p:nvSpPr>
        <p:spPr>
          <a:xfrm>
            <a:off x="572493" y="2071316"/>
            <a:ext cx="4536536" cy="4119172"/>
          </a:xfrm>
        </p:spPr>
        <p:txBody>
          <a:bodyPr anchor="t">
            <a:normAutofit fontScale="92500" lnSpcReduction="10000"/>
          </a:bodyPr>
          <a:lstStyle/>
          <a:p>
            <a:r>
              <a:rPr lang="en-GB" sz="2200" dirty="0"/>
              <a:t>The bomb was detonated moments after Ariana Grande had performed her final song and fans had stared making their way home. People began scrambling for the arena’s exit and were seen fleeing down the stairs from the foyer into the station.</a:t>
            </a:r>
          </a:p>
          <a:p>
            <a:endParaRPr lang="en-GB" sz="2200" dirty="0"/>
          </a:p>
          <a:p>
            <a:r>
              <a:rPr lang="en-GB" sz="2200" dirty="0"/>
              <a:t>The image shows the exits that were used – crowds escaped down the stairs into Victoria station, and utilise the other exits such as Hunts Bank, Trinity Way and the main entrance to the Arena. Fans also fled to the carpark.</a:t>
            </a:r>
          </a:p>
        </p:txBody>
      </p:sp>
      <p:pic>
        <p:nvPicPr>
          <p:cNvPr id="4" name="Content Placeholder 4" descr="Diagram&#10;&#10;Description automatically generated">
            <a:extLst>
              <a:ext uri="{FF2B5EF4-FFF2-40B4-BE49-F238E27FC236}">
                <a16:creationId xmlns:a16="http://schemas.microsoft.com/office/drawing/2014/main" id="{C2BF9AE2-7CEC-4044-006A-A27CAC3CDADE}"/>
              </a:ext>
            </a:extLst>
          </p:cNvPr>
          <p:cNvPicPr>
            <a:picLocks noChangeAspect="1"/>
          </p:cNvPicPr>
          <p:nvPr/>
        </p:nvPicPr>
        <p:blipFill rotWithShape="1">
          <a:blip r:embed="rId2"/>
          <a:srcRect l="884" r="8701" b="-2"/>
          <a:stretch/>
        </p:blipFill>
        <p:spPr>
          <a:xfrm>
            <a:off x="5219580" y="2082646"/>
            <a:ext cx="6858821" cy="4096512"/>
          </a:xfrm>
          <a:prstGeom prst="rect">
            <a:avLst/>
          </a:prstGeom>
        </p:spPr>
      </p:pic>
    </p:spTree>
    <p:extLst>
      <p:ext uri="{BB962C8B-B14F-4D97-AF65-F5344CB8AC3E}">
        <p14:creationId xmlns:p14="http://schemas.microsoft.com/office/powerpoint/2010/main" val="41472691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B8D75-6F0F-E59D-ACB6-2E5F45422FAC}"/>
              </a:ext>
            </a:extLst>
          </p:cNvPr>
          <p:cNvSpPr>
            <a:spLocks noGrp="1"/>
          </p:cNvSpPr>
          <p:nvPr>
            <p:ph type="title"/>
          </p:nvPr>
        </p:nvSpPr>
        <p:spPr>
          <a:xfrm>
            <a:off x="1137036" y="609600"/>
            <a:ext cx="8548386" cy="1282459"/>
          </a:xfrm>
        </p:spPr>
        <p:txBody>
          <a:bodyPr>
            <a:normAutofit/>
          </a:bodyPr>
          <a:lstStyle/>
          <a:p>
            <a:r>
              <a:rPr lang="en-GB"/>
              <a:t>The attackers brother</a:t>
            </a:r>
            <a:endParaRPr lang="en-GB" dirty="0"/>
          </a:p>
        </p:txBody>
      </p:sp>
      <p:sp>
        <p:nvSpPr>
          <p:cNvPr id="3" name="Content Placeholder 2">
            <a:extLst>
              <a:ext uri="{FF2B5EF4-FFF2-40B4-BE49-F238E27FC236}">
                <a16:creationId xmlns:a16="http://schemas.microsoft.com/office/drawing/2014/main" id="{87080BED-F06C-A5F4-31AA-AE9A480C0815}"/>
              </a:ext>
            </a:extLst>
          </p:cNvPr>
          <p:cNvSpPr>
            <a:spLocks noGrp="1"/>
          </p:cNvSpPr>
          <p:nvPr>
            <p:ph idx="1"/>
          </p:nvPr>
        </p:nvSpPr>
        <p:spPr>
          <a:xfrm>
            <a:off x="325925" y="1810693"/>
            <a:ext cx="10495206" cy="4734962"/>
          </a:xfrm>
        </p:spPr>
        <p:txBody>
          <a:bodyPr>
            <a:normAutofit fontScale="92500" lnSpcReduction="10000"/>
          </a:bodyPr>
          <a:lstStyle/>
          <a:p>
            <a:r>
              <a:rPr lang="en-GB" sz="2000" dirty="0"/>
              <a:t>Hasheem Abedi is the younger brother of Salman Abedi. </a:t>
            </a:r>
          </a:p>
          <a:p>
            <a:r>
              <a:rPr lang="en-GB" sz="2000" dirty="0"/>
              <a:t>Libyan counterterrorism officials who interrogated Hashem Abedi claimed that he was radicalised in 2015 while he was living with his family in Manchester.</a:t>
            </a:r>
          </a:p>
          <a:p>
            <a:endParaRPr lang="en-GB" sz="2000" dirty="0"/>
          </a:p>
          <a:p>
            <a:pPr>
              <a:spcBef>
                <a:spcPts val="0"/>
              </a:spcBef>
              <a:defRPr/>
            </a:pPr>
            <a:r>
              <a:rPr lang="en-GB" sz="2000" dirty="0"/>
              <a:t>Hashem was arrested in Libya – the same day his older brother Ismail was arrested in Manchester. Hashem remained in Libya in captivity for two years during which he claimed to be subject to torture and kept in solidary confinement, he was then extradited to the UK in July 2019, </a:t>
            </a:r>
          </a:p>
          <a:p>
            <a:pPr marL="0" indent="0">
              <a:buNone/>
            </a:pPr>
            <a:endParaRPr lang="en-GB" sz="2000" dirty="0"/>
          </a:p>
          <a:p>
            <a:pPr>
              <a:spcBef>
                <a:spcPts val="0"/>
              </a:spcBef>
              <a:defRPr/>
            </a:pPr>
            <a:r>
              <a:rPr lang="en-GB" sz="2000" dirty="0"/>
              <a:t>Hashem originally denied any knowledge of Salman’s plot to the police in August 2019, however, in October 2020 he admitted that he played a ‘’full knowing part’’ in planning the Manchester attack and admitted it was carried out on behalf of the ISIS.</a:t>
            </a:r>
          </a:p>
          <a:p>
            <a:endParaRPr lang="en-GB" sz="2000" dirty="0"/>
          </a:p>
          <a:p>
            <a:r>
              <a:rPr lang="en-GB" sz="2000" dirty="0"/>
              <a:t>According to prosecutors, Hashem built the detonators for his brother Salman, purchased chemicals and bought a car for his brother to store the explosives. Hashem admitting to asking others to buy sulfuric acid and he admitted to buying nails and screws at a B&amp;Q store in Stockport in March 2017, but claimed to be unaware that these were to be used in Salman’s explosive device.</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4924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9FAE50-863A-1579-A5DB-0344872826AD}"/>
              </a:ext>
            </a:extLst>
          </p:cNvPr>
          <p:cNvSpPr>
            <a:spLocks noGrp="1"/>
          </p:cNvSpPr>
          <p:nvPr>
            <p:ph type="title"/>
          </p:nvPr>
        </p:nvSpPr>
        <p:spPr>
          <a:xfrm>
            <a:off x="1137036" y="609600"/>
            <a:ext cx="8548386" cy="1282459"/>
          </a:xfrm>
        </p:spPr>
        <p:txBody>
          <a:bodyPr>
            <a:normAutofit/>
          </a:bodyPr>
          <a:lstStyle/>
          <a:p>
            <a:r>
              <a:rPr lang="en-GB" dirty="0"/>
              <a:t>Hashem Abedi - Guilty</a:t>
            </a:r>
          </a:p>
        </p:txBody>
      </p:sp>
      <p:sp>
        <p:nvSpPr>
          <p:cNvPr id="3" name="Content Placeholder 2">
            <a:extLst>
              <a:ext uri="{FF2B5EF4-FFF2-40B4-BE49-F238E27FC236}">
                <a16:creationId xmlns:a16="http://schemas.microsoft.com/office/drawing/2014/main" id="{67E0901F-ED01-9C75-EE42-BF7EE8EC4CFE}"/>
              </a:ext>
            </a:extLst>
          </p:cNvPr>
          <p:cNvSpPr>
            <a:spLocks noGrp="1"/>
          </p:cNvSpPr>
          <p:nvPr>
            <p:ph idx="1"/>
          </p:nvPr>
        </p:nvSpPr>
        <p:spPr>
          <a:xfrm>
            <a:off x="1137035" y="2147358"/>
            <a:ext cx="8548386" cy="4076394"/>
          </a:xfrm>
        </p:spPr>
        <p:txBody>
          <a:bodyPr>
            <a:normAutofit lnSpcReduction="10000"/>
          </a:bodyPr>
          <a:lstStyle/>
          <a:p>
            <a:r>
              <a:rPr lang="en-GB" sz="2000" dirty="0"/>
              <a:t>On Tuesday 17 March 2020, Hashem Abedi was found guilty of 22 counts of murder, attempted murder and conspiracy to cause an explosion likely to endanger life. Despite the attack being carried out by his brother, Hashem persuaded close acquaintances to purchase chemicals on his behalf that could be used to make explosives/.</a:t>
            </a:r>
          </a:p>
          <a:p>
            <a:endParaRPr lang="en-GB" sz="2000" dirty="0"/>
          </a:p>
          <a:p>
            <a:r>
              <a:rPr lang="en-GB" sz="2000" dirty="0"/>
              <a:t>Assistant Chief Constable Russ Jackson of Greater Manchester said that ‘’Although he was in Libya at the time of  the attack, Hashem Abedi is every bit as guilty as his dead brother and this is reflected in the judgement we see today. He was his brother’s driver, the quartermaster sourcing deadly material and the munitions technician in those months leading up to the attack’’</a:t>
            </a:r>
          </a:p>
          <a:p>
            <a:endParaRPr lang="en-GB" sz="2000" dirty="0"/>
          </a:p>
          <a:p>
            <a:r>
              <a:rPr lang="en-GB" sz="2000" dirty="0"/>
              <a:t>Hashem was sentenced to a minimum of 55 years before he can be considered for Parole. </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806519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B0014C-2DE6-794A-15EE-86189F6630D3}"/>
              </a:ext>
            </a:extLst>
          </p:cNvPr>
          <p:cNvSpPr>
            <a:spLocks noGrp="1"/>
          </p:cNvSpPr>
          <p:nvPr>
            <p:ph type="title"/>
          </p:nvPr>
        </p:nvSpPr>
        <p:spPr>
          <a:xfrm>
            <a:off x="838200" y="365125"/>
            <a:ext cx="10515600" cy="1325563"/>
          </a:xfrm>
        </p:spPr>
        <p:txBody>
          <a:bodyPr>
            <a:normAutofit/>
          </a:bodyPr>
          <a:lstStyle/>
          <a:p>
            <a:r>
              <a:rPr lang="en-GB" sz="5400"/>
              <a:t>The Victims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DCA9C2-EBC9-7C4E-DB33-79E7BC34A61D}"/>
              </a:ext>
            </a:extLst>
          </p:cNvPr>
          <p:cNvSpPr>
            <a:spLocks noGrp="1"/>
          </p:cNvSpPr>
          <p:nvPr>
            <p:ph idx="1"/>
          </p:nvPr>
        </p:nvSpPr>
        <p:spPr>
          <a:xfrm>
            <a:off x="838200" y="1929384"/>
            <a:ext cx="10515600" cy="4251960"/>
          </a:xfrm>
        </p:spPr>
        <p:txBody>
          <a:bodyPr>
            <a:normAutofit/>
          </a:bodyPr>
          <a:lstStyle/>
          <a:p>
            <a:r>
              <a:rPr lang="en-GB" sz="1900" dirty="0"/>
              <a:t>22 individuals were fatally injured following the Manchester attack. </a:t>
            </a:r>
          </a:p>
          <a:p>
            <a:endParaRPr lang="en-GB" sz="1900" dirty="0"/>
          </a:p>
          <a:p>
            <a:r>
              <a:rPr lang="en-GB" sz="1900" dirty="0"/>
              <a:t>More than 800 people are now known to have experienced  psychological injuries after the Manchester attack. One young girl called Erin stated that she has been left traumatised after seeing the bodies that were injured or killed as she left the concert and has been suffering with flashbacks and insomnia following the attack.</a:t>
            </a:r>
          </a:p>
          <a:p>
            <a:endParaRPr lang="en-GB" sz="1900" dirty="0"/>
          </a:p>
          <a:p>
            <a:r>
              <a:rPr lang="en-GB" sz="1900" dirty="0"/>
              <a:t>It was found that more than a dozen critically injured in the Manchester Arena attack were only taken to hospital by ambulance from the scene three and half hours after the attack.</a:t>
            </a:r>
          </a:p>
          <a:p>
            <a:endParaRPr lang="en-GB" sz="1900" dirty="0"/>
          </a:p>
          <a:p>
            <a:r>
              <a:rPr lang="en-GB" sz="1900" dirty="0"/>
              <a:t>However, witnesses suggested that the problem was not that hospitals were unable to take the patients or a lack of ambulances – but the triage system in the Arena worked well. The delay in getting injured victims to hospital was down to stabilising patients on the scene.</a:t>
            </a:r>
          </a:p>
        </p:txBody>
      </p:sp>
    </p:spTree>
    <p:extLst>
      <p:ext uri="{BB962C8B-B14F-4D97-AF65-F5344CB8AC3E}">
        <p14:creationId xmlns:p14="http://schemas.microsoft.com/office/powerpoint/2010/main" val="35655367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E8DEDA-0979-9565-969D-3AD80C4FE1B7}"/>
              </a:ext>
            </a:extLst>
          </p:cNvPr>
          <p:cNvSpPr>
            <a:spLocks noGrp="1"/>
          </p:cNvSpPr>
          <p:nvPr>
            <p:ph type="title"/>
          </p:nvPr>
        </p:nvSpPr>
        <p:spPr>
          <a:xfrm>
            <a:off x="640080" y="329184"/>
            <a:ext cx="6894576" cy="1783080"/>
          </a:xfrm>
        </p:spPr>
        <p:txBody>
          <a:bodyPr anchor="b">
            <a:normAutofit/>
          </a:bodyPr>
          <a:lstStyle/>
          <a:p>
            <a:r>
              <a:rPr lang="en-GB" sz="5400"/>
              <a:t>The Victims</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2D1AD2-9AD1-65FE-90B9-5FFCF01C106C}"/>
              </a:ext>
            </a:extLst>
          </p:cNvPr>
          <p:cNvSpPr>
            <a:spLocks noGrp="1"/>
          </p:cNvSpPr>
          <p:nvPr>
            <p:ph idx="1"/>
          </p:nvPr>
        </p:nvSpPr>
        <p:spPr>
          <a:xfrm>
            <a:off x="640080" y="2706624"/>
            <a:ext cx="6894576" cy="3483864"/>
          </a:xfrm>
        </p:spPr>
        <p:txBody>
          <a:bodyPr>
            <a:normAutofit/>
          </a:bodyPr>
          <a:lstStyle/>
          <a:p>
            <a:r>
              <a:rPr lang="en-GB" sz="2200"/>
              <a:t>These images shows the victims who lost their lives due to the Manchester attack, with the youngest victim being only 8 years old. Also, off duty officer from Cheshire police was also among those who were killed.</a:t>
            </a:r>
          </a:p>
          <a:p>
            <a:r>
              <a:rPr lang="en-GB" sz="2200"/>
              <a:t>In total 116 people were admitted to the hospital in relation to the attack according to England’s NHS and 63 people were still in hospital on the 12 June 2017 which included 23 patients in critical care. </a:t>
            </a:r>
          </a:p>
          <a:p>
            <a:endParaRPr lang="en-GB" sz="2200"/>
          </a:p>
        </p:txBody>
      </p:sp>
      <p:pic>
        <p:nvPicPr>
          <p:cNvPr id="4" name="Content Placeholder 4" descr="A collage of people&#10;&#10;Description automatically generated with medium confidence">
            <a:extLst>
              <a:ext uri="{FF2B5EF4-FFF2-40B4-BE49-F238E27FC236}">
                <a16:creationId xmlns:a16="http://schemas.microsoft.com/office/drawing/2014/main" id="{10427E1B-53F2-5938-A14A-FFE6E21F93F6}"/>
              </a:ext>
            </a:extLst>
          </p:cNvPr>
          <p:cNvPicPr>
            <a:picLocks noChangeAspect="1"/>
          </p:cNvPicPr>
          <p:nvPr/>
        </p:nvPicPr>
        <p:blipFill rotWithShape="1">
          <a:blip r:embed="rId2"/>
          <a:srcRect t="7736" b="801"/>
          <a:stretch/>
        </p:blipFill>
        <p:spPr>
          <a:xfrm>
            <a:off x="7863840" y="915175"/>
            <a:ext cx="4014216" cy="2257985"/>
          </a:xfrm>
          <a:prstGeom prst="rect">
            <a:avLst/>
          </a:prstGeom>
        </p:spPr>
      </p:pic>
      <p:pic>
        <p:nvPicPr>
          <p:cNvPr id="5" name="Content Placeholder 4">
            <a:extLst>
              <a:ext uri="{FF2B5EF4-FFF2-40B4-BE49-F238E27FC236}">
                <a16:creationId xmlns:a16="http://schemas.microsoft.com/office/drawing/2014/main" id="{F05A6F9A-00D4-DD4F-878A-40F93AF1444D}"/>
              </a:ext>
            </a:extLst>
          </p:cNvPr>
          <p:cNvPicPr>
            <a:picLocks noChangeAspect="1"/>
          </p:cNvPicPr>
          <p:nvPr/>
        </p:nvPicPr>
        <p:blipFill>
          <a:blip r:embed="rId3"/>
          <a:stretch>
            <a:fillRect/>
          </a:stretch>
        </p:blipFill>
        <p:spPr>
          <a:xfrm>
            <a:off x="8092477" y="4079193"/>
            <a:ext cx="3538653" cy="2176272"/>
          </a:xfrm>
          <a:prstGeom prst="rect">
            <a:avLst/>
          </a:prstGeom>
        </p:spPr>
      </p:pic>
    </p:spTree>
    <p:extLst>
      <p:ext uri="{BB962C8B-B14F-4D97-AF65-F5344CB8AC3E}">
        <p14:creationId xmlns:p14="http://schemas.microsoft.com/office/powerpoint/2010/main" val="1569090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717A4-840D-371A-6862-6B38892C9F2A}"/>
              </a:ext>
            </a:extLst>
          </p:cNvPr>
          <p:cNvSpPr>
            <a:spLocks noGrp="1"/>
          </p:cNvSpPr>
          <p:nvPr>
            <p:ph type="title"/>
          </p:nvPr>
        </p:nvSpPr>
        <p:spPr>
          <a:xfrm>
            <a:off x="838200" y="365125"/>
            <a:ext cx="10515600" cy="1325563"/>
          </a:xfrm>
        </p:spPr>
        <p:txBody>
          <a:bodyPr>
            <a:normAutofit/>
          </a:bodyPr>
          <a:lstStyle/>
          <a:p>
            <a:r>
              <a:rPr lang="en-GB" sz="5400"/>
              <a:t>Signs missed?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28103B-25FA-7F35-82EB-7E9C261FCE28}"/>
              </a:ext>
            </a:extLst>
          </p:cNvPr>
          <p:cNvSpPr>
            <a:spLocks noGrp="1"/>
          </p:cNvSpPr>
          <p:nvPr>
            <p:ph idx="1"/>
          </p:nvPr>
        </p:nvSpPr>
        <p:spPr>
          <a:xfrm>
            <a:off x="838200" y="1929384"/>
            <a:ext cx="10515600" cy="4251960"/>
          </a:xfrm>
        </p:spPr>
        <p:txBody>
          <a:bodyPr>
            <a:normAutofit/>
          </a:bodyPr>
          <a:lstStyle/>
          <a:p>
            <a:r>
              <a:rPr lang="en-GB" sz="1900" dirty="0"/>
              <a:t>The Manchester suicide bomber made three scouting trips before detonating the device on May 22. </a:t>
            </a:r>
          </a:p>
          <a:p>
            <a:r>
              <a:rPr lang="en-GB" sz="1900" dirty="0"/>
              <a:t>The hearing was shown CCTV footage of the visits in the days before the attack – his first visit and observation was May 18 before a Take That concert, the day he landed from Libya. Abedi also returned on May 21 before a show by physicist Brian Cox.</a:t>
            </a:r>
          </a:p>
          <a:p>
            <a:r>
              <a:rPr lang="en-GB" sz="1900" dirty="0"/>
              <a:t>On the day, he originally entered the City Room at 18:35 and walked past a security supervisor before he stood with his hands behind his back and observed people queuing to get into the concert – security experts believe he did this to identify entrance and exit routes from the arena. He also had a brief conversation with two security stewards before getting in a taxi and returning two hours later.</a:t>
            </a:r>
          </a:p>
          <a:p>
            <a:r>
              <a:rPr lang="en-GB" sz="1900" dirty="0"/>
              <a:t>The Manchester Arena Inquiry stated that the times he came to scope out the area ‘’presented opportunities to detect, disrupt or deter him’’. However, detecting him was a substantial challenge due to the fact he was not carrying his large backpack. However, the Inquiry stated that SMG (a large entertainment business) could have made it more difficult for him to scope out the area during events by pushing the security perimeter of the security operation, which would could have deterred Abedi from attacking the Arena.</a:t>
            </a:r>
          </a:p>
        </p:txBody>
      </p:sp>
    </p:spTree>
    <p:extLst>
      <p:ext uri="{BB962C8B-B14F-4D97-AF65-F5344CB8AC3E}">
        <p14:creationId xmlns:p14="http://schemas.microsoft.com/office/powerpoint/2010/main" val="3214886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B13476-CE21-4746-B044-FD491AC84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60BD5-E198-560A-7785-B102D5D30E62}"/>
              </a:ext>
            </a:extLst>
          </p:cNvPr>
          <p:cNvSpPr>
            <a:spLocks noGrp="1"/>
          </p:cNvSpPr>
          <p:nvPr>
            <p:ph type="title"/>
          </p:nvPr>
        </p:nvSpPr>
        <p:spPr>
          <a:xfrm>
            <a:off x="629328" y="429768"/>
            <a:ext cx="4095072" cy="1642533"/>
          </a:xfrm>
        </p:spPr>
        <p:txBody>
          <a:bodyPr anchor="b">
            <a:normAutofit/>
          </a:bodyPr>
          <a:lstStyle/>
          <a:p>
            <a:r>
              <a:rPr lang="en-GB" sz="5400"/>
              <a:t>Security Guard</a:t>
            </a: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328" y="2423160"/>
            <a:ext cx="3877056" cy="18288"/>
          </a:xfrm>
          <a:custGeom>
            <a:avLst/>
            <a:gdLst>
              <a:gd name="connsiteX0" fmla="*/ 0 w 3877056"/>
              <a:gd name="connsiteY0" fmla="*/ 0 h 18288"/>
              <a:gd name="connsiteX1" fmla="*/ 723717 w 3877056"/>
              <a:gd name="connsiteY1" fmla="*/ 0 h 18288"/>
              <a:gd name="connsiteX2" fmla="*/ 1447434 w 3877056"/>
              <a:gd name="connsiteY2" fmla="*/ 0 h 18288"/>
              <a:gd name="connsiteX3" fmla="*/ 1977299 w 3877056"/>
              <a:gd name="connsiteY3" fmla="*/ 0 h 18288"/>
              <a:gd name="connsiteX4" fmla="*/ 2623475 w 3877056"/>
              <a:gd name="connsiteY4" fmla="*/ 0 h 18288"/>
              <a:gd name="connsiteX5" fmla="*/ 3192109 w 3877056"/>
              <a:gd name="connsiteY5" fmla="*/ 0 h 18288"/>
              <a:gd name="connsiteX6" fmla="*/ 3877056 w 3877056"/>
              <a:gd name="connsiteY6" fmla="*/ 0 h 18288"/>
              <a:gd name="connsiteX7" fmla="*/ 3877056 w 3877056"/>
              <a:gd name="connsiteY7" fmla="*/ 18288 h 18288"/>
              <a:gd name="connsiteX8" fmla="*/ 3230880 w 3877056"/>
              <a:gd name="connsiteY8" fmla="*/ 18288 h 18288"/>
              <a:gd name="connsiteX9" fmla="*/ 2662245 w 3877056"/>
              <a:gd name="connsiteY9" fmla="*/ 18288 h 18288"/>
              <a:gd name="connsiteX10" fmla="*/ 2016069 w 3877056"/>
              <a:gd name="connsiteY10" fmla="*/ 18288 h 18288"/>
              <a:gd name="connsiteX11" fmla="*/ 1408664 w 3877056"/>
              <a:gd name="connsiteY11" fmla="*/ 18288 h 18288"/>
              <a:gd name="connsiteX12" fmla="*/ 840029 w 3877056"/>
              <a:gd name="connsiteY12" fmla="*/ 18288 h 18288"/>
              <a:gd name="connsiteX13" fmla="*/ 0 w 3877056"/>
              <a:gd name="connsiteY13" fmla="*/ 18288 h 18288"/>
              <a:gd name="connsiteX14" fmla="*/ 0 w 3877056"/>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18288" fill="none" extrusionOk="0">
                <a:moveTo>
                  <a:pt x="0" y="0"/>
                </a:moveTo>
                <a:cubicBezTo>
                  <a:pt x="155902" y="14477"/>
                  <a:pt x="567164" y="18992"/>
                  <a:pt x="723717" y="0"/>
                </a:cubicBezTo>
                <a:cubicBezTo>
                  <a:pt x="880270" y="-18992"/>
                  <a:pt x="1230427" y="-33316"/>
                  <a:pt x="1447434" y="0"/>
                </a:cubicBezTo>
                <a:cubicBezTo>
                  <a:pt x="1664441" y="33316"/>
                  <a:pt x="1866557" y="5702"/>
                  <a:pt x="1977299" y="0"/>
                </a:cubicBezTo>
                <a:cubicBezTo>
                  <a:pt x="2088041" y="-5702"/>
                  <a:pt x="2302485" y="24099"/>
                  <a:pt x="2623475" y="0"/>
                </a:cubicBezTo>
                <a:cubicBezTo>
                  <a:pt x="2944465" y="-24099"/>
                  <a:pt x="2993399" y="-19795"/>
                  <a:pt x="3192109" y="0"/>
                </a:cubicBezTo>
                <a:cubicBezTo>
                  <a:pt x="3390819" y="19795"/>
                  <a:pt x="3581349" y="-26551"/>
                  <a:pt x="3877056" y="0"/>
                </a:cubicBezTo>
                <a:cubicBezTo>
                  <a:pt x="3877095" y="7328"/>
                  <a:pt x="3877675" y="9982"/>
                  <a:pt x="3877056" y="18288"/>
                </a:cubicBezTo>
                <a:cubicBezTo>
                  <a:pt x="3576596" y="42394"/>
                  <a:pt x="3502355" y="16962"/>
                  <a:pt x="3230880" y="18288"/>
                </a:cubicBezTo>
                <a:cubicBezTo>
                  <a:pt x="2959405" y="19614"/>
                  <a:pt x="2924948" y="18543"/>
                  <a:pt x="2662245" y="18288"/>
                </a:cubicBezTo>
                <a:cubicBezTo>
                  <a:pt x="2399543" y="18033"/>
                  <a:pt x="2231855" y="26028"/>
                  <a:pt x="2016069" y="18288"/>
                </a:cubicBezTo>
                <a:cubicBezTo>
                  <a:pt x="1800283" y="10548"/>
                  <a:pt x="1665927" y="755"/>
                  <a:pt x="1408664" y="18288"/>
                </a:cubicBezTo>
                <a:cubicBezTo>
                  <a:pt x="1151402" y="35821"/>
                  <a:pt x="1016899" y="28407"/>
                  <a:pt x="840029" y="18288"/>
                </a:cubicBezTo>
                <a:cubicBezTo>
                  <a:pt x="663160" y="8169"/>
                  <a:pt x="304031" y="-14425"/>
                  <a:pt x="0" y="18288"/>
                </a:cubicBezTo>
                <a:cubicBezTo>
                  <a:pt x="-593" y="9736"/>
                  <a:pt x="244" y="6610"/>
                  <a:pt x="0" y="0"/>
                </a:cubicBezTo>
                <a:close/>
              </a:path>
              <a:path w="3877056" h="18288" stroke="0" extrusionOk="0">
                <a:moveTo>
                  <a:pt x="0" y="0"/>
                </a:moveTo>
                <a:cubicBezTo>
                  <a:pt x="205869" y="28368"/>
                  <a:pt x="460328" y="6409"/>
                  <a:pt x="646176" y="0"/>
                </a:cubicBezTo>
                <a:cubicBezTo>
                  <a:pt x="832024" y="-6409"/>
                  <a:pt x="1043494" y="26447"/>
                  <a:pt x="1331123" y="0"/>
                </a:cubicBezTo>
                <a:cubicBezTo>
                  <a:pt x="1618752" y="-26447"/>
                  <a:pt x="1675797" y="-26969"/>
                  <a:pt x="1938528" y="0"/>
                </a:cubicBezTo>
                <a:cubicBezTo>
                  <a:pt x="2201259" y="26969"/>
                  <a:pt x="2439942" y="23453"/>
                  <a:pt x="2662245" y="0"/>
                </a:cubicBezTo>
                <a:cubicBezTo>
                  <a:pt x="2884548" y="-23453"/>
                  <a:pt x="3094562" y="-7899"/>
                  <a:pt x="3308421" y="0"/>
                </a:cubicBezTo>
                <a:cubicBezTo>
                  <a:pt x="3522280" y="7899"/>
                  <a:pt x="3615459" y="3066"/>
                  <a:pt x="3877056" y="0"/>
                </a:cubicBezTo>
                <a:cubicBezTo>
                  <a:pt x="3877383" y="8595"/>
                  <a:pt x="3876984" y="13110"/>
                  <a:pt x="3877056" y="18288"/>
                </a:cubicBezTo>
                <a:cubicBezTo>
                  <a:pt x="3624575" y="4903"/>
                  <a:pt x="3478089" y="20597"/>
                  <a:pt x="3230880" y="18288"/>
                </a:cubicBezTo>
                <a:cubicBezTo>
                  <a:pt x="2983671" y="15979"/>
                  <a:pt x="2743376" y="19903"/>
                  <a:pt x="2507163" y="18288"/>
                </a:cubicBezTo>
                <a:cubicBezTo>
                  <a:pt x="2270950" y="16673"/>
                  <a:pt x="1992617" y="19013"/>
                  <a:pt x="1822216" y="18288"/>
                </a:cubicBezTo>
                <a:cubicBezTo>
                  <a:pt x="1651815" y="17563"/>
                  <a:pt x="1370782" y="42338"/>
                  <a:pt x="1253581" y="18288"/>
                </a:cubicBezTo>
                <a:cubicBezTo>
                  <a:pt x="1136380" y="-5762"/>
                  <a:pt x="854528" y="8046"/>
                  <a:pt x="723717" y="18288"/>
                </a:cubicBezTo>
                <a:cubicBezTo>
                  <a:pt x="592906" y="28530"/>
                  <a:pt x="166343" y="24405"/>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29B1D8-8CFC-DB70-0927-44CBFF53794D}"/>
              </a:ext>
            </a:extLst>
          </p:cNvPr>
          <p:cNvSpPr>
            <a:spLocks noGrp="1"/>
          </p:cNvSpPr>
          <p:nvPr>
            <p:ph idx="1"/>
          </p:nvPr>
        </p:nvSpPr>
        <p:spPr>
          <a:xfrm>
            <a:off x="290287" y="2706624"/>
            <a:ext cx="4438154" cy="3918857"/>
          </a:xfrm>
        </p:spPr>
        <p:txBody>
          <a:bodyPr>
            <a:normAutofit/>
          </a:bodyPr>
          <a:lstStyle/>
          <a:p>
            <a:r>
              <a:rPr lang="en-GB" sz="1800" dirty="0"/>
              <a:t>It was also reported that a security guard had a ‘bad feeling’ as he saw the attacker but did not approach him for fear of being branded racist.</a:t>
            </a:r>
          </a:p>
          <a:p>
            <a:r>
              <a:rPr lang="en-GB" sz="1800" dirty="0"/>
              <a:t>Kyle Lawler said ‘’I felt unsure about what to do. It is very difficult to define a terrorist. For all I knew he might well have been an innocent Asian male. I don’t want people to think I am stereotyping because of his race. I was scared of being wrong and being branded racist if I got it wrong and would have got in trouble’’.</a:t>
            </a:r>
          </a:p>
          <a:p>
            <a:pPr lvl="1"/>
            <a:endParaRPr lang="en-GB" sz="1400" dirty="0"/>
          </a:p>
          <a:p>
            <a:pPr lvl="1"/>
            <a:r>
              <a:rPr lang="en-GB" sz="1400" dirty="0"/>
              <a:t>What do you think? Does he look suspicious? Should the guard have intervened?</a:t>
            </a:r>
          </a:p>
        </p:txBody>
      </p:sp>
      <p:pic>
        <p:nvPicPr>
          <p:cNvPr id="4" name="Picture 6" descr="Manchester Arena bomber visited target during Take That concert and Brian  Cox event | The Independent">
            <a:extLst>
              <a:ext uri="{FF2B5EF4-FFF2-40B4-BE49-F238E27FC236}">
                <a16:creationId xmlns:a16="http://schemas.microsoft.com/office/drawing/2014/main" id="{30660A1E-A803-A3EF-EEA0-BE84699500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57" r="34655" b="-1"/>
          <a:stretch/>
        </p:blipFill>
        <p:spPr bwMode="auto">
          <a:xfrm>
            <a:off x="5027601" y="10"/>
            <a:ext cx="3044866" cy="3597029"/>
          </a:xfrm>
          <a:custGeom>
            <a:avLst/>
            <a:gdLst/>
            <a:ahLst/>
            <a:cxnLst/>
            <a:rect l="l" t="t" r="r" b="b"/>
            <a:pathLst>
              <a:path w="3044866"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8778" y="1230836"/>
                  <a:pt x="3024968" y="1520375"/>
                  <a:pt x="3040069" y="1809660"/>
                </a:cubicBezTo>
                <a:cubicBezTo>
                  <a:pt x="3049835" y="1950657"/>
                  <a:pt x="3044683" y="2092164"/>
                  <a:pt x="3024686" y="2232285"/>
                </a:cubicBez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a:noFill/>
          <a:extLst>
            <a:ext uri="{909E8E84-426E-40DD-AFC4-6F175D3DCCD1}">
              <a14:hiddenFill xmlns:a14="http://schemas.microsoft.com/office/drawing/2010/main">
                <a:solidFill>
                  <a:srgbClr val="FFFFFF"/>
                </a:solidFill>
              </a14:hiddenFill>
            </a:ext>
          </a:extLst>
        </p:spPr>
      </p:pic>
      <p:pic>
        <p:nvPicPr>
          <p:cNvPr id="7" name="Picture 2" descr="Arena bombing public inquiry: CCTV blind spot in which bomber Salman Abedi  hid only &amp;#39;rectified&amp;#39; two months ago - Manchester Evening News">
            <a:extLst>
              <a:ext uri="{FF2B5EF4-FFF2-40B4-BE49-F238E27FC236}">
                <a16:creationId xmlns:a16="http://schemas.microsoft.com/office/drawing/2014/main" id="{913E8279-BEBB-9237-B214-1E0D0CDFCDA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746" r="39364" b="2"/>
          <a:stretch/>
        </p:blipFill>
        <p:spPr bwMode="auto">
          <a:xfrm>
            <a:off x="5021993" y="3792430"/>
            <a:ext cx="3045969" cy="3065570"/>
          </a:xfrm>
          <a:custGeom>
            <a:avLst/>
            <a:gdLst/>
            <a:ahLst/>
            <a:cxnLst/>
            <a:rect l="l" t="t" r="r" b="b"/>
            <a:pathLst>
              <a:path w="3045969" h="3065570">
                <a:moveTo>
                  <a:pt x="2750933" y="0"/>
                </a:moveTo>
                <a:lnTo>
                  <a:pt x="3043770" y="11038"/>
                </a:lnTo>
                <a:lnTo>
                  <a:pt x="3045607" y="37526"/>
                </a:lnTo>
                <a:cubicBezTo>
                  <a:pt x="3047625" y="113720"/>
                  <a:pt x="3040851" y="189914"/>
                  <a:pt x="3034394" y="266109"/>
                </a:cubicBez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cubicBezTo>
                  <a:pt x="3052317" y="2587500"/>
                  <a:pt x="3032560" y="2779256"/>
                  <a:pt x="3029596" y="2971138"/>
                </a:cubicBezTo>
                <a:cubicBezTo>
                  <a:pt x="3029314" y="2988346"/>
                  <a:pt x="3030372" y="3005585"/>
                  <a:pt x="3031678" y="3022824"/>
                </a:cubicBezTo>
                <a:lnTo>
                  <a:pt x="3034625" y="3065570"/>
                </a:lnTo>
                <a:lnTo>
                  <a:pt x="24938" y="3065570"/>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C23567B-03A7-53B4-B4F3-872EBBCC269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53" r="26456" b="-1"/>
          <a:stretch/>
        </p:blipFill>
        <p:spPr bwMode="auto">
          <a:xfrm>
            <a:off x="8263902" y="10"/>
            <a:ext cx="3928092" cy="4143496"/>
          </a:xfrm>
          <a:custGeom>
            <a:avLst/>
            <a:gdLst/>
            <a:ahLst/>
            <a:cxnLst/>
            <a:rect l="l" t="t" r="r" b="b"/>
            <a:pathLst>
              <a:path w="3928092" h="4143506">
                <a:moveTo>
                  <a:pt x="23605" y="0"/>
                </a:moveTo>
                <a:lnTo>
                  <a:pt x="3928092" y="0"/>
                </a:lnTo>
                <a:lnTo>
                  <a:pt x="3928092"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8" descr="Staff saw Salman Abedi kneeling in prayer before Manchester Arena attack |  News | The Times">
            <a:extLst>
              <a:ext uri="{FF2B5EF4-FFF2-40B4-BE49-F238E27FC236}">
                <a16:creationId xmlns:a16="http://schemas.microsoft.com/office/drawing/2014/main" id="{F1E35079-D988-7036-6CF5-3F51227A01B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8093" r="4942" b="1"/>
          <a:stretch/>
        </p:blipFill>
        <p:spPr bwMode="auto">
          <a:xfrm>
            <a:off x="8281031" y="4328340"/>
            <a:ext cx="3910971" cy="2529660"/>
          </a:xfrm>
          <a:custGeom>
            <a:avLst/>
            <a:gdLst/>
            <a:ahLst/>
            <a:cxnLst/>
            <a:rect l="l" t="t" r="r" b="b"/>
            <a:pathLst>
              <a:path w="3910971"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71" y="11103"/>
                </a:lnTo>
                <a:lnTo>
                  <a:pt x="3910971"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96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7458DE-64A1-4E29-5974-D148FA28CC28}"/>
              </a:ext>
            </a:extLst>
          </p:cNvPr>
          <p:cNvSpPr>
            <a:spLocks noGrp="1"/>
          </p:cNvSpPr>
          <p:nvPr>
            <p:ph type="title"/>
          </p:nvPr>
        </p:nvSpPr>
        <p:spPr>
          <a:xfrm>
            <a:off x="1137036" y="609600"/>
            <a:ext cx="8548386" cy="1282459"/>
          </a:xfrm>
        </p:spPr>
        <p:txBody>
          <a:bodyPr>
            <a:normAutofit/>
          </a:bodyPr>
          <a:lstStyle/>
          <a:p>
            <a:r>
              <a:rPr lang="en-GB" dirty="0"/>
              <a:t>Signs Missed, Cont.</a:t>
            </a:r>
          </a:p>
        </p:txBody>
      </p:sp>
      <p:sp>
        <p:nvSpPr>
          <p:cNvPr id="3" name="Content Placeholder 2">
            <a:extLst>
              <a:ext uri="{FF2B5EF4-FFF2-40B4-BE49-F238E27FC236}">
                <a16:creationId xmlns:a16="http://schemas.microsoft.com/office/drawing/2014/main" id="{52929063-881C-6B51-1C6D-DF3E2DFF70F0}"/>
              </a:ext>
            </a:extLst>
          </p:cNvPr>
          <p:cNvSpPr>
            <a:spLocks noGrp="1"/>
          </p:cNvSpPr>
          <p:nvPr>
            <p:ph idx="1"/>
          </p:nvPr>
        </p:nvSpPr>
        <p:spPr>
          <a:xfrm>
            <a:off x="298764" y="1892059"/>
            <a:ext cx="10522367" cy="4807505"/>
          </a:xfrm>
        </p:spPr>
        <p:txBody>
          <a:bodyPr>
            <a:normAutofit fontScale="92500" lnSpcReduction="10000"/>
          </a:bodyPr>
          <a:lstStyle/>
          <a:p>
            <a:r>
              <a:rPr lang="en-GB" sz="1800" dirty="0"/>
              <a:t>Abedi was first actively investigated January 2014 due to the fact he may have been the person acting suspiciously with a subject of interest – but turned out not to be the person seen with the SOI so his record was closed in July 2014.</a:t>
            </a:r>
          </a:p>
          <a:p>
            <a:r>
              <a:rPr lang="en-GB" sz="1800" dirty="0"/>
              <a:t>He was then opened as a SOI in October 2015 on the basis of his supposed contact with a Daesh figure in Libya, but this was closed the same day when it transpired that any contact was not direct.</a:t>
            </a:r>
          </a:p>
          <a:p>
            <a:r>
              <a:rPr lang="en-GB" sz="1800" dirty="0"/>
              <a:t>His SOI of interest file with the MI5 remained closed until the day of the attack – but Abedi continued to be referenced from time. </a:t>
            </a:r>
          </a:p>
          <a:p>
            <a:pPr lvl="1"/>
            <a:r>
              <a:rPr lang="en-GB" sz="1800" b="1" dirty="0"/>
              <a:t>Think about how the MI5 missed signs and could have prevented the attack from happening.</a:t>
            </a:r>
          </a:p>
          <a:p>
            <a:endParaRPr lang="en-GB" sz="1800" b="1" dirty="0"/>
          </a:p>
          <a:p>
            <a:r>
              <a:rPr lang="en-GB" sz="1800" b="0" dirty="0"/>
              <a:t>An inquiry into the Manchester Arena bomber has found that the attack could have been stopped if questioned by counter-terror police days before the attack, An MI5 personnel has admitted that police could have apprehended the terrorist under terror laws, questioned him and seized his electronic devices - under Section 7 of the Terrorism Act 2000 which empowers police to determine whether people passing through borders may be involved in terrorism.</a:t>
            </a:r>
          </a:p>
          <a:p>
            <a:endParaRPr lang="en-GB" sz="1800" b="0" dirty="0"/>
          </a:p>
          <a:p>
            <a:r>
              <a:rPr lang="en-GB" sz="1800" b="0" dirty="0"/>
              <a:t>Also, it was mentioned earlier in this lecture that his college and community members referred him to counterterrorism authorities and nothing was done on this.</a:t>
            </a:r>
          </a:p>
          <a:p>
            <a:pPr lvl="1"/>
            <a:r>
              <a:rPr lang="en-GB" sz="1800" b="1" dirty="0"/>
              <a:t>Do you think that more could’ve been done to prevent Abedi from carrying out the attack?</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33813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9BC1A-FE55-D252-65C5-3EAE7C234728}"/>
              </a:ext>
            </a:extLst>
          </p:cNvPr>
          <p:cNvSpPr>
            <a:spLocks noGrp="1"/>
          </p:cNvSpPr>
          <p:nvPr>
            <p:ph type="title"/>
          </p:nvPr>
        </p:nvSpPr>
        <p:spPr>
          <a:xfrm>
            <a:off x="1137036" y="609600"/>
            <a:ext cx="8548386" cy="1282459"/>
          </a:xfrm>
        </p:spPr>
        <p:txBody>
          <a:bodyPr>
            <a:normAutofit/>
          </a:bodyPr>
          <a:lstStyle/>
          <a:p>
            <a:r>
              <a:rPr lang="en-GB" dirty="0"/>
              <a:t>Emergency Service Response</a:t>
            </a:r>
          </a:p>
        </p:txBody>
      </p:sp>
      <p:sp>
        <p:nvSpPr>
          <p:cNvPr id="3" name="Content Placeholder 2">
            <a:extLst>
              <a:ext uri="{FF2B5EF4-FFF2-40B4-BE49-F238E27FC236}">
                <a16:creationId xmlns:a16="http://schemas.microsoft.com/office/drawing/2014/main" id="{D78E588D-702D-818F-7770-E582D730F110}"/>
              </a:ext>
            </a:extLst>
          </p:cNvPr>
          <p:cNvSpPr>
            <a:spLocks noGrp="1"/>
          </p:cNvSpPr>
          <p:nvPr>
            <p:ph idx="1"/>
          </p:nvPr>
        </p:nvSpPr>
        <p:spPr>
          <a:xfrm>
            <a:off x="208230" y="1801639"/>
            <a:ext cx="10692141" cy="4780229"/>
          </a:xfrm>
        </p:spPr>
        <p:txBody>
          <a:bodyPr>
            <a:normAutofit fontScale="92500" lnSpcReduction="10000"/>
          </a:bodyPr>
          <a:lstStyle/>
          <a:p>
            <a:r>
              <a:rPr lang="en-GB" sz="1800" dirty="0"/>
              <a:t>In the </a:t>
            </a:r>
            <a:r>
              <a:rPr lang="en-GB" sz="1800" dirty="0" err="1"/>
              <a:t>Kerskale</a:t>
            </a:r>
            <a:r>
              <a:rPr lang="en-GB" sz="1800" dirty="0"/>
              <a:t> Report it was noted that investment in multi-agency planning and exercising as part of the Greater Manchester Resilience Forum resulted in partner agencies being able to act with a high level of confidence.</a:t>
            </a:r>
          </a:p>
          <a:p>
            <a:endParaRPr lang="en-GB" sz="1800" dirty="0"/>
          </a:p>
          <a:p>
            <a:r>
              <a:rPr lang="en-GB" sz="1800" dirty="0"/>
              <a:t>The actions of the Arena staff, British Transport Police and members of the public who stayed to help showed a enormous bravery and compassion. Police and Ambulance Personnel were very rapidly at the scene and there followed a remarkably fast deployment of armed offices to the secure the arena and Ambulance staff to attend the wounded.</a:t>
            </a:r>
          </a:p>
          <a:p>
            <a:endParaRPr lang="en-GB" sz="1800" dirty="0"/>
          </a:p>
          <a:p>
            <a:r>
              <a:rPr lang="en-GB" sz="1800" dirty="0"/>
              <a:t>At key points during the evening, key emergency personnel exercised sound judgement in an extremely stressful and chaotic and dangerous environment. The Family Liaison Officers and Bereavement Nursed provided a vital source of support and comfort to many families – which goes beyond their formal roles. </a:t>
            </a:r>
          </a:p>
          <a:p>
            <a:endParaRPr lang="en-GB" sz="1800" dirty="0"/>
          </a:p>
          <a:p>
            <a:r>
              <a:rPr lang="en-GB" sz="1800" dirty="0"/>
              <a:t>However, the </a:t>
            </a:r>
            <a:r>
              <a:rPr lang="en-GB" sz="1800" dirty="0" err="1"/>
              <a:t>Kerskale</a:t>
            </a:r>
            <a:r>
              <a:rPr lang="en-GB" sz="1800" dirty="0"/>
              <a:t> Report states how the Greater Manchester Fire and Rescue Service did not arrive at the scene and played no meaningful role in the response to the attack for nearly two hours. The Greater Manchester Fire and Rescue Service were told on telephone at 10:35pm that there had been an explosion and that a bomb had exploded, four fire engines arrived to Victoria Station entrance of the arena by 12:37 - the time elapsed between North West Fire Control creating the initial log to the time of arrival was 1 hour 59 minutes. The firefighters then assisted the Ambulance services transport the remaining casualties until the last one was deported at 2:46</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426057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902AF-0BCA-E75C-DA3B-F03736E4DAAD}"/>
              </a:ext>
            </a:extLst>
          </p:cNvPr>
          <p:cNvSpPr>
            <a:spLocks noGrp="1"/>
          </p:cNvSpPr>
          <p:nvPr>
            <p:ph type="title"/>
          </p:nvPr>
        </p:nvSpPr>
        <p:spPr>
          <a:xfrm>
            <a:off x="1137036" y="609600"/>
            <a:ext cx="8548386" cy="1282459"/>
          </a:xfrm>
        </p:spPr>
        <p:txBody>
          <a:bodyPr>
            <a:normAutofit/>
          </a:bodyPr>
          <a:lstStyle/>
          <a:p>
            <a:r>
              <a:rPr lang="en-GB" dirty="0"/>
              <a:t>Theresa May Remarks on the attack</a:t>
            </a:r>
          </a:p>
        </p:txBody>
      </p:sp>
      <p:sp>
        <p:nvSpPr>
          <p:cNvPr id="3" name="Content Placeholder 2">
            <a:extLst>
              <a:ext uri="{FF2B5EF4-FFF2-40B4-BE49-F238E27FC236}">
                <a16:creationId xmlns:a16="http://schemas.microsoft.com/office/drawing/2014/main" id="{D6B518D4-C02E-8D82-F9FA-B4797F82C2B6}"/>
              </a:ext>
            </a:extLst>
          </p:cNvPr>
          <p:cNvSpPr>
            <a:spLocks noGrp="1"/>
          </p:cNvSpPr>
          <p:nvPr>
            <p:ph idx="1"/>
          </p:nvPr>
        </p:nvSpPr>
        <p:spPr>
          <a:xfrm>
            <a:off x="724277" y="2147358"/>
            <a:ext cx="9823010" cy="4076394"/>
          </a:xfrm>
        </p:spPr>
        <p:txBody>
          <a:bodyPr>
            <a:normAutofit fontScale="92500" lnSpcReduction="20000"/>
          </a:bodyPr>
          <a:lstStyle/>
          <a:p>
            <a:r>
              <a:rPr lang="en-GB" sz="2400" dirty="0"/>
              <a:t>All acts of terrorism are cowardly attacks on innocent people, but this attack stands out for its appalling, sickening cowardice, deliberately targeting innocent, defenceless children and young people, who should have been enjoying one of the most memorable nights of their lives.</a:t>
            </a:r>
          </a:p>
          <a:p>
            <a:r>
              <a:rPr lang="en-GB" sz="2400" dirty="0"/>
              <a:t>We struggle to comprehend the warped and twisted mind that sees a room packed with young children not as a scene to cherish, but as an opportunity for carnage. </a:t>
            </a:r>
            <a:r>
              <a:rPr lang="en-GB" sz="2400" dirty="0">
                <a:highlight>
                  <a:srgbClr val="FF00FF"/>
                </a:highlight>
              </a:rPr>
              <a:t>But we can continue to resolve to thwart such attacks in future, to take on and defeat the ideology that often fuels this violence, and if there turnout to be others responsible for this attack, to seek them out and bring them to justice.</a:t>
            </a:r>
          </a:p>
          <a:p>
            <a:r>
              <a:rPr lang="en-GB" sz="2400" dirty="0"/>
              <a:t>The police and security services believe that the attack was carried out by one man. But they now need to know whether he was acting alone or as part of a wider group. It will take some time to establish these facts, and the investigation will continue. </a:t>
            </a:r>
            <a:r>
              <a:rPr lang="en-GB" sz="2400" dirty="0">
                <a:highlight>
                  <a:srgbClr val="FF00FF"/>
                </a:highlight>
              </a:rPr>
              <a:t>The police and security services will be given all the resources they need to complete that task</a:t>
            </a:r>
          </a:p>
          <a:p>
            <a:pPr marL="1654175" lvl="8" indent="0">
              <a:buNone/>
            </a:pPr>
            <a:r>
              <a:rPr lang="en-GB" sz="2400" dirty="0"/>
              <a:t>			(Theresa May, 2017).</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7497783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B3F548-6906-2D78-C30C-09071F76320A}"/>
              </a:ext>
            </a:extLst>
          </p:cNvPr>
          <p:cNvSpPr>
            <a:spLocks noGrp="1"/>
          </p:cNvSpPr>
          <p:nvPr>
            <p:ph type="title"/>
          </p:nvPr>
        </p:nvSpPr>
        <p:spPr>
          <a:xfrm>
            <a:off x="838200" y="365125"/>
            <a:ext cx="10515600" cy="1325563"/>
          </a:xfrm>
        </p:spPr>
        <p:txBody>
          <a:bodyPr>
            <a:normAutofit/>
          </a:bodyPr>
          <a:lstStyle/>
          <a:p>
            <a:r>
              <a:rPr lang="en-GB" sz="5400"/>
              <a:t>Government Responses, Cont.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099107-B745-44DF-CF28-7A9AEB390B76}"/>
              </a:ext>
            </a:extLst>
          </p:cNvPr>
          <p:cNvSpPr>
            <a:spLocks noGrp="1"/>
          </p:cNvSpPr>
          <p:nvPr>
            <p:ph idx="1"/>
          </p:nvPr>
        </p:nvSpPr>
        <p:spPr>
          <a:xfrm>
            <a:off x="838200" y="1929384"/>
            <a:ext cx="10515600" cy="4606856"/>
          </a:xfrm>
        </p:spPr>
        <p:txBody>
          <a:bodyPr>
            <a:normAutofit fontScale="92500" lnSpcReduction="20000"/>
          </a:bodyPr>
          <a:lstStyle/>
          <a:p>
            <a:pPr marL="0" marR="0" lvl="0" indent="0" defTabSz="914400" rtl="0" eaLnBrk="1" fontAlgn="auto" latinLnBrk="0" hangingPunct="1">
              <a:spcBef>
                <a:spcPts val="0"/>
              </a:spcBef>
              <a:spcAft>
                <a:spcPts val="0"/>
              </a:spcAft>
              <a:buClrTx/>
              <a:buSzTx/>
              <a:buFontTx/>
              <a:buNone/>
              <a:tabLst/>
              <a:defRPr/>
            </a:pPr>
            <a:r>
              <a:rPr lang="en-GB" sz="1800" dirty="0"/>
              <a:t>24 January 2018 – Gov sets out £24 million for Greater Manchester following 2017 attack.</a:t>
            </a:r>
          </a:p>
          <a:p>
            <a:r>
              <a:rPr lang="en-GB" sz="1800" b="0" i="0" kern="1200" dirty="0">
                <a:effectLst/>
                <a:latin typeface="+mn-lt"/>
                <a:ea typeface="+mn-ea"/>
                <a:cs typeface="+mn-cs"/>
              </a:rPr>
              <a:t>The total package includes:</a:t>
            </a:r>
          </a:p>
          <a:p>
            <a:pPr lvl="1"/>
            <a:r>
              <a:rPr lang="en-GB" sz="1800" b="0" i="0" kern="1200" dirty="0">
                <a:effectLst/>
                <a:latin typeface="+mn-lt"/>
                <a:ea typeface="+mn-ea"/>
                <a:cs typeface="+mn-cs"/>
              </a:rPr>
              <a:t>Over £9 million for policing</a:t>
            </a:r>
          </a:p>
          <a:p>
            <a:pPr lvl="1"/>
            <a:r>
              <a:rPr lang="en-GB" sz="1800" b="0" i="0" kern="1200" dirty="0">
                <a:effectLst/>
                <a:latin typeface="+mn-lt"/>
                <a:ea typeface="+mn-ea"/>
                <a:cs typeface="+mn-cs"/>
              </a:rPr>
              <a:t>Over £1 million to support the important work of the We Love Manchester Emergency Fund, in partnership with the British Red Cross</a:t>
            </a:r>
          </a:p>
          <a:p>
            <a:pPr lvl="1"/>
            <a:r>
              <a:rPr lang="en-GB" sz="1800" b="0" i="0" kern="1200" dirty="0">
                <a:effectLst/>
                <a:latin typeface="+mn-lt"/>
                <a:ea typeface="+mn-ea"/>
                <a:cs typeface="+mn-cs"/>
              </a:rPr>
              <a:t>£451,000 for social care costs</a:t>
            </a:r>
          </a:p>
          <a:p>
            <a:pPr lvl="1"/>
            <a:r>
              <a:rPr lang="en-GB" sz="1800" b="0" i="0" kern="1200" dirty="0">
                <a:effectLst/>
                <a:latin typeface="+mn-lt"/>
                <a:ea typeface="+mn-ea"/>
                <a:cs typeface="+mn-cs"/>
              </a:rPr>
              <a:t>£2.6 million for a mental health hub - in addition to £53,800 for psychological support</a:t>
            </a:r>
          </a:p>
          <a:p>
            <a:pPr lvl="1"/>
            <a:r>
              <a:rPr lang="en-GB" sz="1800" b="0" i="0" kern="1200" dirty="0">
                <a:effectLst/>
                <a:latin typeface="+mn-lt"/>
                <a:ea typeface="+mn-ea"/>
                <a:cs typeface="+mn-cs"/>
              </a:rPr>
              <a:t>An £80,000 hardship fund for small businesses affected by the attack</a:t>
            </a:r>
          </a:p>
          <a:p>
            <a:pPr lvl="1"/>
            <a:r>
              <a:rPr lang="en-GB" sz="1800" b="0" i="0" kern="1200" dirty="0">
                <a:effectLst/>
                <a:latin typeface="+mn-lt"/>
                <a:ea typeface="+mn-ea"/>
                <a:cs typeface="+mn-cs"/>
              </a:rPr>
              <a:t>Full coroner and inquest costs</a:t>
            </a:r>
          </a:p>
          <a:p>
            <a:endParaRPr lang="en-GB" sz="1800" dirty="0"/>
          </a:p>
          <a:p>
            <a:r>
              <a:rPr lang="en-GB" sz="1800" b="0" i="0" kern="1200" dirty="0">
                <a:effectLst/>
                <a:latin typeface="+mn-lt"/>
                <a:ea typeface="+mn-ea"/>
                <a:cs typeface="+mn-cs"/>
              </a:rPr>
              <a:t>Theresa May, said:</a:t>
            </a:r>
          </a:p>
          <a:p>
            <a:pPr lvl="1"/>
            <a:r>
              <a:rPr lang="en-GB" sz="1800" b="0" kern="1200" dirty="0">
                <a:effectLst/>
                <a:latin typeface="+mn-lt"/>
                <a:ea typeface="+mn-ea"/>
                <a:cs typeface="+mn-cs"/>
              </a:rPr>
              <a:t>“Following last year’s terrible attack the strength and resilience of Manchester captured the nation – and nowhere was this more apparent than at the One Love Concert and city vigils where people joined together not only in grief, but to demonstrate to terrorists that they will never win. We were clear immediately following the attack, just as we are now, that the government will do everything it can to respond to the needs of victims of terror. That is why we have ensured that resources will be available to support victims as they continue to rebuild their lives, and to meet the costs placed on Manchester’s emergency services, City Council and health and social care providers in dealing with this tragic and exceptional event.”</a:t>
            </a:r>
          </a:p>
        </p:txBody>
      </p:sp>
    </p:spTree>
    <p:extLst>
      <p:ext uri="{BB962C8B-B14F-4D97-AF65-F5344CB8AC3E}">
        <p14:creationId xmlns:p14="http://schemas.microsoft.com/office/powerpoint/2010/main" val="3307475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B6B78-5B66-F565-E8E6-6395DF51079B}"/>
              </a:ext>
            </a:extLst>
          </p:cNvPr>
          <p:cNvSpPr>
            <a:spLocks noGrp="1"/>
          </p:cNvSpPr>
          <p:nvPr>
            <p:ph type="title"/>
          </p:nvPr>
        </p:nvSpPr>
        <p:spPr>
          <a:xfrm>
            <a:off x="838200" y="365125"/>
            <a:ext cx="10515600" cy="1325563"/>
          </a:xfrm>
        </p:spPr>
        <p:txBody>
          <a:bodyPr>
            <a:normAutofit/>
          </a:bodyPr>
          <a:lstStyle/>
          <a:p>
            <a:r>
              <a:rPr lang="en-GB" sz="5400"/>
              <a:t>Inquests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1C9819-E243-E281-4EAA-94AEE0217D1F}"/>
              </a:ext>
            </a:extLst>
          </p:cNvPr>
          <p:cNvSpPr>
            <a:spLocks noGrp="1"/>
          </p:cNvSpPr>
          <p:nvPr>
            <p:ph idx="1"/>
          </p:nvPr>
        </p:nvSpPr>
        <p:spPr>
          <a:xfrm>
            <a:off x="838200" y="1929384"/>
            <a:ext cx="10515600" cy="4251960"/>
          </a:xfrm>
        </p:spPr>
        <p:txBody>
          <a:bodyPr>
            <a:normAutofit/>
          </a:bodyPr>
          <a:lstStyle/>
          <a:p>
            <a:r>
              <a:rPr lang="en-GB" sz="2400" b="1" dirty="0"/>
              <a:t>Manchester Arena Inquiry</a:t>
            </a:r>
            <a:br>
              <a:rPr lang="en-GB" sz="2400" b="1" dirty="0"/>
            </a:br>
            <a:r>
              <a:rPr lang="en-GB" sz="2400" dirty="0"/>
              <a:t>-Volume 1 (published 17/06/21) addresses the security arrangements at the concert.</a:t>
            </a:r>
            <a:br>
              <a:rPr lang="en-GB" sz="2400" dirty="0"/>
            </a:br>
            <a:r>
              <a:rPr lang="en-GB" sz="2400" dirty="0"/>
              <a:t>-Volume 2 will examine the emergency  responses to the attack. </a:t>
            </a:r>
            <a:br>
              <a:rPr lang="en-GB" sz="2400" dirty="0"/>
            </a:br>
            <a:r>
              <a:rPr lang="en-GB" sz="2400" dirty="0"/>
              <a:t>-Volume 3 will consider whether the Security Services and Counter Terrorism Police could and should have prevented the attack.</a:t>
            </a:r>
          </a:p>
          <a:p>
            <a:r>
              <a:rPr lang="en-GB" sz="2400" b="1" dirty="0"/>
              <a:t>The </a:t>
            </a:r>
            <a:r>
              <a:rPr lang="en-GB" sz="2400" b="1" dirty="0" err="1"/>
              <a:t>Kerslake</a:t>
            </a:r>
            <a:r>
              <a:rPr lang="en-GB" sz="2400" b="1" dirty="0"/>
              <a:t> Report</a:t>
            </a:r>
            <a:br>
              <a:rPr lang="en-GB" sz="2400" b="1" dirty="0"/>
            </a:br>
            <a:r>
              <a:rPr lang="en-GB" sz="2400" dirty="0"/>
              <a:t>- review the preparedness for and response to the attack. </a:t>
            </a:r>
          </a:p>
        </p:txBody>
      </p:sp>
    </p:spTree>
    <p:extLst>
      <p:ext uri="{BB962C8B-B14F-4D97-AF65-F5344CB8AC3E}">
        <p14:creationId xmlns:p14="http://schemas.microsoft.com/office/powerpoint/2010/main" val="12114088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272B-C645-3EFD-31A3-4C20070A6409}"/>
              </a:ext>
            </a:extLst>
          </p:cNvPr>
          <p:cNvSpPr>
            <a:spLocks noGrp="1"/>
          </p:cNvSpPr>
          <p:nvPr>
            <p:ph type="title"/>
          </p:nvPr>
        </p:nvSpPr>
        <p:spPr/>
        <p:txBody>
          <a:bodyPr/>
          <a:lstStyle/>
          <a:p>
            <a:r>
              <a:rPr lang="en-GB" dirty="0"/>
              <a:t>Proposed Legislation – Martyn’s Law</a:t>
            </a:r>
          </a:p>
        </p:txBody>
      </p:sp>
      <p:sp>
        <p:nvSpPr>
          <p:cNvPr id="3" name="Content Placeholder 2">
            <a:extLst>
              <a:ext uri="{FF2B5EF4-FFF2-40B4-BE49-F238E27FC236}">
                <a16:creationId xmlns:a16="http://schemas.microsoft.com/office/drawing/2014/main" id="{745BB311-757E-46A5-2E48-3964E1092CA8}"/>
              </a:ext>
            </a:extLst>
          </p:cNvPr>
          <p:cNvSpPr>
            <a:spLocks noGrp="1"/>
          </p:cNvSpPr>
          <p:nvPr>
            <p:ph idx="1"/>
          </p:nvPr>
        </p:nvSpPr>
        <p:spPr>
          <a:xfrm>
            <a:off x="838200" y="1825625"/>
            <a:ext cx="5722257" cy="4351338"/>
          </a:xfrm>
        </p:spPr>
        <p:txBody>
          <a:bodyPr>
            <a:normAutofit fontScale="92500" lnSpcReduction="10000"/>
          </a:bodyPr>
          <a:lstStyle/>
          <a:p>
            <a:r>
              <a:rPr lang="en-GB" dirty="0"/>
              <a:t>Martin’s Law proposes the introduction of new legislation to provide better protection from terrorism for the British public and suggests that it should be a key part of the CONTEST strategy delivery.</a:t>
            </a:r>
          </a:p>
          <a:p>
            <a:r>
              <a:rPr lang="en-GB" dirty="0"/>
              <a:t>This proposed legislation states that the existing laws are not good enough due to the fact there are no laws in the UK that are aimed at providing counter-terrorism protective security or preparedness outcomes.</a:t>
            </a:r>
          </a:p>
          <a:p>
            <a:endParaRPr lang="en-GB" dirty="0"/>
          </a:p>
        </p:txBody>
      </p:sp>
      <p:pic>
        <p:nvPicPr>
          <p:cNvPr id="4" name="Picture 3" descr="Text&#10;&#10;Description automatically generated with medium confidence">
            <a:extLst>
              <a:ext uri="{FF2B5EF4-FFF2-40B4-BE49-F238E27FC236}">
                <a16:creationId xmlns:a16="http://schemas.microsoft.com/office/drawing/2014/main" id="{B8621BFE-19FD-9351-339F-01F4A15FB22F}"/>
              </a:ext>
            </a:extLst>
          </p:cNvPr>
          <p:cNvPicPr>
            <a:picLocks noChangeAspect="1"/>
          </p:cNvPicPr>
          <p:nvPr/>
        </p:nvPicPr>
        <p:blipFill>
          <a:blip r:embed="rId2"/>
          <a:stretch>
            <a:fillRect/>
          </a:stretch>
        </p:blipFill>
        <p:spPr>
          <a:xfrm>
            <a:off x="6560457" y="1797585"/>
            <a:ext cx="4165600" cy="901700"/>
          </a:xfrm>
          <a:prstGeom prst="rect">
            <a:avLst/>
          </a:prstGeom>
        </p:spPr>
      </p:pic>
      <p:pic>
        <p:nvPicPr>
          <p:cNvPr id="5" name="Picture 4" descr="A screenshot of a computer&#10;&#10;Description automatically generated with low confidence">
            <a:extLst>
              <a:ext uri="{FF2B5EF4-FFF2-40B4-BE49-F238E27FC236}">
                <a16:creationId xmlns:a16="http://schemas.microsoft.com/office/drawing/2014/main" id="{8A37F6FD-975D-20F3-1A02-2156A521A028}"/>
              </a:ext>
            </a:extLst>
          </p:cNvPr>
          <p:cNvPicPr>
            <a:picLocks noChangeAspect="1"/>
          </p:cNvPicPr>
          <p:nvPr/>
        </p:nvPicPr>
        <p:blipFill>
          <a:blip r:embed="rId3"/>
          <a:stretch>
            <a:fillRect/>
          </a:stretch>
        </p:blipFill>
        <p:spPr>
          <a:xfrm>
            <a:off x="8026400" y="3053227"/>
            <a:ext cx="4165600" cy="711200"/>
          </a:xfrm>
          <a:prstGeom prst="rect">
            <a:avLst/>
          </a:prstGeom>
        </p:spPr>
      </p:pic>
      <p:pic>
        <p:nvPicPr>
          <p:cNvPr id="6" name="Picture 5" descr="A screenshot of a computer&#10;&#10;Description automatically generated with low confidence">
            <a:extLst>
              <a:ext uri="{FF2B5EF4-FFF2-40B4-BE49-F238E27FC236}">
                <a16:creationId xmlns:a16="http://schemas.microsoft.com/office/drawing/2014/main" id="{93C3ACCF-4523-FEEC-893D-C4F2269EA4CC}"/>
              </a:ext>
            </a:extLst>
          </p:cNvPr>
          <p:cNvPicPr>
            <a:picLocks noChangeAspect="1"/>
          </p:cNvPicPr>
          <p:nvPr/>
        </p:nvPicPr>
        <p:blipFill>
          <a:blip r:embed="rId4"/>
          <a:stretch>
            <a:fillRect/>
          </a:stretch>
        </p:blipFill>
        <p:spPr>
          <a:xfrm>
            <a:off x="6555772" y="3900393"/>
            <a:ext cx="4174971" cy="712800"/>
          </a:xfrm>
          <a:prstGeom prst="rect">
            <a:avLst/>
          </a:prstGeom>
        </p:spPr>
      </p:pic>
      <p:pic>
        <p:nvPicPr>
          <p:cNvPr id="7" name="Picture 6" descr="A picture containing graphical user interface&#10;&#10;Description automatically generated">
            <a:extLst>
              <a:ext uri="{FF2B5EF4-FFF2-40B4-BE49-F238E27FC236}">
                <a16:creationId xmlns:a16="http://schemas.microsoft.com/office/drawing/2014/main" id="{1F16373C-3F81-B6F4-4C21-67798E8FB1D3}"/>
              </a:ext>
            </a:extLst>
          </p:cNvPr>
          <p:cNvPicPr>
            <a:picLocks noChangeAspect="1"/>
          </p:cNvPicPr>
          <p:nvPr/>
        </p:nvPicPr>
        <p:blipFill>
          <a:blip r:embed="rId5"/>
          <a:stretch>
            <a:fillRect/>
          </a:stretch>
        </p:blipFill>
        <p:spPr>
          <a:xfrm>
            <a:off x="7751439" y="4805433"/>
            <a:ext cx="4165600" cy="711200"/>
          </a:xfrm>
          <a:prstGeom prst="rect">
            <a:avLst/>
          </a:prstGeom>
        </p:spPr>
      </p:pic>
      <p:pic>
        <p:nvPicPr>
          <p:cNvPr id="8" name="Picture 7">
            <a:extLst>
              <a:ext uri="{FF2B5EF4-FFF2-40B4-BE49-F238E27FC236}">
                <a16:creationId xmlns:a16="http://schemas.microsoft.com/office/drawing/2014/main" id="{B0C96F29-D367-99A5-2075-C4250DB978B6}"/>
              </a:ext>
            </a:extLst>
          </p:cNvPr>
          <p:cNvPicPr>
            <a:picLocks noChangeAspect="1"/>
          </p:cNvPicPr>
          <p:nvPr/>
        </p:nvPicPr>
        <p:blipFill>
          <a:blip r:embed="rId6"/>
          <a:stretch>
            <a:fillRect/>
          </a:stretch>
        </p:blipFill>
        <p:spPr>
          <a:xfrm>
            <a:off x="6562800" y="5865813"/>
            <a:ext cx="4165600" cy="622300"/>
          </a:xfrm>
          <a:prstGeom prst="rect">
            <a:avLst/>
          </a:prstGeom>
        </p:spPr>
      </p:pic>
    </p:spTree>
    <p:extLst>
      <p:ext uri="{BB962C8B-B14F-4D97-AF65-F5344CB8AC3E}">
        <p14:creationId xmlns:p14="http://schemas.microsoft.com/office/powerpoint/2010/main" val="41971085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5EEE10-8644-EE52-120C-4AFD08C344F9}"/>
              </a:ext>
            </a:extLst>
          </p:cNvPr>
          <p:cNvSpPr>
            <a:spLocks noGrp="1"/>
          </p:cNvSpPr>
          <p:nvPr>
            <p:ph type="title"/>
          </p:nvPr>
        </p:nvSpPr>
        <p:spPr>
          <a:xfrm>
            <a:off x="838200" y="365125"/>
            <a:ext cx="10515600" cy="1325563"/>
          </a:xfrm>
        </p:spPr>
        <p:txBody>
          <a:bodyPr>
            <a:normAutofit/>
          </a:bodyPr>
          <a:lstStyle/>
          <a:p>
            <a:r>
              <a:rPr lang="en-GB" sz="5400"/>
              <a:t>Class Task</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76DED7-962B-5BF2-065A-F418646A00EF}"/>
              </a:ext>
            </a:extLst>
          </p:cNvPr>
          <p:cNvSpPr>
            <a:spLocks noGrp="1"/>
          </p:cNvSpPr>
          <p:nvPr>
            <p:ph idx="1"/>
          </p:nvPr>
        </p:nvSpPr>
        <p:spPr>
          <a:xfrm>
            <a:off x="838200" y="1929384"/>
            <a:ext cx="10515600" cy="4251960"/>
          </a:xfrm>
        </p:spPr>
        <p:txBody>
          <a:bodyPr>
            <a:normAutofit/>
          </a:bodyPr>
          <a:lstStyle/>
          <a:p>
            <a:r>
              <a:rPr lang="en-GB" sz="2200"/>
              <a:t>https://www.youtube.com/watch?v=JsLU7XrtiQk&amp;t=308s</a:t>
            </a:r>
          </a:p>
          <a:p>
            <a:pPr lvl="1"/>
            <a:endParaRPr lang="en-GB" sz="2200"/>
          </a:p>
          <a:p>
            <a:pPr lvl="1"/>
            <a:r>
              <a:rPr lang="en-GB" sz="2200"/>
              <a:t>Do you think the police failed to prevent the attack?</a:t>
            </a:r>
            <a:endParaRPr lang="en-US" sz="2200"/>
          </a:p>
          <a:p>
            <a:pPr lvl="1"/>
            <a:r>
              <a:rPr lang="en-GB" sz="2200"/>
              <a:t>Do you think the security and CCTV could have prevented the attack?</a:t>
            </a:r>
            <a:endParaRPr lang="en-US" sz="2200"/>
          </a:p>
          <a:p>
            <a:pPr lvl="1"/>
            <a:r>
              <a:rPr lang="en-GB" sz="2200"/>
              <a:t>What do you think could have been differently to prevent this attack?</a:t>
            </a:r>
            <a:endParaRPr lang="en-US" sz="2200"/>
          </a:p>
          <a:p>
            <a:pPr lvl="1"/>
            <a:r>
              <a:rPr lang="en-GB" sz="2200"/>
              <a:t>Do you think the outcome would have been different if the attacker was approached by a member of security or police officer?</a:t>
            </a:r>
            <a:endParaRPr lang="en-US" sz="2200"/>
          </a:p>
        </p:txBody>
      </p:sp>
    </p:spTree>
    <p:extLst>
      <p:ext uri="{BB962C8B-B14F-4D97-AF65-F5344CB8AC3E}">
        <p14:creationId xmlns:p14="http://schemas.microsoft.com/office/powerpoint/2010/main" val="27349917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858D916-C004-519B-6B40-AEB64BE06F7A}"/>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altLang="en-US" kern="1200">
                <a:solidFill>
                  <a:schemeClr val="tx1"/>
                </a:solidFill>
                <a:latin typeface="+mj-lt"/>
                <a:ea typeface="+mj-ea"/>
                <a:cs typeface="+mj-cs"/>
              </a:rPr>
              <a:t>Threat Levels</a:t>
            </a:r>
            <a:endParaRPr lang="en-US" kern="1200">
              <a:solidFill>
                <a:schemeClr val="tx1"/>
              </a:solidFill>
              <a:latin typeface="+mj-lt"/>
              <a:ea typeface="+mj-ea"/>
              <a:cs typeface="+mj-cs"/>
            </a:endParaRPr>
          </a:p>
        </p:txBody>
      </p:sp>
      <p:pic>
        <p:nvPicPr>
          <p:cNvPr id="4" name="Picture 4">
            <a:extLst>
              <a:ext uri="{FF2B5EF4-FFF2-40B4-BE49-F238E27FC236}">
                <a16:creationId xmlns:a16="http://schemas.microsoft.com/office/drawing/2014/main" id="{3B54663D-C3B0-D519-84C1-1C5E7A676FF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7010643" y="578738"/>
            <a:ext cx="3478864" cy="567054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9549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2436E-818F-9F73-5F9B-860EDCD580D2}"/>
              </a:ext>
            </a:extLst>
          </p:cNvPr>
          <p:cNvSpPr>
            <a:spLocks noGrp="1"/>
          </p:cNvSpPr>
          <p:nvPr>
            <p:ph type="title"/>
          </p:nvPr>
        </p:nvSpPr>
        <p:spPr>
          <a:xfrm>
            <a:off x="640080" y="329184"/>
            <a:ext cx="6894576" cy="1783080"/>
          </a:xfrm>
        </p:spPr>
        <p:txBody>
          <a:bodyPr anchor="b">
            <a:normAutofit/>
          </a:bodyPr>
          <a:lstStyle/>
          <a:p>
            <a:r>
              <a:rPr lang="en-GB" sz="5400"/>
              <a:t>Operation Overt</a:t>
            </a:r>
          </a:p>
        </p:txBody>
      </p:sp>
      <p:sp>
        <p:nvSpPr>
          <p:cNvPr id="2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A91206-83F1-3DA4-6C8C-9BC64ECC43FD}"/>
              </a:ext>
            </a:extLst>
          </p:cNvPr>
          <p:cNvSpPr>
            <a:spLocks noGrp="1"/>
          </p:cNvSpPr>
          <p:nvPr>
            <p:ph idx="1"/>
          </p:nvPr>
        </p:nvSpPr>
        <p:spPr>
          <a:xfrm>
            <a:off x="640080" y="2706624"/>
            <a:ext cx="5949406" cy="3483864"/>
          </a:xfrm>
        </p:spPr>
        <p:txBody>
          <a:bodyPr>
            <a:normAutofit/>
          </a:bodyPr>
          <a:lstStyle/>
          <a:p>
            <a:r>
              <a:rPr lang="en-GB" sz="2200" dirty="0"/>
              <a:t>Plot to blow up transatlantic aircraft in a suicide attack.</a:t>
            </a:r>
          </a:p>
          <a:p>
            <a:endParaRPr lang="en-GB" sz="2200" dirty="0"/>
          </a:p>
          <a:p>
            <a:r>
              <a:rPr lang="en-GB" sz="2200" dirty="0"/>
              <a:t>As a result of the actions of the bomb plotters, air travel throughout the world changed. </a:t>
            </a:r>
          </a:p>
          <a:p>
            <a:endParaRPr lang="en-GB" sz="2200" dirty="0"/>
          </a:p>
          <a:p>
            <a:r>
              <a:rPr lang="en-GB" sz="2200" dirty="0"/>
              <a:t>Countries are now required to impose much stricter guidelines upon air travellers. </a:t>
            </a:r>
          </a:p>
        </p:txBody>
      </p:sp>
      <p:pic>
        <p:nvPicPr>
          <p:cNvPr id="5" name="Content Placeholder 3">
            <a:extLst>
              <a:ext uri="{FF2B5EF4-FFF2-40B4-BE49-F238E27FC236}">
                <a16:creationId xmlns:a16="http://schemas.microsoft.com/office/drawing/2014/main" id="{D557A00A-78EE-DAF9-4E8D-9A5BC653F9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2302" y="178177"/>
            <a:ext cx="4529618" cy="3722840"/>
          </a:xfrm>
          <a:prstGeom prst="rect">
            <a:avLst/>
          </a:prstGeom>
        </p:spPr>
      </p:pic>
      <p:pic>
        <p:nvPicPr>
          <p:cNvPr id="4" name="Content Placeholder 3">
            <a:extLst>
              <a:ext uri="{FF2B5EF4-FFF2-40B4-BE49-F238E27FC236}">
                <a16:creationId xmlns:a16="http://schemas.microsoft.com/office/drawing/2014/main" id="{6E9884AA-CF64-84DF-02A1-8A23014B30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31411" y="4204420"/>
            <a:ext cx="2911400" cy="2176272"/>
          </a:xfrm>
          <a:prstGeom prst="rect">
            <a:avLst/>
          </a:prstGeom>
        </p:spPr>
      </p:pic>
    </p:spTree>
    <p:extLst>
      <p:ext uri="{BB962C8B-B14F-4D97-AF65-F5344CB8AC3E}">
        <p14:creationId xmlns:p14="http://schemas.microsoft.com/office/powerpoint/2010/main" val="19995195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671423-A8BC-4897-C9F4-A2543BBA2566}"/>
              </a:ext>
            </a:extLst>
          </p:cNvPr>
          <p:cNvSpPr>
            <a:spLocks noGrp="1"/>
          </p:cNvSpPr>
          <p:nvPr>
            <p:ph type="title"/>
          </p:nvPr>
        </p:nvSpPr>
        <p:spPr>
          <a:xfrm>
            <a:off x="612648" y="365125"/>
            <a:ext cx="5295015" cy="2063808"/>
          </a:xfrm>
        </p:spPr>
        <p:txBody>
          <a:bodyPr anchor="b">
            <a:normAutofit/>
          </a:bodyPr>
          <a:lstStyle/>
          <a:p>
            <a:r>
              <a:rPr lang="en-GB" sz="5400"/>
              <a:t>Operation Aggrace</a:t>
            </a:r>
          </a:p>
        </p:txBody>
      </p:sp>
      <p:sp>
        <p:nvSpPr>
          <p:cNvPr id="13"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8BB504-D87C-CFD9-0CAE-CF30BA57CED3}"/>
              </a:ext>
            </a:extLst>
          </p:cNvPr>
          <p:cNvSpPr>
            <a:spLocks noGrp="1"/>
          </p:cNvSpPr>
          <p:nvPr>
            <p:ph idx="1"/>
          </p:nvPr>
        </p:nvSpPr>
        <p:spPr>
          <a:xfrm>
            <a:off x="217714" y="2908005"/>
            <a:ext cx="6604000" cy="3584870"/>
          </a:xfrm>
        </p:spPr>
        <p:txBody>
          <a:bodyPr>
            <a:normAutofit fontScale="92500" lnSpcReduction="10000"/>
          </a:bodyPr>
          <a:lstStyle/>
          <a:p>
            <a:r>
              <a:rPr lang="en-GB" sz="1800" dirty="0"/>
              <a:t>Khalid Ali planning to mount an attack in Whitehall, London April 2017</a:t>
            </a:r>
          </a:p>
          <a:p>
            <a:r>
              <a:rPr lang="en-GB" sz="1800" dirty="0"/>
              <a:t>Somali/Ethiopian decent, living in London since 1992</a:t>
            </a:r>
          </a:p>
          <a:p>
            <a:r>
              <a:rPr lang="en-GB" sz="1800" dirty="0"/>
              <a:t>Travelled with aid convoys to Al Qaeda training camps, had made and detonated bombs in Afghanistan </a:t>
            </a:r>
          </a:p>
          <a:p>
            <a:r>
              <a:rPr lang="en-GB" sz="1800" dirty="0"/>
              <a:t>Performed hostile reconnaissance in central London – Downing Street, New Scotland Yard and the MI6 building at Vauxhall Cross.</a:t>
            </a:r>
          </a:p>
          <a:p>
            <a:r>
              <a:rPr lang="en-GB" sz="1800" dirty="0"/>
              <a:t>26th April he bought a set of knives, later that evening he disposed of the packaging into a neighbours bin.  At this time his mother found the knives and hid them in different parts of the house fearing his intentions.  An argument ensued and police were called.  Ali then left the house and did not return.</a:t>
            </a:r>
          </a:p>
          <a:p>
            <a:r>
              <a:rPr lang="en-GB" sz="1800" dirty="0"/>
              <a:t>27th April he rearmed himself, travelled to Westminster and it was feared he was about to mount an attack upon police officers.</a:t>
            </a:r>
          </a:p>
        </p:txBody>
      </p:sp>
      <p:pic>
        <p:nvPicPr>
          <p:cNvPr id="6" name="Picture 5" descr="A picture containing text, person, outdoor, trick&#10;&#10;Description automatically generated">
            <a:extLst>
              <a:ext uri="{FF2B5EF4-FFF2-40B4-BE49-F238E27FC236}">
                <a16:creationId xmlns:a16="http://schemas.microsoft.com/office/drawing/2014/main" id="{EDA96F89-CA7A-DCF4-C8E9-F80580CA2E4A}"/>
              </a:ext>
            </a:extLst>
          </p:cNvPr>
          <p:cNvPicPr>
            <a:picLocks noChangeAspect="1"/>
          </p:cNvPicPr>
          <p:nvPr/>
        </p:nvPicPr>
        <p:blipFill>
          <a:blip r:embed="rId2"/>
          <a:stretch>
            <a:fillRect/>
          </a:stretch>
        </p:blipFill>
        <p:spPr>
          <a:xfrm>
            <a:off x="6689069" y="792518"/>
            <a:ext cx="2603605" cy="1952703"/>
          </a:xfrm>
          <a:prstGeom prst="rect">
            <a:avLst/>
          </a:prstGeom>
        </p:spPr>
      </p:pic>
      <p:pic>
        <p:nvPicPr>
          <p:cNvPr id="4" name="Picture 7">
            <a:extLst>
              <a:ext uri="{FF2B5EF4-FFF2-40B4-BE49-F238E27FC236}">
                <a16:creationId xmlns:a16="http://schemas.microsoft.com/office/drawing/2014/main" id="{3A854C60-E7F6-BB5B-E875-392985CA8E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9292674" y="1072363"/>
            <a:ext cx="2603605" cy="146452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Content Placeholder 6">
            <a:extLst>
              <a:ext uri="{FF2B5EF4-FFF2-40B4-BE49-F238E27FC236}">
                <a16:creationId xmlns:a16="http://schemas.microsoft.com/office/drawing/2014/main" id="{BFA53201-6974-3865-7BF4-CF33F192B1D1}"/>
              </a:ext>
            </a:extLst>
          </p:cNvPr>
          <p:cNvPicPr>
            <a:picLocks noChangeAspect="1"/>
          </p:cNvPicPr>
          <p:nvPr/>
        </p:nvPicPr>
        <p:blipFill>
          <a:blip r:embed="rId4">
            <a:extLst>
              <a:ext uri="{28A0092B-C50C-407E-A947-70E740481C1C}">
                <a14:useLocalDpi xmlns:a14="http://schemas.microsoft.com/office/drawing/2010/main" val="0"/>
              </a:ext>
            </a:extLst>
          </a:blip>
          <a:srcRect l="37558" t="36615" r="18826" b="13847"/>
          <a:stretch>
            <a:fillRect/>
          </a:stretch>
        </p:blipFill>
        <p:spPr>
          <a:xfrm>
            <a:off x="6959388" y="3426258"/>
            <a:ext cx="4305554" cy="2750705"/>
          </a:xfrm>
          <a:prstGeom prst="rect">
            <a:avLst/>
          </a:prstGeom>
        </p:spPr>
      </p:pic>
    </p:spTree>
    <p:extLst>
      <p:ext uri="{BB962C8B-B14F-4D97-AF65-F5344CB8AC3E}">
        <p14:creationId xmlns:p14="http://schemas.microsoft.com/office/powerpoint/2010/main" val="8972307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46372-9409-3D85-AE33-AB369503C310}"/>
              </a:ext>
            </a:extLst>
          </p:cNvPr>
          <p:cNvSpPr>
            <a:spLocks noGrp="1"/>
          </p:cNvSpPr>
          <p:nvPr>
            <p:ph type="title"/>
          </p:nvPr>
        </p:nvSpPr>
        <p:spPr>
          <a:xfrm>
            <a:off x="838201" y="365125"/>
            <a:ext cx="3816095" cy="1938076"/>
          </a:xfrm>
        </p:spPr>
        <p:txBody>
          <a:bodyPr>
            <a:normAutofit/>
          </a:bodyPr>
          <a:lstStyle/>
          <a:p>
            <a:r>
              <a:rPr lang="en-GB" altLang="en-US" b="1" dirty="0"/>
              <a:t>Power of arrest</a:t>
            </a:r>
            <a:endParaRPr lang="en-GB" dirty="0"/>
          </a:p>
        </p:txBody>
      </p:sp>
      <p:sp>
        <p:nvSpPr>
          <p:cNvPr id="3" name="Content Placeholder 2">
            <a:extLst>
              <a:ext uri="{FF2B5EF4-FFF2-40B4-BE49-F238E27FC236}">
                <a16:creationId xmlns:a16="http://schemas.microsoft.com/office/drawing/2014/main" id="{43F14CCC-D028-6937-1590-7D3B69CABF01}"/>
              </a:ext>
            </a:extLst>
          </p:cNvPr>
          <p:cNvSpPr>
            <a:spLocks noGrp="1"/>
          </p:cNvSpPr>
          <p:nvPr>
            <p:ph idx="1"/>
          </p:nvPr>
        </p:nvSpPr>
        <p:spPr>
          <a:xfrm>
            <a:off x="838201" y="2482589"/>
            <a:ext cx="3816096" cy="3694373"/>
          </a:xfrm>
        </p:spPr>
        <p:txBody>
          <a:bodyPr>
            <a:normAutofit/>
          </a:bodyPr>
          <a:lstStyle/>
          <a:p>
            <a:r>
              <a:rPr lang="en-GB" sz="2000"/>
              <a:t>Section 41 (1) Terrorism Act 2000 creates the power of arrest.</a:t>
            </a:r>
            <a:endParaRPr lang="en-US" sz="2000"/>
          </a:p>
          <a:p>
            <a:r>
              <a:rPr lang="en-GB" sz="2000"/>
              <a:t>A constable may arrest without warrant a person whom he </a:t>
            </a:r>
            <a:r>
              <a:rPr lang="en-GB" sz="2000" u="sng"/>
              <a:t>reasonably suspects</a:t>
            </a:r>
            <a:r>
              <a:rPr lang="en-GB" sz="2000"/>
              <a:t> to be a </a:t>
            </a:r>
            <a:r>
              <a:rPr lang="en-GB" sz="2000" u="sng"/>
              <a:t>terrorist</a:t>
            </a:r>
            <a:r>
              <a:rPr lang="en-GB" sz="2000"/>
              <a:t>.</a:t>
            </a:r>
            <a:endParaRPr lang="en-US" sz="2000"/>
          </a:p>
          <a:p>
            <a:endParaRPr lang="en-GB" sz="2000"/>
          </a:p>
        </p:txBody>
      </p:sp>
      <p:pic>
        <p:nvPicPr>
          <p:cNvPr id="4" name="Picture 2" descr="Citizen's Arrest in NSW - what power do citizens have?">
            <a:extLst>
              <a:ext uri="{FF2B5EF4-FFF2-40B4-BE49-F238E27FC236}">
                <a16:creationId xmlns:a16="http://schemas.microsoft.com/office/drawing/2014/main" id="{6D1CF819-D3FC-AA27-D072-4ABAADCBB3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369" r="1" b="14097"/>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2" descr="Major counter-terrorism exercise in London - BBC News">
            <a:extLst>
              <a:ext uri="{FF2B5EF4-FFF2-40B4-BE49-F238E27FC236}">
                <a16:creationId xmlns:a16="http://schemas.microsoft.com/office/drawing/2014/main" id="{67965858-4DA3-8EE8-AA38-A73139A259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947" b="16046"/>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13793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334B9E-4296-332F-F49F-7FF5C184A29E}"/>
              </a:ext>
            </a:extLst>
          </p:cNvPr>
          <p:cNvSpPr>
            <a:spLocks noGrp="1"/>
          </p:cNvSpPr>
          <p:nvPr>
            <p:ph type="title"/>
          </p:nvPr>
        </p:nvSpPr>
        <p:spPr>
          <a:xfrm>
            <a:off x="1137036" y="609600"/>
            <a:ext cx="8548386" cy="1282459"/>
          </a:xfrm>
        </p:spPr>
        <p:txBody>
          <a:bodyPr>
            <a:normAutofit/>
          </a:bodyPr>
          <a:lstStyle/>
          <a:p>
            <a:r>
              <a:rPr lang="en-GB" dirty="0"/>
              <a:t>‘Terrorist’ -  Section 40(1)</a:t>
            </a:r>
          </a:p>
        </p:txBody>
      </p:sp>
      <p:sp>
        <p:nvSpPr>
          <p:cNvPr id="3" name="Content Placeholder 2">
            <a:extLst>
              <a:ext uri="{FF2B5EF4-FFF2-40B4-BE49-F238E27FC236}">
                <a16:creationId xmlns:a16="http://schemas.microsoft.com/office/drawing/2014/main" id="{138D3A5A-0665-E421-4807-53701432ABE9}"/>
              </a:ext>
            </a:extLst>
          </p:cNvPr>
          <p:cNvSpPr>
            <a:spLocks noGrp="1"/>
          </p:cNvSpPr>
          <p:nvPr>
            <p:ph idx="1"/>
          </p:nvPr>
        </p:nvSpPr>
        <p:spPr>
          <a:xfrm>
            <a:off x="1137035" y="2147358"/>
            <a:ext cx="8548386" cy="4076394"/>
          </a:xfrm>
        </p:spPr>
        <p:txBody>
          <a:bodyPr>
            <a:normAutofit/>
          </a:bodyPr>
          <a:lstStyle/>
          <a:p>
            <a:pPr eaLnBrk="1" hangingPunct="1">
              <a:buFont typeface="Wingdings" pitchFamily="2" charset="2"/>
              <a:buNone/>
              <a:defRPr/>
            </a:pPr>
            <a:endParaRPr lang="en-GB" sz="2000"/>
          </a:p>
          <a:p>
            <a:pPr eaLnBrk="1" hangingPunct="1">
              <a:buFont typeface="Wingdings" pitchFamily="2" charset="2"/>
              <a:buNone/>
              <a:defRPr/>
            </a:pPr>
            <a:r>
              <a:rPr lang="en-GB" sz="2000"/>
              <a:t>A terrorist means a person who:</a:t>
            </a:r>
          </a:p>
          <a:p>
            <a:pPr lvl="1" indent="0">
              <a:buNone/>
              <a:defRPr/>
            </a:pPr>
            <a:endParaRPr lang="en-GB" sz="2000" u="sng"/>
          </a:p>
          <a:p>
            <a:pPr lvl="1" indent="0">
              <a:buNone/>
              <a:defRPr/>
            </a:pPr>
            <a:r>
              <a:rPr lang="en-GB" sz="2000" u="sng"/>
              <a:t>a) Has</a:t>
            </a:r>
            <a:r>
              <a:rPr lang="en-GB" sz="2000"/>
              <a:t> committed an offence under any of sections 11, 12, 15 - 18, 54 and 56-63,</a:t>
            </a:r>
          </a:p>
          <a:p>
            <a:pPr lvl="1" indent="0">
              <a:buNone/>
              <a:defRPr/>
            </a:pPr>
            <a:r>
              <a:rPr lang="en-GB" sz="2000"/>
              <a:t>  	 </a:t>
            </a:r>
            <a:r>
              <a:rPr lang="en-GB" sz="2000" i="1"/>
              <a:t>or</a:t>
            </a:r>
          </a:p>
          <a:p>
            <a:pPr marL="995363" lvl="1" indent="-538163">
              <a:buNone/>
              <a:defRPr/>
            </a:pPr>
            <a:r>
              <a:rPr lang="en-GB" sz="2000"/>
              <a:t>b)   </a:t>
            </a:r>
            <a:r>
              <a:rPr lang="en-GB" sz="2000" u="sng"/>
              <a:t>Is</a:t>
            </a:r>
            <a:r>
              <a:rPr lang="en-GB" sz="2000"/>
              <a:t> or </a:t>
            </a:r>
            <a:r>
              <a:rPr lang="en-GB" sz="2000" u="sng"/>
              <a:t>has</a:t>
            </a:r>
            <a:r>
              <a:rPr lang="en-GB" sz="2000"/>
              <a:t> been concerned in the </a:t>
            </a:r>
            <a:r>
              <a:rPr lang="en-GB" sz="2000" b="1" u="sng"/>
              <a:t>C</a:t>
            </a:r>
            <a:r>
              <a:rPr lang="en-GB" sz="2000"/>
              <a:t>ommission,    </a:t>
            </a:r>
            <a:r>
              <a:rPr lang="en-GB" sz="2000" b="1" u="sng"/>
              <a:t>P</a:t>
            </a:r>
            <a:r>
              <a:rPr lang="en-GB" sz="2000"/>
              <a:t>reparation or </a:t>
            </a:r>
            <a:r>
              <a:rPr lang="en-GB" sz="2000" b="1" u="sng"/>
              <a:t>I</a:t>
            </a:r>
            <a:r>
              <a:rPr lang="en-GB" sz="2000"/>
              <a:t>nstigation of acts of </a:t>
            </a:r>
            <a:r>
              <a:rPr lang="en-GB" sz="2000" b="1" u="sng"/>
              <a:t>TERRORISM</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8567567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58F5F-F0BA-989E-2A94-C3CE05DF0B92}"/>
              </a:ext>
            </a:extLst>
          </p:cNvPr>
          <p:cNvSpPr>
            <a:spLocks noGrp="1"/>
          </p:cNvSpPr>
          <p:nvPr>
            <p:ph type="title"/>
          </p:nvPr>
        </p:nvSpPr>
        <p:spPr>
          <a:xfrm>
            <a:off x="838201" y="365125"/>
            <a:ext cx="5251316" cy="1807305"/>
          </a:xfrm>
        </p:spPr>
        <p:txBody>
          <a:bodyPr>
            <a:normAutofit/>
          </a:bodyPr>
          <a:lstStyle/>
          <a:p>
            <a:r>
              <a:rPr lang="en-GB" dirty="0"/>
              <a:t>Search Powers</a:t>
            </a:r>
          </a:p>
        </p:txBody>
      </p:sp>
      <p:sp>
        <p:nvSpPr>
          <p:cNvPr id="3" name="Content Placeholder 2">
            <a:extLst>
              <a:ext uri="{FF2B5EF4-FFF2-40B4-BE49-F238E27FC236}">
                <a16:creationId xmlns:a16="http://schemas.microsoft.com/office/drawing/2014/main" id="{B02883C3-6294-3932-30C6-DEF9C3A11088}"/>
              </a:ext>
            </a:extLst>
          </p:cNvPr>
          <p:cNvSpPr>
            <a:spLocks noGrp="1"/>
          </p:cNvSpPr>
          <p:nvPr>
            <p:ph idx="1"/>
          </p:nvPr>
        </p:nvSpPr>
        <p:spPr>
          <a:xfrm>
            <a:off x="838200" y="2333297"/>
            <a:ext cx="4619621" cy="3843666"/>
          </a:xfrm>
        </p:spPr>
        <p:txBody>
          <a:bodyPr>
            <a:normAutofit/>
          </a:bodyPr>
          <a:lstStyle/>
          <a:p>
            <a:r>
              <a:rPr lang="en-GB" sz="2000"/>
              <a:t>Sec 43 and Sec 43A Terrorism Act 2000</a:t>
            </a:r>
          </a:p>
          <a:p>
            <a:r>
              <a:rPr lang="en-GB" sz="2000"/>
              <a:t>Allows for stop search of both individuals &amp; vehicles</a:t>
            </a:r>
            <a:endParaRPr lang="en-US" sz="2000"/>
          </a:p>
          <a:p>
            <a:r>
              <a:rPr lang="en-GB" sz="2000"/>
              <a:t>Provides power to search person post arrest</a:t>
            </a:r>
            <a:endParaRPr lang="en-US" sz="2000"/>
          </a:p>
          <a:p>
            <a:r>
              <a:rPr lang="en-GB" sz="2000" i="1"/>
              <a:t>As amended by Protection of Freedoms Act 2012 to include the vehicle.</a:t>
            </a:r>
            <a:endParaRPr lang="en-US" sz="2000"/>
          </a:p>
        </p:txBody>
      </p:sp>
      <p:pic>
        <p:nvPicPr>
          <p:cNvPr id="4" name="Content Placeholder 10">
            <a:extLst>
              <a:ext uri="{FF2B5EF4-FFF2-40B4-BE49-F238E27FC236}">
                <a16:creationId xmlns:a16="http://schemas.microsoft.com/office/drawing/2014/main" id="{14E3A16E-11F3-002F-9E95-B9B7348BA5E9}"/>
              </a:ext>
            </a:extLst>
          </p:cNvPr>
          <p:cNvPicPr>
            <a:picLocks noChangeAspect="1"/>
          </p:cNvPicPr>
          <p:nvPr/>
        </p:nvPicPr>
        <p:blipFill rotWithShape="1">
          <a:blip r:embed="rId2">
            <a:extLst>
              <a:ext uri="{28A0092B-C50C-407E-A947-70E740481C1C}">
                <a14:useLocalDpi xmlns:a14="http://schemas.microsoft.com/office/drawing/2010/main" val="0"/>
              </a:ext>
            </a:extLst>
          </a:blip>
          <a:srcRect l="23092" r="2343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112030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0E4232-B18C-E262-9C59-9F939F987118}"/>
              </a:ext>
            </a:extLst>
          </p:cNvPr>
          <p:cNvSpPr>
            <a:spLocks noGrp="1"/>
          </p:cNvSpPr>
          <p:nvPr>
            <p:ph type="title"/>
          </p:nvPr>
        </p:nvSpPr>
        <p:spPr>
          <a:xfrm>
            <a:off x="1137036" y="609600"/>
            <a:ext cx="8548386" cy="1282459"/>
          </a:xfrm>
        </p:spPr>
        <p:txBody>
          <a:bodyPr>
            <a:normAutofit/>
          </a:bodyPr>
          <a:lstStyle/>
          <a:p>
            <a:r>
              <a:rPr lang="en-GB"/>
              <a:t>Conclusion</a:t>
            </a:r>
            <a:endParaRPr lang="en-GB" dirty="0"/>
          </a:p>
        </p:txBody>
      </p:sp>
      <p:sp>
        <p:nvSpPr>
          <p:cNvPr id="3" name="Content Placeholder 2">
            <a:extLst>
              <a:ext uri="{FF2B5EF4-FFF2-40B4-BE49-F238E27FC236}">
                <a16:creationId xmlns:a16="http://schemas.microsoft.com/office/drawing/2014/main" id="{DBB2CD1D-9BB6-1B19-E2E6-74B6A0258664}"/>
              </a:ext>
            </a:extLst>
          </p:cNvPr>
          <p:cNvSpPr>
            <a:spLocks noGrp="1"/>
          </p:cNvSpPr>
          <p:nvPr>
            <p:ph idx="1"/>
          </p:nvPr>
        </p:nvSpPr>
        <p:spPr>
          <a:xfrm>
            <a:off x="488887" y="1702051"/>
            <a:ext cx="11217244" cy="4988459"/>
          </a:xfrm>
        </p:spPr>
        <p:txBody>
          <a:bodyPr>
            <a:normAutofit fontScale="92500" lnSpcReduction="10000"/>
          </a:bodyPr>
          <a:lstStyle/>
          <a:p>
            <a:r>
              <a:rPr lang="en-GB" sz="1600" dirty="0"/>
              <a:t>This session has established who the Manchester Arena attacker was, the ties he held to terrorist organisations and the ideological motives and goals of Salman Abedi. This session established how Abedi was a British born citizen with Libyan descent who lived in Manchester, had somewhat of an academic background and was arrested for minor theft charges in 2012. It has established how Abedi travelled to Libya a lot and fought for Islamist groups and held clear extremist views whilst in the UK.</a:t>
            </a:r>
          </a:p>
          <a:p>
            <a:endParaRPr lang="en-GB" sz="1600" dirty="0"/>
          </a:p>
          <a:p>
            <a:r>
              <a:rPr lang="en-GB" sz="1600" dirty="0"/>
              <a:t>It has also distinguished the events that transpired during the Manchester Arena attack, how his brother helped build the detonator to the explosive device and the victims of the attack. </a:t>
            </a:r>
          </a:p>
          <a:p>
            <a:endParaRPr lang="en-GB" sz="1600" dirty="0"/>
          </a:p>
          <a:p>
            <a:r>
              <a:rPr lang="en-GB" sz="1600" dirty="0"/>
              <a:t>Moreover, it has examined the signs missed in the lead up to the attack – for example, him taking three scouting trips to the arena before the attack, previous reports to counter-terrorism hotlines, MI5 investigations and the fact he travelled back from a terrorist hotspot which should have resulted in him being stopped and questioned by the police.</a:t>
            </a:r>
          </a:p>
          <a:p>
            <a:endParaRPr lang="en-GB" sz="1600" dirty="0"/>
          </a:p>
          <a:p>
            <a:r>
              <a:rPr lang="en-GB" sz="1600" dirty="0"/>
              <a:t>It was made evident within the session that the emergency response to the event, especially from the police and ambulance services was rapid. However, failings occurred on the fire service side as they did not turn up to the event of the attack until 2 hours later. Theresa May also gave speeches condemning the attacker and stating that that the government will continue to defeat terrorism and provided Manchester with £24 million following the attack in 2018.</a:t>
            </a:r>
          </a:p>
          <a:p>
            <a:endParaRPr lang="en-GB" sz="1600" dirty="0"/>
          </a:p>
          <a:p>
            <a:r>
              <a:rPr lang="en-GB" sz="1600" dirty="0"/>
              <a:t>This session has also touched on the inquests to the Manchester arena – Manchester Arena Inquiry and The </a:t>
            </a:r>
            <a:r>
              <a:rPr lang="en-GB" sz="1600" dirty="0" err="1"/>
              <a:t>Kerslake</a:t>
            </a:r>
            <a:r>
              <a:rPr lang="en-GB" sz="1600" dirty="0"/>
              <a:t> Report and looked at the proposed legislation ‘</a:t>
            </a:r>
            <a:r>
              <a:rPr lang="en-GB" sz="1600" dirty="0" err="1"/>
              <a:t>Martyns</a:t>
            </a:r>
            <a:r>
              <a:rPr lang="en-GB" sz="1600" dirty="0"/>
              <a:t> Law’ as a means to tackle and help responses to terrorism.</a:t>
            </a:r>
          </a:p>
        </p:txBody>
      </p:sp>
      <p:sp>
        <p:nvSpPr>
          <p:cNvPr id="16"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6238282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837BF-2738-C095-567A-4327BE822F49}"/>
              </a:ext>
            </a:extLst>
          </p:cNvPr>
          <p:cNvSpPr>
            <a:spLocks noGrp="1"/>
          </p:cNvSpPr>
          <p:nvPr>
            <p:ph type="title"/>
          </p:nvPr>
        </p:nvSpPr>
        <p:spPr>
          <a:xfrm>
            <a:off x="1137036" y="609600"/>
            <a:ext cx="8548386" cy="1282459"/>
          </a:xfrm>
        </p:spPr>
        <p:txBody>
          <a:bodyPr>
            <a:normAutofit/>
          </a:bodyPr>
          <a:lstStyle/>
          <a:p>
            <a:r>
              <a:rPr lang="en-GB" dirty="0"/>
              <a:t>Any Questions?</a:t>
            </a:r>
          </a:p>
        </p:txBody>
      </p:sp>
      <p:sp>
        <p:nvSpPr>
          <p:cNvPr id="3" name="Content Placeholder 2">
            <a:extLst>
              <a:ext uri="{FF2B5EF4-FFF2-40B4-BE49-F238E27FC236}">
                <a16:creationId xmlns:a16="http://schemas.microsoft.com/office/drawing/2014/main" id="{6940E6E9-0690-C047-8F6E-1079BFB6FCEE}"/>
              </a:ext>
            </a:extLst>
          </p:cNvPr>
          <p:cNvSpPr>
            <a:spLocks noGrp="1"/>
          </p:cNvSpPr>
          <p:nvPr>
            <p:ph idx="1"/>
          </p:nvPr>
        </p:nvSpPr>
        <p:spPr>
          <a:xfrm>
            <a:off x="1137035" y="2147358"/>
            <a:ext cx="8548386" cy="4076394"/>
          </a:xfrm>
        </p:spPr>
        <p:txBody>
          <a:bodyPr>
            <a:normAutofit/>
          </a:bodyPr>
          <a:lstStyle/>
          <a:p>
            <a:r>
              <a:rPr lang="en-GB" sz="2000" dirty="0"/>
              <a:t>About todays content?</a:t>
            </a:r>
          </a:p>
          <a:p>
            <a:endParaRPr lang="en-GB" sz="2000" dirty="0"/>
          </a:p>
          <a:p>
            <a:r>
              <a:rPr lang="en-GB" sz="2000" dirty="0"/>
              <a:t>About the assignment?</a:t>
            </a:r>
          </a:p>
          <a:p>
            <a:endParaRPr lang="en-GB" sz="2000" dirty="0"/>
          </a:p>
          <a:p>
            <a:r>
              <a:rPr lang="en-GB" sz="2000" dirty="0"/>
              <a:t>About anything else?</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871983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C2F8C-6A27-8838-2EC3-BA7194957130}"/>
              </a:ext>
            </a:extLst>
          </p:cNvPr>
          <p:cNvSpPr>
            <a:spLocks noGrp="1"/>
          </p:cNvSpPr>
          <p:nvPr>
            <p:ph type="title"/>
          </p:nvPr>
        </p:nvSpPr>
        <p:spPr/>
        <p:txBody>
          <a:bodyPr/>
          <a:lstStyle/>
          <a:p>
            <a:r>
              <a:rPr lang="en-GB" sz="4400" dirty="0"/>
              <a:t>References</a:t>
            </a:r>
            <a:endParaRPr lang="en-GB" dirty="0"/>
          </a:p>
        </p:txBody>
      </p:sp>
      <p:sp>
        <p:nvSpPr>
          <p:cNvPr id="3" name="Content Placeholder 2">
            <a:extLst>
              <a:ext uri="{FF2B5EF4-FFF2-40B4-BE49-F238E27FC236}">
                <a16:creationId xmlns:a16="http://schemas.microsoft.com/office/drawing/2014/main" id="{B1117527-2236-C1DC-C570-0F2A49ADA7C2}"/>
              </a:ext>
            </a:extLst>
          </p:cNvPr>
          <p:cNvSpPr>
            <a:spLocks noGrp="1"/>
          </p:cNvSpPr>
          <p:nvPr>
            <p:ph idx="1"/>
          </p:nvPr>
        </p:nvSpPr>
        <p:spPr/>
        <p:txBody>
          <a:bodyPr>
            <a:normAutofit fontScale="47500" lnSpcReduction="20000"/>
          </a:bodyPr>
          <a:lstStyle/>
          <a:p>
            <a:r>
              <a:rPr lang="en-GB" dirty="0">
                <a:hlinkClick r:id="rId2"/>
              </a:rPr>
              <a:t>https://www.counterextremism.com/extremists/salman-abedi</a:t>
            </a:r>
            <a:endParaRPr lang="en-GB" dirty="0"/>
          </a:p>
          <a:p>
            <a:r>
              <a:rPr lang="en-GB" dirty="0">
                <a:hlinkClick r:id="rId3"/>
              </a:rPr>
              <a:t>https://www.counterextremism.com/extremists/abu-qatada</a:t>
            </a:r>
            <a:endParaRPr lang="en-GB" dirty="0"/>
          </a:p>
          <a:p>
            <a:r>
              <a:rPr lang="en-GB" dirty="0">
                <a:hlinkClick r:id="rId4"/>
              </a:rPr>
              <a:t>https://digitalcommons.usf.edu/cgi/viewcontent.cgi?article=1668&amp;context=jss</a:t>
            </a:r>
            <a:endParaRPr lang="en-GB" dirty="0"/>
          </a:p>
          <a:p>
            <a:r>
              <a:rPr lang="en-GB" dirty="0">
                <a:hlinkClick r:id="rId5"/>
              </a:rPr>
              <a:t>https://www.independent.co.uk/news/uk/home-news/manchester-attack-salman-abedi-revenge-syria-airstrikes-sister-jomana-abedi-a7756361.html</a:t>
            </a:r>
            <a:endParaRPr lang="en-GB" dirty="0"/>
          </a:p>
          <a:p>
            <a:r>
              <a:rPr lang="en-GB" dirty="0">
                <a:hlinkClick r:id="rId6"/>
              </a:rPr>
              <a:t>https://time.com/4790201/isis-manchester-concert-terrorist-attack/</a:t>
            </a:r>
            <a:endParaRPr lang="en-GB" dirty="0"/>
          </a:p>
          <a:p>
            <a:r>
              <a:rPr lang="en-GB" dirty="0">
                <a:hlinkClick r:id="rId7"/>
              </a:rPr>
              <a:t>https://www.brookings.edu/opinions/how-to-hunt-a-lone-wolf-countering-terrorists-who-act-on-their-own/</a:t>
            </a:r>
            <a:endParaRPr lang="en-GB" dirty="0"/>
          </a:p>
          <a:p>
            <a:r>
              <a:rPr lang="en-GB" dirty="0">
                <a:hlinkClick r:id="rId8"/>
              </a:rPr>
              <a:t>https://www.bbc.co.uk/news/uk-england-manchester-40008389</a:t>
            </a:r>
            <a:endParaRPr lang="en-GB" dirty="0"/>
          </a:p>
          <a:p>
            <a:r>
              <a:rPr lang="en-GB" dirty="0">
                <a:hlinkClick r:id="rId9"/>
              </a:rPr>
              <a:t>https://www.bbc.co.uk/news/uk-england-manchester-44129386</a:t>
            </a:r>
            <a:endParaRPr lang="en-GB" dirty="0"/>
          </a:p>
          <a:p>
            <a:r>
              <a:rPr lang="en-GB" dirty="0">
                <a:hlinkClick r:id="rId10"/>
              </a:rPr>
              <a:t>https://www.independent.co.uk/news/uk/home-news/manchester-bomb-ambulance-delay-hospital-b1862865.html</a:t>
            </a:r>
            <a:endParaRPr lang="en-GB" dirty="0"/>
          </a:p>
          <a:p>
            <a:r>
              <a:rPr lang="en-GB" dirty="0">
                <a:hlinkClick r:id="rId11"/>
              </a:rPr>
              <a:t>https://www.counterextremism.com/extremists/hashem-abedi</a:t>
            </a:r>
            <a:endParaRPr lang="en-GB" dirty="0"/>
          </a:p>
          <a:p>
            <a:r>
              <a:rPr lang="en-GB" dirty="0">
                <a:hlinkClick r:id="rId12"/>
              </a:rPr>
              <a:t>https://www.gmp.police.uk/news/greater-manchester/news/news/2020/march/a-man-who-conspired-with-his-brother-to-carry-out-a-terror-attack-that-killed-22-people-at-the-manchester-arena-has-been-jailed/</a:t>
            </a:r>
            <a:endParaRPr lang="en-GB" dirty="0"/>
          </a:p>
          <a:p>
            <a:r>
              <a:rPr lang="en-GB" dirty="0">
                <a:hlinkClick r:id="rId13"/>
              </a:rPr>
              <a:t>https://www.bbc.co.uk/news/uk-england-manchester-54512769</a:t>
            </a:r>
            <a:endParaRPr lang="en-GB" dirty="0"/>
          </a:p>
          <a:p>
            <a:r>
              <a:rPr lang="en-GB" dirty="0">
                <a:hlinkClick r:id="rId14"/>
              </a:rPr>
              <a:t>https://assets.publishing.service.gov.uk/government/uploads/system/uploads/attachment_data/file/994856/CCS0321126370-002_MAI_Report_Volume_ONE_WebAccessible.pdf</a:t>
            </a:r>
            <a:endParaRPr lang="en-GB" dirty="0"/>
          </a:p>
          <a:p>
            <a:r>
              <a:rPr lang="en-GB" dirty="0">
                <a:hlinkClick r:id="rId15"/>
              </a:rPr>
              <a:t>https://assets.publishing.service.gov.uk/government/uploads/system/uploads/attachment_data/file/664682/Attacks_in_London_and_Manchester_Open_Report.pdf</a:t>
            </a:r>
            <a:endParaRPr lang="en-GB" dirty="0"/>
          </a:p>
        </p:txBody>
      </p:sp>
    </p:spTree>
    <p:extLst>
      <p:ext uri="{BB962C8B-B14F-4D97-AF65-F5344CB8AC3E}">
        <p14:creationId xmlns:p14="http://schemas.microsoft.com/office/powerpoint/2010/main" val="22245033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A4C7B-D554-623A-9A92-62D3C75F375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D876495-F6BC-B7DB-B500-43A4B56F00E4}"/>
              </a:ext>
            </a:extLst>
          </p:cNvPr>
          <p:cNvSpPr>
            <a:spLocks noGrp="1"/>
          </p:cNvSpPr>
          <p:nvPr>
            <p:ph idx="1"/>
          </p:nvPr>
        </p:nvSpPr>
        <p:spPr/>
        <p:txBody>
          <a:bodyPr>
            <a:normAutofit lnSpcReduction="10000"/>
          </a:bodyPr>
          <a:lstStyle/>
          <a:p>
            <a:r>
              <a:rPr lang="en-GB" dirty="0">
                <a:hlinkClick r:id="rId2"/>
              </a:rPr>
              <a:t>https://www.independent.co.uk/news/uk/home-news/manchester-arena-bombing-mi5-abedi-b1945714.html</a:t>
            </a:r>
            <a:endParaRPr lang="en-GB" dirty="0"/>
          </a:p>
          <a:p>
            <a:r>
              <a:rPr lang="en-GB" dirty="0">
                <a:hlinkClick r:id="rId3"/>
              </a:rPr>
              <a:t>https://www.jesip.org.uk/uploads/media/Documents%20Products/Kerslake_Report_Manchester_Are.pdf</a:t>
            </a:r>
            <a:endParaRPr lang="en-GB" dirty="0"/>
          </a:p>
          <a:p>
            <a:r>
              <a:rPr lang="en-GB" dirty="0">
                <a:hlinkClick r:id="rId4"/>
              </a:rPr>
              <a:t>https://www.gov.uk/government/news/government-sets-out-24-million-for-greater-manchester-following-2017-terror-attack</a:t>
            </a:r>
            <a:endParaRPr lang="en-GB" dirty="0"/>
          </a:p>
          <a:p>
            <a:r>
              <a:rPr lang="en-GB" dirty="0">
                <a:hlinkClick r:id="rId5"/>
              </a:rPr>
              <a:t>https://time.com/4790103/theresa-may-reacts-manchester-suicide-bomb/</a:t>
            </a:r>
            <a:endParaRPr lang="en-GB" dirty="0"/>
          </a:p>
          <a:p>
            <a:r>
              <a:rPr lang="en-GB" dirty="0">
                <a:hlinkClick r:id="rId6"/>
              </a:rPr>
              <a:t>https://democracy.manchester.gov.uk/documents/s13150/Appendix%201%20-%20Martyns_Law_Final_Report.pdf</a:t>
            </a:r>
            <a:endParaRPr lang="en-GB" dirty="0"/>
          </a:p>
        </p:txBody>
      </p:sp>
    </p:spTree>
    <p:extLst>
      <p:ext uri="{BB962C8B-B14F-4D97-AF65-F5344CB8AC3E}">
        <p14:creationId xmlns:p14="http://schemas.microsoft.com/office/powerpoint/2010/main" val="14029344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E430D6-E35B-3FA7-21FE-191EB6BAE084}"/>
              </a:ext>
            </a:extLst>
          </p:cNvPr>
          <p:cNvSpPr>
            <a:spLocks noGrp="1"/>
          </p:cNvSpPr>
          <p:nvPr>
            <p:ph type="title"/>
          </p:nvPr>
        </p:nvSpPr>
        <p:spPr>
          <a:xfrm>
            <a:off x="630936" y="640080"/>
            <a:ext cx="4818888" cy="1481328"/>
          </a:xfrm>
        </p:spPr>
        <p:txBody>
          <a:bodyPr anchor="b">
            <a:normAutofit/>
          </a:bodyPr>
          <a:lstStyle/>
          <a:p>
            <a:r>
              <a:rPr lang="en-GB" sz="5000"/>
              <a:t>Week 8 Complete!</a:t>
            </a:r>
          </a:p>
        </p:txBody>
      </p:sp>
      <p:sp>
        <p:nvSpPr>
          <p:cNvPr id="205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8C64CA-FB2B-C2B1-8418-2C27FC87F796}"/>
              </a:ext>
            </a:extLst>
          </p:cNvPr>
          <p:cNvSpPr>
            <a:spLocks noGrp="1"/>
          </p:cNvSpPr>
          <p:nvPr>
            <p:ph idx="1"/>
          </p:nvPr>
        </p:nvSpPr>
        <p:spPr>
          <a:xfrm>
            <a:off x="630936" y="2660904"/>
            <a:ext cx="4818888" cy="3547872"/>
          </a:xfrm>
        </p:spPr>
        <p:txBody>
          <a:bodyPr anchor="t">
            <a:normAutofit/>
          </a:bodyPr>
          <a:lstStyle/>
          <a:p>
            <a:r>
              <a:rPr lang="en-GB" sz="2200"/>
              <a:t>Thank you for listening</a:t>
            </a:r>
          </a:p>
          <a:p>
            <a:endParaRPr lang="en-GB" sz="2200"/>
          </a:p>
          <a:p>
            <a:r>
              <a:rPr lang="en-GB" sz="2200"/>
              <a:t>See you all next week!</a:t>
            </a:r>
          </a:p>
        </p:txBody>
      </p:sp>
      <p:pic>
        <p:nvPicPr>
          <p:cNvPr id="2050" name="Picture 2" descr="Kronk Oh Yeah Its All Coming Together GIF - Kronk Oh Yeah Its All Coming  Together The Emperorss New Groove - Discover &amp; Share GIFs">
            <a:extLst>
              <a:ext uri="{FF2B5EF4-FFF2-40B4-BE49-F238E27FC236}">
                <a16:creationId xmlns:a16="http://schemas.microsoft.com/office/drawing/2014/main" id="{5309BA77-0F26-8C99-D41C-0C00C1A43E3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855984"/>
            <a:ext cx="5458968" cy="31460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4706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4886</Words>
  <Application>Microsoft Office PowerPoint</Application>
  <PresentationFormat>Widescreen</PresentationFormat>
  <Paragraphs>232</Paragraphs>
  <Slides>39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Calibri</vt:lpstr>
      <vt:lpstr>Calibri Light</vt:lpstr>
      <vt:lpstr>Wingdings</vt:lpstr>
      <vt:lpstr>Office Theme</vt:lpstr>
      <vt:lpstr>Policing Terrorism</vt:lpstr>
      <vt:lpstr>Aim</vt:lpstr>
      <vt:lpstr>Objectives</vt:lpstr>
      <vt:lpstr>Summary of events</vt:lpstr>
      <vt:lpstr>The Attacker</vt:lpstr>
      <vt:lpstr>The Attacker, Cont.</vt:lpstr>
      <vt:lpstr>Ties to terrorist organisations?</vt:lpstr>
      <vt:lpstr>Ties to terrorist organisations? Cont. </vt:lpstr>
      <vt:lpstr>Ideology, Motives and Goals</vt:lpstr>
      <vt:lpstr>Ideology, Motives and Goals</vt:lpstr>
      <vt:lpstr>PowerPoint Presentation</vt:lpstr>
      <vt:lpstr>Islamic State Responsibility</vt:lpstr>
      <vt:lpstr>What happened?</vt:lpstr>
      <vt:lpstr>The Event</vt:lpstr>
      <vt:lpstr>The Event</vt:lpstr>
      <vt:lpstr>The attackers brother</vt:lpstr>
      <vt:lpstr>Hashem Abedi - Guilty</vt:lpstr>
      <vt:lpstr>The Victims</vt:lpstr>
      <vt:lpstr>The Victims</vt:lpstr>
      <vt:lpstr>Signs missed?</vt:lpstr>
      <vt:lpstr>Security Guard</vt:lpstr>
      <vt:lpstr>Signs Missed, Cont.</vt:lpstr>
      <vt:lpstr>Emergency Service Response</vt:lpstr>
      <vt:lpstr>Theresa May Remarks on the attack</vt:lpstr>
      <vt:lpstr>Government Responses, Cont.</vt:lpstr>
      <vt:lpstr>Inquests</vt:lpstr>
      <vt:lpstr>Proposed Legislation – Martyn’s Law</vt:lpstr>
      <vt:lpstr>Class Task</vt:lpstr>
      <vt:lpstr>Threat Levels</vt:lpstr>
      <vt:lpstr>Operation Overt</vt:lpstr>
      <vt:lpstr>Operation Aggrace</vt:lpstr>
      <vt:lpstr>Power of arrest</vt:lpstr>
      <vt:lpstr>‘Terrorist’ -  Section 40(1)</vt:lpstr>
      <vt:lpstr>Search Powers</vt:lpstr>
      <vt:lpstr>Conclusion</vt:lpstr>
      <vt:lpstr>Any Questions?</vt:lpstr>
      <vt:lpstr>References</vt:lpstr>
      <vt:lpstr>References</vt:lpstr>
      <vt:lpstr>Week 8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2022-12-05T14:42:50Z</dcterms:created>
  <dcterms:modified xsi:type="dcterms:W3CDTF">2022-12-05T18:42:04Z</dcterms:modified>
</cp:coreProperties>
</file>